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324" r:id="rId2"/>
    <p:sldId id="256" r:id="rId3"/>
    <p:sldId id="325" r:id="rId4"/>
    <p:sldId id="354" r:id="rId5"/>
    <p:sldId id="258" r:id="rId6"/>
    <p:sldId id="259" r:id="rId7"/>
    <p:sldId id="260" r:id="rId8"/>
    <p:sldId id="355" r:id="rId9"/>
    <p:sldId id="285" r:id="rId10"/>
    <p:sldId id="262" r:id="rId11"/>
    <p:sldId id="263" r:id="rId12"/>
    <p:sldId id="264" r:id="rId13"/>
    <p:sldId id="269" r:id="rId14"/>
    <p:sldId id="265" r:id="rId15"/>
    <p:sldId id="270" r:id="rId16"/>
    <p:sldId id="266" r:id="rId17"/>
    <p:sldId id="286" r:id="rId18"/>
    <p:sldId id="287" r:id="rId19"/>
    <p:sldId id="288" r:id="rId20"/>
    <p:sldId id="310" r:id="rId21"/>
    <p:sldId id="271" r:id="rId22"/>
    <p:sldId id="311" r:id="rId23"/>
    <p:sldId id="272" r:id="rId24"/>
    <p:sldId id="268" r:id="rId25"/>
    <p:sldId id="312" r:id="rId26"/>
    <p:sldId id="277" r:id="rId27"/>
    <p:sldId id="279" r:id="rId28"/>
    <p:sldId id="280" r:id="rId29"/>
    <p:sldId id="383" r:id="rId30"/>
    <p:sldId id="384" r:id="rId31"/>
    <p:sldId id="385" r:id="rId32"/>
    <p:sldId id="281" r:id="rId33"/>
    <p:sldId id="386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56000">
              <a:schemeClr val="bg2"/>
            </a:gs>
            <a:gs pos="24000">
              <a:schemeClr val="bg2"/>
            </a:gs>
            <a:gs pos="0">
              <a:schemeClr val="accent1">
                <a:lumMod val="75000"/>
              </a:schemeClr>
            </a:gs>
            <a:gs pos="74000">
              <a:schemeClr val="bg2"/>
            </a:gs>
            <a:gs pos="83000">
              <a:schemeClr val="accent6"/>
            </a:gs>
            <a:gs pos="100000">
              <a:schemeClr val="accent6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2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3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5.png" /><Relationship Id="rId3" Type="http://schemas.openxmlformats.org/officeDocument/2006/relationships/image" Target="../media/image3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" y="6350"/>
            <a:ext cx="12224385" cy="6876415"/>
          </a:xfrm>
          <a:prstGeom prst="rect">
            <a:avLst/>
          </a:prstGeom>
        </p:spPr>
      </p:pic>
      <p:pic>
        <p:nvPicPr>
          <p:cNvPr id="3082" name="Picture 14" descr="shxs03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190" y="1629093"/>
            <a:ext cx="2576513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WordArt 19"/>
          <p:cNvSpPr>
            <a:spLocks noTextEdit="1"/>
          </p:cNvSpPr>
          <p:nvPr/>
        </p:nvSpPr>
        <p:spPr>
          <a:xfrm>
            <a:off x="5687378" y="1871980"/>
            <a:ext cx="1920875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500" b="1" i="0" u="none" strike="noStrike" kern="1200" cap="none" spc="0" normalizeH="0" baseline="0" noProof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第二课时</a:t>
            </a:r>
            <a:endParaRPr kumimoji="0" lang="zh-CN" altLang="en-US" sz="3500" b="1" i="0" u="none" strike="noStrike" kern="1200" cap="none" spc="0" normalizeH="0" baseline="0" noProof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6" name="Text Box 3"/>
          <p:cNvSpPr/>
          <p:nvPr/>
        </p:nvSpPr>
        <p:spPr>
          <a:xfrm>
            <a:off x="7270750" y="5632768"/>
            <a:ext cx="21605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萧   红</a:t>
            </a:r>
            <a:endParaRPr lang="zh-CN" altLang="en-US" sz="3600" b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3077" name="图片 1"/>
          <p:cNvPicPr>
            <a:picLocks noChangeAspect="1"/>
          </p:cNvPicPr>
          <p:nvPr/>
        </p:nvPicPr>
        <p:blipFill>
          <a:blip r:embed="rId4"/>
          <a:srcRect b="24533"/>
          <a:stretch>
            <a:fillRect/>
          </a:stretch>
        </p:blipFill>
        <p:spPr>
          <a:xfrm>
            <a:off x="3899535" y="721995"/>
            <a:ext cx="6522085" cy="832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344670" y="1304925"/>
            <a:ext cx="6991350" cy="477710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4490085" y="1466850"/>
            <a:ext cx="67278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⑵动作描写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鲁迅先生走路很轻捷，尤其使人记得清楚的，是他刚抓起帽子来往头上一扣，同时左腿就伸出去了，仿佛不顾一切地走去。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抓住“抓”“扣”“伸”三个动作，生动传神地写出了鲁迅先生戴帽子与起步走路的情态，逼真而又传神地把鲁迅干练敏捷的性格特征与不顾一切、勇往直前的坚毅精神表现了出来。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" y="1045210"/>
            <a:ext cx="3676650" cy="542861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056005" y="949325"/>
            <a:ext cx="6164580" cy="505142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1075690" y="916305"/>
            <a:ext cx="62750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⑶语言描写</a:t>
            </a:r>
            <a:endParaRPr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“好久不见，好久不见。”一边说着一边向我点头。</a:t>
            </a:r>
            <a:endParaRPr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用语言直观地表现了鲁迅幽默风趣的形象。</a:t>
            </a:r>
            <a:endParaRPr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⑷神态描写</a:t>
            </a:r>
            <a:endParaRPr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许先生和鲁迅先生都笑着，一种对于冲破忧郁心境的展然的会心的笑。</a:t>
            </a:r>
            <a:endParaRPr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抓住“笑”的神态，出神地勾画先生冲破忧郁心境的展然的会心的笑容。</a:t>
            </a:r>
            <a:endParaRPr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4280" y="1818005"/>
            <a:ext cx="4312285" cy="33635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149725" y="1777365"/>
            <a:ext cx="7544435" cy="414337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" name="矩形 6"/>
          <p:cNvSpPr/>
          <p:nvPr/>
        </p:nvSpPr>
        <p:spPr>
          <a:xfrm>
            <a:off x="4250055" y="1534160"/>
            <a:ext cx="735012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⑸侧面描写</a:t>
            </a:r>
            <a:endParaRPr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许先生从早晨忙到晚上……</a:t>
            </a:r>
            <a:endParaRPr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许先生是忙的，许先生的笑是愉快的，但是头发有些是白了的。</a:t>
            </a:r>
            <a:endParaRPr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写许先生的忙碌，侧面突出鲁迅先生的忙碌。</a:t>
            </a:r>
            <a:endParaRPr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80" y="1760220"/>
            <a:ext cx="3023235" cy="40271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474345" y="1260475"/>
            <a:ext cx="78676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2、鲁迅是伟大的文学家、思想家、革命家，但本文却大量细致地记叙他的工作、生活琐事，这样写有什么好处？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46405" y="1156335"/>
            <a:ext cx="7865110" cy="496062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485775" y="2226310"/>
            <a:ext cx="74993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大量细致地记叙鲁迅的工作、生活琐事，有以下几个好处：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①更真实。伟人也像凡人一样会生病，会害怕，也聊天、看电影，也有自己的生活特点和习惯，这就给了读者一个活生生的、真实的鲁迅。这样的鲁迅，更让人觉得可亲。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②更直观。通篇都是对鲁迅的工作生活琐事的记叙，让我们直接感受到鲁迅的为人、做事、对待生活、对待工作方面的许多感人之处，以及他思想、性格方面的不少特点。而这些都不是通过作者的抽象说教中来的。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3460" y="1468120"/>
            <a:ext cx="3114040" cy="4152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953635" y="695960"/>
            <a:ext cx="6727190" cy="560387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27930" y="857885"/>
            <a:ext cx="655701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③更真挚。通篇的细节描写，基本上都是白描，几乎无一评论，无一直接抒情，而真情毕现。尤其是写到鲁迅生病之后的各个细节，写到海婴的“明朝会”，看似完全平静的叙述，无一“悲”字，但悲剧色彩流溢其间，读来令人心酸。</a:t>
            </a:r>
            <a:endParaRPr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④更有趣味。关于鲁迅的许多富有趣味的生活细节的描叙，可以引起读者的浓厚的阅读兴趣。</a:t>
            </a:r>
            <a:endParaRPr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⑤更有表现力。也就是所谓以小见大的写法的最大的妙处。文中许广平的一句话十分恰当：“周先生的做人，真是我们学不了的，哪怕一点点小事。”看似轻描淡写，实则富有思想含量。</a:t>
            </a:r>
            <a:endParaRPr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522220"/>
            <a:ext cx="4441190" cy="28035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635000" y="1179830"/>
            <a:ext cx="6946900" cy="1014730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3、本文除了写鲁迅之外，还写了其他的什么人？写这些人有什么作用？作用一样吗？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02920" y="1017905"/>
            <a:ext cx="7107555" cy="495998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610235" y="2193290"/>
            <a:ext cx="69945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还写了“我”(作者萧红)、海婴、许广平。写他们的作用，是从侧面烘托鲁迅，起到烘云托月的表达效果。但由于三个人的身份不同，所以作用也不一样。</a:t>
            </a:r>
            <a:endParaRPr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写海婴，主要是通过海婴的年幼无知，童言无忌，从侧面表现鲁迅对孩子的慈爱;而且，海婴的无知、无忌，也与大人的内心的担忧形成对比。</a:t>
            </a:r>
            <a:endParaRPr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写许先生的温和热情、善解人意，侧面表现鲁迅先生平易近人、温和慈爱，做事认真执着。</a:t>
            </a:r>
            <a:endParaRPr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990" y="2162810"/>
            <a:ext cx="4145280" cy="3178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4291330" y="1122680"/>
            <a:ext cx="1511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17670" y="1857375"/>
            <a:ext cx="7473950" cy="406527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96410" y="1962150"/>
            <a:ext cx="73679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阅读鲁迅的著作，读者可以感知作为思想家和文学家的鲁迅；今天又通过萧红的回忆，展现在我们眼前的是一个生活化真实化的鲁迅，让我们亲临到鲁迅伟大而平凡的精神，他的关心、扶持青年人和热爱祖国、支持革命是寓于平凡而真实的日常生活中的。鲁迅是一个可爱的人，他的饮食、起居非常简单，他自己带带病工作，待客却十分热情真诚，尤其是对待像萧红、阿累这样的青年人，把他们当成是自己的子女一样去要求、去关爱。正如他的诗歌所说的那样：“无情未必真豪杰，怜子如何不丈夫。”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" y="2364740"/>
            <a:ext cx="4013835" cy="30505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635000" y="1179830"/>
            <a:ext cx="1851025" cy="553085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1、写作特色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14350" y="1765300"/>
            <a:ext cx="8188325" cy="462724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552450" y="1697355"/>
            <a:ext cx="830516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⑴善于撷取生活琐事，捕捉细节。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把自己与鲁迅先生交往过程中的情绪体验原生态地表达出来，把自己对鲁迅先生的情绪记忆真实地加以再现。这种把生活碎片、细节、意象性的事件加以串并的结构方法，更接近生活的本真状态，也更具有一位女性作家直觉思维的特性，从而更便于凸显具体生活中的鲁迅。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⑵语言朴实，感情真挚。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文记叙了鲁迅先生的一些琐事，语言朴实，刻画了一个真实、富有人情味、生活化的鲁迅，充满了对鲁迅先生的崇敬和爱戴之情。在文中，作者很少用“他”来指称鲁迅，多称“鲁迅先生”，更多的时候，作者将这种崇敬和爱戴之情不露痕迹地融在了对琐事的叙述中。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6530" y="1710055"/>
            <a:ext cx="2925445" cy="4335780"/>
          </a:xfrm>
          <a:prstGeom prst="rect">
            <a:avLst/>
          </a:prstGeom>
        </p:spPr>
      </p:pic>
      <p:sp>
        <p:nvSpPr>
          <p:cNvPr id="15" name="圆角矩形 3"/>
          <p:cNvSpPr>
            <a:spLocks noChangeArrowheads="1"/>
          </p:cNvSpPr>
          <p:nvPr/>
        </p:nvSpPr>
        <p:spPr bwMode="auto">
          <a:xfrm>
            <a:off x="831215" y="567690"/>
            <a:ext cx="1818005" cy="49530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课堂总结</a:t>
            </a:r>
            <a:endParaRPr kumimoji="0" lang="zh-CN" altLang="en-US" sz="28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229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292100" y="49784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http://s3.sinaimg.cn/mw690/b0095d86gd854ccbfc4b2&amp;69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015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4187190" y="927735"/>
            <a:ext cx="2307590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ts val="386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2、主题归纳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068445" y="1845945"/>
            <a:ext cx="7693025" cy="422592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hangingPunct="0">
              <a:lnSpc>
                <a:spcPts val="3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01465" y="1697990"/>
            <a:ext cx="757428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篇回忆散文通过对鲁迅先生的笑声、走路、待人接物、读书、写作、养病等生活细节的描述，展示了伟大的鲁迅先生的平凡生活，表现了鲁迅先生的审美情趣以及魅力气质，抒发了作者对鲁迅先生的热爱和怀念之情。</a:t>
            </a:r>
            <a:endParaRPr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" y="1755775"/>
            <a:ext cx="3482975" cy="4070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589280" y="1191895"/>
            <a:ext cx="7049770" cy="1753235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1、提起鲁迅，我们总会觉得他是一位大文豪，给人高高在上的感觉。但通过本文的学习，你对鲁迅又有了哪些新的认识？请谈谈你的体会。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02920" y="2983865"/>
            <a:ext cx="7302500" cy="333946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542290" y="2860675"/>
            <a:ext cx="72713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示例）今天读这篇文章，展现在我们面前的是一个生活化、真实化的鲁迅，一个富有人情味的鲁迅。我们了解了鲁迅伟大而平凡的精神，他关心、扶持青年人，热爱祖国，支持革命是寓于平凡而真实的日常生活中的。或许正如人们所说，伟大止是寓于平凡之中吧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825" y="1497330"/>
            <a:ext cx="3810000" cy="3954780"/>
          </a:xfrm>
          <a:prstGeom prst="rect">
            <a:avLst/>
          </a:prstGeom>
        </p:spPr>
      </p:pic>
      <p:sp>
        <p:nvSpPr>
          <p:cNvPr id="15" name="圆角矩形 3"/>
          <p:cNvSpPr>
            <a:spLocks noChangeArrowheads="1"/>
          </p:cNvSpPr>
          <p:nvPr/>
        </p:nvSpPr>
        <p:spPr bwMode="auto">
          <a:xfrm>
            <a:off x="831215" y="567690"/>
            <a:ext cx="1818005" cy="49530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拓展延伸</a:t>
            </a:r>
            <a:endParaRPr kumimoji="0" lang="zh-CN" altLang="en-US" sz="28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229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292100" y="49784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http://s3.sinaimg.cn/mw690/b0095d86gd854ccbfc4b2&amp;69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015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3"/>
          <p:cNvSpPr>
            <a:spLocks noChangeArrowheads="1"/>
          </p:cNvSpPr>
          <p:nvPr/>
        </p:nvSpPr>
        <p:spPr bwMode="auto">
          <a:xfrm>
            <a:off x="846240" y="554768"/>
            <a:ext cx="1714080" cy="57519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ts val="356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复习检查</a:t>
            </a:r>
            <a:endParaRPr kumimoji="0" lang="zh-CN" altLang="en-US" sz="2800" b="1" i="0" u="none" strike="noStrike" kern="1200" cap="none" spc="50" normalizeH="0" baseline="0" noProof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172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307975" y="50800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3650" y="48228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7"/>
          <p:cNvSpPr/>
          <p:nvPr/>
        </p:nvSpPr>
        <p:spPr>
          <a:xfrm>
            <a:off x="634365" y="1358265"/>
            <a:ext cx="74415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1．下列词语中加点字的注音无误的一项是(      )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506095" y="2261870"/>
            <a:ext cx="6870700" cy="370014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622300" y="2366011"/>
            <a:ext cx="7441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A．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弄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堂( nòng)     咳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嗽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(sou)     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幻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想(huàn)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B．烟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卷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（juàn）   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校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对(xiào)     调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羹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(gēng)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C．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抹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杀( mā)     忧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郁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(yù)     草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率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（shuài）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D．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竭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力（jié）    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揩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油(kāi)     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阖</a:t>
            </a: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眼（hé）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000125" y="3129280"/>
            <a:ext cx="835025" cy="393700"/>
          </a:xfrm>
          <a:prstGeom prst="wedgeRoundRectCallout">
            <a:avLst>
              <a:gd name="adj1" fmla="val 121102"/>
              <a:gd name="adj2" fmla="val -9289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lòng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334260" y="3094990"/>
            <a:ext cx="857885" cy="438785"/>
          </a:xfrm>
          <a:prstGeom prst="wedgeRoundRectCallout">
            <a:avLst>
              <a:gd name="adj1" fmla="val -30162"/>
              <a:gd name="adj2" fmla="val 10441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juǎn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140200" y="3083560"/>
            <a:ext cx="765810" cy="438785"/>
          </a:xfrm>
          <a:prstGeom prst="wedgeRoundRectCallout">
            <a:avLst>
              <a:gd name="adj1" fmla="val -34328"/>
              <a:gd name="adj2" fmla="val 12279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jiào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460500" y="4705350"/>
            <a:ext cx="708025" cy="450850"/>
          </a:xfrm>
          <a:prstGeom prst="wedgeRoundRectCallout">
            <a:avLst>
              <a:gd name="adj1" fmla="val 78251"/>
              <a:gd name="adj2" fmla="val -10845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mǒ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81140" y="1370330"/>
            <a:ext cx="6902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0520" y="1761490"/>
            <a:ext cx="3773170" cy="37731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4429125" y="1225550"/>
            <a:ext cx="6838950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ts val="386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2、你知道鲁迅的哪些名言？试列举几例。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401820" y="2099945"/>
            <a:ext cx="7072630" cy="362775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hangingPunct="0">
              <a:lnSpc>
                <a:spcPts val="3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35475" y="2192655"/>
            <a:ext cx="70116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⑴横眉冷对千夫指，俯首甘为孺子牛。  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⑵时间就像海绵里的水，只要愿挤，总还是有的。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⑶我好像是一只牛，吃的是草，挤出的是奶。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⑷其实地上本没有路，走的人多了，也便成了路。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⑸哪里有天才，我只不过是把别人喝咖啡的时间都用在工作上了。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" y="2417445"/>
            <a:ext cx="3830320" cy="28733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圆角矩形 3"/>
          <p:cNvSpPr>
            <a:spLocks noChangeArrowheads="1"/>
          </p:cNvSpPr>
          <p:nvPr/>
        </p:nvSpPr>
        <p:spPr bwMode="auto">
          <a:xfrm>
            <a:off x="846239" y="554768"/>
            <a:ext cx="1714080" cy="57519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课堂检测</a:t>
            </a:r>
            <a:endParaRPr kumimoji="0" lang="zh-CN" altLang="en-US" sz="28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9218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307975" y="50800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6"/>
          <p:cNvSpPr/>
          <p:nvPr/>
        </p:nvSpPr>
        <p:spPr>
          <a:xfrm>
            <a:off x="692785" y="1248410"/>
            <a:ext cx="73386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1、下列对课文的理解不正确的一项是(      )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A．作者敏锐地捕捉了鲁迅先生许多有灵性的生活细节，表现出鲁迅先生的个性、情趣、精神、气质。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B．鲁迅先生用校样揩桌子、擦手，洗澡间里也摆着校样纸，这说明了鲁迅先生不珍惜自己的劳动成果。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C．“吃鱼丸”这件事表现了鲁迅先生民主，遇事不盲从，做事认真，深入实际的严谨品质。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D．文章用白描手法刻画鲁迅先生，表达了作者对鲁迅先生的崇敬和爱戴之情。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72135" y="1328420"/>
            <a:ext cx="7348855" cy="501586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6085840" y="1294765"/>
            <a:ext cx="551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715510" y="576580"/>
            <a:ext cx="3204210" cy="611505"/>
          </a:xfrm>
          <a:prstGeom prst="wedgeRectCallout">
            <a:avLst>
              <a:gd name="adj1" fmla="val -78260"/>
              <a:gd name="adj2" fmla="val 4725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鲁迅先生的行为说明了他不注重名利，具有淡泊名利的特点。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9270" y="2490470"/>
            <a:ext cx="3725545" cy="2794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6306820" y="698500"/>
            <a:ext cx="5255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2、阅读课文选段，回答问题。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138545" y="1582420"/>
            <a:ext cx="5438775" cy="432625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3" name="矩形 6"/>
          <p:cNvSpPr/>
          <p:nvPr/>
        </p:nvSpPr>
        <p:spPr>
          <a:xfrm>
            <a:off x="6249670" y="1549400"/>
            <a:ext cx="536067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fontAlgn="auto" hangingPunct="0">
              <a:lnSpc>
                <a:spcPct val="150000"/>
              </a:lnSpc>
            </a:pPr>
            <a:r>
              <a:rPr altLang="zh-CN" sz="2000" b="1">
                <a:latin typeface="微软雅黑" panose="020b0503020204020204" charset="-122"/>
                <a:ea typeface="微软雅黑" panose="020b0503020204020204" charset="-122"/>
              </a:rPr>
              <a:t>回忆鲁迅先生（节选）</a:t>
            </a:r>
            <a:endParaRPr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000" b="1">
                <a:latin typeface="微软雅黑" panose="020b0503020204020204" charset="-122"/>
                <a:ea typeface="微软雅黑" panose="020b0503020204020204" charset="-122"/>
              </a:rPr>
              <a:t>    ①鲁迅先生从下午两三点钟起就陪客人，陪到五点钟，陪到六点钟。客人若在家吃饭，吃过饭又必要在一起喝茶，或者刚刚喝完茶走了，或者还没有走就又来了客人，于是又陪下去，陪到八点钟，十点钟，常常陪到十二点钟。从下午两三点钟起，陪到夜里十二点，这么长的时间，鲁迅先生都是坐在藤躺椅上，不断地吸着烟。</a:t>
            </a:r>
            <a:endParaRPr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15" y="1800225"/>
            <a:ext cx="4764405" cy="36264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777875" y="1201420"/>
            <a:ext cx="6497955" cy="478726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5" name="矩形 6"/>
          <p:cNvSpPr/>
          <p:nvPr/>
        </p:nvSpPr>
        <p:spPr>
          <a:xfrm>
            <a:off x="808355" y="1260475"/>
            <a:ext cx="64973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②客人一走，已经是下半夜了，本来已经是睡觉的时候了，可是鲁迅先生正要开始工作。在工作之前，他稍微阖一阖眼睛，燃起一支烟来，躺在床边上，这一支烟还没有吸完，许先生差不多就在床里边睡着了（许先生为什么睡得这样快？因为第二天早晨六七点钟就要起来管理家务。）海婴这时也在三楼和保姆一道睡着了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520" y="2432685"/>
            <a:ext cx="4185920" cy="31394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50055" y="1005205"/>
            <a:ext cx="7625715" cy="510857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矩形 6"/>
          <p:cNvSpPr/>
          <p:nvPr/>
        </p:nvSpPr>
        <p:spPr>
          <a:xfrm>
            <a:off x="4191000" y="1017905"/>
            <a:ext cx="76466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③全楼都寂静下去，窗外也是一点声音没有了，鲁迅先生站起来，坐在书桌边，在那绿色的台灯下开始写文章了。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④许先生说鸡鸣的时候，鲁迅先生还是坐着，街上的汽车嘟嘟地叫起来了，鲁迅先生还是坐着。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⑤有时许先生醒了，看着玻璃窗白萨萨的了，灯光也不显得怎样亮了，鲁迅先生的背影不像夜里那样黑大。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⑥鲁迅先生的背影是灰黑色的，仍旧坐在那里。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⑦人家都起来了，鲁迅先生才睡下。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" y="2528570"/>
            <a:ext cx="3810000" cy="26517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645795" y="627380"/>
            <a:ext cx="6968490" cy="5631180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⑧海婴从三楼下来了，背着书包，保姆送他到学校去，经过鲁迅先生的门前，保姆总是吩咐他说：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⑨“轻一点走，轻一点走。”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⑩鲁迅先生刚一睡下，太阳就高起来了。太阳照着隔院子的人家，明亮亮的，照着鲁迅先生花园的夹竹桃，明亮亮的。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⑪鲁迅先生的书桌整整齐齐的，写好的文章压在书下边，毛笔在烧瓷的小龟背上站着。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⑫一双拖鞋停在床下，鲁迅先生在枕头上边睡着了。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17855" y="684530"/>
            <a:ext cx="6993255" cy="562673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330" y="1445260"/>
            <a:ext cx="3795395" cy="43008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5133975" y="559435"/>
            <a:ext cx="63480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⑴用简洁的语言概括第②段至第⑦段的内容。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⑵品析下面句子中画线的词语。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鲁迅先生的书桌整整齐齐的，写好的文章压在书下边，毛笔在烧瓷的小龟背上站着。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092700" y="603250"/>
            <a:ext cx="6128385" cy="561530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矩形 6"/>
          <p:cNvSpPr/>
          <p:nvPr/>
        </p:nvSpPr>
        <p:spPr>
          <a:xfrm>
            <a:off x="5134610" y="1089025"/>
            <a:ext cx="62445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鲁迅先生从后半夜开始写作直到清晨。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2009775"/>
            <a:ext cx="4427220" cy="3320415"/>
          </a:xfrm>
          <a:prstGeom prst="rect">
            <a:avLst/>
          </a:prstGeom>
        </p:spPr>
      </p:pic>
      <p:sp>
        <p:nvSpPr>
          <p:cNvPr id="4" name="矩形 6"/>
          <p:cNvSpPr/>
          <p:nvPr/>
        </p:nvSpPr>
        <p:spPr>
          <a:xfrm>
            <a:off x="5135245" y="3332480"/>
            <a:ext cx="62445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整整齐齐”是形容词，由此可见鲁迅先生的书桌是干净整洁的，“压”这一动词从细节处体现出鲁迅先生的写作习惯。这两个词从细节处还原和展现了鲁迅先生的生活、工作状态，彰显了鲁迅先生忘我的工作态度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947420" y="1446530"/>
            <a:ext cx="62090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⑶作者为什么写“保姆总是吩咐海婴轻一点走”这一细节？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836295" y="2858770"/>
            <a:ext cx="6635115" cy="304927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821055" y="2883535"/>
            <a:ext cx="65646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保姆之所以“吩咐海婴轻一点走”是因为此时的鲁迅先生刚刚睡下，家人不希望打扰先生的休息，而作者将这一细节放在文章中，从侧面反映出鲁迅先生忘我的工作精神，以及家人对先生的支持与尊重。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960" y="2465705"/>
            <a:ext cx="4239895" cy="31908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4201795" y="650875"/>
            <a:ext cx="5347970" cy="716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3、阅读短文，回答问题。　　　　　　　　　　　　　　　　　　　　　　　　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135755" y="1476375"/>
            <a:ext cx="7764145" cy="471868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69390"/>
            <a:ext cx="3101975" cy="4330700"/>
          </a:xfrm>
          <a:prstGeom prst="rect">
            <a:avLst/>
          </a:prstGeom>
        </p:spPr>
      </p:pic>
      <p:sp>
        <p:nvSpPr>
          <p:cNvPr id="10" name="矩形 6"/>
          <p:cNvSpPr/>
          <p:nvPr/>
        </p:nvSpPr>
        <p:spPr>
          <a:xfrm>
            <a:off x="4135120" y="1377315"/>
            <a:ext cx="766889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怀鲁迅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郁达夫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①真是晴天的霹雳，在南台的宴会席上，忽而听到了鲁迅的死！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②发了几通电报，荟萃了一夜行李，第二天我就匆匆跳上了开往上海的轮船。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③二十二日上午十时船靠了岸，到家洗一个澡，吞了两口饭，跑到胶州路万国殡仪馆去，遇见的只是真诚的脸，热烈的脸，悲愤的脸，和千千万万将要破裂似的青年男女的心肺与紧捏的拳头。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④这不是寻常的丧葬，这也不是沉郁的悲哀，这正像是大地震要来，或黎明将到时充塞在天地之间的一瞬间的寂静。　</a:t>
            </a: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　　　　　　　　　　　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691515" y="1167765"/>
            <a:ext cx="6968490" cy="4707890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349250" algn="l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⑤生死，肉体，灵魂，眼泪，悲叹，这些问题与感觉，在此地似乎太渺小了，在鲁迅的死的彼岸，还照耀着一道更伟大，更猛烈的寂光。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⑥没有伟大的人物出现的民族，是世界上最可怜的生物之群；有了伟大的人物，而不知拥护，爱戴，崇仰的国家，是没有希望的奴隶之邦。因鲁迅的一死，使人们自觉出了民族的尚可以有为，也因鲁迅之一死，使人家看出了中国还是奴隶性很浓厚的半绝望的国家。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⑦鲁迅的灵柩，在夜阴里被埋入浅土中去了；西天角却出现了一片微红的新月。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17855" y="1052830"/>
            <a:ext cx="6993255" cy="494792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330" y="1445260"/>
            <a:ext cx="3795395" cy="43008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Rectangle 7"/>
          <p:cNvSpPr/>
          <p:nvPr/>
        </p:nvSpPr>
        <p:spPr>
          <a:xfrm>
            <a:off x="4832350" y="1392555"/>
            <a:ext cx="6096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2．下列各组词语书写无误的一项是(     )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4704080" y="2296160"/>
            <a:ext cx="6870700" cy="370014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4820285" y="2400301"/>
            <a:ext cx="7441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A．绞肉   轻睫   沉思   稍微   黄昏   不顾一切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B．翻译   避免   煮好   韭菜   唏奇   伤风感冒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C．疙瘩   校样   洗澡   厨房   愉快   忧郁心境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latin typeface="微软雅黑" panose="020b0503020204020204" charset="-122"/>
                <a:ea typeface="微软雅黑" panose="020b0503020204020204" charset="-122"/>
              </a:rPr>
              <a:t>D．新鲜   健康   栏杆   寂静   藤椅   眼睛不跻</a:t>
            </a:r>
            <a:endParaRPr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532245" y="3129280"/>
            <a:ext cx="548640" cy="438785"/>
          </a:xfrm>
          <a:prstGeom prst="wedgeRoundRectCallout">
            <a:avLst>
              <a:gd name="adj1" fmla="val 3356"/>
              <a:gd name="adj2" fmla="val -10788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捷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9258300" y="3094990"/>
            <a:ext cx="582930" cy="438785"/>
          </a:xfrm>
          <a:prstGeom prst="wedgeRoundRectCallout">
            <a:avLst>
              <a:gd name="adj1" fmla="val -71786"/>
              <a:gd name="adj2" fmla="val 12279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稀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0351770" y="4774565"/>
            <a:ext cx="581660" cy="450850"/>
          </a:xfrm>
          <a:prstGeom prst="wedgeRoundRectCallout">
            <a:avLst>
              <a:gd name="adj1" fmla="val 58515"/>
              <a:gd name="adj2" fmla="val 10591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济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824085" y="1438910"/>
            <a:ext cx="6902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565" y="1423035"/>
            <a:ext cx="3061335" cy="42811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4882515" y="2008505"/>
            <a:ext cx="66459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⑴第①段中的“晴天的霹雳”形容什么？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⑵第②③段中哪些词语表现出作者急切的心情？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827905" y="1880235"/>
            <a:ext cx="6588125" cy="338455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矩形 6"/>
          <p:cNvSpPr/>
          <p:nvPr/>
        </p:nvSpPr>
        <p:spPr>
          <a:xfrm>
            <a:off x="4939665" y="2573020"/>
            <a:ext cx="62445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形容鲁迅突然逝世，这是中国巨大的损失，像晴天打霹雳。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6"/>
          <p:cNvSpPr/>
          <p:nvPr/>
        </p:nvSpPr>
        <p:spPr>
          <a:xfrm>
            <a:off x="4973955" y="4437380"/>
            <a:ext cx="62445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匆匆、跳、吞、跑。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475" y="1981835"/>
            <a:ext cx="3058795" cy="32042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647700" y="710565"/>
            <a:ext cx="67487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⑶对结尾“出现了一片微红的新月”理解正确的一项是(     )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A．点明时间，照应前文。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B．渲染悲凉的气氛，烘托人们的悲愤之情。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C．表达了对美好未来的向往，让人们在悲愤中看到光明和希望。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D．微红的新月是胜利之光，鼓舞人们去迎接美好的明天。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4．这篇短文运用了哪些表达方式？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14350" y="650875"/>
            <a:ext cx="6887845" cy="563626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1407795" y="1319530"/>
            <a:ext cx="10902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960" y="2465705"/>
            <a:ext cx="4239895" cy="3190875"/>
          </a:xfrm>
          <a:prstGeom prst="rect">
            <a:avLst/>
          </a:prstGeom>
        </p:spPr>
      </p:pic>
      <p:sp>
        <p:nvSpPr>
          <p:cNvPr id="4" name="矩形 6"/>
          <p:cNvSpPr/>
          <p:nvPr/>
        </p:nvSpPr>
        <p:spPr>
          <a:xfrm>
            <a:off x="523240" y="5633720"/>
            <a:ext cx="66452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叙事、议论、抒情。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圆角矩形 3"/>
          <p:cNvSpPr>
            <a:spLocks noChangeArrowheads="1"/>
          </p:cNvSpPr>
          <p:nvPr/>
        </p:nvSpPr>
        <p:spPr bwMode="auto">
          <a:xfrm>
            <a:off x="846239" y="554768"/>
            <a:ext cx="1714080" cy="57519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布置作业</a:t>
            </a:r>
            <a:endParaRPr kumimoji="0" lang="zh-CN" altLang="en-US" sz="28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9218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307975" y="50800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6"/>
          <p:cNvSpPr/>
          <p:nvPr/>
        </p:nvSpPr>
        <p:spPr>
          <a:xfrm>
            <a:off x="5029200" y="767080"/>
            <a:ext cx="63709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1、课外收集鲁迅名言。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2、模仿本文的写法，按要求写作文。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作文题目：	X X其人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⑴写身边熟悉的人，选取生活琐事，写得有血有肉。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⑵综合运用多种表达方式。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9250"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⑶字数不少于600。</a:t>
            </a:r>
            <a:endParaRPr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850765" y="845820"/>
            <a:ext cx="6485890" cy="522541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90" y="2045970"/>
            <a:ext cx="4133850" cy="31007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" y="6985"/>
            <a:ext cx="12215495" cy="685165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爆炸形 1 4"/>
          <p:cNvSpPr/>
          <p:nvPr/>
        </p:nvSpPr>
        <p:spPr>
          <a:xfrm>
            <a:off x="3357245" y="2185670"/>
            <a:ext cx="5904230" cy="2995930"/>
          </a:xfrm>
          <a:prstGeom prst="irregularSeal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i="1">
                <a:solidFill>
                  <a:srgbClr val="FF0000"/>
                </a:solidFill>
              </a:rPr>
              <a:t>再  见</a:t>
            </a:r>
            <a:endParaRPr lang="zh-CN" altLang="en-US" sz="9600" b="1" i="1">
              <a:solidFill>
                <a:srgbClr val="FF0000"/>
              </a:solidFill>
            </a:endParaRP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12400" y="113665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715645" y="1329690"/>
            <a:ext cx="64979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3．依次填入下列横线上的词语，最恰当的一项是(     )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52780" y="1306195"/>
            <a:ext cx="6554470" cy="450977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7075" y="1928495"/>
            <a:ext cx="64979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鲁迅的作品经过多重改编，以绘本、舞台剧、电影等多种形式_________在人们眼前，其永恒价值，在于给人_______和警醒的人物形象，在于给人无限希望的思想，在于或辛辣讽刺或震撼心灵的语言，在于对后人道德情操的_______，更在于它历经大浪淘沙还能千古流芳，代代_______，且历久弥新。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A．呈现  启迪  熏陶  传承      B．出现  启发  陶冶  传播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C．出现  启迪  陶冶  传承      D．呈现  启发  熏陶  传播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6"/>
          <p:cNvSpPr/>
          <p:nvPr/>
        </p:nvSpPr>
        <p:spPr>
          <a:xfrm>
            <a:off x="852805" y="2801620"/>
            <a:ext cx="8166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启迪  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6"/>
          <p:cNvSpPr/>
          <p:nvPr/>
        </p:nvSpPr>
        <p:spPr>
          <a:xfrm>
            <a:off x="1416050" y="3745230"/>
            <a:ext cx="8293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熏陶 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6"/>
          <p:cNvSpPr/>
          <p:nvPr/>
        </p:nvSpPr>
        <p:spPr>
          <a:xfrm>
            <a:off x="1692275" y="2377440"/>
            <a:ext cx="7937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呈现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6"/>
          <p:cNvSpPr/>
          <p:nvPr/>
        </p:nvSpPr>
        <p:spPr>
          <a:xfrm>
            <a:off x="1094740" y="4193540"/>
            <a:ext cx="8032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传承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6"/>
          <p:cNvSpPr/>
          <p:nvPr/>
        </p:nvSpPr>
        <p:spPr>
          <a:xfrm>
            <a:off x="6305550" y="1329690"/>
            <a:ext cx="5734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3640" y="1395095"/>
            <a:ext cx="4016375" cy="43580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Rectangle 7"/>
          <p:cNvSpPr/>
          <p:nvPr/>
        </p:nvSpPr>
        <p:spPr>
          <a:xfrm>
            <a:off x="4106545" y="1091565"/>
            <a:ext cx="7346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4、下列句子中加点词语使用不当的一项是(      )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4015105" y="1951355"/>
            <a:ext cx="7781925" cy="409257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343025"/>
            <a:ext cx="3462020" cy="4616450"/>
          </a:xfrm>
          <a:prstGeom prst="rect">
            <a:avLst/>
          </a:prstGeom>
        </p:spPr>
      </p:pic>
      <p:sp>
        <p:nvSpPr>
          <p:cNvPr id="2" name="Rectangle 7"/>
          <p:cNvSpPr/>
          <p:nvPr/>
        </p:nvSpPr>
        <p:spPr>
          <a:xfrm>
            <a:off x="4060825" y="1972310"/>
            <a:ext cx="78073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A．对于他这种卑劣的行为，大家都感到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深恶痛绝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，决定不再跟他打交道。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B．有些人对于闯红灯总是以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不以为然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，认为只要不与汽车撞上，就没有什么问题。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C．画上的老者手捻胡须，目视江岸，一副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悠然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的样子。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D．想急于得到所需的东西，一时冲动，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草率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行事，就会身遭不幸。遇事要多动脑，多思考，才可能成功。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078085" y="1129030"/>
            <a:ext cx="6902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602095" y="2606040"/>
            <a:ext cx="4801870" cy="611505"/>
          </a:xfrm>
          <a:prstGeom prst="wedgeRectCallout">
            <a:avLst>
              <a:gd name="adj1" fmla="val -714"/>
              <a:gd name="adj2" fmla="val 7367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不认为是对的，表示不同意（多含轻视意）。用在此处，不合句意，应用“不以为意”。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750253" y="1087755"/>
            <a:ext cx="569277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5、下列句子没有语病的一项是	(　 　)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710565" y="1849755"/>
            <a:ext cx="7653020" cy="451993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220" name="TextBox 4"/>
          <p:cNvSpPr txBox="1"/>
          <p:nvPr/>
        </p:nvSpPr>
        <p:spPr>
          <a:xfrm>
            <a:off x="737870" y="1795145"/>
            <a:ext cx="761238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A.原创作品能否获得市场成功和良好反响,关键是能从读者阅读愿望中寻找契合点。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B.通过阅读萧红的《回忆鲁迅先生》,使我们看到了更可信、更可亲、更可爱的鲁迅。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C.各级政府积极采取措施,加强校园安保工作,防止校园事故不再发生。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D.仔细观察多彩生活,广泛阅读文学名著,适时记录生活点滴,是提高写作水平的有效途径。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4760" y="1774825"/>
            <a:ext cx="2861945" cy="4044315"/>
          </a:xfrm>
          <a:prstGeom prst="rect">
            <a:avLst/>
          </a:prstGeom>
        </p:spPr>
      </p:pic>
      <p:sp>
        <p:nvSpPr>
          <p:cNvPr id="4" name="矩形标注 3"/>
          <p:cNvSpPr/>
          <p:nvPr/>
        </p:nvSpPr>
        <p:spPr>
          <a:xfrm>
            <a:off x="1851025" y="2766695"/>
            <a:ext cx="5926455" cy="450850"/>
          </a:xfrm>
          <a:prstGeom prst="wedgeRectCallout">
            <a:avLst>
              <a:gd name="adj1" fmla="val -41313"/>
              <a:gd name="adj2" fmla="val -16957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两面对一面,可改为“关键是能否从读者阅读愿望中寻找契合点”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576955" y="3710305"/>
            <a:ext cx="3189605" cy="450850"/>
          </a:xfrm>
          <a:prstGeom prst="wedgeRectCallout">
            <a:avLst>
              <a:gd name="adj1" fmla="val -1662"/>
              <a:gd name="adj2" fmla="val -8802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缺少主语,删去“通过”或“使”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5152390" y="4838065"/>
            <a:ext cx="2602865" cy="450850"/>
          </a:xfrm>
          <a:prstGeom prst="wedgeRectCallout">
            <a:avLst>
              <a:gd name="adj1" fmla="val 39558"/>
              <a:gd name="adj2" fmla="val -12873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否定不当,应去掉“不”。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72455" y="1163638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TextBox 1"/>
          <p:cNvSpPr txBox="1"/>
          <p:nvPr/>
        </p:nvSpPr>
        <p:spPr>
          <a:xfrm>
            <a:off x="4857750" y="1619885"/>
            <a:ext cx="68872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①据说,当年有位友人看了萧红的这篇文章后,不屑地评价说:“这也值得写?这有什么好写的?”②但就是这样一篇片段之间没有太强的逻辑关系,甚至略显琐碎的文章,成为描写鲁迅先生的经典作品。③作者以女性特有的细腻感觉,捕捉鲁迅先生日常生活中的一些琐事,包括日常起居、会见朋友、与家人相处等,以多个片段的形式组合在一起,烘托出一个真实的、富有人情味的、生活化的鲁迅,给人留下深刻的印象。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④《回忆鲁迅先生》是一篇别具一格的回忆性文章。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A.③④①②　　B.④③①②        C.④②③①    D.①③④②</a:t>
            </a:r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2" name="矩形 2"/>
          <p:cNvSpPr/>
          <p:nvPr/>
        </p:nvSpPr>
        <p:spPr>
          <a:xfrm>
            <a:off x="4885690" y="832485"/>
            <a:ext cx="5871845" cy="5530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6、下列句子组成语段顺序排列正确的一项是(　　)</a:t>
            </a: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4775835" y="1664335"/>
            <a:ext cx="6975475" cy="423926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" y="2140585"/>
            <a:ext cx="3750945" cy="3750945"/>
          </a:xfrm>
          <a:prstGeom prst="rect">
            <a:avLst/>
          </a:prstGeom>
        </p:spPr>
      </p:pic>
      <p:sp>
        <p:nvSpPr>
          <p:cNvPr id="4" name="矩形标注 3"/>
          <p:cNvSpPr/>
          <p:nvPr/>
        </p:nvSpPr>
        <p:spPr>
          <a:xfrm>
            <a:off x="4531360" y="5986145"/>
            <a:ext cx="7420610" cy="450850"/>
          </a:xfrm>
          <a:prstGeom prst="wedgeRectCallout">
            <a:avLst>
              <a:gd name="adj1" fmla="val 1625"/>
              <a:gd name="adj2" fmla="val -11845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④句是总领句,应放在开头,排除A、D两项;②句是总结句,应放在句末,排除C项。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23805" y="865188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矩形 6"/>
          <p:cNvSpPr/>
          <p:nvPr/>
        </p:nvSpPr>
        <p:spPr>
          <a:xfrm>
            <a:off x="658495" y="1249045"/>
            <a:ext cx="6946900" cy="3046095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7、读完中国现代著名作家萧红女士的这篇文章，相信你对鲁迅先生的了解更加具体、更加深入一些了。请用几个较精练的句子概括一下鲁迅先生在你心目中的形象。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02920" y="1017905"/>
            <a:ext cx="7107555" cy="495998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599440" y="4620260"/>
            <a:ext cx="6776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青年的良师益友，热情的文学导师，忘我的革命战士。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3995" y="2228215"/>
            <a:ext cx="3860165" cy="2895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圆角矩形 3"/>
          <p:cNvSpPr>
            <a:spLocks noChangeArrowheads="1"/>
          </p:cNvSpPr>
          <p:nvPr/>
        </p:nvSpPr>
        <p:spPr bwMode="auto">
          <a:xfrm>
            <a:off x="831215" y="567690"/>
            <a:ext cx="1818005" cy="49530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合作探究</a:t>
            </a:r>
            <a:endParaRPr kumimoji="0" lang="zh-CN" altLang="en-US" sz="28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229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292100" y="49784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8585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6"/>
          <p:cNvSpPr/>
          <p:nvPr/>
        </p:nvSpPr>
        <p:spPr>
          <a:xfrm>
            <a:off x="796290" y="1155065"/>
            <a:ext cx="73933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1、课文为我们展现了一个生活化真实化的鲁迅，结合具体内容分析作者在描写鲁迅的性格时用了哪些描写方法？</a:t>
            </a: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756285" y="2984500"/>
            <a:ext cx="7335520" cy="340804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9785" y="2996565"/>
            <a:ext cx="73240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⑴细节描写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“若有人说了什么可笑的话，鲁迅先生笑得连烟卷都拿不住了，常常是笑得咳嗽起来。”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抓住“拿不住”“咳嗽”两个细节，生动形象地突显了鲁迅先生乐观爽朗、平易近人的性格特点，一下子拉近了与鲁迅先生的距离。</a:t>
            </a:r>
            <a:endParaRPr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1190" y="2065020"/>
            <a:ext cx="3729355" cy="37293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164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0">
      <vt:lpstr>Arial</vt:lpstr>
      <vt:lpstr>Calibri</vt:lpstr>
      <vt:lpstr>黑体</vt:lpstr>
      <vt:lpstr>方正粗黑宋简体</vt:lpstr>
      <vt:lpstr>微软雅黑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2021-03-02T10:27:53.398</cp:lastPrinted>
  <dcterms:created xsi:type="dcterms:W3CDTF">2021-03-02T10:27:53Z</dcterms:created>
  <dcterms:modified xsi:type="dcterms:W3CDTF">2021-03-02T02:27:59Z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