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3"/>
    <p:sldId id="287" r:id="rId4"/>
    <p:sldId id="285" r:id="rId5"/>
    <p:sldId id="291" r:id="rId6"/>
    <p:sldId id="292" r:id="rId7"/>
    <p:sldId id="284" r:id="rId8"/>
    <p:sldId id="289" r:id="rId9"/>
    <p:sldId id="290" r:id="rId10"/>
    <p:sldId id="293" r:id="rId11"/>
    <p:sldId id="260" r:id="rId12"/>
    <p:sldId id="265" r:id="rId13"/>
    <p:sldId id="262" r:id="rId14"/>
    <p:sldId id="266" r:id="rId15"/>
    <p:sldId id="270" r:id="rId16"/>
    <p:sldId id="268" r:id="rId17"/>
    <p:sldId id="264" r:id="rId18"/>
    <p:sldId id="272" r:id="rId19"/>
    <p:sldId id="274" r:id="rId20"/>
    <p:sldId id="273" r:id="rId21"/>
    <p:sldId id="294" r:id="rId22"/>
    <p:sldId id="259" r:id="rId23"/>
    <p:sldId id="277" r:id="rId24"/>
    <p:sldId id="276" r:id="rId25"/>
    <p:sldId id="278" r:id="rId26"/>
    <p:sldId id="281" r:id="rId27"/>
    <p:sldId id="27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8488195_212728350000_2_看图王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065" y="-92710"/>
            <a:ext cx="6369685" cy="7090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87970" y="1159510"/>
            <a:ext cx="4152900" cy="14820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>
                <a:solidFill>
                  <a:srgbClr val="FF0000"/>
                </a:solidFill>
              </a:rPr>
              <a:t>   </a:t>
            </a:r>
            <a:r>
              <a:rPr lang="zh-CN" altLang="en-US" sz="8000" b="1">
                <a:solidFill>
                  <a:srgbClr val="FF0000"/>
                </a:solidFill>
              </a:rPr>
              <a:t>红烛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25865" y="4330065"/>
            <a:ext cx="4331970" cy="925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/>
              <a:t>       </a:t>
            </a:r>
            <a:r>
              <a:rPr lang="zh-CN" altLang="en-US" sz="4800" b="1"/>
              <a:t>闻一多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1847850" y="260350"/>
            <a:ext cx="2601913" cy="1209675"/>
          </a:xfrm>
        </p:spPr>
        <p:txBody>
          <a:bodyPr anchor="ctr"/>
          <a:p>
            <a:r>
              <a:rPr lang="zh-CN" altLang="en-US" sz="6000" dirty="0">
                <a:solidFill>
                  <a:srgbClr val="FF0000"/>
                </a:solidFill>
                <a:ea typeface="楷体" panose="02010609060101010101" pitchFamily="49" charset="-122"/>
              </a:rPr>
              <a:t>红烛</a:t>
            </a:r>
            <a:endParaRPr lang="zh-CN" altLang="en-US" sz="60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745490" y="1470025"/>
            <a:ext cx="10515600" cy="4351338"/>
          </a:xfrm>
        </p:spPr>
        <p:txBody>
          <a:bodyPr/>
          <a:p>
            <a:r>
              <a:rPr lang="zh-CN" altLang="en-US" b="1" dirty="0">
                <a:solidFill>
                  <a:srgbClr val="0000FF"/>
                </a:solidFill>
              </a:rPr>
              <a:t>火红赤诚（</a:t>
            </a:r>
            <a:r>
              <a:rPr lang="en-US" altLang="zh-CN" b="1" dirty="0">
                <a:solidFill>
                  <a:srgbClr val="0000FF"/>
                </a:solidFill>
              </a:rPr>
              <a:t>1</a:t>
            </a:r>
            <a:r>
              <a:rPr lang="zh-CN" altLang="en-US" b="1" dirty="0">
                <a:solidFill>
                  <a:srgbClr val="0000FF"/>
                </a:solidFill>
              </a:rPr>
              <a:t>）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矛盾煎熬（</a:t>
            </a:r>
            <a:r>
              <a:rPr lang="en-US" altLang="zh-CN" b="1" dirty="0">
                <a:solidFill>
                  <a:srgbClr val="0000FF"/>
                </a:solidFill>
              </a:rPr>
              <a:t>2</a:t>
            </a:r>
            <a:r>
              <a:rPr lang="zh-CN" altLang="en-US" b="1" dirty="0">
                <a:solidFill>
                  <a:srgbClr val="0000FF"/>
                </a:solidFill>
              </a:rPr>
              <a:t>、</a:t>
            </a:r>
            <a:r>
              <a:rPr lang="en-US" altLang="zh-CN" b="1" dirty="0">
                <a:solidFill>
                  <a:srgbClr val="0000FF"/>
                </a:solidFill>
              </a:rPr>
              <a:t>3</a:t>
            </a:r>
            <a:r>
              <a:rPr lang="zh-CN" altLang="en-US" b="1" dirty="0">
                <a:solidFill>
                  <a:srgbClr val="0000FF"/>
                </a:solidFill>
              </a:rPr>
              <a:t>）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救赎世人（</a:t>
            </a:r>
            <a:r>
              <a:rPr lang="en-US" altLang="zh-CN" b="1" dirty="0">
                <a:solidFill>
                  <a:srgbClr val="0000FF"/>
                </a:solidFill>
              </a:rPr>
              <a:t>4</a:t>
            </a:r>
            <a:r>
              <a:rPr lang="zh-CN" altLang="en-US" b="1" dirty="0">
                <a:solidFill>
                  <a:srgbClr val="0000FF"/>
                </a:solidFill>
              </a:rPr>
              <a:t>）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心急流泪（</a:t>
            </a:r>
            <a:r>
              <a:rPr lang="en-US" altLang="zh-CN" b="1" dirty="0">
                <a:solidFill>
                  <a:srgbClr val="0000FF"/>
                </a:solidFill>
              </a:rPr>
              <a:t>5</a:t>
            </a:r>
            <a:r>
              <a:rPr lang="zh-CN" altLang="en-US" b="1" dirty="0">
                <a:solidFill>
                  <a:srgbClr val="0000FF"/>
                </a:solidFill>
              </a:rPr>
              <a:t>、</a:t>
            </a:r>
            <a:r>
              <a:rPr lang="en-US" altLang="zh-CN" b="1" dirty="0">
                <a:solidFill>
                  <a:srgbClr val="0000FF"/>
                </a:solidFill>
              </a:rPr>
              <a:t>6</a:t>
            </a:r>
            <a:r>
              <a:rPr lang="zh-CN" altLang="en-US" b="1" dirty="0">
                <a:solidFill>
                  <a:srgbClr val="0000FF"/>
                </a:solidFill>
              </a:rPr>
              <a:t>）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慰藉人间（</a:t>
            </a:r>
            <a:r>
              <a:rPr lang="en-US" altLang="zh-CN" b="1" dirty="0">
                <a:solidFill>
                  <a:srgbClr val="0000FF"/>
                </a:solidFill>
              </a:rPr>
              <a:t>7</a:t>
            </a:r>
            <a:r>
              <a:rPr lang="zh-CN" altLang="en-US" b="1" dirty="0">
                <a:solidFill>
                  <a:srgbClr val="0000FF"/>
                </a:solidFill>
              </a:rPr>
              <a:t>）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创造光明（</a:t>
            </a:r>
            <a:r>
              <a:rPr lang="en-US" altLang="zh-CN" b="1" dirty="0">
                <a:solidFill>
                  <a:srgbClr val="0000FF"/>
                </a:solidFill>
              </a:rPr>
              <a:t>8</a:t>
            </a:r>
            <a:r>
              <a:rPr lang="zh-CN" altLang="en-US" b="1" dirty="0">
                <a:solidFill>
                  <a:srgbClr val="0000FF"/>
                </a:solidFill>
              </a:rPr>
              <a:t>）</a:t>
            </a:r>
            <a:endParaRPr lang="zh-CN" altLang="en-US" b="1" dirty="0">
              <a:solidFill>
                <a:srgbClr val="0000FF"/>
              </a:solidFill>
            </a:endParaRPr>
          </a:p>
          <a:p>
            <a:r>
              <a:rPr lang="zh-CN" altLang="en-US" b="1" dirty="0">
                <a:solidFill>
                  <a:srgbClr val="0000FF"/>
                </a:solidFill>
              </a:rPr>
              <a:t>只问耕耘（</a:t>
            </a:r>
            <a:r>
              <a:rPr lang="en-US" altLang="zh-CN" b="1" dirty="0">
                <a:solidFill>
                  <a:srgbClr val="0000FF"/>
                </a:solidFill>
              </a:rPr>
              <a:t>9</a:t>
            </a:r>
            <a:r>
              <a:rPr lang="zh-CN" altLang="en-US" b="1" dirty="0">
                <a:solidFill>
                  <a:srgbClr val="0000FF"/>
                </a:solidFill>
              </a:rPr>
              <a:t>）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6673215" y="1557655"/>
            <a:ext cx="2305685" cy="3505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赞美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困惑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理解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劝勉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惊疑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感伤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6600825" y="404813"/>
            <a:ext cx="1706880" cy="10147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6000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诗人</a:t>
            </a:r>
            <a:endParaRPr lang="en-US" altLang="zh-CN" sz="6000" dirty="0">
              <a:solidFill>
                <a:srgbClr val="0000FF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4038" name="文本框 44037"/>
          <p:cNvSpPr txBox="1"/>
          <p:nvPr/>
        </p:nvSpPr>
        <p:spPr>
          <a:xfrm>
            <a:off x="4511675" y="5373688"/>
            <a:ext cx="3230880" cy="10058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6000" dirty="0">
                <a:latin typeface="Arial" panose="020B0604020202020204" pitchFamily="34" charset="0"/>
                <a:ea typeface="黑体" panose="02010609060101010101" pitchFamily="49" charset="-122"/>
              </a:rPr>
              <a:t>托物言志</a:t>
            </a:r>
            <a:endParaRPr lang="zh-CN" altLang="en-US" sz="6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4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  <p:bldP spid="44034" grpId="0"/>
      <p:bldP spid="44036" grpId="0" bldLvl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小结：</a:t>
            </a:r>
            <a:endParaRPr lang="zh-CN" altLang="en-US" sz="3200" b="1"/>
          </a:p>
          <a:p>
            <a:r>
              <a:rPr lang="zh-CN" altLang="en-US" sz="3200" b="1"/>
              <a:t>     诗人面对红烛，心绪起伏，或惊叹赞美，或扪心自问，或惊疑发问，或自求解答，或劝慰有加，诗情的流动形成起伏的波澜，诗篇的节奏抑扬顿挫，形象鲜明而又饱含哲理。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C00000"/>
                </a:solidFill>
                <a:sym typeface="+mn-ea"/>
              </a:rPr>
              <a:t>总结抒情脉络</a:t>
            </a:r>
            <a:endParaRPr lang="zh-CN" altLang="en-US">
              <a:solidFill>
                <a:srgbClr val="C0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r>
              <a:rPr lang="zh-CN" altLang="en-US"/>
              <a:t>         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开头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一切着眼于红烛的颜色，将红烛精神集中在一个“红”字上面，凸现了红烛的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总体形象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，由红烛形象即刻联想到诗人自身。诗的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主体部分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就是扣住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“灰”与“泪”分两层来展开抒情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的。最后一节归结到“莫问收获，但问耕耘”这样一个哲理。也就是将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红烛精神归结到一种彻底奉献的人生哲学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，也就表明了自己的人生宗旨。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涵咏句子，体会人格魅力</a:t>
            </a:r>
            <a:endParaRPr lang="zh-CN" altLang="en-US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3600" b="1">
                <a:solidFill>
                  <a:srgbClr val="FF0000"/>
                </a:solidFill>
              </a:rPr>
              <a:t>1</a:t>
            </a:r>
            <a:r>
              <a:rPr lang="zh-CN" altLang="en-US" sz="3600" b="1">
                <a:solidFill>
                  <a:srgbClr val="FF0000"/>
                </a:solidFill>
              </a:rPr>
              <a:t>、诵读第四节，怎样理解？怎样朗读？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/>
              <a:t>      </a:t>
            </a:r>
            <a:r>
              <a:rPr lang="zh-CN" altLang="en-US" sz="3600"/>
              <a:t>第四节是诗人对</a:t>
            </a:r>
            <a:r>
              <a:rPr lang="en-US" altLang="zh-CN" sz="3600"/>
              <a:t>“</a:t>
            </a:r>
            <a:r>
              <a:rPr lang="zh-CN" altLang="en-US" sz="3600"/>
              <a:t>红烛</a:t>
            </a:r>
            <a:r>
              <a:rPr lang="en-US" altLang="zh-CN" sz="3600"/>
              <a:t>”</a:t>
            </a:r>
            <a:r>
              <a:rPr lang="zh-CN" altLang="en-US" sz="3600"/>
              <a:t>的寄语，诗人借助</a:t>
            </a:r>
            <a:r>
              <a:rPr lang="en-US" altLang="zh-CN" sz="3600"/>
              <a:t>“</a:t>
            </a:r>
            <a:r>
              <a:rPr lang="zh-CN" altLang="en-US" sz="3600"/>
              <a:t>红烛</a:t>
            </a:r>
            <a:r>
              <a:rPr lang="en-US" altLang="zh-CN" sz="3600"/>
              <a:t>”</a:t>
            </a:r>
            <a:r>
              <a:rPr lang="zh-CN" altLang="en-US" sz="3600"/>
              <a:t>的形象激励自己，表达诗人牺牲自己救治世人灵魂，打破精神监狱，创造光明未来的决心，表现了崇高的爱国情感。</a:t>
            </a:r>
            <a:endParaRPr lang="zh-CN" altLang="en-US" sz="3600"/>
          </a:p>
          <a:p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4475" y="441325"/>
            <a:ext cx="11612245" cy="5685155"/>
          </a:xfrm>
        </p:spPr>
        <p:txBody>
          <a:bodyPr/>
          <a:p>
            <a:r>
              <a:rPr lang="en-US" altLang="zh-CN"/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背景：</a:t>
            </a:r>
            <a:endParaRPr lang="en-US" altLang="zh-CN"/>
          </a:p>
          <a:p>
            <a:r>
              <a:rPr lang="zh-CN" altLang="en-US"/>
              <a:t>       当时，民众深受封建主义帝国主义思想文化的毒害，如沉睡梦中尚未觉醒，血性犹存然而麻木不仁，有如身陷囵圄受着禁锢。诗人认为：自己的职责，就在于从梦中唤醒世人、救治世人的灵魂。使民众觉悟，使民众奋起，使民众热血沸腾，使民众走向光明，从封建主义帝国主义所设置的精神监狱中解放出来。</a:t>
            </a:r>
            <a:endParaRPr lang="zh-CN" altLang="en-US"/>
          </a:p>
          <a:p>
            <a:r>
              <a:rPr lang="zh-CN" altLang="en-US"/>
              <a:t>    诗人爱国的赤诚之心是与祖国人民的命运，联系在一起的。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73380"/>
            <a:ext cx="10515600" cy="5803900"/>
          </a:xfrm>
        </p:spPr>
        <p:txBody>
          <a:bodyPr>
            <a:normAutofit fontScale="70000"/>
          </a:bodyPr>
          <a:p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诵读和理解</a:t>
            </a:r>
            <a:endParaRPr lang="zh-CN" altLang="en-US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zh-CN" altLang="en-US" sz="3600" b="1">
                <a:solidFill>
                  <a:srgbClr val="FF0000"/>
                </a:solidFill>
              </a:rPr>
              <a:t>、</a:t>
            </a:r>
            <a:r>
              <a:rPr lang="zh-CN" altLang="en-US" sz="4000" b="1">
                <a:solidFill>
                  <a:srgbClr val="FF0000"/>
                </a:solidFill>
              </a:rPr>
              <a:t>第</a:t>
            </a:r>
            <a:r>
              <a:rPr lang="en-US" altLang="zh-CN" sz="4000" b="1">
                <a:solidFill>
                  <a:srgbClr val="FF0000"/>
                </a:solidFill>
              </a:rPr>
              <a:t>5</a:t>
            </a:r>
            <a:r>
              <a:rPr lang="zh-CN" altLang="en-US" sz="4000" b="1">
                <a:solidFill>
                  <a:srgbClr val="FF0000"/>
                </a:solidFill>
              </a:rPr>
              <a:t>小节，</a:t>
            </a:r>
            <a:r>
              <a:rPr lang="en-US" altLang="zh-CN" sz="4000" b="1">
                <a:solidFill>
                  <a:srgbClr val="FF0000"/>
                </a:solidFill>
              </a:rPr>
              <a:t>”“</a:t>
            </a:r>
            <a:r>
              <a:rPr lang="zh-CN" altLang="en-US" sz="4000" b="1">
                <a:solidFill>
                  <a:srgbClr val="FF0000"/>
                </a:solidFill>
              </a:rPr>
              <a:t>哦，我知道了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！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是残风来侵你的光芒，你烧得不稳时，才着急得流泪！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4000" b="1">
                <a:sym typeface="+mn-ea"/>
              </a:rPr>
              <a:t>  其一， </a:t>
            </a:r>
            <a:r>
              <a:rPr lang="zh-CN" altLang="en-US" sz="4000" b="1">
                <a:sym typeface="+mn-ea"/>
              </a:rPr>
              <a:t>用叹号：经过思考找到答案后的快感显得很强烈。改用逗号，语气不强，感情色彩淡薄。</a:t>
            </a:r>
            <a:endParaRPr lang="zh-CN" altLang="en-US" sz="40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 其二，   用“侵”字性质明确，红烛创造光明，残风却容不得这片光明，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残风是一种邪恶的势力</a:t>
            </a:r>
            <a:r>
              <a:rPr lang="zh-CN" altLang="en-US" sz="4000" b="1">
                <a:sym typeface="+mn-ea"/>
              </a:rPr>
              <a:t>，它的行径完全是邪恶的行径。。</a:t>
            </a:r>
            <a:endParaRPr lang="zh-CN" altLang="en-US" sz="4000" b="1"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4000" b="1">
                <a:sym typeface="+mn-ea"/>
              </a:rPr>
              <a:t>  其三，“侵”字的适用范围大，因而给人以丰富的想象，风有大有小，而烛火在或大或小的风中也程度不同的摇曳晃动。用“着急”更能表现出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红烛一心为人世间创造光明</a:t>
            </a:r>
            <a:r>
              <a:rPr lang="zh-CN" altLang="en-US" sz="4000" b="1">
                <a:sym typeface="+mn-ea"/>
              </a:rPr>
              <a:t>，以无私奉献为天职的灵魂。 </a:t>
            </a:r>
            <a:endParaRPr lang="zh-CN" altLang="en-US" sz="4000" b="1">
              <a:sym typeface="+mn-ea"/>
            </a:endParaRPr>
          </a:p>
          <a:p>
            <a:pPr fontAlgn="auto">
              <a:lnSpc>
                <a:spcPct val="120000"/>
              </a:lnSpc>
            </a:pPr>
            <a:endParaRPr lang="zh-CN" altLang="en-US" sz="4000" b="1"/>
          </a:p>
          <a:p>
            <a:pPr fontAlgn="auto">
              <a:lnSpc>
                <a:spcPct val="120000"/>
              </a:lnSpc>
            </a:pP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66090"/>
            <a:ext cx="10515600" cy="5711190"/>
          </a:xfrm>
        </p:spPr>
        <p:txBody>
          <a:bodyPr/>
          <a:p>
            <a:pPr lvl="1"/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理解并诵读第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8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、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9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节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pPr lvl="1"/>
            <a:endParaRPr lang="zh-CN" altLang="en-US" sz="32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 lvl="1"/>
            <a:r>
              <a:rPr lang="zh-CN" altLang="en-US" sz="3200" b="1">
                <a:solidFill>
                  <a:srgbClr val="0070C0"/>
                </a:solidFill>
                <a:sym typeface="+mn-ea"/>
              </a:rPr>
              <a:t>    第8节是写诗人同情的呼唤。</a:t>
            </a:r>
            <a:endParaRPr lang="zh-CN" altLang="en-US" sz="3200" b="1">
              <a:solidFill>
                <a:srgbClr val="0070C0"/>
              </a:solidFill>
              <a:sym typeface="+mn-ea"/>
            </a:endParaRPr>
          </a:p>
          <a:p>
            <a:pPr lvl="1"/>
            <a:r>
              <a:rPr lang="zh-CN" altLang="en-US" sz="3200" b="1">
                <a:solidFill>
                  <a:srgbClr val="0070C0"/>
                </a:solidFill>
                <a:sym typeface="+mn-ea"/>
              </a:rPr>
              <a:t>“灰心流泪你的果，创造光明你的因。”这样的因果关系是多么不公平、不合理，为着“创造光明”，结果只落得“灰心流泪”，但这是社会使然。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冷酷的现实就是这样，你要创造光明，不但要牺牲自己，还要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“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流一滴泪，灰一分心</a:t>
            </a:r>
            <a:r>
              <a:rPr lang="en-US" altLang="zh-CN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”</a:t>
            </a:r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。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pPr lvl="1"/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>
                <a:solidFill>
                  <a:srgbClr val="C00000"/>
                </a:solidFill>
                <a:sym typeface="+mn-ea"/>
              </a:rPr>
              <a:t>怎样理解“莫问收获，但问耕耘。”</a:t>
            </a:r>
            <a:endParaRPr lang="zh-CN" altLang="en-US" sz="4000">
              <a:solidFill>
                <a:srgbClr val="C00000"/>
              </a:solidFill>
              <a:sym typeface="+mn-ea"/>
            </a:endParaRPr>
          </a:p>
          <a:p>
            <a:endParaRPr lang="zh-CN" altLang="en-US" sz="40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zh-CN" altLang="en-US" sz="4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不为圣贤,便为禽兽；莫问收获,但问耕耘。</a:t>
            </a:r>
            <a:endParaRPr lang="zh-CN" altLang="en-US" sz="40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zh-CN" altLang="en-US" sz="4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                                                                     曾国藩</a:t>
            </a:r>
            <a:endParaRPr lang="zh-CN" altLang="en-US" sz="40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 lvl="1"/>
            <a:endParaRPr lang="zh-CN" altLang="en-US" sz="2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59460"/>
            <a:ext cx="10515600" cy="5417820"/>
          </a:xfrm>
        </p:spPr>
        <p:txBody>
          <a:bodyPr>
            <a:normAutofit lnSpcReduction="20000"/>
          </a:bodyPr>
          <a:p>
            <a:pPr marL="0" lvl="1" fontAlgn="auto">
              <a:lnSpc>
                <a:spcPct val="120000"/>
              </a:lnSpc>
            </a:pPr>
            <a:r>
              <a:rPr lang="en-US" altLang="zh-CN" sz="2800" b="1">
                <a:solidFill>
                  <a:srgbClr val="0070C0"/>
                </a:solidFill>
                <a:sym typeface="+mn-ea"/>
              </a:rPr>
              <a:t>   </a:t>
            </a: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诗人劝勉红烛，也是劝勉自己：“红烛啊！‘莫问收获，但问耕耘。’”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marL="0" fontAlgn="auto">
              <a:lnSpc>
                <a:spcPct val="120000"/>
              </a:lnSpc>
            </a:pP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    这既是对全诗所写的“红烛”精神的总结，又是诗人在对个体价值失落的哀思之中陡然扬起的昂奋之情，他努力勉励自己用属于“五四”时代的不惧牺牲、乐观向上的精神扫除内心深处的阴云，向悲剧挑战，为未来搏击。这一简洁的收束显得意味深长。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 marL="0" fontAlgn="auto">
              <a:lnSpc>
                <a:spcPct val="120000"/>
              </a:lnSpc>
            </a:pP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</a:t>
            </a:r>
            <a:r>
              <a:rPr lang="en-US" alt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 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小结：</a:t>
            </a:r>
            <a:endParaRPr lang="zh-CN" altLang="en-US" sz="36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 sz="3600" b="1"/>
              <a:t>   </a:t>
            </a:r>
            <a:r>
              <a:rPr lang="en-US" altLang="zh-CN" sz="3600" b="1"/>
              <a:t>  </a:t>
            </a:r>
            <a:r>
              <a:rPr lang="zh-CN" altLang="en-US" sz="3600" b="1"/>
              <a:t>红烛的精神是献身祖国的精神。红烛烧蜡成灰，为创造光明而彻底的自我牺牲；红烛伤心落泪，为创造光明而忍受被摧残的痛苦，红烛以“莫问收获，但问耕耘”为宗旨，唯愿为世人创造光明。这首诗是一个伟大的爱国者的心声，他赤诚的热爱祖国，热爱人民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>
          <a:xfrm>
            <a:off x="5232400" y="0"/>
            <a:ext cx="5435600" cy="685800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闻一多，中国现代伟大的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爱国主义者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，坚定的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民主战士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，中国民主同盟早期领导人，中国共产党的挚友，诗人，学者，民主战士。新月派代表诗人，作品主要收录在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闻一多全集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在“五四”学生爱国运动中，闻一多始终站在广大爱国学生一边，指导和鼓舞他们敢于斗争、善于斗争，为“五四”运动的胜利作出了重要贡献。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年出版第一部诗集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红烛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，把反帝爱国的主题和唯美主义的形式典范地结合在一起。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5" name="图片 40964" descr="t01e4e1fc2d74c995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88913"/>
            <a:ext cx="4046538" cy="5545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6" name="文本框 40965"/>
          <p:cNvSpPr txBox="1"/>
          <p:nvPr/>
        </p:nvSpPr>
        <p:spPr>
          <a:xfrm>
            <a:off x="2855913" y="5876925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仿宋" panose="02010609060101010101" pitchFamily="49" charset="-122"/>
              </a:rPr>
              <a:t>闻一多</a:t>
            </a:r>
            <a:endParaRPr lang="zh-CN" altLang="en-US" sz="3600" b="1" dirty="0">
              <a:latin typeface="Arial" panose="020B0604020202020204" pitchFamily="34" charset="0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红烛之泪，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 b="1">
                <a:sym typeface="+mn-ea"/>
              </a:rPr>
              <a:t>是先生流自心底之忧国热泪；</a:t>
            </a:r>
            <a:endParaRPr lang="zh-CN" altLang="en-US" sz="3600" b="1">
              <a:sym typeface="+mn-ea"/>
            </a:endParaRPr>
          </a:p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红烛之光，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3600" b="1">
                <a:sym typeface="+mn-ea"/>
              </a:rPr>
              <a:t>是先生燃其生命所发之爱国之光。</a:t>
            </a:r>
            <a:endParaRPr lang="zh-CN" altLang="en-US" sz="3600" b="1"/>
          </a:p>
          <a:p>
            <a:endParaRPr lang="zh-CN" altLang="en-US" sz="3600"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/>
              <a:t>齐读第</a:t>
            </a:r>
            <a:r>
              <a:rPr lang="en-US" altLang="zh-CN" sz="4000" b="1"/>
              <a:t>8</a:t>
            </a:r>
            <a:r>
              <a:rPr lang="zh-CN" altLang="en-US" sz="4000" b="1"/>
              <a:t>、</a:t>
            </a:r>
            <a:r>
              <a:rPr lang="en-US" altLang="zh-CN" sz="4000" b="1"/>
              <a:t>9</a:t>
            </a:r>
            <a:r>
              <a:rPr lang="zh-CN" altLang="en-US" sz="4000" b="1"/>
              <a:t>小节。</a:t>
            </a:r>
            <a:endParaRPr lang="zh-CN" altLang="en-US" sz="4000" b="1"/>
          </a:p>
          <a:p>
            <a:r>
              <a:rPr lang="zh-CN" altLang="en-US" sz="4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听读林达信的朗诵视频</a:t>
            </a:r>
            <a:endParaRPr lang="zh-CN" altLang="en-US" sz="40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思考：作者浓烈的情感是怎样抒发出来的？</a:t>
            </a:r>
            <a:endParaRPr lang="zh-CN" altLang="en-US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自己思考</a:t>
            </a:r>
            <a:endParaRPr lang="zh-CN" altLang="en-US" sz="40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zh-CN" altLang="en-US" sz="4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小组讨论交流</a:t>
            </a:r>
            <a:endParaRPr lang="zh-CN" altLang="en-US" sz="40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endParaRPr lang="zh-CN" altLang="en-US" sz="40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总结：</a:t>
            </a:r>
            <a:endParaRPr lang="zh-CN" altLang="en-US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2530"/>
            <a:ext cx="10515600" cy="4984750"/>
          </a:xfrm>
        </p:spPr>
        <p:txBody>
          <a:bodyPr>
            <a:normAutofit fontScale="80000"/>
          </a:bodyPr>
          <a:p>
            <a:pPr fontAlgn="auto">
              <a:lnSpc>
                <a:spcPct val="120000"/>
              </a:lnSpc>
            </a:pPr>
            <a:r>
              <a:rPr lang="en-US" altLang="zh-CN" sz="4000" b="1">
                <a:solidFill>
                  <a:schemeClr val="tx1"/>
                </a:solidFill>
                <a:sym typeface="+mn-ea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、全诗九节，每一节开头都是一声“红烛啊”，这是反复呼告的修辞方法，</a:t>
            </a:r>
            <a:r>
              <a:rPr lang="zh-CN" altLang="en-US" sz="4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局部复沓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吟咏，形成诗节的排比，便于倾诉自己的所见所思所感。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4000" b="1">
                <a:solidFill>
                  <a:schemeClr val="tx1"/>
                </a:solidFill>
              </a:rPr>
              <a:t>2</a:t>
            </a:r>
            <a:r>
              <a:rPr lang="zh-CN" altLang="en-US" sz="4000" b="1">
                <a:solidFill>
                  <a:schemeClr val="tx1"/>
                </a:solidFill>
              </a:rPr>
              <a:t>、拟人</a:t>
            </a:r>
            <a:r>
              <a:rPr lang="zh-CN" altLang="en-US" sz="4000" b="1">
                <a:sym typeface="+mn-ea"/>
              </a:rPr>
              <a:t>赋予红烛以人的思想感情，成为诗人抒情的依托。</a:t>
            </a:r>
            <a:endParaRPr lang="zh-CN" altLang="en-US" sz="4000" b="1">
              <a:solidFill>
                <a:schemeClr val="tx1"/>
              </a:solidFill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4000" b="1">
                <a:solidFill>
                  <a:schemeClr val="tx1"/>
                </a:solidFill>
              </a:rPr>
              <a:t>3</a:t>
            </a:r>
            <a:r>
              <a:rPr lang="zh-CN" altLang="en-US" sz="4000" b="1">
                <a:solidFill>
                  <a:schemeClr val="tx1"/>
                </a:solidFill>
              </a:rPr>
              <a:t>、托物言志</a:t>
            </a:r>
            <a:endParaRPr lang="zh-CN" altLang="en-US" sz="4000" b="1">
              <a:solidFill>
                <a:schemeClr val="tx1"/>
              </a:solidFill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4000" b="1">
                <a:solidFill>
                  <a:schemeClr val="tx1"/>
                </a:solidFill>
              </a:rPr>
              <a:t>4</a:t>
            </a:r>
            <a:r>
              <a:rPr lang="zh-CN" altLang="en-US" sz="4000" b="1">
                <a:solidFill>
                  <a:schemeClr val="tx1"/>
                </a:solidFill>
              </a:rPr>
              <a:t>、问答法</a:t>
            </a:r>
            <a:endParaRPr lang="zh-CN" altLang="en-US" sz="4000" b="1">
              <a:solidFill>
                <a:schemeClr val="tx1"/>
              </a:solidFill>
            </a:endParaRPr>
          </a:p>
          <a:p>
            <a:pPr fontAlgn="auto">
              <a:lnSpc>
                <a:spcPct val="120000"/>
              </a:lnSpc>
            </a:pPr>
            <a:endParaRPr lang="zh-CN" altLang="en-US" sz="40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0" name="图片 45059" descr="t010f87923179e2d3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018" y="108585"/>
            <a:ext cx="57245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1" name="文本框 45060"/>
          <p:cNvSpPr txBox="1"/>
          <p:nvPr/>
        </p:nvSpPr>
        <p:spPr>
          <a:xfrm>
            <a:off x="7175500" y="1341438"/>
            <a:ext cx="34925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你愿不愿意做一支红烛，为什么？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8405" y="268605"/>
            <a:ext cx="41878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思辨性表达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l">
              <a:buNone/>
            </a:pPr>
            <a:r>
              <a:rPr lang="zh-CN" altLang="en-US" sz="4000" b="1"/>
              <a:t>我是那支</a:t>
            </a:r>
            <a:endParaRPr lang="zh-CN" altLang="en-US" sz="4000" b="1"/>
          </a:p>
          <a:p>
            <a:pPr marL="0" indent="0" algn="l">
              <a:buNone/>
            </a:pPr>
            <a:r>
              <a:rPr lang="zh-CN" altLang="en-US" sz="4000" b="1"/>
              <a:t>守在你身旁的红烛</a:t>
            </a:r>
            <a:endParaRPr lang="zh-CN" altLang="en-US" sz="4000" b="1"/>
          </a:p>
          <a:p>
            <a:pPr marL="0" indent="0" algn="l">
              <a:buNone/>
            </a:pPr>
            <a:r>
              <a:rPr lang="zh-CN" altLang="en-US" sz="4000" b="1"/>
              <a:t>默默地为了你而付出</a:t>
            </a:r>
            <a:endParaRPr lang="zh-CN" altLang="en-US" sz="4000" b="1"/>
          </a:p>
          <a:p>
            <a:pPr marL="0" indent="0" algn="l">
              <a:buNone/>
            </a:pPr>
            <a:r>
              <a:rPr lang="zh-CN" altLang="en-US" sz="4000" b="1"/>
              <a:t>燃尽所有我的生命</a:t>
            </a:r>
            <a:endParaRPr lang="zh-CN" altLang="en-US" sz="4000" b="1"/>
          </a:p>
          <a:p>
            <a:pPr marL="0" indent="0" algn="l">
              <a:buNone/>
            </a:pPr>
            <a:r>
              <a:rPr lang="zh-CN" altLang="en-US" sz="4000" b="1"/>
              <a:t>只为照亮你的路途</a:t>
            </a:r>
            <a:endParaRPr lang="zh-CN" altLang="en-US" sz="4000" b="1"/>
          </a:p>
        </p:txBody>
      </p:sp>
      <p:pic>
        <p:nvPicPr>
          <p:cNvPr id="45060" name="图片 45059" descr="t010f87923179e2d3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9355" y="-13970"/>
            <a:ext cx="5940425" cy="6980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6081" descr="t010f87923179e2d38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59055"/>
            <a:ext cx="45942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文本框 46082"/>
          <p:cNvSpPr txBox="1"/>
          <p:nvPr/>
        </p:nvSpPr>
        <p:spPr>
          <a:xfrm>
            <a:off x="4583113" y="307975"/>
            <a:ext cx="5832475" cy="6123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他，是口的巨人；他，是行的高标。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lang="en-US" altLang="zh-CN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臧克家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你是一团火，照彻了深渊；指示着青年，失望中抓住自我。你是一团火，照明了古代；歌舞和竞赛，有力猛如虎。你是一团火，照亮了魔鬼；烧毁了自己！遗烬里爆出个新中国！</a:t>
            </a:r>
            <a:r>
              <a:rPr lang="en-US" altLang="zh-CN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 </a:t>
            </a:r>
            <a:endParaRPr lang="en-US" altLang="zh-CN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——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朱自清</a:t>
            </a:r>
            <a:endParaRPr lang="zh-CN" altLang="en-US" sz="3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学习目标</a:t>
            </a:r>
            <a:endParaRPr lang="zh-CN" altLang="en-US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20000"/>
              </a:lnSpc>
              <a:buNone/>
            </a:pPr>
            <a:r>
              <a:rPr lang="en-US" altLang="zh-CN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1</a:t>
            </a: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、</a:t>
            </a:r>
            <a:r>
              <a:rPr lang="zh-CN" altLang="en-US" sz="36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sym typeface="+mn-ea"/>
              </a:rPr>
              <a:t>诵读诗歌，认识红烛的形象。</a:t>
            </a:r>
            <a:endParaRPr lang="zh-CN" altLang="en-US" sz="3600" b="1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6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36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宋体" panose="02010600030101010101" pitchFamily="2" charset="-122"/>
                <a:sym typeface="+mn-ea"/>
              </a:rPr>
              <a:t>、梳理诗歌的抒情脉络。</a:t>
            </a:r>
            <a:endParaRPr lang="zh-CN" altLang="en-US" sz="3600" b="1" dirty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3</a:t>
            </a: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、了解作者表达情感的手法。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4</a:t>
            </a:r>
            <a:r>
              <a:rPr lang="zh-CN" altLang="en-US" sz="36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、树立奉献意识，思辨口头表达。</a:t>
            </a:r>
            <a:endParaRPr lang="zh-CN" altLang="en-US" sz="36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走进文本，初读诗歌（自由读）</a:t>
            </a:r>
            <a:endParaRPr lang="zh-CN" altLang="en-US" sz="36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/>
              <a:t>读准字音</a:t>
            </a:r>
            <a:endParaRPr lang="zh-CN" altLang="en-US" sz="3600" b="1"/>
          </a:p>
          <a:p>
            <a:r>
              <a:rPr lang="zh-CN" altLang="en-US" sz="3600" b="1"/>
              <a:t>读对节奏</a:t>
            </a:r>
            <a:endParaRPr lang="zh-CN" altLang="en-US" sz="3600" b="1"/>
          </a:p>
          <a:p>
            <a:r>
              <a:rPr lang="zh-CN" altLang="en-US" sz="3600" b="1"/>
              <a:t>读出感情（你所理解的）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展示读</a:t>
            </a:r>
            <a:endParaRPr lang="zh-CN" altLang="en-US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选择你喜欢的一到二个小节，读给大家听，并说一说你的初读感受。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 sz="32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其他同学进行评价和试读。</a:t>
            </a:r>
            <a:endParaRPr lang="zh-CN" altLang="en-US" sz="32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整体感知，走进红烛</a:t>
            </a:r>
            <a:endParaRPr lang="zh-CN" altLang="en-US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 b="1"/>
              <a:t>思考：</a:t>
            </a:r>
            <a:endParaRPr lang="zh-CN" altLang="en-US" sz="4400" b="1"/>
          </a:p>
          <a:p>
            <a:r>
              <a:rPr lang="zh-CN" altLang="en-US" sz="4400" b="1"/>
              <a:t>问题</a:t>
            </a:r>
            <a:r>
              <a:rPr lang="en-US" altLang="zh-CN" sz="4400" b="1"/>
              <a:t>1</a:t>
            </a:r>
            <a:r>
              <a:rPr lang="zh-CN" altLang="en-US" sz="4400" b="1"/>
              <a:t>：</a:t>
            </a: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诗歌为何以红烛为题？</a:t>
            </a:r>
            <a:endParaRPr lang="zh-CN" altLang="en-US" sz="44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07110"/>
            <a:ext cx="10515600" cy="5170170"/>
          </a:xfrm>
        </p:spPr>
        <p:txBody>
          <a:bodyPr/>
          <a:p>
            <a:endParaRPr lang="zh-CN" altLang="en-US" b="1">
              <a:solidFill>
                <a:srgbClr val="0070C0"/>
              </a:solidFill>
              <a:sym typeface="+mn-ea"/>
            </a:endParaRPr>
          </a:p>
          <a:p>
            <a:r>
              <a:rPr lang="zh-CN" altLang="en-US" b="1">
                <a:solidFill>
                  <a:srgbClr val="0070C0"/>
                </a:solidFill>
                <a:sym typeface="+mn-ea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一开头，诗人就怀着敬慕的心情赞叹荧荧的红烛。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    “ 红”是赤诚的象征。红烛，在诗人眼里，是理想的人格的化身</a:t>
            </a:r>
            <a:r>
              <a:rPr lang="zh-CN" altLang="en-US" sz="3200" b="1">
                <a:solidFill>
                  <a:srgbClr val="0070C0"/>
                </a:solidFill>
                <a:sym typeface="+mn-ea"/>
              </a:rPr>
              <a:t>。诗人的那颗心，真是一颗赤子之心，是那么纯洁率真，晶明透亮，灼灼发热。在这首诗中，可以说红烛就是诗人，诗人就是红烛，“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人与物化，意与境融</a:t>
            </a:r>
            <a:r>
              <a:rPr lang="zh-CN" altLang="en-US" sz="3200" b="1">
                <a:solidFill>
                  <a:srgbClr val="0070C0"/>
                </a:solidFill>
                <a:sym typeface="+mn-ea"/>
              </a:rPr>
              <a:t>”。</a:t>
            </a:r>
            <a:endParaRPr lang="zh-CN" altLang="en-US" sz="3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从解读诗歌的经验看，题目以物来命名，往往有何用意？</a:t>
            </a:r>
            <a:endParaRPr lang="zh-CN" altLang="en-US" sz="36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/>
              <a:t>提示：陆游的《咏梅》、虞世南的《蝉》</a:t>
            </a:r>
            <a:endParaRPr lang="zh-CN" altLang="en-US" sz="4400"/>
          </a:p>
          <a:p>
            <a:endParaRPr lang="zh-CN" altLang="en-US" sz="6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endParaRPr lang="zh-CN" altLang="en-US" sz="6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 sz="6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托物言志</a:t>
            </a:r>
            <a:endParaRPr lang="zh-CN" altLang="en-US" sz="6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研读内容</a:t>
            </a:r>
            <a:endParaRPr lang="zh-CN" altLang="en-US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 b="1" dirty="0">
                <a:ea typeface="楷体" panose="02010609060101010101" pitchFamily="49" charset="-122"/>
                <a:sym typeface="+mn-ea"/>
              </a:rPr>
              <a:t>问题</a:t>
            </a:r>
            <a:r>
              <a:rPr lang="en-US" altLang="zh-CN" sz="3600" b="1" dirty="0"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ea typeface="楷体" panose="02010609060101010101" pitchFamily="49" charset="-122"/>
                <a:sym typeface="+mn-ea"/>
              </a:rPr>
              <a:t>：诗人笔下的红烛有怎样的特点？诗人的情绪是怎样变化的？请结合具体诗句分析并概括。</a:t>
            </a:r>
            <a:endParaRPr lang="zh-CN" altLang="en-US" sz="3600" b="1" dirty="0">
              <a:ea typeface="楷体" panose="02010609060101010101" pitchFamily="49" charset="-122"/>
            </a:endParaRPr>
          </a:p>
          <a:p>
            <a:endParaRPr lang="zh-CN" altLang="en-US" sz="3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2374</Words>
  <Application>WPS 演示</Application>
  <PresentationFormat>宽屏</PresentationFormat>
  <Paragraphs>156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楷体</vt:lpstr>
      <vt:lpstr>黑体</vt:lpstr>
      <vt:lpstr>Calibri Light</vt:lpstr>
      <vt:lpstr>Calibri</vt:lpstr>
      <vt:lpstr>微软雅黑</vt:lpstr>
      <vt:lpstr>Arial Unicode MS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红烛</vt:lpstr>
      <vt:lpstr>PowerPoint 演示文稿</vt:lpstr>
      <vt:lpstr>总结抒情脉络</vt:lpstr>
      <vt:lpstr>涵咏句子，体会人格魅力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思考：作者浓烈的情感是怎样抒发出来的？</vt:lpstr>
      <vt:lpstr>总结：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灵溪</cp:lastModifiedBy>
  <cp:revision>6</cp:revision>
  <dcterms:created xsi:type="dcterms:W3CDTF">2019-09-16T08:32:00Z</dcterms:created>
  <dcterms:modified xsi:type="dcterms:W3CDTF">2019-09-16T14:08:26Z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