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4" r:id="rId10"/>
    <p:sldId id="332" r:id="rId11"/>
    <p:sldId id="272" r:id="rId12"/>
    <p:sldId id="335" r:id="rId13"/>
    <p:sldId id="336" r:id="rId14"/>
    <p:sldId id="330" r:id="rId15"/>
    <p:sldId id="337" r:id="rId16"/>
    <p:sldId id="33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85F7F-24AF-4826-9E66-AF4C2C7D35A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E35BE-DCCB-4409-BD87-03E4090C6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C7325-F021-45FF-A805-E7DEF1DECFB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2C5DA-FF51-43C7-A4D7-D48C6509DE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15792-1C35-4DB0-9185-215FC4A6996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958FD-247F-4AB4-ABD4-19CF1E331F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79E3E-1A0C-46CB-8DF9-939B8044AF8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E6CA7-370F-499A-A8B7-D908FE07CA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38CAD-CD7E-4416-849C-EC470C845B2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93D05-F8E0-49B4-B8B2-E9EECD680C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EC4DC-2D9C-4451-9A11-0D71A58F762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4338-7B3C-4DD2-89C1-BEE74DB15A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C839B-B6E8-41E4-B511-0FB17DEE306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B8F43-702F-4F00-BA31-D976EB1582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4CD9-2320-4F1D-B0FA-A92EA751F36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74FD2-4F14-495A-AB6A-74AE3961FB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B2647-F0F4-4411-84A0-6F37CC3A42A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90507-7118-4C27-B133-0F853981F5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72D4F-BB36-4D6D-B97F-7FE88B6A3A2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3E0F9-8345-4E1E-B786-89CACBEE04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7C332-B559-4610-9336-E8A0F4AB946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AFCE0-1507-478D-900F-CFBB13830D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C500A-9F9B-4519-B930-771EEFD51B2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28F7C-3028-4A7D-96F8-BF8BE4247A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C4A84-7365-408C-81E8-AAC4BE57C05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AAF3C-6B2D-4132-BFA7-D01E7F48BC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B97E3-AB25-4B84-B331-DDE20544E3E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1BC5A-960A-4487-A076-66698A97CD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3270F-B9F4-4F18-82E6-7FEDAC8FC77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75CD2-8B33-4271-A4E6-B6CAF5488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F015DB-72EC-4834-B840-87F2B17135E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79835B8-6777-433E-AB26-AC32C92964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88.docx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package" Target="../embeddings/Microsoft_Word___66.docx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77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41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于是焉河伯欣然自喜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以天下之美为尽在己。顺流而东行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至于北海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东面而视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不见水端。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于是河伯自己感到非常高兴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认为天下的盛美全在自己了。他顺着河水向东走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到了渤海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向东望去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看不见海水的边际。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这段文字不仅阐明了人外有人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天外有天的客观事理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而且显示了看待世界的两种眼光、两种境界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由此再自然地展开说理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不仅增强了说理的形象可感性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而且使说理更含蓄、更丰满、更有理趣。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天下之水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莫大于海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万川归之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不知何时止而不盈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尾闾泄之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不知何时已而不虚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春秋不变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水旱不知。此其过江河之流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不可为量数。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天下之水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没有比大海更大的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无数的河流归向大海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不知道什么时候停止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但大海的水却没有变满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尾闾向外排泄海水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不知道什么时候停止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但大海的水却没有减少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少雨的春季也好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多雨的秋季也好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海水不为之改变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涝也好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旱也好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大海不曾知道。大海之水超过江河之水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不能够以数量来计算。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这段话用对比与比喻的修辞表明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人要有自知之明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要懂得谦虚谨慎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因为天外有天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人外有人。人要在不断地学习中认识自己、发展自己、超越自己。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夫不为顷久推移、不以多少进退者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此亦东海之大乐也。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不因为时间短长而改变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不因为雨水多少而增减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这就是东海的大乐。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东海之大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吸纳万川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春秋不变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水旱不知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不扬扬自得而是怡然自乐。人生的境界或大或小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各不相同。从学识方面看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见闻狭窄、目光短浅的井底之蛙只有小的境界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学富五车、有远见卓识的人则有大境界。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2188"/>
            <a:ext cx="8128000" cy="5445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则选文中河伯见到海神前后态度有何不同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海神若是怎样看待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北海之大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河伯见到北海之前是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欣然自喜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以天下之美为尽在己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见到北海之后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始旋其面目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望洋向若而叹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北海若面对北海吸纳万川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春秋不变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水旱不知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从未自我赞许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反倒认为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此其比万物也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不似豪末之在于马体乎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方存乎见少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又奚以自多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则选文中的海神若体现了怎样的精神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这则寓言故事包含了哪些道理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海神若体现了一种大的境界、气象和格局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体现了一种蕴蓄博大而不自满的精神。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这则寓言故事从不同的角度理解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可以悟出不同的寓意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人贵有自知之明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谦受益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满招损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只有不自我赞许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不自以为贤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才能持续不断地提升自己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知耻近乎勇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天外有天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人外有人等。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则选文中魏牟用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坎井之蛙与东海之鳖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这则寓言故事以及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蚊负山、商蚷驰河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意在阐述什么道理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你受到哪些启发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则选文中魏牟用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坎井之蛙与东海之鳖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这则寓言故事以及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蚊负山、商蚷驰河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意在说明像公孙龙那样浅陋的人无法理解庄子思想的博大精深。故事告诉我们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人外有人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天外有天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人生境界有大小之分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人生在世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虽然受到种种局限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但我们应该不断超越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蕴蓄博大而不自满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不断提升自己的人生境界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进而追求更高更大的境界。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508000" y="2413000"/>
          <a:ext cx="8128000" cy="2286000"/>
        </p:xfrm>
        <a:graphic>
          <a:graphicData uri="http://schemas.openxmlformats.org/presentationml/2006/ole">
            <p:oleObj spid="_x0000_s4106" name="文档" r:id="rId6" imgW="3839157" imgH="107911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不辩牛马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辩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辨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分别、辨别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拘于虚也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墟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处所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所居之地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人卒九州谷食之所生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卒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萃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聚集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不似豪末之在于马体乎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豪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毫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动物长而细的毛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汒然异之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汒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茫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公子牟隐机大息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机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几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几案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小桌子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出跳梁乎井幹之上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跳梁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跳踉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腾越跳动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且夫知不知是非之竟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前一个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知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智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”;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竟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境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反于大通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反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返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5875" y="1971675"/>
            <a:ext cx="36639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55875" y="2363788"/>
            <a:ext cx="3663950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4300" y="2760663"/>
            <a:ext cx="3663950" cy="300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84650" y="3165475"/>
            <a:ext cx="3663950" cy="30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495550" y="3563938"/>
            <a:ext cx="3663950" cy="306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48038" y="3959225"/>
            <a:ext cx="3663950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27438" y="4364038"/>
            <a:ext cx="366395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917950" y="4765675"/>
            <a:ext cx="3663950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555875" y="5170488"/>
            <a:ext cx="3663950" cy="306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32" name="矩形 1"/>
          <p:cNvSpPr>
            <a:spLocks noChangeAspect="1"/>
          </p:cNvSpPr>
          <p:nvPr/>
        </p:nvSpPr>
        <p:spPr bwMode="auto">
          <a:xfrm>
            <a:off x="508000" y="9921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120" name="Object 72"/>
          <p:cNvGraphicFramePr>
            <a:graphicFrameLocks noChangeAspect="1"/>
          </p:cNvGraphicFramePr>
          <p:nvPr/>
        </p:nvGraphicFramePr>
        <p:xfrm>
          <a:off x="312738" y="1423988"/>
          <a:ext cx="8128000" cy="457200"/>
        </p:xfrm>
        <a:graphic>
          <a:graphicData uri="http://schemas.openxmlformats.org/presentationml/2006/ole">
            <p:oleObj spid="_x0000_s2120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847850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表示达到某种程度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表示另提一事。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21" name="Object 73"/>
          <p:cNvGraphicFramePr>
            <a:graphicFrameLocks noChangeAspect="1"/>
          </p:cNvGraphicFramePr>
          <p:nvPr/>
        </p:nvGraphicFramePr>
        <p:xfrm>
          <a:off x="312738" y="2687638"/>
          <a:ext cx="8128000" cy="457200"/>
        </p:xfrm>
        <a:graphic>
          <a:graphicData uri="http://schemas.openxmlformats.org/presentationml/2006/ole">
            <p:oleObj spid="_x0000_s2121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078163"/>
            <a:ext cx="4702175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面向东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22" name="Object 74"/>
          <p:cNvGraphicFramePr>
            <a:graphicFrameLocks noChangeAspect="1"/>
          </p:cNvGraphicFramePr>
          <p:nvPr/>
        </p:nvGraphicFramePr>
        <p:xfrm>
          <a:off x="312738" y="3536950"/>
          <a:ext cx="8128000" cy="457200"/>
        </p:xfrm>
        <a:graphic>
          <a:graphicData uri="http://schemas.openxmlformats.org/presentationml/2006/ole">
            <p:oleObj spid="_x0000_s2122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927475"/>
            <a:ext cx="53451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脸色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脸面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23" name="Object 75"/>
          <p:cNvGraphicFramePr>
            <a:graphicFrameLocks noChangeAspect="1"/>
          </p:cNvGraphicFramePr>
          <p:nvPr/>
        </p:nvGraphicFramePr>
        <p:xfrm>
          <a:off x="312738" y="4386263"/>
          <a:ext cx="8128000" cy="457200"/>
        </p:xfrm>
        <a:graphic>
          <a:graphicData uri="http://schemas.openxmlformats.org/presentationml/2006/ole">
            <p:oleObj spid="_x0000_s2123" name="文档" r:id="rId12" imgW="3839157" imgH="216039" progId="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791075"/>
            <a:ext cx="8128000" cy="865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懂得大道理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对于财物不计较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不吝啬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言谈、举止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不拘束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样式、颜色等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不俗气。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24" name="Object 76"/>
          <p:cNvGraphicFramePr>
            <a:graphicFrameLocks noChangeAspect="1"/>
          </p:cNvGraphicFramePr>
          <p:nvPr/>
        </p:nvGraphicFramePr>
        <p:xfrm>
          <a:off x="312738" y="5657850"/>
          <a:ext cx="8128000" cy="457200"/>
        </p:xfrm>
        <a:graphic>
          <a:graphicData uri="http://schemas.openxmlformats.org/presentationml/2006/ole">
            <p:oleObj spid="_x0000_s2124" name="文档" r:id="rId13" imgW="3839157" imgH="216039" progId="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6049963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中原地区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中华人民共和国的简称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8763" y="1920875"/>
            <a:ext cx="5222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19238" y="3149600"/>
            <a:ext cx="8286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09713" y="3983038"/>
            <a:ext cx="539750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11300" y="4854575"/>
            <a:ext cx="137477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31938" y="6113463"/>
            <a:ext cx="1054100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71563"/>
            <a:ext cx="8128000" cy="4968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野语有之曰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曲士不可以语于道者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我尝闻少仲尼之闻而轻伯夷之义者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看不起、轻视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臣少多疾病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一时多少豪杰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始吾弗信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始旋其面目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62238" y="1978025"/>
            <a:ext cx="11430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71900" y="2378075"/>
            <a:ext cx="11430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41950" y="3190875"/>
            <a:ext cx="22701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43338" y="3590925"/>
            <a:ext cx="14271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52713" y="3992563"/>
            <a:ext cx="14271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41638" y="4403725"/>
            <a:ext cx="22320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66963" y="5214938"/>
            <a:ext cx="11509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57475" y="5608638"/>
            <a:ext cx="8636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1"/>
          <p:cNvSpPr>
            <a:spLocks noChangeAspect="1"/>
          </p:cNvSpPr>
          <p:nvPr/>
        </p:nvSpPr>
        <p:spPr bwMode="auto">
          <a:xfrm>
            <a:off x="508000" y="2900363"/>
            <a:ext cx="8128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子乃规规然而求之以察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竟、竟然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乃逸而走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56063" y="3411538"/>
            <a:ext cx="17097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82838" y="3811588"/>
            <a:ext cx="11414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5" name="矩形 1"/>
          <p:cNvSpPr>
            <a:spLocks noChangeAspect="1"/>
          </p:cNvSpPr>
          <p:nvPr/>
        </p:nvSpPr>
        <p:spPr bwMode="auto">
          <a:xfrm>
            <a:off x="508000" y="11969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312738" y="1674813"/>
          <a:ext cx="8128000" cy="4395787"/>
        </p:xfrm>
        <a:graphic>
          <a:graphicData uri="http://schemas.openxmlformats.org/presentationml/2006/ole">
            <p:oleObj spid="_x0000_s3087" name="文档" r:id="rId9" imgW="3839157" imgH="207577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433638" y="1717675"/>
            <a:ext cx="20050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13038" y="2166938"/>
            <a:ext cx="20050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6313" y="3074988"/>
            <a:ext cx="46259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0600" y="3895725"/>
            <a:ext cx="45354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54238" y="4270375"/>
            <a:ext cx="29289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43163" y="4749800"/>
            <a:ext cx="36877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63875" y="5200650"/>
            <a:ext cx="51800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24150" y="5651500"/>
            <a:ext cx="31273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5838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以为莫己若者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我之谓也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吾长见笑于大方之家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井鱼不可以语于海者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拘于虚也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判断句、被动句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今尔出于崖涘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莫大于海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又奚以自多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出跳梁乎井幹之上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入休乎缺甃之崖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莫吾能若也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而右膝已絷矣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此亦东海之大乐也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是非坎井之蛙与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92438" y="1484313"/>
            <a:ext cx="10620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41575" y="1895475"/>
            <a:ext cx="106203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16350" y="2293938"/>
            <a:ext cx="7921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02213" y="2690813"/>
            <a:ext cx="19256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73388" y="3092450"/>
            <a:ext cx="10826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17763" y="3502025"/>
            <a:ext cx="10842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03513" y="3890963"/>
            <a:ext cx="10826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62600" y="4292600"/>
            <a:ext cx="10826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95575" y="4684713"/>
            <a:ext cx="10842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116263" y="5105400"/>
            <a:ext cx="7937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63950" y="5513388"/>
            <a:ext cx="7937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394075" y="5899150"/>
            <a:ext cx="7937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6872" name="矩形 2"/>
          <p:cNvSpPr>
            <a:spLocks noChangeAspect="1"/>
          </p:cNvSpPr>
          <p:nvPr/>
        </p:nvSpPr>
        <p:spPr bwMode="auto">
          <a:xfrm>
            <a:off x="508000" y="3122613"/>
            <a:ext cx="8128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子乃规规然而求之以察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索之以辩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不亦小乎〔固定句式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24488" y="3213100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28913" y="3627438"/>
            <a:ext cx="26955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野语有之曰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闻道百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以为莫己若者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我之谓也。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今我睹子之难穷也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吾非至于子之门则殆矣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吾长见笑于大方之家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子乃规规然而求之以察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索之以辩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是直用管窥天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用锥指地也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不亦小乎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1738" y="2586038"/>
            <a:ext cx="16113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2225" y="2979738"/>
            <a:ext cx="233521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950" y="3375025"/>
            <a:ext cx="80803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2413" y="3778250"/>
            <a:ext cx="109061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53038" y="3778250"/>
            <a:ext cx="165576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05638" y="3778250"/>
            <a:ext cx="135572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131</TotalTime>
  <Words>1810</Words>
  <Application>Microsoft Office PowerPoint</Application>
  <PresentationFormat>全屏显示(4:3)</PresentationFormat>
  <Paragraphs>136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9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35</cp:revision>
  <dcterms:created xsi:type="dcterms:W3CDTF">2015-07-28T05:59:53Z</dcterms:created>
  <dcterms:modified xsi:type="dcterms:W3CDTF">2016-09-19T01:45:04Z</dcterms:modified>
</cp:coreProperties>
</file>