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99" r:id="rId2"/>
    <p:sldId id="284" r:id="rId3"/>
    <p:sldId id="301" r:id="rId4"/>
    <p:sldId id="268" r:id="rId5"/>
    <p:sldId id="325" r:id="rId6"/>
    <p:sldId id="326" r:id="rId7"/>
    <p:sldId id="329" r:id="rId8"/>
    <p:sldId id="327" r:id="rId9"/>
    <p:sldId id="328" r:id="rId10"/>
    <p:sldId id="322" r:id="rId11"/>
    <p:sldId id="333" r:id="rId12"/>
    <p:sldId id="330" r:id="rId13"/>
    <p:sldId id="332" r:id="rId14"/>
    <p:sldId id="266" r:id="rId15"/>
    <p:sldId id="270" r:id="rId16"/>
    <p:sldId id="258" r:id="rId17"/>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tags" Target="tags/tag136.xml" /><Relationship Id="rId19" Type="http://schemas.openxmlformats.org/officeDocument/2006/relationships/presProps" Target="presProps.xml" /><Relationship Id="rId2" Type="http://schemas.openxmlformats.org/officeDocument/2006/relationships/slide" Target="slides/slide1.xml" /><Relationship Id="rId20" Type="http://schemas.openxmlformats.org/officeDocument/2006/relationships/viewProps" Target="viewProps.xml" /><Relationship Id="rId21" Type="http://schemas.openxmlformats.org/officeDocument/2006/relationships/theme" Target="theme/theme1.xml" /><Relationship Id="rId22"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image" Target="../media/image1.png" /><Relationship Id="rId6" Type="http://schemas.openxmlformats.org/officeDocument/2006/relationships/tags" Target="../tags/tag13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9.xml" /><Relationship Id="rId3" Type="http://schemas.openxmlformats.org/officeDocument/2006/relationships/tags" Target="../tags/tag9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 Id="rId3" Type="http://schemas.openxmlformats.org/officeDocument/2006/relationships/tags" Target="../tags/tag9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0" y="0"/>
            <a:ext cx="3357880" cy="860425"/>
          </a:xfrm>
          <a:prstGeom prst="rect">
            <a:avLst/>
          </a:prstGeom>
          <a:noFill/>
          <a:ln>
            <a:noFill/>
          </a:ln>
        </p:spPr>
        <p:txBody>
          <a:bodyPr wrap="none" rtlCol="0" anchor="t">
            <a:spAutoFit/>
          </a:bodyPr>
          <a:lstStyle/>
          <a:p>
            <a:pPr algn="ctr"/>
            <a:r>
              <a:rPr lang="zh-CN" altLang="en-US" sz="5000" b="1">
                <a:solidFill>
                  <a:schemeClr val="accent1"/>
                </a:solidFill>
                <a:effectLst>
                  <a:outerShdw blurRad="38100" dist="25400" dir="5400000" algn="ctr" rotWithShape="0">
                    <a:srgbClr val="6E747A">
                      <a:alpha val="43000"/>
                    </a:srgbClr>
                  </a:outerShdw>
                </a:effectLst>
              </a:rPr>
              <a:t>新课导入：</a:t>
            </a:r>
            <a:endParaRPr lang="zh-CN" altLang="en-US" sz="5000" b="1">
              <a:solidFill>
                <a:schemeClr val="accent1"/>
              </a:solidFill>
              <a:effectLst>
                <a:outerShdw blurRad="38100" dist="25400" dir="5400000" algn="ctr" rotWithShape="0">
                  <a:srgbClr val="6E747A">
                    <a:alpha val="43000"/>
                  </a:srgbClr>
                </a:outerShdw>
              </a:effectLst>
            </a:endParaRPr>
          </a:p>
        </p:txBody>
      </p:sp>
      <p:sp>
        <p:nvSpPr>
          <p:cNvPr id="3" name="文本框 2"/>
          <p:cNvSpPr txBox="1"/>
          <p:nvPr>
            <p:custDataLst>
              <p:tags r:id="rId4"/>
            </p:custDataLst>
          </p:nvPr>
        </p:nvSpPr>
        <p:spPr>
          <a:xfrm>
            <a:off x="0" y="1113790"/>
            <a:ext cx="12192000" cy="2399665"/>
          </a:xfrm>
          <a:prstGeom prst="rect">
            <a:avLst/>
          </a:prstGeom>
          <a:noFill/>
        </p:spPr>
        <p:txBody>
          <a:bodyPr wrap="square" rtlCol="0">
            <a:spAutoFit/>
          </a:bodyPr>
          <a:lstStyle/>
          <a:p>
            <a:r>
              <a:rPr lang="en-US" altLang="zh-CN" sz="3000">
                <a:latin typeface="华文中宋" panose="02010600040101010101" charset="-122"/>
                <a:ea typeface="华文中宋" panose="02010600040101010101" charset="-122"/>
              </a:rPr>
              <a:t>      </a:t>
            </a:r>
            <a:r>
              <a:rPr lang="zh-CN" altLang="en-US" sz="3000">
                <a:latin typeface="华文中宋" panose="02010600040101010101" charset="-122"/>
                <a:ea typeface="华文中宋" panose="02010600040101010101" charset="-122"/>
              </a:rPr>
              <a:t>现代汉语有丰富的句式，每种句式都有自己特定的结构。写作时，任意改变句式的结构，将两种不同结构或不同的表达方式的句子拼凑在一起，表达时因既想用这种方式，又想用那种方式，结果造成将两种句式放在一起说，或将一句话说了一半，丢下不管，又说另一句话，结果造成语句句式混乱、语义纠缠，这就是结构混乱。</a:t>
            </a:r>
            <a:endParaRPr lang="zh-CN" altLang="en-US" sz="3000">
              <a:latin typeface="华文中宋" panose="02010600040101010101" charset="-122"/>
              <a:ea typeface="华文中宋" panose="02010600040101010101" charset="-122"/>
            </a:endParaRPr>
          </a:p>
        </p:txBody>
      </p:sp>
      <p:sp>
        <p:nvSpPr>
          <p:cNvPr id="6" name="文本框 5"/>
          <p:cNvSpPr txBox="1"/>
          <p:nvPr>
            <p:custDataLst>
              <p:tags r:id="rId5"/>
            </p:custDataLst>
          </p:nvPr>
        </p:nvSpPr>
        <p:spPr>
          <a:xfrm>
            <a:off x="0" y="3861435"/>
            <a:ext cx="11030585" cy="2630170"/>
          </a:xfrm>
          <a:prstGeom prst="rect">
            <a:avLst/>
          </a:prstGeom>
          <a:noFill/>
        </p:spPr>
        <p:txBody>
          <a:bodyPr wrap="square" rtlCol="0">
            <a:spAutoFit/>
          </a:bodyPr>
          <a:lstStyle/>
          <a:p>
            <a:pPr fontAlgn="auto">
              <a:spcBef>
                <a:spcPts val="600"/>
              </a:spcBef>
            </a:pPr>
            <a:r>
              <a:rPr lang="zh-CN" altLang="en-US" sz="3000">
                <a:latin typeface="华文仿宋" panose="02010600040101010101" charset="-122"/>
                <a:ea typeface="华文仿宋" panose="02010600040101010101" charset="-122"/>
              </a:rPr>
              <a:t>学习目标：</a:t>
            </a:r>
            <a:endParaRPr lang="zh-CN" altLang="en-US" sz="3000">
              <a:latin typeface="华文仿宋" panose="02010600040101010101" charset="-122"/>
              <a:ea typeface="华文仿宋" panose="02010600040101010101" charset="-122"/>
            </a:endParaRPr>
          </a:p>
          <a:p>
            <a:pPr fontAlgn="auto">
              <a:spcBef>
                <a:spcPts val="600"/>
              </a:spcBef>
            </a:pPr>
            <a:r>
              <a:rPr lang="zh-CN" altLang="en-US" sz="3000">
                <a:latin typeface="华文仿宋" panose="02010600040101010101" charset="-122"/>
                <a:ea typeface="华文仿宋" panose="02010600040101010101" charset="-122"/>
              </a:rPr>
              <a:t>①了解语病</a:t>
            </a:r>
            <a:r>
              <a:rPr lang="en-US" altLang="zh-CN" sz="3000">
                <a:latin typeface="华文仿宋" panose="02010600040101010101" charset="-122"/>
                <a:ea typeface="华文仿宋" panose="02010600040101010101" charset="-122"/>
              </a:rPr>
              <a:t>“</a:t>
            </a:r>
            <a:r>
              <a:rPr lang="zh-CN" altLang="en-US" sz="3000">
                <a:latin typeface="华文仿宋" panose="02010600040101010101" charset="-122"/>
                <a:ea typeface="华文仿宋" panose="02010600040101010101" charset="-122"/>
              </a:rPr>
              <a:t>结构混乱</a:t>
            </a:r>
            <a:r>
              <a:rPr lang="en-US" altLang="zh-CN" sz="3000">
                <a:latin typeface="华文仿宋" panose="02010600040101010101" charset="-122"/>
                <a:ea typeface="华文仿宋" panose="02010600040101010101" charset="-122"/>
              </a:rPr>
              <a:t>”</a:t>
            </a:r>
            <a:r>
              <a:rPr lang="zh-CN" altLang="en-US" sz="3000">
                <a:latin typeface="华文仿宋" panose="02010600040101010101" charset="-122"/>
                <a:ea typeface="华文仿宋" panose="02010600040101010101" charset="-122"/>
              </a:rPr>
              <a:t>的类型，做到心中有数。</a:t>
            </a:r>
            <a:endParaRPr lang="zh-CN" altLang="en-US" sz="3000">
              <a:latin typeface="华文仿宋" panose="02010600040101010101" charset="-122"/>
              <a:ea typeface="华文仿宋" panose="02010600040101010101" charset="-122"/>
            </a:endParaRPr>
          </a:p>
          <a:p>
            <a:pPr fontAlgn="auto">
              <a:spcBef>
                <a:spcPts val="600"/>
              </a:spcBef>
            </a:pPr>
            <a:r>
              <a:rPr lang="zh-CN" altLang="en-US" sz="3000">
                <a:latin typeface="华文仿宋" panose="02010600040101010101" charset="-122"/>
                <a:ea typeface="华文仿宋" panose="02010600040101010101" charset="-122"/>
              </a:rPr>
              <a:t>②结合高考真题，</a:t>
            </a:r>
            <a:r>
              <a:rPr lang="zh-CN" altLang="en-US" sz="3000">
                <a:latin typeface="华文仿宋" panose="02010600040101010101" charset="-122"/>
                <a:ea typeface="华文仿宋" panose="02010600040101010101" charset="-122"/>
                <a:sym typeface="+mn-ea"/>
              </a:rPr>
              <a:t>掌握</a:t>
            </a:r>
            <a:r>
              <a:rPr lang="en-US" altLang="zh-CN" sz="3000">
                <a:latin typeface="华文仿宋" panose="02010600040101010101" charset="-122"/>
                <a:ea typeface="华文仿宋" panose="02010600040101010101" charset="-122"/>
                <a:sym typeface="+mn-ea"/>
              </a:rPr>
              <a:t>“</a:t>
            </a:r>
            <a:r>
              <a:rPr lang="zh-CN" altLang="en-US" sz="3000">
                <a:latin typeface="华文仿宋" panose="02010600040101010101" charset="-122"/>
                <a:ea typeface="华文仿宋" panose="02010600040101010101" charset="-122"/>
                <a:sym typeface="+mn-ea"/>
              </a:rPr>
              <a:t>结构混乱</a:t>
            </a:r>
            <a:r>
              <a:rPr lang="en-US" altLang="zh-CN" sz="3000">
                <a:latin typeface="华文仿宋" panose="02010600040101010101" charset="-122"/>
                <a:ea typeface="华文仿宋" panose="02010600040101010101" charset="-122"/>
                <a:sym typeface="+mn-ea"/>
              </a:rPr>
              <a:t>”</a:t>
            </a:r>
            <a:r>
              <a:rPr lang="zh-CN" altLang="en-US" sz="3000">
                <a:latin typeface="华文仿宋" panose="02010600040101010101" charset="-122"/>
                <a:ea typeface="华文仿宋" panose="02010600040101010101" charset="-122"/>
                <a:sym typeface="+mn-ea"/>
              </a:rPr>
              <a:t>形成的原因及规律，准确地分析句子结构及高考常设置的错误规律。</a:t>
            </a:r>
            <a:endParaRPr lang="zh-CN" altLang="en-US" sz="3000">
              <a:latin typeface="华文仿宋" panose="02010600040101010101" charset="-122"/>
              <a:ea typeface="华文仿宋" panose="02010600040101010101" charset="-122"/>
              <a:sym typeface="+mn-ea"/>
            </a:endParaRPr>
          </a:p>
          <a:p>
            <a:pPr fontAlgn="auto">
              <a:spcBef>
                <a:spcPts val="600"/>
              </a:spcBef>
            </a:pPr>
            <a:r>
              <a:rPr lang="zh-CN" altLang="en-US" sz="3000">
                <a:latin typeface="华文仿宋" panose="02010600040101010101" charset="-122"/>
                <a:ea typeface="华文仿宋" panose="02010600040101010101" charset="-122"/>
              </a:rPr>
              <a:t>③掌握此类语病题的解题技巧。</a:t>
            </a:r>
            <a:endParaRPr lang="zh-CN" altLang="en-US" sz="3000">
              <a:latin typeface="华文仿宋" panose="02010600040101010101" charset="-122"/>
              <a:ea typeface="华文仿宋" panose="02010600040101010101" charset="-122"/>
            </a:endParaRPr>
          </a:p>
        </p:txBody>
      </p:sp>
      <p:sp>
        <p:nvSpPr>
          <p:cNvPr id="5" name="矩形 4"/>
          <p:cNvSpPr/>
          <p:nvPr>
            <p:custDataLst>
              <p:tags r:id="rId6"/>
            </p:custDataLst>
          </p:nvPr>
        </p:nvSpPr>
        <p:spPr>
          <a:xfrm>
            <a:off x="4480560" y="99060"/>
            <a:ext cx="3230880" cy="1014730"/>
          </a:xfrm>
          <a:prstGeom prst="rect">
            <a:avLst/>
          </a:prstGeom>
          <a:noFill/>
          <a:ln>
            <a:noFill/>
          </a:ln>
        </p:spPr>
        <p:txBody>
          <a:bodyPr wrap="none" rtlCol="0" anchor="t">
            <a:spAutoFit/>
          </a:bodyPr>
          <a:lstStyle/>
          <a:p>
            <a:pPr algn="ctr"/>
            <a:r>
              <a:rPr lang="zh-CN" altLang="en-US" sz="6000" b="1">
                <a:solidFill>
                  <a:schemeClr val="tx1"/>
                </a:solidFill>
                <a:effectLst>
                  <a:outerShdw blurRad="38100" dist="19050" dir="2700000" algn="tl" rotWithShape="0">
                    <a:schemeClr val="dk1">
                      <a:alpha val="40000"/>
                    </a:schemeClr>
                  </a:outerShdw>
                </a:effectLst>
              </a:rPr>
              <a:t>结构混乱</a:t>
            </a:r>
            <a:endParaRPr lang="zh-CN" altLang="en-US" sz="6000" b="1">
              <a:solidFill>
                <a:schemeClr val="tx1"/>
              </a:solidFill>
              <a:effectLst>
                <a:outerShdw blurRad="38100" dist="19050" dir="2700000" algn="tl" rotWithShape="0">
                  <a:schemeClr val="dk1">
                    <a:alpha val="40000"/>
                  </a:schemeClr>
                </a:outerShdw>
              </a:effectLst>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0" y="0"/>
            <a:ext cx="1714500" cy="553085"/>
          </a:xfrm>
          <a:prstGeom prst="rect">
            <a:avLst/>
          </a:prstGeom>
          <a:noFill/>
          <a:ln>
            <a:noFill/>
          </a:ln>
        </p:spPr>
        <p:txBody>
          <a:bodyPr wrap="none" rtlCol="0" anchor="t">
            <a:spAutoFit/>
          </a:bodyPr>
          <a:lstStyle/>
          <a:p>
            <a:pPr algn="ctr"/>
            <a:r>
              <a:rPr lang="zh-CN" altLang="en-US" sz="3000" b="1">
                <a:solidFill>
                  <a:srgbClr val="00B050"/>
                </a:solidFill>
                <a:effectLst>
                  <a:outerShdw blurRad="38100" dist="25400" dir="5400000" algn="ctr" rotWithShape="0">
                    <a:srgbClr val="6E747A">
                      <a:alpha val="43000"/>
                    </a:srgbClr>
                  </a:outerShdw>
                </a:effectLst>
              </a:rPr>
              <a:t>课堂练习</a:t>
            </a:r>
            <a:endParaRPr lang="zh-CN" altLang="en-US" sz="3000" b="1">
              <a:solidFill>
                <a:srgbClr val="00B050"/>
              </a:solidFill>
              <a:effectLst>
                <a:outerShdw blurRad="38100" dist="25400" dir="5400000" algn="ctr" rotWithShape="0">
                  <a:srgbClr val="6E747A">
                    <a:alpha val="43000"/>
                  </a:srgbClr>
                </a:outerShdw>
              </a:effectLst>
            </a:endParaRPr>
          </a:p>
        </p:txBody>
      </p:sp>
      <p:sp>
        <p:nvSpPr>
          <p:cNvPr id="4" name="文本框 3"/>
          <p:cNvSpPr txBox="1"/>
          <p:nvPr>
            <p:custDataLst>
              <p:tags r:id="rId4"/>
            </p:custDataLst>
          </p:nvPr>
        </p:nvSpPr>
        <p:spPr>
          <a:xfrm>
            <a:off x="-635" y="553085"/>
            <a:ext cx="12192635" cy="6139180"/>
          </a:xfrm>
          <a:prstGeom prst="rect">
            <a:avLst/>
          </a:prstGeom>
          <a:noFill/>
        </p:spPr>
        <p:txBody>
          <a:bodyPr wrap="square" rtlCol="0" anchor="t">
            <a:spAutoFit/>
          </a:bodyPr>
          <a:lstStyle/>
          <a:p>
            <a:pPr>
              <a:spcBef>
                <a:spcPts val="600"/>
              </a:spcBef>
            </a:pP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1</a:t>
            </a: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然而这样的繁荣背后却带来了隐患：城市的灯光不仅会增加能源消耗，还会破坏动植物乃至人类的生物节律。</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[2020·</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新</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Ⅱ</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卷</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endPar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zh-CN" altLang="en-US"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2</a:t>
            </a:r>
            <a:r>
              <a:rPr lang="zh-CN" altLang="en-US"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2800" smtClean="0">
                <a:latin typeface="幼圆" panose="02010509060101010101" pitchFamily="49" charset="-122"/>
                <a:ea typeface="幼圆" panose="02010509060101010101" pitchFamily="49" charset="-122"/>
                <a:cs typeface="幼圆" panose="02010509060101010101" pitchFamily="49" charset="-122"/>
                <a:sym typeface="+mn-ea"/>
              </a:rPr>
              <a:t>辽宁舰在舰员选拔时，年龄、经历、任职时间、现实表现等方面都有着严格的规定，入选者还要经过一系列的理论和技术培训才能成为合格的航空母舰舰员。</a:t>
            </a:r>
            <a:endPar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zh-CN" altLang="en-US"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3</a:t>
            </a:r>
            <a:r>
              <a:rPr lang="zh-CN" altLang="en-US"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2800" spc="40" smtClean="0">
                <a:solidFill>
                  <a:srgbClr val="333333"/>
                </a:solidFill>
                <a:latin typeface="幼圆" panose="02010509060101010101" pitchFamily="49" charset="-122"/>
                <a:ea typeface="幼圆" panose="02010509060101010101" pitchFamily="49" charset="-122"/>
                <a:cs typeface="幼圆" panose="02010509060101010101" pitchFamily="49" charset="-122"/>
                <a:sym typeface="+mn-ea"/>
              </a:rPr>
              <a:t>对于文字本身来说，</a:t>
            </a:r>
            <a:r>
              <a:rPr lang="zh-CN" altLang="en-US" sz="2800" smtClean="0">
                <a:solidFill>
                  <a:srgbClr val="333333"/>
                </a:solidFill>
                <a:latin typeface="幼圆" panose="02010509060101010101" pitchFamily="49" charset="-122"/>
                <a:ea typeface="幼圆" panose="02010509060101010101" pitchFamily="49" charset="-122"/>
                <a:cs typeface="幼圆" panose="02010509060101010101" pitchFamily="49" charset="-122"/>
                <a:sym typeface="+mn-ea"/>
              </a:rPr>
              <a:t>汉代学者总结的“六书”的方法在甲骨文中基本都已出现，说明它已经是成熟的文字</a:t>
            </a:r>
            <a:r>
              <a:rPr lang="zh-CN" altLang="en-US" sz="2800" smtClean="0">
                <a:latin typeface="幼圆" panose="02010509060101010101" pitchFamily="49" charset="-122"/>
                <a:ea typeface="幼圆" panose="02010509060101010101" pitchFamily="49" charset="-122"/>
                <a:cs typeface="幼圆" panose="02010509060101010101" pitchFamily="49" charset="-122"/>
                <a:sym typeface="+mn-ea"/>
              </a:rPr>
              <a:t>。</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[2020·Ⅱ</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卷改编</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endPar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zh-CN" altLang="en-US"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4</a:t>
            </a:r>
            <a:r>
              <a:rPr lang="zh-CN" altLang="en-US"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2800" smtClean="0">
                <a:latin typeface="幼圆" panose="02010509060101010101" pitchFamily="49" charset="-122"/>
                <a:ea typeface="幼圆" panose="02010509060101010101" pitchFamily="49" charset="-122"/>
                <a:cs typeface="幼圆" panose="02010509060101010101" pitchFamily="49" charset="-122"/>
                <a:sym typeface="+mn-ea"/>
              </a:rPr>
              <a:t>在</a:t>
            </a:r>
            <a:r>
              <a:rPr lang="en-US" altLang="zh-CN" sz="2800" smtClean="0">
                <a:latin typeface="幼圆" panose="02010509060101010101" pitchFamily="49" charset="-122"/>
                <a:ea typeface="幼圆" panose="02010509060101010101" pitchFamily="49" charset="-122"/>
                <a:cs typeface="幼圆" panose="02010509060101010101" pitchFamily="49" charset="-122"/>
                <a:sym typeface="+mn-ea"/>
              </a:rPr>
              <a:t>90</a:t>
            </a:r>
            <a:r>
              <a:rPr lang="zh-CN" altLang="en-US" sz="2800" smtClean="0">
                <a:latin typeface="幼圆" panose="02010509060101010101" pitchFamily="49" charset="-122"/>
                <a:ea typeface="幼圆" panose="02010509060101010101" pitchFamily="49" charset="-122"/>
                <a:cs typeface="幼圆" panose="02010509060101010101" pitchFamily="49" charset="-122"/>
                <a:sym typeface="+mn-ea"/>
              </a:rPr>
              <a:t>后的青少年中，科幻迷越来越多，这显示了科幻文化正在崛起，是对长久以来孩子们缺失的想象力的呼唤。</a:t>
            </a:r>
            <a:endPar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zh-CN" altLang="en-US"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5</a:t>
            </a:r>
            <a:r>
              <a:rPr lang="zh-CN" altLang="en-US"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2800">
                <a:latin typeface="幼圆" panose="02010509060101010101" pitchFamily="49" charset="-122"/>
                <a:ea typeface="幼圆" panose="02010509060101010101" pitchFamily="49" charset="-122"/>
                <a:cs typeface="幼圆" panose="02010509060101010101" pitchFamily="49" charset="-122"/>
                <a:sym typeface="+mn-ea"/>
              </a:rPr>
              <a:t>江南水乡，是捕鱼捉蟹的好地方。到了捕蟹季节，渔民们入夜便在河边湖畔，处处是灯火在闪光，每个公社可捉到数千斤螃蟹。 </a:t>
            </a:r>
            <a:endParaRPr lang="zh-CN" altLang="en-US" sz="2800">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zh-CN" altLang="en-US"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6</a:t>
            </a:r>
            <a:r>
              <a:rPr lang="zh-CN" altLang="en-US" sz="28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2800" smtClean="0">
                <a:latin typeface="幼圆" panose="02010509060101010101" pitchFamily="49" charset="-122"/>
                <a:ea typeface="幼圆" panose="02010509060101010101" pitchFamily="49" charset="-122"/>
                <a:cs typeface="幼圆" panose="02010509060101010101" pitchFamily="49" charset="-122"/>
                <a:sym typeface="+mn-ea"/>
              </a:rPr>
              <a:t>一般人常常忽略的生活小事，作者却能够慧眼独具，将之信手拈来，寻找其叙述的价值，成为小说的有机组成部分。</a:t>
            </a:r>
            <a:endParaRPr lang="zh-CN" altLang="en-US" sz="20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0" y="0"/>
            <a:ext cx="1714500" cy="553085"/>
          </a:xfrm>
          <a:prstGeom prst="rect">
            <a:avLst/>
          </a:prstGeom>
          <a:noFill/>
          <a:ln>
            <a:noFill/>
          </a:ln>
        </p:spPr>
        <p:txBody>
          <a:bodyPr wrap="none" rtlCol="0" anchor="t">
            <a:spAutoFit/>
          </a:bodyPr>
          <a:lstStyle/>
          <a:p>
            <a:pPr algn="ctr"/>
            <a:r>
              <a:rPr lang="zh-CN" altLang="en-US" sz="3000" b="1">
                <a:solidFill>
                  <a:srgbClr val="00B050"/>
                </a:solidFill>
                <a:effectLst>
                  <a:outerShdw blurRad="38100" dist="25400" dir="5400000" algn="ctr" rotWithShape="0">
                    <a:srgbClr val="6E747A">
                      <a:alpha val="43000"/>
                    </a:srgbClr>
                  </a:outerShdw>
                </a:effectLst>
              </a:rPr>
              <a:t>课堂练习</a:t>
            </a:r>
            <a:endParaRPr lang="zh-CN" altLang="en-US" sz="3000" b="1">
              <a:solidFill>
                <a:srgbClr val="00B050"/>
              </a:solidFill>
              <a:effectLst>
                <a:outerShdw blurRad="38100" dist="25400" dir="5400000" algn="ctr" rotWithShape="0">
                  <a:srgbClr val="6E747A">
                    <a:alpha val="43000"/>
                  </a:srgbClr>
                </a:outerShdw>
              </a:effectLst>
            </a:endParaRPr>
          </a:p>
        </p:txBody>
      </p:sp>
      <p:sp>
        <p:nvSpPr>
          <p:cNvPr id="4" name="文本框 3"/>
          <p:cNvSpPr txBox="1"/>
          <p:nvPr>
            <p:custDataLst>
              <p:tags r:id="rId4"/>
            </p:custDataLst>
          </p:nvPr>
        </p:nvSpPr>
        <p:spPr>
          <a:xfrm>
            <a:off x="-635" y="553085"/>
            <a:ext cx="12192635" cy="2422525"/>
          </a:xfrm>
          <a:prstGeom prst="rect">
            <a:avLst/>
          </a:prstGeom>
          <a:noFill/>
        </p:spPr>
        <p:txBody>
          <a:bodyPr wrap="square" rtlCol="0" anchor="t">
            <a:spAutoFit/>
          </a:bodyPr>
          <a:lstStyle/>
          <a:p>
            <a:pPr>
              <a:spcBef>
                <a:spcPts val="600"/>
              </a:spcBef>
            </a:pP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1</a:t>
            </a: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然而这样的繁荣背后却带来了隐患：城市的灯光不仅会增加能源消耗，还会破坏动植物乃至人类的生物节律。</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[2020·</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新</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Ⅱ</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卷</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3000" smtClean="0">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“然而这样的繁荣背后却带来了隐患”</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句式杂糅</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，要么说“繁荣带来隐患”， 要么说“繁荣背后存在隐患”。</a:t>
            </a:r>
            <a:endParaRPr lang="zh-CN" altLang="en-US" sz="2800" smtClean="0">
              <a:latin typeface="仿宋" panose="02010609060101010101" pitchFamily="49" charset="-122"/>
              <a:ea typeface="仿宋" panose="02010609060101010101" pitchFamily="49" charset="-122"/>
              <a:cs typeface="仿宋" panose="02010609060101010101" pitchFamily="49" charset="-122"/>
              <a:sym typeface="+mn-ea"/>
            </a:endParaRPr>
          </a:p>
          <a:p>
            <a:pPr fontAlgn="auto">
              <a:spcBef>
                <a:spcPts val="300"/>
              </a:spcBef>
            </a:pP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改：然而这样的繁荣却带来了隐患</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然而这样的繁荣背后却存在着隐患</a:t>
            </a:r>
            <a:endPar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5" name="文本框 4"/>
          <p:cNvSpPr txBox="1"/>
          <p:nvPr>
            <p:custDataLst>
              <p:tags r:id="rId5"/>
            </p:custDataLst>
          </p:nvPr>
        </p:nvSpPr>
        <p:spPr>
          <a:xfrm>
            <a:off x="0" y="3099435"/>
            <a:ext cx="12192635" cy="2846070"/>
          </a:xfrm>
          <a:prstGeom prst="rect">
            <a:avLst/>
          </a:prstGeom>
          <a:noFill/>
        </p:spPr>
        <p:txBody>
          <a:bodyPr wrap="square" rtlCol="0" anchor="t">
            <a:spAutoFit/>
          </a:bodyPr>
          <a:lstStyle/>
          <a:p>
            <a:pPr>
              <a:spcBef>
                <a:spcPts val="600"/>
              </a:spcBef>
            </a:pP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2</a:t>
            </a: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辽宁舰在舰员选拔时，年龄、经历、任职时间、现实表现等方面都有着严格的规定，入选者还要经过一系列的理论和技术培训才能成为合格的航空母舰舰员。</a:t>
            </a:r>
            <a:endParaRPr lang="zh-CN" altLang="en-US" sz="3000" smtClean="0">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中途易辙</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，第一句的分句主语是</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辽宁舰</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在</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时</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介宾结构作状语，所以第一句没说完，第二句又换了主语</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年龄、经历、任职时间、现实表现等方面</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800" noProof="0"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0" y="0"/>
            <a:ext cx="12192635" cy="1953260"/>
          </a:xfrm>
          <a:prstGeom prst="rect">
            <a:avLst/>
          </a:prstGeom>
          <a:noFill/>
        </p:spPr>
        <p:txBody>
          <a:bodyPr wrap="square" rtlCol="0" anchor="t">
            <a:spAutoFit/>
          </a:bodyPr>
          <a:lstStyle/>
          <a:p>
            <a:pPr>
              <a:spcBef>
                <a:spcPts val="600"/>
              </a:spcBef>
            </a:pP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3</a:t>
            </a: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spc="40" smtClean="0">
                <a:solidFill>
                  <a:srgbClr val="333333"/>
                </a:solidFill>
                <a:latin typeface="幼圆" panose="02010509060101010101" pitchFamily="49" charset="-122"/>
                <a:ea typeface="幼圆" panose="02010509060101010101" pitchFamily="49" charset="-122"/>
                <a:cs typeface="幼圆" panose="02010509060101010101" pitchFamily="49" charset="-122"/>
                <a:sym typeface="+mn-ea"/>
              </a:rPr>
              <a:t>对于文字本身来说，</a:t>
            </a:r>
            <a:r>
              <a:rPr lang="zh-CN" altLang="en-US" sz="3000" smtClean="0">
                <a:solidFill>
                  <a:srgbClr val="333333"/>
                </a:solidFill>
                <a:latin typeface="幼圆" panose="02010509060101010101" pitchFamily="49" charset="-122"/>
                <a:ea typeface="幼圆" panose="02010509060101010101" pitchFamily="49" charset="-122"/>
                <a:cs typeface="幼圆" panose="02010509060101010101" pitchFamily="49" charset="-122"/>
                <a:sym typeface="+mn-ea"/>
              </a:rPr>
              <a:t>汉代学者总结的“六书”的方法在甲骨文中基本都已出现，说明它已经是成熟的文字</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[2020·Ⅱ</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卷改编</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2000" smtClean="0">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“对于文字本身来说”</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句式杂糅</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，应当改成“对于文字本身”或“就文字本身来说”。</a:t>
            </a:r>
            <a:endParaRPr lang="zh-CN" altLang="en-US" sz="2800" noProof="0"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5" name="文本框 4"/>
          <p:cNvSpPr txBox="1"/>
          <p:nvPr>
            <p:custDataLst>
              <p:tags r:id="rId4"/>
            </p:custDataLst>
          </p:nvPr>
        </p:nvSpPr>
        <p:spPr>
          <a:xfrm>
            <a:off x="0" y="2262505"/>
            <a:ext cx="12192635" cy="2853690"/>
          </a:xfrm>
          <a:prstGeom prst="rect">
            <a:avLst/>
          </a:prstGeom>
          <a:noFill/>
        </p:spPr>
        <p:txBody>
          <a:bodyPr wrap="square" rtlCol="0" anchor="t">
            <a:spAutoFit/>
          </a:bodyPr>
          <a:lstStyle/>
          <a:p>
            <a:pPr>
              <a:spcBef>
                <a:spcPts val="600"/>
              </a:spcBef>
            </a:pP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4</a:t>
            </a: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在</a:t>
            </a:r>
            <a:r>
              <a:rPr lang="en-US" altLang="zh-CN" sz="3000" smtClean="0">
                <a:latin typeface="幼圆" panose="02010509060101010101" pitchFamily="49" charset="-122"/>
                <a:ea typeface="幼圆" panose="02010509060101010101" pitchFamily="49" charset="-122"/>
                <a:cs typeface="幼圆" panose="02010509060101010101" pitchFamily="49" charset="-122"/>
                <a:sym typeface="+mn-ea"/>
              </a:rPr>
              <a:t>90</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后的青少年中，科幻迷越来越多，这显示了科幻文化正在崛起，是对长久以来孩子们缺失的想象力的呼唤。</a:t>
            </a:r>
            <a:endParaRPr lang="zh-CN" altLang="en-US" sz="3000">
              <a:latin typeface="幼圆" panose="02010509060101010101" pitchFamily="49" charset="-122"/>
              <a:ea typeface="幼圆" panose="02010509060101010101" pitchFamily="49" charset="-122"/>
              <a:cs typeface="幼圆" panose="02010509060101010101" pitchFamily="49" charset="-122"/>
              <a:sym typeface="+mn-ea"/>
            </a:endParaRPr>
          </a:p>
          <a:p>
            <a:pPr marL="0" marR="0" lvl="0" indent="0" algn="l" defTabSz="914400" rtl="0" fontAlgn="base">
              <a:lnSpc>
                <a:spcPct val="100000"/>
              </a:lnSpc>
              <a:spcBef>
                <a:spcPts val="600"/>
              </a:spcBef>
              <a:spcAft>
                <a:spcPct val="0"/>
              </a:spcAft>
              <a:buClrTx/>
              <a:buSzTx/>
              <a:buFontTx/>
              <a:buNone/>
              <a:defRPr/>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藕断丝连</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“是对长久以来孩子们缺失的想象力的呼唤”的主语应是“科幻文化的崛起”，不能省略。</a:t>
            </a:r>
            <a:endParaRPr lang="zh-CN" altLang="en-US" sz="2800" smtClean="0">
              <a:latin typeface="仿宋" panose="02010609060101010101" pitchFamily="49" charset="-122"/>
              <a:ea typeface="仿宋" panose="02010609060101010101" pitchFamily="49" charset="-122"/>
              <a:cs typeface="仿宋" panose="02010609060101010101" pitchFamily="49" charset="-122"/>
              <a:sym typeface="+mn-ea"/>
            </a:endParaRPr>
          </a:p>
          <a:p>
            <a:pPr marL="0" marR="0" lvl="0" indent="0" algn="l" defTabSz="914400" rtl="0" fontAlgn="base">
              <a:lnSpc>
                <a:spcPct val="100000"/>
              </a:lnSpc>
              <a:spcBef>
                <a:spcPts val="300"/>
              </a:spcBef>
              <a:spcAft>
                <a:spcPct val="0"/>
              </a:spcAft>
              <a:buClrTx/>
              <a:buSzTx/>
              <a:buFontTx/>
              <a:buNone/>
              <a:defRPr/>
            </a:pP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改：在</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90</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后的青少年中，科幻迷越来越多，这显示了科幻文化正在崛起，</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科幻文化的崛起</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是对长久以来孩子们缺失的想象力的呼唤。</a:t>
            </a:r>
            <a:endPar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0" y="3371850"/>
            <a:ext cx="12192635" cy="2461260"/>
          </a:xfrm>
          <a:prstGeom prst="rect">
            <a:avLst/>
          </a:prstGeom>
          <a:noFill/>
        </p:spPr>
        <p:txBody>
          <a:bodyPr wrap="square" rtlCol="0" anchor="t">
            <a:spAutoFit/>
          </a:bodyPr>
          <a:lstStyle/>
          <a:p>
            <a:pPr>
              <a:spcBef>
                <a:spcPts val="600"/>
              </a:spcBef>
            </a:pP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6</a:t>
            </a: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一般人常常忽略的生活小事，作者却能够慧眼独具，将之信手拈来，寻找其叙述的价值，成为小说的有机组成部分。</a:t>
            </a:r>
            <a:endParaRPr lang="zh-CN" altLang="en-US" sz="3000" smtClean="0">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藕断丝连</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价值成为小说的有机组成部分</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，但不可省略主语。</a:t>
            </a:r>
            <a:endParaRPr lang="zh-CN" altLang="en-US" sz="2800" smtClean="0">
              <a:latin typeface="仿宋" panose="02010609060101010101" pitchFamily="49" charset="-122"/>
              <a:ea typeface="仿宋" panose="02010609060101010101" pitchFamily="49" charset="-122"/>
              <a:cs typeface="仿宋" panose="02010609060101010101" pitchFamily="49" charset="-122"/>
              <a:sym typeface="+mn-ea"/>
            </a:endParaRPr>
          </a:p>
          <a:p>
            <a:pPr marL="0" marR="0" lvl="0" indent="0" algn="l" defTabSz="914400" rtl="0" fontAlgn="base">
              <a:lnSpc>
                <a:spcPct val="100000"/>
              </a:lnSpc>
              <a:spcBef>
                <a:spcPts val="600"/>
              </a:spcBef>
              <a:spcAft>
                <a:spcPct val="0"/>
              </a:spcAft>
              <a:buClrTx/>
              <a:buSzTx/>
              <a:buFontTx/>
              <a:buNone/>
              <a:defRPr/>
            </a:pP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改：</a:t>
            </a:r>
            <a:r>
              <a:rPr lang="zh-CN" altLang="en-US" sz="2800" smtClean="0">
                <a:latin typeface="仿宋" panose="02010609060101010101" pitchFamily="49" charset="-122"/>
                <a:ea typeface="仿宋" panose="02010609060101010101" pitchFamily="49" charset="-122"/>
                <a:cs typeface="幼圆" panose="02010509060101010101" pitchFamily="49" charset="-122"/>
                <a:sym typeface="+mn-ea"/>
              </a:rPr>
              <a:t>一般人常常忽略的生活小事，作者却能够慧眼独具，将之信手拈来，寻找其叙述的价值，</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使之</a:t>
            </a:r>
            <a:r>
              <a:rPr lang="zh-CN" altLang="en-US" sz="2800" smtClean="0">
                <a:latin typeface="仿宋" panose="02010609060101010101" pitchFamily="49" charset="-122"/>
                <a:ea typeface="仿宋" panose="02010609060101010101" pitchFamily="49" charset="-122"/>
                <a:cs typeface="幼圆" panose="02010509060101010101" pitchFamily="49" charset="-122"/>
                <a:sym typeface="+mn-ea"/>
              </a:rPr>
              <a:t>成为小说的有机组成部分</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3" name="文本框 2"/>
          <p:cNvSpPr txBox="1"/>
          <p:nvPr>
            <p:custDataLst>
              <p:tags r:id="rId4"/>
            </p:custDataLst>
          </p:nvPr>
        </p:nvSpPr>
        <p:spPr>
          <a:xfrm>
            <a:off x="0" y="0"/>
            <a:ext cx="12192635" cy="2306955"/>
          </a:xfrm>
          <a:prstGeom prst="rect">
            <a:avLst/>
          </a:prstGeom>
          <a:noFill/>
        </p:spPr>
        <p:txBody>
          <a:bodyPr wrap="square" rtlCol="0" anchor="t">
            <a:spAutoFit/>
          </a:bodyPr>
          <a:lstStyle/>
          <a:p>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练</a:t>
            </a:r>
            <a:r>
              <a:rPr lang="en-US" altLang="zh-CN"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5</a:t>
            </a:r>
            <a:r>
              <a:rPr lang="zh-CN" altLang="en-US" sz="3000" smtClean="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latin typeface="幼圆" panose="02010509060101010101" pitchFamily="49" charset="-122"/>
                <a:ea typeface="幼圆" panose="02010509060101010101" pitchFamily="49" charset="-122"/>
                <a:cs typeface="幼圆" panose="02010509060101010101" pitchFamily="49" charset="-122"/>
              </a:rPr>
              <a:t>江南水乡，是捕鱼捉蟹的好地方。到了捕蟹季节，渔民们入夜便在河边湖畔，处处是灯火在闪光，每个公社可捉到数千斤螃蟹。 </a:t>
            </a:r>
            <a:endParaRPr lang="zh-CN" altLang="en-US" sz="3000">
              <a:latin typeface="幼圆" panose="02010509060101010101" pitchFamily="49" charset="-122"/>
              <a:ea typeface="幼圆" panose="02010509060101010101" pitchFamily="49" charset="-122"/>
              <a:cs typeface="幼圆" panose="02010509060101010101" pitchFamily="49" charset="-122"/>
            </a:endParaRPr>
          </a:p>
          <a:p>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解析</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渔民们入夜便在河边湖畔</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做什么呢？没有说下去，句子还没完，接着便写</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处处是灯火在闪光</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rPr>
              <a:t>中途易辙</a:t>
            </a:r>
            <a:r>
              <a:rPr lang="zh-CN" altLang="en-US" sz="2800">
                <a:latin typeface="仿宋" panose="02010609060101010101" pitchFamily="49" charset="-122"/>
                <a:ea typeface="仿宋" panose="02010609060101010101" pitchFamily="49" charset="-122"/>
                <a:cs typeface="仿宋" panose="02010609060101010101" pitchFamily="49" charset="-122"/>
              </a:rPr>
              <a:t>。</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湖畔</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之后要加上</a:t>
            </a:r>
            <a:r>
              <a:rPr lang="en-US" altLang="zh-CN" sz="2800">
                <a:latin typeface="仿宋" panose="02010609060101010101" pitchFamily="49" charset="-122"/>
                <a:ea typeface="仿宋" panose="02010609060101010101" pitchFamily="49" charset="-122"/>
                <a:cs typeface="仿宋" panose="02010609060101010101" pitchFamily="49" charset="-122"/>
              </a:rPr>
              <a:t>“捕蟹”</a:t>
            </a:r>
            <a:r>
              <a:rPr lang="zh-CN" altLang="en-US" sz="2800">
                <a:latin typeface="仿宋" panose="02010609060101010101" pitchFamily="49" charset="-122"/>
                <a:ea typeface="仿宋" panose="02010609060101010101" pitchFamily="49" charset="-122"/>
                <a:cs typeface="仿宋" panose="02010609060101010101" pitchFamily="49" charset="-122"/>
              </a:rPr>
              <a:t>，把</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渔民们</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这一句写完。</a:t>
            </a:r>
            <a:endParaRPr lang="zh-CN" altLang="en-US" sz="2800">
              <a:latin typeface="仿宋" panose="02010609060101010101" pitchFamily="49" charset="-122"/>
              <a:ea typeface="仿宋" panose="02010609060101010101" pitchFamily="49" charset="-122"/>
              <a:cs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635" y="732790"/>
            <a:ext cx="12192635" cy="3276600"/>
          </a:xfrm>
          <a:prstGeom prst="rect">
            <a:avLst/>
          </a:prstGeom>
          <a:noFill/>
        </p:spPr>
        <p:txBody>
          <a:bodyPr wrap="square" rtlCol="0" anchor="t">
            <a:spAutoFit/>
          </a:bodyPr>
          <a:lstStyle/>
          <a:p>
            <a:pPr>
              <a:spcBef>
                <a:spcPts val="600"/>
              </a:spcBef>
            </a:pPr>
            <a:r>
              <a:rPr lang="zh-CN" altLang="en-US" sz="3000" smtClean="0">
                <a:latin typeface="幼圆" panose="02010509060101010101" pitchFamily="49" charset="-122"/>
                <a:ea typeface="幼圆" panose="02010509060101010101" pitchFamily="49" charset="-122"/>
                <a:sym typeface="+mn-ea"/>
              </a:rPr>
              <a:t>作为经济学家来说，城市灯光的背后隐藏着许多社会经济秘密，可以据此估算城市人口的数量，预测房价的走势，</a:t>
            </a:r>
            <a:r>
              <a:rPr lang="zh-CN" altLang="en-US" sz="3000" smtClean="0">
                <a:latin typeface="幼圆" panose="02010509060101010101" pitchFamily="49" charset="-122"/>
                <a:ea typeface="幼圆" panose="02010509060101010101" pitchFamily="49" charset="-122"/>
                <a:cs typeface="Verdana" panose="020b0604030504040204" pitchFamily="34" charset="0"/>
                <a:sym typeface="+mn-ea"/>
              </a:rPr>
              <a:t>进而推断城市的经济发达程度。</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[2020·</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新</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Ⅱ</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卷改编</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2000" smtClean="0">
              <a:latin typeface="华文中宋" panose="02010600040101010101" charset="-122"/>
              <a:ea typeface="华文中宋" panose="02010600040101010101" charset="-122"/>
              <a:cs typeface="Verdana" panose="020b0604030504040204" pitchFamily="34" charset="0"/>
              <a:sym typeface="+mn-ea"/>
            </a:endParaRPr>
          </a:p>
          <a:p>
            <a:pPr>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句“作为经济学家来说”</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句式杂糅</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，要么说“作为经济学家”，要么说“对经济学家来说”。由后文内容看，主语并不是经济学家，所以应改为“对经济学家来说”；或者改为 “经济学家认为”，让后面整个句子作“认为”的宾语也可以。</a:t>
            </a:r>
            <a:endPar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4" name="文本框 3"/>
          <p:cNvSpPr txBox="1"/>
          <p:nvPr>
            <p:custDataLst>
              <p:tags r:id="rId4"/>
            </p:custDataLst>
          </p:nvPr>
        </p:nvSpPr>
        <p:spPr>
          <a:xfrm>
            <a:off x="-635" y="4157345"/>
            <a:ext cx="12192635" cy="2414905"/>
          </a:xfrm>
          <a:prstGeom prst="rect">
            <a:avLst/>
          </a:prstGeom>
          <a:noFill/>
        </p:spPr>
        <p:txBody>
          <a:bodyPr wrap="square" rtlCol="0" anchor="t">
            <a:spAutoFit/>
          </a:bodyPr>
          <a:lstStyle/>
          <a:p>
            <a:pPr>
              <a:spcBef>
                <a:spcPts val="600"/>
              </a:spcBef>
            </a:pPr>
            <a:r>
              <a:rPr lang="en-US" altLang="zh-CN"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[2019·</a:t>
            </a:r>
            <a:r>
              <a:rPr lang="zh-CN" altLang="en-US"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浙江卷</a:t>
            </a:r>
            <a:r>
              <a:rPr lang="en-US" altLang="zh-CN"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latin typeface="幼圆" panose="02010509060101010101" pitchFamily="49" charset="-122"/>
                <a:ea typeface="幼圆" panose="02010509060101010101" pitchFamily="49" charset="-122"/>
                <a:cs typeface="幼圆" panose="02010509060101010101" pitchFamily="49" charset="-122"/>
                <a:sym typeface="+mn-ea"/>
              </a:rPr>
              <a:t>当人体免疫力大幅受损的情况下，“超级真菌”会乘虚而入，使病情雪上加霜，加速病人死亡，因此它被贴上了“高致死率”的标签，使人闻之色变。</a:t>
            </a:r>
            <a:endParaRPr lang="zh-CN" altLang="en-US" sz="3000">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“当……的情况下”，</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句式杂糅</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，应改为“在……的情况下”或“当……的时候”。</a:t>
            </a:r>
            <a:endParaRPr lang="zh-CN" altLang="en-US" sz="2800" noProof="0"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5" name="矩形 4"/>
          <p:cNvSpPr/>
          <p:nvPr>
            <p:custDataLst>
              <p:tags r:id="rId5"/>
            </p:custDataLst>
          </p:nvPr>
        </p:nvSpPr>
        <p:spPr>
          <a:xfrm>
            <a:off x="0" y="0"/>
            <a:ext cx="1706880" cy="706755"/>
          </a:xfrm>
          <a:prstGeom prst="rect">
            <a:avLst/>
          </a:prstGeom>
          <a:noFill/>
          <a:ln>
            <a:noFill/>
          </a:ln>
        </p:spPr>
        <p:txBody>
          <a:bodyPr wrap="none" rtlCol="0" anchor="t">
            <a:spAutoFit/>
          </a:bodyPr>
          <a:lstStyle/>
          <a:p>
            <a:pPr algn="ctr"/>
            <a:r>
              <a:rPr lang="zh-CN" altLang="en-US" sz="4000" b="1">
                <a:solidFill>
                  <a:schemeClr val="accent1"/>
                </a:solidFill>
                <a:effectLst>
                  <a:outerShdw blurRad="38100" dist="25400" dir="5400000" algn="ctr" rotWithShape="0">
                    <a:srgbClr val="6E747A">
                      <a:alpha val="43000"/>
                    </a:srgbClr>
                  </a:outerShdw>
                </a:effectLst>
              </a:rPr>
              <a:t>练习：</a:t>
            </a:r>
            <a:endParaRPr lang="zh-CN" altLang="en-US" sz="4000"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635" y="0"/>
            <a:ext cx="12192635" cy="1953260"/>
          </a:xfrm>
          <a:prstGeom prst="rect">
            <a:avLst/>
          </a:prstGeom>
          <a:noFill/>
        </p:spPr>
        <p:txBody>
          <a:bodyPr wrap="square" rtlCol="0" anchor="t">
            <a:spAutoFit/>
          </a:bodyPr>
          <a:lstStyle/>
          <a:p>
            <a:pPr>
              <a:spcBef>
                <a:spcPts val="600"/>
              </a:spcBef>
            </a:pP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[2018·Ⅲ</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卷改编</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smtClean="0">
                <a:latin typeface="幼圆" panose="02010509060101010101" pitchFamily="49" charset="-122"/>
                <a:ea typeface="幼圆" panose="02010509060101010101" pitchFamily="49" charset="-122"/>
                <a:sym typeface="+mn-ea"/>
              </a:rPr>
              <a:t>它们通过海岸线等作为参照，利用特殊的嗅觉和听觉等辨别方向</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3000" smtClean="0">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“通过海岸线等作为参照”属于典型的</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句式杂糅</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，也是高考最设题的病句类型，应修改为“以海岸线等作为参照”或“通过海岸线等作的参照”</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800" noProof="0"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2" name="文本框 1"/>
          <p:cNvSpPr txBox="1"/>
          <p:nvPr>
            <p:custDataLst>
              <p:tags r:id="rId4"/>
            </p:custDataLst>
          </p:nvPr>
        </p:nvSpPr>
        <p:spPr>
          <a:xfrm>
            <a:off x="-635" y="2221230"/>
            <a:ext cx="12192635" cy="2414905"/>
          </a:xfrm>
          <a:prstGeom prst="rect">
            <a:avLst/>
          </a:prstGeom>
          <a:noFill/>
        </p:spPr>
        <p:txBody>
          <a:bodyPr wrap="square" rtlCol="0" anchor="t">
            <a:spAutoFit/>
          </a:bodyPr>
          <a:lstStyle/>
          <a:p>
            <a:pPr>
              <a:spcBef>
                <a:spcPts val="600"/>
              </a:spcBef>
            </a:pPr>
            <a:r>
              <a:rPr lang="en-US" altLang="zh-CN"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[2019·</a:t>
            </a:r>
            <a:r>
              <a:rPr lang="zh-CN" altLang="en-US"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天津卷</a:t>
            </a:r>
            <a:r>
              <a:rPr lang="en-US" altLang="zh-CN"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latin typeface="幼圆" panose="02010509060101010101" pitchFamily="49" charset="-122"/>
                <a:ea typeface="幼圆" panose="02010509060101010101" pitchFamily="49" charset="-122"/>
                <a:cs typeface="幼圆" panose="02010509060101010101" pitchFamily="49" charset="-122"/>
                <a:sym typeface="+mn-ea"/>
              </a:rPr>
              <a:t>“高雅艺术进校园”活动旨在提高学生们的审美素养为目的，引导学生树立正确的文化观，增强学生的文化自信，提升校园文化品位，优化育人环境。</a:t>
            </a:r>
            <a:endParaRPr lang="zh-CN" altLang="en-US" sz="3000">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“旨在……为目的”</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句式杂糅</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，该句把“旨在……”和“以……为目的”两句杂糅到一起，二者可以留其一</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800" noProof="0"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6" name="文本框 5"/>
          <p:cNvSpPr txBox="1"/>
          <p:nvPr>
            <p:custDataLst>
              <p:tags r:id="rId5"/>
            </p:custDataLst>
          </p:nvPr>
        </p:nvSpPr>
        <p:spPr>
          <a:xfrm>
            <a:off x="-635" y="4734560"/>
            <a:ext cx="12192635" cy="1522095"/>
          </a:xfrm>
          <a:prstGeom prst="rect">
            <a:avLst/>
          </a:prstGeom>
          <a:noFill/>
        </p:spPr>
        <p:txBody>
          <a:bodyPr wrap="square" rtlCol="0" anchor="t">
            <a:spAutoFit/>
          </a:bodyPr>
          <a:lstStyle/>
          <a:p>
            <a:pPr>
              <a:spcBef>
                <a:spcPts val="600"/>
              </a:spcBef>
            </a:pP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根据本报和部分出版机构联合开展的调查显示，儿童的阅读启蒙集中在</a:t>
            </a:r>
            <a:r>
              <a:rPr lang="en-US" altLang="zh-CN" sz="3000" smtClean="0">
                <a:latin typeface="幼圆" panose="02010509060101010101" pitchFamily="49" charset="-122"/>
                <a:ea typeface="幼圆" panose="02010509060101010101" pitchFamily="49" charset="-122"/>
                <a:cs typeface="幼圆" panose="02010509060101010101" pitchFamily="49" charset="-122"/>
                <a:sym typeface="+mn-ea"/>
              </a:rPr>
              <a:t>1-2</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岁之间，并且阅读时长是随着年龄的增长而增加的</a:t>
            </a:r>
            <a:r>
              <a:rPr lang="zh-CN" altLang="en-US" sz="3000">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3000">
              <a:latin typeface="幼圆" panose="02010509060101010101" pitchFamily="49" charset="-122"/>
              <a:ea typeface="幼圆" panose="02010509060101010101" pitchFamily="49" charset="-122"/>
              <a:cs typeface="幼圆" panose="02010509060101010101" pitchFamily="49" charset="-122"/>
              <a:sym typeface="+mn-ea"/>
            </a:endParaRPr>
          </a:p>
          <a:p>
            <a:pPr marL="0" marR="0" lvl="0" indent="0" algn="l" defTabSz="914400" rtl="0" fontAlgn="base">
              <a:lnSpc>
                <a:spcPct val="100000"/>
              </a:lnSpc>
              <a:spcBef>
                <a:spcPts val="600"/>
              </a:spcBef>
              <a:spcAft>
                <a:spcPct val="0"/>
              </a:spcAft>
              <a:buClrTx/>
              <a:buSzTx/>
              <a:buFontTx/>
              <a:buNone/>
              <a:defRPr/>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句式杂糅</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，“根据</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调查”“</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调查显示”，二者任留其一</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0" y="2642235"/>
            <a:ext cx="12192635" cy="4215765"/>
          </a:xfrm>
          <a:prstGeom prst="rect">
            <a:avLst/>
          </a:prstGeom>
          <a:noFill/>
        </p:spPr>
        <p:txBody>
          <a:bodyPr wrap="square" rtlCol="0" anchor="t">
            <a:spAutoFit/>
          </a:bodyPr>
          <a:lstStyle/>
          <a:p>
            <a:pPr>
              <a:spcBef>
                <a:spcPts val="600"/>
              </a:spcBef>
            </a:pPr>
            <a:r>
              <a:rPr sz="3000" smtClean="0">
                <a:latin typeface="幼圆" panose="02010509060101010101" pitchFamily="49" charset="-122"/>
                <a:ea typeface="幼圆" panose="02010509060101010101" pitchFamily="49" charset="-122"/>
                <a:cs typeface="幼圆" panose="02010509060101010101" pitchFamily="49" charset="-122"/>
                <a:sym typeface="+mn-ea"/>
              </a:rPr>
              <a:t>英国皇家莎士比亚剧团艺术总监对昆曲《牡丹亭》华美的唱腔和演员娴熟的技巧惊叹不已，赞美昆曲精美绝伦的服装与简洁的舞台设计形成了奇妙的平衡</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3000">
              <a:latin typeface="幼圆" panose="02010509060101010101" pitchFamily="49" charset="-122"/>
              <a:ea typeface="幼圆" panose="02010509060101010101" pitchFamily="49" charset="-122"/>
              <a:cs typeface="幼圆" panose="02010509060101010101" pitchFamily="49" charset="-122"/>
              <a:sym typeface="+mn-ea"/>
            </a:endParaRPr>
          </a:p>
          <a:p>
            <a:pPr marL="0" marR="0" lvl="0" indent="0" algn="l" defTabSz="914400" rtl="0" fontAlgn="base">
              <a:lnSpc>
                <a:spcPct val="100000"/>
              </a:lnSpc>
              <a:spcBef>
                <a:spcPts val="600"/>
              </a:spcBef>
              <a:spcAft>
                <a:spcPct val="0"/>
              </a:spcAft>
              <a:buClrTx/>
              <a:buSzTx/>
              <a:buFontTx/>
              <a:buNone/>
              <a:defRPr/>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藕断丝连，最后一句有两重意思，其一</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sz="2800" smtClean="0">
                <a:latin typeface="仿宋" panose="02010609060101010101" pitchFamily="49" charset="-122"/>
                <a:ea typeface="仿宋" panose="02010609060101010101" pitchFamily="49" charset="-122"/>
                <a:cs typeface="仿宋" panose="02010609060101010101" pitchFamily="49" charset="-122"/>
                <a:sym typeface="+mn-ea"/>
              </a:rPr>
              <a:t>总监赞美昆曲精美绝伦的服装与简洁的舞台设计</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”；其二</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sz="2800" smtClean="0">
                <a:latin typeface="仿宋" panose="02010609060101010101" pitchFamily="49" charset="-122"/>
                <a:ea typeface="仿宋" panose="02010609060101010101" pitchFamily="49" charset="-122"/>
                <a:cs typeface="仿宋" panose="02010609060101010101" pitchFamily="49" charset="-122"/>
                <a:sym typeface="+mn-ea"/>
              </a:rPr>
              <a:t>昆曲精美绝伦的服装与简洁的舞台设计形成了奇妙的平衡</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800" smtClean="0">
              <a:latin typeface="仿宋" panose="02010609060101010101" pitchFamily="49" charset="-122"/>
              <a:ea typeface="仿宋" panose="02010609060101010101" pitchFamily="49" charset="-122"/>
              <a:cs typeface="仿宋" panose="02010609060101010101" pitchFamily="49" charset="-122"/>
              <a:sym typeface="+mn-ea"/>
            </a:endParaRPr>
          </a:p>
          <a:p>
            <a:pPr marL="0" marR="0" lvl="0" indent="0" algn="l" defTabSz="914400" rtl="0" fontAlgn="base">
              <a:lnSpc>
                <a:spcPct val="100000"/>
              </a:lnSpc>
              <a:spcBef>
                <a:spcPts val="600"/>
              </a:spcBef>
              <a:spcAft>
                <a:spcPct val="0"/>
              </a:spcAft>
              <a:buClrTx/>
              <a:buSzTx/>
              <a:buFontTx/>
              <a:buNone/>
              <a:defRPr/>
            </a:pPr>
            <a:r>
              <a:rPr lang="zh-CN" altLang="en-US" sz="2800" noProof="0"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改：</a:t>
            </a:r>
            <a:r>
              <a:rPr sz="2800" smtClean="0">
                <a:latin typeface="仿宋" panose="02010609060101010101" pitchFamily="49" charset="-122"/>
                <a:ea typeface="仿宋" panose="02010609060101010101" pitchFamily="49" charset="-122"/>
                <a:cs typeface="幼圆" panose="02010509060101010101" pitchFamily="49" charset="-122"/>
                <a:sym typeface="+mn-ea"/>
              </a:rPr>
              <a:t>英国皇家莎士比亚剧团艺术总监对昆曲《牡丹亭》华美的唱腔和演员娴熟的技巧惊叹不已，赞美昆曲精美绝伦的服装与简洁的舞台设计</a:t>
            </a:r>
            <a:r>
              <a:rPr lang="zh-CN" sz="2800" smtClean="0">
                <a:solidFill>
                  <a:srgbClr val="FF0000"/>
                </a:solidFill>
                <a:latin typeface="仿宋" panose="02010609060101010101" pitchFamily="49" charset="-122"/>
                <a:ea typeface="仿宋" panose="02010609060101010101" pitchFamily="49" charset="-122"/>
                <a:cs typeface="幼圆" panose="02010509060101010101" pitchFamily="49" charset="-122"/>
                <a:sym typeface="+mn-ea"/>
              </a:rPr>
              <a:t>，认为这两者</a:t>
            </a:r>
            <a:r>
              <a:rPr sz="2800" smtClean="0">
                <a:latin typeface="仿宋" panose="02010609060101010101" pitchFamily="49" charset="-122"/>
                <a:ea typeface="仿宋" panose="02010609060101010101" pitchFamily="49" charset="-122"/>
                <a:cs typeface="幼圆" panose="02010509060101010101" pitchFamily="49" charset="-122"/>
                <a:sym typeface="+mn-ea"/>
              </a:rPr>
              <a:t>形成了奇妙的平衡</a:t>
            </a:r>
            <a:r>
              <a:rPr lang="zh-CN" sz="2800" smtClean="0">
                <a:latin typeface="仿宋" panose="02010609060101010101" pitchFamily="49" charset="-122"/>
                <a:ea typeface="仿宋" panose="02010609060101010101" pitchFamily="49" charset="-122"/>
                <a:cs typeface="幼圆" panose="02010509060101010101" pitchFamily="49" charset="-122"/>
                <a:sym typeface="+mn-ea"/>
              </a:rPr>
              <a:t>。</a:t>
            </a:r>
            <a:endParaRPr lang="zh-CN" sz="2800" noProof="0" smtClean="0">
              <a:ln>
                <a:noFill/>
              </a:ln>
              <a:solidFill>
                <a:schemeClr val="tx1"/>
              </a:solidFill>
              <a:effectLst/>
              <a:uLnTx/>
              <a:uFillTx/>
              <a:latin typeface="仿宋" panose="02010609060101010101" pitchFamily="49" charset="-122"/>
              <a:ea typeface="仿宋" panose="02010609060101010101" pitchFamily="49" charset="-122"/>
              <a:cs typeface="幼圆" panose="02010509060101010101" pitchFamily="49" charset="-122"/>
              <a:sym typeface="+mn-ea"/>
            </a:endParaRPr>
          </a:p>
        </p:txBody>
      </p:sp>
      <p:sp>
        <p:nvSpPr>
          <p:cNvPr id="3" name="文本框 2"/>
          <p:cNvSpPr txBox="1"/>
          <p:nvPr>
            <p:custDataLst>
              <p:tags r:id="rId4"/>
            </p:custDataLst>
          </p:nvPr>
        </p:nvSpPr>
        <p:spPr>
          <a:xfrm>
            <a:off x="0" y="0"/>
            <a:ext cx="12191365" cy="2461260"/>
          </a:xfrm>
          <a:prstGeom prst="rect">
            <a:avLst/>
          </a:prstGeom>
          <a:noFill/>
        </p:spPr>
        <p:txBody>
          <a:bodyPr wrap="square" rtlCol="0" anchor="t">
            <a:spAutoFit/>
          </a:bodyPr>
          <a:lstStyle/>
          <a:p>
            <a:r>
              <a:rPr lang="en-US" altLang="zh-CN" sz="2000">
                <a:solidFill>
                  <a:srgbClr val="1D41D5"/>
                </a:solidFill>
                <a:latin typeface="幼圆" panose="02010509060101010101" pitchFamily="49" charset="-122"/>
                <a:ea typeface="幼圆" panose="02010509060101010101" pitchFamily="49" charset="-122"/>
                <a:cs typeface="幼圆" panose="02010509060101010101" pitchFamily="49" charset="-122"/>
              </a:rPr>
              <a:t>[</a:t>
            </a:r>
            <a:r>
              <a:rPr lang="en-US" altLang="zh-CN"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2018·</a:t>
            </a:r>
            <a:r>
              <a:rPr lang="zh-CN" altLang="en-US"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天津卷</a:t>
            </a:r>
            <a:r>
              <a:rPr lang="en-US" altLang="zh-CN" sz="2000">
                <a:solidFill>
                  <a:srgbClr val="1D41D5"/>
                </a:solidFill>
                <a:latin typeface="幼圆" panose="02010509060101010101" pitchFamily="49" charset="-122"/>
                <a:ea typeface="幼圆" panose="02010509060101010101" pitchFamily="49" charset="-122"/>
                <a:cs typeface="幼圆" panose="02010509060101010101" pitchFamily="49" charset="-122"/>
              </a:rPr>
              <a:t>]</a:t>
            </a:r>
            <a:r>
              <a:rPr lang="zh-CN" altLang="en-US" sz="3000">
                <a:latin typeface="幼圆" panose="02010509060101010101" pitchFamily="49" charset="-122"/>
                <a:ea typeface="幼圆" panose="02010509060101010101" pitchFamily="49" charset="-122"/>
                <a:cs typeface="幼圆" panose="02010509060101010101" pitchFamily="49" charset="-122"/>
                <a:sym typeface="+mn-ea"/>
              </a:rPr>
              <a:t>尤瓦尔・赫拉利写作了《人类简史》一经上市就登上了以色列畅销书排行榜第一名，蝉联榜首长达100周，30多个国家争相购买版权</a:t>
            </a:r>
            <a:r>
              <a:rPr lang="zh-CN" altLang="en-US" sz="3000">
                <a:latin typeface="幼圆" panose="02010509060101010101" pitchFamily="49" charset="-122"/>
                <a:ea typeface="幼圆" panose="02010509060101010101" pitchFamily="49" charset="-122"/>
                <a:cs typeface="幼圆" panose="02010509060101010101" pitchFamily="49" charset="-122"/>
              </a:rPr>
              <a:t>。</a:t>
            </a:r>
            <a:endParaRPr lang="zh-CN" altLang="en-US" sz="3000">
              <a:latin typeface="幼圆" panose="02010509060101010101" pitchFamily="49" charset="-122"/>
              <a:ea typeface="幼圆" panose="02010509060101010101" pitchFamily="49" charset="-122"/>
              <a:cs typeface="幼圆" panose="02010509060101010101" pitchFamily="49" charset="-122"/>
            </a:endParaRP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解析</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rPr>
              <a:t>藕断丝连</a:t>
            </a:r>
            <a:r>
              <a:rPr lang="zh-CN" altLang="en-US"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“尤瓦尔·赫拉利写作了《人类简史》”是完整的句子结构，后半部分“一经上市……长达100周”的主语是“《人类简史》”。</a:t>
            </a:r>
            <a:endParaRPr lang="zh-CN" altLang="en-US" sz="2800">
              <a:latin typeface="仿宋" panose="02010609060101010101" pitchFamily="49" charset="-122"/>
              <a:ea typeface="仿宋" panose="02010609060101010101" pitchFamily="49" charset="-122"/>
              <a:cs typeface="仿宋" panose="02010609060101010101" pitchFamily="49" charset="-122"/>
              <a:sym typeface="+mn-ea"/>
            </a:endParaRPr>
          </a:p>
          <a:p>
            <a:pPr fontAlgn="auto">
              <a:spcBef>
                <a:spcPts val="600"/>
              </a:spcBef>
            </a:pPr>
            <a:r>
              <a:rPr lang="zh-CN" altLang="en-US" sz="2800">
                <a:latin typeface="仿宋" panose="02010609060101010101" pitchFamily="49" charset="-122"/>
                <a:ea typeface="仿宋" panose="02010609060101010101" pitchFamily="49" charset="-122"/>
                <a:cs typeface="仿宋" panose="02010609060101010101" pitchFamily="49" charset="-122"/>
              </a:rPr>
              <a:t>改：</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尤瓦尔·赫拉利</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写作的《人类简史》，</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一经上市……</a:t>
            </a:r>
            <a:endParaRPr lang="zh-CN" altLang="en-US" sz="2800">
              <a:latin typeface="仿宋" panose="02010609060101010101" pitchFamily="49" charset="-122"/>
              <a:ea typeface="仿宋" panose="02010609060101010101" pitchFamily="49" charset="-122"/>
              <a:cs typeface="仿宋" panose="02010609060101010101" pitchFamily="49" charset="-122"/>
            </a:endParaRPr>
          </a:p>
        </p:txBody>
      </p:sp>
      <p:pic>
        <p:nvPicPr>
          <p:cNvPr id="5" name="New picture"/>
          <p:cNvPicPr/>
          <p:nvPr>
            <p:custDataLst>
              <p:tags r:id="rId6"/>
            </p:custDataLst>
          </p:nvPr>
        </p:nvPicPr>
        <p:blipFill>
          <a:blip r:embed="rId5"/>
          <a:stretch>
            <a:fillRect/>
          </a:stretch>
        </p:blipFill>
        <p:spPr>
          <a:xfrm>
            <a:off x="10553700" y="104521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6866" name="组合 36865"/>
          <p:cNvGrpSpPr/>
          <p:nvPr>
            <p:custDataLst>
              <p:tags r:id="rId3"/>
            </p:custDataLst>
          </p:nvPr>
        </p:nvGrpSpPr>
        <p:grpSpPr>
          <a:xfrm>
            <a:off x="2140903" y="179388"/>
            <a:ext cx="8613775" cy="3705225"/>
            <a:chExt cx="13565" cy="5836"/>
          </a:xfrm>
        </p:grpSpPr>
        <p:sp>
          <p:nvSpPr>
            <p:cNvPr id="4098" name="五角星 36866"/>
            <p:cNvSpPr/>
            <p:nvPr>
              <p:custDataLst>
                <p:tags r:id="rId4"/>
              </p:custDataLst>
            </p:nvPr>
          </p:nvSpPr>
          <p:spPr>
            <a:xfrm>
              <a:off x="2952" y="1135"/>
              <a:ext cx="5103" cy="3742"/>
            </a:xfrm>
            <a:custGeom>
              <a:gdLst>
                <a:gd name="txL" fmla="*/ 0 w 5103"/>
                <a:gd name="txT" fmla="*/ 0 h 3629"/>
                <a:gd name="txR" fmla="*/ 5103 w 5103"/>
                <a:gd name="txB" fmla="*/ 3629 h 3629"/>
              </a:gdLst>
              <a:cxnLst>
                <a:cxn ang="16200000">
                  <a:pos x="2551" y="0"/>
                </a:cxn>
                <a:cxn ang="10800000">
                  <a:pos x="0" y="1386"/>
                </a:cxn>
                <a:cxn ang="5400000">
                  <a:pos x="974" y="3628"/>
                </a:cxn>
                <a:cxn ang="5400000">
                  <a:pos x="4128" y="3628"/>
                </a:cxn>
                <a:cxn ang="0">
                  <a:pos x="5102" y="1386"/>
                </a:cxn>
              </a:cxnLst>
              <a:rect l="txL" t="txT" r="txR" b="txB"/>
              <a:pathLst>
                <a:path w="5103" h="3629">
                  <a:moveTo>
                    <a:pt x="0" y="1386"/>
                  </a:moveTo>
                  <a:lnTo>
                    <a:pt x="1949" y="1386"/>
                  </a:lnTo>
                  <a:lnTo>
                    <a:pt x="2551" y="0"/>
                  </a:lnTo>
                  <a:lnTo>
                    <a:pt x="3153" y="1386"/>
                  </a:lnTo>
                  <a:lnTo>
                    <a:pt x="5102" y="1386"/>
                  </a:lnTo>
                  <a:lnTo>
                    <a:pt x="3526" y="2242"/>
                  </a:lnTo>
                  <a:lnTo>
                    <a:pt x="4128" y="3628"/>
                  </a:lnTo>
                  <a:lnTo>
                    <a:pt x="2551" y="2772"/>
                  </a:lnTo>
                  <a:lnTo>
                    <a:pt x="974" y="3628"/>
                  </a:lnTo>
                  <a:lnTo>
                    <a:pt x="1576" y="2242"/>
                  </a:lnTo>
                  <a:close/>
                </a:path>
              </a:pathLst>
            </a:custGeom>
            <a:solidFill>
              <a:schemeClr val="accent1"/>
            </a:solidFill>
            <a:ln w="9525" cap="flat" cmpd="sng">
              <a:solidFill>
                <a:schemeClr val="tx1"/>
              </a:solidFill>
              <a:prstDash val="solid"/>
              <a:miter/>
              <a:headEnd type="none" w="med" len="med"/>
              <a:tailEnd type="none" w="med" len="med"/>
            </a:ln>
          </p:spPr>
          <p:txBody>
            <a:bodyPr wrap="none" anchor="ctr" anchorCtr="0"/>
            <a:lstStyle/>
            <a:p>
              <a:pPr algn="ctr"/>
              <a:endParaRPr lang="zh-CN" altLang="en-US" sz="3200" b="1">
                <a:solidFill>
                  <a:schemeClr val="tx1"/>
                </a:solidFill>
                <a:latin typeface="Arial" panose="020b0604020202020204" pitchFamily="34" charset="0"/>
                <a:ea typeface="宋体" panose="02010600030101010101" pitchFamily="2" charset="-122"/>
              </a:endParaRPr>
            </a:p>
            <a:p>
              <a:pPr algn="ctr"/>
              <a:r>
                <a:rPr lang="zh-CN" altLang="en-US" sz="3200" b="1">
                  <a:solidFill>
                    <a:schemeClr val="tx1"/>
                  </a:solidFill>
                  <a:latin typeface="Arial" panose="020b0604020202020204" pitchFamily="34" charset="0"/>
                  <a:ea typeface="宋体" panose="02010600030101010101" pitchFamily="2" charset="-122"/>
                </a:rPr>
                <a:t>结构混乱</a:t>
              </a:r>
              <a:endParaRPr lang="en-US" altLang="zh-CN" sz="3200" b="1">
                <a:solidFill>
                  <a:schemeClr val="tx1"/>
                </a:solidFill>
                <a:latin typeface="Arial" panose="020b0604020202020204" pitchFamily="34" charset="0"/>
                <a:ea typeface="宋体" panose="02010600030101010101" pitchFamily="2" charset="-122"/>
              </a:endParaRPr>
            </a:p>
          </p:txBody>
        </p:sp>
        <p:sp>
          <p:nvSpPr>
            <p:cNvPr id="4099" name="流程图: 可选过程 36867"/>
            <p:cNvSpPr/>
            <p:nvPr>
              <p:custDataLst>
                <p:tags r:id="rId5"/>
              </p:custDataLst>
            </p:nvPr>
          </p:nvSpPr>
          <p:spPr>
            <a:xfrm>
              <a:off x="7093" y="4876"/>
              <a:ext cx="2614" cy="960"/>
            </a:xfrm>
            <a:prstGeom prst="flowChartAlternateProcess">
              <a:avLst/>
            </a:prstGeom>
            <a:solidFill>
              <a:schemeClr val="accent1">
                <a:lumMod val="20000"/>
                <a:lumOff val="80000"/>
              </a:schemeClr>
            </a:solidFill>
            <a:ln w="9525" cap="flat" cmpd="sng">
              <a:solidFill>
                <a:schemeClr val="tx1"/>
              </a:solidFill>
              <a:prstDash val="solid"/>
              <a:miter/>
              <a:headEnd type="none" w="med" len="med"/>
              <a:tailEnd type="none" w="med" len="med"/>
            </a:ln>
          </p:spPr>
          <p:txBody>
            <a:bodyPr wrap="none" anchor="ctr" anchorCtr="0"/>
            <a:lstStyle/>
            <a:p>
              <a:pPr algn="ctr"/>
              <a:r>
                <a:rPr lang="zh-CN" altLang="en-US" sz="2800" b="1">
                  <a:solidFill>
                    <a:schemeClr val="accent6">
                      <a:lumMod val="50000"/>
                    </a:schemeClr>
                  </a:solidFill>
                  <a:latin typeface="Arial" panose="020b0604020202020204" pitchFamily="34" charset="0"/>
                  <a:ea typeface="宋体" panose="02010600030101010101" pitchFamily="2" charset="-122"/>
                </a:rPr>
                <a:t>考察频率</a:t>
              </a:r>
              <a:endParaRPr lang="zh-CN" altLang="en-US" sz="2800" b="1">
                <a:solidFill>
                  <a:schemeClr val="accent6">
                    <a:lumMod val="50000"/>
                  </a:schemeClr>
                </a:solidFill>
                <a:latin typeface="Arial" panose="020b0604020202020204" pitchFamily="34" charset="0"/>
                <a:ea typeface="宋体" panose="02010600030101010101" pitchFamily="2" charset="-122"/>
              </a:endParaRPr>
            </a:p>
          </p:txBody>
        </p:sp>
        <p:sp>
          <p:nvSpPr>
            <p:cNvPr id="4101" name="流程图: 可选过程 36869"/>
            <p:cNvSpPr/>
            <p:nvPr>
              <p:custDataLst>
                <p:tags r:id="rId6"/>
              </p:custDataLst>
            </p:nvPr>
          </p:nvSpPr>
          <p:spPr>
            <a:xfrm>
              <a:off x="8279" y="1587"/>
              <a:ext cx="5286" cy="1365"/>
            </a:xfrm>
            <a:prstGeom prst="flowChartAlternateProcess">
              <a:avLst/>
            </a:prstGeom>
            <a:solidFill>
              <a:schemeClr val="accent1">
                <a:lumMod val="20000"/>
                <a:lumOff val="80000"/>
              </a:schemeClr>
            </a:solidFill>
            <a:ln w="9525" cap="flat" cmpd="sng">
              <a:solidFill>
                <a:schemeClr val="tx1"/>
              </a:solidFill>
              <a:prstDash val="solid"/>
              <a:miter/>
              <a:headEnd type="none" w="med" len="med"/>
              <a:tailEnd type="none" w="med" len="med"/>
            </a:ln>
          </p:spPr>
          <p:txBody>
            <a:bodyPr wrap="none" anchor="ctr" anchorCtr="0"/>
            <a:lstStyle/>
            <a:p>
              <a:pPr algn="ctr"/>
              <a:r>
                <a:rPr lang="zh-CN" altLang="en-US" sz="2800" b="1">
                  <a:solidFill>
                    <a:schemeClr val="accent6">
                      <a:lumMod val="50000"/>
                    </a:schemeClr>
                  </a:solidFill>
                  <a:latin typeface="Arial" panose="020b0604020202020204" pitchFamily="34" charset="0"/>
                  <a:ea typeface="宋体" panose="02010600030101010101" pitchFamily="2" charset="-122"/>
                </a:rPr>
                <a:t>藕断丝连</a:t>
              </a:r>
              <a:endParaRPr lang="zh-CN" altLang="en-US" sz="2800" b="1">
                <a:solidFill>
                  <a:schemeClr val="accent6">
                    <a:lumMod val="50000"/>
                  </a:schemeClr>
                </a:solidFill>
                <a:latin typeface="Arial" panose="020b0604020202020204" pitchFamily="34" charset="0"/>
                <a:ea typeface="宋体" panose="02010600030101010101" pitchFamily="2" charset="-122"/>
              </a:endParaRPr>
            </a:p>
            <a:p>
              <a:pPr algn="ctr"/>
              <a:r>
                <a:rPr lang="en-US" altLang="zh-CN" sz="2800" b="1">
                  <a:solidFill>
                    <a:schemeClr val="accent6">
                      <a:lumMod val="50000"/>
                    </a:schemeClr>
                  </a:solidFill>
                  <a:latin typeface="Arial" panose="020b0604020202020204" pitchFamily="34" charset="0"/>
                  <a:ea typeface="宋体" panose="02010600030101010101" pitchFamily="2" charset="-122"/>
                </a:rPr>
                <a:t>(</a:t>
              </a:r>
              <a:r>
                <a:rPr lang="zh-CN" altLang="en-US" sz="2800" b="1">
                  <a:solidFill>
                    <a:schemeClr val="accent6">
                      <a:lumMod val="50000"/>
                    </a:schemeClr>
                  </a:solidFill>
                  <a:latin typeface="Arial" panose="020b0604020202020204" pitchFamily="34" charset="0"/>
                  <a:ea typeface="宋体" panose="02010600030101010101" pitchFamily="2" charset="-122"/>
                </a:rPr>
                <a:t>前后牵连</a:t>
              </a:r>
              <a:r>
                <a:rPr lang="en-US" altLang="zh-CN" sz="2800" b="1">
                  <a:solidFill>
                    <a:schemeClr val="accent6">
                      <a:lumMod val="50000"/>
                    </a:schemeClr>
                  </a:solidFill>
                  <a:latin typeface="Arial" panose="020b0604020202020204" pitchFamily="34" charset="0"/>
                  <a:ea typeface="宋体" panose="02010600030101010101" pitchFamily="2" charset="-122"/>
                </a:rPr>
                <a:t>)</a:t>
              </a:r>
              <a:endParaRPr lang="en-US" altLang="zh-CN" sz="2800" b="1">
                <a:solidFill>
                  <a:schemeClr val="accent6">
                    <a:lumMod val="50000"/>
                  </a:schemeClr>
                </a:solidFill>
                <a:latin typeface="Arial" panose="020b0604020202020204" pitchFamily="34" charset="0"/>
                <a:ea typeface="宋体" panose="02010600030101010101" pitchFamily="2" charset="-122"/>
              </a:endParaRPr>
            </a:p>
          </p:txBody>
        </p:sp>
        <p:sp>
          <p:nvSpPr>
            <p:cNvPr id="4102" name="流程图: 可选过程 36870"/>
            <p:cNvSpPr/>
            <p:nvPr>
              <p:custDataLst>
                <p:tags r:id="rId7"/>
              </p:custDataLst>
            </p:nvPr>
          </p:nvSpPr>
          <p:spPr>
            <a:xfrm>
              <a:off x="4083" y="0"/>
              <a:ext cx="2687" cy="960"/>
            </a:xfrm>
            <a:prstGeom prst="flowChartAlternateProcess">
              <a:avLst/>
            </a:prstGeom>
            <a:solidFill>
              <a:schemeClr val="accent1">
                <a:lumMod val="20000"/>
                <a:lumOff val="80000"/>
              </a:schemeClr>
            </a:solidFill>
            <a:ln w="9525" cap="flat" cmpd="sng">
              <a:solidFill>
                <a:schemeClr val="tx1"/>
              </a:solidFill>
              <a:prstDash val="solid"/>
              <a:miter/>
              <a:headEnd type="none" w="med" len="med"/>
              <a:tailEnd type="none" w="med" len="med"/>
            </a:ln>
          </p:spPr>
          <p:txBody>
            <a:bodyPr wrap="none" anchor="ctr" anchorCtr="0"/>
            <a:lstStyle/>
            <a:p>
              <a:pPr algn="ctr"/>
              <a:r>
                <a:rPr lang="zh-CN" altLang="en-US" sz="2800" b="1">
                  <a:solidFill>
                    <a:schemeClr val="accent6">
                      <a:lumMod val="50000"/>
                    </a:schemeClr>
                  </a:solidFill>
                  <a:latin typeface="Arial" panose="020b0604020202020204" pitchFamily="34" charset="0"/>
                  <a:ea typeface="宋体" panose="02010600030101010101" pitchFamily="2" charset="-122"/>
                </a:rPr>
                <a:t>句式杂糅</a:t>
              </a:r>
              <a:endParaRPr lang="zh-CN" altLang="en-US" sz="2800" b="1">
                <a:solidFill>
                  <a:schemeClr val="accent6">
                    <a:lumMod val="50000"/>
                  </a:schemeClr>
                </a:solidFill>
                <a:latin typeface="Arial" panose="020b0604020202020204" pitchFamily="34" charset="0"/>
                <a:ea typeface="宋体" panose="02010600030101010101" pitchFamily="2" charset="-122"/>
              </a:endParaRPr>
            </a:p>
          </p:txBody>
        </p:sp>
        <p:sp>
          <p:nvSpPr>
            <p:cNvPr id="4103" name="流程图: 可选过程 36871"/>
            <p:cNvSpPr/>
            <p:nvPr>
              <p:custDataLst>
                <p:tags r:id="rId8"/>
              </p:custDataLst>
            </p:nvPr>
          </p:nvSpPr>
          <p:spPr>
            <a:xfrm>
              <a:off x="0" y="1587"/>
              <a:ext cx="2687" cy="960"/>
            </a:xfrm>
            <a:prstGeom prst="flowChartAlternateProcess">
              <a:avLst/>
            </a:prstGeom>
            <a:solidFill>
              <a:schemeClr val="accent1">
                <a:lumMod val="20000"/>
                <a:lumOff val="80000"/>
              </a:schemeClr>
            </a:solidFill>
            <a:ln w="9525" cap="flat" cmpd="sng">
              <a:solidFill>
                <a:schemeClr val="tx1"/>
              </a:solidFill>
              <a:prstDash val="solid"/>
              <a:miter/>
              <a:headEnd type="none" w="med" len="med"/>
              <a:tailEnd type="none" w="med" len="med"/>
            </a:ln>
          </p:spPr>
          <p:txBody>
            <a:bodyPr wrap="none" anchor="ctr" anchorCtr="0"/>
            <a:lstStyle/>
            <a:p>
              <a:pPr algn="ctr"/>
              <a:r>
                <a:rPr lang="zh-CN" altLang="en-US" sz="2800" b="1">
                  <a:solidFill>
                    <a:schemeClr val="accent6">
                      <a:lumMod val="50000"/>
                    </a:schemeClr>
                  </a:solidFill>
                  <a:latin typeface="Arial" panose="020b0604020202020204" pitchFamily="34" charset="0"/>
                  <a:ea typeface="宋体" panose="02010600030101010101" pitchFamily="2" charset="-122"/>
                </a:rPr>
                <a:t>中途易辙</a:t>
              </a:r>
              <a:endParaRPr lang="zh-CN" altLang="en-US" sz="2800" b="1">
                <a:solidFill>
                  <a:schemeClr val="accent6">
                    <a:lumMod val="50000"/>
                  </a:schemeClr>
                </a:solidFill>
                <a:latin typeface="Arial" panose="020b0604020202020204" pitchFamily="34" charset="0"/>
                <a:ea typeface="宋体" panose="02010600030101010101" pitchFamily="2" charset="-122"/>
              </a:endParaRPr>
            </a:p>
          </p:txBody>
        </p:sp>
      </p:grpSp>
      <p:sp>
        <p:nvSpPr>
          <p:cNvPr id="3" name="文本框 2"/>
          <p:cNvSpPr txBox="1"/>
          <p:nvPr>
            <p:custDataLst>
              <p:tags r:id="rId9"/>
            </p:custDataLst>
          </p:nvPr>
        </p:nvSpPr>
        <p:spPr>
          <a:xfrm>
            <a:off x="2384425" y="3884930"/>
            <a:ext cx="9807575" cy="2830195"/>
          </a:xfrm>
          <a:prstGeom prst="rect">
            <a:avLst/>
          </a:prstGeom>
          <a:noFill/>
          <a:ln w="12700" cmpd="sng">
            <a:solidFill>
              <a:schemeClr val="accent6"/>
            </a:solidFill>
            <a:prstDash val="solid"/>
          </a:ln>
        </p:spPr>
        <p:txBody>
          <a:bodyPr wrap="square" rtlCol="0" anchor="t">
            <a:spAutoFit/>
          </a:bodyPr>
          <a:lstStyle/>
          <a:p>
            <a:pPr fontAlgn="auto">
              <a:spcBef>
                <a:spcPts val="600"/>
              </a:spcBef>
            </a:pPr>
            <a:r>
              <a:rPr lang="zh-CN" altLang="en-US" sz="2800" smtClean="0">
                <a:solidFill>
                  <a:srgbClr val="0000CC"/>
                </a:solidFill>
                <a:latin typeface="华文宋体" panose="02010600040101010101" charset="-122"/>
                <a:ea typeface="华文宋体" panose="02010600040101010101" charset="-122"/>
                <a:cs typeface="华文宋体" panose="02010600040101010101" charset="-122"/>
                <a:sym typeface="+mn-ea"/>
              </a:rPr>
              <a:t>句式杂糅</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r>
              <a:rPr lang="en-US" altLang="zh-CN" sz="2800" smtClean="0">
                <a:solidFill>
                  <a:schemeClr val="tx1"/>
                </a:solidFill>
                <a:latin typeface="华文宋体" panose="02010600040101010101" charset="-122"/>
                <a:ea typeface="华文宋体" panose="02010600040101010101" charset="-122"/>
                <a:cs typeface="华文宋体" panose="02010600040101010101" charset="-122"/>
                <a:sym typeface="+mn-ea"/>
              </a:rPr>
              <a:t>2021·</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乙卷、</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2020</a:t>
            </a:r>
            <a:r>
              <a:rPr lang="zh-CN" altLang="en-US"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新</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Ⅰ</a:t>
            </a:r>
            <a:r>
              <a:rPr lang="zh-CN" altLang="en-US"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卷、</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 2020</a:t>
            </a:r>
            <a:r>
              <a:rPr lang="zh-CN" altLang="en-US"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新</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Ⅱ</a:t>
            </a:r>
            <a:r>
              <a:rPr lang="zh-CN" altLang="en-US"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卷</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2</a:t>
            </a:r>
            <a:r>
              <a:rPr lang="zh-CN" altLang="en-US"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处、</a:t>
            </a:r>
            <a:r>
              <a:rPr lang="en-US" altLang="zh-CN" sz="2800" smtClean="0">
                <a:solidFill>
                  <a:schemeClr val="tx1"/>
                </a:solidFill>
                <a:latin typeface="华文宋体" panose="02010600040101010101" charset="-122"/>
                <a:ea typeface="华文宋体" panose="02010600040101010101" charset="-122"/>
                <a:cs typeface="华文宋体" panose="02010600040101010101" charset="-122"/>
                <a:sym typeface="+mn-ea"/>
              </a:rPr>
              <a:t>2020·Ⅱ</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 </a:t>
            </a:r>
            <a:r>
              <a:rPr lang="en-US" altLang="zh-CN" sz="2800" smtClean="0">
                <a:solidFill>
                  <a:schemeClr val="tx1"/>
                </a:solidFill>
                <a:latin typeface="华文宋体" panose="02010600040101010101" charset="-122"/>
                <a:ea typeface="华文宋体" panose="02010600040101010101" charset="-122"/>
                <a:cs typeface="华文宋体" panose="02010600040101010101" charset="-122"/>
                <a:sym typeface="+mn-ea"/>
              </a:rPr>
              <a:t>2018·Ⅲ</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2017·Ⅰ</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2016·Ⅰ</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r>
              <a:rPr lang="en-US" altLang="zh-CN" sz="2800" smtClean="0">
                <a:solidFill>
                  <a:schemeClr val="tx1"/>
                </a:solidFill>
                <a:latin typeface="华文宋体" panose="02010600040101010101" charset="-122"/>
                <a:ea typeface="华文宋体" panose="02010600040101010101" charset="-122"/>
                <a:cs typeface="华文宋体" panose="02010600040101010101" charset="-122"/>
                <a:sym typeface="+mn-ea"/>
              </a:rPr>
              <a:t> 2016·Ⅲ</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r>
              <a:rPr lang="en-US" altLang="zh-CN" sz="2800" smtClean="0">
                <a:solidFill>
                  <a:schemeClr val="tx1"/>
                </a:solidFill>
                <a:latin typeface="华文宋体" panose="02010600040101010101" charset="-122"/>
                <a:ea typeface="华文宋体" panose="02010600040101010101" charset="-122"/>
                <a:cs typeface="华文宋体" panose="02010600040101010101" charset="-122"/>
                <a:sym typeface="+mn-ea"/>
              </a:rPr>
              <a:t> </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2014·Ⅰ</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r>
              <a:rPr lang="en-US" altLang="zh-CN" sz="2800" smtClean="0">
                <a:solidFill>
                  <a:schemeClr val="tx1"/>
                </a:solidFill>
                <a:latin typeface="华文宋体" panose="02010600040101010101" charset="-122"/>
                <a:ea typeface="华文宋体" panose="02010600040101010101" charset="-122"/>
                <a:cs typeface="华文宋体" panose="02010600040101010101" charset="-122"/>
                <a:sym typeface="+mn-ea"/>
              </a:rPr>
              <a:t>2014·Ⅱ</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2012</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2011</a:t>
            </a:r>
            <a:r>
              <a:rPr lang="zh-CN" altLang="en-US"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r>
              <a:rPr lang="en-US" altLang="zh-CN" sz="2800" u="wavyHeavy" smtClean="0">
                <a:solidFill>
                  <a:schemeClr val="tx1"/>
                </a:solidFill>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 2010</a:t>
            </a:r>
            <a:r>
              <a:rPr lang="en-US" altLang="zh-CN"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r>
              <a:rPr lang="en-US" altLang="zh-CN" sz="2800" u="sng" smtClean="0">
                <a:solidFill>
                  <a:schemeClr val="tx1"/>
                </a:solidFill>
                <a:latin typeface="华文宋体" panose="02010600040101010101" charset="-122"/>
                <a:ea typeface="华文宋体" panose="02010600040101010101" charset="-122"/>
                <a:cs typeface="华文宋体" panose="02010600040101010101" charset="-122"/>
                <a:sym typeface="+mn-ea"/>
              </a:rPr>
              <a:t>14</a:t>
            </a:r>
            <a:r>
              <a:rPr lang="zh-CN" altLang="en-US" sz="2800" u="sng" smtClean="0">
                <a:solidFill>
                  <a:schemeClr val="tx1"/>
                </a:solidFill>
                <a:latin typeface="华文宋体" panose="02010600040101010101" charset="-122"/>
                <a:ea typeface="华文宋体" panose="02010600040101010101" charset="-122"/>
                <a:cs typeface="华文宋体" panose="02010600040101010101" charset="-122"/>
                <a:sym typeface="+mn-ea"/>
              </a:rPr>
              <a:t>次</a:t>
            </a:r>
            <a:r>
              <a:rPr lang="en-US" altLang="zh-CN" sz="2800" smtClean="0">
                <a:solidFill>
                  <a:schemeClr val="tx1"/>
                </a:solidFill>
                <a:latin typeface="华文宋体" panose="02010600040101010101" charset="-122"/>
                <a:ea typeface="华文宋体" panose="02010600040101010101" charset="-122"/>
                <a:cs typeface="华文宋体" panose="02010600040101010101" charset="-122"/>
                <a:sym typeface="+mn-ea"/>
              </a:rPr>
              <a:t>)</a:t>
            </a:r>
            <a:endParaRPr lang="en-US" altLang="zh-CN" sz="2800" smtClean="0">
              <a:solidFill>
                <a:schemeClr val="tx1"/>
              </a:solidFill>
              <a:latin typeface="华文宋体" panose="02010600040101010101" charset="-122"/>
              <a:ea typeface="华文宋体" panose="02010600040101010101" charset="-122"/>
              <a:cs typeface="华文宋体" panose="02010600040101010101" charset="-122"/>
              <a:sym typeface="+mn-ea"/>
            </a:endParaRPr>
          </a:p>
          <a:p>
            <a:pPr fontAlgn="auto">
              <a:spcBef>
                <a:spcPts val="600"/>
              </a:spcBef>
            </a:pPr>
            <a:r>
              <a:rPr lang="zh-CN" altLang="en-US" sz="2800">
                <a:solidFill>
                  <a:srgbClr val="1D41D5"/>
                </a:solidFill>
                <a:latin typeface="华文宋体" panose="02010600040101010101" charset="-122"/>
                <a:ea typeface="华文宋体" panose="02010600040101010101" charset="-122"/>
                <a:cs typeface="华文宋体" panose="02010600040101010101" charset="-122"/>
                <a:sym typeface="+mn-ea"/>
              </a:rPr>
              <a:t>藕断丝连</a:t>
            </a:r>
            <a:r>
              <a:rPr lang="zh-CN" altLang="en-US" sz="2800">
                <a:latin typeface="华文宋体" panose="02010600040101010101" charset="-122"/>
                <a:ea typeface="华文宋体" panose="02010600040101010101" charset="-122"/>
                <a:cs typeface="华文宋体" panose="02010600040101010101" charset="-122"/>
                <a:sym typeface="+mn-ea"/>
              </a:rPr>
              <a:t>：</a:t>
            </a:r>
            <a:r>
              <a:rPr lang="en-US" altLang="zh-CN" sz="2800" smtClean="0">
                <a:latin typeface="华文宋体" panose="02010600040101010101" charset="-122"/>
                <a:ea typeface="华文宋体" panose="02010600040101010101" charset="-122"/>
                <a:cs typeface="华文宋体" panose="02010600040101010101" charset="-122"/>
                <a:sym typeface="+mn-ea"/>
              </a:rPr>
              <a:t>2018·Ⅱ</a:t>
            </a:r>
            <a:r>
              <a:rPr lang="zh-CN" altLang="en-US" sz="2800" smtClean="0">
                <a:latin typeface="华文宋体" panose="02010600040101010101" charset="-122"/>
                <a:ea typeface="华文宋体" panose="02010600040101010101" charset="-122"/>
                <a:cs typeface="华文宋体" panose="02010600040101010101" charset="-122"/>
                <a:sym typeface="+mn-ea"/>
              </a:rPr>
              <a:t>、</a:t>
            </a:r>
            <a:r>
              <a:rPr lang="en-US" altLang="zh-CN" sz="2800" smtClean="0">
                <a:latin typeface="华文宋体" panose="02010600040101010101" charset="-122"/>
                <a:ea typeface="华文宋体" panose="02010600040101010101" charset="-122"/>
                <a:cs typeface="华文宋体" panose="02010600040101010101" charset="-122"/>
                <a:sym typeface="+mn-ea"/>
              </a:rPr>
              <a:t>2017·Ⅲ</a:t>
            </a:r>
            <a:r>
              <a:rPr lang="zh-CN" altLang="en-US" sz="2800" smtClean="0">
                <a:latin typeface="华文宋体" panose="02010600040101010101" charset="-122"/>
                <a:ea typeface="华文宋体" panose="02010600040101010101" charset="-122"/>
                <a:cs typeface="华文宋体" panose="02010600040101010101" charset="-122"/>
                <a:sym typeface="+mn-ea"/>
              </a:rPr>
              <a:t>、</a:t>
            </a:r>
            <a:r>
              <a:rPr lang="en-US" altLang="zh-CN" sz="2800" u="wavyHeavy" smtClean="0">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2015·Ⅰ</a:t>
            </a:r>
            <a:r>
              <a:rPr lang="zh-CN" altLang="en-US" sz="2800" u="wavyHeavy" smtClean="0">
                <a:uFill>
                  <a:solidFill>
                    <a:schemeClr val="accent6">
                      <a:lumMod val="75000"/>
                    </a:schemeClr>
                  </a:solidFill>
                </a:uFill>
                <a:latin typeface="华文宋体" panose="02010600040101010101" charset="-122"/>
                <a:ea typeface="华文宋体" panose="02010600040101010101" charset="-122"/>
                <a:cs typeface="华文宋体" panose="02010600040101010101" charset="-122"/>
                <a:sym typeface="+mn-ea"/>
              </a:rPr>
              <a:t>、</a:t>
            </a:r>
            <a:r>
              <a:rPr lang="en-US" altLang="zh-CN" sz="2800" smtClean="0">
                <a:latin typeface="华文宋体" panose="02010600040101010101" charset="-122"/>
                <a:ea typeface="华文宋体" panose="02010600040101010101" charset="-122"/>
                <a:cs typeface="华文宋体" panose="02010600040101010101" charset="-122"/>
                <a:sym typeface="+mn-ea"/>
              </a:rPr>
              <a:t>2014·Ⅱ</a:t>
            </a:r>
            <a:r>
              <a:rPr lang="zh-CN" altLang="en-US" sz="2800" smtClean="0">
                <a:latin typeface="华文宋体" panose="02010600040101010101" charset="-122"/>
                <a:ea typeface="华文宋体" panose="02010600040101010101" charset="-122"/>
                <a:cs typeface="华文宋体" panose="02010600040101010101" charset="-122"/>
                <a:sym typeface="+mn-ea"/>
              </a:rPr>
              <a:t>、</a:t>
            </a:r>
            <a:r>
              <a:rPr lang="en-US" altLang="zh-CN" sz="2800" smtClean="0">
                <a:latin typeface="华文宋体" panose="02010600040101010101" charset="-122"/>
                <a:ea typeface="华文宋体" panose="02010600040101010101" charset="-122"/>
                <a:cs typeface="华文宋体" panose="02010600040101010101" charset="-122"/>
                <a:sym typeface="+mn-ea"/>
              </a:rPr>
              <a:t>2013·Ⅱ2</a:t>
            </a:r>
            <a:r>
              <a:rPr lang="zh-CN" altLang="en-US" sz="2800" smtClean="0">
                <a:latin typeface="华文宋体" panose="02010600040101010101" charset="-122"/>
                <a:ea typeface="华文宋体" panose="02010600040101010101" charset="-122"/>
                <a:cs typeface="华文宋体" panose="02010600040101010101" charset="-122"/>
                <a:sym typeface="+mn-ea"/>
              </a:rPr>
              <a:t>项</a:t>
            </a:r>
            <a:r>
              <a:rPr lang="en-US" altLang="zh-CN" sz="2800" smtClean="0">
                <a:latin typeface="华文宋体" panose="02010600040101010101" charset="-122"/>
                <a:ea typeface="华文宋体" panose="02010600040101010101" charset="-122"/>
                <a:cs typeface="华文宋体" panose="02010600040101010101" charset="-122"/>
                <a:sym typeface="+mn-ea"/>
              </a:rPr>
              <a:t>(7</a:t>
            </a:r>
            <a:r>
              <a:rPr lang="zh-CN" altLang="en-US" sz="2800" smtClean="0">
                <a:latin typeface="华文宋体" panose="02010600040101010101" charset="-122"/>
                <a:ea typeface="华文宋体" panose="02010600040101010101" charset="-122"/>
                <a:cs typeface="华文宋体" panose="02010600040101010101" charset="-122"/>
                <a:sym typeface="+mn-ea"/>
              </a:rPr>
              <a:t>次</a:t>
            </a:r>
            <a:r>
              <a:rPr lang="en-US" altLang="zh-CN" sz="2800" smtClean="0">
                <a:latin typeface="华文宋体" panose="02010600040101010101" charset="-122"/>
                <a:ea typeface="华文宋体" panose="02010600040101010101" charset="-122"/>
                <a:cs typeface="华文宋体" panose="02010600040101010101" charset="-122"/>
                <a:sym typeface="+mn-ea"/>
              </a:rPr>
              <a:t>)     </a:t>
            </a:r>
            <a:endParaRPr lang="en-US" altLang="zh-CN" sz="2800" smtClean="0">
              <a:latin typeface="华文宋体" panose="02010600040101010101" charset="-122"/>
              <a:ea typeface="华文宋体" panose="02010600040101010101" charset="-122"/>
              <a:cs typeface="华文宋体" panose="02010600040101010101" charset="-122"/>
              <a:sym typeface="+mn-ea"/>
            </a:endParaRPr>
          </a:p>
          <a:p>
            <a:pPr fontAlgn="auto">
              <a:spcBef>
                <a:spcPts val="600"/>
              </a:spcBef>
            </a:pPr>
            <a:r>
              <a:rPr lang="zh-CN" altLang="en-US" sz="2800" smtClean="0">
                <a:solidFill>
                  <a:srgbClr val="1D41D5"/>
                </a:solidFill>
                <a:latin typeface="华文宋体" panose="02010600040101010101" charset="-122"/>
                <a:ea typeface="华文宋体" panose="02010600040101010101" charset="-122"/>
                <a:cs typeface="华文宋体" panose="02010600040101010101" charset="-122"/>
                <a:sym typeface="+mn-ea"/>
              </a:rPr>
              <a:t>中途易辙</a:t>
            </a:r>
            <a:r>
              <a:rPr lang="zh-CN" altLang="en-US" sz="2800" smtClean="0">
                <a:latin typeface="华文宋体" panose="02010600040101010101" charset="-122"/>
                <a:ea typeface="华文宋体" panose="02010600040101010101" charset="-122"/>
                <a:cs typeface="华文宋体" panose="02010600040101010101" charset="-122"/>
                <a:sym typeface="+mn-ea"/>
              </a:rPr>
              <a:t>：</a:t>
            </a:r>
            <a:r>
              <a:rPr lang="en-US" altLang="zh-CN" sz="2800">
                <a:solidFill>
                  <a:srgbClr val="1D41D5"/>
                </a:solidFill>
                <a:latin typeface="幼圆" panose="02010509060101010101" pitchFamily="49" charset="-122"/>
                <a:ea typeface="幼圆" panose="02010509060101010101" pitchFamily="49" charset="-122"/>
                <a:cs typeface="幼圆" panose="02010509060101010101" pitchFamily="49" charset="-122"/>
                <a:sym typeface="宋体" panose="02010600030101010101" pitchFamily="2" charset="-122"/>
              </a:rPr>
              <a:t>2020·</a:t>
            </a:r>
            <a:r>
              <a:rPr lang="zh-CN" altLang="en-US" sz="2800">
                <a:solidFill>
                  <a:srgbClr val="1D41D5"/>
                </a:solidFill>
                <a:latin typeface="幼圆" panose="02010509060101010101" pitchFamily="49" charset="-122"/>
                <a:ea typeface="幼圆" panose="02010509060101010101" pitchFamily="49" charset="-122"/>
                <a:cs typeface="幼圆" panose="02010509060101010101" pitchFamily="49" charset="-122"/>
                <a:sym typeface="宋体" panose="02010600030101010101" pitchFamily="2" charset="-122"/>
              </a:rPr>
              <a:t>浙江卷、</a:t>
            </a:r>
            <a:r>
              <a:rPr lang="en-US" altLang="zh-CN" sz="2800">
                <a:solidFill>
                  <a:schemeClr val="accent1"/>
                </a:solidFill>
                <a:latin typeface="幼圆" panose="02010509060101010101" pitchFamily="49" charset="-122"/>
                <a:ea typeface="幼圆" panose="02010509060101010101" pitchFamily="49" charset="-122"/>
                <a:cs typeface="幼圆" panose="02010509060101010101" pitchFamily="49" charset="-122"/>
                <a:sym typeface="+mn-ea"/>
              </a:rPr>
              <a:t>2019·</a:t>
            </a:r>
            <a:r>
              <a:rPr lang="zh-CN" altLang="en-US" sz="2800">
                <a:solidFill>
                  <a:schemeClr val="accent1"/>
                </a:solidFill>
                <a:latin typeface="幼圆" panose="02010509060101010101" pitchFamily="49" charset="-122"/>
                <a:ea typeface="幼圆" panose="02010509060101010101" pitchFamily="49" charset="-122"/>
                <a:cs typeface="幼圆" panose="02010509060101010101" pitchFamily="49" charset="-122"/>
                <a:sym typeface="+mn-ea"/>
              </a:rPr>
              <a:t>天津卷</a:t>
            </a:r>
            <a:endParaRPr lang="zh-CN" altLang="en-US" sz="2800" smtClean="0">
              <a:latin typeface="华文宋体" panose="02010600040101010101" charset="-122"/>
              <a:ea typeface="华文宋体" panose="02010600040101010101" charset="-122"/>
              <a:cs typeface="华文宋体"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2000" fill="hold"/>
                                        <p:tgtEl>
                                          <p:spTgt spid="36866"/>
                                        </p:tgtEl>
                                        <p:attrNameLst>
                                          <p:attrName>ppt_w</p:attrName>
                                        </p:attrNameLst>
                                      </p:cBhvr>
                                      <p:tavLst>
                                        <p:tav tm="0">
                                          <p:val>
                                            <p:fltVal val="0"/>
                                          </p:val>
                                        </p:tav>
                                        <p:tav tm="100000">
                                          <p:val>
                                            <p:strVal val="#ppt_w"/>
                                          </p:val>
                                        </p:tav>
                                      </p:tavLst>
                                    </p:anim>
                                    <p:anim calcmode="lin" valueType="num">
                                      <p:cBhvr>
                                        <p:cTn id="8" dur="2000" fill="hold"/>
                                        <p:tgtEl>
                                          <p:spTgt spid="36866"/>
                                        </p:tgtEl>
                                        <p:attrNameLst>
                                          <p:attrName>ppt_h</p:attrName>
                                        </p:attrNameLst>
                                      </p:cBhvr>
                                      <p:tavLst>
                                        <p:tav tm="0">
                                          <p:val>
                                            <p:fltVal val="0"/>
                                          </p:val>
                                        </p:tav>
                                        <p:tav tm="100000">
                                          <p:val>
                                            <p:strVal val="#ppt_h"/>
                                          </p:val>
                                        </p:tav>
                                      </p:tavLst>
                                    </p:anim>
                                    <p:anim calcmode="lin" valueType="num">
                                      <p:cBhvr>
                                        <p:cTn id="9" dur="2000" fill="hold"/>
                                        <p:tgtEl>
                                          <p:spTgt spid="36866"/>
                                        </p:tgtEl>
                                        <p:attrNameLst>
                                          <p:attrName>style.rotation</p:attrName>
                                        </p:attrNameLst>
                                      </p:cBhvr>
                                      <p:tavLst>
                                        <p:tav tm="0">
                                          <p:val>
                                            <p:fltVal val="360"/>
                                          </p:val>
                                        </p:tav>
                                        <p:tav tm="100000">
                                          <p:val>
                                            <p:fltVal val="0"/>
                                          </p:val>
                                        </p:tav>
                                      </p:tavLst>
                                    </p:anim>
                                    <p:animEffect transition="in" filter="fade">
                                      <p:cBhvr>
                                        <p:cTn id="10" dur="2000" fill="hold"/>
                                        <p:tgtEl>
                                          <p:spTgt spid="36866"/>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0" y="0"/>
            <a:ext cx="12192000" cy="6800850"/>
          </a:xfrm>
          <a:prstGeom prst="rect">
            <a:avLst/>
          </a:prstGeom>
          <a:noFill/>
        </p:spPr>
        <p:txBody>
          <a:bodyPr wrap="square" rtlCol="0">
            <a:spAutoFit/>
          </a:bodyPr>
          <a:lstStyle/>
          <a:p>
            <a:pPr>
              <a:spcBef>
                <a:spcPts val="600"/>
              </a:spcBef>
            </a:pPr>
            <a:r>
              <a:rPr lang="en-US" altLang="zh-CN" sz="3000">
                <a:latin typeface="华文中宋" panose="02010600040101010101" charset="-122"/>
                <a:ea typeface="华文中宋" panose="02010600040101010101" charset="-122"/>
              </a:rPr>
              <a:t>      </a:t>
            </a:r>
            <a:r>
              <a:rPr lang="zh-CN" altLang="en-US" sz="2800">
                <a:latin typeface="幼圆" panose="02010509060101010101" pitchFamily="49" charset="-122"/>
                <a:ea typeface="幼圆" panose="02010509060101010101" pitchFamily="49" charset="-122"/>
                <a:cs typeface="幼圆" panose="02010509060101010101" pitchFamily="49" charset="-122"/>
              </a:rPr>
              <a:t>分析下面的病句有什么特点，请分析说明。</a:t>
            </a:r>
            <a:endParaRPr lang="zh-CN" altLang="en-US" sz="2800">
              <a:latin typeface="幼圆" panose="02010509060101010101" pitchFamily="49" charset="-122"/>
              <a:ea typeface="幼圆" panose="02010509060101010101" pitchFamily="49" charset="-122"/>
              <a:cs typeface="幼圆" panose="02010509060101010101" pitchFamily="49" charset="-122"/>
            </a:endParaRPr>
          </a:p>
          <a:p>
            <a:pPr>
              <a:spcBef>
                <a:spcPts val="600"/>
              </a:spcBef>
            </a:pPr>
            <a:r>
              <a:rPr lang="zh-CN" altLang="en-US" sz="2800">
                <a:solidFill>
                  <a:srgbClr val="00B050"/>
                </a:solidFill>
                <a:latin typeface="华文宋体" panose="02010600040101010101" charset="-122"/>
                <a:ea typeface="华文宋体" panose="02010600040101010101" charset="-122"/>
                <a:cs typeface="华文宋体" panose="02010600040101010101" charset="-122"/>
                <a:sym typeface="+mn-ea"/>
              </a:rPr>
              <a:t>例</a:t>
            </a:r>
            <a:r>
              <a:rPr lang="en-US" altLang="zh-CN" sz="2800">
                <a:solidFill>
                  <a:srgbClr val="00B050"/>
                </a:solidFill>
                <a:latin typeface="华文宋体" panose="02010600040101010101" charset="-122"/>
                <a:ea typeface="华文宋体" panose="02010600040101010101" charset="-122"/>
                <a:cs typeface="华文宋体" panose="02010600040101010101" charset="-122"/>
                <a:sym typeface="+mn-ea"/>
              </a:rPr>
              <a:t>1</a:t>
            </a:r>
            <a:r>
              <a:rPr lang="zh-CN" altLang="en-US" sz="2800">
                <a:solidFill>
                  <a:srgbClr val="00B050"/>
                </a:solidFill>
                <a:latin typeface="华文宋体" panose="02010600040101010101" charset="-122"/>
                <a:ea typeface="华文宋体" panose="02010600040101010101" charset="-122"/>
                <a:cs typeface="华文宋体" panose="02010600040101010101" charset="-122"/>
                <a:sym typeface="+mn-ea"/>
              </a:rPr>
              <a:t>、</a:t>
            </a:r>
            <a:r>
              <a:rPr lang="zh-CN" altLang="en-US" sz="2800">
                <a:latin typeface="华文宋体" panose="02010600040101010101" charset="-122"/>
                <a:ea typeface="华文宋体" panose="02010600040101010101" charset="-122"/>
                <a:cs typeface="华文宋体" panose="02010600040101010101" charset="-122"/>
                <a:sym typeface="+mn-ea"/>
              </a:rPr>
              <a:t>由于空间和时间不断压缩，互动性大大增强，社会交往效率有助于得到显著提高。</a:t>
            </a:r>
            <a:r>
              <a:rPr lang="en-US" altLang="zh-CN" sz="2000" smtClean="0">
                <a:solidFill>
                  <a:srgbClr val="0000CC"/>
                </a:solidFill>
                <a:latin typeface="华文宋体" panose="02010600040101010101" charset="-122"/>
                <a:ea typeface="华文宋体" panose="02010600040101010101" charset="-122"/>
                <a:cs typeface="华文宋体" panose="02010600040101010101" charset="-122"/>
                <a:sym typeface="+mn-ea"/>
              </a:rPr>
              <a:t>[2021·</a:t>
            </a:r>
            <a:r>
              <a:rPr lang="zh-CN" altLang="en-US" sz="2000" smtClean="0">
                <a:solidFill>
                  <a:srgbClr val="0000CC"/>
                </a:solidFill>
                <a:latin typeface="华文宋体" panose="02010600040101010101" charset="-122"/>
                <a:ea typeface="华文宋体" panose="02010600040101010101" charset="-122"/>
                <a:cs typeface="华文宋体" panose="02010600040101010101" charset="-122"/>
                <a:sym typeface="+mn-ea"/>
              </a:rPr>
              <a:t>乙卷改编</a:t>
            </a:r>
            <a:r>
              <a:rPr lang="en-US" altLang="zh-CN" sz="2000" smtClean="0">
                <a:solidFill>
                  <a:srgbClr val="0000CC"/>
                </a:solidFill>
                <a:latin typeface="华文宋体" panose="02010600040101010101" charset="-122"/>
                <a:ea typeface="华文宋体" panose="02010600040101010101" charset="-122"/>
                <a:cs typeface="华文宋体" panose="02010600040101010101" charset="-122"/>
                <a:sym typeface="+mn-ea"/>
              </a:rPr>
              <a:t>]</a:t>
            </a:r>
            <a:endParaRPr lang="zh-CN" altLang="en-US" sz="2800">
              <a:latin typeface="华文宋体" panose="02010600040101010101" charset="-122"/>
              <a:ea typeface="华文宋体" panose="02010600040101010101" charset="-122"/>
              <a:cs typeface="华文宋体" panose="02010600040101010101" charset="-122"/>
              <a:sym typeface="+mn-ea"/>
            </a:endParaRPr>
          </a:p>
          <a:p>
            <a:pPr>
              <a:spcBef>
                <a:spcPts val="600"/>
              </a:spcBef>
            </a:pPr>
            <a:r>
              <a:rPr lang="zh-CN" altLang="en-US" sz="2800" smtClean="0">
                <a:solidFill>
                  <a:srgbClr val="00B050"/>
                </a:solidFill>
                <a:latin typeface="华文宋体" panose="02010600040101010101" charset="-122"/>
                <a:ea typeface="华文宋体" panose="02010600040101010101" charset="-122"/>
                <a:cs typeface="华文宋体" panose="02010600040101010101" charset="-122"/>
                <a:sym typeface="+mn-ea"/>
              </a:rPr>
              <a:t>例</a:t>
            </a:r>
            <a:r>
              <a:rPr lang="en-US" altLang="zh-CN" sz="2800" smtClean="0">
                <a:solidFill>
                  <a:srgbClr val="00B050"/>
                </a:solidFill>
                <a:latin typeface="华文宋体" panose="02010600040101010101" charset="-122"/>
                <a:ea typeface="华文宋体" panose="02010600040101010101" charset="-122"/>
                <a:cs typeface="华文宋体" panose="02010600040101010101" charset="-122"/>
                <a:sym typeface="+mn-ea"/>
              </a:rPr>
              <a:t>2</a:t>
            </a:r>
            <a:r>
              <a:rPr lang="zh-CN" altLang="en-US" sz="2800" smtClean="0">
                <a:solidFill>
                  <a:srgbClr val="00B050"/>
                </a:solidFill>
                <a:latin typeface="华文宋体" panose="02010600040101010101" charset="-122"/>
                <a:ea typeface="华文宋体" panose="02010600040101010101" charset="-122"/>
                <a:cs typeface="华文宋体" panose="02010600040101010101" charset="-122"/>
                <a:sym typeface="+mn-ea"/>
              </a:rPr>
              <a:t>、</a:t>
            </a:r>
            <a:r>
              <a:rPr lang="zh-CN" altLang="en-US" sz="2800" smtClean="0">
                <a:latin typeface="华文宋体" panose="02010600040101010101" charset="-122"/>
                <a:ea typeface="华文宋体" panose="02010600040101010101" charset="-122"/>
                <a:cs typeface="华文宋体" panose="02010600040101010101" charset="-122"/>
                <a:sym typeface="+mn-ea"/>
              </a:rPr>
              <a:t>根据统计数据显示，</a:t>
            </a:r>
            <a:r>
              <a:rPr lang="en-US" altLang="zh-CN" sz="2800" smtClean="0">
                <a:latin typeface="华文宋体" panose="02010600040101010101" charset="-122"/>
                <a:ea typeface="华文宋体" panose="02010600040101010101" charset="-122"/>
                <a:cs typeface="华文宋体" panose="02010600040101010101" charset="-122"/>
                <a:sym typeface="+mn-ea"/>
              </a:rPr>
              <a:t>2000</a:t>
            </a:r>
            <a:r>
              <a:rPr lang="zh-CN" altLang="en-US" sz="2800" smtClean="0">
                <a:latin typeface="华文宋体" panose="02010600040101010101" charset="-122"/>
                <a:ea typeface="华文宋体" panose="02010600040101010101" charset="-122"/>
                <a:cs typeface="华文宋体" panose="02010600040101010101" charset="-122"/>
                <a:sym typeface="+mn-ea"/>
              </a:rPr>
              <a:t>年国内网上的阅读率仅为</a:t>
            </a:r>
            <a:r>
              <a:rPr lang="en-US" altLang="zh-CN" sz="2800" smtClean="0">
                <a:latin typeface="华文宋体" panose="02010600040101010101" charset="-122"/>
                <a:ea typeface="华文宋体" panose="02010600040101010101" charset="-122"/>
                <a:cs typeface="华文宋体" panose="02010600040101010101" charset="-122"/>
                <a:sym typeface="+mn-ea"/>
              </a:rPr>
              <a:t>3.9%</a:t>
            </a:r>
            <a:r>
              <a:rPr lang="zh-CN" altLang="en-US" sz="2800" smtClean="0">
                <a:latin typeface="华文宋体" panose="02010600040101010101" charset="-122"/>
                <a:ea typeface="华文宋体" panose="02010600040101010101" charset="-122"/>
                <a:cs typeface="华文宋体" panose="02010600040101010101" charset="-122"/>
                <a:sym typeface="+mn-ea"/>
              </a:rPr>
              <a:t>，</a:t>
            </a:r>
            <a:r>
              <a:rPr lang="en-US" altLang="zh-CN" sz="2800" smtClean="0">
                <a:latin typeface="华文宋体" panose="02010600040101010101" charset="-122"/>
                <a:ea typeface="华文宋体" panose="02010600040101010101" charset="-122"/>
                <a:cs typeface="华文宋体" panose="02010600040101010101" charset="-122"/>
                <a:sym typeface="+mn-ea"/>
              </a:rPr>
              <a:t>2012</a:t>
            </a:r>
            <a:r>
              <a:rPr lang="zh-CN" altLang="en-US" sz="2800" smtClean="0">
                <a:latin typeface="华文宋体" panose="02010600040101010101" charset="-122"/>
                <a:ea typeface="华文宋体" panose="02010600040101010101" charset="-122"/>
                <a:cs typeface="华文宋体" panose="02010600040101010101" charset="-122"/>
                <a:sym typeface="+mn-ea"/>
              </a:rPr>
              <a:t>年上升到</a:t>
            </a:r>
            <a:r>
              <a:rPr lang="en-US" altLang="zh-CN" sz="2800" smtClean="0">
                <a:latin typeface="华文宋体" panose="02010600040101010101" charset="-122"/>
                <a:ea typeface="华文宋体" panose="02010600040101010101" charset="-122"/>
                <a:cs typeface="华文宋体" panose="02010600040101010101" charset="-122"/>
                <a:sym typeface="+mn-ea"/>
              </a:rPr>
              <a:t>41.7%</a:t>
            </a:r>
            <a:r>
              <a:rPr lang="zh-CN" altLang="en-US" sz="2800" smtClean="0">
                <a:latin typeface="华文宋体" panose="02010600040101010101" charset="-122"/>
                <a:ea typeface="华文宋体" panose="02010600040101010101" charset="-122"/>
                <a:cs typeface="华文宋体" panose="02010600040101010101" charset="-122"/>
                <a:sym typeface="+mn-ea"/>
              </a:rPr>
              <a:t>，电子书的阅读人数更是达到了</a:t>
            </a:r>
            <a:r>
              <a:rPr lang="en-US" altLang="zh-CN" sz="2800" smtClean="0">
                <a:latin typeface="华文宋体" panose="02010600040101010101" charset="-122"/>
                <a:ea typeface="华文宋体" panose="02010600040101010101" charset="-122"/>
                <a:cs typeface="华文宋体" panose="02010600040101010101" charset="-122"/>
                <a:sym typeface="+mn-ea"/>
              </a:rPr>
              <a:t>2.95</a:t>
            </a:r>
            <a:r>
              <a:rPr lang="zh-CN" altLang="en-US" sz="2800" smtClean="0">
                <a:latin typeface="华文宋体" panose="02010600040101010101" charset="-122"/>
                <a:ea typeface="华文宋体" panose="02010600040101010101" charset="-122"/>
                <a:cs typeface="华文宋体" panose="02010600040101010101" charset="-122"/>
                <a:sym typeface="+mn-ea"/>
              </a:rPr>
              <a:t>亿</a:t>
            </a:r>
            <a:r>
              <a:rPr lang="zh-CN" altLang="en-US" sz="2800">
                <a:latin typeface="华文宋体" panose="02010600040101010101" charset="-122"/>
                <a:ea typeface="华文宋体" panose="02010600040101010101" charset="-122"/>
                <a:cs typeface="华文宋体" panose="02010600040101010101" charset="-122"/>
                <a:sym typeface="+mn-ea"/>
              </a:rPr>
              <a:t>。</a:t>
            </a:r>
            <a:r>
              <a:rPr lang="en-US" altLang="zh-CN" sz="2000" smtClean="0">
                <a:solidFill>
                  <a:srgbClr val="1D41D5"/>
                </a:solidFill>
                <a:latin typeface="华文宋体" panose="02010600040101010101" charset="-122"/>
                <a:ea typeface="华文宋体" panose="02010600040101010101" charset="-122"/>
                <a:cs typeface="华文宋体" panose="02010600040101010101" charset="-122"/>
                <a:sym typeface="+mn-ea"/>
              </a:rPr>
              <a:t>[2020·</a:t>
            </a:r>
            <a:r>
              <a:rPr lang="zh-CN" altLang="en-US" sz="2000" smtClean="0">
                <a:solidFill>
                  <a:srgbClr val="1D41D5"/>
                </a:solidFill>
                <a:latin typeface="华文宋体" panose="02010600040101010101" charset="-122"/>
                <a:ea typeface="华文宋体" panose="02010600040101010101" charset="-122"/>
                <a:cs typeface="华文宋体" panose="02010600040101010101" charset="-122"/>
                <a:sym typeface="+mn-ea"/>
              </a:rPr>
              <a:t>新</a:t>
            </a:r>
            <a:r>
              <a:rPr lang="en-US" altLang="zh-CN" sz="2000" smtClean="0">
                <a:solidFill>
                  <a:srgbClr val="1D41D5"/>
                </a:solidFill>
                <a:latin typeface="华文宋体" panose="02010600040101010101" charset="-122"/>
                <a:ea typeface="华文宋体" panose="02010600040101010101" charset="-122"/>
                <a:cs typeface="华文宋体" panose="02010600040101010101" charset="-122"/>
                <a:sym typeface="+mn-ea"/>
              </a:rPr>
              <a:t>Ⅰ</a:t>
            </a:r>
            <a:r>
              <a:rPr lang="zh-CN" altLang="en-US" sz="2000" smtClean="0">
                <a:solidFill>
                  <a:srgbClr val="1D41D5"/>
                </a:solidFill>
                <a:latin typeface="华文宋体" panose="02010600040101010101" charset="-122"/>
                <a:ea typeface="华文宋体" panose="02010600040101010101" charset="-122"/>
                <a:cs typeface="华文宋体" panose="02010600040101010101" charset="-122"/>
                <a:sym typeface="+mn-ea"/>
              </a:rPr>
              <a:t>卷</a:t>
            </a:r>
            <a:r>
              <a:rPr lang="en-US" altLang="zh-CN" sz="2000" smtClean="0">
                <a:solidFill>
                  <a:srgbClr val="1D41D5"/>
                </a:solidFill>
                <a:latin typeface="华文宋体" panose="02010600040101010101" charset="-122"/>
                <a:ea typeface="华文宋体" panose="02010600040101010101" charset="-122"/>
                <a:cs typeface="华文宋体" panose="02010600040101010101" charset="-122"/>
                <a:sym typeface="+mn-ea"/>
              </a:rPr>
              <a:t>]</a:t>
            </a:r>
            <a:endParaRPr lang="zh-CN" altLang="en-US" sz="2000">
              <a:latin typeface="华文宋体" panose="02010600040101010101" charset="-122"/>
              <a:ea typeface="华文宋体" panose="02010600040101010101" charset="-122"/>
              <a:cs typeface="华文宋体" panose="02010600040101010101" charset="-122"/>
              <a:sym typeface="+mn-ea"/>
            </a:endParaRPr>
          </a:p>
          <a:p>
            <a:pPr marL="0" marR="0" lvl="0" indent="0" algn="l" defTabSz="914400" rtl="0" fontAlgn="base">
              <a:lnSpc>
                <a:spcPct val="100000"/>
              </a:lnSpc>
              <a:spcBef>
                <a:spcPts val="600"/>
              </a:spcBef>
              <a:spcAft>
                <a:spcPct val="0"/>
              </a:spcAft>
              <a:buClrTx/>
              <a:buSzTx/>
              <a:buFontTx/>
              <a:buNone/>
              <a:defRPr/>
            </a:pPr>
            <a:r>
              <a:rPr lang="zh-CN" altLang="en-US" sz="2800" smtClean="0">
                <a:solidFill>
                  <a:srgbClr val="00B050"/>
                </a:solidFill>
                <a:latin typeface="华文宋体" panose="02010600040101010101" charset="-122"/>
                <a:ea typeface="华文宋体" panose="02010600040101010101" charset="-122"/>
                <a:cs typeface="华文宋体" panose="02010600040101010101" charset="-122"/>
                <a:sym typeface="+mn-ea"/>
              </a:rPr>
              <a:t>例</a:t>
            </a:r>
            <a:r>
              <a:rPr lang="en-US" altLang="zh-CN" sz="2800" smtClean="0">
                <a:solidFill>
                  <a:srgbClr val="00B050"/>
                </a:solidFill>
                <a:latin typeface="华文宋体" panose="02010600040101010101" charset="-122"/>
                <a:ea typeface="华文宋体" panose="02010600040101010101" charset="-122"/>
                <a:cs typeface="华文宋体" panose="02010600040101010101" charset="-122"/>
                <a:sym typeface="+mn-ea"/>
              </a:rPr>
              <a:t>3</a:t>
            </a:r>
            <a:r>
              <a:rPr lang="zh-CN" altLang="en-US" sz="2800" smtClean="0">
                <a:solidFill>
                  <a:srgbClr val="00B050"/>
                </a:solidFill>
                <a:latin typeface="华文宋体" panose="02010600040101010101" charset="-122"/>
                <a:ea typeface="华文宋体" panose="02010600040101010101" charset="-122"/>
                <a:cs typeface="华文宋体" panose="02010600040101010101" charset="-122"/>
                <a:sym typeface="+mn-ea"/>
              </a:rPr>
              <a:t>、</a:t>
            </a:r>
            <a:r>
              <a:rPr lang="zh-CN" altLang="en-US" sz="2800" smtClean="0">
                <a:latin typeface="华文宋体" panose="02010600040101010101" charset="-122"/>
                <a:ea typeface="华文宋体" panose="02010600040101010101" charset="-122"/>
                <a:cs typeface="华文宋体" panose="02010600040101010101" charset="-122"/>
                <a:sym typeface="+mn-ea"/>
              </a:rPr>
              <a:t>戏曲的创新必须以传承为基础，是传承中的创新，而不是令人眼花缭乱甚至任性妄为的创新，才能探索出一条能够被大多数观众接受的创新之路来</a:t>
            </a:r>
            <a:r>
              <a:rPr lang="zh-CN" altLang="en-US" sz="2800">
                <a:latin typeface="华文宋体" panose="02010600040101010101" charset="-122"/>
                <a:ea typeface="华文宋体" panose="02010600040101010101" charset="-122"/>
                <a:cs typeface="华文宋体" panose="02010600040101010101" charset="-122"/>
                <a:sym typeface="+mn-ea"/>
              </a:rPr>
              <a:t>。</a:t>
            </a:r>
            <a:r>
              <a:rPr lang="en-US" altLang="zh-CN" sz="2000" smtClean="0">
                <a:solidFill>
                  <a:srgbClr val="1D41D5"/>
                </a:solidFill>
                <a:latin typeface="华文宋体" panose="02010600040101010101" charset="-122"/>
                <a:ea typeface="华文宋体" panose="02010600040101010101" charset="-122"/>
                <a:cs typeface="华文宋体" panose="02010600040101010101" charset="-122"/>
                <a:sym typeface="+mn-ea"/>
              </a:rPr>
              <a:t>[2018·Ⅲ</a:t>
            </a:r>
            <a:r>
              <a:rPr lang="zh-CN" altLang="en-US" sz="2000" smtClean="0">
                <a:solidFill>
                  <a:srgbClr val="1D41D5"/>
                </a:solidFill>
                <a:latin typeface="华文宋体" panose="02010600040101010101" charset="-122"/>
                <a:ea typeface="华文宋体" panose="02010600040101010101" charset="-122"/>
                <a:cs typeface="华文宋体" panose="02010600040101010101" charset="-122"/>
                <a:sym typeface="+mn-ea"/>
              </a:rPr>
              <a:t>卷改编</a:t>
            </a:r>
            <a:r>
              <a:rPr lang="en-US" altLang="zh-CN" sz="2000" smtClean="0">
                <a:solidFill>
                  <a:srgbClr val="1D41D5"/>
                </a:solidFill>
                <a:latin typeface="华文宋体" panose="02010600040101010101" charset="-122"/>
                <a:ea typeface="华文宋体" panose="02010600040101010101" charset="-122"/>
                <a:cs typeface="华文宋体" panose="02010600040101010101" charset="-122"/>
                <a:sym typeface="+mn-ea"/>
              </a:rPr>
              <a:t>]</a:t>
            </a:r>
            <a:endParaRPr lang="zh-CN" altLang="en-US" sz="2800">
              <a:latin typeface="华文宋体" panose="02010600040101010101" charset="-122"/>
              <a:ea typeface="华文宋体" panose="02010600040101010101" charset="-122"/>
              <a:cs typeface="华文宋体" panose="02010600040101010101" charset="-122"/>
              <a:sym typeface="+mn-ea"/>
            </a:endParaRPr>
          </a:p>
          <a:p>
            <a:pPr marL="0" marR="0" lvl="0" indent="0" algn="l" defTabSz="914400" rtl="0" fontAlgn="base">
              <a:lnSpc>
                <a:spcPct val="100000"/>
              </a:lnSpc>
              <a:spcBef>
                <a:spcPts val="600"/>
              </a:spcBef>
              <a:spcAft>
                <a:spcPct val="0"/>
              </a:spcAft>
              <a:buClrTx/>
              <a:buSzTx/>
              <a:buFontTx/>
              <a:buNone/>
              <a:defRPr/>
            </a:pPr>
            <a:r>
              <a:rPr lang="zh-CN" altLang="en-US" sz="2800" smtClean="0">
                <a:solidFill>
                  <a:srgbClr val="00B050"/>
                </a:solidFill>
                <a:latin typeface="华文宋体" panose="02010600040101010101" charset="-122"/>
                <a:ea typeface="华文宋体" panose="02010600040101010101" charset="-122"/>
                <a:cs typeface="华文宋体" panose="02010600040101010101" charset="-122"/>
                <a:sym typeface="+mn-ea"/>
              </a:rPr>
              <a:t>例</a:t>
            </a:r>
            <a:r>
              <a:rPr lang="en-US" altLang="zh-CN" sz="2800" smtClean="0">
                <a:solidFill>
                  <a:srgbClr val="00B050"/>
                </a:solidFill>
                <a:latin typeface="华文宋体" panose="02010600040101010101" charset="-122"/>
                <a:ea typeface="华文宋体" panose="02010600040101010101" charset="-122"/>
                <a:cs typeface="华文宋体" panose="02010600040101010101" charset="-122"/>
                <a:sym typeface="+mn-ea"/>
              </a:rPr>
              <a:t>4</a:t>
            </a:r>
            <a:r>
              <a:rPr lang="zh-CN" altLang="en-US" sz="2800" smtClean="0">
                <a:solidFill>
                  <a:srgbClr val="00B050"/>
                </a:solidFill>
                <a:latin typeface="华文宋体" panose="02010600040101010101" charset="-122"/>
                <a:ea typeface="华文宋体" panose="02010600040101010101" charset="-122"/>
                <a:cs typeface="华文宋体" panose="02010600040101010101" charset="-122"/>
                <a:sym typeface="+mn-ea"/>
              </a:rPr>
              <a:t>、</a:t>
            </a:r>
            <a:r>
              <a:rPr lang="zh-CN" altLang="en-US" sz="2800" smtClean="0">
                <a:latin typeface="幼圆" panose="02010509060101010101" pitchFamily="49" charset="-122"/>
                <a:ea typeface="幼圆" panose="02010509060101010101" pitchFamily="49" charset="-122"/>
                <a:cs typeface="幼圆" panose="02010509060101010101" pitchFamily="49" charset="-122"/>
                <a:sym typeface="+mn-ea"/>
              </a:rPr>
              <a:t>传统文化中的餐桌礼仪是很受重视的。老人常说，看一个人的吃相，往往会暴露他的性格特点和教养情况。</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[2017·Ⅲ</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卷</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2000" smtClean="0">
              <a:latin typeface="幼圆" panose="02010509060101010101" pitchFamily="49" charset="-122"/>
              <a:ea typeface="幼圆" panose="02010509060101010101" pitchFamily="49" charset="-122"/>
              <a:cs typeface="幼圆" panose="02010509060101010101" pitchFamily="49" charset="-122"/>
              <a:sym typeface="+mn-ea"/>
            </a:endParaRPr>
          </a:p>
          <a:p>
            <a:pPr marL="0" marR="0" lvl="0" indent="0" algn="l" defTabSz="914400" rtl="0" fontAlgn="base">
              <a:lnSpc>
                <a:spcPct val="100000"/>
              </a:lnSpc>
              <a:spcBef>
                <a:spcPts val="600"/>
              </a:spcBef>
              <a:spcAft>
                <a:spcPct val="0"/>
              </a:spcAft>
              <a:buClrTx/>
              <a:buSzTx/>
              <a:buFontTx/>
              <a:buNone/>
              <a:defRPr/>
            </a:pPr>
            <a:r>
              <a:rPr lang="zh-CN" altLang="en-US" sz="2800">
                <a:solidFill>
                  <a:srgbClr val="00B05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例</a:t>
            </a:r>
            <a:r>
              <a:rPr lang="en-US" altLang="zh-CN" sz="2800">
                <a:solidFill>
                  <a:srgbClr val="00B05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5</a:t>
            </a:r>
            <a:r>
              <a:rPr lang="zh-CN" altLang="en-US" sz="2800">
                <a:solidFill>
                  <a:srgbClr val="00B05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a:t>
            </a:r>
            <a:r>
              <a:rPr lang="zh-CN" altLang="en-US" sz="2800">
                <a:solidFill>
                  <a:srgbClr val="00000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长征五号</a:t>
            </a:r>
            <a:r>
              <a:rPr lang="en-US" altLang="zh-CN" sz="2800">
                <a:solidFill>
                  <a:srgbClr val="00000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B</a:t>
            </a:r>
            <a:r>
              <a:rPr lang="zh-CN" altLang="en-US" sz="2800">
                <a:solidFill>
                  <a:srgbClr val="00000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运载火箭自从首次飞行任务展开以来，各参研参试单位和全体同志团结拼搏，经历严峻考验，克服重重困难，获得了最后的胜利。</a:t>
            </a:r>
            <a:r>
              <a:rPr lang="en-US" altLang="zh-CN" sz="2000">
                <a:solidFill>
                  <a:srgbClr val="1D41D5"/>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[2020·</a:t>
            </a:r>
            <a:r>
              <a:rPr lang="zh-CN" altLang="en-US" sz="2000">
                <a:solidFill>
                  <a:srgbClr val="1D41D5"/>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浙江卷</a:t>
            </a:r>
            <a:r>
              <a:rPr lang="en-US" altLang="zh-CN" sz="2000">
                <a:solidFill>
                  <a:srgbClr val="1D41D5"/>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a:t>
            </a:r>
            <a:endParaRPr lang="zh-CN" altLang="en-US" sz="2800">
              <a:solidFill>
                <a:srgbClr val="000000"/>
              </a:solidFill>
              <a:latin typeface="华文宋体" panose="02010600040101010101" charset="-122"/>
              <a:ea typeface="华文宋体" panose="02010600040101010101" charset="-122"/>
              <a:cs typeface="华文宋体" panose="02010600040101010101" charset="-122"/>
              <a:sym typeface="宋体" panose="02010600030101010101" pitchFamily="2" charset="-122"/>
            </a:endParaRPr>
          </a:p>
          <a:p>
            <a:pPr marL="0" marR="0" lvl="0" indent="0" algn="l" defTabSz="914400" rtl="0" fontAlgn="base">
              <a:lnSpc>
                <a:spcPct val="100000"/>
              </a:lnSpc>
              <a:spcBef>
                <a:spcPts val="600"/>
              </a:spcBef>
              <a:spcAft>
                <a:spcPct val="0"/>
              </a:spcAft>
              <a:buClrTx/>
              <a:buSzTx/>
              <a:buFontTx/>
              <a:buNone/>
              <a:defRPr/>
            </a:pPr>
            <a:r>
              <a:rPr lang="zh-CN" altLang="en-US" sz="2800">
                <a:solidFill>
                  <a:srgbClr val="00B050"/>
                </a:solidFill>
                <a:latin typeface="华文宋体" panose="02010600040101010101" charset="-122"/>
                <a:ea typeface="华文宋体" panose="02010600040101010101" charset="-122"/>
                <a:cs typeface="华文宋体" panose="02010600040101010101" charset="-122"/>
                <a:sym typeface="+mn-ea"/>
              </a:rPr>
              <a:t>例</a:t>
            </a:r>
            <a:r>
              <a:rPr lang="en-US" altLang="zh-CN" sz="2800">
                <a:solidFill>
                  <a:srgbClr val="00B050"/>
                </a:solidFill>
                <a:latin typeface="华文宋体" panose="02010600040101010101" charset="-122"/>
                <a:ea typeface="华文宋体" panose="02010600040101010101" charset="-122"/>
                <a:cs typeface="华文宋体" panose="02010600040101010101" charset="-122"/>
                <a:sym typeface="+mn-ea"/>
              </a:rPr>
              <a:t>6</a:t>
            </a:r>
            <a:r>
              <a:rPr lang="zh-CN" altLang="en-US" sz="2800">
                <a:solidFill>
                  <a:srgbClr val="00B050"/>
                </a:solidFill>
                <a:latin typeface="华文宋体" panose="02010600040101010101" charset="-122"/>
                <a:ea typeface="华文宋体" panose="02010600040101010101" charset="-122"/>
                <a:cs typeface="华文宋体" panose="02010600040101010101" charset="-122"/>
                <a:sym typeface="+mn-ea"/>
              </a:rPr>
              <a:t>、</a:t>
            </a:r>
            <a:r>
              <a:rPr lang="zh-CN" altLang="en-US" sz="2800">
                <a:latin typeface="华文宋体" panose="02010600040101010101" charset="-122"/>
                <a:ea typeface="华文宋体" panose="02010600040101010101" charset="-122"/>
                <a:cs typeface="华文宋体" panose="02010600040101010101" charset="-122"/>
                <a:sym typeface="+mn-ea"/>
              </a:rPr>
              <a:t>全球2000多位科学家经过跨国的联合攻关和数年的不懈努力，人类史上首张清晰的超级黑洞照片终于在今年面世，引起广泛关注。</a:t>
            </a:r>
            <a:r>
              <a:rPr lang="en-US" altLang="zh-CN" sz="2000">
                <a:solidFill>
                  <a:schemeClr val="accent1"/>
                </a:solidFill>
                <a:latin typeface="华文宋体" panose="02010600040101010101" charset="-122"/>
                <a:ea typeface="华文宋体" panose="02010600040101010101" charset="-122"/>
                <a:cs typeface="华文宋体" panose="02010600040101010101" charset="-122"/>
                <a:sym typeface="+mn-ea"/>
              </a:rPr>
              <a:t>[2019·</a:t>
            </a:r>
            <a:r>
              <a:rPr lang="zh-CN" altLang="en-US" sz="2000">
                <a:solidFill>
                  <a:schemeClr val="accent1"/>
                </a:solidFill>
                <a:latin typeface="华文宋体" panose="02010600040101010101" charset="-122"/>
                <a:ea typeface="华文宋体" panose="02010600040101010101" charset="-122"/>
                <a:cs typeface="华文宋体" panose="02010600040101010101" charset="-122"/>
                <a:sym typeface="+mn-ea"/>
              </a:rPr>
              <a:t>天津卷</a:t>
            </a:r>
            <a:r>
              <a:rPr lang="en-US" altLang="zh-CN" sz="2000">
                <a:solidFill>
                  <a:schemeClr val="accent1"/>
                </a:solidFill>
                <a:latin typeface="华文宋体" panose="02010600040101010101" charset="-122"/>
                <a:ea typeface="华文宋体" panose="02010600040101010101" charset="-122"/>
                <a:cs typeface="华文宋体" panose="02010600040101010101" charset="-122"/>
                <a:sym typeface="+mn-ea"/>
              </a:rPr>
              <a:t>]</a:t>
            </a:r>
            <a:endParaRPr lang="zh-CN" altLang="en-US" sz="2000">
              <a:latin typeface="华文宋体" panose="02010600040101010101" charset="-122"/>
              <a:ea typeface="华文宋体" panose="02010600040101010101" charset="-122"/>
              <a:cs typeface="华文宋体" panose="02010600040101010101"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0" y="0"/>
            <a:ext cx="12192635" cy="1506855"/>
          </a:xfrm>
          <a:prstGeom prst="rect">
            <a:avLst/>
          </a:prstGeom>
          <a:noFill/>
        </p:spPr>
        <p:txBody>
          <a:bodyPr wrap="square" rtlCol="0">
            <a:spAutoFit/>
          </a:bodyPr>
          <a:lstStyle/>
          <a:p>
            <a:r>
              <a:rPr lang="en-US" altLang="zh-CN" sz="3200">
                <a:solidFill>
                  <a:srgbClr val="00B0F0"/>
                </a:solidFill>
                <a:latin typeface="方正粗黑宋简体" panose="02000000000000000000" charset="-122"/>
                <a:ea typeface="方正粗黑宋简体" panose="02000000000000000000" charset="-122"/>
              </a:rPr>
              <a:t>       </a:t>
            </a:r>
            <a:r>
              <a:rPr lang="zh-CN" altLang="en-US" sz="3200">
                <a:solidFill>
                  <a:srgbClr val="00B0F0"/>
                </a:solidFill>
                <a:highlight>
                  <a:srgbClr val="C0C0C0"/>
                </a:highlight>
                <a:latin typeface="方正粗黑宋简体" panose="02000000000000000000" charset="-122"/>
                <a:ea typeface="方正粗黑宋简体" panose="02000000000000000000" charset="-122"/>
              </a:rPr>
              <a:t>句式杂糅</a:t>
            </a:r>
            <a:r>
              <a:rPr lang="zh-CN" altLang="en-US" sz="3000">
                <a:latin typeface="华文中宋" panose="02010600040101010101" charset="-122"/>
                <a:ea typeface="华文中宋" panose="02010600040101010101" charset="-122"/>
              </a:rPr>
              <a:t>是把两种或两种以上的句式混杂在一个句子中，该结束的地方不结束，前后交叉错叠，句子结构混乱，形成病句。这种病句类型已经成为近年病句考查的热点和难点。</a:t>
            </a:r>
            <a:endParaRPr lang="zh-CN" altLang="en-US" sz="3000">
              <a:latin typeface="华文中宋" panose="02010600040101010101" charset="-122"/>
              <a:ea typeface="华文中宋" panose="02010600040101010101" charset="-122"/>
            </a:endParaRPr>
          </a:p>
        </p:txBody>
      </p:sp>
      <p:sp>
        <p:nvSpPr>
          <p:cNvPr id="4" name="文本框 3"/>
          <p:cNvSpPr txBox="1"/>
          <p:nvPr>
            <p:custDataLst>
              <p:tags r:id="rId4"/>
            </p:custDataLst>
          </p:nvPr>
        </p:nvSpPr>
        <p:spPr>
          <a:xfrm>
            <a:off x="0" y="1506855"/>
            <a:ext cx="12192635" cy="2853690"/>
          </a:xfrm>
          <a:prstGeom prst="rect">
            <a:avLst/>
          </a:prstGeom>
          <a:noFill/>
        </p:spPr>
        <p:txBody>
          <a:bodyPr wrap="square" rtlCol="0" anchor="t">
            <a:spAutoFit/>
          </a:bodyPr>
          <a:lstStyle/>
          <a:p>
            <a:pPr>
              <a:spcBef>
                <a:spcPts val="600"/>
              </a:spcBef>
            </a:pPr>
            <a:r>
              <a:rPr lang="zh-CN" altLang="en-US" sz="3000">
                <a:solidFill>
                  <a:srgbClr val="00B050"/>
                </a:solidFill>
                <a:latin typeface="华文宋体" panose="02010600040101010101" charset="-122"/>
                <a:ea typeface="华文宋体" panose="02010600040101010101" charset="-122"/>
                <a:cs typeface="华文宋体" panose="02010600040101010101" charset="-122"/>
                <a:sym typeface="+mn-ea"/>
              </a:rPr>
              <a:t>例</a:t>
            </a:r>
            <a:r>
              <a:rPr lang="en-US" altLang="zh-CN" sz="3000">
                <a:solidFill>
                  <a:srgbClr val="00B050"/>
                </a:solidFill>
                <a:latin typeface="华文宋体" panose="02010600040101010101" charset="-122"/>
                <a:ea typeface="华文宋体" panose="02010600040101010101" charset="-122"/>
                <a:cs typeface="华文宋体" panose="02010600040101010101" charset="-122"/>
                <a:sym typeface="+mn-ea"/>
              </a:rPr>
              <a:t>1</a:t>
            </a:r>
            <a:r>
              <a:rPr lang="zh-CN" altLang="en-US" sz="3000">
                <a:solidFill>
                  <a:srgbClr val="00B050"/>
                </a:solidFill>
                <a:latin typeface="华文宋体" panose="02010600040101010101" charset="-122"/>
                <a:ea typeface="华文宋体" panose="02010600040101010101" charset="-122"/>
                <a:cs typeface="华文宋体" panose="02010600040101010101" charset="-122"/>
                <a:sym typeface="+mn-ea"/>
              </a:rPr>
              <a:t>、</a:t>
            </a:r>
            <a:r>
              <a:rPr lang="zh-CN" altLang="en-US" sz="3000">
                <a:latin typeface="幼圆" panose="02010509060101010101" pitchFamily="49" charset="-122"/>
                <a:ea typeface="幼圆" panose="02010509060101010101" pitchFamily="49" charset="-122"/>
                <a:cs typeface="幼圆" panose="02010509060101010101" pitchFamily="49" charset="-122"/>
                <a:sym typeface="+mn-ea"/>
              </a:rPr>
              <a:t>由于空间和时间不断压缩，互动性大大增强，社会交往效率有助于得到显著提高。</a:t>
            </a:r>
            <a:r>
              <a:rPr lang="en-US" altLang="zh-CN" sz="2000" smtClean="0">
                <a:solidFill>
                  <a:srgbClr val="0000CC"/>
                </a:solidFill>
                <a:latin typeface="幼圆" panose="02010509060101010101" pitchFamily="49" charset="-122"/>
                <a:ea typeface="幼圆" panose="02010509060101010101" pitchFamily="49" charset="-122"/>
                <a:cs typeface="幼圆" panose="02010509060101010101" pitchFamily="49" charset="-122"/>
                <a:sym typeface="+mn-ea"/>
              </a:rPr>
              <a:t>[2021·</a:t>
            </a:r>
            <a:r>
              <a:rPr lang="zh-CN" altLang="en-US" sz="2000" smtClean="0">
                <a:solidFill>
                  <a:srgbClr val="0000CC"/>
                </a:solidFill>
                <a:latin typeface="幼圆" panose="02010509060101010101" pitchFamily="49" charset="-122"/>
                <a:ea typeface="幼圆" panose="02010509060101010101" pitchFamily="49" charset="-122"/>
                <a:cs typeface="幼圆" panose="02010509060101010101" pitchFamily="49" charset="-122"/>
                <a:sym typeface="+mn-ea"/>
              </a:rPr>
              <a:t>乙卷改编</a:t>
            </a:r>
            <a:r>
              <a:rPr lang="en-US" altLang="zh-CN" sz="2000" smtClean="0">
                <a:solidFill>
                  <a:srgbClr val="0000CC"/>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2000">
              <a:latin typeface="幼圆" panose="02010509060101010101" pitchFamily="49" charset="-122"/>
              <a:ea typeface="幼圆" panose="02010509060101010101" pitchFamily="49" charset="-122"/>
              <a:cs typeface="幼圆" panose="02010509060101010101" pitchFamily="49" charset="-122"/>
              <a:sym typeface="+mn-ea"/>
            </a:endParaRPr>
          </a:p>
          <a:p>
            <a:pPr marL="0" marR="0" lvl="0" indent="0" algn="l" defTabSz="914400" rtl="0" fontAlgn="base">
              <a:lnSpc>
                <a:spcPct val="100000"/>
              </a:lnSpc>
              <a:spcBef>
                <a:spcPts val="600"/>
              </a:spcBef>
              <a:spcAft>
                <a:spcPct val="0"/>
              </a:spcAft>
              <a:buClrTx/>
              <a:buSzTx/>
              <a:buFontTx/>
              <a:buNone/>
              <a:defRPr/>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“有助于……显著提高”</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句式杂糅</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，要么说“……得到显著提高”，要么说“有助于……提高”</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a:p>
            <a:pPr marL="0" marR="0" lvl="0" indent="0" algn="l" defTabSz="914400" rtl="0" fontAlgn="base">
              <a:lnSpc>
                <a:spcPct val="100000"/>
              </a:lnSpc>
              <a:spcBef>
                <a:spcPts val="300"/>
              </a:spcBef>
              <a:spcAft>
                <a:spcPct val="0"/>
              </a:spcAft>
              <a:buClrTx/>
              <a:buSzTx/>
              <a:buFontTx/>
              <a:buNone/>
              <a:defRPr/>
            </a:pP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改：</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由于空间和时间不断压缩，互动性大大增强，</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社会交往效率得到显著提高</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3" name="文本框 2"/>
          <p:cNvSpPr txBox="1"/>
          <p:nvPr>
            <p:custDataLst>
              <p:tags r:id="rId5"/>
            </p:custDataLst>
          </p:nvPr>
        </p:nvSpPr>
        <p:spPr>
          <a:xfrm>
            <a:off x="0" y="4435475"/>
            <a:ext cx="12192635" cy="1953260"/>
          </a:xfrm>
          <a:prstGeom prst="rect">
            <a:avLst/>
          </a:prstGeom>
          <a:noFill/>
        </p:spPr>
        <p:txBody>
          <a:bodyPr wrap="square" rtlCol="0" anchor="t">
            <a:spAutoFit/>
          </a:bodyPr>
          <a:lstStyle/>
          <a:p>
            <a:pPr>
              <a:spcBef>
                <a:spcPts val="600"/>
              </a:spcBef>
            </a:pPr>
            <a:r>
              <a:rPr lang="zh-CN" altLang="en-US" sz="3000" smtClean="0">
                <a:solidFill>
                  <a:srgbClr val="00B050"/>
                </a:solidFill>
                <a:latin typeface="华文宋体" panose="02010600040101010101" charset="-122"/>
                <a:ea typeface="华文宋体" panose="02010600040101010101" charset="-122"/>
                <a:cs typeface="华文宋体" panose="02010600040101010101" charset="-122"/>
                <a:sym typeface="+mn-ea"/>
              </a:rPr>
              <a:t>例</a:t>
            </a:r>
            <a:r>
              <a:rPr lang="en-US" altLang="zh-CN" sz="3000" smtClean="0">
                <a:solidFill>
                  <a:srgbClr val="00B050"/>
                </a:solidFill>
                <a:latin typeface="华文宋体" panose="02010600040101010101" charset="-122"/>
                <a:ea typeface="华文宋体" panose="02010600040101010101" charset="-122"/>
                <a:cs typeface="华文宋体" panose="02010600040101010101" charset="-122"/>
                <a:sym typeface="+mn-ea"/>
              </a:rPr>
              <a:t>2</a:t>
            </a:r>
            <a:r>
              <a:rPr lang="zh-CN" altLang="en-US" sz="3000" smtClean="0">
                <a:solidFill>
                  <a:srgbClr val="00B050"/>
                </a:solidFill>
                <a:latin typeface="华文宋体" panose="02010600040101010101" charset="-122"/>
                <a:ea typeface="华文宋体" panose="02010600040101010101" charset="-122"/>
                <a:cs typeface="华文宋体" panose="02010600040101010101" charset="-122"/>
                <a:sym typeface="+mn-ea"/>
              </a:rPr>
              <a:t>、</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根据统计数据显示，</a:t>
            </a:r>
            <a:r>
              <a:rPr lang="en-US" altLang="zh-CN" sz="3000" smtClean="0">
                <a:latin typeface="幼圆" panose="02010509060101010101" pitchFamily="49" charset="-122"/>
                <a:ea typeface="幼圆" panose="02010509060101010101" pitchFamily="49" charset="-122"/>
                <a:cs typeface="幼圆" panose="02010509060101010101" pitchFamily="49" charset="-122"/>
                <a:sym typeface="+mn-ea"/>
              </a:rPr>
              <a:t>2000</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年国内网上的阅读率仅为</a:t>
            </a:r>
            <a:r>
              <a:rPr lang="en-US" altLang="zh-CN" sz="3000" smtClean="0">
                <a:latin typeface="幼圆" panose="02010509060101010101" pitchFamily="49" charset="-122"/>
                <a:ea typeface="幼圆" panose="02010509060101010101" pitchFamily="49" charset="-122"/>
                <a:cs typeface="幼圆" panose="02010509060101010101" pitchFamily="49" charset="-122"/>
                <a:sym typeface="+mn-ea"/>
              </a:rPr>
              <a:t>3.9%</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a:t>
            </a:r>
            <a:r>
              <a:rPr lang="en-US" altLang="zh-CN" sz="3000" smtClean="0">
                <a:latin typeface="幼圆" panose="02010509060101010101" pitchFamily="49" charset="-122"/>
                <a:ea typeface="幼圆" panose="02010509060101010101" pitchFamily="49" charset="-122"/>
                <a:cs typeface="幼圆" panose="02010509060101010101" pitchFamily="49" charset="-122"/>
                <a:sym typeface="+mn-ea"/>
              </a:rPr>
              <a:t>2012</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年上升到</a:t>
            </a:r>
            <a:r>
              <a:rPr lang="en-US" altLang="zh-CN" sz="3000" smtClean="0">
                <a:latin typeface="幼圆" panose="02010509060101010101" pitchFamily="49" charset="-122"/>
                <a:ea typeface="幼圆" panose="02010509060101010101" pitchFamily="49" charset="-122"/>
                <a:cs typeface="幼圆" panose="02010509060101010101" pitchFamily="49" charset="-122"/>
                <a:sym typeface="+mn-ea"/>
              </a:rPr>
              <a:t>41.7%</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，电子书的阅读人数更是达到了</a:t>
            </a:r>
            <a:r>
              <a:rPr lang="en-US" altLang="zh-CN" sz="3000" smtClean="0">
                <a:latin typeface="幼圆" panose="02010509060101010101" pitchFamily="49" charset="-122"/>
                <a:ea typeface="幼圆" panose="02010509060101010101" pitchFamily="49" charset="-122"/>
                <a:cs typeface="幼圆" panose="02010509060101010101" pitchFamily="49" charset="-122"/>
                <a:sym typeface="+mn-ea"/>
              </a:rPr>
              <a:t>2.95</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亿</a:t>
            </a:r>
            <a:r>
              <a:rPr lang="zh-CN" altLang="en-US" sz="3000">
                <a:latin typeface="幼圆" panose="02010509060101010101" pitchFamily="49" charset="-122"/>
                <a:ea typeface="幼圆" panose="02010509060101010101" pitchFamily="49" charset="-122"/>
                <a:cs typeface="幼圆" panose="02010509060101010101" pitchFamily="49" charset="-122"/>
                <a:sym typeface="+mn-ea"/>
              </a:rPr>
              <a:t>。</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[2020·</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新</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Ⅰ</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卷</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3000">
              <a:latin typeface="幼圆" panose="02010509060101010101" pitchFamily="49" charset="-122"/>
              <a:ea typeface="幼圆" panose="02010509060101010101" pitchFamily="49" charset="-122"/>
              <a:cs typeface="幼圆" panose="02010509060101010101" pitchFamily="49" charset="-122"/>
              <a:sym typeface="+mn-ea"/>
            </a:endParaRPr>
          </a:p>
          <a:p>
            <a:pPr marL="0" marR="0" lvl="0" indent="0" algn="l" defTabSz="914400" rtl="0" fontAlgn="base">
              <a:lnSpc>
                <a:spcPct val="100000"/>
              </a:lnSpc>
              <a:spcBef>
                <a:spcPts val="600"/>
              </a:spcBef>
              <a:spcAft>
                <a:spcPct val="0"/>
              </a:spcAft>
              <a:buClrTx/>
              <a:buSzTx/>
              <a:buFontTx/>
              <a:buNone/>
              <a:defRPr/>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“根据统计数据显示”错，</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句式杂糅</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，改为“统计数据显示”或者“根据统计数据”</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2"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0" y="0"/>
            <a:ext cx="12191365" cy="5708015"/>
          </a:xfrm>
          <a:prstGeom prst="rect">
            <a:avLst/>
          </a:prstGeom>
          <a:noFill/>
          <a:ln w="9525">
            <a:noFill/>
          </a:ln>
        </p:spPr>
        <p:txBody>
          <a:bodyPr wrap="square">
            <a:spAutoFit/>
          </a:bodyPr>
          <a:lstStyle/>
          <a:p>
            <a:pPr indent="0"/>
            <a:r>
              <a:rPr lang="en-US" altLang="zh-CN" sz="3000" b="0">
                <a:latin typeface="华文中宋" panose="02010600040101010101" charset="-122"/>
                <a:ea typeface="华文中宋" panose="02010600040101010101" charset="-122"/>
                <a:cs typeface="华文中宋" panose="02010600040101010101" charset="-122"/>
              </a:rPr>
              <a:t>      </a:t>
            </a:r>
            <a:r>
              <a:rPr lang="zh-CN" sz="3000" b="0">
                <a:latin typeface="华文中宋" panose="02010600040101010101" charset="-122"/>
                <a:ea typeface="华文中宋" panose="02010600040101010101" charset="-122"/>
                <a:cs typeface="华文中宋" panose="02010600040101010101" charset="-122"/>
              </a:rPr>
              <a:t>从高考真题来看，</a:t>
            </a:r>
            <a:r>
              <a:rPr lang="zh-CN" sz="3000" b="0" u="sng">
                <a:solidFill>
                  <a:srgbClr val="FF0000"/>
                </a:solidFill>
                <a:uFill>
                  <a:solidFill>
                    <a:schemeClr val="tx1"/>
                  </a:solidFill>
                </a:uFill>
                <a:latin typeface="华文中宋" panose="02010600040101010101" charset="-122"/>
                <a:ea typeface="华文中宋" panose="02010600040101010101" charset="-122"/>
                <a:cs typeface="华文中宋" panose="02010600040101010101" charset="-122"/>
              </a:rPr>
              <a:t>句式杂糅有其“固定形式”</a:t>
            </a:r>
            <a:r>
              <a:rPr lang="zh-CN" sz="3000" b="0">
                <a:latin typeface="华文中宋" panose="02010600040101010101" charset="-122"/>
                <a:ea typeface="华文中宋" panose="02010600040101010101" charset="-122"/>
                <a:cs typeface="华文中宋" panose="02010600040101010101" charset="-122"/>
              </a:rPr>
              <a:t>，积累这样的形式对于我们辨识“句式杂糅”的语病，将会起到事半功倍的作用。通过对今年来全国高考试卷的梳理，可以发现，出现频率较多的句式杂糅情况主要有以下九类：</a:t>
            </a:r>
            <a:r>
              <a:rPr lang="en-US" sz="3000" b="0">
                <a:latin typeface="华文中宋" panose="02010600040101010101" charset="-122"/>
                <a:ea typeface="华文中宋" panose="02010600040101010101" charset="-122"/>
                <a:cs typeface="华文中宋" panose="02010600040101010101" charset="-122"/>
              </a:rPr>
              <a:t> </a:t>
            </a:r>
            <a:endParaRPr lang="en-US" altLang="zh-CN" sz="3000">
              <a:latin typeface="华文中宋" panose="02010600040101010101" charset="-122"/>
              <a:ea typeface="华文中宋" panose="02010600040101010101" charset="-122"/>
              <a:sym typeface="+mn-ea"/>
            </a:endParaRPr>
          </a:p>
          <a:p>
            <a:pPr indent="0" fontAlgn="auto">
              <a:spcBef>
                <a:spcPts val="600"/>
              </a:spcBef>
            </a:pP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一、表</a:t>
            </a:r>
            <a:r>
              <a:rPr lang="zh-CN" altLang="en-US" sz="3000">
                <a:solidFill>
                  <a:schemeClr val="tx1"/>
                </a:solidFill>
                <a:highlight>
                  <a:srgbClr val="C0C0C0"/>
                </a:highlight>
                <a:latin typeface="幼圆" panose="02010509060101010101" pitchFamily="49" charset="-122"/>
                <a:ea typeface="幼圆" panose="02010509060101010101" pitchFamily="49" charset="-122"/>
                <a:cs typeface="幼圆" panose="02010509060101010101" pitchFamily="49" charset="-122"/>
                <a:sym typeface="+mn-ea"/>
              </a:rPr>
              <a:t>被动</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：深受</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为</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所</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被</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endParaRPr>
          </a:p>
          <a:p>
            <a:pPr indent="0" fontAlgn="auto">
              <a:spcBef>
                <a:spcPts val="1200"/>
              </a:spcBef>
            </a:pP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二、表</a:t>
            </a:r>
            <a:r>
              <a:rPr lang="zh-CN" altLang="en-US" sz="3000">
                <a:solidFill>
                  <a:schemeClr val="tx1"/>
                </a:solidFill>
                <a:highlight>
                  <a:srgbClr val="808000"/>
                </a:highlight>
                <a:latin typeface="幼圆" panose="02010509060101010101" pitchFamily="49" charset="-122"/>
                <a:ea typeface="幼圆" panose="02010509060101010101" pitchFamily="49" charset="-122"/>
                <a:cs typeface="幼圆" panose="02010509060101010101" pitchFamily="49" charset="-122"/>
                <a:sym typeface="+mn-ea"/>
              </a:rPr>
              <a:t>原因</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：①原因是</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是</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造成的；②主要是由于</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主要是</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所导致的；③这是</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原因之一</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这成为</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原因之一。</a:t>
            </a:r>
            <a:endPar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endParaRPr>
          </a:p>
          <a:p>
            <a:pPr indent="0" fontAlgn="auto">
              <a:spcBef>
                <a:spcPts val="1200"/>
              </a:spcBef>
            </a:pP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三、表</a:t>
            </a:r>
            <a:r>
              <a:rPr lang="zh-CN" altLang="en-US" sz="3000">
                <a:solidFill>
                  <a:schemeClr val="tx1"/>
                </a:solidFill>
                <a:highlight>
                  <a:srgbClr val="C0C0C0"/>
                </a:highlight>
                <a:latin typeface="幼圆" panose="02010509060101010101" pitchFamily="49" charset="-122"/>
                <a:ea typeface="幼圆" panose="02010509060101010101" pitchFamily="49" charset="-122"/>
                <a:cs typeface="幼圆" panose="02010509060101010101" pitchFamily="49" charset="-122"/>
                <a:sym typeface="+mn-ea"/>
              </a:rPr>
              <a:t>依据</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：①</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来源于</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来自</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；②根据</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显示；③</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靠的是</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利用</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；④</a:t>
            </a:r>
            <a:r>
              <a:rPr lang="zh-CN" altLang="en-US" sz="3000" noProof="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在……的情况下</a:t>
            </a:r>
            <a:r>
              <a:rPr lang="en-US" altLang="zh-CN" sz="3000" noProof="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noProof="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当……的时候</a:t>
            </a:r>
            <a:endPar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endParaRPr>
          </a:p>
          <a:p>
            <a:pPr indent="0" fontAlgn="auto">
              <a:spcBef>
                <a:spcPts val="1200"/>
              </a:spcBef>
            </a:pP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四、表</a:t>
            </a:r>
            <a:r>
              <a:rPr lang="zh-CN" altLang="en-US" sz="3000">
                <a:solidFill>
                  <a:schemeClr val="tx1"/>
                </a:solidFill>
                <a:highlight>
                  <a:srgbClr val="808000"/>
                </a:highlight>
                <a:latin typeface="幼圆" panose="02010509060101010101" pitchFamily="49" charset="-122"/>
                <a:ea typeface="幼圆" panose="02010509060101010101" pitchFamily="49" charset="-122"/>
                <a:cs typeface="幼圆" panose="02010509060101010101" pitchFamily="49" charset="-122"/>
                <a:sym typeface="+mn-ea"/>
              </a:rPr>
              <a:t>组成</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：①</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还有来自</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参加了学习；②包括</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由</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组成的；③</a:t>
            </a:r>
            <a:r>
              <a:rPr lang="zh-CN" altLang="en-US" sz="3000" noProof="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但其</a:t>
            </a:r>
            <a:r>
              <a:rPr lang="en-US" altLang="zh-CN" sz="3000" noProof="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noProof="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方面</a:t>
            </a:r>
            <a:r>
              <a:rPr lang="en-US" sz="3000" noProof="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noProof="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但就其</a:t>
            </a:r>
            <a:r>
              <a:rPr lang="en-US" altLang="zh-CN" sz="3000" noProof="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noProof="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来说</a:t>
            </a:r>
            <a:endParaRPr lang="zh-CN"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0" y="0"/>
            <a:ext cx="12191365" cy="4399915"/>
          </a:xfrm>
          <a:prstGeom prst="rect">
            <a:avLst/>
          </a:prstGeom>
          <a:noFill/>
          <a:ln w="9525">
            <a:noFill/>
          </a:ln>
        </p:spPr>
        <p:txBody>
          <a:bodyPr wrap="square">
            <a:spAutoFit/>
          </a:bodyPr>
          <a:lstStyle/>
          <a:p>
            <a:pPr indent="0" fontAlgn="auto">
              <a:spcBef>
                <a:spcPts val="1200"/>
              </a:spcBef>
            </a:pPr>
            <a:r>
              <a:rPr lang="zh-CN" altLang="en-US" sz="3000">
                <a:latin typeface="幼圆" panose="02010509060101010101" pitchFamily="49" charset="-122"/>
                <a:ea typeface="幼圆" panose="02010509060101010101" pitchFamily="49" charset="-122"/>
                <a:cs typeface="幼圆" panose="02010509060101010101" pitchFamily="49" charset="-122"/>
                <a:sym typeface="+mn-ea"/>
              </a:rPr>
              <a:t>五、表</a:t>
            </a:r>
            <a:r>
              <a:rPr lang="zh-CN" altLang="en-US" sz="3000">
                <a:highlight>
                  <a:srgbClr val="C0C0C0"/>
                </a:highlight>
                <a:latin typeface="幼圆" panose="02010509060101010101" pitchFamily="49" charset="-122"/>
                <a:ea typeface="幼圆" panose="02010509060101010101" pitchFamily="49" charset="-122"/>
                <a:cs typeface="幼圆" panose="02010509060101010101" pitchFamily="49" charset="-122"/>
                <a:sym typeface="+mn-ea"/>
              </a:rPr>
              <a:t>目的</a:t>
            </a:r>
            <a:r>
              <a:rPr lang="zh-CN" altLang="en-US" sz="3000">
                <a:latin typeface="幼圆" panose="02010509060101010101" pitchFamily="49" charset="-122"/>
                <a:ea typeface="幼圆" panose="02010509060101010101" pitchFamily="49" charset="-122"/>
                <a:cs typeface="幼圆" panose="02010509060101010101" pitchFamily="49" charset="-122"/>
                <a:sym typeface="+mn-ea"/>
              </a:rPr>
              <a:t>：①确保</a:t>
            </a:r>
            <a:r>
              <a:rPr lang="en-US" altLang="zh-CN" sz="3000">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latin typeface="幼圆" panose="02010509060101010101" pitchFamily="49" charset="-122"/>
                <a:ea typeface="幼圆" panose="02010509060101010101" pitchFamily="49" charset="-122"/>
                <a:cs typeface="幼圆" panose="02010509060101010101" pitchFamily="49" charset="-122"/>
                <a:sym typeface="+mn-ea"/>
              </a:rPr>
              <a:t>为</a:t>
            </a:r>
            <a:r>
              <a:rPr lang="en-US" altLang="zh-CN" sz="3000">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latin typeface="幼圆" panose="02010509060101010101" pitchFamily="49" charset="-122"/>
                <a:ea typeface="幼圆" panose="02010509060101010101" pitchFamily="49" charset="-122"/>
                <a:cs typeface="幼圆" panose="02010509060101010101" pitchFamily="49" charset="-122"/>
                <a:sym typeface="+mn-ea"/>
              </a:rPr>
              <a:t>奠定坚实基础；②</a:t>
            </a:r>
            <a:r>
              <a:rPr lang="zh-CN" altLang="zh-CN" sz="3000">
                <a:latin typeface="幼圆" panose="02010509060101010101" pitchFamily="49" charset="-122"/>
                <a:ea typeface="幼圆" panose="02010509060101010101" pitchFamily="49" charset="-122"/>
                <a:cs typeface="幼圆" panose="02010509060101010101" pitchFamily="49" charset="-122"/>
                <a:sym typeface="+mn-ea"/>
              </a:rPr>
              <a:t>旨在……</a:t>
            </a:r>
            <a:r>
              <a:rPr lang="en-US" altLang="zh-CN" sz="3000">
                <a:latin typeface="幼圆" panose="02010509060101010101" pitchFamily="49" charset="-122"/>
                <a:ea typeface="幼圆" panose="02010509060101010101" pitchFamily="49" charset="-122"/>
                <a:cs typeface="幼圆" panose="02010509060101010101" pitchFamily="49" charset="-122"/>
                <a:sym typeface="+mn-ea"/>
              </a:rPr>
              <a:t>/</a:t>
            </a:r>
            <a:r>
              <a:rPr lang="zh-CN" altLang="zh-CN" sz="3000">
                <a:latin typeface="幼圆" panose="02010509060101010101" pitchFamily="49" charset="-122"/>
                <a:ea typeface="幼圆" panose="02010509060101010101" pitchFamily="49" charset="-122"/>
                <a:cs typeface="幼圆" panose="02010509060101010101" pitchFamily="49" charset="-122"/>
                <a:sym typeface="+mn-ea"/>
              </a:rPr>
              <a:t>以……为目的</a:t>
            </a:r>
            <a:endParaRPr lang="zh-CN"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endParaRPr>
          </a:p>
          <a:p>
            <a:pPr indent="0" fontAlgn="auto">
              <a:spcBef>
                <a:spcPts val="1200"/>
              </a:spcBef>
            </a:pP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六、表</a:t>
            </a:r>
            <a:r>
              <a:rPr lang="zh-CN" altLang="en-US" sz="3000">
                <a:solidFill>
                  <a:schemeClr val="tx1"/>
                </a:solidFill>
                <a:highlight>
                  <a:srgbClr val="808000"/>
                </a:highlight>
                <a:latin typeface="幼圆" panose="02010509060101010101" pitchFamily="49" charset="-122"/>
                <a:ea typeface="幼圆" panose="02010509060101010101" pitchFamily="49" charset="-122"/>
                <a:cs typeface="幼圆" panose="02010509060101010101" pitchFamily="49" charset="-122"/>
                <a:sym typeface="+mn-ea"/>
              </a:rPr>
              <a:t>对象</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：①同比……</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同期相……比；②围绕……</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……为中心。</a:t>
            </a:r>
            <a:endPar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endParaRPr>
          </a:p>
          <a:p>
            <a:pPr indent="0" fontAlgn="auto">
              <a:spcBef>
                <a:spcPts val="1200"/>
              </a:spcBef>
            </a:pP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七、表</a:t>
            </a:r>
            <a:r>
              <a:rPr lang="zh-CN" altLang="en-US" sz="3000">
                <a:solidFill>
                  <a:schemeClr val="tx1"/>
                </a:solidFill>
                <a:highlight>
                  <a:srgbClr val="C0C0C0"/>
                </a:highlight>
                <a:latin typeface="幼圆" panose="02010509060101010101" pitchFamily="49" charset="-122"/>
                <a:ea typeface="幼圆" panose="02010509060101010101" pitchFamily="49" charset="-122"/>
                <a:cs typeface="幼圆" panose="02010509060101010101" pitchFamily="49" charset="-122"/>
                <a:sym typeface="+mn-ea"/>
              </a:rPr>
              <a:t>程度</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：①分外</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多了；②</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最好</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比较合适</a:t>
            </a:r>
            <a:endPar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endParaRPr>
          </a:p>
          <a:p>
            <a:pPr indent="0" fontAlgn="auto">
              <a:spcBef>
                <a:spcPts val="1200"/>
              </a:spcBef>
            </a:pP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八、表</a:t>
            </a:r>
            <a:r>
              <a:rPr lang="zh-CN" altLang="en-US" sz="3000">
                <a:solidFill>
                  <a:schemeClr val="tx1"/>
                </a:solidFill>
                <a:highlight>
                  <a:srgbClr val="808000"/>
                </a:highlight>
                <a:latin typeface="幼圆" panose="02010509060101010101" pitchFamily="49" charset="-122"/>
                <a:ea typeface="幼圆" panose="02010509060101010101" pitchFamily="49" charset="-122"/>
                <a:cs typeface="幼圆" panose="02010509060101010101" pitchFamily="49" charset="-122"/>
                <a:sym typeface="+mn-ea"/>
              </a:rPr>
              <a:t>条件</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：①这要看</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这是由</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决定；②</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发挥</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作用</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起到</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作用</a:t>
            </a:r>
            <a:endPar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endParaRPr>
          </a:p>
          <a:p>
            <a:pPr indent="0" fontAlgn="auto">
              <a:spcBef>
                <a:spcPts val="1200"/>
              </a:spcBef>
            </a:pP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九、表</a:t>
            </a:r>
            <a:r>
              <a:rPr lang="zh-CN" altLang="en-US" sz="3000">
                <a:solidFill>
                  <a:schemeClr val="tx1"/>
                </a:solidFill>
                <a:highlight>
                  <a:srgbClr val="C0C0C0"/>
                </a:highlight>
                <a:latin typeface="幼圆" panose="02010509060101010101" pitchFamily="49" charset="-122"/>
                <a:ea typeface="幼圆" panose="02010509060101010101" pitchFamily="49" charset="-122"/>
                <a:cs typeface="幼圆" panose="02010509060101010101" pitchFamily="49" charset="-122"/>
                <a:sym typeface="+mn-ea"/>
              </a:rPr>
              <a:t>数量</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：①大约</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左右</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；②高达</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达</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之巨；③长达</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达</a:t>
            </a:r>
            <a:r>
              <a:rPr lang="en-US" altLang="zh-CN"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之久</a:t>
            </a:r>
            <a:endParaRPr lang="zh-CN" altLang="en-US" sz="3000">
              <a:solidFill>
                <a:schemeClr val="tx1"/>
              </a:solidFill>
              <a:latin typeface="幼圆" panose="02010509060101010101" pitchFamily="49" charset="-122"/>
              <a:ea typeface="幼圆" panose="02010509060101010101" pitchFamily="49" charset="-122"/>
              <a:cs typeface="幼圆" panose="02010509060101010101" pitchFamily="49" charset="-122"/>
              <a:sym typeface="+mn-ea"/>
            </a:endParaRPr>
          </a:p>
        </p:txBody>
      </p:sp>
      <p:sp>
        <p:nvSpPr>
          <p:cNvPr id="3" name="文本框 2"/>
          <p:cNvSpPr txBox="1"/>
          <p:nvPr>
            <p:custDataLst>
              <p:tags r:id="rId4"/>
            </p:custDataLst>
          </p:nvPr>
        </p:nvSpPr>
        <p:spPr>
          <a:xfrm>
            <a:off x="0" y="4689475"/>
            <a:ext cx="11511915" cy="521970"/>
          </a:xfrm>
          <a:prstGeom prst="rect">
            <a:avLst/>
          </a:prstGeom>
          <a:noFill/>
        </p:spPr>
        <p:txBody>
          <a:bodyPr wrap="square" rtlCol="0">
            <a:spAutoFit/>
          </a:bodyPr>
          <a:lstStyle/>
          <a:p>
            <a:r>
              <a:rPr lang="zh-CN" altLang="en-US" sz="2800" b="1">
                <a:solidFill>
                  <a:srgbClr val="00B050"/>
                </a:solidFill>
                <a:latin typeface="方正粗黑宋简体" panose="02000000000000000000" charset="-122"/>
                <a:ea typeface="方正粗黑宋简体" panose="02000000000000000000" charset="-122"/>
                <a:cs typeface="幼圆" panose="02010509060101010101" pitchFamily="49" charset="-122"/>
                <a:sym typeface="+mn-ea"/>
              </a:rPr>
              <a:t>＊</a:t>
            </a:r>
            <a:r>
              <a:rPr lang="zh-CN" altLang="en-US" sz="2600">
                <a:solidFill>
                  <a:srgbClr val="FF0000"/>
                </a:solidFill>
                <a:latin typeface="华文中宋" panose="02010600040101010101" charset="-122"/>
                <a:ea typeface="华文中宋" panose="02010600040101010101" charset="-122"/>
                <a:cs typeface="幼圆" panose="02010509060101010101" pitchFamily="49" charset="-122"/>
              </a:rPr>
              <a:t>解决句式杂糅的病句，除熟练</a:t>
            </a:r>
            <a:r>
              <a:rPr lang="en-US" altLang="zh-CN" sz="2600">
                <a:solidFill>
                  <a:srgbClr val="FF0000"/>
                </a:solidFill>
                <a:latin typeface="华文中宋" panose="02010600040101010101" charset="-122"/>
                <a:ea typeface="华文中宋" panose="02010600040101010101" charset="-122"/>
                <a:cs typeface="幼圆" panose="02010509060101010101" pitchFamily="49" charset="-122"/>
              </a:rPr>
              <a:t>“</a:t>
            </a:r>
            <a:r>
              <a:rPr lang="zh-CN" altLang="en-US" sz="2600" u="sng">
                <a:solidFill>
                  <a:srgbClr val="FF0000"/>
                </a:solidFill>
                <a:uFill>
                  <a:solidFill>
                    <a:schemeClr val="tx1"/>
                  </a:solidFill>
                </a:uFill>
                <a:latin typeface="华文中宋" panose="02010600040101010101" charset="-122"/>
                <a:ea typeface="华文中宋" panose="02010600040101010101" charset="-122"/>
                <a:cs typeface="幼圆" panose="02010509060101010101" pitchFamily="49" charset="-122"/>
              </a:rPr>
              <a:t>固定句式</a:t>
            </a:r>
            <a:r>
              <a:rPr lang="en-US" altLang="zh-CN" sz="2600">
                <a:solidFill>
                  <a:srgbClr val="FF0000"/>
                </a:solidFill>
                <a:latin typeface="华文中宋" panose="02010600040101010101" charset="-122"/>
                <a:ea typeface="华文中宋" panose="02010600040101010101" charset="-122"/>
                <a:cs typeface="幼圆" panose="02010509060101010101" pitchFamily="49" charset="-122"/>
              </a:rPr>
              <a:t>”</a:t>
            </a:r>
            <a:r>
              <a:rPr lang="zh-CN" altLang="en-US" sz="2600">
                <a:solidFill>
                  <a:srgbClr val="FF0000"/>
                </a:solidFill>
                <a:latin typeface="华文中宋" panose="02010600040101010101" charset="-122"/>
                <a:ea typeface="华文中宋" panose="02010600040101010101" charset="-122"/>
                <a:cs typeface="幼圆" panose="02010509060101010101" pitchFamily="49" charset="-122"/>
              </a:rPr>
              <a:t>外，尤其注意</a:t>
            </a:r>
            <a:r>
              <a:rPr lang="zh-CN" altLang="en-US" sz="2600" u="sng">
                <a:solidFill>
                  <a:srgbClr val="FF0000"/>
                </a:solidFill>
                <a:uFill>
                  <a:solidFill>
                    <a:schemeClr val="tx1"/>
                  </a:solidFill>
                </a:uFill>
                <a:latin typeface="华文中宋" panose="02010600040101010101" charset="-122"/>
                <a:ea typeface="华文中宋" panose="02010600040101010101" charset="-122"/>
                <a:cs typeface="幼圆" panose="02010509060101010101" pitchFamily="49" charset="-122"/>
              </a:rPr>
              <a:t>介宾结构</a:t>
            </a:r>
            <a:r>
              <a:rPr lang="zh-CN" altLang="en-US" sz="2600">
                <a:solidFill>
                  <a:srgbClr val="FF0000"/>
                </a:solidFill>
                <a:latin typeface="华文中宋" panose="02010600040101010101" charset="-122"/>
                <a:ea typeface="华文中宋" panose="02010600040101010101" charset="-122"/>
                <a:cs typeface="幼圆" panose="02010509060101010101" pitchFamily="49" charset="-122"/>
              </a:rPr>
              <a:t>。</a:t>
            </a:r>
            <a:endParaRPr lang="zh-CN" altLang="en-US" sz="2600">
              <a:solidFill>
                <a:srgbClr val="FF0000"/>
              </a:solidFill>
              <a:latin typeface="华文中宋" panose="02010600040101010101" charset="-122"/>
              <a:ea typeface="华文中宋" panose="02010600040101010101" charset="-122"/>
              <a:cs typeface="幼圆" panose="02010509060101010101" pitchFamily="49"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0" y="0"/>
            <a:ext cx="12191365" cy="1506855"/>
          </a:xfrm>
          <a:prstGeom prst="rect">
            <a:avLst/>
          </a:prstGeom>
          <a:noFill/>
        </p:spPr>
        <p:txBody>
          <a:bodyPr wrap="square" rtlCol="0" anchor="t">
            <a:spAutoFit/>
          </a:bodyPr>
          <a:lstStyle/>
          <a:p>
            <a:r>
              <a:rPr lang="en-US" altLang="zh-CN" sz="3000">
                <a:latin typeface="华文中宋" panose="02010600040101010101" charset="-122"/>
                <a:ea typeface="华文中宋" panose="02010600040101010101" charset="-122"/>
                <a:cs typeface="华文中宋" panose="02010600040101010101" charset="-122"/>
              </a:rPr>
              <a:t>      </a:t>
            </a:r>
            <a:r>
              <a:rPr lang="zh-CN" altLang="en-US" sz="3200">
                <a:solidFill>
                  <a:srgbClr val="00B0F0"/>
                </a:solidFill>
                <a:highlight>
                  <a:srgbClr val="C0C0C0"/>
                </a:highlight>
                <a:latin typeface="华文中宋" panose="02010600040101010101" charset="-122"/>
                <a:ea typeface="华文中宋" panose="02010600040101010101" charset="-122"/>
                <a:cs typeface="华文中宋" panose="02010600040101010101" charset="-122"/>
              </a:rPr>
              <a:t>藕断丝连</a:t>
            </a:r>
            <a:r>
              <a:rPr lang="zh-CN" altLang="en-US" sz="3000">
                <a:latin typeface="华文中宋" panose="02010600040101010101" charset="-122"/>
                <a:ea typeface="华文中宋" panose="02010600040101010101" charset="-122"/>
                <a:cs typeface="华文中宋" panose="02010600040101010101" charset="-122"/>
              </a:rPr>
              <a:t>就是一句话的结构已经完整，却把它的最后一部分用做下一句的开头。在表述的时候，应该将这两个分句的主语各自表述出来，不能省略主语。</a:t>
            </a:r>
            <a:endParaRPr lang="zh-CN" altLang="en-US" sz="3000">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4"/>
            </p:custDataLst>
          </p:nvPr>
        </p:nvSpPr>
        <p:spPr>
          <a:xfrm>
            <a:off x="635" y="1416050"/>
            <a:ext cx="12191365" cy="2884170"/>
          </a:xfrm>
          <a:prstGeom prst="rect">
            <a:avLst/>
          </a:prstGeom>
          <a:noFill/>
        </p:spPr>
        <p:txBody>
          <a:bodyPr wrap="square" rtlCol="0" anchor="t">
            <a:spAutoFit/>
          </a:bodyPr>
          <a:lstStyle/>
          <a:p>
            <a:r>
              <a:rPr lang="zh-CN" altLang="en-US" sz="3000" smtClean="0">
                <a:solidFill>
                  <a:srgbClr val="00B050"/>
                </a:solidFill>
                <a:latin typeface="华文宋体" panose="02010600040101010101" charset="-122"/>
                <a:ea typeface="华文宋体" panose="02010600040101010101" charset="-122"/>
                <a:cs typeface="华文宋体" panose="02010600040101010101" charset="-122"/>
                <a:sym typeface="+mn-ea"/>
              </a:rPr>
              <a:t>例</a:t>
            </a:r>
            <a:r>
              <a:rPr lang="en-US" altLang="zh-CN" sz="3000" smtClean="0">
                <a:solidFill>
                  <a:srgbClr val="00B050"/>
                </a:solidFill>
                <a:latin typeface="华文宋体" panose="02010600040101010101" charset="-122"/>
                <a:ea typeface="华文宋体" panose="02010600040101010101" charset="-122"/>
                <a:cs typeface="华文宋体" panose="02010600040101010101" charset="-122"/>
                <a:sym typeface="+mn-ea"/>
              </a:rPr>
              <a:t>3</a:t>
            </a:r>
            <a:r>
              <a:rPr lang="zh-CN" altLang="en-US" sz="3000" smtClean="0">
                <a:solidFill>
                  <a:srgbClr val="00B050"/>
                </a:solidFill>
                <a:latin typeface="华文宋体" panose="02010600040101010101" charset="-122"/>
                <a:ea typeface="华文宋体" panose="02010600040101010101" charset="-122"/>
                <a:cs typeface="华文宋体" panose="02010600040101010101" charset="-122"/>
                <a:sym typeface="+mn-ea"/>
              </a:rPr>
              <a:t>、</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戏曲的创新必须以传承为基础，是传承中的创新，而不是令人眼花缭乱甚至任性妄为的创新，才能探索出一条能够被大多数观众接受的创新之路来</a:t>
            </a:r>
            <a:r>
              <a:rPr lang="zh-CN" altLang="en-US" sz="3000">
                <a:latin typeface="幼圆" panose="02010509060101010101" pitchFamily="49" charset="-122"/>
                <a:ea typeface="幼圆" panose="02010509060101010101" pitchFamily="49" charset="-122"/>
                <a:cs typeface="幼圆" panose="02010509060101010101" pitchFamily="49" charset="-122"/>
              </a:rPr>
              <a:t>。</a:t>
            </a:r>
            <a:r>
              <a:rPr lang="en-US" altLang="zh-CN"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2018·Ⅱ</a:t>
            </a:r>
            <a:r>
              <a:rPr lang="zh-CN" altLang="en-US"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卷改编</a:t>
            </a:r>
            <a:r>
              <a:rPr lang="en-US" altLang="zh-CN" sz="200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2000">
              <a:latin typeface="幼圆" panose="02010509060101010101" pitchFamily="49" charset="-122"/>
              <a:ea typeface="幼圆" panose="02010509060101010101" pitchFamily="49" charset="-122"/>
              <a:cs typeface="幼圆" panose="02010509060101010101" pitchFamily="49" charset="-122"/>
            </a:endParaRP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解析</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rPr>
              <a:t>藕断丝连</a:t>
            </a:r>
            <a:r>
              <a:rPr lang="zh-CN" altLang="en-US" sz="2800">
                <a:latin typeface="仿宋" panose="02010609060101010101" pitchFamily="49" charset="-122"/>
                <a:ea typeface="仿宋" panose="02010609060101010101" pitchFamily="49" charset="-122"/>
                <a:cs typeface="仿宋" panose="02010609060101010101" pitchFamily="49" charset="-122"/>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“探索</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之路来”的主语是前所述的</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创新方式</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，与第一分句的主语</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戏曲的创新</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不同，所以不能省略。</a:t>
            </a:r>
            <a:endParaRPr lang="zh-CN" altLang="en-US" sz="2800">
              <a:latin typeface="仿宋" panose="02010609060101010101" pitchFamily="49" charset="-122"/>
              <a:ea typeface="仿宋" panose="02010609060101010101" pitchFamily="49" charset="-122"/>
              <a:cs typeface="仿宋" panose="02010609060101010101" pitchFamily="49" charset="-122"/>
            </a:endParaRPr>
          </a:p>
          <a:p>
            <a:pPr fontAlgn="auto">
              <a:spcBef>
                <a:spcPts val="300"/>
              </a:spcBef>
            </a:pPr>
            <a:r>
              <a:rPr lang="zh-CN" altLang="en-US" sz="2800">
                <a:latin typeface="仿宋" panose="02010609060101010101" pitchFamily="49" charset="-122"/>
                <a:ea typeface="仿宋" panose="02010609060101010101" pitchFamily="49" charset="-122"/>
                <a:cs typeface="仿宋" panose="02010609060101010101" pitchFamily="49" charset="-122"/>
              </a:rPr>
              <a:t>改：</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这样</a:t>
            </a:r>
            <a:r>
              <a:rPr lang="zh-CN" altLang="en-US" sz="2800" smtClean="0">
                <a:latin typeface="仿宋" panose="02010609060101010101" pitchFamily="49" charset="-122"/>
                <a:ea typeface="仿宋" panose="02010609060101010101" pitchFamily="49" charset="-122"/>
                <a:cs typeface="幼圆" panose="02010509060101010101" pitchFamily="49" charset="-122"/>
                <a:sym typeface="+mn-ea"/>
              </a:rPr>
              <a:t>才能探索出一条能够被大多数观众接受的创新之路来</a:t>
            </a:r>
            <a:r>
              <a:rPr lang="zh-CN" altLang="en-US" sz="2800">
                <a:latin typeface="仿宋" panose="02010609060101010101" pitchFamily="49" charset="-122"/>
                <a:ea typeface="仿宋" panose="02010609060101010101" pitchFamily="49" charset="-122"/>
                <a:cs typeface="幼圆" panose="02010509060101010101" pitchFamily="49" charset="-122"/>
                <a:sym typeface="+mn-ea"/>
              </a:rPr>
              <a:t>。</a:t>
            </a:r>
            <a:endParaRPr lang="zh-CN" altLang="en-US" sz="2800">
              <a:latin typeface="仿宋" panose="02010609060101010101" pitchFamily="49" charset="-122"/>
              <a:ea typeface="仿宋" panose="02010609060101010101" pitchFamily="49" charset="-122"/>
              <a:cs typeface="仿宋" panose="02010609060101010101" pitchFamily="49" charset="-122"/>
            </a:endParaRPr>
          </a:p>
        </p:txBody>
      </p:sp>
      <p:sp>
        <p:nvSpPr>
          <p:cNvPr id="5" name="文本框 4"/>
          <p:cNvSpPr txBox="1"/>
          <p:nvPr>
            <p:custDataLst>
              <p:tags r:id="rId5"/>
            </p:custDataLst>
          </p:nvPr>
        </p:nvSpPr>
        <p:spPr>
          <a:xfrm>
            <a:off x="-1270" y="4341495"/>
            <a:ext cx="12192635" cy="1522095"/>
          </a:xfrm>
          <a:prstGeom prst="rect">
            <a:avLst/>
          </a:prstGeom>
          <a:noFill/>
        </p:spPr>
        <p:txBody>
          <a:bodyPr wrap="square" rtlCol="0" anchor="t">
            <a:spAutoFit/>
          </a:bodyPr>
          <a:lstStyle/>
          <a:p>
            <a:pPr>
              <a:spcBef>
                <a:spcPts val="600"/>
              </a:spcBef>
            </a:pPr>
            <a:r>
              <a:rPr lang="zh-CN" altLang="en-US" sz="3000" smtClean="0">
                <a:solidFill>
                  <a:srgbClr val="00B050"/>
                </a:solidFill>
                <a:latin typeface="华文宋体" panose="02010600040101010101" charset="-122"/>
                <a:ea typeface="华文宋体" panose="02010600040101010101" charset="-122"/>
                <a:cs typeface="华文宋体" panose="02010600040101010101" charset="-122"/>
                <a:sym typeface="+mn-ea"/>
              </a:rPr>
              <a:t>例</a:t>
            </a:r>
            <a:r>
              <a:rPr lang="en-US" altLang="zh-CN" sz="3000" smtClean="0">
                <a:solidFill>
                  <a:srgbClr val="00B050"/>
                </a:solidFill>
                <a:latin typeface="华文宋体" panose="02010600040101010101" charset="-122"/>
                <a:ea typeface="华文宋体" panose="02010600040101010101" charset="-122"/>
                <a:cs typeface="华文宋体" panose="02010600040101010101" charset="-122"/>
                <a:sym typeface="+mn-ea"/>
              </a:rPr>
              <a:t>4</a:t>
            </a:r>
            <a:r>
              <a:rPr lang="zh-CN" altLang="en-US" sz="3000" smtClean="0">
                <a:solidFill>
                  <a:srgbClr val="00B050"/>
                </a:solidFill>
                <a:latin typeface="华文宋体" panose="02010600040101010101" charset="-122"/>
                <a:ea typeface="华文宋体" panose="02010600040101010101" charset="-122"/>
                <a:cs typeface="华文宋体" panose="02010600040101010101" charset="-122"/>
                <a:sym typeface="+mn-ea"/>
              </a:rPr>
              <a:t>、</a:t>
            </a:r>
            <a:r>
              <a:rPr lang="zh-CN" altLang="en-US" sz="3000" smtClean="0">
                <a:latin typeface="幼圆" panose="02010509060101010101" pitchFamily="49" charset="-122"/>
                <a:ea typeface="幼圆" panose="02010509060101010101" pitchFamily="49" charset="-122"/>
                <a:cs typeface="幼圆" panose="02010509060101010101" pitchFamily="49" charset="-122"/>
                <a:sym typeface="+mn-ea"/>
              </a:rPr>
              <a:t>传统文化中的餐桌礼仪是很受重视的。老人常说，看一个人的吃相，往往会暴露他的性格特点和教养情况。</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[2017·Ⅲ</a:t>
            </a:r>
            <a:r>
              <a:rPr lang="zh-CN" altLang="en-US"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卷</a:t>
            </a:r>
            <a:r>
              <a:rPr lang="en-US" altLang="zh-CN" sz="2000" smtClean="0">
                <a:solidFill>
                  <a:srgbClr val="1D41D5"/>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3000" smtClean="0">
              <a:latin typeface="幼圆" panose="02010509060101010101" pitchFamily="49" charset="-122"/>
              <a:ea typeface="幼圆" panose="02010509060101010101" pitchFamily="49" charset="-122"/>
              <a:cs typeface="幼圆" panose="02010509060101010101" pitchFamily="49" charset="-122"/>
              <a:sym typeface="+mn-ea"/>
            </a:endParaRPr>
          </a:p>
          <a:p>
            <a:pPr>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藕断丝连</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，删去“看”</a:t>
            </a:r>
            <a:endParaRPr lang="zh-CN" altLang="en-US" sz="2800" noProof="0"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6" name="文本框 5"/>
          <p:cNvSpPr txBox="1"/>
          <p:nvPr>
            <p:custDataLst>
              <p:tags r:id="rId6"/>
            </p:custDataLst>
          </p:nvPr>
        </p:nvSpPr>
        <p:spPr>
          <a:xfrm>
            <a:off x="1270" y="5904865"/>
            <a:ext cx="12192000" cy="953135"/>
          </a:xfrm>
          <a:prstGeom prst="rect">
            <a:avLst/>
          </a:prstGeom>
          <a:noFill/>
        </p:spPr>
        <p:txBody>
          <a:bodyPr wrap="square" rtlCol="0">
            <a:spAutoFit/>
          </a:bodyPr>
          <a:lstStyle/>
          <a:p>
            <a:r>
              <a:rPr lang="zh-CN" altLang="en-US" sz="2800" b="1">
                <a:solidFill>
                  <a:srgbClr val="00B050"/>
                </a:solidFill>
                <a:latin typeface="方正粗黑宋简体" panose="02000000000000000000" charset="-122"/>
                <a:ea typeface="方正粗黑宋简体" panose="02000000000000000000" charset="-122"/>
                <a:cs typeface="幼圆" panose="02010509060101010101" pitchFamily="49" charset="-122"/>
                <a:sym typeface="+mn-ea"/>
              </a:rPr>
              <a:t>＊</a:t>
            </a:r>
            <a:r>
              <a:rPr lang="zh-CN" altLang="en-US" sz="2800">
                <a:solidFill>
                  <a:srgbClr val="FF0000"/>
                </a:solidFill>
                <a:latin typeface="华文中宋" panose="02010600040101010101" charset="-122"/>
                <a:ea typeface="华文中宋" panose="02010600040101010101" charset="-122"/>
                <a:cs typeface="幼圆" panose="02010509060101010101" pitchFamily="49" charset="-122"/>
              </a:rPr>
              <a:t>解决藕断丝连的病句，先读通句子，明白句子是几重意思构成，按照语法知识厘清主干</a:t>
            </a:r>
            <a:r>
              <a:rPr lang="en-US" altLang="zh-CN" sz="2800">
                <a:solidFill>
                  <a:srgbClr val="FF0000"/>
                </a:solidFill>
                <a:latin typeface="华文中宋" panose="02010600040101010101" charset="-122"/>
                <a:ea typeface="华文中宋" panose="02010600040101010101" charset="-122"/>
                <a:cs typeface="幼圆" panose="02010509060101010101" pitchFamily="49" charset="-122"/>
              </a:rPr>
              <a:t>(</a:t>
            </a:r>
            <a:r>
              <a:rPr lang="zh-CN" altLang="en-US" sz="2800" u="sng">
                <a:solidFill>
                  <a:srgbClr val="FF0000"/>
                </a:solidFill>
                <a:uFill>
                  <a:solidFill>
                    <a:schemeClr val="tx1"/>
                  </a:solidFill>
                </a:uFill>
                <a:latin typeface="华文中宋" panose="02010600040101010101" charset="-122"/>
                <a:ea typeface="华文中宋" panose="02010600040101010101" charset="-122"/>
                <a:cs typeface="幼圆" panose="02010509060101010101" pitchFamily="49" charset="-122"/>
              </a:rPr>
              <a:t>主语</a:t>
            </a:r>
            <a:r>
              <a:rPr lang="en-US" altLang="zh-CN" sz="2800">
                <a:solidFill>
                  <a:srgbClr val="FF0000"/>
                </a:solidFill>
                <a:latin typeface="华文中宋" panose="02010600040101010101" charset="-122"/>
                <a:ea typeface="华文中宋" panose="02010600040101010101" charset="-122"/>
                <a:cs typeface="幼圆" panose="02010509060101010101" pitchFamily="49" charset="-122"/>
              </a:rPr>
              <a:t>)</a:t>
            </a:r>
            <a:r>
              <a:rPr lang="zh-CN" altLang="en-US" sz="2800">
                <a:solidFill>
                  <a:srgbClr val="FF0000"/>
                </a:solidFill>
                <a:latin typeface="华文中宋" panose="02010600040101010101" charset="-122"/>
                <a:ea typeface="华文中宋" panose="02010600040101010101" charset="-122"/>
                <a:cs typeface="幼圆" panose="02010509060101010101" pitchFamily="49" charset="-122"/>
              </a:rPr>
              <a:t>，层层剖析。</a:t>
            </a:r>
            <a:endParaRPr lang="zh-CN" altLang="en-US" sz="2800">
              <a:solidFill>
                <a:srgbClr val="FF0000"/>
              </a:solidFill>
              <a:latin typeface="华文中宋" panose="02010600040101010101" charset="-122"/>
              <a:ea typeface="华文中宋" panose="02010600040101010101" charset="-122"/>
              <a:cs typeface="幼圆" panose="02010509060101010101" pitchFamily="49"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0" y="0"/>
            <a:ext cx="12192635" cy="1045210"/>
          </a:xfrm>
          <a:prstGeom prst="rect">
            <a:avLst/>
          </a:prstGeom>
          <a:noFill/>
        </p:spPr>
        <p:txBody>
          <a:bodyPr wrap="square" rtlCol="0">
            <a:spAutoFit/>
          </a:bodyPr>
          <a:lstStyle/>
          <a:p>
            <a:r>
              <a:rPr lang="en-US" altLang="zh-CN" sz="3200">
                <a:latin typeface="方正粗黑宋简体" panose="02000000000000000000" charset="-122"/>
                <a:ea typeface="方正粗黑宋简体" panose="02000000000000000000" charset="-122"/>
              </a:rPr>
              <a:t>       </a:t>
            </a:r>
            <a:r>
              <a:rPr lang="zh-CN" altLang="en-US" sz="3200">
                <a:solidFill>
                  <a:srgbClr val="00B0F0"/>
                </a:solidFill>
                <a:highlight>
                  <a:srgbClr val="C0C0C0"/>
                </a:highlight>
                <a:latin typeface="方正粗黑宋简体" panose="02000000000000000000" charset="-122"/>
                <a:ea typeface="方正粗黑宋简体" panose="02000000000000000000" charset="-122"/>
              </a:rPr>
              <a:t>中途易辙</a:t>
            </a:r>
            <a:r>
              <a:rPr lang="zh-CN" altLang="en-US" sz="3000">
                <a:latin typeface="华文中宋" panose="02010600040101010101" charset="-122"/>
                <a:ea typeface="华文中宋" panose="02010600040101010101" charset="-122"/>
              </a:rPr>
              <a:t>，就是表达句意时，前一个分句没有说完，而后一个分句又暗换了主语，造成表意混杂。</a:t>
            </a:r>
            <a:endParaRPr lang="zh-CN" altLang="en-US" sz="3000">
              <a:latin typeface="华文中宋" panose="02010600040101010101" charset="-122"/>
              <a:ea typeface="华文中宋" panose="02010600040101010101" charset="-122"/>
            </a:endParaRPr>
          </a:p>
        </p:txBody>
      </p:sp>
      <p:sp>
        <p:nvSpPr>
          <p:cNvPr id="5" name="文本框 4"/>
          <p:cNvSpPr txBox="1"/>
          <p:nvPr>
            <p:custDataLst>
              <p:tags r:id="rId4"/>
            </p:custDataLst>
          </p:nvPr>
        </p:nvSpPr>
        <p:spPr>
          <a:xfrm>
            <a:off x="635" y="1243330"/>
            <a:ext cx="12192000" cy="4354195"/>
          </a:xfrm>
          <a:prstGeom prst="rect">
            <a:avLst/>
          </a:prstGeom>
          <a:noFill/>
          <a:ln w="9525">
            <a:noFill/>
          </a:ln>
        </p:spPr>
        <p:txBody>
          <a:bodyPr wrap="square" anchor="t" anchorCtr="0">
            <a:spAutoFit/>
          </a:bodyPr>
          <a:lstStyle/>
          <a:p>
            <a:pPr eaLnBrk="0" hangingPunct="0">
              <a:lnSpc>
                <a:spcPct val="110000"/>
              </a:lnSpc>
              <a:spcBef>
                <a:spcPts val="600"/>
              </a:spcBef>
              <a:buClrTx/>
              <a:buFont typeface="Arial" panose="020b0604020202020204" pitchFamily="34" charset="0"/>
            </a:pPr>
            <a:r>
              <a:rPr lang="zh-CN" altLang="en-US" sz="3000">
                <a:solidFill>
                  <a:srgbClr val="00B05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例</a:t>
            </a:r>
            <a:r>
              <a:rPr lang="en-US" altLang="zh-CN" sz="3000">
                <a:solidFill>
                  <a:srgbClr val="00B05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5</a:t>
            </a:r>
            <a:r>
              <a:rPr lang="zh-CN" altLang="en-US" sz="3000">
                <a:solidFill>
                  <a:srgbClr val="00B05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a:t>
            </a:r>
            <a:r>
              <a:rPr lang="zh-CN" altLang="en-US" sz="3000">
                <a:solidFill>
                  <a:srgbClr val="000000"/>
                </a:solidFill>
                <a:latin typeface="幼圆" panose="02010509060101010101" pitchFamily="49" charset="-122"/>
                <a:ea typeface="幼圆" panose="02010509060101010101" pitchFamily="49" charset="-122"/>
                <a:cs typeface="幼圆" panose="02010509060101010101" pitchFamily="49" charset="-122"/>
                <a:sym typeface="宋体" panose="02010600030101010101" pitchFamily="2" charset="-122"/>
              </a:rPr>
              <a:t>长征五号</a:t>
            </a:r>
            <a:r>
              <a:rPr lang="en-US" altLang="zh-CN" sz="3000">
                <a:solidFill>
                  <a:srgbClr val="000000"/>
                </a:solidFill>
                <a:latin typeface="幼圆" panose="02010509060101010101" pitchFamily="49" charset="-122"/>
                <a:ea typeface="幼圆" panose="02010509060101010101" pitchFamily="49" charset="-122"/>
                <a:cs typeface="幼圆" panose="02010509060101010101" pitchFamily="49" charset="-122"/>
                <a:sym typeface="宋体" panose="02010600030101010101" pitchFamily="2" charset="-122"/>
              </a:rPr>
              <a:t>B</a:t>
            </a:r>
            <a:r>
              <a:rPr lang="zh-CN" altLang="en-US" sz="3000">
                <a:solidFill>
                  <a:srgbClr val="000000"/>
                </a:solidFill>
                <a:latin typeface="幼圆" panose="02010509060101010101" pitchFamily="49" charset="-122"/>
                <a:ea typeface="幼圆" panose="02010509060101010101" pitchFamily="49" charset="-122"/>
                <a:cs typeface="幼圆" panose="02010509060101010101" pitchFamily="49" charset="-122"/>
                <a:sym typeface="宋体" panose="02010600030101010101" pitchFamily="2" charset="-122"/>
              </a:rPr>
              <a:t>运载火箭自从首次飞行任务展开以来，各参研参试单位和全体同志团结拼搏，经历严峻考验，克服重重困难，获得了最后的胜利。</a:t>
            </a:r>
            <a:r>
              <a:rPr lang="en-US" altLang="zh-CN" sz="2100">
                <a:solidFill>
                  <a:srgbClr val="1D41D5"/>
                </a:solidFill>
                <a:latin typeface="幼圆" panose="02010509060101010101" pitchFamily="49" charset="-122"/>
                <a:ea typeface="幼圆" panose="02010509060101010101" pitchFamily="49" charset="-122"/>
                <a:cs typeface="幼圆" panose="02010509060101010101" pitchFamily="49" charset="-122"/>
                <a:sym typeface="宋体" panose="02010600030101010101" pitchFamily="2" charset="-122"/>
              </a:rPr>
              <a:t>[2020·</a:t>
            </a:r>
            <a:r>
              <a:rPr lang="zh-CN" altLang="en-US" sz="2100">
                <a:solidFill>
                  <a:srgbClr val="1D41D5"/>
                </a:solidFill>
                <a:latin typeface="幼圆" panose="02010509060101010101" pitchFamily="49" charset="-122"/>
                <a:ea typeface="幼圆" panose="02010509060101010101" pitchFamily="49" charset="-122"/>
                <a:cs typeface="幼圆" panose="02010509060101010101" pitchFamily="49" charset="-122"/>
                <a:sym typeface="宋体" panose="02010600030101010101" pitchFamily="2" charset="-122"/>
              </a:rPr>
              <a:t>浙江卷</a:t>
            </a:r>
            <a:r>
              <a:rPr lang="en-US" altLang="zh-CN" sz="2100">
                <a:solidFill>
                  <a:srgbClr val="1D41D5"/>
                </a:solidFill>
                <a:latin typeface="幼圆" panose="02010509060101010101" pitchFamily="49" charset="-122"/>
                <a:ea typeface="幼圆" panose="02010509060101010101" pitchFamily="49" charset="-122"/>
                <a:cs typeface="幼圆" panose="02010509060101010101" pitchFamily="49" charset="-122"/>
                <a:sym typeface="宋体" panose="02010600030101010101" pitchFamily="2" charset="-122"/>
              </a:rPr>
              <a:t>]</a:t>
            </a:r>
            <a:endParaRPr lang="zh-CN" altLang="en-US" sz="2100">
              <a:solidFill>
                <a:srgbClr val="000000"/>
              </a:solidFill>
              <a:latin typeface="幼圆" panose="02010509060101010101" pitchFamily="49" charset="-122"/>
              <a:ea typeface="幼圆" panose="02010509060101010101" pitchFamily="49" charset="-122"/>
              <a:cs typeface="幼圆" panose="02010509060101010101" pitchFamily="49" charset="-122"/>
              <a:sym typeface="宋体" panose="02010600030101010101" pitchFamily="2" charset="-122"/>
            </a:endParaRPr>
          </a:p>
          <a:p>
            <a:pPr eaLnBrk="0" hangingPunct="0">
              <a:spcBef>
                <a:spcPts val="600"/>
              </a:spcBef>
              <a:buClrTx/>
              <a:buFont typeface="Arial" panose="020b0604020202020204" pitchFamily="34" charset="0"/>
            </a:pPr>
            <a:r>
              <a:rPr lang="en-US" altLang="zh-CN"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a:t>
            </a:r>
            <a:r>
              <a:rPr lang="zh-CN" altLang="en-US"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解析</a:t>
            </a:r>
            <a:r>
              <a:rPr lang="en-US" altLang="zh-CN"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a:t>
            </a:r>
            <a:r>
              <a:rPr lang="zh-CN" altLang="en-US"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滥用介词造成</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中途易辙，</a:t>
            </a:r>
            <a:r>
              <a:rPr lang="zh-CN" altLang="en-US"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“长征五号</a:t>
            </a:r>
            <a:r>
              <a:rPr lang="en-US" altLang="zh-CN"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B</a:t>
            </a:r>
            <a:r>
              <a:rPr lang="zh-CN" altLang="en-US"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运载火箭自从首次飞行任务展开以来”主语是“长征五号</a:t>
            </a:r>
            <a:r>
              <a:rPr lang="en-US" altLang="zh-CN"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B</a:t>
            </a:r>
            <a:r>
              <a:rPr lang="zh-CN" altLang="en-US"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运载火箭”，此句没有说完，后面又说“各参研参试单位和全体同志团结拼搏”。可将</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介词“自从”</a:t>
            </a:r>
            <a:r>
              <a:rPr lang="zh-CN" altLang="en-US"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调整到句子最前面，让“自从长征五号</a:t>
            </a:r>
            <a:r>
              <a:rPr lang="en-US" altLang="zh-CN"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B</a:t>
            </a:r>
            <a:r>
              <a:rPr lang="zh-CN" altLang="en-US"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运载火箭首次飞行任务展开以来”做状语。</a:t>
            </a:r>
            <a:endParaRPr lang="zh-CN" altLang="en-US" sz="2800">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endParaRPr>
          </a:p>
          <a:p>
            <a:pPr eaLnBrk="0" hangingPunct="0">
              <a:spcBef>
                <a:spcPts val="600"/>
              </a:spcBef>
              <a:buClrTx/>
              <a:buFont typeface="Arial" panose="020b0604020202020204" pitchFamily="34" charset="0"/>
            </a:pPr>
            <a:r>
              <a:rPr lang="zh-CN" altLang="en-US" sz="2800">
                <a:solidFill>
                  <a:srgbClr val="000000"/>
                </a:solidFill>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改：</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自从</a:t>
            </a:r>
            <a:r>
              <a:rPr lang="zh-CN" altLang="en-US" sz="2800">
                <a:solidFill>
                  <a:srgbClr val="000000"/>
                </a:solidFill>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长征五号</a:t>
            </a:r>
            <a:r>
              <a:rPr lang="en-US" altLang="zh-CN" sz="2800">
                <a:solidFill>
                  <a:srgbClr val="000000"/>
                </a:solidFill>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B</a:t>
            </a:r>
            <a:r>
              <a:rPr lang="zh-CN" altLang="en-US" sz="2800">
                <a:solidFill>
                  <a:srgbClr val="000000"/>
                </a:solidFill>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运载火箭首次飞行任务展开</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以来</a:t>
            </a:r>
            <a:r>
              <a:rPr lang="zh-CN" altLang="en-US" sz="2800">
                <a:solidFill>
                  <a:srgbClr val="000000"/>
                </a:solidFill>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rPr>
              <a:t>，各参研参试单位和全体同志团结拼搏，经历严峻考验，克服重重困难，获得了最后的胜利。</a:t>
            </a:r>
            <a:endParaRPr lang="zh-CN" altLang="en-US" sz="2800">
              <a:solidFill>
                <a:srgbClr val="000000"/>
              </a:solidFill>
              <a:latin typeface="仿宋" panose="02010609060101010101" pitchFamily="49" charset="-122"/>
              <a:ea typeface="仿宋" panose="02010609060101010101" pitchFamily="49" charset="-122"/>
              <a:cs typeface="仿宋" panose="02010609060101010101" pitchFamily="49"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charRg st="73" end="202"/>
                                            </p:txEl>
                                          </p:spTgt>
                                        </p:tgtEl>
                                        <p:attrNameLst>
                                          <p:attrName>style.visibility</p:attrName>
                                        </p:attrNameLst>
                                      </p:cBhvr>
                                      <p:to>
                                        <p:strVal val="visible"/>
                                      </p:to>
                                    </p:set>
                                    <p:animEffect transition="in" filter="blinds(horizontal)">
                                      <p:cBhvr>
                                        <p:cTn id="7" dur="500"/>
                                        <p:tgtEl>
                                          <p:spTgt spid="5">
                                            <p:txEl>
                                              <p:charRg st="73" end="20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charRg st="202" end="267"/>
                                            </p:txEl>
                                          </p:spTgt>
                                        </p:tgtEl>
                                        <p:attrNameLst>
                                          <p:attrName>style.visibility</p:attrName>
                                        </p:attrNameLst>
                                      </p:cBhvr>
                                      <p:to>
                                        <p:strVal val="visible"/>
                                      </p:to>
                                    </p:set>
                                    <p:animEffect transition="in" filter="blinds(horizontal)">
                                      <p:cBhvr>
                                        <p:cTn id="12" dur="500"/>
                                        <p:tgtEl>
                                          <p:spTgt spid="5">
                                            <p:txEl>
                                              <p:charRg st="202" end="2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635" y="0"/>
            <a:ext cx="12191365" cy="3553460"/>
          </a:xfrm>
          <a:prstGeom prst="rect">
            <a:avLst/>
          </a:prstGeom>
          <a:noFill/>
        </p:spPr>
        <p:txBody>
          <a:bodyPr wrap="square" rtlCol="0" anchor="t">
            <a:spAutoFit/>
          </a:bodyPr>
          <a:lstStyle/>
          <a:p>
            <a:r>
              <a:rPr lang="zh-CN" altLang="en-US" sz="3000">
                <a:solidFill>
                  <a:srgbClr val="00B05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例</a:t>
            </a:r>
            <a:r>
              <a:rPr lang="en-US" altLang="zh-CN" sz="3000">
                <a:solidFill>
                  <a:srgbClr val="00B05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6</a:t>
            </a:r>
            <a:r>
              <a:rPr lang="zh-CN" altLang="en-US" sz="3000">
                <a:solidFill>
                  <a:srgbClr val="00B050"/>
                </a:solidFill>
                <a:latin typeface="华文宋体" panose="02010600040101010101" charset="-122"/>
                <a:ea typeface="华文宋体" panose="02010600040101010101" charset="-122"/>
                <a:cs typeface="华文宋体" panose="02010600040101010101" charset="-122"/>
                <a:sym typeface="宋体" panose="02010600030101010101" pitchFamily="2" charset="-122"/>
              </a:rPr>
              <a:t>、</a:t>
            </a:r>
            <a:r>
              <a:rPr lang="zh-CN" altLang="en-US" sz="3000">
                <a:latin typeface="幼圆" panose="02010509060101010101" pitchFamily="49" charset="-122"/>
                <a:ea typeface="幼圆" panose="02010509060101010101" pitchFamily="49" charset="-122"/>
                <a:cs typeface="幼圆" panose="02010509060101010101" pitchFamily="49" charset="-122"/>
              </a:rPr>
              <a:t>全球2000多位科学家经过跨国的联合攻关和数年的不懈努力，人类史上首张清晰的超级黑洞照片终于在今年面世，引起广泛关注。</a:t>
            </a:r>
            <a:r>
              <a:rPr lang="en-US" altLang="zh-CN" sz="2000">
                <a:solidFill>
                  <a:schemeClr val="accent1"/>
                </a:solidFill>
                <a:latin typeface="幼圆" panose="02010509060101010101" pitchFamily="49" charset="-122"/>
                <a:ea typeface="幼圆" panose="02010509060101010101" pitchFamily="49" charset="-122"/>
                <a:cs typeface="幼圆" panose="02010509060101010101" pitchFamily="49" charset="-122"/>
                <a:sym typeface="+mn-ea"/>
              </a:rPr>
              <a:t>[2019·</a:t>
            </a:r>
            <a:r>
              <a:rPr lang="zh-CN" altLang="en-US" sz="2000">
                <a:solidFill>
                  <a:schemeClr val="accent1"/>
                </a:solidFill>
                <a:latin typeface="幼圆" panose="02010509060101010101" pitchFamily="49" charset="-122"/>
                <a:ea typeface="幼圆" panose="02010509060101010101" pitchFamily="49" charset="-122"/>
                <a:cs typeface="幼圆" panose="02010509060101010101" pitchFamily="49" charset="-122"/>
                <a:sym typeface="+mn-ea"/>
              </a:rPr>
              <a:t>天津卷</a:t>
            </a:r>
            <a:r>
              <a:rPr lang="en-US" altLang="zh-CN" sz="2000">
                <a:solidFill>
                  <a:schemeClr val="accent1"/>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2000">
              <a:latin typeface="幼圆" panose="02010509060101010101" pitchFamily="49" charset="-122"/>
              <a:ea typeface="幼圆" panose="02010509060101010101" pitchFamily="49" charset="-122"/>
              <a:cs typeface="幼圆" panose="02010509060101010101" pitchFamily="49" charset="-122"/>
            </a:endParaRP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解析</a:t>
            </a:r>
            <a:r>
              <a:rPr lang="en-US" altLang="zh-CN" sz="2800">
                <a:latin typeface="仿宋" panose="02010609060101010101" pitchFamily="49" charset="-122"/>
                <a:ea typeface="仿宋" panose="02010609060101010101" pitchFamily="49" charset="-122"/>
                <a:cs typeface="仿宋" panose="02010609060101010101" pitchFamily="49" charset="-122"/>
              </a:rPr>
              <a:t>]</a:t>
            </a:r>
            <a:r>
              <a:rPr lang="zh-CN" altLang="en-US" sz="2800">
                <a:latin typeface="仿宋" panose="02010609060101010101" pitchFamily="49" charset="-122"/>
                <a:ea typeface="仿宋" panose="02010609060101010101" pitchFamily="49" charset="-122"/>
                <a:cs typeface="仿宋" panose="02010609060101010101" pitchFamily="49" charset="-122"/>
              </a:rPr>
              <a:t>“全球2000多位科学家经过……，人类史上首张……”</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rPr>
              <a:t>结构非常混乱</a:t>
            </a:r>
            <a:r>
              <a:rPr lang="zh-CN" altLang="en-US" sz="2800">
                <a:latin typeface="仿宋" panose="02010609060101010101" pitchFamily="49" charset="-122"/>
                <a:ea typeface="仿宋" panose="02010609060101010101" pitchFamily="49" charset="-122"/>
                <a:cs typeface="仿宋" panose="02010609060101010101" pitchFamily="49" charset="-122"/>
              </a:rPr>
              <a:t>，前一句的主语是“科学家”，“经过……”是介宾短语，在句中做状语，由此可见句子中没有谓语。“</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科学家</a:t>
            </a:r>
            <a:r>
              <a:rPr lang="zh-CN" altLang="en-US" sz="2800">
                <a:latin typeface="仿宋" panose="02010609060101010101" pitchFamily="49" charset="-122"/>
                <a:ea typeface="仿宋" panose="02010609060101010101" pitchFamily="49" charset="-122"/>
                <a:cs typeface="仿宋" panose="02010609060101010101" pitchFamily="49" charset="-122"/>
              </a:rPr>
              <a:t>”这个主语没有陈述的内容，下一句就另起话头，以“照片”为主语，属于结构混乱中的</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rPr>
              <a:t>中途易辙</a:t>
            </a:r>
            <a:r>
              <a:rPr lang="zh-CN" altLang="en-US" sz="2800">
                <a:latin typeface="仿宋" panose="02010609060101010101" pitchFamily="49" charset="-122"/>
                <a:ea typeface="仿宋" panose="02010609060101010101" pitchFamily="49" charset="-122"/>
                <a:cs typeface="仿宋" panose="02010609060101010101" pitchFamily="49" charset="-122"/>
              </a:rPr>
              <a:t>，可以改为“经过全球2000……努力”。</a:t>
            </a:r>
            <a:endParaRPr lang="zh-CN" altLang="en-US" sz="2800">
              <a:latin typeface="仿宋" panose="02010609060101010101" pitchFamily="49" charset="-122"/>
              <a:ea typeface="仿宋" panose="02010609060101010101" pitchFamily="49" charset="-122"/>
              <a:cs typeface="仿宋" panose="02010609060101010101" pitchFamily="49" charset="-122"/>
            </a:endParaRPr>
          </a:p>
        </p:txBody>
      </p:sp>
      <p:sp>
        <p:nvSpPr>
          <p:cNvPr id="2" name="文本框 1"/>
          <p:cNvSpPr txBox="1"/>
          <p:nvPr>
            <p:custDataLst>
              <p:tags r:id="rId4"/>
            </p:custDataLst>
          </p:nvPr>
        </p:nvSpPr>
        <p:spPr>
          <a:xfrm>
            <a:off x="0" y="3769995"/>
            <a:ext cx="12192000" cy="953135"/>
          </a:xfrm>
          <a:prstGeom prst="rect">
            <a:avLst/>
          </a:prstGeom>
          <a:noFill/>
        </p:spPr>
        <p:txBody>
          <a:bodyPr wrap="square" rtlCol="0">
            <a:spAutoFit/>
          </a:bodyPr>
          <a:lstStyle/>
          <a:p>
            <a:r>
              <a:rPr lang="zh-CN" altLang="en-US" sz="2800" b="1">
                <a:solidFill>
                  <a:srgbClr val="00B050"/>
                </a:solidFill>
                <a:latin typeface="方正粗黑宋简体" panose="02000000000000000000" charset="-122"/>
                <a:ea typeface="方正粗黑宋简体" panose="02000000000000000000" charset="-122"/>
                <a:cs typeface="幼圆" panose="02010509060101010101" pitchFamily="49" charset="-122"/>
              </a:rPr>
              <a:t>＊</a:t>
            </a:r>
            <a:r>
              <a:rPr lang="zh-CN" altLang="en-US" sz="2800">
                <a:solidFill>
                  <a:srgbClr val="FF0000"/>
                </a:solidFill>
                <a:latin typeface="华文中宋" panose="02010600040101010101" charset="-122"/>
                <a:ea typeface="华文中宋" panose="02010600040101010101" charset="-122"/>
                <a:cs typeface="幼圆" panose="02010509060101010101" pitchFamily="49" charset="-122"/>
              </a:rPr>
              <a:t>解决中途易辙的病句，只需运用句子成分的知识点，找出</a:t>
            </a:r>
            <a:r>
              <a:rPr lang="zh-CN" altLang="en-US" sz="2800" u="heavy">
                <a:solidFill>
                  <a:srgbClr val="FF0000"/>
                </a:solidFill>
                <a:uFill>
                  <a:solidFill>
                    <a:schemeClr val="tx1"/>
                  </a:solidFill>
                </a:uFill>
                <a:latin typeface="华文中宋" panose="02010600040101010101" charset="-122"/>
                <a:ea typeface="华文中宋" panose="02010600040101010101" charset="-122"/>
                <a:cs typeface="幼圆" panose="02010509060101010101" pitchFamily="49" charset="-122"/>
              </a:rPr>
              <a:t>主干成分是否完整</a:t>
            </a:r>
            <a:r>
              <a:rPr lang="zh-CN" altLang="en-US" sz="2800">
                <a:solidFill>
                  <a:srgbClr val="FF0000"/>
                </a:solidFill>
                <a:latin typeface="华文中宋" panose="02010600040101010101" charset="-122"/>
                <a:ea typeface="华文中宋" panose="02010600040101010101" charset="-122"/>
                <a:cs typeface="幼圆" panose="02010509060101010101" pitchFamily="49" charset="-122"/>
              </a:rPr>
              <a:t>。</a:t>
            </a:r>
            <a:endParaRPr lang="zh-CN" altLang="en-US" sz="2800">
              <a:solidFill>
                <a:srgbClr val="FF0000"/>
              </a:solidFill>
              <a:latin typeface="华文中宋" panose="02010600040101010101" charset="-122"/>
              <a:ea typeface="华文中宋" panose="02010600040101010101" charset="-122"/>
              <a:cs typeface="幼圆" panose="02010509060101010101" pitchFamily="49" charset="-122"/>
            </a:endParaRPr>
          </a:p>
        </p:txBody>
      </p:sp>
    </p:spTree>
  </p:cSld>
  <p:clrMapOvr>
    <a:masterClrMapping/>
  </p:clrMapOvr>
  <p:transition/>
  <p:timing/>
</p:sld>
</file>

<file path=ppt/tags/tag1.xml><?xml version="1.0" encoding="utf-8"?>
<p:tagLst xmlns:p="http://schemas.openxmlformats.org/presentationml/2006/main">
  <p:tag name="AS_UNIQUEID" val="143"/>
</p:tagLst>
</file>

<file path=ppt/tags/tag10.xml><?xml version="1.0" encoding="utf-8"?>
<p:tagLst xmlns:p="http://schemas.openxmlformats.org/presentationml/2006/main">
  <p:tag name="AS_UNIQUEID" val="152"/>
</p:tagLst>
</file>

<file path=ppt/tags/tag100.xml><?xml version="1.0" encoding="utf-8"?>
<p:tagLst xmlns:p="http://schemas.openxmlformats.org/presentationml/2006/main">
  <p:tag name="AS_UNIQUEID" val="237"/>
</p:tagLst>
</file>

<file path=ppt/tags/tag101.xml><?xml version="1.0" encoding="utf-8"?>
<p:tagLst xmlns:p="http://schemas.openxmlformats.org/presentationml/2006/main">
  <p:tag name="AS_UNIQUEID" val="238"/>
</p:tagLst>
</file>

<file path=ppt/tags/tag102.xml><?xml version="1.0" encoding="utf-8"?>
<p:tagLst xmlns:p="http://schemas.openxmlformats.org/presentationml/2006/main">
  <p:tag name="AS_UNIQUEID" val="239"/>
</p:tagLst>
</file>

<file path=ppt/tags/tag103.xml><?xml version="1.0" encoding="utf-8"?>
<p:tagLst xmlns:p="http://schemas.openxmlformats.org/presentationml/2006/main">
  <p:tag name="AS_UNIQUEID" val="240"/>
</p:tagLst>
</file>

<file path=ppt/tags/tag104.xml><?xml version="1.0" encoding="utf-8"?>
<p:tagLst xmlns:p="http://schemas.openxmlformats.org/presentationml/2006/main">
  <p:tag name="AS_UNIQUEID" val="241"/>
</p:tagLst>
</file>

<file path=ppt/tags/tag105.xml><?xml version="1.0" encoding="utf-8"?>
<p:tagLst xmlns:p="http://schemas.openxmlformats.org/presentationml/2006/main">
  <p:tag name="AS_UNIQUEID" val="242"/>
</p:tagLst>
</file>

<file path=ppt/tags/tag106.xml><?xml version="1.0" encoding="utf-8"?>
<p:tagLst xmlns:p="http://schemas.openxmlformats.org/presentationml/2006/main">
  <p:tag name="AS_UNIQUEID" val="243"/>
</p:tagLst>
</file>

<file path=ppt/tags/tag107.xml><?xml version="1.0" encoding="utf-8"?>
<p:tagLst xmlns:p="http://schemas.openxmlformats.org/presentationml/2006/main">
  <p:tag name="AS_UNIQUEID" val="244"/>
</p:tagLst>
</file>

<file path=ppt/tags/tag108.xml><?xml version="1.0" encoding="utf-8"?>
<p:tagLst xmlns:p="http://schemas.openxmlformats.org/presentationml/2006/main">
  <p:tag name="AS_UNIQUEID" val="245"/>
</p:tagLst>
</file>

<file path=ppt/tags/tag109.xml><?xml version="1.0" encoding="utf-8"?>
<p:tagLst xmlns:p="http://schemas.openxmlformats.org/presentationml/2006/main">
  <p:tag name="AS_UNIQUEID" val="246"/>
</p:tagLst>
</file>

<file path=ppt/tags/tag11.xml><?xml version="1.0" encoding="utf-8"?>
<p:tagLst xmlns:p="http://schemas.openxmlformats.org/presentationml/2006/main">
  <p:tag name="AS_UNIQUEID" val="153"/>
</p:tagLst>
</file>

<file path=ppt/tags/tag110.xml><?xml version="1.0" encoding="utf-8"?>
<p:tagLst xmlns:p="http://schemas.openxmlformats.org/presentationml/2006/main">
  <p:tag name="AS_UNIQUEID" val="247"/>
</p:tagLst>
</file>

<file path=ppt/tags/tag111.xml><?xml version="1.0" encoding="utf-8"?>
<p:tagLst xmlns:p="http://schemas.openxmlformats.org/presentationml/2006/main">
  <p:tag name="AS_UNIQUEID" val="248"/>
</p:tagLst>
</file>

<file path=ppt/tags/tag112.xml><?xml version="1.0" encoding="utf-8"?>
<p:tagLst xmlns:p="http://schemas.openxmlformats.org/presentationml/2006/main">
  <p:tag name="AS_UNIQUEID" val="249"/>
</p:tagLst>
</file>

<file path=ppt/tags/tag113.xml><?xml version="1.0" encoding="utf-8"?>
<p:tagLst xmlns:p="http://schemas.openxmlformats.org/presentationml/2006/main">
  <p:tag name="AS_UNIQUEID" val="250"/>
</p:tagLst>
</file>

<file path=ppt/tags/tag114.xml><?xml version="1.0" encoding="utf-8"?>
<p:tagLst xmlns:p="http://schemas.openxmlformats.org/presentationml/2006/main">
  <p:tag name="AS_UNIQUEID" val="251"/>
</p:tagLst>
</file>

<file path=ppt/tags/tag115.xml><?xml version="1.0" encoding="utf-8"?>
<p:tagLst xmlns:p="http://schemas.openxmlformats.org/presentationml/2006/main">
  <p:tag name="AS_UNIQUEID" val="252"/>
</p:tagLst>
</file>

<file path=ppt/tags/tag116.xml><?xml version="1.0" encoding="utf-8"?>
<p:tagLst xmlns:p="http://schemas.openxmlformats.org/presentationml/2006/main">
  <p:tag name="AS_UNIQUEID" val="253"/>
</p:tagLst>
</file>

<file path=ppt/tags/tag117.xml><?xml version="1.0" encoding="utf-8"?>
<p:tagLst xmlns:p="http://schemas.openxmlformats.org/presentationml/2006/main">
  <p:tag name="AS_UNIQUEID" val="254"/>
</p:tagLst>
</file>

<file path=ppt/tags/tag118.xml><?xml version="1.0" encoding="utf-8"?>
<p:tagLst xmlns:p="http://schemas.openxmlformats.org/presentationml/2006/main">
  <p:tag name="AS_UNIQUEID" val="255"/>
</p:tagLst>
</file>

<file path=ppt/tags/tag119.xml><?xml version="1.0" encoding="utf-8"?>
<p:tagLst xmlns:p="http://schemas.openxmlformats.org/presentationml/2006/main">
  <p:tag name="AS_UNIQUEID" val="256"/>
</p:tagLst>
</file>

<file path=ppt/tags/tag12.xml><?xml version="1.0" encoding="utf-8"?>
<p:tagLst xmlns:p="http://schemas.openxmlformats.org/presentationml/2006/main">
  <p:tag name="AS_UNIQUEID" val="154"/>
</p:tagLst>
</file>

<file path=ppt/tags/tag120.xml><?xml version="1.0" encoding="utf-8"?>
<p:tagLst xmlns:p="http://schemas.openxmlformats.org/presentationml/2006/main">
  <p:tag name="AS_UNIQUEID" val="257"/>
</p:tagLst>
</file>

<file path=ppt/tags/tag121.xml><?xml version="1.0" encoding="utf-8"?>
<p:tagLst xmlns:p="http://schemas.openxmlformats.org/presentationml/2006/main">
  <p:tag name="AS_UNIQUEID" val="258"/>
</p:tagLst>
</file>

<file path=ppt/tags/tag122.xml><?xml version="1.0" encoding="utf-8"?>
<p:tagLst xmlns:p="http://schemas.openxmlformats.org/presentationml/2006/main">
  <p:tag name="AS_UNIQUEID" val="259"/>
</p:tagLst>
</file>

<file path=ppt/tags/tag123.xml><?xml version="1.0" encoding="utf-8"?>
<p:tagLst xmlns:p="http://schemas.openxmlformats.org/presentationml/2006/main">
  <p:tag name="AS_UNIQUEID" val="260"/>
</p:tagLst>
</file>

<file path=ppt/tags/tag124.xml><?xml version="1.0" encoding="utf-8"?>
<p:tagLst xmlns:p="http://schemas.openxmlformats.org/presentationml/2006/main">
  <p:tag name="AS_UNIQUEID" val="261"/>
</p:tagLst>
</file>

<file path=ppt/tags/tag125.xml><?xml version="1.0" encoding="utf-8"?>
<p:tagLst xmlns:p="http://schemas.openxmlformats.org/presentationml/2006/main">
  <p:tag name="AS_UNIQUEID" val="262"/>
</p:tagLst>
</file>

<file path=ppt/tags/tag126.xml><?xml version="1.0" encoding="utf-8"?>
<p:tagLst xmlns:p="http://schemas.openxmlformats.org/presentationml/2006/main">
  <p:tag name="AS_UNIQUEID" val="263"/>
</p:tagLst>
</file>

<file path=ppt/tags/tag127.xml><?xml version="1.0" encoding="utf-8"?>
<p:tagLst xmlns:p="http://schemas.openxmlformats.org/presentationml/2006/main">
  <p:tag name="AS_UNIQUEID" val="264"/>
</p:tagLst>
</file>

<file path=ppt/tags/tag128.xml><?xml version="1.0" encoding="utf-8"?>
<p:tagLst xmlns:p="http://schemas.openxmlformats.org/presentationml/2006/main">
  <p:tag name="AS_UNIQUEID" val="265"/>
</p:tagLst>
</file>

<file path=ppt/tags/tag129.xml><?xml version="1.0" encoding="utf-8"?>
<p:tagLst xmlns:p="http://schemas.openxmlformats.org/presentationml/2006/main">
  <p:tag name="AS_UNIQUEID" val="266"/>
</p:tagLst>
</file>

<file path=ppt/tags/tag13.xml><?xml version="1.0" encoding="utf-8"?>
<p:tagLst xmlns:p="http://schemas.openxmlformats.org/presentationml/2006/main">
  <p:tag name="AS_UNIQUEID" val="155"/>
</p:tagLst>
</file>

<file path=ppt/tags/tag130.xml><?xml version="1.0" encoding="utf-8"?>
<p:tagLst xmlns:p="http://schemas.openxmlformats.org/presentationml/2006/main">
  <p:tag name="AS_UNIQUEID" val="267"/>
</p:tagLst>
</file>

<file path=ppt/tags/tag131.xml><?xml version="1.0" encoding="utf-8"?>
<p:tagLst xmlns:p="http://schemas.openxmlformats.org/presentationml/2006/main">
  <p:tag name="AS_UNIQUEID" val="268"/>
</p:tagLst>
</file>

<file path=ppt/tags/tag132.xml><?xml version="1.0" encoding="utf-8"?>
<p:tagLst xmlns:p="http://schemas.openxmlformats.org/presentationml/2006/main">
  <p:tag name="AS_UNIQUEID" val="269"/>
</p:tagLst>
</file>

<file path=ppt/tags/tag133.xml><?xml version="1.0" encoding="utf-8"?>
<p:tagLst xmlns:p="http://schemas.openxmlformats.org/presentationml/2006/main">
  <p:tag name="AS_UNIQUEID" val="270"/>
</p:tagLst>
</file>

<file path=ppt/tags/tag134.xml><?xml version="1.0" encoding="utf-8"?>
<p:tagLst xmlns:p="http://schemas.openxmlformats.org/presentationml/2006/main">
  <p:tag name="AS_UNIQUEID" val="271"/>
</p:tagLst>
</file>

<file path=ppt/tags/tag135.xml><?xml version="1.0" encoding="utf-8"?>
<p:tagLst xmlns:p="http://schemas.openxmlformats.org/presentationml/2006/main">
  <p:tag name="AS_UNIQUEID" val="272"/>
</p:tagLst>
</file>

<file path=ppt/tags/tag136.xml><?xml version="1.0" encoding="utf-8"?>
<p:tagLst xmlns:p="http://schemas.openxmlformats.org/presentationml/2006/main">
  <p:tag name="AS_OS" val="Unix 3.10 unknown"/>
  <p:tag name="AS_RELEASE_DATE" val="2020.11.30"/>
  <p:tag name="AS_TITLE" val="Aspose.Slides for Java"/>
  <p:tag name="AS_VERSION" val="20.11"/>
</p:tagLst>
</file>

<file path=ppt/tags/tag14.xml><?xml version="1.0" encoding="utf-8"?>
<p:tagLst xmlns:p="http://schemas.openxmlformats.org/presentationml/2006/main">
  <p:tag name="AS_UNIQUEID" val="156"/>
</p:tagLst>
</file>

<file path=ppt/tags/tag15.xml><?xml version="1.0" encoding="utf-8"?>
<p:tagLst xmlns:p="http://schemas.openxmlformats.org/presentationml/2006/main">
  <p:tag name="AS_UNIQUEID" val="157"/>
</p:tagLst>
</file>

<file path=ppt/tags/tag16.xml><?xml version="1.0" encoding="utf-8"?>
<p:tagLst xmlns:p="http://schemas.openxmlformats.org/presentationml/2006/main">
  <p:tag name="AS_UNIQUEID" val="158"/>
</p:tagLst>
</file>

<file path=ppt/tags/tag17.xml><?xml version="1.0" encoding="utf-8"?>
<p:tagLst xmlns:p="http://schemas.openxmlformats.org/presentationml/2006/main">
  <p:tag name="AS_UNIQUEID" val="159"/>
</p:tagLst>
</file>

<file path=ppt/tags/tag18.xml><?xml version="1.0" encoding="utf-8"?>
<p:tagLst xmlns:p="http://schemas.openxmlformats.org/presentationml/2006/main">
  <p:tag name="AS_UNIQUEID" val="160"/>
</p:tagLst>
</file>

<file path=ppt/tags/tag19.xml><?xml version="1.0" encoding="utf-8"?>
<p:tagLst xmlns:p="http://schemas.openxmlformats.org/presentationml/2006/main">
  <p:tag name="AS_UNIQUEID" val="161"/>
</p:tagLst>
</file>

<file path=ppt/tags/tag2.xml><?xml version="1.0" encoding="utf-8"?>
<p:tagLst xmlns:p="http://schemas.openxmlformats.org/presentationml/2006/main">
  <p:tag name="AS_UNIQUEID" val="144"/>
</p:tagLst>
</file>

<file path=ppt/tags/tag20.xml><?xml version="1.0" encoding="utf-8"?>
<p:tagLst xmlns:p="http://schemas.openxmlformats.org/presentationml/2006/main">
  <p:tag name="AS_UNIQUEID" val="162"/>
</p:tagLst>
</file>

<file path=ppt/tags/tag21.xml><?xml version="1.0" encoding="utf-8"?>
<p:tagLst xmlns:p="http://schemas.openxmlformats.org/presentationml/2006/main">
  <p:tag name="AS_UNIQUEID" val="163"/>
</p:tagLst>
</file>

<file path=ppt/tags/tag22.xml><?xml version="1.0" encoding="utf-8"?>
<p:tagLst xmlns:p="http://schemas.openxmlformats.org/presentationml/2006/main">
  <p:tag name="AS_UNIQUEID" val="164"/>
</p:tagLst>
</file>

<file path=ppt/tags/tag23.xml><?xml version="1.0" encoding="utf-8"?>
<p:tagLst xmlns:p="http://schemas.openxmlformats.org/presentationml/2006/main">
  <p:tag name="AS_UNIQUEID" val="165"/>
</p:tagLst>
</file>

<file path=ppt/tags/tag24.xml><?xml version="1.0" encoding="utf-8"?>
<p:tagLst xmlns:p="http://schemas.openxmlformats.org/presentationml/2006/main">
  <p:tag name="AS_UNIQUEID" val="166"/>
</p:tagLst>
</file>

<file path=ppt/tags/tag25.xml><?xml version="1.0" encoding="utf-8"?>
<p:tagLst xmlns:p="http://schemas.openxmlformats.org/presentationml/2006/main">
  <p:tag name="AS_UNIQUEID" val="167"/>
</p:tagLst>
</file>

<file path=ppt/tags/tag26.xml><?xml version="1.0" encoding="utf-8"?>
<p:tagLst xmlns:p="http://schemas.openxmlformats.org/presentationml/2006/main">
  <p:tag name="AS_UNIQUEID" val="168"/>
</p:tagLst>
</file>

<file path=ppt/tags/tag27.xml><?xml version="1.0" encoding="utf-8"?>
<p:tagLst xmlns:p="http://schemas.openxmlformats.org/presentationml/2006/main">
  <p:tag name="AS_UNIQUEID" val="169"/>
</p:tagLst>
</file>

<file path=ppt/tags/tag28.xml><?xml version="1.0" encoding="utf-8"?>
<p:tagLst xmlns:p="http://schemas.openxmlformats.org/presentationml/2006/main">
  <p:tag name="AS_UNIQUEID" val="170"/>
</p:tagLst>
</file>

<file path=ppt/tags/tag29.xml><?xml version="1.0" encoding="utf-8"?>
<p:tagLst xmlns:p="http://schemas.openxmlformats.org/presentationml/2006/main">
  <p:tag name="AS_UNIQUEID" val="171"/>
</p:tagLst>
</file>

<file path=ppt/tags/tag3.xml><?xml version="1.0" encoding="utf-8"?>
<p:tagLst xmlns:p="http://schemas.openxmlformats.org/presentationml/2006/main">
  <p:tag name="AS_UNIQUEID" val="145"/>
</p:tagLst>
</file>

<file path=ppt/tags/tag30.xml><?xml version="1.0" encoding="utf-8"?>
<p:tagLst xmlns:p="http://schemas.openxmlformats.org/presentationml/2006/main">
  <p:tag name="AS_UNIQUEID" val="172"/>
</p:tagLst>
</file>

<file path=ppt/tags/tag31.xml><?xml version="1.0" encoding="utf-8"?>
<p:tagLst xmlns:p="http://schemas.openxmlformats.org/presentationml/2006/main">
  <p:tag name="AS_UNIQUEID" val="173"/>
</p:tagLst>
</file>

<file path=ppt/tags/tag32.xml><?xml version="1.0" encoding="utf-8"?>
<p:tagLst xmlns:p="http://schemas.openxmlformats.org/presentationml/2006/main">
  <p:tag name="AS_UNIQUEID" val="174"/>
</p:tagLst>
</file>

<file path=ppt/tags/tag33.xml><?xml version="1.0" encoding="utf-8"?>
<p:tagLst xmlns:p="http://schemas.openxmlformats.org/presentationml/2006/main">
  <p:tag name="AS_UNIQUEID" val="175"/>
</p:tagLst>
</file>

<file path=ppt/tags/tag34.xml><?xml version="1.0" encoding="utf-8"?>
<p:tagLst xmlns:p="http://schemas.openxmlformats.org/presentationml/2006/main">
  <p:tag name="AS_UNIQUEID" val="176"/>
</p:tagLst>
</file>

<file path=ppt/tags/tag35.xml><?xml version="1.0" encoding="utf-8"?>
<p:tagLst xmlns:p="http://schemas.openxmlformats.org/presentationml/2006/main">
  <p:tag name="AS_UNIQUEID" val="177"/>
</p:tagLst>
</file>

<file path=ppt/tags/tag36.xml><?xml version="1.0" encoding="utf-8"?>
<p:tagLst xmlns:p="http://schemas.openxmlformats.org/presentationml/2006/main">
  <p:tag name="AS_UNIQUEID" val="178"/>
</p:tagLst>
</file>

<file path=ppt/tags/tag37.xml><?xml version="1.0" encoding="utf-8"?>
<p:tagLst xmlns:p="http://schemas.openxmlformats.org/presentationml/2006/main">
  <p:tag name="AS_UNIQUEID" val="179"/>
</p:tagLst>
</file>

<file path=ppt/tags/tag38.xml><?xml version="1.0" encoding="utf-8"?>
<p:tagLst xmlns:p="http://schemas.openxmlformats.org/presentationml/2006/main">
  <p:tag name="AS_UNIQUEID" val="180"/>
</p:tagLst>
</file>

<file path=ppt/tags/tag39.xml><?xml version="1.0" encoding="utf-8"?>
<p:tagLst xmlns:p="http://schemas.openxmlformats.org/presentationml/2006/main">
  <p:tag name="AS_UNIQUEID" val="181"/>
</p:tagLst>
</file>

<file path=ppt/tags/tag4.xml><?xml version="1.0" encoding="utf-8"?>
<p:tagLst xmlns:p="http://schemas.openxmlformats.org/presentationml/2006/main">
  <p:tag name="AS_UNIQUEID" val="146"/>
</p:tagLst>
</file>

<file path=ppt/tags/tag40.xml><?xml version="1.0" encoding="utf-8"?>
<p:tagLst xmlns:p="http://schemas.openxmlformats.org/presentationml/2006/main">
  <p:tag name="AS_UNIQUEID" val="182"/>
</p:tagLst>
</file>

<file path=ppt/tags/tag41.xml><?xml version="1.0" encoding="utf-8"?>
<p:tagLst xmlns:p="http://schemas.openxmlformats.org/presentationml/2006/main">
  <p:tag name="AS_UNIQUEID" val="183"/>
</p:tagLst>
</file>

<file path=ppt/tags/tag42.xml><?xml version="1.0" encoding="utf-8"?>
<p:tagLst xmlns:p="http://schemas.openxmlformats.org/presentationml/2006/main">
  <p:tag name="AS_UNIQUEID" val="184"/>
</p:tagLst>
</file>

<file path=ppt/tags/tag43.xml><?xml version="1.0" encoding="utf-8"?>
<p:tagLst xmlns:p="http://schemas.openxmlformats.org/presentationml/2006/main">
  <p:tag name="AS_UNIQUEID" val="185"/>
</p:tagLst>
</file>

<file path=ppt/tags/tag44.xml><?xml version="1.0" encoding="utf-8"?>
<p:tagLst xmlns:p="http://schemas.openxmlformats.org/presentationml/2006/main">
  <p:tag name="AS_UNIQUEID" val="186"/>
</p:tagLst>
</file>

<file path=ppt/tags/tag45.xml><?xml version="1.0" encoding="utf-8"?>
<p:tagLst xmlns:p="http://schemas.openxmlformats.org/presentationml/2006/main">
  <p:tag name="AS_UNIQUEID" val="187"/>
</p:tagLst>
</file>

<file path=ppt/tags/tag46.xml><?xml version="1.0" encoding="utf-8"?>
<p:tagLst xmlns:p="http://schemas.openxmlformats.org/presentationml/2006/main">
  <p:tag name="AS_UNIQUEID" val="188"/>
</p:tagLst>
</file>

<file path=ppt/tags/tag47.xml><?xml version="1.0" encoding="utf-8"?>
<p:tagLst xmlns:p="http://schemas.openxmlformats.org/presentationml/2006/main">
  <p:tag name="AS_UNIQUEID" val="189"/>
</p:tagLst>
</file>

<file path=ppt/tags/tag48.xml><?xml version="1.0" encoding="utf-8"?>
<p:tagLst xmlns:p="http://schemas.openxmlformats.org/presentationml/2006/main">
  <p:tag name="AS_UNIQUEID" val="190"/>
</p:tagLst>
</file>

<file path=ppt/tags/tag49.xml><?xml version="1.0" encoding="utf-8"?>
<p:tagLst xmlns:p="http://schemas.openxmlformats.org/presentationml/2006/main">
  <p:tag name="AS_UNIQUEID" val="191"/>
</p:tagLst>
</file>

<file path=ppt/tags/tag5.xml><?xml version="1.0" encoding="utf-8"?>
<p:tagLst xmlns:p="http://schemas.openxmlformats.org/presentationml/2006/main">
  <p:tag name="AS_UNIQUEID" val="147"/>
</p:tagLst>
</file>

<file path=ppt/tags/tag50.xml><?xml version="1.0" encoding="utf-8"?>
<p:tagLst xmlns:p="http://schemas.openxmlformats.org/presentationml/2006/main">
  <p:tag name="AS_UNIQUEID" val="192"/>
</p:tagLst>
</file>

<file path=ppt/tags/tag51.xml><?xml version="1.0" encoding="utf-8"?>
<p:tagLst xmlns:p="http://schemas.openxmlformats.org/presentationml/2006/main">
  <p:tag name="AS_UNIQUEID" val="193"/>
</p:tagLst>
</file>

<file path=ppt/tags/tag52.xml><?xml version="1.0" encoding="utf-8"?>
<p:tagLst xmlns:p="http://schemas.openxmlformats.org/presentationml/2006/main">
  <p:tag name="AS_UNIQUEID" val="194"/>
</p:tagLst>
</file>

<file path=ppt/tags/tag53.xml><?xml version="1.0" encoding="utf-8"?>
<p:tagLst xmlns:p="http://schemas.openxmlformats.org/presentationml/2006/main">
  <p:tag name="AS_UNIQUEID" val="195"/>
</p:tagLst>
</file>

<file path=ppt/tags/tag54.xml><?xml version="1.0" encoding="utf-8"?>
<p:tagLst xmlns:p="http://schemas.openxmlformats.org/presentationml/2006/main">
  <p:tag name="AS_UNIQUEID" val="196"/>
</p:tagLst>
</file>

<file path=ppt/tags/tag55.xml><?xml version="1.0" encoding="utf-8"?>
<p:tagLst xmlns:p="http://schemas.openxmlformats.org/presentationml/2006/main">
  <p:tag name="AS_UNIQUEID" val="197"/>
</p:tagLst>
</file>

<file path=ppt/tags/tag56.xml><?xml version="1.0" encoding="utf-8"?>
<p:tagLst xmlns:p="http://schemas.openxmlformats.org/presentationml/2006/main">
  <p:tag name="AS_UNIQUEID" val="198"/>
</p:tagLst>
</file>

<file path=ppt/tags/tag57.xml><?xml version="1.0" encoding="utf-8"?>
<p:tagLst xmlns:p="http://schemas.openxmlformats.org/presentationml/2006/main">
  <p:tag name="AS_UNIQUEID" val="199"/>
</p:tagLst>
</file>

<file path=ppt/tags/tag58.xml><?xml version="1.0" encoding="utf-8"?>
<p:tagLst xmlns:p="http://schemas.openxmlformats.org/presentationml/2006/main">
  <p:tag name="AS_UNIQUEID" val="200"/>
</p:tagLst>
</file>

<file path=ppt/tags/tag59.xml><?xml version="1.0" encoding="utf-8"?>
<p:tagLst xmlns:p="http://schemas.openxmlformats.org/presentationml/2006/main">
  <p:tag name="AS_UNIQUEID" val="201"/>
</p:tagLst>
</file>

<file path=ppt/tags/tag6.xml><?xml version="1.0" encoding="utf-8"?>
<p:tagLst xmlns:p="http://schemas.openxmlformats.org/presentationml/2006/main">
  <p:tag name="AS_UNIQUEID" val="148"/>
</p:tagLst>
</file>

<file path=ppt/tags/tag60.xml><?xml version="1.0" encoding="utf-8"?>
<p:tagLst xmlns:p="http://schemas.openxmlformats.org/presentationml/2006/main">
  <p:tag name="AS_UNIQUEID" val="202"/>
</p:tagLst>
</file>

<file path=ppt/tags/tag61.xml><?xml version="1.0" encoding="utf-8"?>
<p:tagLst xmlns:p="http://schemas.openxmlformats.org/presentationml/2006/main">
  <p:tag name="AS_UNIQUEID" val="203"/>
</p:tagLst>
</file>

<file path=ppt/tags/tag62.xml><?xml version="1.0" encoding="utf-8"?>
<p:tagLst xmlns:p="http://schemas.openxmlformats.org/presentationml/2006/main">
  <p:tag name="AS_UNIQUEID" val="204"/>
</p:tagLst>
</file>

<file path=ppt/tags/tag63.xml><?xml version="1.0" encoding="utf-8"?>
<p:tagLst xmlns:p="http://schemas.openxmlformats.org/presentationml/2006/main">
  <p:tag name="AS_UNIQUEID" val="205"/>
</p:tagLst>
</file>

<file path=ppt/tags/tag64.xml><?xml version="1.0" encoding="utf-8"?>
<p:tagLst xmlns:p="http://schemas.openxmlformats.org/presentationml/2006/main">
  <p:tag name="AS_UNIQUEID" val="206"/>
</p:tagLst>
</file>

<file path=ppt/tags/tag65.xml><?xml version="1.0" encoding="utf-8"?>
<p:tagLst xmlns:p="http://schemas.openxmlformats.org/presentationml/2006/main">
  <p:tag name="AS_UNIQUEID" val="207"/>
</p:tagLst>
</file>

<file path=ppt/tags/tag66.xml><?xml version="1.0" encoding="utf-8"?>
<p:tagLst xmlns:p="http://schemas.openxmlformats.org/presentationml/2006/main">
  <p:tag name="AS_UNIQUEID" val="208"/>
</p:tagLst>
</file>

<file path=ppt/tags/tag67.xml><?xml version="1.0" encoding="utf-8"?>
<p:tagLst xmlns:p="http://schemas.openxmlformats.org/presentationml/2006/main">
  <p:tag name="AS_UNIQUEID" val="209"/>
</p:tagLst>
</file>

<file path=ppt/tags/tag68.xml><?xml version="1.0" encoding="utf-8"?>
<p:tagLst xmlns:p="http://schemas.openxmlformats.org/presentationml/2006/main">
  <p:tag name="AS_UNIQUEID" val="210"/>
</p:tagLst>
</file>

<file path=ppt/tags/tag69.xml><?xml version="1.0" encoding="utf-8"?>
<p:tagLst xmlns:p="http://schemas.openxmlformats.org/presentationml/2006/main">
  <p:tag name="AS_UNIQUEID" val="211"/>
</p:tagLst>
</file>

<file path=ppt/tags/tag7.xml><?xml version="1.0" encoding="utf-8"?>
<p:tagLst xmlns:p="http://schemas.openxmlformats.org/presentationml/2006/main">
  <p:tag name="AS_UNIQUEID" val="149"/>
</p:tagLst>
</file>

<file path=ppt/tags/tag70.xml><?xml version="1.0" encoding="utf-8"?>
<p:tagLst xmlns:p="http://schemas.openxmlformats.org/presentationml/2006/main">
  <p:tag name="AS_UNIQUEID" val="212"/>
</p:tagLst>
</file>

<file path=ppt/tags/tag71.xml><?xml version="1.0" encoding="utf-8"?>
<p:tagLst xmlns:p="http://schemas.openxmlformats.org/presentationml/2006/main">
  <p:tag name="AS_UNIQUEID" val="213"/>
</p:tagLst>
</file>

<file path=ppt/tags/tag72.xml><?xml version="1.0" encoding="utf-8"?>
<p:tagLst xmlns:p="http://schemas.openxmlformats.org/presentationml/2006/main">
  <p:tag name="AS_UNIQUEID" val="214"/>
</p:tagLst>
</file>

<file path=ppt/tags/tag73.xml><?xml version="1.0" encoding="utf-8"?>
<p:tagLst xmlns:p="http://schemas.openxmlformats.org/presentationml/2006/main">
  <p:tag name="AS_UNIQUEID" val="215"/>
</p:tagLst>
</file>

<file path=ppt/tags/tag74.xml><?xml version="1.0" encoding="utf-8"?>
<p:tagLst xmlns:p="http://schemas.openxmlformats.org/presentationml/2006/main">
  <p:tag name="AS_UNIQUEID" val="216"/>
</p:tagLst>
</file>

<file path=ppt/tags/tag75.xml><?xml version="1.0" encoding="utf-8"?>
<p:tagLst xmlns:p="http://schemas.openxmlformats.org/presentationml/2006/main">
  <p:tag name="AS_UNIQUEID" val="217"/>
</p:tagLst>
</file>

<file path=ppt/tags/tag76.xml><?xml version="1.0" encoding="utf-8"?>
<p:tagLst xmlns:p="http://schemas.openxmlformats.org/presentationml/2006/main">
  <p:tag name="AS_UNIQUEID" val="218"/>
</p:tagLst>
</file>

<file path=ppt/tags/tag77.xml><?xml version="1.0" encoding="utf-8"?>
<p:tagLst xmlns:p="http://schemas.openxmlformats.org/presentationml/2006/main">
  <p:tag name="AS_UNIQUEID" val="219"/>
</p:tagLst>
</file>

<file path=ppt/tags/tag78.xml><?xml version="1.0" encoding="utf-8"?>
<p:tagLst xmlns:p="http://schemas.openxmlformats.org/presentationml/2006/main">
  <p:tag name="AS_UNIQUEID" val="220"/>
</p:tagLst>
</file>

<file path=ppt/tags/tag79.xml><?xml version="1.0" encoding="utf-8"?>
<p:tagLst xmlns:p="http://schemas.openxmlformats.org/presentationml/2006/main">
  <p:tag name="AS_UNIQUEID" val="221"/>
</p:tagLst>
</file>

<file path=ppt/tags/tag8.xml><?xml version="1.0" encoding="utf-8"?>
<p:tagLst xmlns:p="http://schemas.openxmlformats.org/presentationml/2006/main">
  <p:tag name="AS_UNIQUEID" val="150"/>
</p:tagLst>
</file>

<file path=ppt/tags/tag80.xml><?xml version="1.0" encoding="utf-8"?>
<p:tagLst xmlns:p="http://schemas.openxmlformats.org/presentationml/2006/main">
  <p:tag name="AS_UNIQUEID" val="222"/>
</p:tagLst>
</file>

<file path=ppt/tags/tag81.xml><?xml version="1.0" encoding="utf-8"?>
<p:tagLst xmlns:p="http://schemas.openxmlformats.org/presentationml/2006/main">
  <p:tag name="AS_UNIQUEID" val="223"/>
</p:tagLst>
</file>

<file path=ppt/tags/tag82.xml><?xml version="1.0" encoding="utf-8"?>
<p:tagLst xmlns:p="http://schemas.openxmlformats.org/presentationml/2006/main">
  <p:tag name="AS_UNIQUEID" val="224"/>
</p:tagLst>
</file>

<file path=ppt/tags/tag83.xml><?xml version="1.0" encoding="utf-8"?>
<p:tagLst xmlns:p="http://schemas.openxmlformats.org/presentationml/2006/main">
  <p:tag name="AS_UNIQUEID" val="137"/>
</p:tagLst>
</file>

<file path=ppt/tags/tag84.xml><?xml version="1.0" encoding="utf-8"?>
<p:tagLst xmlns:p="http://schemas.openxmlformats.org/presentationml/2006/main">
  <p:tag name="AS_UNIQUEID" val="138"/>
</p:tagLst>
</file>

<file path=ppt/tags/tag85.xml><?xml version="1.0" encoding="utf-8"?>
<p:tagLst xmlns:p="http://schemas.openxmlformats.org/presentationml/2006/main">
  <p:tag name="AS_UNIQUEID" val="140"/>
</p:tagLst>
</file>

<file path=ppt/tags/tag86.xml><?xml version="1.0" encoding="utf-8"?>
<p:tagLst xmlns:p="http://schemas.openxmlformats.org/presentationml/2006/main">
  <p:tag name="AS_UNIQUEID" val="141"/>
</p:tagLst>
</file>

<file path=ppt/tags/tag87.xml><?xml version="1.0" encoding="utf-8"?>
<p:tagLst xmlns:p="http://schemas.openxmlformats.org/presentationml/2006/main">
  <p:tag name="AS_UNIQUEID" val="142"/>
</p:tagLst>
</file>

<file path=ppt/tags/tag88.xml><?xml version="1.0" encoding="utf-8"?>
<p:tagLst xmlns:p="http://schemas.openxmlformats.org/presentationml/2006/main">
  <p:tag name="AS_UNIQUEID" val="225"/>
</p:tagLst>
</file>

<file path=ppt/tags/tag89.xml><?xml version="1.0" encoding="utf-8"?>
<p:tagLst xmlns:p="http://schemas.openxmlformats.org/presentationml/2006/main">
  <p:tag name="AS_UNIQUEID" val="226"/>
</p:tagLst>
</file>

<file path=ppt/tags/tag9.xml><?xml version="1.0" encoding="utf-8"?>
<p:tagLst xmlns:p="http://schemas.openxmlformats.org/presentationml/2006/main">
  <p:tag name="AS_UNIQUEID" val="151"/>
</p:tagLst>
</file>

<file path=ppt/tags/tag90.xml><?xml version="1.0" encoding="utf-8"?>
<p:tagLst xmlns:p="http://schemas.openxmlformats.org/presentationml/2006/main">
  <p:tag name="AS_UNIQUEID" val="227"/>
</p:tagLst>
</file>

<file path=ppt/tags/tag91.xml><?xml version="1.0" encoding="utf-8"?>
<p:tagLst xmlns:p="http://schemas.openxmlformats.org/presentationml/2006/main">
  <p:tag name="AS_UNIQUEID" val="228"/>
</p:tagLst>
</file>

<file path=ppt/tags/tag92.xml><?xml version="1.0" encoding="utf-8"?>
<p:tagLst xmlns:p="http://schemas.openxmlformats.org/presentationml/2006/main">
  <p:tag name="AS_UNIQUEID" val="229"/>
</p:tagLst>
</file>

<file path=ppt/tags/tag93.xml><?xml version="1.0" encoding="utf-8"?>
<p:tagLst xmlns:p="http://schemas.openxmlformats.org/presentationml/2006/main">
  <p:tag name="AS_UNIQUEID" val="230"/>
</p:tagLst>
</file>

<file path=ppt/tags/tag94.xml><?xml version="1.0" encoding="utf-8"?>
<p:tagLst xmlns:p="http://schemas.openxmlformats.org/presentationml/2006/main">
  <p:tag name="AS_UNIQUEID" val="231"/>
</p:tagLst>
</file>

<file path=ppt/tags/tag95.xml><?xml version="1.0" encoding="utf-8"?>
<p:tagLst xmlns:p="http://schemas.openxmlformats.org/presentationml/2006/main">
  <p:tag name="AS_UNIQUEID" val="232"/>
</p:tagLst>
</file>

<file path=ppt/tags/tag96.xml><?xml version="1.0" encoding="utf-8"?>
<p:tagLst xmlns:p="http://schemas.openxmlformats.org/presentationml/2006/main">
  <p:tag name="AS_UNIQUEID" val="233"/>
</p:tagLst>
</file>

<file path=ppt/tags/tag97.xml><?xml version="1.0" encoding="utf-8"?>
<p:tagLst xmlns:p="http://schemas.openxmlformats.org/presentationml/2006/main">
  <p:tag name="AS_UNIQUEID" val="234"/>
</p:tagLst>
</file>

<file path=ppt/tags/tag98.xml><?xml version="1.0" encoding="utf-8"?>
<p:tagLst xmlns:p="http://schemas.openxmlformats.org/presentationml/2006/main">
  <p:tag name="AS_UNIQUEID" val="235"/>
</p:tagLst>
</file>

<file path=ppt/tags/tag99.xml><?xml version="1.0" encoding="utf-8"?>
<p:tagLst xmlns:p="http://schemas.openxmlformats.org/presentationml/2006/main">
  <p:tag name="AS_UNIQUEID" val="23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94</Paragraphs>
  <Slides>16</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16</vt:i4>
      </vt:variant>
    </vt:vector>
  </HeadingPairs>
  <TitlesOfParts>
    <vt:vector baseType="lpstr" size="27">
      <vt:lpstr>Arial</vt:lpstr>
      <vt:lpstr>Calibri</vt:lpstr>
      <vt:lpstr>华文中宋</vt:lpstr>
      <vt:lpstr>华文仿宋</vt:lpstr>
      <vt:lpstr>宋体</vt:lpstr>
      <vt:lpstr>华文宋体</vt:lpstr>
      <vt:lpstr>幼圆</vt:lpstr>
      <vt:lpstr>方正粗黑宋简体</vt:lpstr>
      <vt:lpstr>仿宋</vt:lpstr>
      <vt:lpstr>Verdana</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2021-10-14T11:32:09.426</cp:lastPrinted>
  <dcterms:created xsi:type="dcterms:W3CDTF">2021-10-14T11:32:09Z</dcterms:created>
  <dcterms:modified xsi:type="dcterms:W3CDTF">2021-10-14T03:32:10Z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