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35"/>
  </p:handoutMasterIdLst>
  <p:sldIdLst>
    <p:sldId id="631" r:id="rId3"/>
    <p:sldId id="959" r:id="rId4"/>
    <p:sldId id="931" r:id="rId5"/>
    <p:sldId id="1091" r:id="rId6"/>
    <p:sldId id="1092" r:id="rId7"/>
    <p:sldId id="1120" r:id="rId8"/>
    <p:sldId id="1122" r:id="rId9"/>
    <p:sldId id="839" r:id="rId10"/>
    <p:sldId id="1121" r:id="rId11"/>
    <p:sldId id="1123" r:id="rId12"/>
    <p:sldId id="922" r:id="rId13"/>
    <p:sldId id="1124" r:id="rId15"/>
    <p:sldId id="1125" r:id="rId16"/>
    <p:sldId id="1126" r:id="rId17"/>
    <p:sldId id="1128" r:id="rId18"/>
    <p:sldId id="1167" r:id="rId19"/>
    <p:sldId id="1130" r:id="rId20"/>
    <p:sldId id="1129" r:id="rId21"/>
    <p:sldId id="1166" r:id="rId22"/>
    <p:sldId id="1132" r:id="rId23"/>
    <p:sldId id="1172" r:id="rId24"/>
    <p:sldId id="1133" r:id="rId25"/>
    <p:sldId id="1134" r:id="rId26"/>
    <p:sldId id="1168" r:id="rId27"/>
    <p:sldId id="1169" r:id="rId28"/>
    <p:sldId id="1170" r:id="rId29"/>
    <p:sldId id="1136" r:id="rId30"/>
    <p:sldId id="1176" r:id="rId31"/>
    <p:sldId id="1183" r:id="rId32"/>
    <p:sldId id="1216" r:id="rId33"/>
    <p:sldId id="1217" r:id="rId34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DB93"/>
    <a:srgbClr val="FF99CC"/>
    <a:srgbClr val="FF7C80"/>
    <a:srgbClr val="99CCFF"/>
    <a:srgbClr val="FFFFFF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34"/>
    <p:restoredTop sz="94599"/>
  </p:normalViewPr>
  <p:slideViewPr>
    <p:cSldViewPr showGuides="1">
      <p:cViewPr varScale="1">
        <p:scale>
          <a:sx n="66" d="100"/>
          <a:sy n="66" d="100"/>
        </p:scale>
        <p:origin x="-1374" y="-102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310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7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6387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 showMasterSp="0">
  <p:cSld name="标题，文本与两项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6731B4-1F31-4EE3-8085-CE9E026BDAA7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071688" y="2416175"/>
            <a:ext cx="5002213" cy="1014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31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trike="noStrike" spc="300" noProof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古代诗歌四首</a:t>
            </a:r>
            <a:endParaRPr lang="zh-CN" altLang="en-US" sz="6000" b="1" strike="noStrike" spc="300" noProof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90170" y="692785"/>
          <a:ext cx="8938260" cy="4596130"/>
        </p:xfrm>
        <a:graphic>
          <a:graphicData uri="http://schemas.openxmlformats.org/drawingml/2006/table">
            <a:tbl>
              <a:tblPr/>
              <a:tblGrid>
                <a:gridCol w="1977390"/>
                <a:gridCol w="1437640"/>
                <a:gridCol w="2051050"/>
                <a:gridCol w="3472180"/>
              </a:tblGrid>
              <a:tr h="5232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                   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体裁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节奏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韵脚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6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观沧海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63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闻王昌龄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左迁龙标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遥有此寄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01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次北固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山下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37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天净沙</a:t>
                      </a:r>
                      <a:r>
                        <a:rPr lang="en-US" altLang="en-US" sz="2800">
                          <a:uFillTx/>
                          <a:sym typeface="+mn-ea"/>
                        </a:rPr>
                        <a:t>·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秋思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9" name="文本框 26"/>
          <p:cNvSpPr txBox="1"/>
          <p:nvPr/>
        </p:nvSpPr>
        <p:spPr>
          <a:xfrm>
            <a:off x="2051685" y="1268730"/>
            <a:ext cx="1737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汉乐府、四言诗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1910" y="1484630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二二”</a:t>
            </a:r>
            <a:endParaRPr lang="en-US" altLang="en-US" sz="2800"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9270" y="1269365"/>
            <a:ext cx="34391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押“</a:t>
            </a:r>
            <a:r>
              <a:rPr lang="en-US" altLang="zh-CN" sz="2800" b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i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韵</a:t>
            </a:r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：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“石”“峙”</a:t>
            </a:r>
            <a:endParaRPr lang="en-US" altLang="zh-CN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“起”“里”“志”</a:t>
            </a:r>
            <a:endParaRPr lang="en-US" altLang="zh-CN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2123440" y="2564765"/>
            <a:ext cx="1233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七言绝句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6470" y="2492375"/>
            <a:ext cx="21316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二二三”或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四三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endParaRPr lang="en-US" altLang="zh-CN" sz="280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9270" y="2564765"/>
            <a:ext cx="33115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押“</a:t>
            </a:r>
            <a:r>
              <a:rPr lang="en-US" altLang="zh-CN" sz="2800" b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i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韵</a:t>
            </a:r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：“啼”“溪”</a:t>
            </a:r>
            <a:endParaRPr lang="zh-CN" altLang="en-US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“西”</a:t>
            </a:r>
            <a:endParaRPr lang="zh-CN" altLang="en-US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2056130" y="3860800"/>
            <a:ext cx="14503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五言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律诗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3770" y="3860165"/>
            <a:ext cx="21316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二三”或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二一</a:t>
            </a:r>
            <a:r>
              <a:rPr lang="zh-CN" altLang="en-US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二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endParaRPr lang="en-US" altLang="zh-CN" sz="280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19492" name="文本框 26"/>
          <p:cNvSpPr txBox="1"/>
          <p:nvPr/>
        </p:nvSpPr>
        <p:spPr>
          <a:xfrm>
            <a:off x="1979930" y="5013325"/>
            <a:ext cx="15125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元曲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小令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8790" y="3869690"/>
            <a:ext cx="34461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押“</a:t>
            </a:r>
            <a:r>
              <a:rPr lang="en-US" altLang="zh-CN" sz="2800" b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err="1">
                <a:solidFill>
                  <a:srgbClr val="FF0000"/>
                </a:solidFill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sz="2800" b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韵：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前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endParaRPr lang="en-US" altLang="zh-CN" sz="2800" dirty="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悬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边</a:t>
            </a:r>
            <a:r>
              <a:rPr lang="en-US" altLang="zh-CN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endParaRPr lang="zh-CN" altLang="en-US" sz="2800" dirty="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0380" y="5085080"/>
            <a:ext cx="3403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押“</a:t>
            </a:r>
            <a:r>
              <a:rPr lang="en-US" altLang="zh-CN" sz="280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a</a:t>
            </a:r>
            <a:r>
              <a:rPr lang="en-US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韵：每句押韵</a:t>
            </a:r>
            <a:endParaRPr lang="en-US" altLang="en-US" sz="2800">
              <a:uFillTx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6470" y="4868545"/>
            <a:ext cx="20821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“二二二”</a:t>
            </a:r>
            <a:endParaRPr lang="zh-CN" altLang="zh-CN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  <a:p>
            <a:pPr algn="l"/>
            <a:r>
              <a:rPr lang="zh-CN" altLang="en-US" sz="2800">
                <a:uFillTx/>
              </a:rPr>
              <a:t>末句：</a:t>
            </a:r>
            <a:endParaRPr lang="zh-CN" altLang="en-US" sz="2800">
              <a:uFillTx/>
            </a:endParaRPr>
          </a:p>
          <a:p>
            <a:pPr algn="l"/>
            <a:r>
              <a:rPr lang="en-US" altLang="zh-CN" sz="2800">
                <a:uFillTx/>
              </a:rPr>
              <a:t>“</a:t>
            </a:r>
            <a:r>
              <a:rPr lang="zh-CN" altLang="en-US" sz="2800">
                <a:uFillTx/>
              </a:rPr>
              <a:t>三</a:t>
            </a:r>
            <a:r>
              <a:rPr lang="en-US" altLang="zh-CN" sz="2800">
                <a:uFillTx/>
              </a:rPr>
              <a:t>一二”</a:t>
            </a:r>
            <a:endParaRPr lang="en-US" altLang="zh-CN" sz="280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/>
      <p:bldP spid="2" grpId="0"/>
      <p:bldP spid="4" grpId="0"/>
      <p:bldP spid="5" grpId="0"/>
      <p:bldP spid="7" grpId="0"/>
      <p:bldP spid="3" grpId="0"/>
      <p:bldP spid="6" grpId="0"/>
      <p:bldP spid="8" grpId="0"/>
      <p:bldP spid="19492" grpId="0"/>
      <p:bldP spid="9" grpId="0"/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/>
        </p:nvSpPr>
        <p:spPr>
          <a:xfrm>
            <a:off x="828040" y="1138873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绝句和律诗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360" y="1741805"/>
            <a:ext cx="7872095" cy="6299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5000"/>
              </a:lnSpc>
              <a:spcBef>
                <a:spcPts val="25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绝句：每首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四句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一般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偶句（即第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句）押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en-US" sz="2800">
              <a:uFillTx/>
            </a:endParaRPr>
          </a:p>
        </p:txBody>
      </p:sp>
      <p:sp>
        <p:nvSpPr>
          <p:cNvPr id="3" name="内容占位符 2"/>
          <p:cNvSpPr/>
          <p:nvPr/>
        </p:nvSpPr>
        <p:spPr>
          <a:xfrm>
            <a:off x="755333" y="2348548"/>
            <a:ext cx="8229600" cy="2665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律诗：</a:t>
            </a:r>
            <a:r>
              <a:rPr lang="zh-CN" altLang="en-US" sz="28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每首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微软雅黑" panose="020B0503020204020204" pitchFamily="34" charset="-122"/>
                <a:sym typeface="宋体" panose="02010600030101010101" pitchFamily="2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每两句为一联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共四联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第一联（第1、2句）称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Segoe Print" panose="02000600000000000000" pitchFamily="2" charset="0"/>
                <a:ea typeface="微软雅黑" panose="020B0503020204020204" pitchFamily="34" charset="-122"/>
              </a:rPr>
              <a:t>首联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第二联（第3、4句）称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Segoe Print" panose="02000600000000000000" pitchFamily="2" charset="0"/>
                <a:ea typeface="微软雅黑" panose="020B0503020204020204" pitchFamily="34" charset="-122"/>
              </a:rPr>
              <a:t>颔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hàn</a:t>
            </a:r>
            <a:r>
              <a:rPr lang="zh-CN" altLang="en-US" sz="2800">
                <a:solidFill>
                  <a:srgbClr val="FF0000"/>
                </a:solidFill>
                <a:latin typeface="Segoe Print" panose="02000600000000000000" pitchFamily="2" charset="0"/>
                <a:ea typeface="微软雅黑" panose="020B0503020204020204" pitchFamily="34" charset="-122"/>
              </a:rPr>
              <a:t>联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2800">
              <a:solidFill>
                <a:srgbClr val="9F0F16"/>
              </a:solidFill>
              <a:latin typeface="Segoe Print" panose="02000600000000000000" pitchFamily="2" charset="0"/>
              <a:ea typeface="微软雅黑" panose="020B0503020204020204" pitchFamily="34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第三联（第5、6句）称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Segoe Print" panose="02000600000000000000" pitchFamily="2" charset="0"/>
                <a:ea typeface="微软雅黑" panose="020B0503020204020204" pitchFamily="34" charset="-122"/>
              </a:rPr>
              <a:t>颈联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2800">
              <a:solidFill>
                <a:srgbClr val="9F0F16"/>
              </a:solidFill>
              <a:latin typeface="Segoe Print" panose="02000600000000000000" pitchFamily="2" charset="0"/>
              <a:ea typeface="微软雅黑" panose="020B0503020204020204" pitchFamily="34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第四联（第7、8句）称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Segoe Print" panose="02000600000000000000" pitchFamily="2" charset="0"/>
                <a:ea typeface="微软雅黑" panose="020B0503020204020204" pitchFamily="34" charset="-122"/>
              </a:rPr>
              <a:t>尾联</a:t>
            </a:r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30250" y="4868545"/>
            <a:ext cx="8280400" cy="1085850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zh-CN" altLang="zh-CN" sz="280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律诗的格律有</a:t>
            </a:r>
            <a:r>
              <a:rPr lang="zh-CN" altLang="zh-CN" sz="280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规定</a:t>
            </a:r>
            <a:r>
              <a:rPr lang="zh-CN" altLang="en-US" sz="280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280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一般要求</a:t>
            </a:r>
            <a:r>
              <a:rPr lang="zh-CN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三四句、五六</a:t>
            </a:r>
            <a:r>
              <a:rPr lang="zh-CN" altLang="zh-CN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句</a:t>
            </a:r>
            <a:endParaRPr lang="zh-CN" altLang="en-US" sz="2800" b="1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  </a:t>
            </a:r>
            <a:r>
              <a:rPr lang="zh-CN" altLang="zh-CN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对</a:t>
            </a:r>
            <a:r>
              <a:rPr lang="zh-CN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仗</a:t>
            </a:r>
            <a:r>
              <a:rPr lang="zh-CN" altLang="en-US" sz="280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偶句</a:t>
            </a: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（即第</a:t>
            </a:r>
            <a:r>
              <a:rPr lang="en-US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lang="en-US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lang="en-US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</a:t>
            </a: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lang="en-US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lang="zh-CN" altLang="en-US" sz="280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句）</a:t>
            </a:r>
            <a:r>
              <a:rPr lang="zh-CN" altLang="zh-CN" sz="28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押韵</a:t>
            </a:r>
            <a:r>
              <a:rPr lang="zh-CN" altLang="en-US" sz="280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lang="zh-CN" altLang="en-US" sz="28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3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3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内容占位符 2"/>
          <p:cNvSpPr>
            <a:spLocks noGrp="1"/>
          </p:cNvSpPr>
          <p:nvPr/>
        </p:nvSpPr>
        <p:spPr>
          <a:xfrm>
            <a:off x="1547495" y="2132330"/>
            <a:ext cx="4910455" cy="529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三、熟读并背诵诗歌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059113" y="2781300"/>
            <a:ext cx="309721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>
                <a:latin typeface="Arial" panose="020B0604020202020204" pitchFamily="34" charset="0"/>
                <a:ea typeface="楷体_GB2312" pitchFamily="49" charset="-122"/>
              </a:rPr>
              <a:t>第二课时</a:t>
            </a:r>
            <a:endParaRPr lang="zh-CN" altLang="en-US" sz="5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/>
        </p:nvSpPr>
        <p:spPr>
          <a:xfrm>
            <a:off x="467678" y="1196340"/>
            <a:ext cx="8229600" cy="50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一、理层次,赏名句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/>
        </p:nvSpPr>
        <p:spPr>
          <a:xfrm>
            <a:off x="971550" y="1772603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《观沧海》按诗歌内容可分几个层次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2" name="Text Box 12"/>
          <p:cNvSpPr txBox="1"/>
          <p:nvPr/>
        </p:nvSpPr>
        <p:spPr>
          <a:xfrm>
            <a:off x="1097280" y="2924810"/>
            <a:ext cx="5226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观沧海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619885" y="2420620"/>
            <a:ext cx="323215" cy="293243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0" name="Text Box 12"/>
          <p:cNvSpPr txBox="1"/>
          <p:nvPr/>
        </p:nvSpPr>
        <p:spPr>
          <a:xfrm>
            <a:off x="1835468" y="2420303"/>
            <a:ext cx="4210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东临碣石以观沧海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Text Box 12"/>
          <p:cNvSpPr txBox="1"/>
          <p:nvPr/>
        </p:nvSpPr>
        <p:spPr>
          <a:xfrm>
            <a:off x="4932045" y="3140710"/>
            <a:ext cx="3226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实写眼前之景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Text Box 12"/>
          <p:cNvSpPr txBox="1"/>
          <p:nvPr/>
        </p:nvSpPr>
        <p:spPr>
          <a:xfrm>
            <a:off x="1835785" y="2952750"/>
            <a:ext cx="31927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水何澹澹树木丛生百草丰茂洪波涌起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3800" y="238506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总领</a:t>
            </a:r>
            <a:endParaRPr lang="zh-CN" altLang="en-US" sz="28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674" name="Text Box 12"/>
          <p:cNvSpPr txBox="1"/>
          <p:nvPr/>
        </p:nvSpPr>
        <p:spPr>
          <a:xfrm>
            <a:off x="1770380" y="3896360"/>
            <a:ext cx="3323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日月之行若出其中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星汉灿烂若出其里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4932045" y="4076700"/>
            <a:ext cx="3226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虚写想象之景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1835468" y="4868228"/>
            <a:ext cx="4210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幸甚至哉歌以咏志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内容占位符 5"/>
          <p:cNvSpPr>
            <a:spLocks noGrp="1"/>
          </p:cNvSpPr>
          <p:nvPr/>
        </p:nvSpPr>
        <p:spPr>
          <a:xfrm>
            <a:off x="5050790" y="4940935"/>
            <a:ext cx="3646488" cy="42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defTabSz="685800" eaLnBrk="0" hangingPunct="0">
              <a:lnSpc>
                <a:spcPct val="90000"/>
              </a:lnSpc>
              <a:spcBef>
                <a:spcPts val="75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附文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7231380" y="3224530"/>
            <a:ext cx="153035" cy="126619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1910" y="558863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总分总结构</a:t>
            </a:r>
            <a:endParaRPr lang="zh-CN" altLang="en-US" sz="28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9970" y="359664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分说</a:t>
            </a:r>
            <a:endParaRPr lang="zh-CN" altLang="en-US" sz="28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/>
        </p:nvSpPr>
        <p:spPr>
          <a:xfrm>
            <a:off x="539750" y="1412558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请同学们想象诗中画面自由诵读，试着用自己的语言描绘出最打动你的诗句。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683895" y="2492375"/>
            <a:ext cx="79813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2800">
                <a:latin typeface="Arial" panose="020B0604020202020204" pitchFamily="34" charset="0"/>
              </a:rPr>
              <a:t>最打动我的是实写之景：海水多么宽阔浩荡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>
                <a:latin typeface="Arial" panose="020B0604020202020204" pitchFamily="34" charset="0"/>
              </a:rPr>
              <a:t>山岛高高地挺立在海边。树木和百草丛生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>
                <a:latin typeface="Arial" panose="020B0604020202020204" pitchFamily="34" charset="0"/>
              </a:rPr>
              <a:t>十分繁茂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>
                <a:latin typeface="Arial" panose="020B0604020202020204" pitchFamily="34" charset="0"/>
              </a:rPr>
              <a:t>秋风吹动树木发出悲凉的声音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>
                <a:latin typeface="Arial" panose="020B0604020202020204" pitchFamily="34" charset="0"/>
              </a:rPr>
              <a:t>海中涌着巨大的海浪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730250" y="3932555"/>
            <a:ext cx="79813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sz="2800">
                <a:latin typeface="Arial" panose="020B0604020202020204" pitchFamily="34" charset="0"/>
              </a:rPr>
              <a:t>我更喜欢想象之景：太阳和月亮的运行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>
                <a:latin typeface="Arial" panose="020B0604020202020204" pitchFamily="34" charset="0"/>
              </a:rPr>
              <a:t>好像是从这浩瀚的海洋中发出的；银河星光灿烂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>
                <a:latin typeface="Arial" panose="020B0604020202020204" pitchFamily="34" charset="0"/>
              </a:rPr>
              <a:t>好像是从这浩瀚的海洋中产生出来的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1628775"/>
            <a:ext cx="81673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  <a:latin typeface="宋体" panose="02010600030101010101" pitchFamily="2" charset="-122"/>
              </a:rPr>
              <a:t>②</a:t>
            </a:r>
            <a:r>
              <a:rPr lang="zh-CN" altLang="en-US" sz="2800">
                <a:uFillTx/>
                <a:latin typeface="宋体" panose="02010600030101010101" pitchFamily="2" charset="-122"/>
              </a:rPr>
              <a:t>同学们在朗读赏析时，</a:t>
            </a:r>
            <a:r>
              <a:rPr lang="en-US" altLang="en-US" sz="2800">
                <a:uFillTx/>
              </a:rPr>
              <a:t>觉得哪一句最能体会到作者那时那刻的心情，也最让我们有震撼的感觉呢？</a:t>
            </a:r>
            <a:endParaRPr lang="en-US" altLang="en-US" sz="2800">
              <a:uFillTx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612140" y="2780665"/>
            <a:ext cx="75488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日月之行，若出其中；星汉灿烂，若出其里。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作者借助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想象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来表现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大海吞吐日月星辰、包容星汉的壮阔的景象</a:t>
            </a:r>
            <a:r>
              <a:rPr lang="zh-CN" altLang="en-US" sz="2800" dirty="0">
                <a:latin typeface="Arial" panose="020B0604020202020204" pitchFamily="34" charset="0"/>
                <a:ea typeface="SimSun-ExtB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体现了诗人的博大胸襟</a:t>
            </a:r>
            <a:r>
              <a:rPr lang="zh-CN" altLang="en-US" sz="2800" dirty="0">
                <a:latin typeface="Arial" panose="020B0604020202020204" pitchFamily="34" charset="0"/>
                <a:ea typeface="SimSun-ExtB" panose="02010609060101010101" pitchFamily="49" charset="-122"/>
              </a:rPr>
              <a:t>，</a:t>
            </a:r>
            <a:r>
              <a:rPr lang="zh-CN" sz="28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表现出诗人当时意气风发的豪情壮志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/>
        </p:nvSpPr>
        <p:spPr>
          <a:xfrm>
            <a:off x="828040" y="1138873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请同学们用表格式来完成诗歌赏析的任务。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78740" y="332740"/>
          <a:ext cx="8938260" cy="4596130"/>
        </p:xfrm>
        <a:graphic>
          <a:graphicData uri="http://schemas.openxmlformats.org/drawingml/2006/table">
            <a:tbl>
              <a:tblPr/>
              <a:tblGrid>
                <a:gridCol w="1977390"/>
                <a:gridCol w="1276350"/>
                <a:gridCol w="2212340"/>
                <a:gridCol w="3472180"/>
              </a:tblGrid>
              <a:tr h="5232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                   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理层次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名句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名句赏析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6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观沧海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63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闻王昌龄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左迁龙标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遥有此寄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01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次北固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山下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37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天净沙</a:t>
                      </a:r>
                      <a:r>
                        <a:rPr lang="en-US" altLang="zh-CN" sz="2800"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·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秋思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9" name="文本框 26"/>
          <p:cNvSpPr txBox="1"/>
          <p:nvPr/>
        </p:nvSpPr>
        <p:spPr>
          <a:xfrm>
            <a:off x="2051685" y="1268730"/>
            <a:ext cx="1737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总分总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7720" y="837565"/>
            <a:ext cx="2268220" cy="1468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80000"/>
              </a:lnSpc>
            </a:pPr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日月之行，若出其中；</a:t>
            </a:r>
            <a:endParaRPr lang="zh-CN" altLang="zh-CN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lang="zh-CN" alt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星汉灿烂，若出其里。</a:t>
            </a:r>
            <a:endParaRPr lang="zh-CN" altLang="zh-CN" sz="2800"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7990" y="836295"/>
            <a:ext cx="3439160" cy="1565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80000"/>
              </a:lnSpc>
            </a:pPr>
            <a:r>
              <a:rPr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诗人通过想象和夸张,写出大海吞吐日月星辰的磅礴气势,表现了诗人开阔的胸怀,抒发了统一天下的远大抱负</a:t>
            </a:r>
            <a:endParaRPr>
              <a:solidFill>
                <a:srgbClr val="FF0000"/>
              </a:solidFill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2056130" y="2348865"/>
            <a:ext cx="139065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FontTx/>
            </a:pP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先写景叙事后抒情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6295" y="2402205"/>
            <a:ext cx="2131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我寄愁心与明月，随君直到夜郎西。</a:t>
            </a:r>
            <a:endParaRPr lang="zh-CN" sz="280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2056130" y="3860800"/>
            <a:ext cx="14503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叙事写景后抒情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7085" y="3860165"/>
            <a:ext cx="22783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海日生残夜，江春入旧年。</a:t>
            </a:r>
            <a:endParaRPr lang="zh-CN" sz="280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19492" name="文本框 26"/>
          <p:cNvSpPr txBox="1"/>
          <p:nvPr/>
        </p:nvSpPr>
        <p:spPr>
          <a:xfrm>
            <a:off x="2025015" y="5661025"/>
            <a:ext cx="13163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先写景后抒情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5610" y="3869690"/>
            <a:ext cx="3489325" cy="161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运用拟人手法</a:t>
            </a:r>
            <a:r>
              <a:rPr sz="22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2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形象地写出夜退日出、冬去春来的变化</a:t>
            </a:r>
            <a:r>
              <a:rPr sz="22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2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蕴含新旧交替的生活哲理</a:t>
            </a:r>
            <a:r>
              <a:rPr sz="22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zh-CN" sz="2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给人以积极乐观的鼓舞力量</a:t>
            </a:r>
            <a:endParaRPr lang="zh-CN" altLang="en-US" sz="2200" dirty="0">
              <a:solidFill>
                <a:srgbClr val="FF0000"/>
              </a:solidFill>
              <a:uFillTx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0380" y="5483860"/>
            <a:ext cx="3403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渲染悲凉凄苦的气氛</a:t>
            </a:r>
            <a:r>
              <a:rPr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烘托游子的孤寂愁苦和思乡思亲。</a:t>
            </a:r>
            <a:endParaRPr lang="zh-CN">
              <a:solidFill>
                <a:srgbClr val="FF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20110" y="5732780"/>
            <a:ext cx="2082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sz="2800"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全文</a:t>
            </a:r>
            <a:endParaRPr lang="zh-CN" sz="2800">
              <a:uFillTx/>
            </a:endParaRPr>
          </a:p>
        </p:txBody>
      </p:sp>
      <p:sp>
        <p:nvSpPr>
          <p:cNvPr id="12" name="内容占位符 3"/>
          <p:cNvSpPr>
            <a:spLocks noGrp="1"/>
          </p:cNvSpPr>
          <p:nvPr/>
        </p:nvSpPr>
        <p:spPr>
          <a:xfrm>
            <a:off x="5558790" y="2348865"/>
            <a:ext cx="3458210" cy="213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诗人运用拟人手法,将月亮人格化</a:t>
            </a:r>
            <a:r>
              <a:rPr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以寄托诗人的离愁</a:t>
            </a:r>
            <a:r>
              <a:rPr>
                <a:solidFill>
                  <a:srgbClr val="FF0000"/>
                </a:solidFill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zh-CN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表达了诗人对友人不幸遭贬的同</a:t>
            </a:r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情与</a:t>
            </a:r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关怀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charRg st="1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charRg st="1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/>
      <p:bldP spid="2" grpId="0"/>
      <p:bldP spid="4" grpId="0"/>
      <p:bldP spid="5" grpId="0"/>
      <p:bldP spid="7" grpId="0"/>
      <p:bldP spid="3" grpId="0"/>
      <p:bldP spid="8" grpId="0"/>
      <p:bldP spid="19492" grpId="0"/>
      <p:bldP spid="9" grpId="0"/>
      <p:bldP spid="11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5740" y="1700530"/>
            <a:ext cx="6635115" cy="224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可以这样学古诗：</a:t>
            </a:r>
            <a:endParaRPr lang="en-US" altLang="en-US" sz="2800">
              <a:uFillTx/>
            </a:endParaRPr>
          </a:p>
          <a:p>
            <a:endParaRPr lang="en-US" altLang="en-US" sz="2800">
              <a:uFillTx/>
            </a:endParaRPr>
          </a:p>
          <a:p>
            <a:r>
              <a:rPr lang="en-US" altLang="en-US" sz="2800" b="0">
                <a:uFillTx/>
              </a:rPr>
              <a:t>1</a:t>
            </a:r>
            <a:r>
              <a:rPr lang="en-US" altLang="en-US" sz="2800">
                <a:uFillTx/>
              </a:rPr>
              <a:t>、 理解并识记古诗内容。</a:t>
            </a:r>
            <a:endParaRPr lang="en-US" altLang="en-US" sz="2800">
              <a:uFillTx/>
            </a:endParaRPr>
          </a:p>
          <a:p>
            <a:endParaRPr lang="en-US" altLang="en-US" sz="2800">
              <a:uFillTx/>
            </a:endParaRPr>
          </a:p>
          <a:p>
            <a:r>
              <a:rPr lang="en-US" altLang="en-US" sz="2800" b="0">
                <a:uFillTx/>
              </a:rPr>
              <a:t>2</a:t>
            </a:r>
            <a:r>
              <a:rPr lang="en-US" altLang="en-US" sz="2800">
                <a:uFillTx/>
              </a:rPr>
              <a:t>、  默写并赏析古诗词中的经典名句。</a:t>
            </a:r>
            <a:endParaRPr lang="en-US" altLang="en-US" sz="2800">
              <a:uFillTx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457200" y="2018030"/>
            <a:ext cx="7777480" cy="16630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了解诗词的相关知识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结合注释疏通诗句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掌握关键诗句</a:t>
            </a: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诗歌</a:t>
            </a:r>
            <a:r>
              <a:rPr sz="3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情感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掌握学习古诗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的基本方法。</a:t>
            </a:r>
            <a:endParaRPr lang="en-US" altLang="zh-CN" sz="3200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内容占位符 2"/>
          <p:cNvSpPr>
            <a:spLocks noGrp="1"/>
          </p:cNvSpPr>
          <p:nvPr/>
        </p:nvSpPr>
        <p:spPr>
          <a:xfrm>
            <a:off x="1547495" y="2132330"/>
            <a:ext cx="4910455" cy="529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二、背诵诗歌，默写名句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12140" y="2420303"/>
            <a:ext cx="7777163" cy="3091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露从今夜白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月是故乡明。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明月不谙</a:t>
            </a:r>
            <a:r>
              <a:rPr lang="en-US" altLang="zh-CN" sz="300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000" b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离恨苦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斜光到晓穿朱户。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但愿人长久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千里共婵娟。</a:t>
            </a:r>
            <a:endParaRPr lang="en-US" altLang="zh-CN" sz="30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明月几时有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把酒问青天。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春风又绿江南岸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明月何时照我还。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标题 2"/>
          <p:cNvSpPr>
            <a:spLocks noGrp="1"/>
          </p:cNvSpPr>
          <p:nvPr/>
        </p:nvSpPr>
        <p:spPr>
          <a:xfrm>
            <a:off x="179388" y="476250"/>
            <a:ext cx="2506662" cy="774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文本框 70660"/>
          <p:cNvSpPr txBox="1"/>
          <p:nvPr/>
        </p:nvSpPr>
        <p:spPr>
          <a:xfrm>
            <a:off x="972185" y="1916113"/>
            <a:ext cx="73437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读一读借明月抒发思乡怀人之情的诗句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/>
        </p:nvSpPr>
        <p:spPr>
          <a:xfrm>
            <a:off x="1692275" y="1250950"/>
            <a:ext cx="4910455" cy="529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三、拓展迁移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059113" y="2781300"/>
            <a:ext cx="309721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>
                <a:latin typeface="Arial" panose="020B0604020202020204" pitchFamily="34" charset="0"/>
                <a:ea typeface="楷体_GB2312" pitchFamily="49" charset="-122"/>
              </a:rPr>
              <a:t>第三课时</a:t>
            </a:r>
            <a:endParaRPr lang="zh-CN" altLang="en-US" sz="5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/>
        </p:nvSpPr>
        <p:spPr>
          <a:xfrm>
            <a:off x="395288" y="476250"/>
            <a:ext cx="8229600" cy="50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一、引背景,明主旨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/>
        </p:nvSpPr>
        <p:spPr>
          <a:xfrm>
            <a:off x="899795" y="1988503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《观沧海》诗人到底想要表达怎样的情怀？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611505" y="2492375"/>
            <a:ext cx="801687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这首诗描写沧海的壮丽景色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借景抒情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表现了诗人博大的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胸怀</a:t>
            </a:r>
            <a:r>
              <a:rPr lang="zh-CN" altLang="zh-CN" sz="2800" dirty="0"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抒发了统一天下的宏伟抱负。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899795" y="3376930"/>
            <a:ext cx="751967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《观沧海》的感情基调是怎样的？我们该以怎样的语气语调来朗读？（指定一名学生范读，生互评）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1187450" y="4796790"/>
            <a:ext cx="5819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感情基调：昂扬奋进、慷慨激昂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2"/>
          <p:cNvSpPr txBox="1"/>
          <p:nvPr/>
        </p:nvSpPr>
        <p:spPr>
          <a:xfrm>
            <a:off x="1115695" y="5300980"/>
            <a:ext cx="6964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语调高亢，声音上扬，读出豪情壮志。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495" y="1035685"/>
            <a:ext cx="76682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想更深层次的理解诗歌内涵，我们还需要结合写作背景，了解作者生平，才算真正读懂诗歌。</a:t>
            </a:r>
            <a:endParaRPr lang="en-US" altLang="en-US" sz="280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/>
        </p:nvSpPr>
        <p:spPr>
          <a:xfrm>
            <a:off x="742315" y="1772920"/>
            <a:ext cx="7437755" cy="10661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请同学们用表格式来了解这四首诗歌的作者、</a:t>
            </a:r>
            <a:r>
              <a:rPr lang="zh-CN" altLang="en-US" sz="3000" dirty="0">
                <a:latin typeface="宋体" panose="02010600030101010101" pitchFamily="2" charset="-122"/>
                <a:sym typeface="+mn-ea"/>
              </a:rPr>
              <a:t>写作背景、诗歌主旨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与</a:t>
            </a:r>
            <a:r>
              <a:rPr lang="zh-CN" altLang="en-US" sz="3000" dirty="0">
                <a:latin typeface="宋体" panose="02010600030101010101" pitchFamily="2" charset="-122"/>
                <a:sym typeface="+mn-ea"/>
              </a:rPr>
              <a:t>感情基调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78740" y="332740"/>
          <a:ext cx="8938260" cy="9018905"/>
        </p:xfrm>
        <a:graphic>
          <a:graphicData uri="http://schemas.openxmlformats.org/drawingml/2006/table">
            <a:tbl>
              <a:tblPr/>
              <a:tblGrid>
                <a:gridCol w="1325880"/>
                <a:gridCol w="1894693"/>
                <a:gridCol w="2661285"/>
                <a:gridCol w="1532890"/>
                <a:gridCol w="1523512"/>
              </a:tblGrid>
              <a:tr h="5232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                   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作者简介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写作背景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诗歌主旨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感情基调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6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观沧海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63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闻王昌龄左迁龙标遥有此寄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9" name="文本框 26"/>
          <p:cNvSpPr txBox="1"/>
          <p:nvPr/>
        </p:nvSpPr>
        <p:spPr>
          <a:xfrm>
            <a:off x="1403985" y="908685"/>
            <a:ext cx="1865630" cy="2414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曹操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lang="zh-CN" altLang="en-US" sz="2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孟德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lang="zh-CN" altLang="en-US" sz="2100">
                <a:solidFill>
                  <a:srgbClr val="FB2D1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东汉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末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、军事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家、</a:t>
            </a:r>
            <a:r>
              <a:rPr lang="zh-CN" altLang="en-US" sz="2100">
                <a:solidFill>
                  <a:srgbClr val="FB2D1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lang="zh-CN" altLang="en-US" sz="2100">
                <a:latin typeface="+mn-lt"/>
                <a:sym typeface="宋体" panose="02010600030101010101" pitchFamily="2" charset="-122"/>
              </a:rPr>
              <a:t>其诗以</a:t>
            </a:r>
            <a:r>
              <a:rPr lang="zh-CN" altLang="en-US" sz="21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慷慨悲壮</a:t>
            </a:r>
            <a:r>
              <a:rPr lang="zh-CN" altLang="en-US" sz="2100" dirty="0">
                <a:latin typeface="+mn-lt"/>
                <a:sym typeface="宋体" panose="02010600030101010101" pitchFamily="2" charset="-122"/>
              </a:rPr>
              <a:t>著称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lang="zh-CN" altLang="en-US" sz="2100" dirty="0">
                <a:latin typeface="+mn-lt"/>
                <a:sym typeface="宋体" panose="02010600030101010101" pitchFamily="2" charset="-122"/>
              </a:rPr>
              <a:t>是建</a:t>
            </a:r>
            <a:r>
              <a:rPr lang="zh-CN" altLang="en-US" sz="2100">
                <a:latin typeface="+mn-lt"/>
                <a:sym typeface="宋体" panose="02010600030101010101" pitchFamily="2" charset="-122"/>
              </a:rPr>
              <a:t>安文学的开创者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曹丕</a:t>
            </a:r>
            <a:r>
              <a:rPr lang="zh-CN" altLang="en-US" sz="21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pī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曹植合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称</a:t>
            </a:r>
            <a:r>
              <a:rPr lang="en-US" altLang="zh-CN" sz="2100">
                <a:latin typeface="+mn-lt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1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三曹</a:t>
            </a:r>
            <a:r>
              <a:rPr lang="en-US" altLang="zh-CN" sz="2100">
                <a:latin typeface="+mn-lt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3308350" y="908685"/>
            <a:ext cx="2626995" cy="2705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100"/>
              <a:t>公元</a:t>
            </a:r>
            <a:r>
              <a:rPr sz="2100" b="0"/>
              <a:t>207</a:t>
            </a:r>
            <a:r>
              <a:rPr sz="2100"/>
              <a:t>年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曹操亲率大军北上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追歼袁绍残部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五月誓师北伐</a:t>
            </a:r>
            <a:r>
              <a:rPr lang="zh-CN" altLang="zh-CN" sz="2100" dirty="0">
                <a:sym typeface="宋体" panose="02010600030101010101" pitchFamily="2" charset="-122"/>
              </a:rPr>
              <a:t>,削平了北方群雄,</a:t>
            </a:r>
            <a:r>
              <a:rPr sz="2100"/>
              <a:t>七月出卢龙寨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临碣石山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他跃马扬鞭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登山观海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面对洪波涌起的大海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触景生情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写下了这首壮丽的诗篇。</a:t>
            </a:r>
            <a:endParaRPr sz="2100"/>
          </a:p>
        </p:txBody>
      </p:sp>
      <p:sp>
        <p:nvSpPr>
          <p:cNvPr id="15" name="文本框 26"/>
          <p:cNvSpPr txBox="1"/>
          <p:nvPr/>
        </p:nvSpPr>
        <p:spPr>
          <a:xfrm>
            <a:off x="5935345" y="836295"/>
            <a:ext cx="1674495" cy="222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200"/>
              <a:t>描写大海吞吐日月</a:t>
            </a:r>
            <a:r>
              <a:rPr lang="zh-CN" sz="2200"/>
              <a:t>星辰</a:t>
            </a:r>
            <a:r>
              <a:rPr sz="2200"/>
              <a:t>的壮丽景象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/>
              <a:t>抒发作者</a:t>
            </a:r>
            <a:r>
              <a:rPr sz="2200">
                <a:solidFill>
                  <a:srgbClr val="FF0000"/>
                </a:solidFill>
              </a:rPr>
              <a:t>统一天下的雄伟抱负和博大胸怀</a:t>
            </a:r>
            <a:r>
              <a:rPr sz="2200"/>
              <a:t>。</a:t>
            </a:r>
            <a:endParaRPr sz="2200"/>
          </a:p>
        </p:txBody>
      </p:sp>
      <p:sp>
        <p:nvSpPr>
          <p:cNvPr id="4" name="Text Box 12"/>
          <p:cNvSpPr txBox="1"/>
          <p:nvPr/>
        </p:nvSpPr>
        <p:spPr>
          <a:xfrm>
            <a:off x="7455535" y="1700530"/>
            <a:ext cx="16567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昂扬奋进、慷慨激昂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6"/>
          <p:cNvSpPr txBox="1"/>
          <p:nvPr/>
        </p:nvSpPr>
        <p:spPr>
          <a:xfrm>
            <a:off x="1403985" y="3624580"/>
            <a:ext cx="1865630" cy="2209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200"/>
              <a:t>李白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>
                <a:solidFill>
                  <a:schemeClr val="tx1"/>
                </a:solidFill>
              </a:rPr>
              <a:t>字</a:t>
            </a:r>
            <a:r>
              <a:rPr sz="2200">
                <a:solidFill>
                  <a:srgbClr val="FF0000"/>
                </a:solidFill>
              </a:rPr>
              <a:t>太白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/>
              <a:t>号</a:t>
            </a:r>
            <a:r>
              <a:rPr sz="2200">
                <a:solidFill>
                  <a:srgbClr val="FF0000"/>
                </a:solidFill>
              </a:rPr>
              <a:t>青莲居士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>
                <a:solidFill>
                  <a:srgbClr val="FF0000"/>
                </a:solidFill>
              </a:rPr>
              <a:t>唐代</a:t>
            </a:r>
            <a:r>
              <a:rPr sz="2200"/>
              <a:t>诗人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/>
              <a:t>被后人誉为“</a:t>
            </a:r>
            <a:r>
              <a:rPr sz="2200">
                <a:solidFill>
                  <a:srgbClr val="FF0000"/>
                </a:solidFill>
              </a:rPr>
              <a:t>诗仙</a:t>
            </a:r>
            <a:r>
              <a:rPr sz="2200"/>
              <a:t>”</a:t>
            </a:r>
            <a:r>
              <a:rPr lang="zh-CN" altLang="zh-CN" sz="2200" dirty="0">
                <a:sym typeface="宋体" panose="02010600030101010101" pitchFamily="2" charset="-122"/>
              </a:rPr>
              <a:t>,</a:t>
            </a:r>
            <a:r>
              <a:rPr sz="2200"/>
              <a:t>与杜甫并称为“李杜”。</a:t>
            </a:r>
            <a:r>
              <a:rPr sz="2100">
                <a:solidFill>
                  <a:srgbClr val="FF0000"/>
                </a:solidFill>
              </a:rPr>
              <a:t>浪漫主义诗人</a:t>
            </a:r>
            <a:r>
              <a:rPr sz="2100"/>
              <a:t>。</a:t>
            </a:r>
            <a:endParaRPr sz="2100"/>
          </a:p>
        </p:txBody>
      </p:sp>
      <p:sp>
        <p:nvSpPr>
          <p:cNvPr id="17" name="文本框 26"/>
          <p:cNvSpPr txBox="1"/>
          <p:nvPr/>
        </p:nvSpPr>
        <p:spPr>
          <a:xfrm>
            <a:off x="3347720" y="3572510"/>
            <a:ext cx="257619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王昌龄因为“不护细行”（即生活中不拘小节）被贬为龙标尉。李白当时身在扬州</a:t>
            </a:r>
            <a:r>
              <a:rPr lang="zh-CN" altLang="zh-CN" dirty="0">
                <a:sym typeface="宋体" panose="02010600030101010101" pitchFamily="2" charset="-122"/>
              </a:rPr>
              <a:t>,</a:t>
            </a:r>
            <a:r>
              <a:t>听闻好友不幸的遭遇后特地写下这首诗寄给他。</a:t>
            </a:r>
          </a:p>
        </p:txBody>
      </p:sp>
      <p:sp>
        <p:nvSpPr>
          <p:cNvPr id="2" name="文本框 26"/>
          <p:cNvSpPr txBox="1"/>
          <p:nvPr/>
        </p:nvSpPr>
        <p:spPr>
          <a:xfrm>
            <a:off x="5974080" y="3572510"/>
            <a:ext cx="152019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借月抒怀</a:t>
            </a:r>
            <a:r>
              <a:rPr lang="zh-CN" altLang="zh-CN" dirty="0">
                <a:sym typeface="宋体" panose="02010600030101010101" pitchFamily="2" charset="-122"/>
              </a:rPr>
              <a:t>,</a:t>
            </a:r>
            <a:r>
              <a:rPr>
                <a:solidFill>
                  <a:srgbClr val="FF0000"/>
                </a:solidFill>
              </a:rPr>
              <a:t>表达惊讶、悲愤、同情、关切、安慰之情</a:t>
            </a:r>
            <a:r>
              <a:t>。</a:t>
            </a:r>
            <a:endParaRPr lang="zh-CN" altLang="en-US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90000"/>
              </a:lnSpc>
              <a:buFontTx/>
            </a:pPr>
            <a:endParaRPr lang="zh-CN" altLang="en-US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Text Box 12"/>
          <p:cNvSpPr txBox="1"/>
          <p:nvPr/>
        </p:nvSpPr>
        <p:spPr>
          <a:xfrm>
            <a:off x="7487285" y="4004945"/>
            <a:ext cx="162496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同情关怀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/>
      <p:bldP spid="6" grpId="0"/>
      <p:bldP spid="15" grpId="0"/>
      <p:bldP spid="4" grpId="0"/>
      <p:bldP spid="16" grpId="0"/>
      <p:bldP spid="17" grpId="0"/>
      <p:bldP spid="2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78740" y="332740"/>
          <a:ext cx="8938260" cy="9018905"/>
        </p:xfrm>
        <a:graphic>
          <a:graphicData uri="http://schemas.openxmlformats.org/drawingml/2006/table">
            <a:tbl>
              <a:tblPr/>
              <a:tblGrid>
                <a:gridCol w="1424158"/>
                <a:gridCol w="1796415"/>
                <a:gridCol w="2339340"/>
                <a:gridCol w="1550035"/>
                <a:gridCol w="1828312"/>
              </a:tblGrid>
              <a:tr h="5232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                   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作者简介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写作背景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5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诗歌主旨</a:t>
                      </a:r>
                      <a:endParaRPr lang="zh-CN" altLang="en-US" sz="25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感情基调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01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次北固山下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37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天净沙</a:t>
                      </a:r>
                      <a:r>
                        <a:rPr lang="en-US" altLang="zh-CN" sz="2800"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·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秋思</a:t>
                      </a:r>
                      <a:r>
                        <a:rPr lang="en-US" alt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26"/>
          <p:cNvSpPr txBox="1"/>
          <p:nvPr/>
        </p:nvSpPr>
        <p:spPr>
          <a:xfrm>
            <a:off x="1403985" y="980440"/>
            <a:ext cx="186563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王湾</a:t>
            </a:r>
            <a:r>
              <a:rPr lang="zh-CN" altLang="zh-CN" dirty="0">
                <a:sym typeface="宋体" panose="02010600030101010101" pitchFamily="2" charset="-122"/>
              </a:rPr>
              <a:t>,</a:t>
            </a:r>
            <a:r>
              <a:t>洛阳人</a:t>
            </a:r>
            <a:r>
              <a:rPr lang="zh-CN" altLang="zh-CN" dirty="0">
                <a:sym typeface="宋体" panose="02010600030101010101" pitchFamily="2" charset="-122"/>
              </a:rPr>
              <a:t>,</a:t>
            </a:r>
            <a:r>
              <a:rPr>
                <a:solidFill>
                  <a:srgbClr val="FF0000"/>
                </a:solidFill>
              </a:rPr>
              <a:t>唐代</a:t>
            </a:r>
            <a:r>
              <a:t>诗人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3269615" y="836295"/>
            <a:ext cx="2377440" cy="3286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100"/>
              <a:t>王湾的诗追求壮美的意境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具有北方诗派的风格。但由于他“尝往来吴楚间”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为江南清丽山水所倾倒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并受到当时吴中诗人清秀诗风的影响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写下了一些歌咏江南山水的作品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本诗就是其中的名篇。</a:t>
            </a:r>
            <a:endParaRPr sz="2100"/>
          </a:p>
        </p:txBody>
      </p:sp>
      <p:sp>
        <p:nvSpPr>
          <p:cNvPr id="13" name="文本框 26"/>
          <p:cNvSpPr txBox="1"/>
          <p:nvPr/>
        </p:nvSpPr>
        <p:spPr>
          <a:xfrm>
            <a:off x="5698490" y="980440"/>
            <a:ext cx="1494155" cy="1751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表达了漂泊在外的游子</a:t>
            </a:r>
            <a:r>
              <a:rPr lang="zh-CN"/>
              <a:t>旅途之中</a:t>
            </a:r>
            <a:r>
              <a:rPr>
                <a:solidFill>
                  <a:srgbClr val="FF0000"/>
                </a:solidFill>
                <a:sym typeface="+mn-ea"/>
              </a:rPr>
              <a:t>思</a:t>
            </a:r>
            <a:r>
              <a:rPr>
                <a:solidFill>
                  <a:srgbClr val="FF0000"/>
                </a:solidFill>
              </a:rPr>
              <a:t>乡</a:t>
            </a:r>
            <a:r>
              <a:rPr>
                <a:solidFill>
                  <a:srgbClr val="FF0000"/>
                </a:solidFill>
                <a:sym typeface="+mn-ea"/>
              </a:rPr>
              <a:t>思</a:t>
            </a:r>
            <a:r>
              <a:rPr>
                <a:solidFill>
                  <a:srgbClr val="FF0000"/>
                </a:solidFill>
              </a:rPr>
              <a:t>亲</a:t>
            </a:r>
            <a:r>
              <a:t>之情</a:t>
            </a:r>
            <a:r>
              <a:rPr lang="zh-CN"/>
              <a:t>。</a:t>
            </a:r>
            <a:endParaRPr lang="zh-CN"/>
          </a:p>
        </p:txBody>
      </p:sp>
      <p:sp>
        <p:nvSpPr>
          <p:cNvPr id="15" name="文本框 26"/>
          <p:cNvSpPr txBox="1"/>
          <p:nvPr/>
        </p:nvSpPr>
        <p:spPr>
          <a:xfrm>
            <a:off x="7192645" y="1556385"/>
            <a:ext cx="181927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淡淡乡愁</a:t>
            </a:r>
            <a:r>
              <a:rPr 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乐观积极向上</a:t>
            </a:r>
            <a:endParaRPr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6"/>
          <p:cNvSpPr txBox="1"/>
          <p:nvPr/>
        </p:nvSpPr>
        <p:spPr>
          <a:xfrm>
            <a:off x="1475740" y="4149090"/>
            <a:ext cx="1865630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马致远</a:t>
            </a:r>
            <a:r>
              <a:rPr lang="zh-CN" altLang="zh-CN" dirty="0">
                <a:sym typeface="宋体" panose="02010600030101010101" pitchFamily="2" charset="-122"/>
              </a:rPr>
              <a:t>,</a:t>
            </a:r>
            <a:r>
              <a:rPr>
                <a:solidFill>
                  <a:srgbClr val="FF0000"/>
                </a:solidFill>
              </a:rPr>
              <a:t>元代戏曲作家、散曲家</a:t>
            </a:r>
            <a:r>
              <a:t>。他</a:t>
            </a:r>
            <a:r>
              <a:rPr>
                <a:solidFill>
                  <a:srgbClr val="FF0000"/>
                </a:solidFill>
              </a:rPr>
              <a:t>与关汉卿、郑光祖、白朴并称“元曲四大家</a:t>
            </a:r>
            <a:r>
              <a:rPr lang="en-US">
                <a:solidFill>
                  <a:srgbClr val="FF0000"/>
                </a:solidFill>
              </a:rPr>
              <a:t>”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3275965" y="4149090"/>
            <a:ext cx="2377440" cy="2414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100"/>
              <a:t>马致远仕途不顺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长期漂泊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总有与自己心上人聚散依依的哀婉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而这种哀婉又与他对朝廷的哀伤结合在一起。这首小令就是他旅途漂泊时的作品。</a:t>
            </a:r>
            <a:endParaRPr sz="2100"/>
          </a:p>
        </p:txBody>
      </p:sp>
      <p:sp>
        <p:nvSpPr>
          <p:cNvPr id="5" name="文本框 26"/>
          <p:cNvSpPr txBox="1"/>
          <p:nvPr/>
        </p:nvSpPr>
        <p:spPr>
          <a:xfrm>
            <a:off x="5647055" y="4076700"/>
            <a:ext cx="1564005" cy="2414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100"/>
              <a:t>描绘了一幅绝妙的深秋晚景图</a:t>
            </a:r>
            <a:r>
              <a:rPr lang="zh-CN" altLang="zh-CN" sz="2100" dirty="0">
                <a:sym typeface="宋体" panose="02010600030101010101" pitchFamily="2" charset="-122"/>
              </a:rPr>
              <a:t>,</a:t>
            </a:r>
            <a:r>
              <a:rPr sz="2100"/>
              <a:t>真切地表现出天涯沦落人的</a:t>
            </a:r>
            <a:r>
              <a:rPr sz="2100">
                <a:solidFill>
                  <a:srgbClr val="FF0000"/>
                </a:solidFill>
              </a:rPr>
              <a:t>孤寂愁苦和思乡思亲</a:t>
            </a:r>
            <a:r>
              <a:rPr sz="2100"/>
              <a:t>之情。</a:t>
            </a:r>
            <a:endParaRPr sz="2100"/>
          </a:p>
        </p:txBody>
      </p:sp>
      <p:sp>
        <p:nvSpPr>
          <p:cNvPr id="7" name="文本框 26"/>
          <p:cNvSpPr txBox="1"/>
          <p:nvPr/>
        </p:nvSpPr>
        <p:spPr>
          <a:xfrm>
            <a:off x="7176135" y="4364990"/>
            <a:ext cx="181927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惆怅</a:t>
            </a:r>
            <a:r>
              <a:rPr 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凄苦、</a:t>
            </a:r>
            <a:r>
              <a:rPr 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孤寂</a:t>
            </a:r>
            <a:endParaRPr 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15" grpId="0"/>
      <p:bldP spid="3" grpId="0"/>
      <p:bldP spid="4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/>
        </p:nvSpPr>
        <p:spPr>
          <a:xfrm>
            <a:off x="755650" y="1124585"/>
            <a:ext cx="7484110" cy="10661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请同学们用表格式来了解意象与诗人表达情感的关系。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310" y="2190750"/>
            <a:ext cx="7336790" cy="3538220"/>
          </a:xfrm>
          <a:prstGeom prst="rect">
            <a:avLst/>
          </a:prstGeom>
          <a:noFill/>
          <a:ln w="254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知识卡片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  <a:p>
            <a:pPr algn="ctr"/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古诗词意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象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意象是融入诗人思想感情的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物象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是赋有某种特殊含义和文学意味的具体形象。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意象组成了意境,不同的意象有不同的感情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有些不同的意象却有相同的感情；意境由情与景组成,通常运用情景交融或寓情于景的表现手法。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72822" name="内容占位符 72821"/>
          <p:cNvGraphicFramePr/>
          <p:nvPr>
            <p:ph idx="4294967295"/>
            <p:custDataLst>
              <p:tags r:id="rId1"/>
            </p:custDataLst>
          </p:nvPr>
        </p:nvGraphicFramePr>
        <p:xfrm>
          <a:off x="0" y="115888"/>
          <a:ext cx="9144000" cy="6320790"/>
        </p:xfrm>
        <a:graphic>
          <a:graphicData uri="http://schemas.openxmlformats.org/drawingml/2006/table">
            <a:tbl>
              <a:tblPr/>
              <a:tblGrid>
                <a:gridCol w="4900930"/>
                <a:gridCol w="1366520"/>
                <a:gridCol w="2876550"/>
              </a:tblGrid>
              <a:tr h="5175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古诗文名句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意象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宋体" panose="02010600030101010101" pitchFamily="2" charset="-122"/>
                        </a:rPr>
                        <a:t>意境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3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树木丛生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百草丰茂。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树、草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星汉灿烂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若出其里。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星汉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杨花落尽子规啼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闻道龙标过五溪。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杨花、子规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我寄愁心与明月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  <a:sym typeface="+mn-ea"/>
                        </a:rPr>
                        <a:t>随君直到夜郎西。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明月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潮平两岸阔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风正一帆悬。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潮、风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乡书何处达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归雁洛阳边。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雁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枯藤老树昏鸦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古道西风瘦马。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枯藤、西风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夕阳西下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断肠人在天涯。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夕阳、断肠人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5022" name="文本框 3"/>
          <p:cNvSpPr txBox="1"/>
          <p:nvPr/>
        </p:nvSpPr>
        <p:spPr>
          <a:xfrm>
            <a:off x="6228080" y="692785"/>
            <a:ext cx="292544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3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积极进取</a:t>
            </a:r>
            <a:r>
              <a:rPr lang="zh-CN" altLang="en-US" sz="2300" dirty="0">
                <a:solidFill>
                  <a:srgbClr val="CC0000"/>
                </a:solidFill>
                <a:sym typeface="+mn-ea"/>
              </a:rPr>
              <a:t>、勃勃</a:t>
            </a:r>
            <a:r>
              <a:rPr lang="zh-CN" altLang="en-US" sz="2300" dirty="0">
                <a:solidFill>
                  <a:srgbClr val="CC0000"/>
                </a:solidFill>
                <a:sym typeface="+mn-ea"/>
              </a:rPr>
              <a:t>生机</a:t>
            </a:r>
            <a:endParaRPr lang="zh-CN" altLang="en-US" sz="230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299835" y="1700213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飘零、哀伤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9835" y="3169603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壮美、辽阔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299835" y="2622550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思乡思亲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299835" y="3688715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思乡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6299835" y="4220528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萧索、凄清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8080" y="1184275"/>
            <a:ext cx="34718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宽广胸怀和远大抱负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6299835" y="5156835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凄苦愁楚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22" grpId="0"/>
      <p:bldP spid="8502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2" name="文本框 3"/>
          <p:cNvSpPr txBox="1"/>
          <p:nvPr/>
        </p:nvSpPr>
        <p:spPr>
          <a:xfrm>
            <a:off x="395923" y="1556385"/>
            <a:ext cx="82454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诗歌是诗人情感喷涌而出的产物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《毛诗序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有言“情动于中而形于言”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如何理解这四首古代诗歌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情景交融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的特点？</a:t>
            </a:r>
            <a:endParaRPr lang="en-US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（1)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各篇景物描写的特点不同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决定了情感的不同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en-US" sz="2800">
                <a:latin typeface="Arial" panose="020B0604020202020204" pitchFamily="34" charset="0"/>
                <a:ea typeface="宋体" panose="02010600030101010101" pitchFamily="2" charset="-122"/>
              </a:rPr>
              <a:t>从关键词语中传达出景中情。</a:t>
            </a:r>
            <a:endParaRPr lang="en-US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059113" y="2781300"/>
            <a:ext cx="3097212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>
                <a:latin typeface="Arial" panose="020B0604020202020204" pitchFamily="34" charset="0"/>
                <a:ea typeface="楷体_GB2312" pitchFamily="49" charset="-122"/>
              </a:rPr>
              <a:t>第一课时</a:t>
            </a:r>
            <a:endParaRPr lang="zh-CN" altLang="en-US" sz="5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35560" y="985520"/>
          <a:ext cx="9002395" cy="3948430"/>
        </p:xfrm>
        <a:graphic>
          <a:graphicData uri="http://schemas.openxmlformats.org/drawingml/2006/table">
            <a:tbl>
              <a:tblPr/>
              <a:tblGrid>
                <a:gridCol w="2780665"/>
                <a:gridCol w="1226820"/>
                <a:gridCol w="3455670"/>
                <a:gridCol w="1539240"/>
              </a:tblGrid>
              <a:tr h="5245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+中文标题" charset="0"/>
                          <a:ea typeface="+mj-ea"/>
                        </a:rPr>
                        <a:t>季节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+中文标题" charset="0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意象（景物特点）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+中文标题" charset="0"/>
                          <a:ea typeface="+mj-ea"/>
                        </a:rPr>
                        <a:t>情感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+中文标题" charset="0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4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观沧海</a:t>
                      </a: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 </a:t>
                      </a:r>
                      <a:endParaRPr lang="en-US" altLang="zh-CN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6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闻王昌龄左迁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龙标遥有此寄</a:t>
                      </a: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6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次北固山下</a:t>
                      </a:r>
                      <a:r>
                        <a:rPr lang="en-US" alt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9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5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天净沙</a:t>
                      </a:r>
                      <a:r>
                        <a:rPr lang="en-US" altLang="zh-CN" sz="2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·</a:t>
                      </a:r>
                      <a:r>
                        <a:rPr lang="zh-CN" altLang="en-US" sz="25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秋思</a:t>
                      </a:r>
                      <a:r>
                        <a:rPr lang="en-US" altLang="zh-CN" sz="2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endParaRPr lang="en-US" altLang="zh-CN" sz="25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25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5022" name="文本框 3"/>
          <p:cNvSpPr txBox="1"/>
          <p:nvPr/>
        </p:nvSpPr>
        <p:spPr>
          <a:xfrm>
            <a:off x="2915920" y="1556385"/>
            <a:ext cx="648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3947160" y="1556385"/>
            <a:ext cx="357949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rPr sz="2200"/>
              <a:t>秋的勃勃生机</a:t>
            </a:r>
            <a:r>
              <a:rPr lang="zh-CN" sz="2200"/>
              <a:t>；</a:t>
            </a:r>
            <a:r>
              <a:rPr sz="2200"/>
              <a:t>大海吞吐日月、包蕴万物的壮丽景象</a:t>
            </a:r>
            <a:endParaRPr lang="zh-CN" sz="2200"/>
          </a:p>
        </p:txBody>
      </p:sp>
      <p:sp>
        <p:nvSpPr>
          <p:cNvPr id="3" name="文本框 3"/>
          <p:cNvSpPr txBox="1"/>
          <p:nvPr/>
        </p:nvSpPr>
        <p:spPr>
          <a:xfrm>
            <a:off x="7380605" y="1484630"/>
            <a:ext cx="16567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豪迈乐观、</a:t>
            </a:r>
            <a:endParaRPr lang="zh-CN" altLang="en-US" sz="220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博大胸怀、雄伟抱负</a:t>
            </a:r>
            <a:endParaRPr lang="zh-CN" altLang="en-US" sz="220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8310" y="2636520"/>
            <a:ext cx="93535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暮春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7452360" y="2636520"/>
            <a:ext cx="1656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关切友人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4165" y="3517900"/>
            <a:ext cx="12223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冬末春初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7487285" y="3498215"/>
            <a:ext cx="1656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思乡心切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3060065" y="4389755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7452360" y="4409440"/>
            <a:ext cx="16567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凄凉、愁苦</a:t>
            </a:r>
            <a:endParaRPr lang="zh-CN" altLang="en-US" sz="220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思乡之情</a:t>
            </a:r>
            <a:endParaRPr lang="zh-CN" altLang="en-US" sz="220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26"/>
          <p:cNvSpPr txBox="1"/>
          <p:nvPr/>
        </p:nvSpPr>
        <p:spPr>
          <a:xfrm>
            <a:off x="4032250" y="2636520"/>
            <a:ext cx="331152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杨花、子规、明月等</a:t>
            </a:r>
          </a:p>
        </p:txBody>
      </p:sp>
      <p:sp>
        <p:nvSpPr>
          <p:cNvPr id="10" name="文本框 26"/>
          <p:cNvSpPr txBox="1"/>
          <p:nvPr/>
        </p:nvSpPr>
        <p:spPr>
          <a:xfrm>
            <a:off x="4067810" y="3491865"/>
            <a:ext cx="34671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FontTx/>
            </a:pPr>
            <a:r>
              <a:t>舟行江中的潮平、帆悬、海日、归雁等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55745" y="4396105"/>
            <a:ext cx="3469005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2200">
                <a:sym typeface="+mn-ea"/>
              </a:rPr>
              <a:t>秋天傍晚凄凉冷落的景象</a:t>
            </a:r>
            <a:endParaRPr sz="2200">
              <a:sym typeface="+mn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22" grpId="0"/>
      <p:bldP spid="85022" grpId="1"/>
      <p:bldP spid="13" grpId="0"/>
      <p:bldP spid="3" grpId="0"/>
      <p:bldP spid="3" grpId="1"/>
      <p:bldP spid="4" grpId="0"/>
      <p:bldP spid="4" grpId="1"/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8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59" name="标题 2"/>
          <p:cNvSpPr>
            <a:spLocks noGrp="1"/>
          </p:cNvSpPr>
          <p:nvPr/>
        </p:nvSpPr>
        <p:spPr>
          <a:xfrm>
            <a:off x="179388" y="476250"/>
            <a:ext cx="2506662" cy="774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文本框 70660"/>
          <p:cNvSpPr txBox="1"/>
          <p:nvPr/>
        </p:nvSpPr>
        <p:spPr>
          <a:xfrm>
            <a:off x="627380" y="1582420"/>
            <a:ext cx="77285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读一读我国古典诗歌关于夕阳和秋天的诗句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/>
        </p:nvSpPr>
        <p:spPr>
          <a:xfrm>
            <a:off x="1619250" y="1052830"/>
            <a:ext cx="4910455" cy="529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二、拓展迁移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0" name="矩形 50179"/>
          <p:cNvSpPr/>
          <p:nvPr/>
        </p:nvSpPr>
        <p:spPr>
          <a:xfrm>
            <a:off x="-317" y="2204720"/>
            <a:ext cx="8983662" cy="3861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1" indent="0">
              <a:lnSpc>
                <a:spcPct val="125000"/>
              </a:lnSpc>
            </a:pPr>
            <a:r>
              <a:rPr lang="en-US" altLang="zh-CN" sz="2800" b="0">
                <a:latin typeface="Arial" panose="020B0604020202020204" pitchFamily="34" charset="0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</a:rPr>
              <a:t>浮云游子意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落日故人情。（李白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送友人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en-US" altLang="zh-CN" sz="2800" b="1">
              <a:latin typeface="Arial" panose="020B0604020202020204" pitchFamily="34" charset="0"/>
            </a:endParaRPr>
          </a:p>
          <a:p>
            <a:pPr lvl="1" indent="0">
              <a:lnSpc>
                <a:spcPct val="125000"/>
              </a:lnSpc>
            </a:pPr>
            <a:r>
              <a:rPr lang="en-US" altLang="zh-CN" sz="2800" b="0">
                <a:latin typeface="Arial" panose="020B0604020202020204" pitchFamily="34" charset="0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</a:rPr>
              <a:t>夕阳无限好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只是近黄昏。</a:t>
            </a: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</a:rPr>
              <a:t>李商隐 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乐游原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zh-CN" altLang="en-US" sz="2800" b="1">
              <a:latin typeface="Arial" panose="020B0604020202020204" pitchFamily="34" charset="0"/>
            </a:endParaRPr>
          </a:p>
          <a:p>
            <a:pPr lvl="1" indent="0">
              <a:lnSpc>
                <a:spcPct val="125000"/>
              </a:lnSpc>
            </a:pPr>
            <a:r>
              <a:rPr lang="en-US" altLang="zh-CN" sz="2800" b="0">
                <a:latin typeface="Arial" panose="020B0604020202020204" pitchFamily="34" charset="0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</a:rPr>
              <a:t>自古逢秋悲寂寥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我言秋日胜春朝。</a:t>
            </a: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</a:rPr>
              <a:t>刘禹锡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秋词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en-US" altLang="zh-CN" sz="2800" b="1">
              <a:latin typeface="Arial" panose="020B0604020202020204" pitchFamily="34" charset="0"/>
            </a:endParaRPr>
          </a:p>
          <a:p>
            <a:pPr lvl="1" indent="0">
              <a:lnSpc>
                <a:spcPct val="125000"/>
              </a:lnSpc>
            </a:pPr>
            <a:r>
              <a:rPr lang="en-US" altLang="zh-CN" sz="2800" b="0">
                <a:latin typeface="Arial" panose="020B0604020202020204" pitchFamily="34" charset="0"/>
              </a:rPr>
              <a:t>4.</a:t>
            </a:r>
            <a:r>
              <a:rPr lang="zh-CN" altLang="en-US" sz="2800" b="1" dirty="0">
                <a:latin typeface="Arial" panose="020B0604020202020204" pitchFamily="34" charset="0"/>
              </a:rPr>
              <a:t>万里悲秋常作客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百年多病独登台。</a:t>
            </a: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</a:rPr>
              <a:t>杜甫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登高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en-US" altLang="zh-CN" sz="2800" b="1">
              <a:latin typeface="Arial" panose="020B0604020202020204" pitchFamily="34" charset="0"/>
            </a:endParaRPr>
          </a:p>
          <a:p>
            <a:pPr lvl="1" indent="0">
              <a:lnSpc>
                <a:spcPct val="125000"/>
              </a:lnSpc>
            </a:pPr>
            <a:r>
              <a:rPr lang="en-US" altLang="zh-CN" sz="2800" b="0">
                <a:latin typeface="Arial" panose="020B0604020202020204" pitchFamily="34" charset="0"/>
              </a:rPr>
              <a:t>5.</a:t>
            </a:r>
            <a:r>
              <a:rPr lang="zh-CN" altLang="en-US" sz="2800" b="1" dirty="0">
                <a:latin typeface="Arial" panose="020B0604020202020204" pitchFamily="34" charset="0"/>
              </a:rPr>
              <a:t>多情自古伤离别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更那堪冷落清秋节。</a:t>
            </a: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 dirty="0">
                <a:latin typeface="Arial" panose="020B0604020202020204" pitchFamily="34" charset="0"/>
              </a:rPr>
              <a:t>柳永 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雨霖铃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/>
        </p:nvSpPr>
        <p:spPr>
          <a:xfrm>
            <a:off x="468313" y="1555750"/>
            <a:ext cx="8229600" cy="50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一、看标题,初感知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/>
        </p:nvSpPr>
        <p:spPr>
          <a:xfrm>
            <a:off x="971550" y="2205038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文章的标题与正文内容的关系？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813" y="2852738"/>
            <a:ext cx="2590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标题是文眼</a:t>
            </a:r>
            <a:r>
              <a:rPr lang="zh-CN" altLang="en-US"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endParaRPr lang="zh-CN" altLang="en-US" sz="2800" noProof="1"/>
          </a:p>
        </p:txBody>
      </p:sp>
      <p:sp>
        <p:nvSpPr>
          <p:cNvPr id="3" name="文本框 2"/>
          <p:cNvSpPr txBox="1"/>
          <p:nvPr/>
        </p:nvSpPr>
        <p:spPr>
          <a:xfrm>
            <a:off x="1548130" y="3428683"/>
            <a:ext cx="41275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标题是文章内容的概括</a:t>
            </a:r>
            <a:r>
              <a:rPr lang="zh-CN" altLang="en-US"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3940" y="1988820"/>
            <a:ext cx="80410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en-US" sz="2800">
                <a:uFillTx/>
              </a:rPr>
              <a:t>《观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沧海》</a:t>
            </a:r>
            <a:endParaRPr lang="en-US" altLang="en-US" sz="2800">
              <a:uFillTx/>
            </a:endParaRPr>
          </a:p>
          <a:p>
            <a:pPr>
              <a:lnSpc>
                <a:spcPct val="150000"/>
              </a:lnSpc>
            </a:pPr>
            <a:r>
              <a:rPr lang="en-US" altLang="en-US" sz="2800">
                <a:uFillTx/>
              </a:rPr>
              <a:t>《闻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王昌龄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左迁龙标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遥有此寄》</a:t>
            </a:r>
            <a:endParaRPr lang="en-US" altLang="en-US" sz="2800">
              <a:uFillTx/>
            </a:endParaRPr>
          </a:p>
          <a:p>
            <a:pPr>
              <a:lnSpc>
                <a:spcPct val="150000"/>
              </a:lnSpc>
            </a:pPr>
            <a:r>
              <a:rPr lang="en-US" altLang="en-US" sz="2800">
                <a:uFillTx/>
              </a:rPr>
              <a:t>《次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北固山下》</a:t>
            </a:r>
            <a:endParaRPr lang="en-US" altLang="en-US" sz="2800">
              <a:uFillTx/>
            </a:endParaRPr>
          </a:p>
          <a:p>
            <a:pPr>
              <a:lnSpc>
                <a:spcPct val="150000"/>
              </a:lnSpc>
            </a:pPr>
            <a:r>
              <a:rPr lang="en-US" altLang="en-US" sz="2800">
                <a:uFillTx/>
              </a:rPr>
              <a:t>《天净沙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秋思》</a:t>
            </a:r>
            <a:endParaRPr lang="en-US" altLang="en-US" sz="2800">
              <a:uFillTx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55650" y="1340168"/>
            <a:ext cx="7974013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lang="zh-CN" alt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如何读这四首诗歌的标题，注意节奏断句。</a:t>
            </a:r>
            <a:endParaRPr lang="zh-CN" altLang="en-US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内容占位符 2"/>
          <p:cNvSpPr>
            <a:spLocks noGrp="1"/>
          </p:cNvSpPr>
          <p:nvPr/>
        </p:nvSpPr>
        <p:spPr>
          <a:xfrm>
            <a:off x="797560" y="548640"/>
            <a:ext cx="7548880" cy="1029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lang="zh-CN" alt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根据字面意思可得到哪些信息，根据标题猜猜诗歌内容。</a:t>
            </a:r>
            <a:endParaRPr lang="zh-CN" altLang="en-US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895" y="2060575"/>
            <a:ext cx="77368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《闻王昌龄左迁龙标遥有此寄》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闻是听说的意思；</a:t>
            </a:r>
            <a:r>
              <a:rPr lang="en-US" altLang="en-US" sz="2800">
                <a:uFillTx/>
                <a:sym typeface="+mn-ea"/>
              </a:rPr>
              <a:t>左迁是降职贬</a:t>
            </a:r>
            <a:r>
              <a:rPr lang="en-US" altLang="en-US" sz="2800">
                <a:solidFill>
                  <a:srgbClr val="FF0000"/>
                </a:solidFill>
                <a:uFillTx/>
                <a:sym typeface="+mn-ea"/>
              </a:rPr>
              <a:t>谪zhé</a:t>
            </a:r>
            <a:r>
              <a:rPr lang="en-US" altLang="en-US" sz="2800">
                <a:uFillTx/>
              </a:rPr>
              <a:t>；遥有此寄是相隔遥远的祝福或问候。这首诗可能是李白因王昌龄降职调到龙标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为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安慰好友</a:t>
            </a:r>
            <a:r>
              <a:rPr lang="en-US" altLang="en-US" sz="2800">
                <a:uFillTx/>
              </a:rPr>
              <a:t>写给他的一首诗。</a:t>
            </a:r>
            <a:endParaRPr lang="en-US" altLang="en-US" sz="2800">
              <a:solidFill>
                <a:srgbClr val="FF0000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3860800"/>
            <a:ext cx="80378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uFillTx/>
              </a:rPr>
              <a:t>《次北固山下》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</a:rPr>
              <a:t>在北固山下</a:t>
            </a:r>
            <a:r>
              <a:rPr lang="zh-CN" altLang="en-US" sz="2800">
                <a:solidFill>
                  <a:srgbClr val="FF0000"/>
                </a:solidFill>
                <a:uFillTx/>
                <a:sym typeface="+mn-ea"/>
              </a:rPr>
              <a:t>停宿、停留</a:t>
            </a:r>
            <a:r>
              <a:rPr lang="zh-CN" altLang="en-US" sz="2800">
                <a:uFillTx/>
              </a:rPr>
              <a:t>。可能写诗人王湾客游他乡时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</a:rPr>
              <a:t>因沿途风景引起的</a:t>
            </a:r>
            <a:r>
              <a:rPr lang="zh-CN" altLang="en-US" sz="2800">
                <a:solidFill>
                  <a:srgbClr val="FF0000"/>
                </a:solidFill>
                <a:uFillTx/>
              </a:rPr>
              <a:t>思乡愁绪</a:t>
            </a:r>
            <a:r>
              <a:rPr lang="zh-CN" altLang="en-US" sz="2800">
                <a:uFillTx/>
              </a:rPr>
              <a:t>。</a:t>
            </a:r>
            <a:endParaRPr lang="zh-CN" altLang="en-US" sz="2800">
              <a:solidFill>
                <a:srgbClr val="FF0000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1538605"/>
            <a:ext cx="7491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《观沧海》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可能描写观赏沧海时的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美景和感受</a:t>
            </a:r>
            <a:r>
              <a:rPr lang="en-US" altLang="en-US" sz="2800">
                <a:uFillTx/>
              </a:rPr>
              <a:t>。</a:t>
            </a:r>
            <a:endParaRPr lang="en-US" altLang="en-US" sz="2800"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4813935"/>
            <a:ext cx="75482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《天净沙·秋思》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是一首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元曲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天净沙是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曲牌名</a:t>
            </a:r>
            <a:r>
              <a:rPr lang="en-US" altLang="en-US" sz="2800">
                <a:uFillTx/>
              </a:rPr>
              <a:t>。从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题目</a:t>
            </a:r>
            <a:r>
              <a:rPr lang="en-US" altLang="en-US" sz="2800">
                <a:uFillTx/>
              </a:rPr>
              <a:t>秋思可猜出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这首散曲描写秋天的景色引发的思绪。</a:t>
            </a:r>
            <a:endParaRPr lang="en-US" altLang="en-US" sz="2800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5740" y="1700530"/>
            <a:ext cx="6635115" cy="224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可以这样学古诗：</a:t>
            </a:r>
            <a:endParaRPr lang="en-US" altLang="en-US" sz="2800">
              <a:uFillTx/>
            </a:endParaRPr>
          </a:p>
          <a:p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一、学习新知要预习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en-US" sz="2800">
                <a:uFillTx/>
              </a:rPr>
              <a:t>理解标题很重要；</a:t>
            </a:r>
            <a:endParaRPr lang="en-US" altLang="en-US" sz="2800">
              <a:uFillTx/>
            </a:endParaRPr>
          </a:p>
          <a:p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二、学会从</a:t>
            </a:r>
            <a:r>
              <a:rPr lang="zh-CN" altLang="en-US" sz="2800">
                <a:uFillTx/>
              </a:rPr>
              <a:t>注释等</a:t>
            </a:r>
            <a:r>
              <a:rPr lang="en-US" altLang="en-US" sz="2800">
                <a:uFillTx/>
              </a:rPr>
              <a:t>各类资料中收集信息。</a:t>
            </a:r>
            <a:endParaRPr lang="en-US" altLang="en-US" sz="2800">
              <a:uFillTx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0" name="内容占位符 2"/>
          <p:cNvSpPr>
            <a:spLocks noGrp="1"/>
          </p:cNvSpPr>
          <p:nvPr>
            <p:ph/>
          </p:nvPr>
        </p:nvSpPr>
        <p:spPr>
          <a:xfrm>
            <a:off x="468313" y="1989138"/>
            <a:ext cx="8229600" cy="50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0" indent="0"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朗读诗歌,掌握字音字形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1" name="文本框 99"/>
          <p:cNvSpPr txBox="1"/>
          <p:nvPr/>
        </p:nvSpPr>
        <p:spPr>
          <a:xfrm>
            <a:off x="468313" y="2644775"/>
            <a:ext cx="8032750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碣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石　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沧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海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澹澹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竦峙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       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  萧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   )  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(     )　  归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雁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(    )     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藤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99"/>
          <p:cNvSpPr txBox="1"/>
          <p:nvPr/>
        </p:nvSpPr>
        <p:spPr>
          <a:xfrm>
            <a:off x="666750" y="2644775"/>
            <a:ext cx="7834313" cy="2306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jié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               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cān</a:t>
            </a:r>
            <a:r>
              <a:rPr lang="zh-CN" altLang="zh-CN" sz="3200" b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　                  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sǒn</a:t>
            </a:r>
            <a:r>
              <a:rPr lang="en-US" altLang="zh-CN" sz="3200" b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zhì       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sè        z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xuán           yàn           tén</a:t>
            </a:r>
            <a:r>
              <a:rPr lang="zh-CN" altLang="zh-CN" sz="3200" b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内容占位符 2"/>
          <p:cNvSpPr>
            <a:spLocks noGrp="1"/>
          </p:cNvSpPr>
          <p:nvPr/>
        </p:nvSpPr>
        <p:spPr>
          <a:xfrm>
            <a:off x="282575" y="609600"/>
            <a:ext cx="8362950" cy="529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二、划节奏，找韵脚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/>
        </p:nvSpPr>
        <p:spPr>
          <a:xfrm>
            <a:off x="828040" y="1138873"/>
            <a:ext cx="8362950" cy="409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fontAlgn="base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同学们</a:t>
            </a:r>
            <a:r>
              <a:rPr lang="zh-CN" sz="3000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试着给这四首诗划分朗读节奏。</a:t>
            </a:r>
            <a:endParaRPr lang="zh-CN" sz="3000" strike="noStrike" noProof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7885" y="1664335"/>
            <a:ext cx="72123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《闻王昌龄左迁龙标遥有此寄》</a:t>
            </a:r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杨花∣落尽∣子规啼，闻道∣龙标∣过五溪。我寄∣愁心∣与明月，随君∣直到∣夜郎西。</a:t>
            </a:r>
            <a:endParaRPr lang="en-US" altLang="en-US" sz="2800"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305" y="3068955"/>
            <a:ext cx="72790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00">
                <a:uFillTx/>
              </a:rPr>
              <a:t>客路∣青山外，行舟∣绿水前。</a:t>
            </a:r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潮平∣两岸阔，风正∣一帆悬。</a:t>
            </a:r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海日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生</a:t>
            </a:r>
            <a:r>
              <a:rPr lang="en-US" altLang="en-US" sz="2800">
                <a:solidFill>
                  <a:srgbClr val="FF0000"/>
                </a:solidFill>
                <a:uFillTx/>
                <a:sym typeface="+mn-ea"/>
              </a:rPr>
              <a:t>∣</a:t>
            </a:r>
            <a:r>
              <a:rPr lang="en-US" altLang="en-US" sz="2800">
                <a:uFillTx/>
              </a:rPr>
              <a:t>残夜，江春</a:t>
            </a:r>
            <a:r>
              <a:rPr lang="en-US" altLang="en-US" sz="2800">
                <a:solidFill>
                  <a:srgbClr val="FF0000"/>
                </a:solidFill>
                <a:uFillTx/>
              </a:rPr>
              <a:t>∣</a:t>
            </a:r>
            <a:r>
              <a:rPr lang="en-US" altLang="en-US" sz="2800">
                <a:uFillTx/>
              </a:rPr>
              <a:t>入</a:t>
            </a:r>
            <a:r>
              <a:rPr lang="en-US" altLang="en-US" sz="2800">
                <a:solidFill>
                  <a:srgbClr val="FF0000"/>
                </a:solidFill>
                <a:uFillTx/>
                <a:sym typeface="+mn-ea"/>
              </a:rPr>
              <a:t>∣</a:t>
            </a:r>
            <a:r>
              <a:rPr lang="en-US" altLang="en-US" sz="2800">
                <a:uFillTx/>
              </a:rPr>
              <a:t>旧年。</a:t>
            </a:r>
            <a:endParaRPr lang="en-US" altLang="en-US" sz="2800">
              <a:uFillTx/>
            </a:endParaRPr>
          </a:p>
          <a:p>
            <a:r>
              <a:rPr lang="en-US" altLang="en-US" sz="2800">
                <a:uFillTx/>
              </a:rPr>
              <a:t>乡书∣何处∣达？归雁∣洛阳∣边。</a:t>
            </a:r>
            <a:endParaRPr lang="en-US" altLang="en-US" sz="2800">
              <a:uFillTx/>
            </a:endParaRPr>
          </a:p>
        </p:txBody>
      </p:sp>
      <p:sp>
        <p:nvSpPr>
          <p:cNvPr id="19494" name="Text Box 1027"/>
          <p:cNvSpPr txBox="1"/>
          <p:nvPr/>
        </p:nvSpPr>
        <p:spPr>
          <a:xfrm>
            <a:off x="857885" y="4940935"/>
            <a:ext cx="8540750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000">
                <a:latin typeface="Arial" panose="020B0604020202020204" pitchFamily="34" charset="0"/>
                <a:ea typeface="SimSun-ExtB" panose="02010609060101010101" pitchFamily="49" charset="-122"/>
              </a:rPr>
              <a:t>《天净沙·秋思》</a:t>
            </a:r>
            <a:endParaRPr lang="zh-CN" altLang="zh-CN" sz="3000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r>
              <a:rPr lang="zh-CN" sz="3000">
                <a:latin typeface="Arial" panose="020B0604020202020204" pitchFamily="34" charset="0"/>
                <a:ea typeface="SimSun-ExtB" panose="02010609060101010101" pitchFamily="49" charset="-122"/>
              </a:rPr>
              <a:t>枯藤∣老树∣昏鸦，小桥∣流水∣人家，古道∣西风∣瘦马。夕阳∣西下，断肠人</a:t>
            </a:r>
            <a:r>
              <a:rPr 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∣</a:t>
            </a:r>
            <a:r>
              <a:rPr lang="zh-CN" sz="3000">
                <a:latin typeface="Arial" panose="020B0604020202020204" pitchFamily="34" charset="0"/>
                <a:ea typeface="SimSun-ExtB" panose="02010609060101010101" pitchFamily="49" charset="-122"/>
              </a:rPr>
              <a:t>在</a:t>
            </a:r>
            <a:r>
              <a:rPr 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∣</a:t>
            </a:r>
            <a:r>
              <a:rPr lang="zh-CN" sz="3000">
                <a:latin typeface="Arial" panose="020B0604020202020204" pitchFamily="34" charset="0"/>
                <a:ea typeface="SimSun-ExtB" panose="02010609060101010101" pitchFamily="49" charset="-122"/>
              </a:rPr>
              <a:t>天涯。</a:t>
            </a:r>
            <a:endParaRPr lang="zh-CN" sz="300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494" grpId="0"/>
      <p:bldP spid="6" grpId="0"/>
    </p:bldLst>
  </p:timing>
</p:sld>
</file>

<file path=ppt/tags/tag1.xml><?xml version="1.0" encoding="utf-8"?>
<p:tagLst xmlns:p="http://schemas.openxmlformats.org/presentationml/2006/main">
  <p:tag name="KSO_WM_UNIT_TABLE_BEAUTIFY" val="smartTable{70a3ef36-d07a-4c83-b732-30000ab1f2cf}"/>
  <p:tag name="TABLE_ENDDRAG_ORIGIN_RECT" val="703*361"/>
  <p:tag name="TABLE_ENDDRAG_RECT" val="8*93*703*361"/>
</p:tagLst>
</file>

<file path=ppt/tags/tag2.xml><?xml version="1.0" encoding="utf-8"?>
<p:tagLst xmlns:p="http://schemas.openxmlformats.org/presentationml/2006/main">
  <p:tag name="KSO_WM_UNIT_TABLE_BEAUTIFY" val="smartTable{70a3ef36-d07a-4c83-b732-30000ab1f2cf}"/>
  <p:tag name="TABLE_ENDDRAG_ORIGIN_RECT" val="703*361"/>
  <p:tag name="TABLE_ENDDRAG_RECT" val="8*93*703*361"/>
</p:tagLst>
</file>

<file path=ppt/tags/tag3.xml><?xml version="1.0" encoding="utf-8"?>
<p:tagLst xmlns:p="http://schemas.openxmlformats.org/presentationml/2006/main">
  <p:tag name="KSO_WM_UNIT_TABLE_BEAUTIFY" val="smartTable{70a3ef36-d07a-4c83-b732-30000ab1f2cf}"/>
  <p:tag name="TABLE_ENDDRAG_ORIGIN_RECT" val="703*361"/>
  <p:tag name="TABLE_ENDDRAG_RECT" val="8*93*703*361"/>
</p:tagLst>
</file>

<file path=ppt/tags/tag4.xml><?xml version="1.0" encoding="utf-8"?>
<p:tagLst xmlns:p="http://schemas.openxmlformats.org/presentationml/2006/main">
  <p:tag name="KSO_WM_UNIT_TABLE_BEAUTIFY" val="smartTable{70a3ef36-d07a-4c83-b732-30000ab1f2cf}"/>
  <p:tag name="TABLE_ENDDRAG_ORIGIN_RECT" val="703*361"/>
  <p:tag name="TABLE_ENDDRAG_RECT" val="8*93*703*361"/>
</p:tagLst>
</file>

<file path=ppt/tags/tag5.xml><?xml version="1.0" encoding="utf-8"?>
<p:tagLst xmlns:p="http://schemas.openxmlformats.org/presentationml/2006/main">
  <p:tag name="KSO_WM_UNIT_TABLE_BEAUTIFY" val="smartTable{42c34062-62e6-431c-b5a7-901fbb2c219a}"/>
</p:tagLst>
</file>

<file path=ppt/tags/tag6.xml><?xml version="1.0" encoding="utf-8"?>
<p:tagLst xmlns:p="http://schemas.openxmlformats.org/presentationml/2006/main">
  <p:tag name="KSO_WM_UNIT_TABLE_BEAUTIFY" val="smartTable{690a932c-a858-4b1f-ab74-003104c5944d}"/>
  <p:tag name="TABLE_ENDDRAG_ORIGIN_RECT" val="708*274"/>
  <p:tag name="TABLE_ENDDRAG_RECT" val="2*78*708*274"/>
</p:tagLst>
</file>

<file path=ppt/tags/tag7.xml><?xml version="1.0" encoding="utf-8"?>
<p:tagLst xmlns:p="http://schemas.openxmlformats.org/presentationml/2006/main">
  <p:tag name="COMMONDATA" val="eyJoZGlkIjoiZjM1MDU3MjRkMGIzNjliNDRhNmZhZDFlNDFkYmY5Mm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noFill/>
        </a:ln>
      </a:spPr>
      <a:bodyPr wrap="none" anchor="ctr">
        <a:spAutoFit/>
      </a:bodyPr>
      <a:lstStyle>
        <a:defPPr>
          <a:buFont typeface="Wingdings" panose="05000000000000000000" pitchFamily="2" charset="2"/>
          <a:defRPr lang="zh-CN" altLang="en-US" sz="2800" dirty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noFill/>
        <a:ln w="9525">
          <a:noFill/>
        </a:ln>
      </a:spPr>
      <a:bodyPr>
        <a:spAutoFit/>
      </a:bodyPr>
      <a:lstStyle>
        <a:defPPr>
          <a:defRPr lang="en-US" sz="2800">
            <a:uFillTx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3742</Words>
  <Application>WPS 演示</Application>
  <PresentationFormat>在屏幕上显示</PresentationFormat>
  <Paragraphs>454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Calibri</vt:lpstr>
      <vt:lpstr>楷体</vt:lpstr>
      <vt:lpstr>SimSun-ExtB</vt:lpstr>
      <vt:lpstr>楷体_GB2312</vt:lpstr>
      <vt:lpstr>新宋体</vt:lpstr>
      <vt:lpstr>黑体</vt:lpstr>
      <vt:lpstr>Arial Unicode MS</vt:lpstr>
      <vt:lpstr>Segoe Print</vt:lpstr>
      <vt:lpstr>Times New Roman</vt:lpstr>
      <vt:lpstr>PMingLiU-ExtB</vt:lpstr>
      <vt:lpstr>长城粗隶书</vt:lpstr>
      <vt:lpstr>隶书</vt:lpstr>
      <vt:lpstr>华文新魏</vt:lpstr>
      <vt:lpstr>方正琥珀简体</vt:lpstr>
      <vt:lpstr>魏碑体</vt:lpstr>
      <vt:lpstr>方正琥珀简体</vt:lpstr>
      <vt:lpstr>华文宋体</vt:lpstr>
      <vt:lpstr>+中文标题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《古代诗歌四首》</dc:title>
  <dc:creator>黄红政</dc:creator>
  <cp:lastModifiedBy>黄红政</cp:lastModifiedBy>
  <cp:revision>292</cp:revision>
  <dcterms:created xsi:type="dcterms:W3CDTF">2015-07-09T08:14:00Z</dcterms:created>
  <dcterms:modified xsi:type="dcterms:W3CDTF">2022-09-01T13:39:36Z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ADFB70E87BDC4FC6A7A9D80A61CDC1EE</vt:lpwstr>
  </property>
</Properties>
</file>