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8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9" r:id="rId36"/>
    <p:sldId id="288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305" r:id="rId46"/>
    <p:sldId id="298" r:id="rId47"/>
    <p:sldId id="299" r:id="rId48"/>
    <p:sldId id="300" r:id="rId49"/>
    <p:sldId id="301" r:id="rId50"/>
    <p:sldId id="302" r:id="rId51"/>
    <p:sldId id="303" r:id="rId52"/>
    <p:sldId id="306" r:id="rId53"/>
    <p:sldId id="304" r:id="rId54"/>
    <p:sldId id="307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6" r:id="rId72"/>
    <p:sldId id="331" r:id="rId73"/>
    <p:sldId id="332" r:id="rId74"/>
    <p:sldId id="333" r:id="rId75"/>
    <p:sldId id="334" r:id="rId76"/>
    <p:sldId id="335" r:id="rId7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49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5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/>
              <a:t>作文早读</a:t>
            </a:r>
            <a:r>
              <a:rPr lang="zh-CN" altLang="en-US" dirty="0"/>
              <a:t>精美</a:t>
            </a:r>
            <a:r>
              <a:rPr lang="zh-CN" altLang="en-US" dirty="0"/>
              <a:t>段落</a:t>
            </a:r>
            <a:r>
              <a:rPr lang="zh-CN" altLang="en-US" dirty="0"/>
              <a:t>背诵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ea"/>
              </a:rPr>
              <a:t>Speaker name and title here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FF0000"/>
                </a:solidFill>
                <a:sym typeface="+mn-ea"/>
              </a:rPr>
              <a:t>苦难与人生：</a:t>
            </a:r>
            <a:endParaRPr lang="zh-CN" altLang="en-US" sz="5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895" y="1413510"/>
            <a:ext cx="10987405" cy="4763770"/>
          </a:xfrm>
        </p:spPr>
        <p:txBody>
          <a:bodyPr>
            <a:noAutofit/>
          </a:bodyPr>
          <a:p>
            <a:r>
              <a:rPr lang="en-US" altLang="zh-CN" sz="3600" b="1"/>
              <a:t>     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屈原</a:t>
            </a:r>
            <a:r>
              <a:rPr lang="zh-CN" altLang="en-US" sz="3600" b="1"/>
              <a:t>在其“联齐抗秦"的政治主张未被采纳却“忠而被谤”的苦难中，</a:t>
            </a:r>
            <a:r>
              <a:rPr lang="zh-CN" altLang="en-US" sz="3600" b="1">
                <a:solidFill>
                  <a:srgbClr val="FF0000"/>
                </a:solidFill>
              </a:rPr>
              <a:t>仍能</a:t>
            </a:r>
            <a:r>
              <a:rPr lang="zh-CN" altLang="en-US" sz="3600" b="1"/>
              <a:t>“哀怨托离骚，孤忠报楚国”；</a:t>
            </a:r>
            <a:r>
              <a:rPr lang="zh-CN" altLang="en-US" sz="3600" b="1">
                <a:solidFill>
                  <a:srgbClr val="FF0000"/>
                </a:solidFill>
              </a:rPr>
              <a:t>司马迁</a:t>
            </a:r>
            <a:r>
              <a:rPr lang="zh-CN" altLang="en-US" sz="3600" b="1"/>
              <a:t>因秉笔直书，“不溢美”“不隐恶”而遭受腐刑，</a:t>
            </a:r>
            <a:r>
              <a:rPr lang="zh-CN" altLang="en-US" sz="3600" b="1">
                <a:solidFill>
                  <a:srgbClr val="FF0000"/>
                </a:solidFill>
              </a:rPr>
              <a:t>却能</a:t>
            </a:r>
            <a:r>
              <a:rPr lang="zh-CN" altLang="en-US" sz="3600" b="1"/>
              <a:t>“忧愁发愤，著成信史照尘寰”；</a:t>
            </a:r>
            <a:r>
              <a:rPr lang="zh-CN" altLang="en-US" sz="4000" b="1">
                <a:solidFill>
                  <a:srgbClr val="FF0000"/>
                </a:solidFill>
              </a:rPr>
              <a:t>杜甫</a:t>
            </a:r>
            <a:r>
              <a:rPr lang="zh-CN" altLang="en-US" sz="3600" b="1"/>
              <a:t>虽“长夜沾湿”“布衾似铁”</a:t>
            </a:r>
            <a:r>
              <a:rPr lang="zh-CN" altLang="en-US" sz="3600" b="1">
                <a:solidFill>
                  <a:srgbClr val="FF0000"/>
                </a:solidFill>
              </a:rPr>
              <a:t>却</a:t>
            </a:r>
            <a:r>
              <a:rPr lang="zh-CN" altLang="en-US" sz="3600" b="1"/>
              <a:t>依然“民间疾苦，笔底波澜”，吟诵出“大庇天下寒士”的千古绝唱。他们不是在时光的流逝中淡化苦难，而是用全部的热情和才智与命运进行了不屈的抗争，升华了自己也点缀了历史。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亲情是什么？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1583690"/>
            <a:ext cx="10898505" cy="4593590"/>
          </a:xfrm>
        </p:spPr>
        <p:txBody>
          <a:bodyPr/>
          <a:p>
            <a:pPr marL="0" indent="0">
              <a:buNone/>
            </a:pPr>
            <a:r>
              <a:rPr lang="en-US" altLang="zh-CN" sz="4000" b="1"/>
              <a:t>   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亲情是</a:t>
            </a:r>
            <a:r>
              <a:rPr lang="zh-CN" altLang="en-US" sz="4000" b="1"/>
              <a:t>朔风呼啸的冬夜，母亲手中飞翻的针线；</a:t>
            </a:r>
            <a:r>
              <a:rPr lang="zh-CN" altLang="en-US" sz="4000" b="1">
                <a:solidFill>
                  <a:srgbClr val="FF0000"/>
                </a:solidFill>
              </a:rPr>
              <a:t>是</a:t>
            </a:r>
            <a:r>
              <a:rPr lang="zh-CN" altLang="en-US" sz="4000" b="1"/>
              <a:t>烈日炎炎的夏日，父亲手中驱蚊的芭蕉扇；</a:t>
            </a:r>
            <a:r>
              <a:rPr lang="zh-CN" altLang="en-US" sz="4000" b="1">
                <a:solidFill>
                  <a:srgbClr val="FF0000"/>
                </a:solidFill>
              </a:rPr>
              <a:t>是</a:t>
            </a:r>
            <a:r>
              <a:rPr lang="zh-CN" altLang="en-US" sz="4000" b="1"/>
              <a:t>久别重逢后，亲人的一句平淡的问话“回来了”；</a:t>
            </a:r>
            <a:r>
              <a:rPr lang="zh-CN" altLang="en-US" sz="4000" b="1">
                <a:solidFill>
                  <a:srgbClr val="FF0000"/>
                </a:solidFill>
              </a:rPr>
              <a:t>是</a:t>
            </a:r>
            <a:r>
              <a:rPr lang="zh-CN" altLang="en-US" sz="4000" b="1"/>
              <a:t>父亲暴怒时的一顿拳脚…… 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81000"/>
            <a:ext cx="11031855" cy="6223635"/>
          </a:xfrm>
        </p:spPr>
        <p:txBody>
          <a:bodyPr>
            <a:normAutofit/>
          </a:bodyPr>
          <a:p>
            <a:pPr fontAlgn="auto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sz="3200" b="1"/>
              <a:t> </a:t>
            </a:r>
            <a:r>
              <a:rPr lang="zh-CN" altLang="en-US" sz="3200" b="1"/>
              <a:t>历史常给人以警示</a:t>
            </a:r>
            <a:r>
              <a:rPr lang="zh-CN" altLang="en-US" sz="3200" b="1">
                <a:solidFill>
                  <a:srgbClr val="FF0000"/>
                </a:solidFill>
              </a:rPr>
              <a:t>，假若</a:t>
            </a:r>
            <a:r>
              <a:rPr lang="zh-CN" altLang="en-US" sz="3200" b="1"/>
              <a:t>当初</a:t>
            </a:r>
            <a:r>
              <a:rPr lang="zh-CN" altLang="en-US" sz="3200" b="1">
                <a:solidFill>
                  <a:srgbClr val="FF0000"/>
                </a:solidFill>
              </a:rPr>
              <a:t>商纣王</a:t>
            </a:r>
            <a:r>
              <a:rPr lang="zh-CN" altLang="en-US" sz="3200" b="1"/>
              <a:t>能广开言路，察纳忠言，何至于落得众叛亲离，葬身火海的下场呢？</a:t>
            </a:r>
            <a:r>
              <a:rPr lang="zh-CN" altLang="en-US" sz="3200" b="1">
                <a:solidFill>
                  <a:srgbClr val="FF0000"/>
                </a:solidFill>
              </a:rPr>
              <a:t>假若</a:t>
            </a:r>
            <a:r>
              <a:rPr lang="zh-CN" altLang="en-US" sz="3200" b="1"/>
              <a:t>当初</a:t>
            </a:r>
            <a:r>
              <a:rPr lang="zh-CN" altLang="en-US" sz="3200" b="1">
                <a:solidFill>
                  <a:srgbClr val="FF0000"/>
                </a:solidFill>
              </a:rPr>
              <a:t>蔡桓公听从扁鹊</a:t>
            </a:r>
            <a:r>
              <a:rPr lang="zh-CN" altLang="en-US" sz="3200" b="1"/>
              <a:t>的劝告，又何至于病入膏肓而一命呜呼呢？反过来说，</a:t>
            </a:r>
            <a:r>
              <a:rPr lang="zh-CN" altLang="en-US" sz="3200" b="1">
                <a:solidFill>
                  <a:srgbClr val="FF0000"/>
                </a:solidFill>
              </a:rPr>
              <a:t>假若</a:t>
            </a:r>
            <a:r>
              <a:rPr lang="zh-CN" altLang="en-US" sz="3200" b="1"/>
              <a:t>当初</a:t>
            </a:r>
            <a:r>
              <a:rPr lang="zh-CN" altLang="en-US" sz="3200" b="1">
                <a:solidFill>
                  <a:srgbClr val="FF0000"/>
                </a:solidFill>
              </a:rPr>
              <a:t>齐威王不采纳邹忌</a:t>
            </a:r>
            <a:r>
              <a:rPr lang="zh-CN" altLang="en-US" sz="3200" b="1"/>
              <a:t>的讽谏，又怎能使齐国“战胜于朝廷”呢？</a:t>
            </a:r>
            <a:r>
              <a:rPr lang="zh-CN" altLang="en-US" sz="3200" b="1">
                <a:solidFill>
                  <a:srgbClr val="FF0000"/>
                </a:solidFill>
              </a:rPr>
              <a:t>假若</a:t>
            </a:r>
            <a:r>
              <a:rPr lang="zh-CN" altLang="en-US" sz="3200" b="1"/>
              <a:t>当初</a:t>
            </a:r>
            <a:r>
              <a:rPr lang="zh-CN" altLang="en-US" sz="3200" b="1">
                <a:solidFill>
                  <a:srgbClr val="FF0000"/>
                </a:solidFill>
              </a:rPr>
              <a:t>秦孝公不听商鞅之谏</a:t>
            </a:r>
            <a:r>
              <a:rPr lang="zh-CN" altLang="en-US" sz="3200" b="1"/>
              <a:t>而实行变法，何以能称雄于六国呢？</a:t>
            </a:r>
            <a:r>
              <a:rPr lang="zh-CN" altLang="en-US" sz="3200" b="1">
                <a:solidFill>
                  <a:srgbClr val="FF0000"/>
                </a:solidFill>
              </a:rPr>
              <a:t>假若</a:t>
            </a:r>
            <a:r>
              <a:rPr lang="zh-CN" altLang="en-US" sz="3200" b="1"/>
              <a:t>当初</a:t>
            </a:r>
            <a:r>
              <a:rPr lang="zh-CN" altLang="en-US" sz="3200" b="1">
                <a:solidFill>
                  <a:srgbClr val="FF0000"/>
                </a:solidFill>
              </a:rPr>
              <a:t>唐太宗不听从魏征</a:t>
            </a:r>
            <a:r>
              <a:rPr lang="zh-CN" altLang="en-US" sz="3200" b="1"/>
              <a:t>的劝谏，又怎么能有“贞观之治”的政治局面呢？由此可见，</a:t>
            </a:r>
            <a:r>
              <a:rPr lang="zh-CN" altLang="en-US" sz="3200" b="1">
                <a:solidFill>
                  <a:srgbClr val="FF0000"/>
                </a:solidFill>
              </a:rPr>
              <a:t>不善纳人言者，亡；善纳人言者，昌。</a:t>
            </a:r>
            <a:r>
              <a:rPr lang="zh-CN" altLang="en-US" sz="3200" b="1"/>
              <a:t> 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 欣赏---------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 b="1">
                <a:solidFill>
                  <a:srgbClr val="FF0000"/>
                </a:solidFill>
              </a:rPr>
              <a:t>欣赏高山</a:t>
            </a:r>
            <a:r>
              <a:rPr lang="zh-CN" altLang="en-US" sz="4800" b="1"/>
              <a:t>，自然会在高山的巍峨中找到强悍和凝重；</a:t>
            </a:r>
            <a:r>
              <a:rPr lang="zh-CN" altLang="en-US" sz="4800" b="1">
                <a:solidFill>
                  <a:srgbClr val="FF0000"/>
                </a:solidFill>
              </a:rPr>
              <a:t>欣赏大树，</a:t>
            </a:r>
            <a:r>
              <a:rPr lang="zh-CN" altLang="en-US" sz="4800" b="1"/>
              <a:t>自然会在大树的伟岸中获得自立和尊严；</a:t>
            </a:r>
            <a:r>
              <a:rPr lang="zh-CN" altLang="en-US" sz="4800" b="1">
                <a:solidFill>
                  <a:srgbClr val="FF0000"/>
                </a:solidFill>
              </a:rPr>
              <a:t>欣赏小草</a:t>
            </a:r>
            <a:r>
              <a:rPr lang="zh-CN" altLang="en-US" sz="4800" b="1"/>
              <a:t>，自然会在小草的葳蕤中汲取执著与希望。</a:t>
            </a:r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FF0000"/>
                </a:solidFill>
                <a:sym typeface="+mn-ea"/>
              </a:rPr>
              <a:t>帆-----------</a:t>
            </a:r>
            <a:endParaRPr lang="zh-CN" altLang="en-US" sz="5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950" y="1457325"/>
            <a:ext cx="10928350" cy="4719955"/>
          </a:xfrm>
        </p:spPr>
        <p:txBody>
          <a:bodyPr/>
          <a:p>
            <a:r>
              <a:rPr lang="en-US" altLang="zh-CN" sz="4000" b="1"/>
              <a:t>    </a:t>
            </a:r>
            <a:r>
              <a:rPr lang="zh-CN" altLang="en-US" sz="4000" b="1"/>
              <a:t>帆的一生充满了曲折困苦，它呼啸</a:t>
            </a:r>
            <a:r>
              <a:rPr lang="zh-CN" altLang="en-US" sz="4000" b="1">
                <a:solidFill>
                  <a:srgbClr val="FF0000"/>
                </a:solidFill>
              </a:rPr>
              <a:t>在暴风中</a:t>
            </a:r>
            <a:r>
              <a:rPr lang="zh-CN" altLang="en-US" sz="4000" b="1"/>
              <a:t>，腾跃</a:t>
            </a:r>
            <a:r>
              <a:rPr lang="zh-CN" altLang="en-US" sz="4000" b="1">
                <a:solidFill>
                  <a:srgbClr val="FF0000"/>
                </a:solidFill>
              </a:rPr>
              <a:t>在波谷里</a:t>
            </a:r>
            <a:r>
              <a:rPr lang="zh-CN" altLang="en-US" sz="4000" b="1"/>
              <a:t>，急行</a:t>
            </a:r>
            <a:r>
              <a:rPr lang="zh-CN" altLang="en-US" sz="4000" b="1">
                <a:solidFill>
                  <a:srgbClr val="FF0000"/>
                </a:solidFill>
              </a:rPr>
              <a:t>在骤雨中</a:t>
            </a:r>
            <a:r>
              <a:rPr lang="zh-CN" altLang="en-US" sz="4000" b="1"/>
              <a:t>，喧嚣</a:t>
            </a:r>
            <a:r>
              <a:rPr lang="zh-CN" altLang="en-US" sz="4000" b="1">
                <a:solidFill>
                  <a:srgbClr val="FF0000"/>
                </a:solidFill>
              </a:rPr>
              <a:t>在狂浪中</a:t>
            </a:r>
            <a:r>
              <a:rPr lang="zh-CN" altLang="en-US" sz="4000" b="1"/>
              <a:t>，穿行</a:t>
            </a:r>
            <a:r>
              <a:rPr lang="zh-CN" altLang="en-US" sz="4000" b="1">
                <a:solidFill>
                  <a:srgbClr val="FF0000"/>
                </a:solidFill>
              </a:rPr>
              <a:t>于礁石间</a:t>
            </a:r>
            <a:r>
              <a:rPr lang="zh-CN" altLang="en-US" sz="4000" b="1"/>
              <a:t>……帆以它坚强不屈的意志年年月月与怒涛巨澜搏斗着。我赞美帆，在我的眼中，</a:t>
            </a:r>
            <a:r>
              <a:rPr lang="zh-CN" altLang="en-US" sz="4000" b="1">
                <a:solidFill>
                  <a:srgbClr val="FF0000"/>
                </a:solidFill>
              </a:rPr>
              <a:t>只有真正</a:t>
            </a:r>
            <a:r>
              <a:rPr lang="zh-CN" altLang="en-US" sz="4000" b="1"/>
              <a:t>具有帆的</a:t>
            </a:r>
            <a:r>
              <a:rPr lang="zh-CN" altLang="en-US" sz="4000" b="1">
                <a:solidFill>
                  <a:srgbClr val="FF0000"/>
                </a:solidFill>
              </a:rPr>
              <a:t>性格</a:t>
            </a:r>
            <a:r>
              <a:rPr lang="zh-CN" altLang="en-US" sz="4000" b="1"/>
              <a:t>的人，才是真正的英雄；</a:t>
            </a:r>
            <a:r>
              <a:rPr lang="zh-CN" altLang="en-US" sz="4000" b="1">
                <a:solidFill>
                  <a:srgbClr val="FF0000"/>
                </a:solidFill>
              </a:rPr>
              <a:t>只有真正</a:t>
            </a:r>
            <a:r>
              <a:rPr lang="zh-CN" altLang="en-US" sz="4000" b="1"/>
              <a:t>具有帆的</a:t>
            </a:r>
            <a:r>
              <a:rPr lang="zh-CN" altLang="en-US" sz="4000" b="1">
                <a:solidFill>
                  <a:srgbClr val="FF0000"/>
                </a:solidFill>
              </a:rPr>
              <a:t>信念</a:t>
            </a:r>
            <a:r>
              <a:rPr lang="zh-CN" altLang="en-US" sz="4000" b="1"/>
              <a:t>的人，才算得上崇高。</a:t>
            </a:r>
            <a:r>
              <a:rPr lang="zh-CN" altLang="en-US" sz="4000"/>
              <a:t> 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270" y="396240"/>
            <a:ext cx="11268075" cy="6193155"/>
          </a:xfrm>
        </p:spPr>
        <p:txBody>
          <a:bodyPr>
            <a:noAutofit/>
          </a:bodyPr>
          <a:p>
            <a:r>
              <a:rPr lang="zh-CN" altLang="en-US" sz="3600" b="1"/>
              <a:t>一位伟人说：“</a:t>
            </a:r>
            <a:r>
              <a:rPr lang="zh-CN" altLang="en-US" sz="3600" b="1">
                <a:solidFill>
                  <a:srgbClr val="FF0000"/>
                </a:solidFill>
              </a:rPr>
              <a:t>喜欢聆听的民族</a:t>
            </a:r>
            <a:r>
              <a:rPr lang="zh-CN" altLang="en-US" sz="3600" b="1"/>
              <a:t>是一个智慧的民族。”</a:t>
            </a:r>
            <a:r>
              <a:rPr lang="zh-CN" altLang="en-US" sz="3600" b="1">
                <a:solidFill>
                  <a:srgbClr val="FF0000"/>
                </a:solidFill>
              </a:rPr>
              <a:t>狂妄自大的民族</a:t>
            </a:r>
            <a:r>
              <a:rPr lang="zh-CN" altLang="en-US" sz="3600" b="1"/>
              <a:t>不喜欢聆听，只喜欢征服，他们的傲慢遮挡了他们的视线；</a:t>
            </a:r>
            <a:r>
              <a:rPr lang="zh-CN" altLang="en-US" sz="3600" b="1">
                <a:solidFill>
                  <a:srgbClr val="FF0000"/>
                </a:solidFill>
              </a:rPr>
              <a:t>闭关自守的民族</a:t>
            </a:r>
            <a:r>
              <a:rPr lang="zh-CN" altLang="en-US" sz="3600" b="1"/>
              <a:t>不喜欢聆听，只会沾沾自喜，他们坐井观天，妨碍了他们的见识；</a:t>
            </a:r>
            <a:r>
              <a:rPr lang="zh-CN" altLang="en-US" sz="3600" b="1">
                <a:solidFill>
                  <a:srgbClr val="FF0000"/>
                </a:solidFill>
              </a:rPr>
              <a:t>急功近利的民族</a:t>
            </a:r>
            <a:r>
              <a:rPr lang="zh-CN" altLang="en-US" sz="3600" b="1"/>
              <a:t>不喜欢聆听，只知浮在表面，他们浅尝辄止，缺乏深厚的内涵。</a:t>
            </a:r>
            <a:endParaRPr lang="zh-CN" altLang="en-US" sz="3600" b="1"/>
          </a:p>
          <a:p>
            <a:r>
              <a:rPr lang="zh-CN" altLang="en-US" sz="3600" b="1"/>
              <a:t>因此，</a:t>
            </a:r>
            <a:r>
              <a:rPr lang="zh-CN" altLang="en-US" sz="3600" b="1">
                <a:solidFill>
                  <a:srgbClr val="FF0000"/>
                </a:solidFill>
              </a:rPr>
              <a:t>我们要学会聆听</a:t>
            </a:r>
            <a:r>
              <a:rPr lang="zh-CN" altLang="en-US" sz="3600" b="1"/>
              <a:t>。这将使我们虚怀若谷，博采众长，锐意进取；</a:t>
            </a:r>
            <a:r>
              <a:rPr lang="zh-CN" altLang="en-US" sz="3600" b="1">
                <a:solidFill>
                  <a:srgbClr val="FF0000"/>
                </a:solidFill>
              </a:rPr>
              <a:t>这将使</a:t>
            </a:r>
            <a:r>
              <a:rPr lang="zh-CN" altLang="en-US" sz="3600" b="1"/>
              <a:t>我们胸怀远大，视野宽广，开拓创新；</a:t>
            </a:r>
            <a:r>
              <a:rPr lang="zh-CN" altLang="en-US" sz="3600" b="1">
                <a:solidFill>
                  <a:srgbClr val="FF0000"/>
                </a:solidFill>
              </a:rPr>
              <a:t>这将使</a:t>
            </a:r>
            <a:r>
              <a:rPr lang="zh-CN" altLang="en-US" sz="3600" b="1"/>
              <a:t>我们高瞻远瞩，潜心探索，内涵深厚。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895" y="293370"/>
            <a:ext cx="11679555" cy="6221730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母亲是</a:t>
            </a:r>
            <a:r>
              <a:rPr lang="zh-CN" altLang="en-US" sz="3600" b="1"/>
              <a:t>疲惫中的一杯龙井,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软弱无力时,只消几口就是你神清气爽. 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母亲是</a:t>
            </a:r>
            <a:r>
              <a:rPr lang="zh-CN" altLang="en-US" sz="3600" b="1"/>
              <a:t>烦恼中的一曲古筝,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义气消沉时,优雅的旋律一飘荡,眼前立即一片青翠. 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母亲是</a:t>
            </a:r>
            <a:r>
              <a:rPr lang="zh-CN" altLang="en-US" sz="3600" b="1"/>
              <a:t>黄集中的一朵鲜花,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落寞惆怅时,看一眼满目青翠,闻一下香沁心脾,心里得到恬适不会孤单. 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母亲是</a:t>
            </a:r>
            <a:r>
              <a:rPr lang="zh-CN" altLang="en-US" sz="3600" b="1"/>
              <a:t>挫折中的阵阵清风,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惊惶伤心时,为你拭去焦躁的汗水,梳理好零乱的思绪. 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母亲是</a:t>
            </a:r>
            <a:r>
              <a:rPr lang="zh-CN" altLang="en-US" sz="3600" b="1"/>
              <a:t>困难中的一根拐杖,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脚步蹒跚时,帮助你找好重心,支撑起一片希望的原野.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95605"/>
            <a:ext cx="10515600" cy="5781675"/>
          </a:xfrm>
        </p:spPr>
        <p:txBody>
          <a:bodyPr/>
          <a:p>
            <a:r>
              <a:rPr lang="zh-CN" altLang="en-US" sz="5400" b="1"/>
              <a:t> ★</a:t>
            </a:r>
            <a:r>
              <a:rPr lang="zh-CN" altLang="en-US" sz="5400" b="1">
                <a:solidFill>
                  <a:srgbClr val="FF0000"/>
                </a:solidFill>
              </a:rPr>
              <a:t>意气</a:t>
            </a:r>
            <a:r>
              <a:rPr lang="zh-CN" altLang="en-US" sz="5400" b="1"/>
              <a:t>，才能有千古留名，百世流芳，才能在国家危难之时挺身而出。</a:t>
            </a:r>
            <a:r>
              <a:rPr lang="zh-CN" altLang="en-US" sz="5400" b="1">
                <a:solidFill>
                  <a:srgbClr val="FF0000"/>
                </a:solidFill>
              </a:rPr>
              <a:t> 岳武穆的满腔热血</a:t>
            </a:r>
            <a:r>
              <a:rPr lang="zh-CN" altLang="en-US" sz="5400" b="1"/>
              <a:t>，</a:t>
            </a:r>
            <a:r>
              <a:rPr lang="zh-CN" altLang="en-US" sz="5400" b="1">
                <a:solidFill>
                  <a:srgbClr val="FF0000"/>
                </a:solidFill>
              </a:rPr>
              <a:t>文天祥</a:t>
            </a:r>
            <a:r>
              <a:rPr lang="zh-CN" altLang="en-US" sz="5400" b="1"/>
              <a:t>的一颗丹心，</a:t>
            </a:r>
            <a:r>
              <a:rPr lang="zh-CN" altLang="en-US" sz="5400" b="1">
                <a:solidFill>
                  <a:srgbClr val="FF0000"/>
                </a:solidFill>
              </a:rPr>
              <a:t>苏武</a:t>
            </a:r>
            <a:r>
              <a:rPr lang="zh-CN" altLang="en-US" sz="5400" b="1"/>
              <a:t>的一根竹杖，</a:t>
            </a:r>
            <a:r>
              <a:rPr lang="zh-CN" altLang="en-US" sz="5400" b="1">
                <a:solidFill>
                  <a:srgbClr val="FF0000"/>
                </a:solidFill>
              </a:rPr>
              <a:t>张骞</a:t>
            </a:r>
            <a:r>
              <a:rPr lang="zh-CN" altLang="en-US" sz="5400" b="1"/>
              <a:t>的十几年牢狱之苦，早已映入史册，成为民族的精神瑰宝。</a:t>
            </a:r>
            <a:r>
              <a:rPr lang="zh-CN" altLang="en-US" sz="5400" b="1">
                <a:solidFill>
                  <a:srgbClr val="FF0000"/>
                </a:solidFill>
              </a:rPr>
              <a:t>若无意气，他们怎会有如此壮行?</a:t>
            </a:r>
            <a:r>
              <a:rPr lang="zh-CN" altLang="en-US" sz="5400" b="1"/>
              <a:t> 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81000"/>
            <a:ext cx="10515600" cy="5796280"/>
          </a:xfrm>
        </p:spPr>
        <p:txBody>
          <a:bodyPr/>
          <a:p>
            <a:r>
              <a:rPr lang="zh-CN" altLang="en-US"/>
              <a:t> </a:t>
            </a:r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意气，是李白</a:t>
            </a:r>
            <a:r>
              <a:rPr lang="zh-CN" altLang="en-US" sz="4400" b="1"/>
              <a:t>“仰天大笑出门去，我辈岂是蓬蒿人”的高歌；</a:t>
            </a:r>
            <a:r>
              <a:rPr lang="zh-CN" altLang="en-US" sz="4400" b="1">
                <a:solidFill>
                  <a:srgbClr val="FF0000"/>
                </a:solidFill>
              </a:rPr>
              <a:t>意气，是杜甫</a:t>
            </a:r>
            <a:r>
              <a:rPr lang="zh-CN" altLang="en-US" sz="4400" b="1"/>
              <a:t>“致君尧舜上，当使民风淳”的肺腑之言；</a:t>
            </a:r>
            <a:r>
              <a:rPr lang="zh-CN" altLang="en-US" sz="4400" b="1">
                <a:solidFill>
                  <a:srgbClr val="FF0000"/>
                </a:solidFill>
              </a:rPr>
              <a:t>意气，是毛泽东</a:t>
            </a:r>
            <a:r>
              <a:rPr lang="zh-CN" altLang="en-US" sz="4400" b="1"/>
              <a:t>“数风流人物，还看今朝”的壮怀……人要有意气，有自己的意志和气概，要意气风发。</a:t>
            </a:r>
            <a:r>
              <a:rPr lang="zh-CN" altLang="en-US" sz="4400" b="1">
                <a:solidFill>
                  <a:srgbClr val="FF0000"/>
                </a:solidFill>
              </a:rPr>
              <a:t>人不能没有意气，就像</a:t>
            </a:r>
            <a:r>
              <a:rPr lang="zh-CN" altLang="en-US" sz="4400" b="1"/>
              <a:t>傲视苍穹的红杉不能没有坚固的根基，芳香四溢的鲜花不能没有给予它自信的阳光。 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307975"/>
            <a:ext cx="11517630" cy="6370955"/>
          </a:xfrm>
        </p:spPr>
        <p:txBody>
          <a:bodyPr/>
          <a:p>
            <a:r>
              <a:rPr lang="zh-CN" altLang="en-US" sz="4000" b="1"/>
              <a:t>★</a:t>
            </a:r>
            <a:r>
              <a:rPr lang="zh-CN" altLang="en-US" sz="4000" b="1">
                <a:solidFill>
                  <a:srgbClr val="FF0000"/>
                </a:solidFill>
              </a:rPr>
              <a:t>越王勾践</a:t>
            </a:r>
            <a:r>
              <a:rPr lang="zh-CN" altLang="en-US" sz="4000" b="1"/>
              <a:t>，我想握住你的手!你大败于会稽之战，仍能忍辱负重，你面对失败，卧薪尝胆，甘愿做夫差的奴仆，是多么令人钦佩啊!功夫不负有心人，终于光复故国，大败夫差。你挫败后坚毅的人格将你铭刻在历史的书册，熠熠生辉，流芳百世，你如一盏明灯，指引我通往成功的道路，告诫我人生必将充满险阻，迂回曲折。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如果大海</a:t>
            </a:r>
            <a:r>
              <a:rPr lang="zh-CN" altLang="en-US" sz="4000" b="1"/>
              <a:t>失去了巨浪的翻滚，必将隐没他的雄浑；</a:t>
            </a:r>
            <a:r>
              <a:rPr lang="zh-CN" altLang="en-US" sz="4000" b="1">
                <a:solidFill>
                  <a:srgbClr val="FF0000"/>
                </a:solidFill>
              </a:rPr>
              <a:t>如果沙漠</a:t>
            </a:r>
            <a:r>
              <a:rPr lang="zh-CN" altLang="en-US" sz="4000" b="1"/>
              <a:t>失去了漫天飞舞的狂沙，必将掩盖他的壮观。</a:t>
            </a:r>
            <a:r>
              <a:rPr lang="zh-CN" altLang="en-US" sz="4000" b="1">
                <a:solidFill>
                  <a:srgbClr val="FF0000"/>
                </a:solidFill>
              </a:rPr>
              <a:t>失败是成功之母的真理</a:t>
            </a:r>
            <a:r>
              <a:rPr lang="zh-CN" altLang="en-US" sz="4000" b="1"/>
              <a:t>将慰藉在黑暗中赶路的人。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6000"/>
              <a:t>1.</a:t>
            </a:r>
            <a:r>
              <a:rPr lang="zh-CN" altLang="en-US" sz="6000"/>
              <a:t>认真抄写</a:t>
            </a:r>
            <a:endParaRPr lang="zh-CN" altLang="en-US" sz="6000"/>
          </a:p>
          <a:p>
            <a:r>
              <a:rPr lang="en-US" altLang="zh-CN" sz="6000"/>
              <a:t>2.</a:t>
            </a:r>
            <a:r>
              <a:rPr lang="zh-CN" altLang="en-US" sz="6000"/>
              <a:t>认真背诵</a:t>
            </a:r>
            <a:endParaRPr lang="zh-CN" altLang="en-US" sz="6000"/>
          </a:p>
          <a:p>
            <a:r>
              <a:rPr lang="en-US" altLang="zh-CN" sz="6000"/>
              <a:t>3</a:t>
            </a:r>
            <a:r>
              <a:rPr lang="zh-CN" altLang="en-US" sz="6000"/>
              <a:t>关键词记忆</a:t>
            </a:r>
            <a:endParaRPr lang="zh-CN" altLang="en-US" sz="6000"/>
          </a:p>
          <a:p>
            <a:r>
              <a:rPr lang="en-US" altLang="zh-CN" sz="6000"/>
              <a:t>4</a:t>
            </a:r>
            <a:r>
              <a:rPr lang="zh-CN" altLang="en-US" sz="6000"/>
              <a:t>认真默写</a:t>
            </a:r>
            <a:endParaRPr lang="zh-CN" altLang="en-US" sz="60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77495"/>
            <a:ext cx="10515600" cy="5899785"/>
          </a:xfrm>
        </p:spPr>
        <p:txBody>
          <a:bodyPr/>
          <a:p>
            <a:r>
              <a:rPr lang="zh-CN" altLang="en-US"/>
              <a:t> </a:t>
            </a:r>
            <a:r>
              <a:rPr lang="zh-CN" altLang="en-US" sz="4000" b="1"/>
              <a:t>★</a:t>
            </a:r>
            <a:r>
              <a:rPr lang="zh-CN" altLang="en-US" sz="4000" b="1">
                <a:solidFill>
                  <a:srgbClr val="FF0000"/>
                </a:solidFill>
              </a:rPr>
              <a:t>屈原</a:t>
            </a:r>
            <a:r>
              <a:rPr lang="zh-CN" altLang="en-US" sz="4000" b="1"/>
              <a:t>在其“联齐抗秦”的政治主张未被采纳却“忠而被谤”的苦难中，</a:t>
            </a:r>
            <a:r>
              <a:rPr lang="zh-CN" altLang="en-US" sz="4000" b="1">
                <a:solidFill>
                  <a:srgbClr val="FF0000"/>
                </a:solidFill>
              </a:rPr>
              <a:t>仍能</a:t>
            </a:r>
            <a:r>
              <a:rPr lang="zh-CN" altLang="en-US" sz="4000" b="1"/>
              <a:t>“哀怨托离骚，孤忠报楚国”；</a:t>
            </a:r>
            <a:r>
              <a:rPr lang="zh-CN" altLang="en-US" sz="4000" b="1">
                <a:solidFill>
                  <a:srgbClr val="FF0000"/>
                </a:solidFill>
              </a:rPr>
              <a:t>司马迁</a:t>
            </a:r>
            <a:r>
              <a:rPr lang="zh-CN" altLang="en-US" sz="4000" b="1"/>
              <a:t>因秉笔直书，“不溢美”“不隐恶”而遭受腐刑</a:t>
            </a:r>
            <a:r>
              <a:rPr lang="zh-CN" altLang="en-US" sz="4000" b="1">
                <a:solidFill>
                  <a:srgbClr val="FF0000"/>
                </a:solidFill>
              </a:rPr>
              <a:t>，却能</a:t>
            </a:r>
            <a:r>
              <a:rPr lang="zh-CN" altLang="en-US" sz="4000" b="1"/>
              <a:t>“忧愁发愤，著成信史照尘寰”；</a:t>
            </a:r>
            <a:r>
              <a:rPr lang="zh-CN" altLang="en-US" sz="4000" b="1">
                <a:solidFill>
                  <a:srgbClr val="FF0000"/>
                </a:solidFill>
              </a:rPr>
              <a:t>杜甫</a:t>
            </a:r>
            <a:r>
              <a:rPr lang="zh-CN" altLang="en-US" sz="4000" b="1"/>
              <a:t>虽“长夜沾湿”“布衾似铁”</a:t>
            </a:r>
            <a:r>
              <a:rPr lang="zh-CN" altLang="en-US" sz="4000" b="1">
                <a:solidFill>
                  <a:srgbClr val="FF0000"/>
                </a:solidFill>
              </a:rPr>
              <a:t>却依然</a:t>
            </a:r>
            <a:r>
              <a:rPr lang="zh-CN" altLang="en-US" sz="4000" b="1"/>
              <a:t>“民间疾苦，笔底波澜”，吟诵出“大庇天下寒士”的千古绝唱。他们不是在时光的流逝中淡化苦难，而是用全部的热情和才智与命运进行了不屈的抗争，升华了自己也点缀了历史。 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51790"/>
            <a:ext cx="10515600" cy="5825490"/>
          </a:xfrm>
        </p:spPr>
        <p:txBody>
          <a:bodyPr/>
          <a:p>
            <a:r>
              <a:rPr lang="zh-CN" altLang="en-US" sz="4000" b="1"/>
              <a:t>★站在历史的海岸漫溯那一道道</a:t>
            </a:r>
            <a:r>
              <a:rPr lang="zh-CN" altLang="en-US" sz="4000" b="1">
                <a:solidFill>
                  <a:srgbClr val="FF0000"/>
                </a:solidFill>
              </a:rPr>
              <a:t>历史沟渠</a:t>
            </a:r>
            <a:r>
              <a:rPr lang="zh-CN" altLang="en-US" sz="4000" b="1"/>
              <a:t>：</a:t>
            </a:r>
            <a:r>
              <a:rPr lang="zh-CN" altLang="en-US" sz="4000" b="1">
                <a:solidFill>
                  <a:srgbClr val="FF0000"/>
                </a:solidFill>
              </a:rPr>
              <a:t>楚大夫</a:t>
            </a:r>
            <a:r>
              <a:rPr lang="zh-CN" altLang="en-US" sz="4000" b="1"/>
              <a:t>沉吟泽畔，九死不悔；</a:t>
            </a:r>
            <a:r>
              <a:rPr lang="zh-CN" altLang="en-US" sz="4000" b="1">
                <a:solidFill>
                  <a:srgbClr val="FF0000"/>
                </a:solidFill>
              </a:rPr>
              <a:t>魏武帝</a:t>
            </a:r>
            <a:r>
              <a:rPr lang="zh-CN" altLang="en-US" sz="4000" b="1"/>
              <a:t>扬鞭东指，壮心不已；</a:t>
            </a:r>
            <a:r>
              <a:rPr lang="zh-CN" altLang="en-US" sz="4000" b="1">
                <a:solidFill>
                  <a:srgbClr val="FF0000"/>
                </a:solidFill>
              </a:rPr>
              <a:t>陶渊明</a:t>
            </a:r>
            <a:r>
              <a:rPr lang="zh-CN" altLang="en-US" sz="4000" b="1"/>
              <a:t>悠然南山，饮酒采菊……</a:t>
            </a:r>
            <a:r>
              <a:rPr lang="zh-CN" altLang="en-US" sz="4000" b="1">
                <a:solidFill>
                  <a:srgbClr val="FF0000"/>
                </a:solidFill>
              </a:rPr>
              <a:t>他们选择了永恒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纵然</a:t>
            </a:r>
            <a:r>
              <a:rPr lang="zh-CN" altLang="en-US" sz="4000" b="1"/>
              <a:t>谄媚诬蔑视听，</a:t>
            </a:r>
            <a:r>
              <a:rPr lang="zh-CN" altLang="en-US" sz="4000" b="1">
                <a:solidFill>
                  <a:srgbClr val="FF0000"/>
                </a:solidFill>
              </a:rPr>
              <a:t>也不</a:t>
            </a:r>
            <a:r>
              <a:rPr lang="zh-CN" altLang="en-US" sz="4000" b="1"/>
              <a:t>随其流扬其波，</a:t>
            </a:r>
            <a:r>
              <a:rPr lang="zh-CN" altLang="en-US" sz="4000" b="1">
                <a:solidFill>
                  <a:srgbClr val="FF0000"/>
                </a:solidFill>
              </a:rPr>
              <a:t>这是</a:t>
            </a:r>
            <a:r>
              <a:rPr lang="zh-CN" altLang="en-US" sz="4000" b="1"/>
              <a:t>执著的选择；</a:t>
            </a:r>
            <a:r>
              <a:rPr lang="zh-CN" altLang="en-US" sz="4000" b="1">
                <a:solidFill>
                  <a:srgbClr val="FF0000"/>
                </a:solidFill>
              </a:rPr>
              <a:t>纵然</a:t>
            </a:r>
            <a:r>
              <a:rPr lang="zh-CN" altLang="en-US" sz="4000" b="1"/>
              <a:t>马革裹尸，魂归关西，</a:t>
            </a:r>
            <a:r>
              <a:rPr lang="zh-CN" altLang="en-US" sz="4000" b="1">
                <a:solidFill>
                  <a:srgbClr val="FF0000"/>
                </a:solidFill>
              </a:rPr>
              <a:t>也要</a:t>
            </a:r>
            <a:r>
              <a:rPr lang="zh-CN" altLang="en-US" sz="4000" b="1"/>
              <a:t>扬声边塞，尽扫狼烟，</a:t>
            </a:r>
            <a:r>
              <a:rPr lang="zh-CN" altLang="en-US" sz="4000" b="1">
                <a:solidFill>
                  <a:srgbClr val="FF0000"/>
                </a:solidFill>
              </a:rPr>
              <a:t>这是</a:t>
            </a:r>
            <a:r>
              <a:rPr lang="zh-CN" altLang="en-US" sz="4000" b="1"/>
              <a:t>豪壮的选择；</a:t>
            </a:r>
            <a:r>
              <a:rPr lang="zh-CN" altLang="en-US" sz="4000" b="1">
                <a:solidFill>
                  <a:srgbClr val="FF0000"/>
                </a:solidFill>
              </a:rPr>
              <a:t>纵然</a:t>
            </a:r>
            <a:r>
              <a:rPr lang="zh-CN" altLang="en-US" sz="4000" b="1"/>
              <a:t>一身清苦，终日难饱，</a:t>
            </a:r>
            <a:r>
              <a:rPr lang="zh-CN" altLang="en-US" sz="4000" b="1">
                <a:solidFill>
                  <a:srgbClr val="FF0000"/>
                </a:solidFill>
              </a:rPr>
              <a:t>也</a:t>
            </a:r>
            <a:r>
              <a:rPr lang="zh-CN" altLang="en-US" sz="4000" b="1"/>
              <a:t>愿怡然自乐，躬耕陇亩，</a:t>
            </a:r>
            <a:r>
              <a:rPr lang="zh-CN" altLang="en-US" sz="4000" b="1">
                <a:solidFill>
                  <a:srgbClr val="FF0000"/>
                </a:solidFill>
              </a:rPr>
              <a:t>这是</a:t>
            </a:r>
            <a:r>
              <a:rPr lang="zh-CN" altLang="en-US" sz="4000" b="1"/>
              <a:t>高雅的选择。在一番选择中，帝王将相成其盖世伟业，贤士迁客成其千古文章。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262890"/>
            <a:ext cx="11635105" cy="6341745"/>
          </a:xfrm>
        </p:spPr>
        <p:txBody>
          <a:bodyPr/>
          <a:p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尊严是真理的高呼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夏明翰</a:t>
            </a:r>
            <a:r>
              <a:rPr lang="zh-CN" altLang="en-US" sz="4400" b="1"/>
              <a:t>被捕后，奋发著书，响彻山河的诗句“砍头不要紧，只要主义真”是尊严，</a:t>
            </a:r>
            <a:r>
              <a:rPr lang="zh-CN" altLang="en-US" sz="4400" b="1">
                <a:solidFill>
                  <a:srgbClr val="FF0000"/>
                </a:solidFill>
              </a:rPr>
              <a:t>陶渊明</a:t>
            </a:r>
            <a:r>
              <a:rPr lang="zh-CN" altLang="en-US" sz="4400" b="1"/>
              <a:t>不为五斗米折腰，摘下乌纱帽，辞官归田园是尊严；</a:t>
            </a:r>
            <a:r>
              <a:rPr lang="zh-CN" altLang="en-US" sz="4400" b="1">
                <a:solidFill>
                  <a:srgbClr val="FF0000"/>
                </a:solidFill>
              </a:rPr>
              <a:t>尊严是国格的高扬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苏武</a:t>
            </a:r>
            <a:r>
              <a:rPr lang="zh-CN" altLang="en-US" sz="4400" b="1"/>
              <a:t>拒绝匈奴的诱惑，在风雨中牧羊，一柄汉节不离手是尊严；</a:t>
            </a:r>
            <a:r>
              <a:rPr lang="zh-CN" altLang="en-US" sz="4400" b="1">
                <a:solidFill>
                  <a:srgbClr val="FF0000"/>
                </a:solidFill>
              </a:rPr>
              <a:t>朱自清</a:t>
            </a:r>
            <a:r>
              <a:rPr lang="zh-CN" altLang="en-US" sz="4400" b="1"/>
              <a:t>宁可挨饿也不领美国救济的大米和白面是尊严；</a:t>
            </a:r>
            <a:r>
              <a:rPr lang="zh-CN" altLang="en-US" sz="4400" b="1">
                <a:solidFill>
                  <a:srgbClr val="FF0000"/>
                </a:solidFill>
              </a:rPr>
              <a:t>吉鸿昌</a:t>
            </a:r>
            <a:r>
              <a:rPr lang="zh-CN" altLang="en-US" sz="4400" b="1"/>
              <a:t>挂出“我是中国人"的牌子是尊严；</a:t>
            </a:r>
            <a:r>
              <a:rPr lang="zh-CN" altLang="en-US" sz="4400" b="1">
                <a:solidFill>
                  <a:srgbClr val="FF0000"/>
                </a:solidFill>
              </a:rPr>
              <a:t>文天祥</a:t>
            </a:r>
            <a:r>
              <a:rPr lang="zh-CN" altLang="en-US" sz="4400" b="1"/>
              <a:t>放弃高官厚禄宁死不屈是尊严…… 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>
                <a:solidFill>
                  <a:srgbClr val="FF0000"/>
                </a:solidFill>
                <a:sym typeface="+mn-ea"/>
              </a:rPr>
              <a:t>《珍惜亲情》</a:t>
            </a:r>
            <a:endParaRPr lang="zh-CN" altLang="en-US" sz="4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1584960"/>
            <a:ext cx="11680190" cy="5093335"/>
          </a:xfrm>
        </p:spPr>
        <p:txBody>
          <a:bodyPr>
            <a:noAutofit/>
          </a:bodyPr>
          <a:p>
            <a:r>
              <a:rPr lang="zh-CN" altLang="en-US" sz="3600" b="1"/>
              <a:t>★</a:t>
            </a:r>
            <a:r>
              <a:rPr lang="zh-CN" altLang="en-US" sz="3600" b="1">
                <a:solidFill>
                  <a:srgbClr val="FF0000"/>
                </a:solidFill>
              </a:rPr>
              <a:t>翻开灿若银河的唐诗宋词</a:t>
            </a:r>
            <a:r>
              <a:rPr lang="zh-CN" altLang="en-US" sz="3600" b="1"/>
              <a:t>，数不胜数的当算离别诗了，</a:t>
            </a:r>
            <a:r>
              <a:rPr lang="zh-CN" altLang="en-US" sz="3600" b="1">
                <a:solidFill>
                  <a:srgbClr val="FF0000"/>
                </a:solidFill>
              </a:rPr>
              <a:t>王勃</a:t>
            </a:r>
            <a:r>
              <a:rPr lang="zh-CN" altLang="en-US" sz="3600" b="1"/>
              <a:t>壮怀高歌：“无为在歧路，儿女共沾巾。”</a:t>
            </a:r>
            <a:r>
              <a:rPr lang="zh-CN" altLang="en-US" sz="3600" b="1">
                <a:solidFill>
                  <a:srgbClr val="FF0000"/>
                </a:solidFill>
              </a:rPr>
              <a:t>柳永</a:t>
            </a:r>
            <a:r>
              <a:rPr lang="zh-CN" altLang="en-US" sz="3600" b="1"/>
              <a:t>则声情哀怨：“今宵酒醒何处?杨柳岸晓风残月。”</a:t>
            </a:r>
            <a:r>
              <a:rPr lang="zh-CN" altLang="en-US" sz="3600" b="1">
                <a:solidFill>
                  <a:srgbClr val="FF0000"/>
                </a:solidFill>
              </a:rPr>
              <a:t>江淹</a:t>
            </a:r>
            <a:r>
              <a:rPr lang="zh-CN" altLang="en-US" sz="3600" b="1"/>
              <a:t>却千帆过尽一言蔽之：“黯然销魂者，唯别而已矣。”还有人捶胸顿足：“扬鞭哪忍匆匆!”当今又有</a:t>
            </a:r>
            <a:r>
              <a:rPr lang="zh-CN" altLang="en-US" sz="3600" b="1">
                <a:solidFill>
                  <a:srgbClr val="FF0000"/>
                </a:solidFill>
              </a:rPr>
              <a:t>汪国真</a:t>
            </a:r>
            <a:r>
              <a:rPr lang="zh-CN" altLang="en-US" sz="3600" b="1"/>
              <a:t>低吟：“人生一瞬百年，哪堪去去还还。”无论人在何处，只祈如水如船。又来了</a:t>
            </a:r>
            <a:r>
              <a:rPr lang="zh-CN" altLang="en-US" sz="3600" b="1">
                <a:solidFill>
                  <a:srgbClr val="FF0000"/>
                </a:solidFill>
              </a:rPr>
              <a:t>席慕蓉</a:t>
            </a:r>
            <a:r>
              <a:rPr lang="zh-CN" altLang="en-US" sz="3600" b="1"/>
              <a:t>温柔的警语：“如果离别能够勾起我们因聚在一起而引起的疏忽的细节，离别真的不好吗?”如此种种情思，真是美不胜收。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73990"/>
            <a:ext cx="10515600" cy="6003290"/>
          </a:xfrm>
        </p:spPr>
        <p:txBody>
          <a:bodyPr/>
          <a:p>
            <a:r>
              <a:rPr lang="zh-CN" altLang="en-US" sz="5400" b="1"/>
              <a:t>★</a:t>
            </a:r>
            <a:r>
              <a:rPr lang="zh-CN" altLang="en-US" sz="5400" b="1">
                <a:solidFill>
                  <a:srgbClr val="FF0000"/>
                </a:solidFill>
              </a:rPr>
              <a:t>宽容，是一种坦荡</a:t>
            </a:r>
            <a:r>
              <a:rPr lang="zh-CN" altLang="en-US" sz="5400" b="1"/>
              <a:t>，可以无私无畏，无拘无束，无尘无染。宽容，</a:t>
            </a:r>
            <a:r>
              <a:rPr lang="zh-CN" altLang="en-US" sz="5400" b="1">
                <a:solidFill>
                  <a:srgbClr val="FF0000"/>
                </a:solidFill>
              </a:rPr>
              <a:t>是一种豁达</a:t>
            </a:r>
            <a:r>
              <a:rPr lang="zh-CN" altLang="en-US" sz="5400" b="1"/>
              <a:t>，是比海洋和天空更为博大的胸襟，是宽广和宽厚的叠加、延续和升华。宽容有度，宽容无价，宽以待人，这是人生处世的基本法则。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95605"/>
            <a:ext cx="10515600" cy="5781675"/>
          </a:xfrm>
        </p:spPr>
        <p:txBody>
          <a:bodyPr>
            <a:noAutofit/>
          </a:bodyPr>
          <a:p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骨气就是孟子</a:t>
            </a:r>
            <a:r>
              <a:rPr lang="zh-CN" altLang="en-US" sz="4400" b="1"/>
              <a:t>“富贵不能淫，贫贱不能移”的忠贞不渝，</a:t>
            </a:r>
            <a:r>
              <a:rPr lang="zh-CN" altLang="en-US" sz="4400" b="1">
                <a:solidFill>
                  <a:srgbClr val="FF0000"/>
                </a:solidFill>
              </a:rPr>
              <a:t>骨气就是李白</a:t>
            </a:r>
            <a:r>
              <a:rPr lang="zh-CN" altLang="en-US" sz="4400" b="1"/>
              <a:t>“安能摧眉折腰事权贵，使我不得开心颜”的傲岸不羁，</a:t>
            </a:r>
            <a:r>
              <a:rPr lang="zh-CN" altLang="en-US" sz="4400" b="1">
                <a:solidFill>
                  <a:srgbClr val="FF0000"/>
                </a:solidFill>
              </a:rPr>
              <a:t>骨气就是</a:t>
            </a:r>
            <a:r>
              <a:rPr lang="zh-CN" altLang="en-US" sz="4400" b="1"/>
              <a:t>于谦“粉身碎骨浑不怕，要留清白在人间”的刚强不屈，</a:t>
            </a:r>
            <a:r>
              <a:rPr lang="zh-CN" altLang="en-US" sz="4400" b="1">
                <a:solidFill>
                  <a:srgbClr val="FF0000"/>
                </a:solidFill>
              </a:rPr>
              <a:t>骨气就是叶挺</a:t>
            </a:r>
            <a:r>
              <a:rPr lang="zh-CN" altLang="en-US" sz="4400" b="1"/>
              <a:t>“人的身躯怎能从狗的洞口里爬出”的凛然正气。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81000"/>
            <a:ext cx="10515600" cy="5796280"/>
          </a:xfrm>
        </p:spPr>
        <p:txBody>
          <a:bodyPr>
            <a:noAutofit/>
          </a:bodyPr>
          <a:p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什么是自信?自信是李白</a:t>
            </a:r>
            <a:r>
              <a:rPr lang="zh-CN" altLang="en-US" sz="4400" b="1"/>
              <a:t>“天生我才必有用，千金散尽还复来”的慨然大气；</a:t>
            </a:r>
            <a:r>
              <a:rPr lang="zh-CN" altLang="en-US" sz="4400" b="1">
                <a:solidFill>
                  <a:srgbClr val="FF0000"/>
                </a:solidFill>
              </a:rPr>
              <a:t>自信是陆游</a:t>
            </a:r>
            <a:r>
              <a:rPr lang="zh-CN" altLang="en-US" sz="4400" b="1"/>
              <a:t>“壮心未与年俱老，死去犹能做鬼雄”的豪情抒发；</a:t>
            </a:r>
            <a:r>
              <a:rPr lang="zh-CN" altLang="en-US" sz="4400" b="1">
                <a:solidFill>
                  <a:srgbClr val="FF0000"/>
                </a:solidFill>
              </a:rPr>
              <a:t>自信是黄宗羲</a:t>
            </a:r>
            <a:r>
              <a:rPr lang="zh-CN" altLang="en-US" sz="4400" b="1"/>
              <a:t>“死犹未肯输心去，贫亦其能奈我何”的心灵高歌。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朋友是</a:t>
            </a:r>
            <a:r>
              <a:rPr lang="zh-CN" altLang="en-US" sz="4400" b="1">
                <a:sym typeface="+mn-ea"/>
              </a:rPr>
              <a:t>夏天的树荫，为你送来一片清凉；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朋友是</a:t>
            </a:r>
            <a:r>
              <a:rPr lang="zh-CN" altLang="en-US" sz="4400" b="1">
                <a:sym typeface="+mn-ea"/>
              </a:rPr>
              <a:t>人生中的风景，没有他旅途便黯然失色。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朋友是</a:t>
            </a:r>
            <a:r>
              <a:rPr lang="zh-CN" altLang="en-US" sz="4400" b="1">
                <a:sym typeface="+mn-ea"/>
              </a:rPr>
              <a:t>你失意时无言地安抚你的人，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朋友是</a:t>
            </a:r>
            <a:r>
              <a:rPr lang="zh-CN" altLang="en-US" sz="4400" b="1">
                <a:sym typeface="+mn-ea"/>
              </a:rPr>
              <a:t>你高兴时与你分享的人；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朋友是</a:t>
            </a:r>
            <a:r>
              <a:rPr lang="zh-CN" altLang="en-US" sz="4400" b="1">
                <a:sym typeface="+mn-ea"/>
              </a:rPr>
              <a:t>你骄傲时提醒你的人，是你自卑时鼓励你的人…… </a:t>
            </a:r>
            <a:endParaRPr lang="zh-CN" altLang="en-US" sz="4400" b="1"/>
          </a:p>
          <a:p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93370"/>
            <a:ext cx="10515600" cy="5883910"/>
          </a:xfrm>
        </p:spPr>
        <p:txBody>
          <a:bodyPr/>
          <a:p>
            <a:r>
              <a:rPr lang="zh-CN" altLang="en-US" sz="5400" b="1"/>
              <a:t>★</a:t>
            </a:r>
            <a:r>
              <a:rPr lang="zh-CN" altLang="en-US" sz="5400" b="1">
                <a:solidFill>
                  <a:srgbClr val="FF0000"/>
                </a:solidFill>
              </a:rPr>
              <a:t>友谊如珍珠</a:t>
            </a:r>
            <a:r>
              <a:rPr lang="zh-CN" altLang="en-US" sz="5400" b="1"/>
              <a:t>，我们共同穿缀，联成一串串璀璨的项链；</a:t>
            </a:r>
            <a:r>
              <a:rPr lang="zh-CN" altLang="en-US" sz="5400" b="1">
                <a:solidFill>
                  <a:srgbClr val="FF0000"/>
                </a:solidFill>
              </a:rPr>
              <a:t>友谊如彩绸</a:t>
            </a:r>
            <a:r>
              <a:rPr lang="zh-CN" altLang="en-US" sz="5400" b="1"/>
              <a:t>，我们共同剪裁缝制成一件件绚丽的衣衫；</a:t>
            </a:r>
            <a:r>
              <a:rPr lang="zh-CN" altLang="en-US" sz="5400" b="1">
                <a:solidFill>
                  <a:srgbClr val="FF0000"/>
                </a:solidFill>
              </a:rPr>
              <a:t>友谊如花种</a:t>
            </a:r>
            <a:r>
              <a:rPr lang="zh-CN" altLang="en-US" sz="5400" b="1"/>
              <a:t>，我们共同播撒，培育出一个个五彩的花坛；</a:t>
            </a:r>
            <a:r>
              <a:rPr lang="zh-CN" altLang="en-US" sz="5400" b="1">
                <a:solidFill>
                  <a:srgbClr val="FF0000"/>
                </a:solidFill>
              </a:rPr>
              <a:t>友谊如油彩</a:t>
            </a:r>
            <a:r>
              <a:rPr lang="zh-CN" altLang="en-US" sz="5400" b="1"/>
              <a:t>，我们共同调色，描绘出一幅幅美丽的图画。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410845"/>
            <a:ext cx="11002010" cy="6194425"/>
          </a:xfrm>
        </p:spPr>
        <p:txBody>
          <a:bodyPr/>
          <a:p>
            <a:r>
              <a:rPr lang="zh-CN" altLang="en-US" sz="5400" b="1">
                <a:sym typeface="+mn-ea"/>
              </a:rPr>
              <a:t>  ★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幸福就是</a:t>
            </a:r>
            <a:r>
              <a:rPr lang="zh-CN" altLang="en-US" sz="5400" b="1">
                <a:sym typeface="+mn-ea"/>
              </a:rPr>
              <a:t>“久旱逢甘霖"的禾苗，晃动着稚嫩的身躯，昂首挺胸向天际发出的无声的诉说；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幸福就是</a:t>
            </a:r>
            <a:r>
              <a:rPr lang="zh-CN" altLang="en-US" sz="5400" b="1">
                <a:sym typeface="+mn-ea"/>
              </a:rPr>
              <a:t>蚕宝宝咀嚼着香翠的桑叶奏出的“沙沙沙沙”的乐曲；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幸福就是</a:t>
            </a:r>
            <a:r>
              <a:rPr lang="zh-CN" altLang="en-US" sz="5400" b="1">
                <a:sym typeface="+mn-ea"/>
              </a:rPr>
              <a:t>雏燕展翼穿过鹅黄的柳梢剪出一片春色朝向母亲的回眸。</a:t>
            </a:r>
            <a:endParaRPr lang="zh-CN" altLang="en-US" sz="5400" b="1"/>
          </a:p>
          <a:p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>
                <a:solidFill>
                  <a:srgbClr val="FF0000"/>
                </a:solidFill>
                <a:sym typeface="+mn-ea"/>
              </a:rPr>
              <a:t>积累-------</a:t>
            </a:r>
            <a:endParaRPr lang="zh-CN" altLang="en-US" sz="6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7815" y="1583690"/>
            <a:ext cx="11433810" cy="5044440"/>
          </a:xfrm>
        </p:spPr>
        <p:txBody>
          <a:bodyPr>
            <a:no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古语云：“</a:t>
            </a:r>
            <a:r>
              <a:rPr lang="zh-CN" altLang="en-US" sz="3600" b="1">
                <a:solidFill>
                  <a:srgbClr val="FF0000"/>
                </a:solidFill>
              </a:rPr>
              <a:t>不积跬步，无以至千里；不积小流，无以成江海</a:t>
            </a:r>
            <a:r>
              <a:rPr lang="zh-CN" altLang="en-US" sz="3600" b="1"/>
              <a:t>。”凡</a:t>
            </a:r>
            <a:r>
              <a:rPr lang="zh-CN" altLang="en-US" sz="3600" b="1">
                <a:solidFill>
                  <a:srgbClr val="FF0000"/>
                </a:solidFill>
              </a:rPr>
              <a:t>立功名于世</a:t>
            </a:r>
            <a:r>
              <a:rPr lang="zh-CN" altLang="en-US" sz="3600" b="1"/>
              <a:t>者，无不是从小处做起，注意点点滴滴的积累，有意识地培养自己的品德才能，不断自我完善的。</a:t>
            </a:r>
            <a:r>
              <a:rPr lang="zh-CN" altLang="en-US" sz="4800" b="1">
                <a:solidFill>
                  <a:srgbClr val="FF0000"/>
                </a:solidFill>
              </a:rPr>
              <a:t>若无</a:t>
            </a:r>
            <a:r>
              <a:rPr lang="zh-CN" altLang="en-US" sz="3600" b="1"/>
              <a:t>每日闻鸡起舞</a:t>
            </a:r>
            <a:r>
              <a:rPr lang="zh-CN" altLang="en-US" sz="3600" b="1">
                <a:solidFill>
                  <a:srgbClr val="FF0000"/>
                </a:solidFill>
              </a:rPr>
              <a:t>坚持不懈的毅力</a:t>
            </a:r>
            <a:r>
              <a:rPr lang="zh-CN" altLang="en-US" sz="3600" b="1"/>
              <a:t>，</a:t>
            </a:r>
            <a:r>
              <a:rPr lang="zh-CN" altLang="en-US" sz="4800" b="1">
                <a:solidFill>
                  <a:srgbClr val="FF0000"/>
                </a:solidFill>
              </a:rPr>
              <a:t>那么</a:t>
            </a:r>
            <a:r>
              <a:rPr lang="zh-CN" altLang="en-US" sz="3600" b="1">
                <a:solidFill>
                  <a:srgbClr val="FF0000"/>
                </a:solidFill>
              </a:rPr>
              <a:t>祖逖</a:t>
            </a:r>
            <a:r>
              <a:rPr lang="zh-CN" altLang="en-US" sz="3600" b="1"/>
              <a:t>又怎能</a:t>
            </a:r>
            <a:r>
              <a:rPr lang="zh-CN" altLang="en-US" sz="3600" b="1">
                <a:solidFill>
                  <a:srgbClr val="FF0000"/>
                </a:solidFill>
              </a:rPr>
              <a:t>北伐中原而名垂千古</a:t>
            </a:r>
            <a:r>
              <a:rPr lang="zh-CN" altLang="en-US" sz="3600" b="1"/>
              <a:t>！</a:t>
            </a:r>
            <a:r>
              <a:rPr lang="zh-CN" altLang="en-US" sz="5400" b="1">
                <a:solidFill>
                  <a:srgbClr val="FF0000"/>
                </a:solidFill>
              </a:rPr>
              <a:t>若无</a:t>
            </a:r>
            <a:r>
              <a:rPr lang="zh-CN" altLang="en-US" sz="3600" b="1"/>
              <a:t>长年笔走龙蛇墨染池水的</a:t>
            </a:r>
            <a:r>
              <a:rPr lang="zh-CN" altLang="en-US" sz="3600" b="1">
                <a:solidFill>
                  <a:srgbClr val="FF0000"/>
                </a:solidFill>
              </a:rPr>
              <a:t>工夫</a:t>
            </a:r>
            <a:r>
              <a:rPr lang="zh-CN" altLang="en-US" sz="36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那么</a:t>
            </a:r>
            <a:r>
              <a:rPr lang="zh-CN" altLang="en-US" sz="3600" b="1">
                <a:solidFill>
                  <a:srgbClr val="FF0000"/>
                </a:solidFill>
              </a:rPr>
              <a:t>王羲之</a:t>
            </a:r>
            <a:r>
              <a:rPr lang="zh-CN" altLang="en-US" sz="3600" b="1"/>
              <a:t>又怎能</a:t>
            </a:r>
            <a:r>
              <a:rPr lang="zh-CN" altLang="en-US" sz="3600" b="1">
                <a:solidFill>
                  <a:srgbClr val="FF0000"/>
                </a:solidFill>
              </a:rPr>
              <a:t>挥毫盖世被尊为书圣</a:t>
            </a:r>
            <a:r>
              <a:rPr lang="zh-CN" altLang="en-US" sz="3600" b="1"/>
              <a:t>呢？</a:t>
            </a:r>
            <a:r>
              <a:rPr lang="zh-CN" altLang="en-US" sz="4400" b="1">
                <a:solidFill>
                  <a:srgbClr val="FF0000"/>
                </a:solidFill>
              </a:rPr>
              <a:t>若无</a:t>
            </a:r>
            <a:r>
              <a:rPr lang="zh-CN" altLang="en-US" sz="3600" b="1"/>
              <a:t>半生钻研演算草稿盈筐的血汗，</a:t>
            </a:r>
            <a:r>
              <a:rPr lang="zh-CN" altLang="en-US" sz="4800" b="1">
                <a:solidFill>
                  <a:srgbClr val="FF0000"/>
                </a:solidFill>
              </a:rPr>
              <a:t>那么</a:t>
            </a:r>
            <a:r>
              <a:rPr lang="zh-CN" altLang="en-US" sz="3600" b="1">
                <a:solidFill>
                  <a:srgbClr val="FF0000"/>
                </a:solidFill>
              </a:rPr>
              <a:t>陈景润</a:t>
            </a:r>
            <a:r>
              <a:rPr lang="zh-CN" altLang="en-US" sz="3600" b="1"/>
              <a:t>又怎能</a:t>
            </a:r>
            <a:r>
              <a:rPr lang="zh-CN" altLang="en-US" sz="3600" b="1">
                <a:solidFill>
                  <a:srgbClr val="FF0000"/>
                </a:solidFill>
              </a:rPr>
              <a:t>摘取明珠享誉世界</a:t>
            </a:r>
            <a:r>
              <a:rPr lang="zh-CN" altLang="en-US" sz="3600" b="1"/>
              <a:t>呢？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>
                <a:solidFill>
                  <a:srgbClr val="FF0000"/>
                </a:solidFill>
              </a:rPr>
              <a:t>★幸福是</a:t>
            </a:r>
            <a:r>
              <a:rPr lang="zh-CN" altLang="en-US" sz="4400" b="1"/>
              <a:t>贫困中相濡以沫的一块糕饼，</a:t>
            </a:r>
            <a:r>
              <a:rPr lang="zh-CN" altLang="en-US" sz="4400" b="1">
                <a:solidFill>
                  <a:srgbClr val="FF0000"/>
                </a:solidFill>
              </a:rPr>
              <a:t>幸福是</a:t>
            </a:r>
            <a:r>
              <a:rPr lang="zh-CN" altLang="en-US" sz="4400" b="1"/>
              <a:t>患难中心心相印的一个眼神，</a:t>
            </a:r>
            <a:r>
              <a:rPr lang="zh-CN" altLang="en-US" sz="4400" b="1">
                <a:solidFill>
                  <a:srgbClr val="FF0000"/>
                </a:solidFill>
              </a:rPr>
              <a:t>幸福是</a:t>
            </a:r>
            <a:r>
              <a:rPr lang="zh-CN" altLang="en-US" sz="4400" b="1"/>
              <a:t>父亲一次粗糙的抚摸，</a:t>
            </a:r>
            <a:r>
              <a:rPr lang="zh-CN" altLang="en-US" sz="4400" b="1">
                <a:solidFill>
                  <a:srgbClr val="FF0000"/>
                </a:solidFill>
              </a:rPr>
              <a:t>幸福是</a:t>
            </a:r>
            <a:r>
              <a:rPr lang="zh-CN" altLang="en-US" sz="4400" b="1"/>
              <a:t>朋友一个温馨的字条。   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81000"/>
            <a:ext cx="10515600" cy="5796280"/>
          </a:xfrm>
        </p:spPr>
        <p:txBody>
          <a:bodyPr/>
          <a:p>
            <a:r>
              <a:rPr lang="zh-CN" altLang="en-US" sz="4800" b="1"/>
              <a:t>★</a:t>
            </a:r>
            <a:r>
              <a:rPr lang="zh-CN" altLang="en-US" sz="4800" b="1">
                <a:solidFill>
                  <a:srgbClr val="FF0000"/>
                </a:solidFill>
              </a:rPr>
              <a:t>颜回</a:t>
            </a:r>
            <a:r>
              <a:rPr lang="zh-CN" altLang="en-US" sz="4800" b="1"/>
              <a:t>一箪食一瓢饮在陋巷，是清贫者的幸福；青云直上</a:t>
            </a:r>
            <a:r>
              <a:rPr lang="zh-CN" altLang="en-US" sz="4800" b="1">
                <a:solidFill>
                  <a:srgbClr val="FF0000"/>
                </a:solidFill>
              </a:rPr>
              <a:t>加官晋爵，是政客的幸福</a:t>
            </a:r>
            <a:r>
              <a:rPr lang="zh-CN" altLang="en-US" sz="4800" b="1"/>
              <a:t>；“生意兴隆通四海，财源茂盛达三江”，</a:t>
            </a:r>
            <a:r>
              <a:rPr lang="zh-CN" altLang="en-US" sz="4800" b="1">
                <a:solidFill>
                  <a:srgbClr val="FF0000"/>
                </a:solidFill>
              </a:rPr>
              <a:t>是商人的幸福</a:t>
            </a:r>
            <a:r>
              <a:rPr lang="zh-CN" altLang="en-US" sz="4800" b="1"/>
              <a:t>；“春种一粒粟，秋收万颗子”，</a:t>
            </a:r>
            <a:r>
              <a:rPr lang="zh-CN" altLang="en-US" sz="4800" b="1">
                <a:solidFill>
                  <a:srgbClr val="FF0000"/>
                </a:solidFill>
              </a:rPr>
              <a:t>是农民的幸福</a:t>
            </a:r>
            <a:r>
              <a:rPr lang="zh-CN" altLang="en-US" sz="4800" b="1"/>
              <a:t>；金榜题名时”，“打马御街前”，</a:t>
            </a:r>
            <a:r>
              <a:rPr lang="zh-CN" altLang="en-US" sz="4800" b="1">
                <a:solidFill>
                  <a:srgbClr val="FF0000"/>
                </a:solidFill>
              </a:rPr>
              <a:t>是读书人的幸福</a:t>
            </a:r>
            <a:r>
              <a:rPr lang="zh-CN" altLang="en-US" sz="4800" b="1"/>
              <a:t>。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292100"/>
            <a:ext cx="11487785" cy="6120765"/>
          </a:xfrm>
        </p:spPr>
        <p:txBody>
          <a:bodyPr>
            <a:noAutofit/>
          </a:bodyPr>
          <a:p>
            <a:r>
              <a:rPr lang="zh-CN" altLang="en-US" sz="5400" b="1"/>
              <a:t>★微笑是</a:t>
            </a:r>
            <a:r>
              <a:rPr lang="zh-CN" altLang="en-US" sz="5400" b="1">
                <a:solidFill>
                  <a:srgbClr val="FF0000"/>
                </a:solidFill>
              </a:rPr>
              <a:t>一轮煦暖的太阳</a:t>
            </a:r>
            <a:r>
              <a:rPr lang="zh-CN" altLang="en-US" sz="5400" b="1"/>
              <a:t>，它使人间充满了光明和温暖；微笑是</a:t>
            </a:r>
            <a:r>
              <a:rPr lang="zh-CN" altLang="en-US" sz="5400" b="1">
                <a:solidFill>
                  <a:srgbClr val="FF0000"/>
                </a:solidFill>
              </a:rPr>
              <a:t>一缕清风，</a:t>
            </a:r>
            <a:r>
              <a:rPr lang="zh-CN" altLang="en-US" sz="5400" b="1"/>
              <a:t>它能吹散笼罩在人们心头的阴霾；微笑又像</a:t>
            </a:r>
            <a:r>
              <a:rPr lang="zh-CN" altLang="en-US" sz="5400" b="1">
                <a:solidFill>
                  <a:srgbClr val="FF0000"/>
                </a:solidFill>
              </a:rPr>
              <a:t>一朵清新艳丽的花朵</a:t>
            </a:r>
            <a:r>
              <a:rPr lang="zh-CN" altLang="en-US" sz="5400" b="1"/>
              <a:t>，它开在人们的脸上，扎根在人们的心里；微笑能让人增加一份特殊的潇洒和非凡的</a:t>
            </a:r>
            <a:r>
              <a:rPr lang="zh-CN" altLang="en-US" sz="5400" b="1">
                <a:solidFill>
                  <a:srgbClr val="FF0000"/>
                </a:solidFill>
              </a:rPr>
              <a:t>气度</a:t>
            </a:r>
            <a:r>
              <a:rPr lang="zh-CN" altLang="en-US" sz="5400" b="1"/>
              <a:t>。 </a:t>
            </a:r>
            <a:endParaRPr lang="zh-CN" altLang="en-US" sz="2800" b="1"/>
          </a:p>
          <a:p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440055"/>
            <a:ext cx="10515600" cy="5737225"/>
          </a:xfrm>
        </p:spPr>
        <p:txBody>
          <a:bodyPr/>
          <a:p>
            <a:r>
              <a:rPr lang="zh-CN" altLang="en-US" sz="4800" b="1">
                <a:sym typeface="+mn-ea"/>
              </a:rPr>
              <a:t>★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微笑是</a:t>
            </a:r>
            <a:r>
              <a:rPr lang="zh-CN" altLang="en-US" sz="4800" b="1">
                <a:sym typeface="+mn-ea"/>
              </a:rPr>
              <a:t>冬日里的一朵寒梅，带来了春天的气息；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微笑是</a:t>
            </a:r>
            <a:r>
              <a:rPr lang="zh-CN" altLang="en-US" sz="4800" b="1">
                <a:sym typeface="+mn-ea"/>
              </a:rPr>
              <a:t>细雨中的一只白鸽，飞翔着生命的故事；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微笑是</a:t>
            </a:r>
            <a:r>
              <a:rPr lang="zh-CN" altLang="en-US" sz="4800" b="1">
                <a:sym typeface="+mn-ea"/>
              </a:rPr>
              <a:t>荒漠中的一棵小草，谱写着永恒的主题。</a:t>
            </a:r>
            <a:endParaRPr lang="zh-CN" altLang="en-US" sz="48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62890"/>
            <a:ext cx="10515600" cy="5914390"/>
          </a:xfrm>
        </p:spPr>
        <p:txBody>
          <a:bodyPr/>
          <a:p>
            <a:r>
              <a:rPr lang="zh-CN" altLang="en-US" sz="4800" b="1">
                <a:sym typeface="+mn-ea"/>
              </a:rPr>
              <a:t>★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真挚是</a:t>
            </a:r>
            <a:r>
              <a:rPr lang="zh-CN" altLang="en-US" sz="4800" b="1">
                <a:sym typeface="+mn-ea"/>
              </a:rPr>
              <a:t>“慈母手中线，游子身上衣”的那份真情；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真挚是</a:t>
            </a:r>
            <a:r>
              <a:rPr lang="zh-CN" altLang="en-US" sz="4800" b="1">
                <a:sym typeface="+mn-ea"/>
              </a:rPr>
              <a:t>“但愿人长久，千里共婵娟”的那声祝福；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真挚是</a:t>
            </a:r>
            <a:r>
              <a:rPr lang="zh-CN" altLang="en-US" sz="4800" b="1">
                <a:sym typeface="+mn-ea"/>
              </a:rPr>
              <a:t>“独在异乡为异客，每逢佳期节倍思亲”的那种情怀；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真挚是</a:t>
            </a:r>
            <a:r>
              <a:rPr lang="zh-CN" altLang="en-US" sz="4800" b="1">
                <a:sym typeface="+mn-ea"/>
              </a:rPr>
              <a:t>“一枚小小的邮票，我在这头，母亲在那头”的思念。</a:t>
            </a:r>
            <a:endParaRPr lang="zh-CN" altLang="en-US" b="1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135" y="321945"/>
            <a:ext cx="11591290" cy="6105525"/>
          </a:xfrm>
        </p:spPr>
        <p:txBody>
          <a:bodyPr/>
          <a:p>
            <a:r>
              <a:rPr lang="zh-CN" altLang="en-US" sz="4800" b="1">
                <a:sym typeface="+mn-ea"/>
              </a:rPr>
              <a:t>★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爱，是一盏明灯</a:t>
            </a:r>
            <a:r>
              <a:rPr lang="zh-CN" altLang="en-US" sz="4800" b="1">
                <a:sym typeface="+mn-ea"/>
              </a:rPr>
              <a:t>，给浪子回头照亮了道路；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爱，是一个避风港</a:t>
            </a:r>
            <a:r>
              <a:rPr lang="zh-CN" altLang="en-US" sz="4800" b="1">
                <a:sym typeface="+mn-ea"/>
              </a:rPr>
              <a:t>，给漂泊的游子一个平静的港湾；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爱，是一剂灵丹妙药</a:t>
            </a:r>
            <a:r>
              <a:rPr lang="zh-CN" altLang="en-US" sz="4800" b="1">
                <a:sym typeface="+mn-ea"/>
              </a:rPr>
              <a:t>，给受伤的心灵一个呵护；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爱，也是一把利剑</a:t>
            </a:r>
            <a:r>
              <a:rPr lang="zh-CN" altLang="en-US" sz="4800" b="1">
                <a:sym typeface="+mn-ea"/>
              </a:rPr>
              <a:t>，给不知悔改的人一招力劈华山。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爱就是人类心灵最深处</a:t>
            </a:r>
            <a:r>
              <a:rPr lang="zh-CN" altLang="en-US" sz="4800" b="1">
                <a:sym typeface="+mn-ea"/>
              </a:rPr>
              <a:t>，无法磨灭的烙印，就是人类最纯洁，最真挚，最热情的感情升华。 </a:t>
            </a:r>
            <a:endParaRPr lang="zh-CN" altLang="en-US" b="1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33045"/>
            <a:ext cx="10515600" cy="5944235"/>
          </a:xfrm>
        </p:spPr>
        <p:txBody>
          <a:bodyPr>
            <a:normAutofit lnSpcReduction="10000"/>
          </a:bodyPr>
          <a:p>
            <a:r>
              <a:rPr lang="zh-CN" altLang="en-US" sz="5400" b="1"/>
              <a:t>《好一朵茉莉花》★</a:t>
            </a:r>
            <a:r>
              <a:rPr lang="zh-CN" altLang="en-US" sz="5400" b="1">
                <a:solidFill>
                  <a:srgbClr val="FF0000"/>
                </a:solidFill>
              </a:rPr>
              <a:t>亲情是树</a:t>
            </a:r>
            <a:r>
              <a:rPr lang="zh-CN" altLang="en-US" sz="5400" b="1"/>
              <a:t>，每个人都是它的一条根，让它吸收营养永葆青春；</a:t>
            </a:r>
            <a:r>
              <a:rPr lang="zh-CN" altLang="en-US" sz="5400" b="1">
                <a:solidFill>
                  <a:srgbClr val="FF0000"/>
                </a:solidFill>
              </a:rPr>
              <a:t>亲情是河</a:t>
            </a:r>
            <a:r>
              <a:rPr lang="zh-CN" altLang="en-US" sz="5400" b="1"/>
              <a:t>，每个人都是它的一条支流，让它永不干涸澎湃向前；</a:t>
            </a:r>
            <a:r>
              <a:rPr lang="zh-CN" altLang="en-US" sz="5400" b="1">
                <a:solidFill>
                  <a:srgbClr val="FF0000"/>
                </a:solidFill>
              </a:rPr>
              <a:t>亲情是火</a:t>
            </a:r>
            <a:r>
              <a:rPr lang="zh-CN" altLang="en-US" sz="5400" b="1"/>
              <a:t>，每个人都是它的一根木柴，让它永不熄灭温暖四方。</a:t>
            </a:r>
            <a:r>
              <a:rPr lang="zh-CN" altLang="en-US" sz="4000" b="1"/>
              <a:t> </a:t>
            </a:r>
            <a:endParaRPr lang="zh-CN" altLang="en-US" sz="4000" b="1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307975"/>
            <a:ext cx="11267440" cy="6207760"/>
          </a:xfrm>
        </p:spPr>
        <p:txBody>
          <a:bodyPr/>
          <a:p>
            <a:r>
              <a:rPr lang="zh-CN" altLang="en-US" sz="4800" b="1">
                <a:sym typeface="+mn-ea"/>
              </a:rPr>
              <a:t>★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悲观者说</a:t>
            </a:r>
            <a:r>
              <a:rPr lang="zh-CN" altLang="en-US" sz="4800" b="1">
                <a:sym typeface="+mn-ea"/>
              </a:rPr>
              <a:t>，希望是地平线，就算是看得见，也永远走不到；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乐观者说</a:t>
            </a:r>
            <a:r>
              <a:rPr lang="zh-CN" altLang="en-US" sz="4800" b="1">
                <a:sym typeface="+mn-ea"/>
              </a:rPr>
              <a:t>，希望是启明星，即使摘不到也能告诉人们曙光就在前头。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乐观者说</a:t>
            </a:r>
            <a:r>
              <a:rPr lang="zh-CN" altLang="en-US" sz="4800" b="1">
                <a:sym typeface="+mn-ea"/>
              </a:rPr>
              <a:t>，风是帆的伙伴，能把你送到胜利的彼岸；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悲观者说</a:t>
            </a:r>
            <a:r>
              <a:rPr lang="zh-CN" altLang="en-US" sz="4800" b="1">
                <a:sym typeface="+mn-ea"/>
              </a:rPr>
              <a:t>，风是浪的帮凶，能把你埋葬在大海深处。 </a:t>
            </a:r>
            <a:endParaRPr lang="zh-CN" altLang="en-US" sz="48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351790"/>
            <a:ext cx="11459210" cy="6236970"/>
          </a:xfrm>
        </p:spPr>
        <p:txBody>
          <a:bodyPr>
            <a:noAutofit/>
          </a:bodyPr>
          <a:p>
            <a:r>
              <a:rPr lang="zh-CN" altLang="en-US" sz="4800" b="1"/>
              <a:t>★</a:t>
            </a:r>
            <a:r>
              <a:rPr lang="zh-CN" altLang="en-US" sz="4800" b="1">
                <a:solidFill>
                  <a:srgbClr val="FF0000"/>
                </a:solidFill>
              </a:rPr>
              <a:t>永不言弃的人</a:t>
            </a:r>
            <a:r>
              <a:rPr lang="zh-CN" altLang="en-US" sz="4800" b="1"/>
              <a:t>，看到的永远是希望；而轻易就放弃的人，等待他的后果只会是绝望。</a:t>
            </a:r>
            <a:r>
              <a:rPr lang="zh-CN" altLang="en-US" sz="4800" b="1">
                <a:solidFill>
                  <a:srgbClr val="FF0000"/>
                </a:solidFill>
              </a:rPr>
              <a:t>永不言弃的人</a:t>
            </a:r>
            <a:r>
              <a:rPr lang="zh-CN" altLang="en-US" sz="4800" b="1"/>
              <a:t>，心中总会是一个乐观安适的心态；而轻易放弃的人，心绪烦恼万分，终日生活在困恼与悲观之中。</a:t>
            </a:r>
            <a:r>
              <a:rPr lang="zh-CN" altLang="en-US" sz="4800" b="1">
                <a:solidFill>
                  <a:srgbClr val="FF0000"/>
                </a:solidFill>
              </a:rPr>
              <a:t>永不言弃的人</a:t>
            </a:r>
            <a:r>
              <a:rPr lang="zh-CN" altLang="en-US" sz="4800" b="1"/>
              <a:t>，往往会享受到胜利与成功给他带来的喜悦；而轻易就放弃的人，失败永远是他心中无法抹去的一道阴影。 </a:t>
            </a:r>
            <a:endParaRPr lang="zh-CN" altLang="en-US" sz="4800" b="1"/>
          </a:p>
          <a:p>
            <a:r>
              <a:rPr lang="zh-CN" altLang="en-US" sz="4800" b="1"/>
              <a:t> 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95605"/>
            <a:ext cx="10515600" cy="5781675"/>
          </a:xfrm>
        </p:spPr>
        <p:txBody>
          <a:bodyPr/>
          <a:p>
            <a:r>
              <a:rPr lang="zh-CN" altLang="en-US" sz="4400" b="1">
                <a:sym typeface="+mn-ea"/>
              </a:rPr>
              <a:t>★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名人和凡人</a:t>
            </a:r>
            <a:r>
              <a:rPr lang="zh-CN" altLang="en-US" sz="4400" b="1">
                <a:sym typeface="+mn-ea"/>
              </a:rPr>
              <a:t>差别在什么地方呢?名人用过的东西就是文物了，凡人用过的东西就是废物；名人做一点错事，写起来叫名人逸事，凡人做了错事，谈起来就说他是犯傻；名人强词夺理，叫做雄辩，凡人强词夺理就是狡辩了；名人打扮得不修边幅，叫做艺术家的气质，凡人不修边幅，就是流里流气。 </a:t>
            </a:r>
            <a:endParaRPr lang="zh-CN" altLang="en-US" sz="4400" b="1"/>
          </a:p>
          <a:p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FF0000"/>
                </a:solidFill>
                <a:sym typeface="+mn-ea"/>
              </a:rPr>
              <a:t>立志------</a:t>
            </a:r>
            <a:endParaRPr lang="zh-CN" altLang="en-US" sz="5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605" y="1583690"/>
            <a:ext cx="11564620" cy="5045075"/>
          </a:xfrm>
        </p:spPr>
        <p:txBody>
          <a:bodyPr>
            <a:noAutofit/>
          </a:bodyPr>
          <a:p>
            <a:r>
              <a:rPr lang="en-US" altLang="zh-CN" sz="3200" b="1"/>
              <a:t>     </a:t>
            </a:r>
            <a:r>
              <a:rPr lang="zh-CN" altLang="en-US" sz="3200" b="1"/>
              <a:t>徒有万般“</a:t>
            </a:r>
            <a:r>
              <a:rPr lang="zh-CN" altLang="en-US" sz="3200" b="1">
                <a:solidFill>
                  <a:srgbClr val="FF0000"/>
                </a:solidFill>
              </a:rPr>
              <a:t>羡鱼</a:t>
            </a:r>
            <a:r>
              <a:rPr lang="zh-CN" altLang="en-US" sz="3200" b="1"/>
              <a:t>”心，而无一丝“</a:t>
            </a:r>
            <a:r>
              <a:rPr lang="zh-CN" altLang="en-US" sz="3200" b="1">
                <a:solidFill>
                  <a:srgbClr val="FF0000"/>
                </a:solidFill>
              </a:rPr>
              <a:t>结网”</a:t>
            </a:r>
            <a:r>
              <a:rPr lang="zh-CN" altLang="en-US" sz="3200" b="1"/>
              <a:t>意，结果定会一事无成。这道理虽然浅显，但实际上却不是每个人都能清楚认识到的。</a:t>
            </a:r>
            <a:r>
              <a:rPr lang="zh-CN" altLang="en-US" sz="4000" b="1">
                <a:solidFill>
                  <a:srgbClr val="FF0000"/>
                </a:solidFill>
              </a:rPr>
              <a:t>有的人</a:t>
            </a:r>
            <a:r>
              <a:rPr lang="zh-CN" altLang="en-US" sz="3200" b="1"/>
              <a:t>希望成为</a:t>
            </a:r>
            <a:r>
              <a:rPr lang="zh-CN" altLang="en-US" sz="3200" b="1">
                <a:solidFill>
                  <a:srgbClr val="FF0000"/>
                </a:solidFill>
              </a:rPr>
              <a:t>爱迪生式的“发明大王</a:t>
            </a:r>
            <a:r>
              <a:rPr lang="zh-CN" altLang="en-US" sz="3200" b="1"/>
              <a:t>”，</a:t>
            </a:r>
            <a:r>
              <a:rPr lang="zh-CN" altLang="en-US" sz="4000" b="1">
                <a:solidFill>
                  <a:srgbClr val="FF0000"/>
                </a:solidFill>
              </a:rPr>
              <a:t>可是</a:t>
            </a:r>
            <a:r>
              <a:rPr lang="zh-CN" altLang="en-US" sz="3200" b="1"/>
              <a:t>却</a:t>
            </a:r>
            <a:r>
              <a:rPr lang="zh-CN" altLang="en-US" sz="3200" b="1">
                <a:solidFill>
                  <a:srgbClr val="FF0000"/>
                </a:solidFill>
              </a:rPr>
              <a:t>畏于</a:t>
            </a:r>
            <a:r>
              <a:rPr lang="zh-CN" altLang="en-US" sz="3200" b="1"/>
              <a:t>钻研科学知识之难；</a:t>
            </a:r>
            <a:r>
              <a:rPr lang="zh-CN" altLang="en-US" sz="4000" b="1">
                <a:solidFill>
                  <a:srgbClr val="FF0000"/>
                </a:solidFill>
              </a:rPr>
              <a:t>有的人</a:t>
            </a:r>
            <a:r>
              <a:rPr lang="zh-CN" altLang="en-US" sz="3200" b="1"/>
              <a:t>想继</a:t>
            </a:r>
            <a:r>
              <a:rPr lang="zh-CN" altLang="en-US" sz="3200" b="1">
                <a:solidFill>
                  <a:srgbClr val="FF0000"/>
                </a:solidFill>
              </a:rPr>
              <a:t>莫泊桑</a:t>
            </a:r>
            <a:r>
              <a:rPr lang="zh-CN" altLang="en-US" sz="3200" b="1"/>
              <a:t>之后，再夺“短篇小说之王”的桂冠，</a:t>
            </a:r>
            <a:r>
              <a:rPr lang="zh-CN" altLang="en-US" sz="4400" b="1">
                <a:solidFill>
                  <a:srgbClr val="FF0000"/>
                </a:solidFill>
              </a:rPr>
              <a:t>但</a:t>
            </a:r>
            <a:r>
              <a:rPr lang="zh-CN" altLang="en-US" sz="3200" b="1"/>
              <a:t>又</a:t>
            </a:r>
            <a:r>
              <a:rPr lang="zh-CN" altLang="en-US" sz="3200" b="1">
                <a:solidFill>
                  <a:srgbClr val="FF0000"/>
                </a:solidFill>
              </a:rPr>
              <a:t>慑于</a:t>
            </a:r>
            <a:r>
              <a:rPr lang="zh-CN" altLang="en-US" sz="3200" b="1"/>
              <a:t>常年练笔之艰辛；</a:t>
            </a:r>
            <a:r>
              <a:rPr lang="zh-CN" altLang="en-US" sz="4000" b="1">
                <a:solidFill>
                  <a:srgbClr val="FF0000"/>
                </a:solidFill>
              </a:rPr>
              <a:t>有的人</a:t>
            </a:r>
            <a:r>
              <a:rPr lang="zh-CN" altLang="en-US" sz="3200" b="1"/>
              <a:t>想一鸣惊人成为“</a:t>
            </a:r>
            <a:r>
              <a:rPr lang="zh-CN" altLang="en-US" sz="3200" b="1">
                <a:solidFill>
                  <a:srgbClr val="FF0000"/>
                </a:solidFill>
              </a:rPr>
              <a:t>音乐巨匠</a:t>
            </a:r>
            <a:r>
              <a:rPr lang="zh-CN" altLang="en-US" sz="3200" b="1"/>
              <a:t>”，</a:t>
            </a:r>
            <a:r>
              <a:rPr lang="zh-CN" altLang="en-US" sz="3600" b="1">
                <a:solidFill>
                  <a:srgbClr val="FF0000"/>
                </a:solidFill>
              </a:rPr>
              <a:t>却</a:t>
            </a:r>
            <a:r>
              <a:rPr lang="zh-CN" altLang="en-US" sz="3200" b="1"/>
              <a:t>惰于在五线谱的田地上埋首耕耘；</a:t>
            </a:r>
            <a:r>
              <a:rPr lang="zh-CN" altLang="en-US" sz="4000" b="1">
                <a:solidFill>
                  <a:srgbClr val="FF0000"/>
                </a:solidFill>
              </a:rPr>
              <a:t>有的人</a:t>
            </a:r>
            <a:r>
              <a:rPr lang="zh-CN" altLang="en-US" sz="3200" b="1"/>
              <a:t>愿自己成为</a:t>
            </a:r>
            <a:r>
              <a:rPr lang="zh-CN" altLang="en-US" sz="3200" b="1">
                <a:solidFill>
                  <a:srgbClr val="FF0000"/>
                </a:solidFill>
              </a:rPr>
              <a:t>体育明</a:t>
            </a:r>
            <a:r>
              <a:rPr lang="zh-CN" altLang="en-US" sz="3200" b="1"/>
              <a:t>星，</a:t>
            </a:r>
            <a:r>
              <a:rPr lang="zh-CN" altLang="en-US" sz="4000" b="1">
                <a:solidFill>
                  <a:srgbClr val="FF0000"/>
                </a:solidFill>
              </a:rPr>
              <a:t>却</a:t>
            </a:r>
            <a:r>
              <a:rPr lang="zh-CN" altLang="en-US" sz="3200" b="1"/>
              <a:t>怠于“闻鸡起舞”进行训练。如此心怀鸿鹄之志，而身属燕雀之行，连一条小小的鱼都会捉不到，更何况要实现那恢宏的大志呢！ 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248920"/>
            <a:ext cx="11399520" cy="6383655"/>
          </a:xfrm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★成功的花朵</a:t>
            </a:r>
            <a:r>
              <a:rPr lang="zh-CN" altLang="en-US" sz="4000" b="1"/>
              <a:t>开放在勤劳的枝头上，失败的苦果孕育在懒惰的温床中。    </a:t>
            </a:r>
            <a:endParaRPr lang="zh-CN" altLang="en-US" sz="4000" b="1"/>
          </a:p>
          <a:p>
            <a:r>
              <a:rPr lang="zh-CN" altLang="en-US" sz="4000" b="1"/>
              <a:t>★</a:t>
            </a:r>
            <a:r>
              <a:rPr lang="zh-CN" altLang="en-US" sz="4000" b="1">
                <a:solidFill>
                  <a:srgbClr val="FF0000"/>
                </a:solidFill>
              </a:rPr>
              <a:t>成功是</a:t>
            </a:r>
            <a:r>
              <a:rPr lang="zh-CN" altLang="en-US" sz="4000" b="1"/>
              <a:t>你梦寐以求的那朵红玫瑰，</a:t>
            </a:r>
            <a:r>
              <a:rPr lang="zh-CN" altLang="en-US" sz="4000" b="1">
                <a:solidFill>
                  <a:srgbClr val="FF0000"/>
                </a:solidFill>
              </a:rPr>
              <a:t>挫折正是</a:t>
            </a:r>
            <a:r>
              <a:rPr lang="zh-CN" altLang="en-US" sz="4000" b="1"/>
              <a:t>那遍及周围的针刺。</a:t>
            </a:r>
            <a:r>
              <a:rPr lang="zh-CN" altLang="en-US" sz="4000" b="1">
                <a:solidFill>
                  <a:srgbClr val="FF0000"/>
                </a:solidFill>
              </a:rPr>
              <a:t>快乐是</a:t>
            </a:r>
            <a:r>
              <a:rPr lang="zh-CN" altLang="en-US" sz="4000" b="1"/>
              <a:t>你辛勤耕耘获得的果实，悲伤正是那成熟前的秕粒。    </a:t>
            </a:r>
            <a:endParaRPr lang="zh-CN" altLang="en-US" sz="4000" b="1"/>
          </a:p>
          <a:p>
            <a:r>
              <a:rPr lang="zh-CN" altLang="en-US" sz="4000" b="1"/>
              <a:t>★</a:t>
            </a:r>
            <a:r>
              <a:rPr lang="zh-CN" altLang="en-US" sz="4000" b="1">
                <a:solidFill>
                  <a:srgbClr val="FF0000"/>
                </a:solidFill>
              </a:rPr>
              <a:t>成功是</a:t>
            </a:r>
            <a:r>
              <a:rPr lang="zh-CN" altLang="en-US" sz="4000" b="1"/>
              <a:t>白天的太阳，</a:t>
            </a:r>
            <a:r>
              <a:rPr lang="zh-CN" altLang="en-US" sz="4000" b="1">
                <a:solidFill>
                  <a:srgbClr val="FF0000"/>
                </a:solidFill>
              </a:rPr>
              <a:t>那么失败</a:t>
            </a:r>
            <a:r>
              <a:rPr lang="zh-CN" altLang="en-US" sz="4000" b="1"/>
              <a:t>就是黑夜中的星辰，没有星辰的降落也就不会有太阳的升起，耀眼的太阳也会有被乌云遮掉的时候；</a:t>
            </a:r>
            <a:r>
              <a:rPr lang="zh-CN" altLang="en-US" sz="4000" b="1">
                <a:solidFill>
                  <a:srgbClr val="FF0000"/>
                </a:solidFill>
              </a:rPr>
              <a:t>成功是甜果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那么失败</a:t>
            </a:r>
            <a:r>
              <a:rPr lang="zh-CN" altLang="en-US" sz="4000" b="1"/>
              <a:t>就是酸果，甜果在最初却是酸苦的，也有不少甜果会甜得发苦发烂。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290" y="218440"/>
            <a:ext cx="11591290" cy="6430010"/>
          </a:xfrm>
        </p:spPr>
        <p:txBody>
          <a:bodyPr>
            <a:noAutofit/>
          </a:bodyPr>
          <a:p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心的本色该是如此</a:t>
            </a:r>
            <a:r>
              <a:rPr lang="zh-CN" altLang="en-US" sz="4400" b="1"/>
              <a:t>。</a:t>
            </a:r>
            <a:r>
              <a:rPr lang="zh-CN" altLang="en-US" sz="4400" b="1">
                <a:solidFill>
                  <a:srgbClr val="FF0000"/>
                </a:solidFill>
              </a:rPr>
              <a:t>成</a:t>
            </a:r>
            <a:r>
              <a:rPr lang="zh-CN" altLang="en-US" sz="4400" b="1"/>
              <a:t>，如朗月照花，深潭微澜，不论顺逆，不论成败的超然，是扬鞭策马，登高临远的驿站；</a:t>
            </a:r>
            <a:r>
              <a:rPr lang="zh-CN" altLang="en-US" sz="4400" b="1">
                <a:solidFill>
                  <a:srgbClr val="FF0000"/>
                </a:solidFill>
              </a:rPr>
              <a:t>败</a:t>
            </a:r>
            <a:r>
              <a:rPr lang="zh-CN" altLang="en-US" sz="4400" b="1"/>
              <a:t>，仍滴水穿石，汇流入海，有穷且益坚，不坠青云的傲岸，有“将相本无主，男儿当自强”的倔强。</a:t>
            </a:r>
            <a:r>
              <a:rPr lang="zh-CN" altLang="en-US" sz="4400" b="1">
                <a:solidFill>
                  <a:srgbClr val="FF0000"/>
                </a:solidFill>
              </a:rPr>
              <a:t>荣</a:t>
            </a:r>
            <a:r>
              <a:rPr lang="zh-CN" altLang="en-US" sz="4400" b="1"/>
              <a:t>，江山依旧，风采犹然，恰沧海巫山，熟视岁月如流，浮华万千，不屑过眼烟云；</a:t>
            </a:r>
            <a:r>
              <a:rPr lang="zh-CN" altLang="en-US" sz="4400" b="1">
                <a:solidFill>
                  <a:srgbClr val="FF0000"/>
                </a:solidFill>
              </a:rPr>
              <a:t>辱</a:t>
            </a:r>
            <a:r>
              <a:rPr lang="zh-CN" altLang="en-US" sz="4400" b="1"/>
              <a:t>，胯下韩信，雪底苍松，宛若羽化之仙，知退一步，海阔天空，不肯因噎废食。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445" y="262890"/>
            <a:ext cx="11724005" cy="6369685"/>
          </a:xfrm>
        </p:spPr>
        <p:txBody>
          <a:bodyPr/>
          <a:p>
            <a:r>
              <a:rPr lang="zh-CN" altLang="en-US" sz="4400" b="1">
                <a:solidFill>
                  <a:srgbClr val="FF0000"/>
                </a:solidFill>
              </a:rPr>
              <a:t>★挫折</a:t>
            </a:r>
            <a:r>
              <a:rPr lang="zh-CN" altLang="en-US" sz="4400" b="1"/>
              <a:t>，对于一个绝望的人来说，是一种威胁，一种打击；然而对于一个信心百倍、百折不挠的人来说，是磨砺人的硎石，是成功之根本!唯有挫折，才能铸就明日的辉煌。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★善良是</a:t>
            </a:r>
            <a:r>
              <a:rPr lang="zh-CN" altLang="en-US" sz="4400" b="1"/>
              <a:t>风雨中为你撑开的伞，善良是黑暗中为你点亮的灯，善良是危难时，向你伸出的扶助的手，善良是走投无路时，向你敞开的收容的门。    《选择善良》</a:t>
            </a:r>
            <a:endParaRPr lang="zh-CN" altLang="en-US" sz="4400" b="1"/>
          </a:p>
          <a:p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352425"/>
            <a:ext cx="11355705" cy="6355080"/>
          </a:xfrm>
        </p:spPr>
        <p:txBody>
          <a:bodyPr/>
          <a:p>
            <a:r>
              <a:rPr lang="zh-CN" altLang="en-US" sz="4000" b="1">
                <a:sym typeface="+mn-ea"/>
              </a:rPr>
              <a:t>★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自信是</a:t>
            </a:r>
            <a:r>
              <a:rPr lang="zh-CN" altLang="en-US" sz="4000" b="1">
                <a:sym typeface="+mn-ea"/>
              </a:rPr>
              <a:t>耕耘者把种子播进肥沃的土地后的守望，自信是渔夫奋力撤向鱼群中正待拉起的沉甸甸的网，自信是暗中已经猜中了谜底者挂在脸上的微笑。    《自信的阳光》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★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风度是</a:t>
            </a:r>
            <a:r>
              <a:rPr lang="zh-CN" altLang="en-US" sz="4000" b="1">
                <a:sym typeface="+mn-ea"/>
              </a:rPr>
              <a:t>大雨中为人撑开的小伞，风度是骄阳下替人遮阴的大树；风度是诸葛亮空城上坦然的琴声，风度是周总理外交中从容的回复；风度是指挥家飘逸的手势，风度是思想者睿智的头颅；风度是司仪得体的举止，风度是模特优美的款步。 《风度是一种风景》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204470"/>
            <a:ext cx="11355070" cy="6414770"/>
          </a:xfrm>
        </p:spPr>
        <p:txBody>
          <a:bodyPr/>
          <a:p>
            <a:r>
              <a:rPr lang="zh-CN" altLang="en-US" sz="3600" b="1"/>
              <a:t>★</a:t>
            </a:r>
            <a:r>
              <a:rPr lang="zh-CN" altLang="en-US" sz="3600" b="1">
                <a:solidFill>
                  <a:srgbClr val="FF0000"/>
                </a:solidFill>
              </a:rPr>
              <a:t>毅力，</a:t>
            </a:r>
            <a:r>
              <a:rPr lang="zh-CN" altLang="en-US" sz="3600" b="1"/>
              <a:t>是千里大堤一沙一石的凝聚，一点点地累积，才有前不见头后不见尾的壮丽；毅力，是春蚕吐丝一缕一缕的环绕，一丝丝地坚持，才有破茧而出重见光明的辉煌；毅力，是远航的船的帆，有了帆，船才可以到达成功的彼岸。 《滴水的力量》</a:t>
            </a:r>
            <a:endParaRPr lang="zh-CN" altLang="en-US" sz="3600" b="1"/>
          </a:p>
          <a:p>
            <a:r>
              <a:rPr lang="zh-CN" altLang="en-US" sz="3600" b="1"/>
              <a:t>★</a:t>
            </a:r>
            <a:r>
              <a:rPr lang="zh-CN" altLang="en-US" sz="3600" b="1">
                <a:solidFill>
                  <a:srgbClr val="FF0000"/>
                </a:solidFill>
              </a:rPr>
              <a:t>成熟是</a:t>
            </a:r>
            <a:r>
              <a:rPr lang="zh-CN" altLang="en-US" sz="3600" b="1"/>
              <a:t>一种素质，一种源于心灵表于行动的素质；成熟是一种能力，一种自我约束自我管理的能力；成熟是一种态度，一种对任何事物都保持冷静的态度；成熟是一种心境，一种能看淡一切，万事淡如水的心境。 </a:t>
            </a:r>
            <a:endParaRPr lang="zh-CN" altLang="en-US" sz="3600" b="1"/>
          </a:p>
          <a:p>
            <a:r>
              <a:rPr lang="zh-CN" altLang="en-US" sz="3600" b="1"/>
              <a:t>         《笑看人生风和月》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1945"/>
            <a:ext cx="11532235" cy="6459855"/>
          </a:xfrm>
        </p:spPr>
        <p:txBody>
          <a:bodyPr>
            <a:noAutofit/>
          </a:bodyPr>
          <a:p>
            <a:r>
              <a:rPr lang="zh-CN" altLang="en-US" sz="3600" b="1"/>
              <a:t>★</a:t>
            </a:r>
            <a:r>
              <a:rPr lang="zh-CN" altLang="en-US" sz="3600" b="1">
                <a:solidFill>
                  <a:srgbClr val="FF0000"/>
                </a:solidFill>
              </a:rPr>
              <a:t>魅力是</a:t>
            </a:r>
            <a:r>
              <a:rPr lang="zh-CN" altLang="en-US" sz="3600" b="1"/>
              <a:t>六弦琴上流动的音符；魅力是时装模特轻盈的步履；魅力是演讲者潇洒的风度；魅力是胸襟博大者宽容的微笑；魅力是球王贝利的脚、拳王泰森的拳；魅力是卓别林的鞋，梅兰芳的水袖；魅力是白石老人的虾，悲鸿先生的马…… 《我眼中的魅力》</a:t>
            </a:r>
            <a:endParaRPr lang="zh-CN" altLang="en-US" sz="3600" b="1"/>
          </a:p>
          <a:p>
            <a:r>
              <a:rPr lang="zh-CN" altLang="en-US" sz="3600" b="1"/>
              <a:t> ★</a:t>
            </a:r>
            <a:r>
              <a:rPr lang="zh-CN" altLang="en-US" sz="3600" b="1">
                <a:solidFill>
                  <a:srgbClr val="FF0000"/>
                </a:solidFill>
              </a:rPr>
              <a:t>潇洒是</a:t>
            </a:r>
            <a:r>
              <a:rPr lang="zh-CN" altLang="en-US" sz="3600" b="1"/>
              <a:t>什么?潇洒是心胸开阔，不计他人之过，处处为他人着想，以大局为重的生活态度；潇洒是“不以物喜，不以己悲”，执著于自己内心追求而具有的一种心态；潇洒是经过长期磨砺，掌握客观规律之后，游刃有余的行事之道。 《潇洒人生》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9245" y="351790"/>
            <a:ext cx="11325860" cy="5988050"/>
          </a:xfrm>
        </p:spPr>
        <p:txBody>
          <a:bodyPr/>
          <a:p>
            <a:r>
              <a:rPr lang="zh-CN" altLang="en-US" sz="3600" b="1"/>
              <a:t>★</a:t>
            </a:r>
            <a:r>
              <a:rPr lang="zh-CN" altLang="en-US" sz="3600" b="1">
                <a:solidFill>
                  <a:srgbClr val="FF0000"/>
                </a:solidFill>
              </a:rPr>
              <a:t>坚忍，是</a:t>
            </a:r>
            <a:r>
              <a:rPr lang="zh-CN" altLang="en-US" sz="3600" b="1"/>
              <a:t>对我心理素质的要求，它让我承受任何挑战、打击；刚强，是对我人格品质的要求，它让我承受任何恶势力的挑衅，并战胜它；谦卑，是对我意志品质的要求，它让我不卑不亢，冷静坚强。这就是我的心理承受力。 </a:t>
            </a:r>
            <a:endParaRPr lang="zh-CN" altLang="en-US" sz="3600" b="1"/>
          </a:p>
          <a:p>
            <a:r>
              <a:rPr lang="zh-CN" altLang="en-US" sz="3600" b="1"/>
              <a:t>         《酿造人格的芬芳》</a:t>
            </a:r>
            <a:endParaRPr lang="zh-CN" altLang="en-US" sz="3600" b="1"/>
          </a:p>
          <a:p>
            <a:r>
              <a:rPr lang="zh-CN" altLang="en-US" sz="3600" b="1"/>
              <a:t>★狂风袭来的时候，你不肯倒下；大雪压顶的日子，你不肯屈服；洪水肆虐的瞬间，你不肯俯首；刀斧临头的黄昏，你不肯折腰。一棵树，在岁月的长河中，书写一段英雄的人生。 《在风雨中成长》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292100"/>
            <a:ext cx="11473180" cy="6298565"/>
          </a:xfrm>
        </p:spPr>
        <p:txBody>
          <a:bodyPr>
            <a:noAutofit/>
          </a:bodyPr>
          <a:p>
            <a:r>
              <a:rPr lang="zh-CN" altLang="en-US" sz="4000" b="1"/>
              <a:t>★面对挫折，我们不应过分地沉迷于痛苦失意的阴影中不能自拔；面对挫折，我们不应整日浸泡在悲伤痛苦的泥陷中越陷越深；面对挫折，我们不应长期颓废不振而迷失前进的方向。遭遇挫折，缩小痛苦，才是明智的选择。相反，若一味沉迷于挫折的痛苦中，结果将不堪设想。 《遭遇挫折，笑对痛苦》</a:t>
            </a:r>
            <a:endParaRPr lang="zh-CN" altLang="en-US" sz="4000" b="1"/>
          </a:p>
          <a:p>
            <a:r>
              <a:rPr lang="zh-CN" altLang="en-US" sz="4000" b="1"/>
              <a:t>★暴雨下的小草教我们坚强，峭壁上的野百合教我们执著，山顶上的松树教我们拼搏风雨，严寒中的腊梅教我们笑迎冰雪。    《大自然的启示》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640" y="469900"/>
            <a:ext cx="11443335" cy="5971540"/>
          </a:xfrm>
        </p:spPr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★瀑布选择悬崖</a:t>
            </a:r>
            <a:r>
              <a:rPr lang="zh-CN" altLang="en-US" sz="3200" b="1"/>
              <a:t>因为它要挑战艰险；雄鹰选择蓝天因为它要搏击长空；我选择极限因为我要挑战人生+；“仰天大笑出门去，我辈岂是蓬蒿人”就是我的人生选择!   《拥抱苦难》</a:t>
            </a:r>
            <a:endParaRPr lang="zh-CN" altLang="en-US" sz="3200" b="1"/>
          </a:p>
          <a:p>
            <a:r>
              <a:rPr lang="zh-CN" altLang="en-US" sz="3200" b="1"/>
              <a:t>★</a:t>
            </a:r>
            <a:r>
              <a:rPr lang="zh-CN" altLang="en-US" sz="3200" b="1">
                <a:solidFill>
                  <a:srgbClr val="FF0000"/>
                </a:solidFill>
              </a:rPr>
              <a:t>雄鹰看到蓝天的广阔</a:t>
            </a:r>
            <a:r>
              <a:rPr lang="zh-CN" altLang="en-US" sz="3200" b="1"/>
              <a:t>，便振翅高翔，自由而高傲；飞瀑看到峭壁的险绝，便一泻千仞，流银泻玉，灵动如龙；海燕看到巨浪的汹涌，便引吭高歌，乘风破浪，大气蔚然。 《走进你我他的世界》</a:t>
            </a:r>
            <a:endParaRPr lang="zh-CN" altLang="en-US" sz="3200" b="1"/>
          </a:p>
          <a:p>
            <a:r>
              <a:rPr lang="zh-CN" altLang="en-US" sz="3200" b="1"/>
              <a:t>★</a:t>
            </a:r>
            <a:r>
              <a:rPr lang="zh-CN" altLang="en-US" sz="3200" b="1">
                <a:solidFill>
                  <a:srgbClr val="FF0000"/>
                </a:solidFill>
              </a:rPr>
              <a:t>痛苦是黑暗中的摸索</a:t>
            </a:r>
            <a:r>
              <a:rPr lang="zh-CN" altLang="en-US" sz="3200" b="1"/>
              <a:t>，前进的路途中满是坎坷；痛苦是无人理解的悲哀，无助地面对一切挫折；痛苦是心灵最深的折磨，无泪且无法直言；痛苦是天生没有的表情，是烦恼中的恶魔。《享受痛苦》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469900"/>
            <a:ext cx="10677525" cy="5707380"/>
          </a:xfrm>
        </p:spPr>
        <p:txBody>
          <a:bodyPr>
            <a:noAutofit/>
          </a:bodyPr>
          <a:p>
            <a:r>
              <a:rPr lang="zh-CN" altLang="en-US" sz="4000" b="1"/>
              <a:t>★也许腊梅讨厌冬风的肆虐与无忌，却依然在寒冬中吐露芬芳，成全梅魂的熔炼；也许鱼儿讨厌巨浪的汹涌与狰狞，却依然与巨浪为伴，成全生命的真谛；也许落叶对这个天地无比依恋，然而，当秋风吹来时，它毅然地飘落，告别那片美好的世界，成全明年即将萌发的草芽…… 《勿以好恶论断之》</a:t>
            </a:r>
            <a:endParaRPr lang="zh-CN" altLang="en-US" sz="3200" b="1"/>
          </a:p>
          <a:p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>
                <a:solidFill>
                  <a:srgbClr val="FF0000"/>
                </a:solidFill>
                <a:sym typeface="+mn-ea"/>
              </a:rPr>
              <a:t>选择--------</a:t>
            </a:r>
            <a:endParaRPr lang="zh-CN" altLang="en-US" sz="4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" y="1583690"/>
            <a:ext cx="11577955" cy="4958080"/>
          </a:xfrm>
        </p:spPr>
        <p:txBody>
          <a:bodyPr/>
          <a:p>
            <a:r>
              <a:rPr lang="en-US" altLang="zh-CN" sz="4800" b="1"/>
              <a:t>    </a:t>
            </a:r>
            <a:r>
              <a:rPr lang="zh-CN" altLang="en-US" sz="4800" b="1">
                <a:solidFill>
                  <a:srgbClr val="FF0000"/>
                </a:solidFill>
              </a:rPr>
              <a:t>选择</a:t>
            </a:r>
            <a:r>
              <a:rPr lang="zh-CN" altLang="en-US" sz="4800" b="1"/>
              <a:t>是一个崭新的开端，选择高耸入云的</a:t>
            </a:r>
            <a:r>
              <a:rPr lang="zh-CN" altLang="en-US" sz="4800" b="1">
                <a:solidFill>
                  <a:srgbClr val="FF0000"/>
                </a:solidFill>
              </a:rPr>
              <a:t>峭崖</a:t>
            </a:r>
            <a:r>
              <a:rPr lang="zh-CN" altLang="en-US" sz="4800" b="1"/>
              <a:t>便需有“路漫漫其修远兮,吾将上下而求索”的</a:t>
            </a:r>
            <a:r>
              <a:rPr lang="zh-CN" altLang="en-US" sz="4800" b="1">
                <a:solidFill>
                  <a:srgbClr val="FF0000"/>
                </a:solidFill>
              </a:rPr>
              <a:t>信念</a:t>
            </a:r>
            <a:r>
              <a:rPr lang="zh-CN" altLang="en-US" sz="4800" b="1"/>
              <a:t>;</a:t>
            </a:r>
            <a:r>
              <a:rPr lang="zh-CN" altLang="en-US" sz="4800" b="1">
                <a:solidFill>
                  <a:srgbClr val="FF0000"/>
                </a:solidFill>
              </a:rPr>
              <a:t>选择</a:t>
            </a:r>
            <a:r>
              <a:rPr lang="zh-CN" altLang="en-US" sz="4800" b="1"/>
              <a:t>波涌浪滚的</a:t>
            </a:r>
            <a:r>
              <a:rPr lang="zh-CN" altLang="en-US" sz="4800" b="1">
                <a:solidFill>
                  <a:srgbClr val="FF0000"/>
                </a:solidFill>
              </a:rPr>
              <a:t>大海</a:t>
            </a:r>
            <a:r>
              <a:rPr lang="zh-CN" altLang="en-US" sz="4800" b="1"/>
              <a:t>便需有“直挂云帆济沧海”的</a:t>
            </a:r>
            <a:r>
              <a:rPr lang="zh-CN" altLang="en-US" sz="4800" b="1">
                <a:solidFill>
                  <a:srgbClr val="FF0000"/>
                </a:solidFill>
              </a:rPr>
              <a:t>壮志豪情</a:t>
            </a:r>
            <a:r>
              <a:rPr lang="zh-CN" altLang="en-US" sz="4800" b="1"/>
              <a:t>;</a:t>
            </a:r>
            <a:r>
              <a:rPr lang="zh-CN" altLang="en-US" sz="4800" b="1">
                <a:solidFill>
                  <a:srgbClr val="FF0000"/>
                </a:solidFill>
              </a:rPr>
              <a:t>选择</a:t>
            </a:r>
            <a:r>
              <a:rPr lang="zh-CN" altLang="en-US" sz="4800" b="1"/>
              <a:t>寒风劲厉的</a:t>
            </a:r>
            <a:r>
              <a:rPr lang="zh-CN" altLang="en-US" sz="4800" b="1">
                <a:solidFill>
                  <a:srgbClr val="FF0000"/>
                </a:solidFill>
              </a:rPr>
              <a:t>荒漠</a:t>
            </a:r>
            <a:r>
              <a:rPr lang="zh-CN" altLang="en-US" sz="4800" b="1"/>
              <a:t>便需有“醉卧沙场君莫笑,古来征战几人回”的博大胸怀----- 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655" y="336550"/>
            <a:ext cx="11769090" cy="6193790"/>
          </a:xfrm>
        </p:spPr>
        <p:txBody>
          <a:bodyPr/>
          <a:p>
            <a:r>
              <a:rPr lang="zh-CN" altLang="en-US" sz="4400" b="1">
                <a:sym typeface="+mn-ea"/>
              </a:rPr>
              <a:t>★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思念是</a:t>
            </a:r>
            <a:r>
              <a:rPr lang="zh-CN" altLang="en-US" sz="4400" b="1">
                <a:sym typeface="+mn-ea"/>
              </a:rPr>
              <a:t>意味深长的诗，字里行间融合着心灵的回声，思念是优美动人的风景画，每一幅都令人魂牵梦绕，思念是闪光的影集，留住的每一个瞬间都是灵魂深处不可磨灭的印记，思念是江南婉约曲折的小桥流水，是关外天高云淡的广阔草场，是苗疆连绵不绝的崇山峻岭，是大地上奔流不息的血脉。《往事如烟》</a:t>
            </a:r>
            <a:endParaRPr lang="zh-CN" altLang="en-US" b="1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260" y="175260"/>
            <a:ext cx="11518900" cy="6488430"/>
          </a:xfrm>
        </p:spPr>
        <p:txBody>
          <a:bodyPr/>
          <a:p>
            <a:r>
              <a:rPr lang="zh-CN" altLang="en-US" sz="4400" b="1"/>
              <a:t>★</a:t>
            </a:r>
            <a:r>
              <a:rPr lang="zh-CN" altLang="en-US" sz="4400" b="1">
                <a:solidFill>
                  <a:srgbClr val="FF0000"/>
                </a:solidFill>
              </a:rPr>
              <a:t>思念</a:t>
            </a:r>
            <a:r>
              <a:rPr lang="zh-CN" altLang="en-US" sz="4400" b="1"/>
              <a:t>使诗圣叹故乡明月，思念使女词人瘦过黄花，思念使豪放派鼻祖幽梦还乡相顾无言泪千行，思念使婉约派泰斗酒醒晓风残月杨柳岸，思念使摩诘先生每逢佳节走入“遍插茱萸少一人”的心境，思念使边塞诗人步态龙钟东望故园，思念使爱国诗人铁马冰河入梦来……思念使古诗多一道亮丽的风景线。《与诚信同行》</a:t>
            </a:r>
            <a:endParaRPr lang="zh-CN" altLang="en-US" sz="4400" b="1"/>
          </a:p>
          <a:p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352425"/>
            <a:ext cx="11355070" cy="6045835"/>
          </a:xfrm>
        </p:spPr>
        <p:txBody>
          <a:bodyPr>
            <a:noAutofit/>
          </a:bodyPr>
          <a:p>
            <a:r>
              <a:rPr lang="zh-CN" altLang="en-US" sz="3600" b="1">
                <a:sym typeface="+mn-ea"/>
              </a:rPr>
              <a:t>★冰雪覆盖的时候，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诚信</a:t>
            </a:r>
            <a:r>
              <a:rPr lang="zh-CN" altLang="en-US" sz="3600" b="1">
                <a:sym typeface="+mn-ea"/>
              </a:rPr>
              <a:t>是一团火；暗夜无边的时候，诚信是点点星光；前途茫茫时，诚信是一盏航灯；人心迷失时，诚信是一抹暮色中的霞光。    《带着“诚信”上路》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 ★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太阳选择了白天</a:t>
            </a:r>
            <a:r>
              <a:rPr lang="zh-CN" altLang="en-US" sz="3600" b="1">
                <a:sym typeface="+mn-ea"/>
              </a:rPr>
              <a:t>，便慷慨地给大地一片阳光；月亮选择了夜空，就从容地撒下银辉；小路选择了前方，便延伸成一条康庄大道，跋涉者既然选择了征程，那么一定会风雨兼程。 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★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春风的选择</a:t>
            </a:r>
            <a:r>
              <a:rPr lang="zh-CN" altLang="en-US" sz="3600" b="1">
                <a:sym typeface="+mn-ea"/>
              </a:rPr>
              <a:t>是为了绿遍山野；夏雨的选择是为了挥洒豪情；秋雨的选择是为了收获鼓劲；冬雪的选择是为了给大地铺上了一层不夸饰的晶莹。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      ﻿</a:t>
            </a:r>
            <a:endParaRPr lang="zh-CN" altLang="en-US" sz="3600" b="1"/>
          </a:p>
          <a:p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270" y="219710"/>
            <a:ext cx="11311890" cy="6296025"/>
          </a:xfrm>
        </p:spPr>
        <p:txBody>
          <a:bodyPr/>
          <a:p>
            <a:pPr algn="l"/>
            <a:r>
              <a:rPr lang="en-US" altLang="zh-CN" sz="3600" b="1"/>
              <a:t>      </a:t>
            </a:r>
            <a:r>
              <a:rPr lang="zh-CN" altLang="en-US" sz="3600" b="1"/>
              <a:t>站在历史的海岸漫溯那一道道历史沟渠：楚大夫沉吟泽畔，九死不悔；魏武帝扬鞭东指，壮心不已；陶渊明悠然南山，饮酒采菊……他们选择了永恒，纵然谄媚诬蔑视听，也不随其流扬其波，这是执著的选择；纵然马革裹尸，魂归狼烟，只是豪壮的选择；纵然一身清苦，终日难饱，也愿怡然自乐，躬耕陇亩，这是高雅的选择。在一番选择中，帝王将相成其盖世伟业，贤士迁客成其千古文章。</a:t>
            </a:r>
            <a:endParaRPr lang="zh-CN" altLang="en-US" sz="3600" b="1"/>
          </a:p>
          <a:p>
            <a:pPr algn="r"/>
            <a:r>
              <a:rPr lang="zh-CN" altLang="en-US" sz="3600" b="1"/>
              <a:t>——话题“选择”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77495"/>
            <a:ext cx="10515600" cy="5899785"/>
          </a:xfrm>
        </p:spPr>
        <p:txBody>
          <a:bodyPr>
            <a:normAutofit lnSpcReduction="10000"/>
          </a:bodyPr>
          <a:p>
            <a:r>
              <a:rPr lang="en-US" altLang="zh-CN" sz="4400"/>
              <a:t>     </a:t>
            </a:r>
            <a:r>
              <a:rPr lang="zh-CN" altLang="en-US" sz="4400"/>
              <a:t>是你让我看到了李白执剑出长安，苏东坡漂泊入海南，吴敬梓一身落魄修儒林，曹雪芹满腔哀思寄红楼；是你，让我看到基督山伯爵的仇恨，苔丝的美丽与凄凉，娜拉的出走，安娜的卧轨，保尔的追求，海伦的奋斗。是你，让我穿越时空，让我体味人间！</a:t>
            </a:r>
            <a:endParaRPr lang="zh-CN" altLang="en-US" sz="4400"/>
          </a:p>
          <a:p>
            <a:r>
              <a:rPr lang="zh-CN" altLang="en-US" sz="4400"/>
              <a:t>——06上海高考优秀作文《我想握住你的手》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8595"/>
            <a:ext cx="10515600" cy="5988685"/>
          </a:xfrm>
        </p:spPr>
        <p:txBody>
          <a:bodyPr>
            <a:noAutofit/>
          </a:bodyPr>
          <a:p>
            <a:r>
              <a:rPr lang="en-US" altLang="zh-CN" sz="4000" b="1"/>
              <a:t>     </a:t>
            </a:r>
            <a:r>
              <a:rPr lang="zh-CN" altLang="en-US" sz="4000" b="1"/>
              <a:t>找准位置，是张骞行出的驼铃阵阵，是苏武牧羊的忠诚刚烈，是昭君出塞的黄沙漫漫，是卫青迎向大漠的旌旗猎猎，是岳飞仰天长啸的壮怀激烈，是郑和七下西洋的浪花飞舞与雄心勃勃……找准位置，不能让迷雾遮住双眼，不能任狂风吹散信念……即使我们的紫葡萄化为深秋的露水，即使我们的鲜花依偎在别人的怀抱，我们也要依然坚强地擦亮双眼，寻找生命的契机，等待机遇的光临。</a:t>
            </a:r>
            <a:endParaRPr lang="zh-CN" altLang="en-US" sz="4000" b="1"/>
          </a:p>
          <a:p>
            <a:pPr algn="r"/>
            <a:r>
              <a:rPr lang="zh-CN" altLang="en-US" sz="4000" b="1"/>
              <a:t>——《找准位置》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514350"/>
            <a:ext cx="10515600" cy="5662930"/>
          </a:xfrm>
        </p:spPr>
        <p:txBody>
          <a:bodyPr/>
          <a:p>
            <a:r>
              <a:rPr lang="en-US" altLang="zh-CN" sz="3600" b="1"/>
              <a:t>       </a:t>
            </a:r>
            <a:r>
              <a:rPr lang="zh-CN" altLang="en-US" sz="3600" b="1"/>
              <a:t>于是，我开始背上悦读的行囊，体会阅读所带来的幸福滋味。采擷一本唐诗宋词，寻觅一处安静的地方，轻轻地诵读着，笑容绽放于脸上。我体会到了陶潜“采菊东篱下”的悠然；李白“仰天大笑出门去，我辈岂是蓬蒿人”的自信旷达；范仲淹“先天下之忧而忧，后天下之乐而乐”的爱国情怀；文天祥“人生自古谁无死，留取丹心照汗青”的铮铮铁骨。在一次次的沉吟中，我陶醉着……</a:t>
            </a:r>
            <a:endParaRPr lang="zh-CN" altLang="en-US" sz="3600" b="1"/>
          </a:p>
          <a:p>
            <a:r>
              <a:rPr lang="zh-CN" altLang="en-US" sz="3600" b="1"/>
              <a:t>         ——甘肃省2010年高考满分作文《背上悦读的行囊》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455" y="234315"/>
            <a:ext cx="11414760" cy="6296025"/>
          </a:xfrm>
        </p:spPr>
        <p:txBody>
          <a:bodyPr/>
          <a:p>
            <a:r>
              <a:rPr lang="en-US" altLang="zh-CN" sz="4400" b="1"/>
              <a:t>      </a:t>
            </a:r>
            <a:r>
              <a:rPr lang="zh-CN" altLang="en-US" sz="4400" b="1"/>
              <a:t>自信指相信自己。</a:t>
            </a:r>
            <a:r>
              <a:rPr lang="zh-CN" altLang="en-US" sz="4400" b="1">
                <a:solidFill>
                  <a:srgbClr val="FF0000"/>
                </a:solidFill>
              </a:rPr>
              <a:t>莎士比亚</a:t>
            </a:r>
            <a:r>
              <a:rPr lang="zh-CN" altLang="en-US" sz="4400" b="1"/>
              <a:t>说：“对自己都不信，还会信什么真理。”可见自信的重要性。</a:t>
            </a:r>
            <a:r>
              <a:rPr lang="zh-CN" altLang="en-US" sz="4400" b="1">
                <a:solidFill>
                  <a:srgbClr val="FF0000"/>
                </a:solidFill>
              </a:rPr>
              <a:t>班超</a:t>
            </a:r>
            <a:r>
              <a:rPr lang="zh-CN" altLang="en-US" sz="4400" b="1"/>
              <a:t>的“不入虎穴，焉得虎子”，</a:t>
            </a:r>
            <a:r>
              <a:rPr lang="zh-CN" altLang="en-US" sz="4400" b="1">
                <a:solidFill>
                  <a:srgbClr val="FF0000"/>
                </a:solidFill>
              </a:rPr>
              <a:t>李白的</a:t>
            </a:r>
            <a:r>
              <a:rPr lang="zh-CN" altLang="en-US" sz="4400" b="1"/>
              <a:t>“天生我材必有用，我辈岂是蓬蒿人”，</a:t>
            </a:r>
            <a:r>
              <a:rPr lang="zh-CN" altLang="en-US" sz="4400" b="1">
                <a:solidFill>
                  <a:srgbClr val="FF0000"/>
                </a:solidFill>
              </a:rPr>
              <a:t>李大钊</a:t>
            </a:r>
            <a:r>
              <a:rPr lang="zh-CN" altLang="en-US" sz="4400" b="1"/>
              <a:t>的“试看将来的环球，必是赤旗的世界”，</a:t>
            </a:r>
            <a:r>
              <a:rPr lang="zh-CN" altLang="en-US" sz="4400" b="1">
                <a:solidFill>
                  <a:srgbClr val="FF0000"/>
                </a:solidFill>
              </a:rPr>
              <a:t>毛泽东</a:t>
            </a:r>
            <a:r>
              <a:rPr lang="zh-CN" altLang="en-US" sz="4400" b="1"/>
              <a:t>的“自信人生二百年，会当击水三千里”，</a:t>
            </a:r>
            <a:r>
              <a:rPr lang="zh-CN" altLang="en-US" sz="4400" b="1">
                <a:solidFill>
                  <a:srgbClr val="FF0000"/>
                </a:solidFill>
              </a:rPr>
              <a:t>阿基米德</a:t>
            </a:r>
            <a:r>
              <a:rPr lang="zh-CN" altLang="en-US" sz="4400" b="1"/>
              <a:t>的“给我一个支点，我可以撬起整个地球”，无不是自信的有力见证。因此,自信是人的一种十分重要的精神力量。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75260"/>
            <a:ext cx="10515600" cy="6002020"/>
          </a:xfrm>
        </p:spPr>
        <p:txBody>
          <a:bodyPr/>
          <a:p>
            <a:r>
              <a:rPr lang="en-US" altLang="zh-CN" sz="4400" b="1"/>
              <a:t>    </a:t>
            </a:r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zh-CN" altLang="en-US" sz="4400" b="1">
                <a:solidFill>
                  <a:srgbClr val="FF0000"/>
                </a:solidFill>
              </a:rPr>
              <a:t>从容</a:t>
            </a:r>
            <a:r>
              <a:rPr lang="zh-CN" altLang="en-US" sz="4400" b="1"/>
              <a:t>是一种境界，</a:t>
            </a:r>
            <a:r>
              <a:rPr lang="zh-CN" altLang="en-US" sz="4400" b="1">
                <a:solidFill>
                  <a:srgbClr val="FF0000"/>
                </a:solidFill>
              </a:rPr>
              <a:t>从容</a:t>
            </a:r>
            <a:r>
              <a:rPr lang="zh-CN" altLang="en-US" sz="4400" b="1"/>
              <a:t>是一种品行，</a:t>
            </a:r>
            <a:r>
              <a:rPr lang="zh-CN" altLang="en-US" sz="4400" b="1">
                <a:solidFill>
                  <a:srgbClr val="FF0000"/>
                </a:solidFill>
              </a:rPr>
              <a:t>从容</a:t>
            </a:r>
            <a:r>
              <a:rPr lang="zh-CN" altLang="en-US" sz="4400" b="1"/>
              <a:t>是处在纷繁复杂社会惟我纯净的一种洒脱。</a:t>
            </a:r>
            <a:r>
              <a:rPr lang="zh-CN" altLang="en-US" sz="4400" b="1">
                <a:solidFill>
                  <a:srgbClr val="FF0000"/>
                </a:solidFill>
              </a:rPr>
              <a:t>从容</a:t>
            </a:r>
            <a:r>
              <a:rPr lang="zh-CN" altLang="en-US" sz="4400" b="1"/>
              <a:t>是庄子的龟游弋于泥泞的那种自在；从容是李白在长安一觉醒来后继续行走在名山大川的那种洒脱；从容是邱少云面对熊熊烈火自己咬牙忍痛，让生命染成鲜红旗帜的那份责任；从容是十几岁的女子刘胡兰面对铡刀不动声色，走向生命永恒的那份淡定。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48920"/>
            <a:ext cx="10515600" cy="5928360"/>
          </a:xfrm>
        </p:spPr>
        <p:txBody>
          <a:bodyPr>
            <a:noAutofit/>
          </a:bodyPr>
          <a:p>
            <a:r>
              <a:rPr lang="en-US" altLang="zh-CN" sz="3600" b="1"/>
              <a:t>       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从繁华的城市走进大山深处</a:t>
            </a:r>
            <a:r>
              <a:rPr lang="zh-CN" altLang="en-US" sz="3600" b="1"/>
              <a:t>，用他那稚嫩的肩膀，扛住了倾颓的教室，扛住了贫穷和孤独的徐本禹；危险中保全试飞样机，惊天一落，创造了奇迹的梁万俊；传递温暖汇聚爱心，揭开艾滋病盖子的桂希恩；毒贩子吓不怕、买不动、难不倒的边境缉毒虎胆英雄明正彬……当这些原本平凡的人物名字出现在“感动中国”的揭晓榜上时，很多人都感到意外，但试问，如果没有无私的奉献精神，没有坚守困境的顽强精神，没有非凡的业绩和举动，他们何以感动中国？由此可见，一些出人意料的事情究其原因其实都在情理之中，只有付出了才会有收获！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希望-----------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840" y="1369695"/>
            <a:ext cx="11886565" cy="5337810"/>
          </a:xfrm>
        </p:spPr>
        <p:txBody>
          <a:bodyPr>
            <a:noAutofit/>
          </a:bodyPr>
          <a:p>
            <a:r>
              <a:rPr lang="en-US" altLang="zh-CN" sz="3200" b="1"/>
              <a:t>    </a:t>
            </a:r>
            <a:r>
              <a:rPr lang="zh-CN" altLang="en-US" sz="3200" b="1"/>
              <a:t>不要放弃希望，希望使人正视困难与失败。困难与失败并不可怕，可怕的是一个人失去希望，失去与之斗争的勇气。</a:t>
            </a:r>
            <a:endParaRPr lang="zh-CN" altLang="en-US" sz="3200" b="1"/>
          </a:p>
          <a:p>
            <a:r>
              <a:rPr lang="zh-CN" altLang="en-US" sz="3200" b="1"/>
              <a:t>    </a:t>
            </a:r>
            <a:r>
              <a:rPr lang="zh-CN" altLang="en-US" sz="3200" b="1">
                <a:solidFill>
                  <a:srgbClr val="FF0000"/>
                </a:solidFill>
              </a:rPr>
              <a:t>屈原爱国</a:t>
            </a:r>
            <a:r>
              <a:rPr lang="zh-CN" altLang="en-US" sz="3200" b="1"/>
              <a:t>，“上下而求索”；一旦楚国灭亡，他失去了希望，便只剩下跳入汨罗江这条绝望之路了。不要放弃希望，希望使人憧憬美好的未来。</a:t>
            </a:r>
            <a:r>
              <a:rPr lang="zh-CN" altLang="en-US" sz="3200" b="1">
                <a:solidFill>
                  <a:srgbClr val="FF0000"/>
                </a:solidFill>
              </a:rPr>
              <a:t>有了希望</a:t>
            </a:r>
            <a:r>
              <a:rPr lang="zh-CN" altLang="en-US" sz="3200" b="1"/>
              <a:t>，</a:t>
            </a:r>
            <a:r>
              <a:rPr lang="zh-CN" altLang="en-US" sz="3200" b="1">
                <a:solidFill>
                  <a:srgbClr val="FF0000"/>
                </a:solidFill>
              </a:rPr>
              <a:t>才会</a:t>
            </a:r>
            <a:r>
              <a:rPr lang="zh-CN" altLang="en-US" sz="3200" b="1"/>
              <a:t>产生对未来的向往，才会产生对美好生活的追求。</a:t>
            </a:r>
            <a:r>
              <a:rPr lang="zh-CN" altLang="en-US" sz="3200" b="1">
                <a:solidFill>
                  <a:srgbClr val="FF0000"/>
                </a:solidFill>
              </a:rPr>
              <a:t>德国诗人海涅</a:t>
            </a:r>
            <a:r>
              <a:rPr lang="zh-CN" altLang="en-US" sz="3200" b="1"/>
              <a:t>在一首诗中动情地写道：“严冬劫掠去的一切，新春会给你还来。”不要放弃希望，希望使人增添前进的动力。</a:t>
            </a:r>
            <a:endParaRPr lang="zh-CN" altLang="en-US" sz="3200" b="1"/>
          </a:p>
          <a:p>
            <a:r>
              <a:rPr lang="zh-CN" altLang="en-US" sz="3200" b="1"/>
              <a:t>   古今中外，有多少仁人志士，为了实现自己的理想而不懈地奋斗。双目失明、双耳失聪的</a:t>
            </a:r>
            <a:r>
              <a:rPr lang="zh-CN" altLang="en-US" sz="3200" b="1">
                <a:solidFill>
                  <a:srgbClr val="FF0000"/>
                </a:solidFill>
              </a:rPr>
              <a:t>贝多芬</a:t>
            </a:r>
            <a:r>
              <a:rPr lang="zh-CN" altLang="en-US" sz="3200" b="1"/>
              <a:t>发出“我要勒住命运的喉咙”的壮语，谱写出不朽的</a:t>
            </a:r>
            <a:r>
              <a:rPr lang="zh-CN" altLang="en-US" sz="3200" b="1">
                <a:solidFill>
                  <a:srgbClr val="FF0000"/>
                </a:solidFill>
              </a:rPr>
              <a:t>《英雄》乐章</a:t>
            </a:r>
            <a:r>
              <a:rPr lang="zh-CN" altLang="en-US" sz="3200" b="1"/>
              <a:t>。 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8610" y="336550"/>
            <a:ext cx="11605895" cy="6061710"/>
          </a:xfrm>
        </p:spPr>
        <p:txBody>
          <a:bodyPr/>
          <a:p>
            <a:r>
              <a:rPr lang="en-US" altLang="zh-CN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倘若成功是远方的彼岸</a:t>
            </a:r>
            <a:r>
              <a:rPr lang="zh-CN" altLang="en-US" sz="4000" b="1"/>
              <a:t>,诚信就是承载你的船舶;倘若成功是珠穆朗玛峰的峰顶,诚信就是你手中的绳索;倘若成功是巍峨的大厦,诚信就是大厦下的基石.古往今来,无数名垂青史的成功者,有谁不是以诚信待人,以诚信任物的呢 ？从汉高祖刘邦的“约法三章”,到司马迁为“李陵事件”的中肯之言;从魏征以诚信直言敢谏,到我们的开国领袖毛泽东“言必信，行必果” ……正面的例子实在多得不胜枚举。事实上,诚信是每个人应有的品德,更是任何成功者之所以成功的基石 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189865"/>
            <a:ext cx="11606530" cy="6413500"/>
          </a:xfrm>
        </p:spPr>
        <p:txBody>
          <a:bodyPr/>
          <a:p>
            <a:r>
              <a:rPr lang="en-US" altLang="zh-CN" sz="4800" b="1"/>
              <a:t>      </a:t>
            </a:r>
            <a:r>
              <a:rPr lang="zh-CN" altLang="en-US" sz="4800" b="1">
                <a:solidFill>
                  <a:srgbClr val="FF0000"/>
                </a:solidFill>
              </a:rPr>
              <a:t>而我又总是喜爱这样的文字</a:t>
            </a:r>
            <a:r>
              <a:rPr lang="zh-CN" altLang="en-US" sz="4800" b="1"/>
              <a:t>，这样的情趣的，于是我细细地读、细细地品味：当江南的细雨霏霏飘落，秦淮两岸香拥翠绕，是谁在碧水秋云间黯然伤怀于那舴艋小舟中？当塞上的风沙卷起，羌笛悠悠吹满落霜，又是谁身披蓑笠狂歌大江东去，挑灯醉看吴钩犹利？</a:t>
            </a:r>
            <a:endParaRPr lang="zh-CN" altLang="en-US" sz="4800"/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455295"/>
            <a:ext cx="10515600" cy="5721985"/>
          </a:xfrm>
        </p:spPr>
        <p:txBody>
          <a:bodyPr>
            <a:noAutofit/>
          </a:bodyPr>
          <a:p>
            <a:r>
              <a:rPr lang="en-US" altLang="zh-CN" sz="4000"/>
              <a:t>    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是谁陪我栉风沐雨，静看春花秋实？</a:t>
            </a:r>
            <a:r>
              <a:rPr lang="zh-CN" altLang="en-US" sz="4000" b="1"/>
              <a:t>是谁为我驱寒散热却独自承受坎坷？是谁忙里忙外脚步匆匆？是谁日渐苍老为我面容憔悴？我感觉到了，那是我的妈妈——我慷慨的母亲，慷慨到把母爱化成光环，永无终点；我感觉到了，那是我的妈妈——我吝啬的母亲，吝啬到只愿一个人咀嚼生活的艰辛，永不言悔。</a:t>
            </a:r>
            <a:endParaRPr lang="zh-CN" altLang="en-US" sz="4000" b="1"/>
          </a:p>
          <a:p>
            <a:r>
              <a:rPr lang="zh-CN" altLang="en-US" sz="4000" b="1"/>
              <a:t>    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400" y="321945"/>
            <a:ext cx="11400155" cy="6193155"/>
          </a:xfrm>
        </p:spPr>
        <p:txBody>
          <a:bodyPr>
            <a:noAutofit/>
          </a:bodyPr>
          <a:p>
            <a:r>
              <a:rPr lang="en-US" altLang="zh-CN" sz="4400"/>
              <a:t>  </a:t>
            </a:r>
            <a:r>
              <a:rPr lang="en-US" altLang="zh-CN" sz="4400" b="1"/>
              <a:t>   </a:t>
            </a:r>
            <a:r>
              <a:rPr lang="en-US" altLang="zh-CN" sz="4400" b="1">
                <a:solidFill>
                  <a:srgbClr val="FF0000"/>
                </a:solidFill>
                <a:effectLst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effectLst/>
              </a:rPr>
              <a:t>兼听则明，偏听则暗</a:t>
            </a:r>
            <a:r>
              <a:rPr lang="zh-CN" altLang="en-US" sz="4400" b="1"/>
              <a:t>，这已是被无数古今事实证明了的真理。邹忌直言讽谏，齐王悬赏纳谏，齐国得以强盛；王平诚心忠告，马谡固执己见，街亭终致失守。唐太宗任用魏征，开言路、纳直谏，得有贞观之治；朱元璋求教朱升，广积粮、缓称王，建立大明天下。李鼎铭的意见得到采纳，精兵简政，人民拥护；马寅初的理论遭到批判，人口激增、国家受害……这些事例，不都有力地说明了“从善如流”的重要吗？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060" y="321945"/>
            <a:ext cx="11326495" cy="6236970"/>
          </a:xfrm>
        </p:spPr>
        <p:txBody>
          <a:bodyPr>
            <a:noAutofit/>
          </a:bodyPr>
          <a:p>
            <a:r>
              <a:rPr lang="en-US" altLang="zh-CN" sz="4000" b="1"/>
              <a:t>       </a:t>
            </a:r>
            <a:r>
              <a:rPr lang="zh-CN" altLang="en-US" sz="4000" b="1"/>
              <a:t>古往今来,许多名人贤士无不是在挫折中成就了</a:t>
            </a:r>
            <a:r>
              <a:rPr lang="zh-CN" altLang="en-US" sz="4000" b="1">
                <a:solidFill>
                  <a:srgbClr val="FF0000"/>
                </a:solidFill>
              </a:rPr>
              <a:t>不平凡的事业</a:t>
            </a:r>
            <a:r>
              <a:rPr lang="zh-CN" altLang="en-US" sz="4000" b="1"/>
              <a:t>。面对耳聋,贝多芬顽强拼搏,发出“我要扼住命运的咽喉”的呐喊,终成一代“乐圣”；面对失败,爱迪生坚持不懈,发出“我已找到一千多种不适合做灯丝的材料”的乐观心声,终于给世界带来了光明；面对仕途苦闷,苏东坡壮心不已,发出“大江东去,浪淘尽,千古风流人物”的昂扬曲调,在挫折中逐步走向成熟……是挫折,使他们平静的理想之湖激荡起壮美的浪花;是挫折,使他们和缓的心灵之曲奏鸣出雄壮的旋律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484505"/>
            <a:ext cx="10515600" cy="5692775"/>
          </a:xfrm>
        </p:spPr>
        <p:txBody>
          <a:bodyPr/>
          <a:p>
            <a:r>
              <a:rPr lang="en-US" altLang="zh-CN" sz="4000" b="1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什么是勇气？</a:t>
            </a:r>
            <a:r>
              <a:rPr lang="zh-CN" altLang="en-US" sz="4000" b="1"/>
              <a:t>勇气就是古希腊英雄泅渡海峡时坚定的意志；勇气就是古罗马角斗士与猛兽博斗时大无畏的精神；勇气就是被围困三载的莫斯科城人民不屈的信念；勇气就是“海空战士”王伟同志为国捐躯的豪情…… 布鲁诺是勇敢的，因为他拥有为真理献身的勇气；贝多芬是勇敢的，因为他拥有挑战命运的勇气；屈原是勇敢的，因为他拥有为国投江的勇气；戚继光是勇敢的，因为他拥有上阵杀敌的勇气。  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9865"/>
            <a:ext cx="10515600" cy="5987415"/>
          </a:xfrm>
        </p:spPr>
        <p:txBody>
          <a:bodyPr>
            <a:normAutofit lnSpcReduction="10000"/>
          </a:bodyPr>
          <a:p>
            <a:r>
              <a:rPr lang="en-US" altLang="zh-CN" sz="3600" b="1"/>
              <a:t>        </a:t>
            </a:r>
            <a:r>
              <a:rPr lang="zh-CN" altLang="en-US" sz="3600" b="1">
                <a:solidFill>
                  <a:srgbClr val="FF0000"/>
                </a:solidFill>
              </a:rPr>
              <a:t>真诚地聆听别人的意见并选择正确的加以采纳</a:t>
            </a:r>
            <a:r>
              <a:rPr lang="zh-CN" altLang="en-US" sz="3600" b="1"/>
              <a:t>，生命的长河才会愈流愈广。唐太宗虚心纳下，于是，在魏征锋利的谏言中成就了一代伟业；勾践礼贤下士，于是，在文种善良的提议中扶起了业已倒下的江山；楚怀王亲倭远贤，在屈原的热泪中化为灰土；项羽刚愎自用，在范增的长叹中沦为鬼雄……如果我们的心总是关上耳朵，别人的进言怎能飞入我们的胸膛？如果我们的大脑总是趋于麻木，别人的提醒怎能汇入我们的思想？我们得奉行“拿来主义”，将别人的意见揽入怀中，才不会在昏暗中睡去。</a:t>
            </a:r>
            <a:endParaRPr lang="zh-CN" altLang="en-US" sz="3600" b="1"/>
          </a:p>
          <a:p>
            <a:r>
              <a:rPr lang="zh-CN" altLang="en-US" sz="3600" b="1"/>
              <a:t>——话题“相信自己与听取别人的意见”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233045"/>
            <a:ext cx="10515600" cy="5944235"/>
          </a:xfrm>
        </p:spPr>
        <p:txBody>
          <a:bodyPr/>
          <a:p>
            <a:r>
              <a:rPr lang="en-US" altLang="zh-CN" sz="4800" b="1"/>
              <a:t>      </a:t>
            </a:r>
            <a:r>
              <a:rPr lang="zh-CN" altLang="en-US" sz="4800" b="1">
                <a:solidFill>
                  <a:srgbClr val="FF0000"/>
                </a:solidFill>
              </a:rPr>
              <a:t>当三闾大夫抱着石头与江水相拥</a:t>
            </a:r>
            <a:r>
              <a:rPr lang="zh-CN" altLang="en-US" sz="4800" b="1"/>
              <a:t>，当西楚霸王自刎时的鲜血染红了整片夕阳，当普罗米修斯裸着身体被巨鹰啄食，当拉奥孔扭曲着身体仍想保卫自己的儿子，历史的悲风中发出阵阵悲鸣，但他们生命的结尾却那么响亮有力，数千年来仍叩击着人们的心灵，播放出永不低沉的生命绝唱！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475" y="293370"/>
            <a:ext cx="11944985" cy="6236335"/>
          </a:xfrm>
        </p:spPr>
        <p:txBody>
          <a:bodyPr>
            <a:noAutofit/>
          </a:bodyPr>
          <a:p>
            <a:r>
              <a:rPr lang="en-US" altLang="zh-CN" sz="2800"/>
              <a:t>     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眼泪为感动而流淌。</a:t>
            </a:r>
            <a:r>
              <a:rPr lang="zh-CN" altLang="en-US" sz="3200"/>
              <a:t>为朱自清笔下父亲穿棉布袍子的笨重的背影而流淌，那朴素的文字下跳动着至爱的亲情；为《红岩》中的英雄群体而流淌，他们让人看到，信仰曾经具有抵抗死神的力量；为安徒生童话中海的女儿美人鱼公主而流淌，她为了获得王子的爱情，不惜牺牲生命；为苏联小说《这里的黎明静悄悄》中那些年轻的女兵而流淌，她们用柔弱的身躯抗击侵略者，花朵般的生命陨灭在德寇的枪口下；也为美国犹太作家辛格笔下的吉姆佩尔而流淌，他受尽欺骗嘲弄，被人们称为傻瓜，却始终坚信“好人”信念，以自己的善良、忠诚、以德报怨映衬世人精明乖巧背后的愚蠢堕落……他们体现了作为人的尊严，显示了爱与献身的价值，标举了正当的生活应该遵循的原则，让人仰望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425450"/>
            <a:ext cx="10515600" cy="5751830"/>
          </a:xfrm>
        </p:spPr>
        <p:txBody>
          <a:bodyPr/>
          <a:p>
            <a:r>
              <a:rPr lang="en-US" altLang="zh-CN" sz="4000">
                <a:sym typeface="+mn-ea"/>
              </a:rPr>
              <a:t>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如果没有空间和时间的限制</a:t>
            </a:r>
            <a:r>
              <a:rPr lang="zh-CN" altLang="en-US" sz="4000">
                <a:sym typeface="+mn-ea"/>
              </a:rPr>
              <a:t>，我会背上一个旅行包，与王维一起去“明月松间照，清泉石上流”的人间佳境，与他“行到水穷处，坐看云起时”；我会与李清照登上那叶诗的扁舟，在黄昏后共饮一杯酒，分担她“帘卷西风，人比黄花瘦”的相思忧愁；我会与苏东坡一再游赤壁，看“惊涛拍岸，卷起千堆雪”的激狂壮观景色；我会与李白“举杯邀明月”，在花园里痛饮。</a:t>
            </a:r>
            <a:endParaRPr lang="zh-CN" altLang="en-US" sz="4000"/>
          </a:p>
          <a:p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珍惜---------------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1427480"/>
            <a:ext cx="11457940" cy="5206365"/>
          </a:xfrm>
        </p:spPr>
        <p:txBody>
          <a:bodyPr/>
          <a:p>
            <a:r>
              <a:rPr lang="en-US" altLang="zh-CN" sz="3600" b="1"/>
              <a:t>   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有的人</a:t>
            </a:r>
            <a:r>
              <a:rPr lang="zh-CN" altLang="en-US" sz="3600" b="1"/>
              <a:t>在拥有时并不珍惜……这或许是因为拥有太多而麻木的缘故，那么</a:t>
            </a:r>
            <a:r>
              <a:rPr lang="zh-CN" altLang="en-US" sz="3600" b="1">
                <a:solidFill>
                  <a:srgbClr val="FF0000"/>
                </a:solidFill>
              </a:rPr>
              <a:t>失去后的感觉会使你明白拥有的宝贵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zh-CN" altLang="en-US" sz="3600" b="1"/>
              <a:t>    </a:t>
            </a:r>
            <a:r>
              <a:rPr lang="zh-CN" altLang="en-US" sz="3600" b="1">
                <a:solidFill>
                  <a:srgbClr val="FF0000"/>
                </a:solidFill>
              </a:rPr>
              <a:t> 当你</a:t>
            </a:r>
            <a:r>
              <a:rPr lang="zh-CN" altLang="en-US" sz="3600" b="1"/>
              <a:t>在</a:t>
            </a:r>
            <a:r>
              <a:rPr lang="zh-CN" altLang="en-US" sz="3600" b="1">
                <a:solidFill>
                  <a:srgbClr val="FF0000"/>
                </a:solidFill>
              </a:rPr>
              <a:t>黑暗中勾勒黎明</a:t>
            </a:r>
            <a:r>
              <a:rPr lang="zh-CN" altLang="en-US" sz="3600" b="1"/>
              <a:t>的天空时，才明白已从眼前过去的</a:t>
            </a:r>
            <a:r>
              <a:rPr lang="zh-CN" altLang="en-US" sz="3600" b="1">
                <a:solidFill>
                  <a:srgbClr val="FF0000"/>
                </a:solidFill>
              </a:rPr>
              <a:t>东方朝霞</a:t>
            </a:r>
            <a:r>
              <a:rPr lang="zh-CN" altLang="en-US" sz="3600" b="1"/>
              <a:t>有多美；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人过中年时，才明白年轻时代荒废了多少光阴；</a:t>
            </a:r>
            <a:r>
              <a:rPr lang="zh-CN" altLang="en-US" sz="3600" b="1">
                <a:solidFill>
                  <a:srgbClr val="FF0000"/>
                </a:solidFill>
              </a:rPr>
              <a:t>当你</a:t>
            </a:r>
            <a:r>
              <a:rPr lang="zh-CN" altLang="en-US" sz="3600" b="1"/>
              <a:t>默数</a:t>
            </a:r>
            <a:r>
              <a:rPr lang="zh-CN" altLang="en-US" sz="3600" b="1">
                <a:solidFill>
                  <a:srgbClr val="FF0000"/>
                </a:solidFill>
              </a:rPr>
              <a:t>浑浑噩噩</a:t>
            </a:r>
            <a:r>
              <a:rPr lang="zh-CN" altLang="en-US" sz="3600" b="1"/>
              <a:t>的往日时，才明白该干而没干的太多太多；</a:t>
            </a:r>
            <a:r>
              <a:rPr lang="zh-CN" altLang="en-US" sz="3600" b="1">
                <a:solidFill>
                  <a:srgbClr val="FF0000"/>
                </a:solidFill>
              </a:rPr>
              <a:t>当你踽踽独行</a:t>
            </a:r>
            <a:r>
              <a:rPr lang="zh-CN" altLang="en-US" sz="3600" b="1"/>
              <a:t>在人生路上时，才明白曾经同行的幸福。 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457835"/>
            <a:ext cx="11355705" cy="6002020"/>
          </a:xfrm>
        </p:spPr>
        <p:txBody>
          <a:bodyPr>
            <a:noAutofit/>
          </a:bodyPr>
          <a:p>
            <a:r>
              <a:rPr lang="en-US" altLang="zh-CN" sz="2800"/>
              <a:t>      </a:t>
            </a:r>
            <a:r>
              <a:rPr lang="zh-CN" altLang="en-US" sz="2800">
                <a:solidFill>
                  <a:srgbClr val="FF0000"/>
                </a:solidFill>
              </a:rPr>
              <a:t>在神圣的文学殿堂里，</a:t>
            </a:r>
            <a:r>
              <a:rPr lang="zh-CN" altLang="en-US" sz="2800"/>
              <a:t>我也可以感受到恬美空灵的自然之息—我可以站在梅雨潭边感受朱自清描写的绿色的陶醉，也可以站在西湖边聆听柳浪与黄莺的对答；我可以乘着刚朵拉去描绘东方威尼斯的图画，也可以静坐在荷花池边欣赏如舞女裙般洁白的荷花；我可以手执长矛独立朔漠，感受那“风萧萧兮易水寒”的悲壮，也可以在夕阳下看那“古道西风瘦马”—在文学里融入自然会感到别有一番风味。</a:t>
            </a:r>
            <a:endParaRPr lang="zh-CN" altLang="en-US" sz="2800"/>
          </a:p>
          <a:p>
            <a:r>
              <a:rPr lang="zh-CN" altLang="en-US" sz="2800"/>
              <a:t>    在文学的殿堂里，我可以朝谒曹子建，拜访李太白；悲白娘子永镇雷峰塔，叹孟姜女寻夫哭长城，扬鞭策马驼铃古道，玉扇踯躅杏花南—人类那永恒的美、悲壮的爱，在历史长河中闪烁，在我的心灵中升华。</a:t>
            </a:r>
            <a:endParaRPr lang="zh-CN" altLang="en-US" sz="2800"/>
          </a:p>
          <a:p>
            <a:r>
              <a:rPr lang="zh-CN" altLang="en-US" sz="2800"/>
              <a:t>    我还可以欣赏战国诸子蜂起、百家争鸣，秦时的明月汉时的雄关，西晋竹林七贤的隐逸，唐的繁华与宋的儒雅，元的四海归一以及明清的肃穆庄严。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307975"/>
            <a:ext cx="10515600" cy="5869305"/>
          </a:xfrm>
        </p:spPr>
        <p:txBody>
          <a:bodyPr/>
          <a:p>
            <a:r>
              <a:rPr lang="en-US" altLang="zh-CN" sz="4400"/>
              <a:t>     </a:t>
            </a:r>
            <a:r>
              <a:rPr lang="en-US" altLang="zh-CN" sz="4400">
                <a:solidFill>
                  <a:srgbClr val="FF0000"/>
                </a:solidFill>
              </a:rPr>
              <a:t>  </a:t>
            </a:r>
            <a:r>
              <a:rPr lang="zh-CN" altLang="en-US" sz="4400">
                <a:solidFill>
                  <a:srgbClr val="FF0000"/>
                </a:solidFill>
              </a:rPr>
              <a:t>你可以在</a:t>
            </a:r>
            <a:r>
              <a:rPr lang="zh-CN" altLang="en-US" sz="4400"/>
              <a:t>梅雨潭边感受朱自清描述的绿色的陶醉，</a:t>
            </a:r>
            <a:r>
              <a:rPr lang="zh-CN" altLang="en-US" sz="4400">
                <a:solidFill>
                  <a:srgbClr val="FF0000"/>
                </a:solidFill>
              </a:rPr>
              <a:t>你也可以</a:t>
            </a:r>
            <a:r>
              <a:rPr lang="zh-CN" altLang="en-US" sz="4400"/>
              <a:t>在西湖边聆听柳浪与黄莺的对答；</a:t>
            </a:r>
            <a:r>
              <a:rPr lang="zh-CN" altLang="en-US" sz="4400">
                <a:solidFill>
                  <a:srgbClr val="FF0000"/>
                </a:solidFill>
              </a:rPr>
              <a:t>你可以</a:t>
            </a:r>
            <a:r>
              <a:rPr lang="zh-CN" altLang="en-US" sz="4400"/>
              <a:t>小桥流水人家，也可以古道西风瘦马；</a:t>
            </a:r>
            <a:r>
              <a:rPr lang="zh-CN" altLang="en-US" sz="4400">
                <a:solidFill>
                  <a:srgbClr val="FF0000"/>
                </a:solidFill>
              </a:rPr>
              <a:t>你可以</a:t>
            </a:r>
            <a:r>
              <a:rPr lang="zh-CN" altLang="en-US" sz="4400"/>
              <a:t>手持常剑，独立朔漠，感受“风萧萧兮易水寒”的悲壮，你也可以手握画笔船头赏花写韵，领略一下“斜风细雨不须归”的闲适。从西域到东海，从朔北到江南，绮丽的风光给世界增添一抹耀眼的两色。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0" y="233045"/>
            <a:ext cx="11398885" cy="6326505"/>
          </a:xfrm>
        </p:spPr>
        <p:txBody>
          <a:bodyPr>
            <a:normAutofit fontScale="70000"/>
          </a:bodyPr>
          <a:p>
            <a:pPr fontAlgn="auto">
              <a:lnSpc>
                <a:spcPct val="150000"/>
              </a:lnSpc>
            </a:pPr>
            <a:r>
              <a:rPr lang="en-US" altLang="zh-CN" sz="4400"/>
              <a:t>       </a:t>
            </a:r>
            <a:r>
              <a:rPr lang="zh-CN" altLang="en-US" sz="4400" b="1"/>
              <a:t>逆境给人宝贵的磨炼机会。只有经得起逆境考验的人，才能成为真正的强者。古今中外的伟人，大多是抱着不屈不挠的精神，</a:t>
            </a:r>
            <a:r>
              <a:rPr lang="zh-CN" altLang="en-US" sz="4400" b="1">
                <a:solidFill>
                  <a:srgbClr val="FF0000"/>
                </a:solidFill>
              </a:rPr>
              <a:t>从逆境中挣扎过来的。失聪的贝多芬</a:t>
            </a:r>
            <a:r>
              <a:rPr lang="zh-CN" altLang="en-US" sz="4400" b="1"/>
              <a:t>，艰难跋涉于荆棘丛生的黑白键上，用手指重重地扣响了神圣的《命运》之门，挥洒出一部音乐家顽强与厄运抗争的辉煌乐章。司马迁忍受宫刑之痛完成了历史巨著《史记》。周文王受拘禁而演《周易》。“天将降大任于斯人也，必先苦其心志，劳其筋骨。”因此，逆境是强者攀登高峰的垫脚石，是弱者走向毁灭的万丈深渊。  </a:t>
            </a:r>
            <a:r>
              <a:rPr lang="zh-CN" altLang="en-US" b="1"/>
              <a:t> 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455" y="145415"/>
            <a:ext cx="10824845" cy="6031865"/>
          </a:xfrm>
        </p:spPr>
        <p:txBody>
          <a:bodyPr>
            <a:noAutofit/>
          </a:bodyPr>
          <a:p>
            <a:r>
              <a:rPr lang="en-US" altLang="zh-CN" sz="4800"/>
              <a:t>  </a:t>
            </a:r>
            <a:r>
              <a:rPr lang="en-US" altLang="zh-CN" sz="4800" b="1"/>
              <a:t>  </a:t>
            </a:r>
            <a:r>
              <a:rPr lang="zh-CN" altLang="en-US" sz="4800" b="1">
                <a:solidFill>
                  <a:srgbClr val="FF0000"/>
                </a:solidFill>
              </a:rPr>
              <a:t>人生的价值，生命的意义</a:t>
            </a:r>
            <a:r>
              <a:rPr lang="zh-CN" altLang="en-US" sz="4800" b="1"/>
              <a:t>，该在什么地方以什么形式体现出来，许多先进人物都为我们做出了表率与说明。不经一番风霜苦，哪得梅花扑鼻香。让我们学会坚强，学会抗争，用奋斗走出逆境，这将会成为我们巨大的财富。我很欣赏奥斯特洛夫斯基的一句话：“人的生命，似洪水在奔流，不遇着岛屿、暗礁，难以激起美丽的浪花。”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248920"/>
            <a:ext cx="10972800" cy="5928360"/>
          </a:xfrm>
        </p:spPr>
        <p:txBody>
          <a:bodyPr>
            <a:noAutofit/>
          </a:bodyPr>
          <a:p>
            <a:r>
              <a:rPr lang="en-US" altLang="zh-CN" sz="4000" b="1"/>
              <a:t>      </a:t>
            </a:r>
            <a:r>
              <a:rPr lang="zh-CN" altLang="en-US" sz="4000" b="1"/>
              <a:t>有了它，才有了</a:t>
            </a:r>
            <a:r>
              <a:rPr lang="zh-CN" altLang="en-US" sz="4000" b="1">
                <a:solidFill>
                  <a:srgbClr val="FF0000"/>
                </a:solidFill>
              </a:rPr>
              <a:t>“君子一言，驷马难追</a:t>
            </a:r>
            <a:r>
              <a:rPr lang="zh-CN" altLang="en-US" sz="4000" b="1"/>
              <a:t>”的承诺，才有了</a:t>
            </a:r>
            <a:r>
              <a:rPr lang="zh-CN" altLang="en-US" sz="4000" b="1">
                <a:solidFill>
                  <a:srgbClr val="FF0000"/>
                </a:solidFill>
              </a:rPr>
              <a:t>五关之前“赤兔胭脂兽</a:t>
            </a:r>
            <a:r>
              <a:rPr lang="zh-CN" altLang="en-US" sz="4000" b="1"/>
              <a:t>”的一骑绝尘，才有了“</a:t>
            </a:r>
            <a:r>
              <a:rPr lang="zh-CN" altLang="en-US" sz="4000" b="1">
                <a:solidFill>
                  <a:srgbClr val="FF0000"/>
                </a:solidFill>
              </a:rPr>
              <a:t>三分天下有其一</a:t>
            </a:r>
            <a:r>
              <a:rPr lang="zh-CN" altLang="en-US" sz="4000" b="1"/>
              <a:t>”能坐上聚义厅的头把交椅，将替天行道的大旗扯得迎风飘扬。因为诚信，平遥小城诞生出来的“日升昌”，才将分号开遍大江南北，将半个中国的财富汇集一堂。同样是因为同广大人民群众的诚信之约，嘉兴南湖的微波，井冈山的星火终于汇成滔天巨浪，熊熊烈火，席卷了古老的神州大地，一个年青政党走过了八十载的漫漫征程。（《千年的呼唤》）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文化------------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1583690"/>
            <a:ext cx="10898505" cy="4593590"/>
          </a:xfrm>
        </p:spPr>
        <p:txBody>
          <a:bodyPr/>
          <a:p>
            <a:r>
              <a:rPr lang="en-US" altLang="zh-CN" sz="4400" b="1"/>
              <a:t>    </a:t>
            </a:r>
            <a:r>
              <a:rPr lang="zh-CN" altLang="en-US" sz="4400" b="1">
                <a:solidFill>
                  <a:srgbClr val="FF0000"/>
                </a:solidFill>
              </a:rPr>
              <a:t>春秋战国，诸子百家</a:t>
            </a:r>
            <a:r>
              <a:rPr lang="zh-CN" altLang="en-US" sz="4400" b="1"/>
              <a:t>，深邃如江海，滋育华夏，有孔子老庄，恰似“江河万古流”；</a:t>
            </a:r>
            <a:r>
              <a:rPr lang="zh-CN" altLang="en-US" sz="4400" b="1">
                <a:solidFill>
                  <a:srgbClr val="FF0000"/>
                </a:solidFill>
              </a:rPr>
              <a:t>唐朝宋代，骚人墨客</a:t>
            </a:r>
            <a:r>
              <a:rPr lang="zh-CN" altLang="en-US" sz="4400" b="1"/>
              <a:t>，浩繁如星辰，照耀神州，有李杜苏辛，正如“光焰万丈长”；</a:t>
            </a:r>
            <a:r>
              <a:rPr lang="zh-CN" altLang="en-US" sz="4400" b="1">
                <a:solidFill>
                  <a:srgbClr val="FF0000"/>
                </a:solidFill>
              </a:rPr>
              <a:t>元明清时，戏曲小说，</a:t>
            </a:r>
            <a:r>
              <a:rPr lang="zh-CN" altLang="en-US" sz="4400" b="1"/>
              <a:t>高妙如山川，丰富民族，有汉卿雪芹，已是“托体同山阿”。 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FF0000"/>
                </a:solidFill>
                <a:sym typeface="+mn-ea"/>
              </a:rPr>
              <a:t>追求--------------</a:t>
            </a:r>
            <a:endParaRPr lang="zh-CN" altLang="en-US" sz="5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5400" b="1"/>
              <a:t>窈窕淑女，君子好逑，</a:t>
            </a:r>
            <a:r>
              <a:rPr lang="zh-CN" altLang="en-US" sz="5400" b="1">
                <a:solidFill>
                  <a:srgbClr val="FF0000"/>
                </a:solidFill>
              </a:rPr>
              <a:t>求的是</a:t>
            </a:r>
            <a:r>
              <a:rPr lang="zh-CN" altLang="en-US" sz="5400" b="1"/>
              <a:t>纯洁的爱情；三更灯火五更鸡，</a:t>
            </a:r>
            <a:r>
              <a:rPr lang="zh-CN" altLang="en-US" sz="5400" b="1">
                <a:solidFill>
                  <a:srgbClr val="FF0000"/>
                </a:solidFill>
              </a:rPr>
              <a:t>求的是</a:t>
            </a:r>
            <a:r>
              <a:rPr lang="zh-CN" altLang="en-US" sz="5400" b="1"/>
              <a:t>学富五车、满腹经纶；东奔西走，马不停蹄，</a:t>
            </a:r>
            <a:r>
              <a:rPr lang="zh-CN" altLang="en-US" sz="5400" b="1">
                <a:solidFill>
                  <a:srgbClr val="FF0000"/>
                </a:solidFill>
              </a:rPr>
              <a:t>求的是</a:t>
            </a:r>
            <a:r>
              <a:rPr lang="zh-CN" altLang="en-US" sz="5400" b="1"/>
              <a:t>富贵荣华…… </a:t>
            </a:r>
            <a:endParaRPr lang="zh-CN" altLang="en-US" sz="5400" b="1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12075</Words>
  <Application>WPS 演示</Application>
  <PresentationFormat>宽屏</PresentationFormat>
  <Paragraphs>227</Paragraphs>
  <Slides>74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1" baseType="lpstr">
      <vt:lpstr>Arial</vt:lpstr>
      <vt:lpstr>宋体</vt:lpstr>
      <vt:lpstr>Wingdings</vt:lpstr>
      <vt:lpstr>微软雅黑</vt:lpstr>
      <vt:lpstr>Arial Unicode MS</vt:lpstr>
      <vt:lpstr>等线</vt:lpstr>
      <vt:lpstr>Office 主题​​</vt:lpstr>
      <vt:lpstr>作文背诵</vt:lpstr>
      <vt:lpstr>PowerPoint 演示文稿</vt:lpstr>
      <vt:lpstr>积累-------</vt:lpstr>
      <vt:lpstr>立志------</vt:lpstr>
      <vt:lpstr>选择--------</vt:lpstr>
      <vt:lpstr>希望-----------</vt:lpstr>
      <vt:lpstr>珍惜---------------</vt:lpstr>
      <vt:lpstr>文化------------</vt:lpstr>
      <vt:lpstr>追求--------------</vt:lpstr>
      <vt:lpstr>苦难与人生：</vt:lpstr>
      <vt:lpstr>亲情是什么？</vt:lpstr>
      <vt:lpstr>PowerPoint 演示文稿</vt:lpstr>
      <vt:lpstr> 欣赏---------</vt:lpstr>
      <vt:lpstr>帆-----------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《珍惜亲情》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王爷</cp:lastModifiedBy>
  <cp:revision>405</cp:revision>
  <dcterms:created xsi:type="dcterms:W3CDTF">2017-08-03T09:01:00Z</dcterms:created>
  <dcterms:modified xsi:type="dcterms:W3CDTF">2019-03-12T07:46:50Z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2052-11.1.0.8213</vt:lpwstr>
  </property>
</Properties>
</file>