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8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9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0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  <p:sldMasterId id="2147483688" r:id="rId4"/>
    <p:sldMasterId id="2147483702" r:id="rId5"/>
    <p:sldMasterId id="2147483716" r:id="rId6"/>
    <p:sldMasterId id="2147483730" r:id="rId7"/>
    <p:sldMasterId id="2147483758" r:id="rId8"/>
    <p:sldMasterId id="2147483784" r:id="rId9"/>
    <p:sldMasterId id="2147483796" r:id="rId10"/>
    <p:sldMasterId id="2147483808" r:id="rId11"/>
  </p:sldMasterIdLst>
  <p:sldIdLst>
    <p:sldId id="258" r:id="rId12"/>
    <p:sldId id="260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8" r:id="rId25"/>
    <p:sldId id="277" r:id="rId26"/>
    <p:sldId id="275" r:id="rId27"/>
    <p:sldId id="281" r:id="rId28"/>
    <p:sldId id="282" r:id="rId29"/>
    <p:sldId id="283" r:id="rId30"/>
    <p:sldId id="284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E1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579" autoAdjust="0"/>
  </p:normalViewPr>
  <p:slideViewPr>
    <p:cSldViewPr>
      <p:cViewPr varScale="1">
        <p:scale>
          <a:sx n="66" d="100"/>
          <a:sy n="66" d="100"/>
        </p:scale>
        <p:origin x="-14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78D4E-544D-4768-8F0A-DD42B5913BC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52542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F446A-4C52-4F01-8696-575DFD88796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60499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4506B-58DC-4C4D-9C7E-F4C5535EE9D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01299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2021460-0B00-48E3-BDA8-92C26368019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9703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370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838C5-C992-4A0D-A686-9690F4A4D7C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71837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C10460-8362-4BC3-B43B-8026A764C72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9247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5FCBDD-52D7-47D6-ACC1-25E3ECAFC52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70898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B97C6-E986-4AA3-9D34-2CC0E76D959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53686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3451D-0B1C-40D6-99AE-391610D906D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24244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8EA1D-F8CF-48CC-9E3B-62723EED980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311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93FC1-02FA-4C26-BD22-83DA2F003FE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11257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1496C-5D50-4F68-A1A3-85CA03004CE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29861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8C98AA-0250-401E-9E57-F1654352D77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0963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308CC0-1B1F-41CD-82C6-D5744441C35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9118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2021460-0B00-48E3-BDA8-92C26368019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9703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7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838C5-C992-4A0D-A686-9690F4A4D7C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13322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C10460-8362-4BC3-B43B-8026A764C72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57329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5FCBDD-52D7-47D6-ACC1-25E3ECAFC52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16241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B97C6-E986-4AA3-9D34-2CC0E76D959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7614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3451D-0B1C-40D6-99AE-391610D906D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803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F5CFA-105C-484E-9924-E0A383EF423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16861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8EA1D-F8CF-48CC-9E3B-62723EED980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5986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93FC1-02FA-4C26-BD22-83DA2F003FE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41648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1496C-5D50-4F68-A1A3-85CA03004CE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80374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8C98AA-0250-401E-9E57-F1654352D77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87992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308CC0-1B1F-41CD-82C6-D5744441C35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87918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BC1AA-BBA4-43AB-953E-5E685C1068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00821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14CB3-688D-47E7-946F-45174257EF9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52486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D6DD11-4E24-43EC-90B8-49363287825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19502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28D632-6CFA-4B56-B84D-CAF63DD324A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65169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97B7F-5C76-4F5D-B37A-26D0F616DE5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670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1CE6E-8569-4EDB-89B6-55AE9D1CADA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45795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E4D79-CCE3-4B1B-AF9D-6564F8C0BD6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53756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CCED5-B751-44FA-8D9D-84E5E06614A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50379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A5240-4365-466D-B947-79410CE9349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57532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F0696-01E3-49FA-A534-15D35ACF7AF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5397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EF72E-B29D-44B8-86E8-DFCF37E9ED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64732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EA5DB-6225-4330-B889-C14E6E9762B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04690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B7B37-F7B5-4AF4-A79E-2D6294F7CC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53252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330DA-F6F5-4883-91E2-C8C8E5FD435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084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014EC-0D6A-48BC-874A-6864F3B70AC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822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27037-9858-4B14-8974-C4C0B5412B7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9752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F5F03-1617-4640-9888-AC458C2E39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6812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44C5D-92F4-42B9-AE66-B5C2232F73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0059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4D8E2-AF5E-4E67-B9AE-DE53EEBDFA3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0973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3DC9B-F121-41EA-AD73-184695EF36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30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6E68B-3A7D-439D-9B76-9186C8E9A7D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3532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5D041-AA48-49C7-BAE6-024B851DC5D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062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78D4E-544D-4768-8F0A-DD42B5913BC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515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F446A-4C52-4F01-8696-575DFD88796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0592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4506B-58DC-4C4D-9C7E-F4C5535EE9D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1276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F5CFA-105C-484E-9924-E0A383EF423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6804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1CE6E-8569-4EDB-89B6-55AE9D1CADA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6372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014EC-0D6A-48BC-874A-6864F3B70AC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7032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27037-9858-4B14-8974-C4C0B5412B7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4304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F5F03-1617-4640-9888-AC458C2E39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859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44C5D-92F4-42B9-AE66-B5C2232F73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874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4D8E2-AF5E-4E67-B9AE-DE53EEBDFA3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9747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3DC9B-F121-41EA-AD73-184695EF36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47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6E68B-3A7D-439D-9B76-9186C8E9A7D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7980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5D041-AA48-49C7-BAE6-024B851DC5D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4223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78D4E-544D-4768-8F0A-DD42B5913BC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3095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F446A-4C52-4F01-8696-575DFD88796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8799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4506B-58DC-4C4D-9C7E-F4C5535EE9D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9658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F5CFA-105C-484E-9924-E0A383EF423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178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1CE6E-8569-4EDB-89B6-55AE9D1CADA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820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014EC-0D6A-48BC-874A-6864F3B70AC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4597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27037-9858-4B14-8974-C4C0B5412B7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6537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F5F03-1617-4640-9888-AC458C2E39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8669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44C5D-92F4-42B9-AE66-B5C2232F73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2697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4D8E2-AF5E-4E67-B9AE-DE53EEBDFA3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3647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3DC9B-F121-41EA-AD73-184695EF36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1696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6E68B-3A7D-439D-9B76-9186C8E9A7D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9964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5D041-AA48-49C7-BAE6-024B851DC5D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7271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78D4E-544D-4768-8F0A-DD42B5913BC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4131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F446A-4C52-4F01-8696-575DFD88796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986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4506B-58DC-4C4D-9C7E-F4C5535EE9D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7557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F5CFA-105C-484E-9924-E0A383EF423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0654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1CE6E-8569-4EDB-89B6-55AE9D1CADA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5673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014EC-0D6A-48BC-874A-6864F3B70AC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32249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27037-9858-4B14-8974-C4C0B5412B7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9876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F5F03-1617-4640-9888-AC458C2E39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1067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44C5D-92F4-42B9-AE66-B5C2232F73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1310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4D8E2-AF5E-4E67-B9AE-DE53EEBDFA3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39121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3DC9B-F121-41EA-AD73-184695EF36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8363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6E68B-3A7D-439D-9B76-9186C8E9A7D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12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5D041-AA48-49C7-BAE6-024B851DC5D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2958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78D4E-544D-4768-8F0A-DD42B5913BC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96960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F446A-4C52-4F01-8696-575DFD88796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5528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4506B-58DC-4C4D-9C7E-F4C5535EE9D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54640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F5CFA-105C-484E-9924-E0A383EF423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0515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1CE6E-8569-4EDB-89B6-55AE9D1CADA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0358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014EC-0D6A-48BC-874A-6864F3B70AC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1007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27037-9858-4B14-8974-C4C0B5412B7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7488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F5F03-1617-4640-9888-AC458C2E39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8573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44C5D-92F4-42B9-AE66-B5C2232F73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342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4D8E2-AF5E-4E67-B9AE-DE53EEBDFA3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4734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3DC9B-F121-41EA-AD73-184695EF36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96056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6E68B-3A7D-439D-9B76-9186C8E9A7D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27569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5D041-AA48-49C7-BAE6-024B851DC5D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8956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78D4E-544D-4768-8F0A-DD42B5913BC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43424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F446A-4C52-4F01-8696-575DFD88796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31241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4506B-58DC-4C4D-9C7E-F4C5535EE9D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91863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F5CFA-105C-484E-9924-E0A383EF423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7346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1CE6E-8569-4EDB-89B6-55AE9D1CADA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66409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014EC-0D6A-48BC-874A-6864F3B70AC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249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27037-9858-4B14-8974-C4C0B5412B7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34788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F5F03-1617-4640-9888-AC458C2E39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32144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44C5D-92F4-42B9-AE66-B5C2232F73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64327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4D8E2-AF5E-4E67-B9AE-DE53EEBDFA3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08869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3DC9B-F121-41EA-AD73-184695EF36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92760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6E68B-3A7D-439D-9B76-9186C8E9A7D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02062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5D041-AA48-49C7-BAE6-024B851DC5D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26183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78D4E-544D-4768-8F0A-DD42B5913BC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45174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F446A-4C52-4F01-8696-575DFD88796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84467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4506B-58DC-4C4D-9C7E-F4C5535EE9D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213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F5CFA-105C-484E-9924-E0A383EF423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2069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1CE6E-8569-4EDB-89B6-55AE9D1CADA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99649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014EC-0D6A-48BC-874A-6864F3B70AC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68598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27037-9858-4B14-8974-C4C0B5412B7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08105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F5F03-1617-4640-9888-AC458C2E39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66241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44C5D-92F4-42B9-AE66-B5C2232F73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09512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4D8E2-AF5E-4E67-B9AE-DE53EEBDFA3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0692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3DC9B-F121-41EA-AD73-184695EF36A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5944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6E68B-3A7D-439D-9B76-9186C8E9A7D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18819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5D041-AA48-49C7-BAE6-024B851DC5D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42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slideLayout" Target="../slideLayouts/slideLayout137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Relationship Id="rId14" Type="http://schemas.openxmlformats.org/officeDocument/2006/relationships/theme" Target="../theme/theme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slideLayout" Target="../slideLayouts/slideLayout89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solidFill>
                  <a:schemeClr val="tx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200" b="0">
                <a:solidFill>
                  <a:schemeClr val="tx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solidFill>
                  <a:schemeClr val="tx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319730-A4F3-48A4-A626-A000183A3E89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679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57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FB8392-58C4-4C6A-9F1A-0C69E7BD5ED0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913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5F1DC1-FD00-47F5-84F6-460EC3595D7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936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5F1DC1-FD00-47F5-84F6-460EC3595D7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803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5F1DC1-FD00-47F5-84F6-460EC3595D7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677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5F1DC1-FD00-47F5-84F6-460EC3595D7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649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5F1DC1-FD00-47F5-84F6-460EC3595D7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484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5F1DC1-FD00-47F5-84F6-460EC3595D7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949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5F1DC1-FD00-47F5-84F6-460EC3595D7F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847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solidFill>
                  <a:schemeClr val="tx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200" b="0">
                <a:solidFill>
                  <a:schemeClr val="tx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solidFill>
                  <a:schemeClr val="tx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319730-A4F3-48A4-A626-A000183A3E89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679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400" b="1" smtClean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07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1295400" y="1524000"/>
            <a:ext cx="708660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8800" b="1" dirty="0" smtClean="0">
                <a:solidFill>
                  <a:srgbClr val="0000FF"/>
                </a:solidFill>
              </a:rPr>
              <a:t>沁园春</a:t>
            </a:r>
            <a:r>
              <a:rPr lang="en-US" altLang="zh-CN" sz="8800" b="1" dirty="0" smtClean="0">
                <a:solidFill>
                  <a:srgbClr val="0000FF"/>
                </a:solidFill>
              </a:rPr>
              <a:t>.</a:t>
            </a:r>
            <a:r>
              <a:rPr lang="zh-CN" altLang="en-US" sz="8800" b="1" dirty="0" smtClean="0">
                <a:solidFill>
                  <a:srgbClr val="0000FF"/>
                </a:solidFill>
              </a:rPr>
              <a:t>长沙</a:t>
            </a:r>
          </a:p>
        </p:txBody>
      </p:sp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3505200" y="3352800"/>
            <a:ext cx="1981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</a:rPr>
              <a:t>毛泽东</a:t>
            </a:r>
          </a:p>
        </p:txBody>
      </p:sp>
      <p:pic>
        <p:nvPicPr>
          <p:cNvPr id="4" name="Picture 4" descr="hy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0663"/>
            <a:ext cx="9144000" cy="155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24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百舸争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9988"/>
            <a:ext cx="9144000" cy="568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971800" y="381000"/>
            <a:ext cx="30956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3333FF"/>
                </a:solidFill>
              </a:rPr>
              <a:t>百舸争流</a:t>
            </a:r>
          </a:p>
        </p:txBody>
      </p:sp>
    </p:spTree>
    <p:extLst>
      <p:ext uri="{BB962C8B-B14F-4D97-AF65-F5344CB8AC3E}">
        <p14:creationId xmlns:p14="http://schemas.microsoft.com/office/powerpoint/2010/main" val="2979707398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accent2"/>
                </a:solidFill>
                <a:latin typeface="Tahoma" pitchFamily="34" charset="0"/>
                <a:ea typeface="楷体" pitchFamily="49" charset="-122"/>
              </a:rPr>
              <a:t>鹰击长空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鹰击长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2080498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鱼翔浅底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8993188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187450" y="6021388"/>
            <a:ext cx="4968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29000" y="152400"/>
            <a:ext cx="25193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3333FF"/>
                </a:solidFill>
              </a:rPr>
              <a:t>鱼翔浅底</a:t>
            </a:r>
          </a:p>
        </p:txBody>
      </p:sp>
    </p:spTree>
    <p:extLst>
      <p:ext uri="{BB962C8B-B14F-4D97-AF65-F5344CB8AC3E}">
        <p14:creationId xmlns:p14="http://schemas.microsoft.com/office/powerpoint/2010/main" val="343128365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Text Box 9"/>
          <p:cNvSpPr txBox="1">
            <a:spLocks noChangeArrowheads="1"/>
          </p:cNvSpPr>
          <p:nvPr/>
        </p:nvSpPr>
        <p:spPr bwMode="auto">
          <a:xfrm>
            <a:off x="457200" y="609600"/>
            <a:ext cx="800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dirty="0" smtClean="0">
                <a:solidFill>
                  <a:srgbClr val="FF0000"/>
                </a:solidFill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诗人面对美丽壮观的寒秋图，想到了什么？</a:t>
            </a:r>
            <a:endParaRPr kumimoji="1"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1219200" y="2133600"/>
            <a:ext cx="6172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FF"/>
                </a:solidFill>
              </a:rPr>
              <a:t>苍茫大地，谁主沉浮？</a:t>
            </a:r>
          </a:p>
        </p:txBody>
      </p:sp>
      <p:sp>
        <p:nvSpPr>
          <p:cNvPr id="68614" name="Text Box 6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219200" y="3429000"/>
            <a:ext cx="4114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FF"/>
                </a:solidFill>
              </a:rPr>
              <a:t>忆往昔峥嵘岁月</a:t>
            </a:r>
          </a:p>
        </p:txBody>
      </p:sp>
      <p:pic>
        <p:nvPicPr>
          <p:cNvPr id="5" name="Picture 4" descr="hy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0663"/>
            <a:ext cx="9144000" cy="155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55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  <p:bldP spid="686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b="1" dirty="0">
                <a:solidFill>
                  <a:srgbClr val="FF0000"/>
                </a:solidFill>
              </a:rPr>
              <a:t>分析</a:t>
            </a:r>
            <a:r>
              <a:rPr kumimoji="1" lang="zh-CN" altLang="en-US" b="1" dirty="0">
                <a:solidFill>
                  <a:srgbClr val="FF0000"/>
                </a:solidFill>
                <a:latin typeface="Arial"/>
              </a:rPr>
              <a:t>“</a:t>
            </a:r>
            <a:r>
              <a:rPr kumimoji="1" lang="zh-CN" altLang="en-US" b="1" dirty="0">
                <a:solidFill>
                  <a:srgbClr val="FF0000"/>
                </a:solidFill>
              </a:rPr>
              <a:t>峥嵘岁月图</a:t>
            </a:r>
            <a:r>
              <a:rPr kumimoji="1" lang="zh-CN" altLang="en-US" b="1" dirty="0">
                <a:solidFill>
                  <a:srgbClr val="FF0000"/>
                </a:solidFill>
                <a:latin typeface="Arial"/>
              </a:rPr>
              <a:t>”</a:t>
            </a:r>
            <a:endParaRPr kumimoji="1"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25538"/>
            <a:ext cx="8229600" cy="54721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kumimoji="1" lang="zh-CN" alt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问题：“峥嵘岁月”</a:t>
            </a:r>
            <a:r>
              <a:rPr kumimoji="1" lang="zh-CN" altLang="en-US" sz="28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是指哪段时期</a:t>
            </a:r>
            <a:r>
              <a:rPr kumimoji="1" lang="zh-CN" altLang="en-US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？</a:t>
            </a:r>
            <a:endParaRPr kumimoji="1" lang="zh-CN" altLang="en-US" sz="2800" b="1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kumimoji="1" lang="zh-CN" altLang="en-US" sz="2800" b="1" dirty="0">
                <a:solidFill>
                  <a:srgbClr val="FF3300"/>
                </a:solidFill>
              </a:rPr>
              <a:t>                        知世论文－</a:t>
            </a:r>
            <a:r>
              <a:rPr lang="zh-CN" altLang="en-US" sz="2800" b="1" dirty="0">
                <a:solidFill>
                  <a:srgbClr val="FF3300"/>
                </a:solidFill>
              </a:rPr>
              <a:t>背景</a:t>
            </a:r>
            <a:r>
              <a:rPr lang="en-US" altLang="zh-CN" sz="2800" b="1" dirty="0">
                <a:solidFill>
                  <a:srgbClr val="FF3300"/>
                </a:solidFill>
              </a:rPr>
              <a:t>2</a:t>
            </a:r>
            <a:r>
              <a:rPr lang="zh-CN" altLang="en-US" sz="2800" b="1" dirty="0">
                <a:solidFill>
                  <a:srgbClr val="FF3300"/>
                </a:solidFill>
              </a:rPr>
              <a:t>：</a:t>
            </a:r>
            <a:r>
              <a:rPr lang="zh-CN" altLang="en-US" sz="2800" b="1" dirty="0">
                <a:solidFill>
                  <a:srgbClr val="3333FF"/>
                </a:solidFill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FF3300"/>
                </a:solidFill>
              </a:rPr>
              <a:t>“峥嵘岁月”应该是指</a:t>
            </a:r>
            <a:r>
              <a:rPr lang="en-US" altLang="zh-CN" sz="3200" b="1" dirty="0">
                <a:solidFill>
                  <a:srgbClr val="FF3300"/>
                </a:solidFill>
              </a:rPr>
              <a:t>1911——1923</a:t>
            </a:r>
            <a:r>
              <a:rPr lang="zh-CN" altLang="en-US" sz="3200" b="1" dirty="0">
                <a:solidFill>
                  <a:srgbClr val="FF3300"/>
                </a:solidFill>
              </a:rPr>
              <a:t>年这一段时间。</a:t>
            </a:r>
            <a:r>
              <a:rPr lang="zh-CN" altLang="en-US" sz="3200" b="1" dirty="0">
                <a:solidFill>
                  <a:srgbClr val="3333FF"/>
                </a:solidFill>
              </a:rPr>
              <a:t>毛泽东在长沙长达</a:t>
            </a:r>
            <a:r>
              <a:rPr lang="en-US" altLang="zh-CN" sz="3200" b="1" dirty="0">
                <a:solidFill>
                  <a:srgbClr val="3333FF"/>
                </a:solidFill>
              </a:rPr>
              <a:t>13</a:t>
            </a:r>
            <a:r>
              <a:rPr lang="zh-CN" altLang="en-US" sz="3200" b="1" dirty="0">
                <a:solidFill>
                  <a:srgbClr val="3333FF"/>
                </a:solidFill>
              </a:rPr>
              <a:t>年的火热生活。在这里他曾在湖南省一师学习，毕业后在小学任教，从事革命活动。登山和游泳是他最喜爱的锻炼项目，他常和同学到橘子洲头畅游，攀登风景秀丽的岳麓山。词中“到中流击水，浪遏飞舟”，充满豪情，就是他当时生活场景的真实写照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3333FF"/>
                </a:solidFill>
              </a:rPr>
              <a:t>          </a:t>
            </a:r>
            <a:endParaRPr lang="zh-CN" altLang="en-US" sz="3200" b="1" dirty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endParaRPr lang="en-US" altLang="zh-CN" sz="3200" dirty="0">
              <a:solidFill>
                <a:srgbClr val="FF3300"/>
              </a:solidFill>
            </a:endParaRPr>
          </a:p>
        </p:txBody>
      </p:sp>
      <p:pic>
        <p:nvPicPr>
          <p:cNvPr id="4" name="Picture 4" descr="hy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7272"/>
            <a:ext cx="9144000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587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20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 smtClean="0">
                <a:solidFill>
                  <a:srgbClr val="FF3300"/>
                </a:solidFill>
                <a:latin typeface="方正魏碑简体" pitchFamily="2" charset="-122"/>
                <a:ea typeface="方正魏碑简体" pitchFamily="2" charset="-122"/>
              </a:rPr>
              <a:t>3</a:t>
            </a:r>
            <a:r>
              <a:rPr lang="zh-CN" altLang="en-US" sz="2800" b="1" dirty="0" smtClean="0">
                <a:solidFill>
                  <a:srgbClr val="FF3300"/>
                </a:solidFill>
                <a:latin typeface="方正魏碑简体" pitchFamily="2" charset="-122"/>
                <a:ea typeface="方正魏碑简体" pitchFamily="2" charset="-122"/>
              </a:rPr>
              <a:t>、</a:t>
            </a:r>
            <a:r>
              <a:rPr lang="zh-CN" altLang="en-US" sz="2800" b="1" dirty="0">
                <a:solidFill>
                  <a:srgbClr val="FF3300"/>
                </a:solidFill>
                <a:latin typeface="方正魏碑简体" pitchFamily="2" charset="-122"/>
                <a:ea typeface="方正魏碑简体" pitchFamily="2" charset="-122"/>
              </a:rPr>
              <a:t>上阕提出</a:t>
            </a:r>
            <a:r>
              <a:rPr lang="zh-CN" altLang="en-US" sz="2800" b="1" dirty="0">
                <a:solidFill>
                  <a:srgbClr val="FF3300"/>
                </a:solidFill>
                <a:latin typeface="Arial"/>
                <a:ea typeface="方正魏碑简体" pitchFamily="2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方正魏碑简体" pitchFamily="2" charset="-122"/>
                <a:ea typeface="方正魏碑简体" pitchFamily="2" charset="-122"/>
              </a:rPr>
              <a:t>谁主沉浮</a:t>
            </a:r>
            <a:r>
              <a:rPr lang="zh-CN" altLang="en-US" sz="2800" b="1" dirty="0">
                <a:solidFill>
                  <a:srgbClr val="FF3300"/>
                </a:solidFill>
                <a:latin typeface="Arial"/>
                <a:ea typeface="方正魏碑简体" pitchFamily="2" charset="-122"/>
              </a:rPr>
              <a:t>”</a:t>
            </a:r>
            <a:r>
              <a:rPr lang="zh-CN" altLang="en-US" sz="2800" b="1" dirty="0">
                <a:solidFill>
                  <a:srgbClr val="FF3300"/>
                </a:solidFill>
                <a:latin typeface="方正魏碑简体" pitchFamily="2" charset="-122"/>
                <a:ea typeface="方正魏碑简体" pitchFamily="2" charset="-122"/>
              </a:rPr>
              <a:t>这一问题，下阕回答了吗？哪些话是回答</a:t>
            </a:r>
            <a:r>
              <a:rPr lang="zh-CN" altLang="en-US" sz="2800" b="1" dirty="0" smtClean="0">
                <a:solidFill>
                  <a:srgbClr val="FF3300"/>
                </a:solidFill>
                <a:latin typeface="方正魏碑简体" pitchFamily="2" charset="-122"/>
                <a:ea typeface="方正魏碑简体" pitchFamily="2" charset="-122"/>
              </a:rPr>
              <a:t>？</a:t>
            </a:r>
            <a:endParaRPr lang="zh-CN" altLang="en-US" sz="2800" b="1" dirty="0">
              <a:solidFill>
                <a:srgbClr val="FF3300"/>
              </a:solidFill>
              <a:latin typeface="方正魏碑简体" pitchFamily="2" charset="-122"/>
              <a:ea typeface="方正魏碑简体" pitchFamily="2" charset="-122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5736" y="980728"/>
            <a:ext cx="5616302" cy="45307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kumimoji="1" lang="en-US" altLang="zh-CN" sz="3200" b="1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kumimoji="1" lang="zh-CN" altLang="en-US" sz="32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同学</a:t>
            </a:r>
            <a:r>
              <a:rPr kumimoji="1"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少年，风华正茂</a:t>
            </a:r>
            <a:r>
              <a:rPr kumimoji="1" lang="zh-CN" altLang="en-US" sz="32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  <a:endParaRPr kumimoji="1" lang="en-US" altLang="zh-CN" sz="3200" b="1" dirty="0" smtClean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kumimoji="1" lang="zh-CN" altLang="en-US" sz="32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书生意气</a:t>
            </a:r>
            <a:r>
              <a:rPr kumimoji="1"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，挥斥方遒。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kumimoji="1"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zh-CN" altLang="en-US" sz="32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指点江山</a:t>
            </a:r>
            <a:r>
              <a:rPr kumimoji="1"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，激扬文字</a:t>
            </a:r>
            <a:r>
              <a:rPr kumimoji="1" lang="zh-CN" altLang="en-US" sz="32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</a:t>
            </a:r>
            <a:endParaRPr kumimoji="1" lang="en-US" altLang="zh-CN" sz="3200" b="1" dirty="0" smtClean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kumimoji="1" lang="en-US" altLang="zh-CN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zh-CN" altLang="en-US" sz="32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粪土</a:t>
            </a:r>
            <a:r>
              <a:rPr kumimoji="1"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当年万户侯。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kumimoji="1"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zh-CN" altLang="en-US" sz="32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中流</a:t>
            </a:r>
            <a:r>
              <a:rPr kumimoji="1"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击水，浪遏飞舟。 </a:t>
            </a:r>
          </a:p>
          <a:p>
            <a:pPr>
              <a:lnSpc>
                <a:spcPct val="90000"/>
              </a:lnSpc>
            </a:pPr>
            <a:endParaRPr kumimoji="1" lang="zh-CN" altLang="en-US" sz="32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en-US" altLang="zh-CN" sz="3200" dirty="0"/>
          </a:p>
        </p:txBody>
      </p:sp>
      <p:sp>
        <p:nvSpPr>
          <p:cNvPr id="2" name="矩形 1"/>
          <p:cNvSpPr/>
          <p:nvPr/>
        </p:nvSpPr>
        <p:spPr bwMode="auto">
          <a:xfrm>
            <a:off x="1979712" y="1380210"/>
            <a:ext cx="4824536" cy="35283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12" name="Picture 4" descr="hy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0663"/>
            <a:ext cx="9144000" cy="155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42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6" name="Text Box 18"/>
          <p:cNvSpPr txBox="1">
            <a:spLocks noChangeArrowheads="1"/>
          </p:cNvSpPr>
          <p:nvPr/>
        </p:nvSpPr>
        <p:spPr bwMode="auto">
          <a:xfrm>
            <a:off x="609600" y="2133600"/>
            <a:ext cx="8001000" cy="20510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</a:rPr>
              <a:t>       当时的毛泽东是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有着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昂扬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的革命斗志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坚定的革命信念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顽强的意志品质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力挽狂澜的革命气魄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的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以天下为己任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蔑视反动统治</a:t>
            </a:r>
            <a:r>
              <a:rPr lang="zh-CN" alt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敢于改造旧世界</a:t>
            </a:r>
            <a:r>
              <a:rPr lang="zh-CN" altLang="en-US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的革命青年。</a:t>
            </a:r>
          </a:p>
        </p:txBody>
      </p:sp>
      <p:sp>
        <p:nvSpPr>
          <p:cNvPr id="23569" name="Text Box 13"/>
          <p:cNvSpPr txBox="1">
            <a:spLocks noChangeArrowheads="1"/>
          </p:cNvSpPr>
          <p:nvPr/>
        </p:nvSpPr>
        <p:spPr bwMode="auto">
          <a:xfrm>
            <a:off x="228600" y="762000"/>
            <a:ext cx="8382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0000FF"/>
                </a:solidFill>
              </a:rPr>
              <a:t>4.</a:t>
            </a:r>
            <a:r>
              <a:rPr lang="zh-CN" altLang="en-US" sz="3200" b="1" smtClean="0">
                <a:solidFill>
                  <a:srgbClr val="0000FF"/>
                </a:solidFill>
                <a:latin typeface="宋体" pitchFamily="2" charset="-122"/>
              </a:rPr>
              <a:t>从中能够看出毛泽东是怎么样的人？</a:t>
            </a:r>
          </a:p>
        </p:txBody>
      </p:sp>
      <p:pic>
        <p:nvPicPr>
          <p:cNvPr id="4" name="Picture 4" descr="hy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0663"/>
            <a:ext cx="9144000" cy="155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12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26"/>
          <p:cNvSpPr txBox="1">
            <a:spLocks noChangeArrowheads="1"/>
          </p:cNvSpPr>
          <p:nvPr/>
        </p:nvSpPr>
        <p:spPr bwMode="auto">
          <a:xfrm>
            <a:off x="685800" y="1905000"/>
            <a:ext cx="1752600" cy="9239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写景</a:t>
            </a:r>
          </a:p>
        </p:txBody>
      </p:sp>
      <p:sp>
        <p:nvSpPr>
          <p:cNvPr id="46085" name="Text Box 26"/>
          <p:cNvSpPr txBox="1">
            <a:spLocks noChangeArrowheads="1"/>
          </p:cNvSpPr>
          <p:nvPr/>
        </p:nvSpPr>
        <p:spPr bwMode="auto">
          <a:xfrm>
            <a:off x="685800" y="3048000"/>
            <a:ext cx="1600200" cy="927100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000000"/>
                </a:solidFill>
                <a:ea typeface="黑体" pitchFamily="2" charset="-122"/>
              </a:rPr>
              <a:t>叙事</a:t>
            </a:r>
          </a:p>
        </p:txBody>
      </p:sp>
      <p:sp>
        <p:nvSpPr>
          <p:cNvPr id="46086" name="Text Box 26"/>
          <p:cNvSpPr txBox="1">
            <a:spLocks noChangeArrowheads="1"/>
          </p:cNvSpPr>
          <p:nvPr/>
        </p:nvSpPr>
        <p:spPr bwMode="auto">
          <a:xfrm>
            <a:off x="2514600" y="2590800"/>
            <a:ext cx="1981200" cy="9239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 抒 情</a:t>
            </a:r>
          </a:p>
        </p:txBody>
      </p:sp>
      <p:sp>
        <p:nvSpPr>
          <p:cNvPr id="24581" name="Text Box 7"/>
          <p:cNvSpPr txBox="1">
            <a:spLocks noChangeArrowheads="1"/>
          </p:cNvSpPr>
          <p:nvPr/>
        </p:nvSpPr>
        <p:spPr bwMode="auto">
          <a:xfrm>
            <a:off x="609600" y="5181600"/>
            <a:ext cx="4191000" cy="5889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FF"/>
                </a:solidFill>
              </a:rPr>
              <a:t>借景抒情  情景交融</a:t>
            </a:r>
          </a:p>
        </p:txBody>
      </p:sp>
      <p:sp>
        <p:nvSpPr>
          <p:cNvPr id="24582" name="Text Box 8"/>
          <p:cNvSpPr txBox="1">
            <a:spLocks noChangeArrowheads="1"/>
          </p:cNvSpPr>
          <p:nvPr/>
        </p:nvSpPr>
        <p:spPr bwMode="auto">
          <a:xfrm>
            <a:off x="5867400" y="5105400"/>
            <a:ext cx="1905000" cy="5889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FF"/>
                </a:solidFill>
              </a:rPr>
              <a:t>借事抒情</a:t>
            </a:r>
          </a:p>
        </p:txBody>
      </p:sp>
      <p:sp>
        <p:nvSpPr>
          <p:cNvPr id="24583" name="Text Box 9"/>
          <p:cNvSpPr txBox="1">
            <a:spLocks noChangeArrowheads="1"/>
          </p:cNvSpPr>
          <p:nvPr/>
        </p:nvSpPr>
        <p:spPr bwMode="auto">
          <a:xfrm>
            <a:off x="5867400" y="6019800"/>
            <a:ext cx="1981200" cy="5889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FF"/>
                </a:solidFill>
              </a:rPr>
              <a:t>虚实结合</a:t>
            </a:r>
          </a:p>
        </p:txBody>
      </p:sp>
      <p:sp>
        <p:nvSpPr>
          <p:cNvPr id="24584" name="Text Box 10"/>
          <p:cNvSpPr txBox="1">
            <a:spLocks noChangeArrowheads="1"/>
          </p:cNvSpPr>
          <p:nvPr/>
        </p:nvSpPr>
        <p:spPr bwMode="auto">
          <a:xfrm>
            <a:off x="609600" y="6019800"/>
            <a:ext cx="2362200" cy="5889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FF"/>
                </a:solidFill>
              </a:rPr>
              <a:t>多角度写景</a:t>
            </a:r>
          </a:p>
        </p:txBody>
      </p:sp>
      <p:sp>
        <p:nvSpPr>
          <p:cNvPr id="24585" name="Rectangle 11"/>
          <p:cNvSpPr>
            <a:spLocks noChangeArrowheads="1"/>
          </p:cNvSpPr>
          <p:nvPr/>
        </p:nvSpPr>
        <p:spPr bwMode="auto">
          <a:xfrm>
            <a:off x="2057400" y="381000"/>
            <a:ext cx="4648200" cy="833438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沁园春    长沙</a:t>
            </a:r>
          </a:p>
        </p:txBody>
      </p:sp>
      <p:sp>
        <p:nvSpPr>
          <p:cNvPr id="46092" name="Text Box 17"/>
          <p:cNvSpPr txBox="1">
            <a:spLocks noChangeArrowheads="1"/>
          </p:cNvSpPr>
          <p:nvPr/>
        </p:nvSpPr>
        <p:spPr bwMode="auto">
          <a:xfrm>
            <a:off x="4648200" y="1447800"/>
            <a:ext cx="4191000" cy="3513138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面对壮丽山河，追忆峥嵘岁月，豪情顿生：主宰国家命运的，应当是以天下为己任、蔑视反动统治、敢于改造旧世界的革命青年。</a:t>
            </a:r>
          </a:p>
        </p:txBody>
      </p:sp>
      <p:sp>
        <p:nvSpPr>
          <p:cNvPr id="24587" name="Text Box 13"/>
          <p:cNvSpPr txBox="1">
            <a:spLocks noChangeArrowheads="1"/>
          </p:cNvSpPr>
          <p:nvPr/>
        </p:nvSpPr>
        <p:spPr bwMode="auto">
          <a:xfrm>
            <a:off x="152400" y="152400"/>
            <a:ext cx="1066800" cy="10763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FF"/>
                </a:solidFill>
                <a:ea typeface="黑体" pitchFamily="2" charset="-122"/>
              </a:rPr>
              <a:t>文本归纳</a:t>
            </a:r>
          </a:p>
        </p:txBody>
      </p:sp>
    </p:spTree>
    <p:extLst>
      <p:ext uri="{BB962C8B-B14F-4D97-AF65-F5344CB8AC3E}">
        <p14:creationId xmlns:p14="http://schemas.microsoft.com/office/powerpoint/2010/main" val="154484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/>
      <p:bldP spid="46085" grpId="0" animBg="1" autoUpdateAnimBg="0"/>
      <p:bldP spid="46086" grpId="0" animBg="1"/>
      <p:bldP spid="24581" grpId="0" animBg="1"/>
      <p:bldP spid="24582" grpId="0" animBg="1"/>
      <p:bldP spid="24583" grpId="0" animBg="1"/>
      <p:bldP spid="24584" grpId="0" animBg="1"/>
      <p:bldP spid="4609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228600" y="0"/>
            <a:ext cx="2286000" cy="7112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黑体" pitchFamily="2" charset="-122"/>
              </a:rPr>
              <a:t>拓展欣赏</a:t>
            </a: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3276600" y="696686"/>
            <a:ext cx="2514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</a:rPr>
              <a:t>咏 蛙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3048000" y="1723344"/>
            <a:ext cx="2286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毛泽东</a:t>
            </a:r>
            <a:r>
              <a:rPr lang="en-US" altLang="zh-CN" sz="2800" b="1" dirty="0"/>
              <a:t>8</a:t>
            </a:r>
            <a:r>
              <a:rPr lang="zh-CN" altLang="en-US" sz="2800" b="1" dirty="0"/>
              <a:t>岁作</a:t>
            </a: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2667000" y="2564904"/>
            <a:ext cx="3810000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ea typeface="黑体" pitchFamily="2" charset="-122"/>
              </a:rPr>
              <a:t>独坐池塘如虎踞，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ea typeface="黑体" pitchFamily="2" charset="-122"/>
              </a:rPr>
              <a:t>绿荫树下养精神。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ea typeface="黑体" pitchFamily="2" charset="-122"/>
              </a:rPr>
              <a:t>春来我不先开口，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ea typeface="黑体" pitchFamily="2" charset="-122"/>
              </a:rPr>
              <a:t>哪个虫儿敢作声？</a:t>
            </a:r>
          </a:p>
        </p:txBody>
      </p:sp>
      <p:pic>
        <p:nvPicPr>
          <p:cNvPr id="6" name="Picture 4" descr="hy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70550"/>
            <a:ext cx="9144000" cy="118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13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66567" grpId="0"/>
      <p:bldP spid="665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209800" y="838200"/>
            <a:ext cx="3733800" cy="762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ea typeface="黑体" pitchFamily="2" charset="-122"/>
                <a:sym typeface="Arial" charset="0"/>
              </a:rPr>
              <a:t>七绝</a:t>
            </a:r>
            <a:r>
              <a:rPr lang="en-US" altLang="zh-CN" sz="4000" b="1" smtClean="0">
                <a:solidFill>
                  <a:srgbClr val="FF0000"/>
                </a:solidFill>
                <a:latin typeface="黑体"/>
                <a:ea typeface="黑体" pitchFamily="2" charset="-122"/>
                <a:sym typeface="Arial" charset="0"/>
              </a:rPr>
              <a:t>·</a:t>
            </a:r>
            <a:r>
              <a:rPr lang="zh-CN" altLang="en-US" sz="4000" b="1" smtClean="0">
                <a:solidFill>
                  <a:srgbClr val="FF0000"/>
                </a:solidFill>
                <a:ea typeface="黑体" pitchFamily="2" charset="-122"/>
                <a:sym typeface="Arial" charset="0"/>
              </a:rPr>
              <a:t>呈父亲</a:t>
            </a:r>
          </a:p>
        </p:txBody>
      </p:sp>
      <p:sp>
        <p:nvSpPr>
          <p:cNvPr id="25603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438400" y="2057400"/>
            <a:ext cx="3505200" cy="2971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0000FF"/>
                </a:solidFill>
                <a:ea typeface="黑体" pitchFamily="2" charset="-122"/>
                <a:sym typeface="Arial" charset="0"/>
              </a:rPr>
              <a:t>孩儿立志出乡关，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0000FF"/>
                </a:solidFill>
                <a:ea typeface="黑体" pitchFamily="2" charset="-122"/>
                <a:sym typeface="Arial" charset="0"/>
              </a:rPr>
              <a:t>学不成名誓不还。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0000FF"/>
                </a:solidFill>
                <a:ea typeface="黑体" pitchFamily="2" charset="-122"/>
                <a:sym typeface="Arial" charset="0"/>
              </a:rPr>
              <a:t>埋骨何须桑梓地，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0000FF"/>
                </a:solidFill>
                <a:ea typeface="黑体" pitchFamily="2" charset="-122"/>
                <a:sym typeface="Arial" charset="0"/>
              </a:rPr>
              <a:t>人生无处不青山。</a:t>
            </a:r>
          </a:p>
          <a:p>
            <a:pPr eaLnBrk="1" hangingPunct="1">
              <a:buFontTx/>
              <a:buNone/>
            </a:pPr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3810000" y="5105400"/>
            <a:ext cx="4419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  </a:t>
            </a:r>
            <a:r>
              <a:rPr lang="zh-CN" altLang="en-US" sz="3200" b="1">
                <a:ea typeface="楷体_GB2312" pitchFamily="49" charset="-122"/>
                <a:sym typeface="Arial" charset="0"/>
              </a:rPr>
              <a:t>一九一零年秋 </a:t>
            </a:r>
            <a:r>
              <a:rPr lang="en-US" altLang="zh-CN" sz="3200" b="1">
                <a:ea typeface="楷体_GB2312" pitchFamily="49" charset="-122"/>
                <a:sym typeface="Arial" charset="0"/>
              </a:rPr>
              <a:t>17</a:t>
            </a:r>
            <a:r>
              <a:rPr lang="zh-CN" altLang="en-US" sz="3200" b="1">
                <a:ea typeface="楷体_GB2312" pitchFamily="49" charset="-122"/>
                <a:sym typeface="Arial" charset="0"/>
              </a:rPr>
              <a:t>岁</a:t>
            </a:r>
          </a:p>
          <a:p>
            <a:pPr eaLnBrk="1" hangingPunct="1"/>
            <a:endParaRPr lang="zh-CN" altLang="en-US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28600" y="152400"/>
            <a:ext cx="2286000" cy="7112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黑体" pitchFamily="2" charset="-122"/>
              </a:rPr>
              <a:t>拓展欣赏</a:t>
            </a:r>
          </a:p>
        </p:txBody>
      </p:sp>
    </p:spTree>
    <p:extLst>
      <p:ext uri="{BB962C8B-B14F-4D97-AF65-F5344CB8AC3E}">
        <p14:creationId xmlns:p14="http://schemas.microsoft.com/office/powerpoint/2010/main" val="176015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11560" y="1052736"/>
            <a:ext cx="7921625" cy="50167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这首词写于1925年。当时正值国内第一次大革命爆发的前夜，全国各地工农运动风起云涌，如火如荼。毛泽东同志直接领导了湖南的农民运动，先后建立了20多个农民协会，创建了湖南农村第一个党支部</a:t>
            </a:r>
            <a:r>
              <a:rPr lang="zh-CN" altLang="en-US" sz="32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韶山支部。1925年10月，他奉命前往广州创建农民运动讲习所，途经长沙，重游橘子洲，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面对如画的秋色和大好的革命形势，回忆过去战斗的岁月，不禁心潮起伏，浮想联翩，写下了这首动人的诗篇</a:t>
            </a:r>
            <a:r>
              <a:rPr lang="zh-CN" altLang="en-US" sz="3200" b="1" dirty="0">
                <a:solidFill>
                  <a:srgbClr val="1E1E1E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3347864" cy="908720"/>
          </a:xfrm>
          <a:prstGeom prst="rect">
            <a:avLst/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一、知人论世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6" name="Picture 4" descr="hy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79331"/>
            <a:ext cx="9144000" cy="778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78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600200" y="304800"/>
            <a:ext cx="6262688" cy="607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</a:rPr>
              <a:t>忆秦娥</a:t>
            </a:r>
            <a:r>
              <a:rPr lang="en-US" altLang="zh-CN" sz="3200" b="1">
                <a:solidFill>
                  <a:srgbClr val="0000FF"/>
                </a:solidFill>
              </a:rPr>
              <a:t>·</a:t>
            </a:r>
            <a:r>
              <a:rPr lang="zh-CN" altLang="en-US" sz="3200" b="1">
                <a:solidFill>
                  <a:srgbClr val="0000FF"/>
                </a:solidFill>
              </a:rPr>
              <a:t>娄山关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3200">
                <a:solidFill>
                  <a:srgbClr val="0000FF"/>
                </a:solidFill>
              </a:rPr>
              <a:t>           毛泽东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3200">
                <a:solidFill>
                  <a:srgbClr val="0000FF"/>
                </a:solidFill>
              </a:rPr>
              <a:t>                                   </a:t>
            </a:r>
            <a:r>
              <a:rPr lang="zh-CN" altLang="en-US" sz="2400">
                <a:solidFill>
                  <a:srgbClr val="0000FF"/>
                </a:solidFill>
              </a:rPr>
              <a:t>一九三五年二月</a:t>
            </a:r>
            <a:r>
              <a:rPr lang="zh-CN" altLang="en-US" sz="3200">
                <a:solidFill>
                  <a:srgbClr val="0000FF"/>
                </a:solidFill>
              </a:rPr>
              <a:t/>
            </a:r>
            <a:br>
              <a:rPr lang="zh-CN" altLang="en-US" sz="3200">
                <a:solidFill>
                  <a:srgbClr val="0000FF"/>
                </a:solidFill>
              </a:rPr>
            </a:br>
            <a:r>
              <a:rPr lang="zh-CN" altLang="en-US" sz="3200" b="1">
                <a:solidFill>
                  <a:srgbClr val="0000FF"/>
                </a:solidFill>
              </a:rPr>
              <a:t>西风烈，</a:t>
            </a:r>
            <a:br>
              <a:rPr lang="zh-CN" altLang="en-US" sz="3200" b="1">
                <a:solidFill>
                  <a:srgbClr val="0000FF"/>
                </a:solidFill>
              </a:rPr>
            </a:br>
            <a:r>
              <a:rPr lang="zh-CN" altLang="en-US" sz="3200" b="1">
                <a:solidFill>
                  <a:srgbClr val="0000FF"/>
                </a:solidFill>
              </a:rPr>
              <a:t>长空雁叫霜晨月。</a:t>
            </a:r>
            <a:br>
              <a:rPr lang="zh-CN" altLang="en-US" sz="3200" b="1">
                <a:solidFill>
                  <a:srgbClr val="0000FF"/>
                </a:solidFill>
              </a:rPr>
            </a:br>
            <a:r>
              <a:rPr lang="zh-CN" altLang="en-US" sz="3200" b="1">
                <a:solidFill>
                  <a:srgbClr val="0000FF"/>
                </a:solidFill>
              </a:rPr>
              <a:t>霜晨月，</a:t>
            </a:r>
            <a:br>
              <a:rPr lang="zh-CN" altLang="en-US" sz="3200" b="1">
                <a:solidFill>
                  <a:srgbClr val="0000FF"/>
                </a:solidFill>
              </a:rPr>
            </a:br>
            <a:r>
              <a:rPr lang="zh-CN" altLang="en-US" sz="3200" b="1">
                <a:solidFill>
                  <a:srgbClr val="0000FF"/>
                </a:solidFill>
              </a:rPr>
              <a:t>马蹄声碎，</a:t>
            </a:r>
            <a:br>
              <a:rPr lang="zh-CN" altLang="en-US" sz="3200" b="1">
                <a:solidFill>
                  <a:srgbClr val="0000FF"/>
                </a:solidFill>
              </a:rPr>
            </a:br>
            <a:r>
              <a:rPr lang="zh-CN" altLang="en-US" sz="3200" b="1">
                <a:solidFill>
                  <a:srgbClr val="0000FF"/>
                </a:solidFill>
              </a:rPr>
              <a:t>喇叭声咽。 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</a:rPr>
              <a:t>雄关漫道真如铁，</a:t>
            </a:r>
            <a:br>
              <a:rPr lang="zh-CN" altLang="en-US" sz="3200" b="1">
                <a:solidFill>
                  <a:srgbClr val="0000FF"/>
                </a:solidFill>
              </a:rPr>
            </a:br>
            <a:r>
              <a:rPr lang="zh-CN" altLang="en-US" sz="3200" b="1">
                <a:solidFill>
                  <a:srgbClr val="0000FF"/>
                </a:solidFill>
              </a:rPr>
              <a:t>而今迈步从头越。</a:t>
            </a:r>
            <a:br>
              <a:rPr lang="zh-CN" altLang="en-US" sz="3200" b="1">
                <a:solidFill>
                  <a:srgbClr val="0000FF"/>
                </a:solidFill>
              </a:rPr>
            </a:br>
            <a:r>
              <a:rPr lang="zh-CN" altLang="en-US" sz="3200" b="1">
                <a:solidFill>
                  <a:srgbClr val="0000FF"/>
                </a:solidFill>
              </a:rPr>
              <a:t>从头越，</a:t>
            </a:r>
            <a:br>
              <a:rPr lang="zh-CN" altLang="en-US" sz="3200" b="1">
                <a:solidFill>
                  <a:srgbClr val="0000FF"/>
                </a:solidFill>
              </a:rPr>
            </a:br>
            <a:r>
              <a:rPr lang="zh-CN" altLang="en-US" sz="3200" b="1">
                <a:solidFill>
                  <a:srgbClr val="0000FF"/>
                </a:solidFill>
              </a:rPr>
              <a:t>苍山如海，</a:t>
            </a:r>
            <a:br>
              <a:rPr lang="zh-CN" altLang="en-US" sz="3200" b="1">
                <a:solidFill>
                  <a:srgbClr val="0000FF"/>
                </a:solidFill>
              </a:rPr>
            </a:br>
            <a:r>
              <a:rPr lang="zh-CN" altLang="en-US" sz="3200" b="1">
                <a:solidFill>
                  <a:srgbClr val="0000FF"/>
                </a:solidFill>
              </a:rPr>
              <a:t>残阳如血。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6553200" y="1981200"/>
            <a:ext cx="1752600" cy="95567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遵义会议后一个月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228600" y="152400"/>
            <a:ext cx="2286000" cy="7112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黑体" pitchFamily="2" charset="-122"/>
              </a:rPr>
              <a:t>拓展欣赏</a:t>
            </a:r>
          </a:p>
        </p:txBody>
      </p:sp>
    </p:spTree>
    <p:extLst>
      <p:ext uri="{BB962C8B-B14F-4D97-AF65-F5344CB8AC3E}">
        <p14:creationId xmlns:p14="http://schemas.microsoft.com/office/powerpoint/2010/main" val="166089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50824" y="1052736"/>
            <a:ext cx="8424863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altLang="zh-CN" sz="4800" dirty="0">
                <a:latin typeface="Arial" pitchFamily="34" charset="0"/>
                <a:ea typeface="黑体" pitchFamily="49" charset="-122"/>
              </a:rPr>
              <a:t>   1</a:t>
            </a:r>
            <a:r>
              <a:rPr kumimoji="0" lang="zh-CN" altLang="en-US" sz="4800" dirty="0">
                <a:latin typeface="Arial" pitchFamily="34" charset="0"/>
                <a:ea typeface="黑体" pitchFamily="49" charset="-122"/>
              </a:rPr>
              <a:t>、读这首词给你一种什么感受？请谈一谈。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2554287" y="2648004"/>
            <a:ext cx="6121400" cy="302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zh-CN" altLang="en-US" sz="480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豪迈奔放      </a:t>
            </a:r>
          </a:p>
          <a:p>
            <a:pPr>
              <a:spcBef>
                <a:spcPct val="50000"/>
              </a:spcBef>
            </a:pPr>
            <a:r>
              <a:rPr kumimoji="0" lang="zh-CN" altLang="en-US" sz="480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气势磅礴     </a:t>
            </a:r>
          </a:p>
          <a:p>
            <a:pPr>
              <a:spcBef>
                <a:spcPct val="50000"/>
              </a:spcBef>
            </a:pPr>
            <a:r>
              <a:rPr kumimoji="0" lang="zh-CN" altLang="en-US" sz="4800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慷慨激昂</a:t>
            </a:r>
            <a:r>
              <a:rPr kumimoji="0" lang="zh-CN" altLang="en-US" sz="4800">
                <a:solidFill>
                  <a:srgbClr val="A50021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1996361" y="2606898"/>
            <a:ext cx="4033838" cy="3382962"/>
          </a:xfrm>
          <a:prstGeom prst="rect">
            <a:avLst/>
          </a:prstGeom>
          <a:solidFill>
            <a:schemeClr val="accent1">
              <a:alpha val="0"/>
            </a:schemeClr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0" lang="zh-CN" altLang="zh-CN" sz="18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3347864" cy="908720"/>
          </a:xfrm>
          <a:prstGeom prst="rect">
            <a:avLst/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二、整体感知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6" name="Picture 4" descr="hy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79331"/>
            <a:ext cx="9144000" cy="778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66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utoUpdateAnimBg="0"/>
      <p:bldP spid="45060" grpId="0" autoUpdateAnimBg="0"/>
      <p:bldP spid="4506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矩形 8"/>
          <p:cNvSpPr>
            <a:spLocks noChangeArrowheads="1"/>
          </p:cNvSpPr>
          <p:nvPr/>
        </p:nvSpPr>
        <p:spPr bwMode="auto">
          <a:xfrm>
            <a:off x="0" y="1125538"/>
            <a:ext cx="9144000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kumimoji="0" lang="en-US" altLang="zh-CN" sz="3200">
                <a:solidFill>
                  <a:schemeClr val="tx1"/>
                </a:solidFill>
                <a:latin typeface="Century Gothic" pitchFamily="34" charset="0"/>
                <a:ea typeface="创艺简行楷" pitchFamily="2" charset="-122"/>
              </a:rPr>
              <a:t>  </a:t>
            </a:r>
            <a:r>
              <a:rPr kumimoji="0" lang="en-US" altLang="zh-CN" sz="4800">
                <a:solidFill>
                  <a:schemeClr val="tx1"/>
                </a:solidFill>
                <a:latin typeface="Century Gothic" pitchFamily="34" charset="0"/>
                <a:ea typeface="创艺简行楷" pitchFamily="2" charset="-122"/>
              </a:rPr>
              <a:t>2</a:t>
            </a:r>
            <a:r>
              <a:rPr kumimoji="0" lang="zh-CN" altLang="en-US" sz="4800">
                <a:solidFill>
                  <a:schemeClr val="tx1"/>
                </a:solidFill>
                <a:latin typeface="Century Gothic" pitchFamily="34" charset="0"/>
                <a:ea typeface="创艺简行楷" pitchFamily="2" charset="-122"/>
              </a:rPr>
              <a:t>、</a:t>
            </a:r>
            <a:r>
              <a:rPr kumimoji="0" lang="zh-CN" altLang="en-US" sz="54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词的上下两阕主要写什么内容？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684213" y="3068638"/>
            <a:ext cx="448786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kumimoji="0" lang="zh-CN" altLang="en-US" sz="5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 上阕——写景</a:t>
            </a:r>
          </a:p>
        </p:txBody>
      </p:sp>
      <p:sp>
        <p:nvSpPr>
          <p:cNvPr id="46085" name="TextBox 13"/>
          <p:cNvSpPr txBox="1">
            <a:spLocks noChangeArrowheads="1"/>
          </p:cNvSpPr>
          <p:nvPr/>
        </p:nvSpPr>
        <p:spPr bwMode="auto">
          <a:xfrm>
            <a:off x="5580063" y="3141663"/>
            <a:ext cx="3097212" cy="914400"/>
          </a:xfrm>
          <a:prstGeom prst="rect">
            <a:avLst/>
          </a:prstGeom>
          <a:gradFill rotWithShape="1">
            <a:gsLst>
              <a:gs pos="0">
                <a:srgbClr val="93CDDD"/>
              </a:gs>
              <a:gs pos="50000">
                <a:srgbClr val="FFFFFF"/>
              </a:gs>
              <a:gs pos="100000">
                <a:srgbClr val="93CDD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0" lang="zh-CN" sz="54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湘江秋景</a:t>
            </a:r>
            <a:endParaRPr kumimoji="0" lang="zh-CN" sz="5400" b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900113" y="4797425"/>
            <a:ext cx="43195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0" lang="zh-CN" sz="5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下阕</a:t>
            </a:r>
            <a:r>
              <a:rPr kumimoji="0" lang="zh-CN" altLang="zh-CN" sz="5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——</a:t>
            </a:r>
            <a:r>
              <a:rPr kumimoji="0" lang="zh-CN" sz="5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黑体" pitchFamily="49" charset="-122"/>
              </a:rPr>
              <a:t>抒情</a:t>
            </a:r>
          </a:p>
        </p:txBody>
      </p:sp>
      <p:sp>
        <p:nvSpPr>
          <p:cNvPr id="46087" name="TextBox 13"/>
          <p:cNvSpPr txBox="1">
            <a:spLocks noChangeArrowheads="1"/>
          </p:cNvSpPr>
          <p:nvPr/>
        </p:nvSpPr>
        <p:spPr bwMode="auto">
          <a:xfrm>
            <a:off x="5508625" y="4868863"/>
            <a:ext cx="3024188" cy="914400"/>
          </a:xfrm>
          <a:prstGeom prst="rect">
            <a:avLst/>
          </a:prstGeom>
          <a:gradFill rotWithShape="1">
            <a:gsLst>
              <a:gs pos="0">
                <a:srgbClr val="93CDDD"/>
              </a:gs>
              <a:gs pos="50000">
                <a:srgbClr val="FFFFFF"/>
              </a:gs>
              <a:gs pos="100000">
                <a:srgbClr val="93CDD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0" lang="zh-CN" sz="540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革命豪情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3347864" cy="908720"/>
          </a:xfrm>
          <a:prstGeom prst="rect">
            <a:avLst/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二、整体感知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pic>
        <p:nvPicPr>
          <p:cNvPr id="8" name="Picture 4" descr="hy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79331"/>
            <a:ext cx="9144000" cy="778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73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utoUpdateAnimBg="0"/>
      <p:bldP spid="46085" grpId="0" bldLvl="0" animBg="1" autoUpdateAnimBg="0"/>
      <p:bldP spid="46086" grpId="0" build="allAtOnce" bldLvl="0" autoUpdateAnimBg="0"/>
      <p:bldP spid="46087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76391" y="954599"/>
            <a:ext cx="7391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dirty="0" smtClean="0">
                <a:solidFill>
                  <a:srgbClr val="000000"/>
                </a:solidFill>
                <a:ea typeface="黑体" pitchFamily="49" charset="-122"/>
              </a:rPr>
              <a:t>一、自读诗文，思考并讨论下列问题：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827088" y="1125538"/>
            <a:ext cx="13684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042988" y="1484313"/>
            <a:ext cx="7343775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en-US" altLang="zh-CN" sz="2400" b="1" smtClean="0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zh-CN" sz="2400" smtClean="0">
              <a:solidFill>
                <a:srgbClr val="000000"/>
              </a:solidFill>
            </a:endParaRPr>
          </a:p>
        </p:txBody>
      </p:sp>
      <p:sp>
        <p:nvSpPr>
          <p:cNvPr id="13319" name="Text Box 8"/>
          <p:cNvSpPr txBox="1">
            <a:spLocks noChangeArrowheads="1"/>
          </p:cNvSpPr>
          <p:nvPr/>
        </p:nvSpPr>
        <p:spPr bwMode="auto">
          <a:xfrm>
            <a:off x="457200" y="1785886"/>
            <a:ext cx="845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dirty="0" smtClean="0">
                <a:solidFill>
                  <a:srgbClr val="0000FF"/>
                </a:solidFill>
              </a:rPr>
              <a:t>1.</a:t>
            </a:r>
            <a:r>
              <a:rPr kumimoji="1" lang="zh-CN" altLang="en-US" sz="3200" b="1" dirty="0" smtClean="0">
                <a:solidFill>
                  <a:srgbClr val="0000FF"/>
                </a:solidFill>
              </a:rPr>
              <a:t>上阕中，诗人从哪些角度，写了哪些美景？</a:t>
            </a:r>
          </a:p>
        </p:txBody>
      </p:sp>
      <p:sp>
        <p:nvSpPr>
          <p:cNvPr id="13320" name="Text Box 9"/>
          <p:cNvSpPr txBox="1">
            <a:spLocks noChangeArrowheads="1"/>
          </p:cNvSpPr>
          <p:nvPr/>
        </p:nvSpPr>
        <p:spPr bwMode="auto">
          <a:xfrm>
            <a:off x="495300" y="2852936"/>
            <a:ext cx="8001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dirty="0" smtClean="0">
                <a:solidFill>
                  <a:srgbClr val="0000FF"/>
                </a:solidFill>
              </a:rPr>
              <a:t>2.</a:t>
            </a:r>
            <a:r>
              <a:rPr kumimoji="1" lang="zh-CN" altLang="en-US" sz="3200" b="1" dirty="0" smtClean="0">
                <a:solidFill>
                  <a:srgbClr val="0000FF"/>
                </a:solidFill>
              </a:rPr>
              <a:t>看到长沙美丽秋景，作者想到了什么？</a:t>
            </a:r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755650" y="6226175"/>
            <a:ext cx="7207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13323" name="Text Box 13"/>
          <p:cNvSpPr txBox="1">
            <a:spLocks noChangeArrowheads="1"/>
          </p:cNvSpPr>
          <p:nvPr/>
        </p:nvSpPr>
        <p:spPr bwMode="auto">
          <a:xfrm>
            <a:off x="495300" y="3789040"/>
            <a:ext cx="8382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FF"/>
                </a:solidFill>
              </a:rPr>
              <a:t>3.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</a:rPr>
              <a:t>下阕中，诗人是如何回答上阕的问题的？</a:t>
            </a:r>
          </a:p>
        </p:txBody>
      </p:sp>
      <p:sp>
        <p:nvSpPr>
          <p:cNvPr id="13324" name="Rectangle 3"/>
          <p:cNvSpPr>
            <a:spLocks noChangeArrowheads="1"/>
          </p:cNvSpPr>
          <p:nvPr/>
        </p:nvSpPr>
        <p:spPr bwMode="auto">
          <a:xfrm>
            <a:off x="0" y="0"/>
            <a:ext cx="3419872" cy="762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三、合作交流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495300" y="4797152"/>
            <a:ext cx="7772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FF"/>
                </a:solidFill>
              </a:rPr>
              <a:t>4.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从中能够看出毛泽东是怎么样的人？</a:t>
            </a:r>
            <a:endParaRPr lang="zh-CN" altLang="en-US" sz="3200" b="1" dirty="0" smtClean="0">
              <a:solidFill>
                <a:srgbClr val="000000"/>
              </a:solidFill>
            </a:endParaRPr>
          </a:p>
        </p:txBody>
      </p:sp>
      <p:pic>
        <p:nvPicPr>
          <p:cNvPr id="11" name="Picture 4" descr="hy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5264"/>
            <a:ext cx="9144000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36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0" grpId="0"/>
      <p:bldP spid="13323" grpId="0"/>
      <p:bldP spid="133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3568" y="2132856"/>
            <a:ext cx="1286852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590800" y="980101"/>
            <a:ext cx="3886200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1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、万山红遍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2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、层林尽染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3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、漫江碧透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4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、百舸争流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5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、鹰击长空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6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、鱼翔浅底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304800" y="228600"/>
            <a:ext cx="845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200" b="1" dirty="0" smtClean="0">
                <a:solidFill>
                  <a:srgbClr val="FF0000"/>
                </a:solidFill>
              </a:rPr>
              <a:t>1.</a:t>
            </a:r>
            <a:r>
              <a:rPr kumimoji="1" lang="zh-CN" altLang="en-US" sz="3200" b="1" dirty="0" smtClean="0">
                <a:solidFill>
                  <a:srgbClr val="FF0000"/>
                </a:solidFill>
              </a:rPr>
              <a:t>上阕中，诗人从哪些角度描写了哪些美景？</a:t>
            </a:r>
          </a:p>
        </p:txBody>
      </p:sp>
      <p:sp>
        <p:nvSpPr>
          <p:cNvPr id="14345" name="Text Box 32"/>
          <p:cNvSpPr txBox="1">
            <a:spLocks noChangeArrowheads="1"/>
          </p:cNvSpPr>
          <p:nvPr/>
        </p:nvSpPr>
        <p:spPr bwMode="auto">
          <a:xfrm>
            <a:off x="6648335" y="2684409"/>
            <a:ext cx="992188" cy="9556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静景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动景</a:t>
            </a:r>
          </a:p>
        </p:txBody>
      </p:sp>
      <p:sp>
        <p:nvSpPr>
          <p:cNvPr id="14346" name="Text Box 33"/>
          <p:cNvSpPr txBox="1">
            <a:spLocks noChangeArrowheads="1"/>
          </p:cNvSpPr>
          <p:nvPr/>
        </p:nvSpPr>
        <p:spPr bwMode="auto">
          <a:xfrm>
            <a:off x="6735044" y="1268760"/>
            <a:ext cx="908050" cy="9556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远景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近景</a:t>
            </a:r>
          </a:p>
        </p:txBody>
      </p:sp>
      <p:sp>
        <p:nvSpPr>
          <p:cNvPr id="14348" name="Text Box 33"/>
          <p:cNvSpPr txBox="1">
            <a:spLocks noChangeArrowheads="1"/>
          </p:cNvSpPr>
          <p:nvPr/>
        </p:nvSpPr>
        <p:spPr bwMode="auto">
          <a:xfrm>
            <a:off x="6636173" y="4263051"/>
            <a:ext cx="1004350" cy="9556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仰视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itchFamily="18" charset="0"/>
              </a:rPr>
              <a:t>俯视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2590800" y="5504066"/>
            <a:ext cx="426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800" b="1" dirty="0" smtClean="0">
                <a:solidFill>
                  <a:srgbClr val="0000FF"/>
                </a:solidFill>
              </a:rPr>
              <a:t>7</a:t>
            </a:r>
            <a:r>
              <a:rPr kumimoji="1" lang="zh-CN" altLang="en-US" sz="2800" b="1" dirty="0" smtClean="0">
                <a:solidFill>
                  <a:srgbClr val="0000FF"/>
                </a:solidFill>
              </a:rPr>
              <a:t>、万类霜天竞自由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1904" y="2207365"/>
            <a:ext cx="1415772" cy="24482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生机勃勃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绚丽壮美</a:t>
            </a:r>
            <a:endParaRPr lang="en-US" altLang="zh-CN" sz="4000" b="1" dirty="0" smtClean="0">
              <a:solidFill>
                <a:srgbClr val="FF0000"/>
              </a:solidFill>
            </a:endParaRPr>
          </a:p>
        </p:txBody>
      </p:sp>
      <p:pic>
        <p:nvPicPr>
          <p:cNvPr id="10" name="Picture 4" descr="hy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3179"/>
            <a:ext cx="9144000" cy="834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69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animBg="1"/>
      <p:bldP spid="14346" grpId="0" animBg="1"/>
      <p:bldP spid="143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000FF"/>
                </a:solidFill>
                <a:ea typeface="楷体" pitchFamily="49" charset="-122"/>
              </a:rPr>
              <a:t>万山红遍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b="1" smtClean="0">
              <a:solidFill>
                <a:srgbClr val="FF0000"/>
              </a:solidFill>
              <a:latin typeface="Tahoma" pitchFamily="34" charset="0"/>
            </a:endParaRPr>
          </a:p>
        </p:txBody>
      </p:sp>
      <p:pic>
        <p:nvPicPr>
          <p:cNvPr id="17412" name="Picture 4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7248625"/>
      </p:ext>
    </p:extLst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000FF"/>
                </a:solidFill>
                <a:ea typeface="楷体" pitchFamily="49" charset="-122"/>
              </a:rPr>
              <a:t>层林尽染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层林尽染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9529003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漫江碧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3200400" y="228600"/>
            <a:ext cx="24193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smtClean="0">
                <a:solidFill>
                  <a:srgbClr val="0000FF"/>
                </a:solidFill>
                <a:ea typeface="楷体_GB2312" pitchFamily="49" charset="-122"/>
              </a:rPr>
              <a:t>漫江碧透</a:t>
            </a:r>
          </a:p>
        </p:txBody>
      </p:sp>
    </p:spTree>
    <p:extLst>
      <p:ext uri="{BB962C8B-B14F-4D97-AF65-F5344CB8AC3E}">
        <p14:creationId xmlns:p14="http://schemas.microsoft.com/office/powerpoint/2010/main" val="860249450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675</Words>
  <Application>Microsoft Office PowerPoint</Application>
  <PresentationFormat>全屏显示(4:3)</PresentationFormat>
  <Paragraphs>90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Office 主题</vt:lpstr>
      <vt:lpstr>默认设计模板</vt:lpstr>
      <vt:lpstr>1_默认设计模板</vt:lpstr>
      <vt:lpstr>2_默认设计模板</vt:lpstr>
      <vt:lpstr>3_默认设计模板</vt:lpstr>
      <vt:lpstr>4_默认设计模板</vt:lpstr>
      <vt:lpstr>5_默认设计模板</vt:lpstr>
      <vt:lpstr>7_默认设计模板</vt:lpstr>
      <vt:lpstr>1_Edge</vt:lpstr>
      <vt:lpstr>2_Edge</vt:lpstr>
      <vt:lpstr>6_默认设计模板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万山红遍</vt:lpstr>
      <vt:lpstr>层林尽染</vt:lpstr>
      <vt:lpstr>PowerPoint 演示文稿</vt:lpstr>
      <vt:lpstr>PowerPoint 演示文稿</vt:lpstr>
      <vt:lpstr>鹰击长空</vt:lpstr>
      <vt:lpstr>PowerPoint 演示文稿</vt:lpstr>
      <vt:lpstr>PowerPoint 演示文稿</vt:lpstr>
      <vt:lpstr>分析“峥嵘岁月图”</vt:lpstr>
      <vt:lpstr>3、上阕提出“谁主沉浮”这一问题，下阕回答了吗？哪些话是回答？</vt:lpstr>
      <vt:lpstr>PowerPoint 演示文稿</vt:lpstr>
      <vt:lpstr>PowerPoint 演示文稿</vt:lpstr>
      <vt:lpstr>PowerPoint 演示文稿</vt:lpstr>
      <vt:lpstr>七绝·呈父亲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lx</dc:creator>
  <cp:lastModifiedBy>lx</cp:lastModifiedBy>
  <cp:revision>15</cp:revision>
  <dcterms:created xsi:type="dcterms:W3CDTF">2016-09-20T13:46:50Z</dcterms:created>
  <dcterms:modified xsi:type="dcterms:W3CDTF">2016-09-21T11:44:08Z</dcterms:modified>
</cp:coreProperties>
</file>