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fntdata" ContentType="application/x-fontdata"/>
  <Default Extension="png" ContentType="image/png"/>
  <Default Extension="mp3" ContentType="audio/mp3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 embedTrueTypeFonts="1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279" r:id="rId4"/>
    <p:sldId id="282" r:id="rId5"/>
    <p:sldId id="278" r:id="rId6"/>
    <p:sldId id="280" r:id="rId7"/>
    <p:sldId id="283" r:id="rId8"/>
    <p:sldId id="284" r:id="rId9"/>
    <p:sldId id="285" r:id="rId10"/>
    <p:sldId id="286" r:id="rId11"/>
    <p:sldId id="287" r:id="rId12"/>
    <p:sldId id="288" r:id="rId13"/>
    <p:sldId id="289" r:id="rId14"/>
    <p:sldId id="290" r:id="rId15"/>
    <p:sldId id="291" r:id="rId16"/>
    <p:sldId id="292" r:id="rId17"/>
    <p:sldId id="293" r:id="rId18"/>
    <p:sldId id="294" r:id="rId19"/>
    <p:sldId id="295" r:id="rId20"/>
  </p:sldIdLst>
  <p:sldSz cx="12192000" cy="6858000"/>
  <p:notesSz cx="6858000" cy="9144000"/>
  <p:embeddedFontLst>
    <p:embeddedFont>
      <p:font typeface="微软雅黑" panose="020B0503020204020204" charset="-122"/>
      <p:regular r:id="rId22"/>
    </p:embeddedFont>
    <p:embeddedFont>
      <p:font typeface="楷体" panose="02010609060101010101" charset="-122"/>
      <p:regular r:id="rId23"/>
    </p:embeddedFont>
    <p:embeddedFont>
      <p:font typeface="仿宋" panose="02010609060101010101" charset="-122"/>
      <p:regular r:id="rId24"/>
    </p:embeddedFont>
    <p:embeddedFont>
      <p:font typeface="华康行楷体 W5" panose="03000509000000000000" charset="-122"/>
      <p:regular r:id="rId25"/>
    </p:embeddedFont>
    <p:embeddedFont>
      <p:font typeface="黑体" panose="02010609060101010101" charset="-122"/>
      <p:regular r:id="rId26"/>
    </p:embeddedFont>
  </p:embeddedFontLst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</p:showPr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183"/>
        <p:guide pos="3833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tags" Target="tags/tag62.xml" /><Relationship Id="rId22" Type="http://schemas.openxmlformats.org/officeDocument/2006/relationships/font" Target="fonts/font1.fntdata" /><Relationship Id="rId23" Type="http://schemas.openxmlformats.org/officeDocument/2006/relationships/font" Target="fonts/font2.fntdata" /><Relationship Id="rId24" Type="http://schemas.openxmlformats.org/officeDocument/2006/relationships/font" Target="fonts/font3.fntdata" /><Relationship Id="rId25" Type="http://schemas.openxmlformats.org/officeDocument/2006/relationships/font" Target="fonts/font4.fntdata" /><Relationship Id="rId26" Type="http://schemas.openxmlformats.org/officeDocument/2006/relationships/font" Target="fonts/font5.fntdata" /><Relationship Id="rId27" Type="http://schemas.openxmlformats.org/officeDocument/2006/relationships/presProps" Target="presProps.xml" /><Relationship Id="rId28" Type="http://schemas.openxmlformats.org/officeDocument/2006/relationships/viewProps" Target="viewProps.xml" /><Relationship Id="rId29" Type="http://schemas.openxmlformats.org/officeDocument/2006/relationships/theme" Target="theme/theme1.xml" /><Relationship Id="rId3" Type="http://schemas.openxmlformats.org/officeDocument/2006/relationships/handoutMaster" Target="handoutMasters/handoutMaster1.xml" /><Relationship Id="rId30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charset="-122"/>
              <a:ea typeface="微软雅黑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charset="-122"/>
                <a:ea typeface="微软雅黑"/>
              </a:rPr>
              <a:t/>
            </a:fld>
            <a:endParaRPr lang="zh-CN" altLang="en-US" smtClean="0">
              <a:latin typeface="微软雅黑" charset="-122"/>
              <a:ea typeface="微软雅黑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charset="-122"/>
              <a:ea typeface="微软雅黑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charset="-122"/>
                <a:ea typeface="微软雅黑"/>
              </a:rPr>
              <a:t/>
            </a:fld>
            <a:endParaRPr lang="zh-CN" altLang="en-US" smtClean="0">
              <a:latin typeface="微软雅黑" charset="-122"/>
              <a:ea typeface="微软雅黑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charset="-122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charset="-122"/>
                <a:ea typeface="微软雅黑"/>
              </a:defRPr>
            </a:lvl1pPr>
          </a:lstStyle>
          <a:p>
            <a:fld id="{1AC49D05-6128-4D0D-A32A-06A5E73B386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charset="-122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charset="-122"/>
                <a:ea typeface="微软雅黑"/>
              </a:defRPr>
            </a:lvl1pPr>
          </a:lstStyle>
          <a:p>
            <a:fld id="{5849F42C-2DAE-424C-A4B8-3140182C3E9F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CAEED6-F3CE-4989-8114-EA4976C9EDFF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CAEED6-F3CE-4989-8114-EA4976C9EDFF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CAEED6-F3CE-4989-8114-EA4976C9EDFF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CAEED6-F3CE-4989-8114-EA4976C9EDFF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CAEED6-F3CE-4989-8114-EA4976C9EDFF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CAEED6-F3CE-4989-8114-EA4976C9EDFF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CAEED6-F3CE-4989-8114-EA4976C9EDFF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CAEED6-F3CE-4989-8114-EA4976C9EDFF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CAEED6-F3CE-4989-8114-EA4976C9EDFF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CAEED6-F3CE-4989-8114-EA4976C9EDFF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CAEED6-F3CE-4989-8114-EA4976C9EDFF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CAEED6-F3CE-4989-8114-EA4976C9EDFF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CAEED6-F3CE-4989-8114-EA4976C9EDFF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CAEED6-F3CE-4989-8114-EA4976C9EDFF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CAEED6-F3CE-4989-8114-EA4976C9EDFF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CAEED6-F3CE-4989-8114-EA4976C9EDFF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CAEED6-F3CE-4989-8114-EA4976C9EDFF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56.xml" /><Relationship Id="rId13" Type="http://schemas.openxmlformats.org/officeDocument/2006/relationships/tags" Target="../tags/tag57.xml" /><Relationship Id="rId14" Type="http://schemas.openxmlformats.org/officeDocument/2006/relationships/tags" Target="../tags/tag58.xml" /><Relationship Id="rId15" Type="http://schemas.openxmlformats.org/officeDocument/2006/relationships/tags" Target="../tags/tag59.xml" /><Relationship Id="rId16" Type="http://schemas.openxmlformats.org/officeDocument/2006/relationships/tags" Target="../tags/tag60.xml" /><Relationship Id="rId17" Type="http://schemas.openxmlformats.org/officeDocument/2006/relationships/tags" Target="../tags/tag61.xml" /><Relationship Id="rId18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microsoft.com/office/2007/relationships/media" Target="../media/media1.mp3" /><Relationship Id="rId11" Type="http://schemas.microsoft.com/office/2007/relationships/media" Target="../media/media1.mp3" TargetMode="Interna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png" /><Relationship Id="rId4" Type="http://schemas.openxmlformats.org/officeDocument/2006/relationships/image" Target="../media/image2.png" /><Relationship Id="rId5" Type="http://schemas.openxmlformats.org/officeDocument/2006/relationships/image" Target="../media/image3.png" /><Relationship Id="rId6" Type="http://schemas.openxmlformats.org/officeDocument/2006/relationships/image" Target="../media/image4.png" /><Relationship Id="rId7" Type="http://schemas.openxmlformats.org/officeDocument/2006/relationships/image" Target="../media/image5.png" /><Relationship Id="rId8" Type="http://schemas.openxmlformats.org/officeDocument/2006/relationships/image" Target="../media/image6.png" /><Relationship Id="rId9" Type="http://schemas.openxmlformats.org/officeDocument/2006/relationships/image" Target="../media/image7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3.png" /><Relationship Id="rId4" Type="http://schemas.openxmlformats.org/officeDocument/2006/relationships/image" Target="../media/image9.png" /><Relationship Id="rId5" Type="http://schemas.openxmlformats.org/officeDocument/2006/relationships/image" Target="../media/image10.png" /><Relationship Id="rId6" Type="http://schemas.openxmlformats.org/officeDocument/2006/relationships/image" Target="../media/image8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1.xml" /><Relationship Id="rId3" Type="http://schemas.openxmlformats.org/officeDocument/2006/relationships/image" Target="../media/image3.png" /><Relationship Id="rId4" Type="http://schemas.openxmlformats.org/officeDocument/2006/relationships/image" Target="../media/image10.png" /><Relationship Id="rId5" Type="http://schemas.openxmlformats.org/officeDocument/2006/relationships/image" Target="../media/image14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2.xml" /><Relationship Id="rId3" Type="http://schemas.openxmlformats.org/officeDocument/2006/relationships/image" Target="../media/image3.png" /><Relationship Id="rId4" Type="http://schemas.openxmlformats.org/officeDocument/2006/relationships/image" Target="../media/image9.png" /><Relationship Id="rId5" Type="http://schemas.openxmlformats.org/officeDocument/2006/relationships/image" Target="../media/image10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3.xml" /><Relationship Id="rId3" Type="http://schemas.openxmlformats.org/officeDocument/2006/relationships/image" Target="../media/image3.png" /><Relationship Id="rId4" Type="http://schemas.openxmlformats.org/officeDocument/2006/relationships/image" Target="../media/image9.png" /><Relationship Id="rId5" Type="http://schemas.openxmlformats.org/officeDocument/2006/relationships/image" Target="../media/image10.png" /><Relationship Id="rId6" Type="http://schemas.openxmlformats.org/officeDocument/2006/relationships/image" Target="../media/image15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4.xml" /><Relationship Id="rId3" Type="http://schemas.openxmlformats.org/officeDocument/2006/relationships/image" Target="../media/image3.png" /><Relationship Id="rId4" Type="http://schemas.openxmlformats.org/officeDocument/2006/relationships/image" Target="../media/image9.png" /><Relationship Id="rId5" Type="http://schemas.openxmlformats.org/officeDocument/2006/relationships/image" Target="../media/image10.png" /><Relationship Id="rId6" Type="http://schemas.openxmlformats.org/officeDocument/2006/relationships/image" Target="../media/image16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5.xml" /><Relationship Id="rId3" Type="http://schemas.openxmlformats.org/officeDocument/2006/relationships/image" Target="../media/image3.png" /><Relationship Id="rId4" Type="http://schemas.openxmlformats.org/officeDocument/2006/relationships/image" Target="../media/image9.png" /><Relationship Id="rId5" Type="http://schemas.openxmlformats.org/officeDocument/2006/relationships/image" Target="../media/image10.png" /><Relationship Id="rId6" Type="http://schemas.openxmlformats.org/officeDocument/2006/relationships/image" Target="../media/image17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6.xml" /><Relationship Id="rId3" Type="http://schemas.openxmlformats.org/officeDocument/2006/relationships/image" Target="../media/image3.png" /><Relationship Id="rId4" Type="http://schemas.openxmlformats.org/officeDocument/2006/relationships/image" Target="../media/image9.png" /><Relationship Id="rId5" Type="http://schemas.openxmlformats.org/officeDocument/2006/relationships/image" Target="../media/image18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7.xml" /><Relationship Id="rId3" Type="http://schemas.openxmlformats.org/officeDocument/2006/relationships/image" Target="../media/image3.png" /><Relationship Id="rId4" Type="http://schemas.openxmlformats.org/officeDocument/2006/relationships/image" Target="../media/image9.png" /><Relationship Id="rId5" Type="http://schemas.openxmlformats.org/officeDocument/2006/relationships/image" Target="../media/image10.png" /><Relationship Id="rId6" Type="http://schemas.openxmlformats.org/officeDocument/2006/relationships/image" Target="../media/image19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8.png" /><Relationship Id="rId4" Type="http://schemas.openxmlformats.org/officeDocument/2006/relationships/image" Target="../media/image2.png" /><Relationship Id="rId5" Type="http://schemas.openxmlformats.org/officeDocument/2006/relationships/image" Target="../media/image5.png" /><Relationship Id="rId6" Type="http://schemas.openxmlformats.org/officeDocument/2006/relationships/image" Target="../media/image4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3.png" /><Relationship Id="rId4" Type="http://schemas.openxmlformats.org/officeDocument/2006/relationships/image" Target="../media/image9.png" /><Relationship Id="rId5" Type="http://schemas.openxmlformats.org/officeDocument/2006/relationships/image" Target="../media/image10.png" /><Relationship Id="rId6" Type="http://schemas.openxmlformats.org/officeDocument/2006/relationships/hyperlink" Target="http://baike.baidu.com/view/6715.htm" TargetMode="Externa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3.png" /><Relationship Id="rId4" Type="http://schemas.openxmlformats.org/officeDocument/2006/relationships/image" Target="../media/image9.png" /><Relationship Id="rId5" Type="http://schemas.openxmlformats.org/officeDocument/2006/relationships/image" Target="../media/image10.png" /><Relationship Id="rId6" Type="http://schemas.openxmlformats.org/officeDocument/2006/relationships/image" Target="../media/image11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8.png" /><Relationship Id="rId4" Type="http://schemas.openxmlformats.org/officeDocument/2006/relationships/image" Target="../media/image2.png" /><Relationship Id="rId5" Type="http://schemas.openxmlformats.org/officeDocument/2006/relationships/image" Target="../media/image4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3.png" /><Relationship Id="rId4" Type="http://schemas.openxmlformats.org/officeDocument/2006/relationships/image" Target="../media/image9.png" /><Relationship Id="rId5" Type="http://schemas.openxmlformats.org/officeDocument/2006/relationships/image" Target="../media/image10.png" /><Relationship Id="rId6" Type="http://schemas.openxmlformats.org/officeDocument/2006/relationships/image" Target="../media/image12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3.png" /><Relationship Id="rId4" Type="http://schemas.openxmlformats.org/officeDocument/2006/relationships/image" Target="../media/image9.png" /><Relationship Id="rId5" Type="http://schemas.openxmlformats.org/officeDocument/2006/relationships/image" Target="../media/image10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3.png" /><Relationship Id="rId4" Type="http://schemas.openxmlformats.org/officeDocument/2006/relationships/image" Target="../media/image9.png" /><Relationship Id="rId5" Type="http://schemas.openxmlformats.org/officeDocument/2006/relationships/image" Target="../media/image10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3.png" /><Relationship Id="rId4" Type="http://schemas.openxmlformats.org/officeDocument/2006/relationships/image" Target="../media/image9.png" /><Relationship Id="rId5" Type="http://schemas.openxmlformats.org/officeDocument/2006/relationships/image" Target="../media/image10.png" /><Relationship Id="rId6" Type="http://schemas.openxmlformats.org/officeDocument/2006/relationships/image" Target="../media/image13.png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304891" y="-293601"/>
            <a:ext cx="3583069" cy="744561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416" y="3057099"/>
            <a:ext cx="4648584" cy="380090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792" y="422329"/>
            <a:ext cx="2160416" cy="137842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0" y="4358408"/>
            <a:ext cx="2455592" cy="202269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8183" y="-139701"/>
            <a:ext cx="6264871" cy="596735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237" y="-2290"/>
            <a:ext cx="2800803" cy="3977139"/>
          </a:xfrm>
          <a:prstGeom prst="rect">
            <a:avLst/>
          </a:prstGeom>
        </p:spPr>
      </p:pic>
      <p:cxnSp>
        <p:nvCxnSpPr>
          <p:cNvPr id="11" name="直接连接符 10" descr="e7d195523061f1c0deeec63e560781cfd59afb0ea006f2a87ABB68BF51EA6619813959095094C18C62A12F549504892A4AAA8C1554C6663626E05CA27F281A14E6983772AFC3FB97135759321DEA3D7047B2D20B121D4E05A6D0F227958A32026FEBB3ABD36322023181A2FF8EA235E789B1C6FF9A70CDD2C90B48B40EB7806F7806DF616AB3CE63"/>
          <p:cNvCxnSpPr/>
          <p:nvPr/>
        </p:nvCxnSpPr>
        <p:spPr>
          <a:xfrm rot="5400000" flipH="1">
            <a:off x="6161308" y="1330274"/>
            <a:ext cx="0" cy="468000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Lady &amp; Bird (淑女与鸟组合) - Stephanie Says (史蒂芬妮说)(1)">
            <a:hlinkClick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791200" y="-672873"/>
            <a:ext cx="609600" cy="6096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444875" y="2668270"/>
            <a:ext cx="600583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涉  江  采  芙  蓉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296660" y="3974465"/>
            <a:ext cx="35820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楷体" charset="-122"/>
                <a:ea typeface="楷体" panose="02010609060101010101" charset="-122"/>
              </a:rPr>
              <a:t>古诗十九首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 advClick="0" p14:dur="2500">
        <p15:prstTrans prst="drape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6065" y="435611"/>
            <a:ext cx="2160416" cy="137842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9845" y="5301539"/>
            <a:ext cx="2514504" cy="150601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9594" y="-140514"/>
            <a:ext cx="1812998" cy="165978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987925" y="244475"/>
            <a:ext cx="34023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悬  想</a:t>
            </a:r>
          </a:p>
        </p:txBody>
      </p:sp>
      <p:sp>
        <p:nvSpPr>
          <p:cNvPr id="16387" name="文本占位符 16386"/>
          <p:cNvSpPr>
            <a:spLocks noGrp="1"/>
          </p:cNvSpPr>
          <p:nvPr>
            <p:ph type="body" idx="1"/>
          </p:nvPr>
        </p:nvSpPr>
        <p:spPr>
          <a:xfrm>
            <a:off x="1207135" y="1162050"/>
            <a:ext cx="9467215" cy="3690620"/>
          </a:xfrm>
        </p:spPr>
        <p:txBody>
          <a:bodyPr/>
          <a:lstStyle/>
          <a:p>
            <a:r>
              <a:rPr lang="zh-CN" altLang="en-US" sz="3200">
                <a:latin typeface="楷体" charset="-122"/>
                <a:ea typeface="楷体" panose="02010609060101010101" charset="-122"/>
                <a:cs typeface="楷体" panose="02010609060101010101" charset="-122"/>
              </a:rPr>
              <a:t>“悬想”：</a:t>
            </a:r>
            <a:r>
              <a:rPr lang="zh-CN" altLang="en-US" sz="3200" b="1" u="sng">
                <a:solidFill>
                  <a:srgbClr val="CC6600"/>
                </a:solidFill>
                <a:latin typeface="楷体" charset="-122"/>
                <a:ea typeface="楷体" panose="02010609060101010101" charset="-122"/>
                <a:cs typeface="楷体" panose="02010609060101010101" charset="-122"/>
              </a:rPr>
              <a:t>对某种未知情状作设想或悬拟的手法。</a:t>
            </a:r>
          </a:p>
          <a:p>
            <a:pPr algn="l"/>
            <a:r>
              <a:rPr lang="zh-CN" altLang="en-US" sz="3200">
                <a:latin typeface="楷体" charset="-122"/>
                <a:ea typeface="楷体" panose="02010609060101010101" charset="-122"/>
                <a:cs typeface="楷体" panose="02010609060101010101" charset="-122"/>
              </a:rPr>
              <a:t>具体来说：特定情境下，</a:t>
            </a:r>
            <a:r>
              <a:rPr lang="zh-CN" altLang="en-US" sz="3200">
                <a:solidFill>
                  <a:srgbClr val="FF0000"/>
                </a:solidFill>
                <a:latin typeface="楷体" charset="-122"/>
                <a:ea typeface="楷体" panose="02010609060101010101" charset="-122"/>
                <a:cs typeface="楷体" panose="02010609060101010101" charset="-122"/>
              </a:rPr>
              <a:t>诗人在抒发自己某种情思时，不直接从自身写起， 而是想象对方此时此刻的情形，</a:t>
            </a:r>
            <a:r>
              <a:rPr lang="zh-CN" altLang="en-US" sz="3200">
                <a:latin typeface="楷体" charset="-122"/>
                <a:ea typeface="楷体" panose="02010609060101010101" charset="-122"/>
                <a:cs typeface="楷体" panose="02010609060101010101" charset="-122"/>
              </a:rPr>
              <a:t>或先描叙自身情形，突然调转笔墨，描叙对方情形， 以便更深一层地表达自己情感。这里的悬想侧重于空间转移。</a:t>
            </a:r>
            <a:endParaRPr lang="zh-CN" altLang="en-US" sz="3200"/>
          </a:p>
          <a:p>
            <a:endParaRPr lang="zh-CN" altLang="en-US" sz="3200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2089" y="3466531"/>
            <a:ext cx="3704528" cy="339146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 advClick="0" p14:dur="2500">
        <p15:prstTrans prst="drape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6065" y="435611"/>
            <a:ext cx="2160416" cy="137842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9914" y="5025211"/>
            <a:ext cx="1812998" cy="1659787"/>
          </a:xfrm>
          <a:prstGeom prst="rect">
            <a:avLst/>
          </a:prstGeom>
        </p:spPr>
      </p:pic>
      <p:sp>
        <p:nvSpPr>
          <p:cNvPr id="33795" name="文本占位符 33794"/>
          <p:cNvSpPr>
            <a:spLocks noGrp="1"/>
          </p:cNvSpPr>
          <p:nvPr>
            <p:ph type="body" idx="1"/>
          </p:nvPr>
        </p:nvSpPr>
        <p:spPr>
          <a:xfrm>
            <a:off x="2113280" y="717550"/>
            <a:ext cx="8628380" cy="5222875"/>
          </a:xfrm>
        </p:spPr>
        <p:txBody>
          <a:bodyPr/>
          <a:lstStyle/>
          <a:p>
            <a:pPr algn="l"/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</a:t>
            </a:r>
            <a:r>
              <a:rPr lang="zh-CN" altLang="en-US" sz="2800">
                <a:latin typeface="楷体" charset="-122"/>
                <a:ea typeface="楷体" panose="02010609060101010101" charset="-122"/>
                <a:cs typeface="楷体" panose="02010609060101010101" charset="-122"/>
              </a:rPr>
              <a:t>王维的</a:t>
            </a:r>
            <a:r>
              <a:rPr lang="en-US" altLang="zh-CN" sz="2800">
                <a:latin typeface="楷体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2800">
                <a:latin typeface="楷体" charset="-122"/>
                <a:ea typeface="楷体" panose="02010609060101010101" charset="-122"/>
                <a:cs typeface="楷体" panose="02010609060101010101" charset="-122"/>
              </a:rPr>
              <a:t>九月九日忆山东兄弟</a:t>
            </a:r>
            <a:r>
              <a:rPr lang="en-US" altLang="zh-CN" sz="2800">
                <a:latin typeface="楷体" charset="-122"/>
                <a:ea typeface="楷体" panose="02010609060101010101" charset="-122"/>
                <a:cs typeface="楷体" panose="02010609060101010101" charset="-122"/>
              </a:rPr>
              <a:t>》“</a:t>
            </a:r>
            <a:r>
              <a:rPr lang="zh-CN" altLang="en-US" sz="2800">
                <a:latin typeface="楷体" charset="-122"/>
                <a:ea typeface="楷体" panose="02010609060101010101" charset="-122"/>
                <a:cs typeface="楷体" panose="02010609060101010101" charset="-122"/>
              </a:rPr>
              <a:t>独在异乡为异客，每逢佳节倍思亲。 遥知兄弟登高处，遍插茱萸少一人。” </a:t>
            </a:r>
          </a:p>
          <a:p>
            <a:pPr algn="l"/>
            <a:endParaRPr lang="zh-CN" altLang="en-US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algn="l"/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</a:t>
            </a:r>
            <a:r>
              <a:rPr lang="zh-CN" altLang="en-US" sz="28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这里诗人写故乡兄弟们因佳节缺少一人未能完全团聚而遗憾，其实这也正是诗人自己的遗憾；故乡的兄弟思念自己，也正是诗人自己渴念着故乡的兄弟们。这里的</a:t>
            </a:r>
            <a:r>
              <a:rPr lang="zh-CN" altLang="en-US" sz="28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悬想</a:t>
            </a:r>
            <a:r>
              <a:rPr lang="zh-CN" altLang="en-US" sz="28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，使得普通的思乡之情抒发得曲折有致，也更为浓烈。</a:t>
            </a:r>
          </a:p>
          <a:p>
            <a:pPr algn="r">
              <a:buNone/>
            </a:pPr>
            <a:r>
              <a:rPr lang="en-US" altLang="zh-CN" sz="28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——</a:t>
            </a:r>
            <a:r>
              <a:rPr lang="zh-CN" altLang="en-US" sz="28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这是中间穿插运用悬想！</a:t>
            </a:r>
          </a:p>
        </p:txBody>
      </p:sp>
      <p:pic>
        <p:nvPicPr>
          <p:cNvPr id="18" name="图片 17" descr="556c1d435b9b4副本"/>
          <p:cNvPicPr>
            <a:picLocks noChangeAspect="1"/>
          </p:cNvPicPr>
          <p:nvPr/>
        </p:nvPicPr>
        <p:blipFill>
          <a:blip r:embed="rId5"/>
          <a:srcRect l="7791" t="51651" r="49968" b="12793"/>
          <a:stretch>
            <a:fillRect/>
          </a:stretch>
        </p:blipFill>
        <p:spPr>
          <a:xfrm>
            <a:off x="143510" y="-142121"/>
            <a:ext cx="2128159" cy="25340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 advClick="0" p14:dur="2500">
        <p15:prstTrans prst="drape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charRg st="0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" dur="500"/>
                                        <p:tgtEl>
                                          <p:spTgt spid="33795">
                                            <p:txEl>
                                              <p:charRg st="0" end="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charRg st="52" end="1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3795">
                                            <p:txEl>
                                              <p:charRg st="52" end="15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3795">
                                            <p:txEl>
                                              <p:charRg st="52" end="15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charRg st="150" end="1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3795">
                                            <p:txEl>
                                              <p:charRg st="150" end="16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3795">
                                            <p:txEl>
                                              <p:charRg st="150" end="16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6065" y="435611"/>
            <a:ext cx="2160416" cy="137842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9845" y="5301539"/>
            <a:ext cx="2514504" cy="150601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9594" y="-140514"/>
            <a:ext cx="1812998" cy="165978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48285" y="255270"/>
            <a:ext cx="42202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accent2"/>
                </a:solidFill>
              </a:rPr>
              <a:t>吟读，升华感情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11835" y="1002665"/>
            <a:ext cx="96875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宋体" pitchFamily="2" charset="-122"/>
                <a:ea typeface="宋体" pitchFamily="2" charset="-122"/>
              </a:rPr>
              <a:t>现在讨论一下，这首诗怎样诵读更有情味？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18210" y="1814195"/>
            <a:ext cx="16262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女  生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483485" y="1881505"/>
            <a:ext cx="629539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楷体" charset="-122"/>
                <a:ea typeface="楷体" panose="02010609060101010101" charset="-122"/>
                <a:cs typeface="楷体" panose="02010609060101010101" charset="-122"/>
              </a:rPr>
              <a:t>涉江采芙蓉，兰泽多芳草。 </a:t>
            </a:r>
          </a:p>
          <a:p>
            <a:r>
              <a:rPr lang="zh-CN" altLang="en-US" sz="2400">
                <a:solidFill>
                  <a:srgbClr val="FF0000"/>
                </a:solidFill>
                <a:latin typeface="楷体" charset="-122"/>
                <a:ea typeface="楷体" panose="02010609060101010101" charset="-122"/>
                <a:cs typeface="楷体" panose="02010609060101010101" charset="-122"/>
              </a:rPr>
              <a:t>采之欲遗谁？所思在远道。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918210" y="3058160"/>
            <a:ext cx="17151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accent5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男  生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544445" y="3119755"/>
            <a:ext cx="35706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accent5"/>
                </a:solidFill>
                <a:latin typeface="楷体" charset="-122"/>
                <a:ea typeface="楷体" panose="02010609060101010101" charset="-122"/>
                <a:cs typeface="楷体" panose="02010609060101010101" charset="-122"/>
              </a:rPr>
              <a:t>还顾望旧乡，长路漫浩浩。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918210" y="4116070"/>
            <a:ext cx="13658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accent6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合  读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544445" y="4116070"/>
            <a:ext cx="47091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accent6"/>
                </a:solidFill>
                <a:latin typeface="楷体" charset="-122"/>
                <a:ea typeface="楷体" panose="02010609060101010101" charset="-122"/>
                <a:cs typeface="楷体" panose="02010609060101010101" charset="-122"/>
              </a:rPr>
              <a:t>同心而离居，忧伤以终老。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 advClick="0" p14:dur="2500">
        <p15:prstTrans prst="drape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1"/>
      <p:bldP spid="15" grpId="2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6065" y="435611"/>
            <a:ext cx="2160416" cy="137842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005" y="5260899"/>
            <a:ext cx="2514504" cy="150601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9594" y="-140514"/>
            <a:ext cx="1812998" cy="165978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98170" y="435610"/>
            <a:ext cx="963803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3.这首诗歌的抒情主人公为什么选择送“</a:t>
            </a:r>
            <a:r>
              <a:rPr lang="zh-CN" altLang="en-US" sz="28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芙蓉</a:t>
            </a:r>
            <a:r>
              <a:rPr lang="zh-CN" altLang="en-US" sz="28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”来表达爱情，而不是别的花草？</a:t>
            </a:r>
          </a:p>
        </p:txBody>
      </p:sp>
      <p:sp>
        <p:nvSpPr>
          <p:cNvPr id="36866" name="Text Box 3"/>
          <p:cNvSpPr txBox="1"/>
          <p:nvPr/>
        </p:nvSpPr>
        <p:spPr>
          <a:xfrm>
            <a:off x="598170" y="1618615"/>
            <a:ext cx="3687763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600">
                <a:solidFill>
                  <a:srgbClr val="C00000"/>
                </a:solidFill>
                <a:latin typeface="方正清刻本悦宋简体" pitchFamily="2" charset="-122"/>
                <a:ea typeface="方正清刻本悦宋简体" pitchFamily="2" charset="-122"/>
              </a:rPr>
              <a:t>莲，君子之花</a:t>
            </a:r>
          </a:p>
        </p:txBody>
      </p:sp>
      <p:sp>
        <p:nvSpPr>
          <p:cNvPr id="36867" name="Text Box 4"/>
          <p:cNvSpPr txBox="1"/>
          <p:nvPr/>
        </p:nvSpPr>
        <p:spPr>
          <a:xfrm>
            <a:off x="598170" y="2447925"/>
            <a:ext cx="1123950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>
                <a:latin typeface="仿宋" panose="02010609060101010101" charset="-122"/>
                <a:ea typeface="仿宋" panose="02010609060101010101" charset="-122"/>
              </a:rPr>
              <a:t>周敦颐的《爱莲说》：“予独爱莲之出淤泥而不染，濯清涟而不妖，中通外直，不蔓不枝，香远益清，亭亭净直，可远观而不可亵玩焉……莲，花之君子者也。”</a:t>
            </a:r>
          </a:p>
        </p:txBody>
      </p:sp>
      <p:sp>
        <p:nvSpPr>
          <p:cNvPr id="36868" name="Text Box 5"/>
          <p:cNvSpPr txBox="1"/>
          <p:nvPr/>
        </p:nvSpPr>
        <p:spPr>
          <a:xfrm>
            <a:off x="668020" y="4288155"/>
            <a:ext cx="78994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>
                <a:latin typeface="仿宋" panose="02010609060101010101" charset="-122"/>
                <a:ea typeface="仿宋" panose="02010609060101010101" charset="-122"/>
              </a:rPr>
              <a:t>《离骚》：“制芰荷以为衣兮，集芙蓉以为裳。”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3853" y="3714132"/>
            <a:ext cx="2295701" cy="314386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 advClick="0" p14:dur="2500">
        <p15:prstTrans prst="drape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686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3686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3686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  <p:bldP spid="36867" grpId="1"/>
      <p:bldP spid="36868" grpId="2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6065" y="435611"/>
            <a:ext cx="2160416" cy="137842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13259"/>
            <a:ext cx="2514504" cy="150601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9594" y="-140514"/>
            <a:ext cx="1812998" cy="1659787"/>
          </a:xfrm>
          <a:prstGeom prst="rect">
            <a:avLst/>
          </a:prstGeom>
        </p:spPr>
      </p:pic>
      <p:sp>
        <p:nvSpPr>
          <p:cNvPr id="38916" name="Text Box 5"/>
          <p:cNvSpPr txBox="1"/>
          <p:nvPr/>
        </p:nvSpPr>
        <p:spPr>
          <a:xfrm>
            <a:off x="10406063" y="2173288"/>
            <a:ext cx="738187" cy="352742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eaLnBrk="1" hangingPunct="1"/>
            <a:r>
              <a:rPr lang="zh-CN" altLang="en-US" sz="3600">
                <a:solidFill>
                  <a:srgbClr val="C00000"/>
                </a:solidFill>
                <a:latin typeface="方正清刻本悦宋简体" pitchFamily="2" charset="-122"/>
                <a:ea typeface="方正清刻本悦宋简体" pitchFamily="2" charset="-122"/>
              </a:rPr>
              <a:t>莲，佳人之花</a:t>
            </a:r>
          </a:p>
        </p:txBody>
      </p:sp>
      <p:pic>
        <p:nvPicPr>
          <p:cNvPr id="38914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72175" y="1562100"/>
            <a:ext cx="4433888" cy="5295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1914208" y="339725"/>
            <a:ext cx="5903913" cy="1570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方正清刻本悦宋简体" pitchFamily="2" charset="-122"/>
                <a:ea typeface="方正清刻本悦宋简体" pitchFamily="2" charset="-122"/>
                <a:cs typeface="+mn-cs"/>
              </a:rPr>
              <a:t>采莲曲二首（其二）</a:t>
            </a:r>
            <a:endParaRPr kumimoji="0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方正清刻本悦宋简体" pitchFamily="2" charset="-122"/>
              <a:ea typeface="方正清刻本悦宋简体" pitchFamily="2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方正清刻本悦宋简体" pitchFamily="2" charset="-122"/>
                <a:ea typeface="方正清刻本悦宋简体" pitchFamily="2" charset="-122"/>
                <a:cs typeface="+mn-cs"/>
              </a:rPr>
              <a:t>王昌龄</a:t>
            </a:r>
            <a:endParaRPr kumimoji="0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方正清刻本悦宋简体" pitchFamily="2" charset="-122"/>
              <a:ea typeface="方正清刻本悦宋简体" pitchFamily="2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方正清刻本悦宋简体" pitchFamily="2" charset="-122"/>
                <a:ea typeface="方正清刻本悦宋简体" pitchFamily="2" charset="-122"/>
                <a:cs typeface="+mn-cs"/>
              </a:rPr>
              <a:t>荷叶罗裙一色裁，芙蓉向脸两边开。</a:t>
            </a:r>
            <a:endParaRPr kumimoji="0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方正清刻本悦宋简体" pitchFamily="2" charset="-122"/>
              <a:ea typeface="方正清刻本悦宋简体" pitchFamily="2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方正清刻本悦宋简体" pitchFamily="2" charset="-122"/>
                <a:ea typeface="方正清刻本悦宋简体" pitchFamily="2" charset="-122"/>
                <a:cs typeface="+mn-cs"/>
              </a:rPr>
              <a:t>乱入池中看不见，闻歌始觉有人来。</a:t>
            </a:r>
            <a:endParaRPr kumimoji="0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方正清刻本悦宋简体" pitchFamily="2" charset="-122"/>
              <a:ea typeface="方正清刻本悦宋简体" pitchFamily="2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27405" y="2180590"/>
            <a:ext cx="437007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240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方正清刻本悦宋简体" pitchFamily="2" charset="-122"/>
                <a:ea typeface="方正清刻本悦宋简体" pitchFamily="2" charset="-122"/>
              </a:rPr>
              <a:t>沙扬娜拉</a:t>
            </a:r>
            <a:endParaRPr lang="zh-CN" altLang="en-US" sz="2400" noProof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方正清刻本悦宋简体" pitchFamily="2" charset="-122"/>
              <a:ea typeface="方正清刻本悦宋简体" pitchFamily="2" charset="-122"/>
            </a:endParaRPr>
          </a:p>
          <a:p>
            <a:pPr algn="ctr" fontAlgn="auto">
              <a:lnSpc>
                <a:spcPct val="150000"/>
              </a:lnSpc>
            </a:pPr>
            <a:r>
              <a:rPr lang="zh-CN" altLang="en-US" sz="240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方正清刻本悦宋简体" pitchFamily="2" charset="-122"/>
                <a:ea typeface="方正清刻本悦宋简体" pitchFamily="2" charset="-122"/>
              </a:rPr>
              <a:t>--赠日本女郎</a:t>
            </a:r>
            <a:endParaRPr lang="zh-CN" altLang="en-US" sz="2400" noProof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方正清刻本悦宋简体" pitchFamily="2" charset="-122"/>
              <a:ea typeface="方正清刻本悦宋简体" pitchFamily="2" charset="-122"/>
            </a:endParaRPr>
          </a:p>
          <a:p>
            <a:pPr algn="r" fontAlgn="auto">
              <a:lnSpc>
                <a:spcPct val="150000"/>
              </a:lnSpc>
            </a:pPr>
            <a:r>
              <a:rPr lang="zh-CN" altLang="en-US" sz="240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方正清刻本悦宋简体" pitchFamily="2" charset="-122"/>
                <a:ea typeface="方正清刻本悦宋简体" pitchFamily="2" charset="-122"/>
              </a:rPr>
              <a:t>徐志摩</a:t>
            </a:r>
            <a:endParaRPr lang="zh-CN" altLang="en-US" sz="2400" noProof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方正清刻本悦宋简体" pitchFamily="2" charset="-122"/>
              <a:ea typeface="方正清刻本悦宋简体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方正清刻本悦宋简体" pitchFamily="2" charset="-122"/>
                <a:ea typeface="方正清刻本悦宋简体" pitchFamily="2" charset="-122"/>
              </a:rPr>
              <a:t>最是那一低头的温柔，</a:t>
            </a:r>
            <a:endParaRPr lang="zh-CN" altLang="en-US" sz="2400" noProof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方正清刻本悦宋简体" pitchFamily="2" charset="-122"/>
              <a:ea typeface="方正清刻本悦宋简体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方正清刻本悦宋简体" pitchFamily="2" charset="-122"/>
                <a:ea typeface="方正清刻本悦宋简体" pitchFamily="2" charset="-122"/>
              </a:rPr>
              <a:t>像一朵水莲花不胜凉风的娇羞，</a:t>
            </a:r>
            <a:endParaRPr lang="zh-CN" altLang="en-US" sz="2400" noProof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方正清刻本悦宋简体" pitchFamily="2" charset="-122"/>
              <a:ea typeface="方正清刻本悦宋简体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方正清刻本悦宋简体" pitchFamily="2" charset="-122"/>
                <a:ea typeface="方正清刻本悦宋简体" pitchFamily="2" charset="-122"/>
              </a:rPr>
              <a:t>道一声珍重，道一声珍重，</a:t>
            </a:r>
            <a:endParaRPr lang="zh-CN" altLang="en-US" sz="2400" noProof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方正清刻本悦宋简体" pitchFamily="2" charset="-122"/>
              <a:ea typeface="方正清刻本悦宋简体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方正清刻本悦宋简体" pitchFamily="2" charset="-122"/>
                <a:ea typeface="方正清刻本悦宋简体" pitchFamily="2" charset="-122"/>
              </a:rPr>
              <a:t>那一声珍重里有蜜甜的忧愁--</a:t>
            </a:r>
            <a:endParaRPr lang="zh-CN" altLang="en-US" sz="2400" noProof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方正清刻本悦宋简体" pitchFamily="2" charset="-122"/>
              <a:ea typeface="方正清刻本悦宋简体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方正清刻本悦宋简体" pitchFamily="2" charset="-122"/>
                <a:ea typeface="方正清刻本悦宋简体" pitchFamily="2" charset="-122"/>
              </a:rPr>
              <a:t>沙扬娜拉! </a:t>
            </a:r>
            <a:endParaRPr lang="zh-CN" altLang="en-US" sz="2400" noProof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方正清刻本悦宋简体" pitchFamily="2" charset="-122"/>
              <a:ea typeface="方正清刻本悦宋简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 advClick="0" p14:dur="2500">
        <p15:prstTrans prst="drape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891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/>
      <p:bldP spid="14339" grpId="1"/>
      <p:bldP spid="2" grpId="2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6065" y="435611"/>
            <a:ext cx="2160416" cy="137842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13259"/>
            <a:ext cx="2514504" cy="150601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9594" y="-140514"/>
            <a:ext cx="1812998" cy="1659787"/>
          </a:xfrm>
          <a:prstGeom prst="rect">
            <a:avLst/>
          </a:prstGeom>
        </p:spPr>
      </p:pic>
      <p:sp>
        <p:nvSpPr>
          <p:cNvPr id="40964" name="Text Box 4"/>
          <p:cNvSpPr txBox="1"/>
          <p:nvPr/>
        </p:nvSpPr>
        <p:spPr>
          <a:xfrm>
            <a:off x="2777808" y="275590"/>
            <a:ext cx="3598862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600">
                <a:solidFill>
                  <a:srgbClr val="C00000"/>
                </a:solidFill>
                <a:latin typeface="方正清刻本悦宋简体" pitchFamily="2" charset="-122"/>
                <a:ea typeface="方正清刻本悦宋简体" pitchFamily="2" charset="-122"/>
              </a:rPr>
              <a:t>莲，爱情之花</a:t>
            </a: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2514600" y="1103948"/>
            <a:ext cx="2592388" cy="44310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方正清刻本悦宋简体" pitchFamily="2" charset="-122"/>
                <a:ea typeface="方正清刻本悦宋简体" pitchFamily="2" charset="-122"/>
                <a:cs typeface="+mn-cs"/>
              </a:rPr>
              <a:t>西洲曲（节选）</a:t>
            </a:r>
            <a:endParaRPr kumimoji="0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方正清刻本悦宋简体" pitchFamily="2" charset="-122"/>
              <a:ea typeface="方正清刻本悦宋简体" pitchFamily="2" charset="-122"/>
              <a:cs typeface="+mn-cs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方正清刻本悦宋简体" pitchFamily="2" charset="-122"/>
                <a:ea typeface="方正清刻本悦宋简体" pitchFamily="2" charset="-122"/>
                <a:cs typeface="+mn-cs"/>
              </a:rPr>
              <a:t>南朝乐府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方正清刻本悦宋简体" pitchFamily="2" charset="-122"/>
              <a:ea typeface="方正清刻本悦宋简体" pitchFamily="2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方正清刻本悦宋简体" pitchFamily="2" charset="-122"/>
                <a:ea typeface="方正清刻本悦宋简体" pitchFamily="2" charset="-122"/>
                <a:cs typeface="+mn-cs"/>
              </a:rPr>
              <a:t>采莲南塘秋，</a:t>
            </a:r>
            <a:endParaRPr kumimoji="0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方正清刻本悦宋简体" pitchFamily="2" charset="-122"/>
              <a:ea typeface="方正清刻本悦宋简体" pitchFamily="2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方正清刻本悦宋简体" pitchFamily="2" charset="-122"/>
                <a:ea typeface="方正清刻本悦宋简体" pitchFamily="2" charset="-122"/>
                <a:cs typeface="+mn-cs"/>
              </a:rPr>
              <a:t>莲花过人头；</a:t>
            </a:r>
            <a:endParaRPr kumimoji="0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方正清刻本悦宋简体" pitchFamily="2" charset="-122"/>
              <a:ea typeface="方正清刻本悦宋简体" pitchFamily="2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方正清刻本悦宋简体" pitchFamily="2" charset="-122"/>
                <a:ea typeface="方正清刻本悦宋简体" pitchFamily="2" charset="-122"/>
                <a:cs typeface="+mn-cs"/>
              </a:rPr>
              <a:t>低头弄莲子，</a:t>
            </a:r>
            <a:endParaRPr kumimoji="0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方正清刻本悦宋简体" pitchFamily="2" charset="-122"/>
              <a:ea typeface="方正清刻本悦宋简体" pitchFamily="2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zh-CN" altLang="en-US" sz="2400" b="0" i="0" u="sng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方正清刻本悦宋简体" pitchFamily="2" charset="-122"/>
                <a:ea typeface="方正清刻本悦宋简体" pitchFamily="2" charset="-122"/>
                <a:cs typeface="+mn-cs"/>
              </a:rPr>
              <a:t>莲子</a:t>
            </a:r>
            <a:r>
              <a:rPr kumimoji="0" lang="zh-CN" altLang="en-US" sz="2400" b="0" i="0" u="sng" strike="noStrike" kern="1200" cap="none" spc="0" normalizeH="0" baseline="0" noProof="0" smtClean="0">
                <a:ln>
                  <a:noFill/>
                </a:ln>
                <a:solidFill>
                  <a:srgbClr val="1E998F"/>
                </a:solidFill>
                <a:effectLst/>
                <a:uLnTx/>
                <a:uFillTx/>
                <a:latin typeface="方正清刻本悦宋简体" pitchFamily="2" charset="-122"/>
                <a:ea typeface="方正清刻本悦宋简体" pitchFamily="2" charset="-122"/>
                <a:cs typeface="+mn-cs"/>
              </a:rPr>
              <a:t>清</a:t>
            </a: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方正清刻本悦宋简体" pitchFamily="2" charset="-122"/>
                <a:ea typeface="方正清刻本悦宋简体" pitchFamily="2" charset="-122"/>
                <a:cs typeface="+mn-cs"/>
              </a:rPr>
              <a:t>如水。</a:t>
            </a:r>
            <a:endParaRPr kumimoji="0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方正清刻本悦宋简体" pitchFamily="2" charset="-122"/>
              <a:ea typeface="方正清刻本悦宋简体" pitchFamily="2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方正清刻本悦宋简体" pitchFamily="2" charset="-122"/>
                <a:ea typeface="方正清刻本悦宋简体" pitchFamily="2" charset="-122"/>
                <a:cs typeface="+mn-cs"/>
              </a:rPr>
              <a:t>置莲怀袖中，</a:t>
            </a:r>
            <a:endParaRPr kumimoji="0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方正清刻本悦宋简体" pitchFamily="2" charset="-122"/>
              <a:ea typeface="方正清刻本悦宋简体" pitchFamily="2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方正清刻本悦宋简体" pitchFamily="2" charset="-122"/>
                <a:ea typeface="方正清刻本悦宋简体" pitchFamily="2" charset="-122"/>
                <a:cs typeface="+mn-cs"/>
              </a:rPr>
              <a:t>莲心彻底红。</a:t>
            </a:r>
            <a:endParaRPr kumimoji="0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方正清刻本悦宋简体" pitchFamily="2" charset="-122"/>
              <a:ea typeface="方正清刻本悦宋简体" pitchFamily="2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方正清刻本悦宋简体" pitchFamily="2" charset="-122"/>
                <a:ea typeface="方正清刻本悦宋简体" pitchFamily="2" charset="-122"/>
                <a:cs typeface="+mn-cs"/>
              </a:rPr>
              <a:t>忆郎郎不至，</a:t>
            </a:r>
            <a:endParaRPr kumimoji="0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方正清刻本悦宋简体" pitchFamily="2" charset="-122"/>
              <a:ea typeface="方正清刻本悦宋简体" pitchFamily="2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方正清刻本悦宋简体" pitchFamily="2" charset="-122"/>
                <a:ea typeface="方正清刻本悦宋简体" pitchFamily="2" charset="-122"/>
                <a:cs typeface="+mn-cs"/>
              </a:rPr>
              <a:t>仰首望飞鸿。</a:t>
            </a:r>
            <a:endParaRPr kumimoji="0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方正清刻本悦宋简体" pitchFamily="2" charset="-122"/>
              <a:ea typeface="方正清刻本悦宋简体" pitchFamily="2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方正清刻本悦宋简体" pitchFamily="2" charset="-122"/>
                <a:ea typeface="方正清刻本悦宋简体" pitchFamily="2" charset="-122"/>
                <a:cs typeface="+mn-cs"/>
              </a:rPr>
              <a:t>鸿飞满西洲，</a:t>
            </a:r>
            <a:endParaRPr kumimoji="0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方正清刻本悦宋简体" pitchFamily="2" charset="-122"/>
              <a:ea typeface="方正清刻本悦宋简体" pitchFamily="2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方正清刻本悦宋简体" pitchFamily="2" charset="-122"/>
                <a:ea typeface="方正清刻本悦宋简体" pitchFamily="2" charset="-122"/>
                <a:cs typeface="+mn-cs"/>
              </a:rPr>
              <a:t>望郎上青楼。 </a:t>
            </a:r>
            <a:endParaRPr kumimoji="0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方正清刻本悦宋简体" pitchFamily="2" charset="-122"/>
              <a:ea typeface="方正清刻本悦宋简体" pitchFamily="2" charset="-122"/>
              <a:cs typeface="+mn-cs"/>
            </a:endParaRPr>
          </a:p>
        </p:txBody>
      </p:sp>
      <p:pic>
        <p:nvPicPr>
          <p:cNvPr id="40962" name="Picture 2" descr="47746ebft95c1492dfb6d&amp;690"/>
          <p:cNvPicPr>
            <a:picLocks noChangeAspect="1"/>
          </p:cNvPicPr>
          <p:nvPr/>
        </p:nvPicPr>
        <p:blipFill>
          <a:blip r:embed="rId6"/>
          <a:srcRect l="2620" t="3210"/>
          <a:stretch>
            <a:fillRect/>
          </a:stretch>
        </p:blipFill>
        <p:spPr>
          <a:xfrm>
            <a:off x="5377815" y="2351088"/>
            <a:ext cx="6049963" cy="34845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98755" y="5685155"/>
            <a:ext cx="373634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R="0" defTabSz="914400" eaLnBrk="1" hangingPunct="1">
              <a:lnSpc>
                <a:spcPct val="150000"/>
              </a:lnSpc>
              <a:buClrTx/>
              <a:buSzTx/>
              <a:defRPr/>
            </a:pPr>
            <a:r>
              <a:rPr lang="zh-CN" altLang="zh-CN" sz="2000" noProof="0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特点：香气清幽、品质高洁</a:t>
            </a:r>
            <a:endParaRPr kumimoji="0" lang="zh-CN" altLang="zh-CN" sz="2000" kern="1200" cap="none" spc="0" normalizeH="0" baseline="0" noProof="0" smtClean="0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  <a:cs typeface="+mn-cs"/>
            </a:endParaRPr>
          </a:p>
          <a:p>
            <a:pPr marR="0" defTabSz="914400" eaLnBrk="1" hangingPunct="1">
              <a:lnSpc>
                <a:spcPct val="150000"/>
              </a:lnSpc>
              <a:buClrTx/>
              <a:buSzTx/>
              <a:defRPr/>
            </a:pPr>
            <a:r>
              <a:rPr lang="zh-CN" altLang="zh-CN" sz="2000" noProof="0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营造了清幽、高洁的意境。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 advClick="0" p14:dur="2500">
        <p15:prstTrans prst="drape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6065" y="435611"/>
            <a:ext cx="2160416" cy="137842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010" y="5361229"/>
            <a:ext cx="2514504" cy="150601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18160" y="329565"/>
            <a:ext cx="31826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accent2"/>
                </a:solidFill>
              </a:rPr>
              <a:t>小结</a:t>
            </a:r>
          </a:p>
        </p:txBody>
      </p:sp>
      <p:sp>
        <p:nvSpPr>
          <p:cNvPr id="17411" name="文本框 17410"/>
          <p:cNvSpPr txBox="1"/>
          <p:nvPr/>
        </p:nvSpPr>
        <p:spPr>
          <a:xfrm>
            <a:off x="934720" y="955040"/>
            <a:ext cx="897636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读完这首诗，你认为这首诗的主要表达了什么思想感情？</a:t>
            </a:r>
            <a:r>
              <a:rPr lang="zh-CN" altLang="en-US" sz="4000">
                <a:latin typeface="Arial" pitchFamily="34" charset="0"/>
                <a:ea typeface="宋体" pitchFamily="2" charset="-122"/>
              </a:rPr>
              <a:t> </a:t>
            </a:r>
          </a:p>
        </p:txBody>
      </p:sp>
      <p:sp>
        <p:nvSpPr>
          <p:cNvPr id="17412" name="文本框 17411"/>
          <p:cNvSpPr txBox="1"/>
          <p:nvPr/>
        </p:nvSpPr>
        <p:spPr>
          <a:xfrm>
            <a:off x="937260" y="1935480"/>
            <a:ext cx="9462135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spc="200">
                <a:solidFill>
                  <a:srgbClr val="FF0000"/>
                </a:solidFill>
                <a:uFillTx/>
                <a:latin typeface="楷体" charset="-122"/>
                <a:ea typeface="楷体" panose="02010609060101010101" charset="-122"/>
                <a:cs typeface="楷体" panose="02010609060101010101" charset="-122"/>
              </a:rPr>
              <a:t>游子思念爱人 、家乡的思想感情。</a:t>
            </a:r>
            <a:endParaRPr lang="zh-CN" altLang="en-US" sz="2800" b="1" spc="200">
              <a:solidFill>
                <a:srgbClr val="FF0000"/>
              </a:solidFill>
              <a:uFillTx/>
              <a:latin typeface="楷体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59394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82535" y="435610"/>
            <a:ext cx="45593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 advClick="0" p14:dur="2500">
        <p15:prstTrans prst="drape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6065" y="435611"/>
            <a:ext cx="2160416" cy="137842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49860" y="5281219"/>
            <a:ext cx="2514504" cy="150601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9594" y="-140514"/>
            <a:ext cx="1812998" cy="165978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18160" y="329565"/>
            <a:ext cx="25253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accent2"/>
                </a:solidFill>
              </a:rPr>
              <a:t>课后作业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77570" y="1113155"/>
            <a:ext cx="1037463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400"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背诵并默写《涉江采芙蓉》。</a:t>
            </a:r>
          </a:p>
          <a:p>
            <a:r>
              <a:rPr lang="en-US" altLang="zh-CN" sz="2400"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400"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比较《涉江采芙蓉》和《庭中有奇树》这两首诗在表情达意上的异同。</a:t>
            </a:r>
          </a:p>
          <a:p>
            <a:r>
              <a:rPr lang="en-US" altLang="zh-CN" sz="2400"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2400"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为《涉江采芙蓉》取一个合适的题目。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idx="1"/>
          </p:nvPr>
        </p:nvSpPr>
        <p:spPr>
          <a:xfrm>
            <a:off x="3904298" y="2410143"/>
            <a:ext cx="3960813" cy="3724275"/>
          </a:xfr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6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方正清刻本悦宋简体" pitchFamily="2" charset="-122"/>
                <a:ea typeface="方正清刻本悦宋简体" pitchFamily="2" charset="-122"/>
                <a:cs typeface="+mn-cs"/>
              </a:rPr>
              <a:t>庭中有奇树</a:t>
            </a:r>
            <a:endParaRPr kumimoji="0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方正清刻本悦宋简体" pitchFamily="2" charset="-122"/>
              <a:ea typeface="方正清刻本悦宋简体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6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方正清刻本悦宋简体" pitchFamily="2" charset="-122"/>
                <a:ea typeface="方正清刻本悦宋简体" pitchFamily="2" charset="-122"/>
                <a:cs typeface="+mn-cs"/>
              </a:rPr>
              <a:t> </a:t>
            </a:r>
            <a:r>
              <a:rPr kumimoji="0" lang="en-US" altLang="zh-CN" sz="24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方正清刻本悦宋简体" pitchFamily="2" charset="-122"/>
                <a:ea typeface="方正清刻本悦宋简体" pitchFamily="2" charset="-122"/>
                <a:cs typeface="+mn-cs"/>
              </a:rPr>
              <a:t>《</a:t>
            </a: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方正清刻本悦宋简体" pitchFamily="2" charset="-122"/>
                <a:ea typeface="方正清刻本悦宋简体" pitchFamily="2" charset="-122"/>
                <a:cs typeface="+mn-cs"/>
              </a:rPr>
              <a:t>古诗十九首</a:t>
            </a:r>
            <a:r>
              <a:rPr kumimoji="0" lang="en-US" altLang="zh-CN" sz="24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方正清刻本悦宋简体" pitchFamily="2" charset="-122"/>
                <a:ea typeface="方正清刻本悦宋简体" pitchFamily="2" charset="-122"/>
                <a:cs typeface="+mn-cs"/>
              </a:rPr>
              <a:t>》</a:t>
            </a:r>
            <a:endParaRPr kumimoji="0" lang="en-US" altLang="zh-CN" sz="2400" b="0" i="0" u="none" strike="noStrike" kern="1200" cap="none" spc="0" normalizeH="0" baseline="0" noProof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方正清刻本悦宋简体" pitchFamily="2" charset="-122"/>
              <a:ea typeface="方正清刻本悦宋简体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6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方正清刻本悦宋简体" pitchFamily="2" charset="-122"/>
                <a:ea typeface="方正清刻本悦宋简体" pitchFamily="2" charset="-122"/>
                <a:cs typeface="+mn-cs"/>
              </a:rPr>
              <a:t>庭中有奇树，绿叶发华滋。</a:t>
            </a:r>
            <a:endParaRPr kumimoji="0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方正清刻本悦宋简体" pitchFamily="2" charset="-122"/>
              <a:ea typeface="方正清刻本悦宋简体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6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清刻本悦宋简体" pitchFamily="2" charset="-122"/>
                <a:ea typeface="方正清刻本悦宋简体" pitchFamily="2" charset="-122"/>
                <a:cs typeface="+mn-cs"/>
              </a:rPr>
              <a:t>攀条折其荣</a:t>
            </a: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方正清刻本悦宋简体" pitchFamily="2" charset="-122"/>
                <a:ea typeface="方正清刻本悦宋简体" pitchFamily="2" charset="-122"/>
                <a:cs typeface="+mn-cs"/>
              </a:rPr>
              <a:t>，</a:t>
            </a: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清刻本悦宋简体" pitchFamily="2" charset="-122"/>
                <a:ea typeface="方正清刻本悦宋简体" pitchFamily="2" charset="-122"/>
                <a:cs typeface="+mn-cs"/>
              </a:rPr>
              <a:t>将以遗所思</a:t>
            </a: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方正清刻本悦宋简体" pitchFamily="2" charset="-122"/>
                <a:ea typeface="方正清刻本悦宋简体" pitchFamily="2" charset="-122"/>
                <a:cs typeface="+mn-cs"/>
              </a:rPr>
              <a:t>。</a:t>
            </a:r>
            <a:endParaRPr kumimoji="0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方正清刻本悦宋简体" pitchFamily="2" charset="-122"/>
              <a:ea typeface="方正清刻本悦宋简体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6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方正清刻本悦宋简体" pitchFamily="2" charset="-122"/>
                <a:ea typeface="方正清刻本悦宋简体" pitchFamily="2" charset="-122"/>
                <a:cs typeface="+mn-cs"/>
              </a:rPr>
              <a:t>馨香盈怀袖，路远莫致之。</a:t>
            </a:r>
            <a:endParaRPr kumimoji="0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方正清刻本悦宋简体" pitchFamily="2" charset="-122"/>
              <a:ea typeface="方正清刻本悦宋简体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6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方正清刻本悦宋简体" pitchFamily="2" charset="-122"/>
                <a:ea typeface="方正清刻本悦宋简体" pitchFamily="2" charset="-122"/>
                <a:cs typeface="+mn-cs"/>
              </a:rPr>
              <a:t>此物何足贵，但感别经时。</a:t>
            </a:r>
            <a:endParaRPr kumimoji="0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方正清刻本悦宋简体" pitchFamily="2" charset="-122"/>
              <a:ea typeface="方正清刻本悦宋简体" pitchFamily="2" charset="-122"/>
              <a:cs typeface="+mn-cs"/>
            </a:endParaRPr>
          </a:p>
        </p:txBody>
      </p:sp>
      <p:pic>
        <p:nvPicPr>
          <p:cNvPr id="8195" name="New picture"/>
          <p:cNvPicPr/>
          <p:nvPr/>
        </p:nvPicPr>
        <p:blipFill>
          <a:blip r:embed="rId6"/>
          <a:stretch>
            <a:fillRect/>
          </a:stretch>
        </p:blipFill>
        <p:spPr>
          <a:xfrm>
            <a:off x="11823700" y="10553700"/>
            <a:ext cx="330200" cy="241300"/>
          </a:xfrm>
          <a:prstGeom prst="cub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 advClick="0" p14:dur="2500">
        <p15:prstTrans prst="drape"/>
      </p:transition>
    </mc:Choice>
    <mc:Fallback>
      <p:transition spd="slow" advClick="0">
        <p:fade/>
      </p:transition>
    </mc:Fallback>
  </mc:AlternateContent>
  <p:timing/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2089" y="3466531"/>
            <a:ext cx="3704528" cy="3391469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3756408"/>
            <a:ext cx="3793314" cy="3101592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42041" y="1"/>
            <a:ext cx="5096177" cy="485416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6557" y="0"/>
            <a:ext cx="2455592" cy="2022691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56945" y="599440"/>
            <a:ext cx="90195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/>
              <a:t>学习目标：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865630" y="1503045"/>
            <a:ext cx="8899525" cy="3661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黑体"/>
                <a:ea typeface="黑体"/>
                <a:cs typeface="黑体" panose="02010609060101010101" charset="-122"/>
              </a:rPr>
              <a:t>1.</a:t>
            </a:r>
            <a:r>
              <a:rPr lang="zh-CN" altLang="en-US" sz="3200">
                <a:latin typeface="黑体"/>
                <a:ea typeface="黑体"/>
                <a:cs typeface="黑体" panose="02010609060101010101" charset="-122"/>
              </a:rPr>
              <a:t>了解《古诗十九首》的相关知识。</a:t>
            </a:r>
          </a:p>
          <a:p>
            <a:endParaRPr lang="en-US" altLang="zh-CN" sz="3200">
              <a:latin typeface="黑体"/>
              <a:ea typeface="黑体"/>
              <a:cs typeface="黑体" panose="02010609060101010101" charset="-122"/>
            </a:endParaRPr>
          </a:p>
          <a:p>
            <a:r>
              <a:rPr lang="en-US" altLang="zh-CN" sz="3200">
                <a:latin typeface="黑体"/>
                <a:ea typeface="黑体"/>
                <a:cs typeface="黑体" panose="02010609060101010101" charset="-122"/>
              </a:rPr>
              <a:t>2.</a:t>
            </a:r>
            <a:r>
              <a:rPr lang="zh-CN" altLang="en-US" sz="3200">
                <a:latin typeface="黑体"/>
                <a:ea typeface="黑体"/>
                <a:cs typeface="黑体" panose="02010609060101010101" charset="-122"/>
                <a:sym typeface="+mn-ea"/>
              </a:rPr>
              <a:t>通过反复诵读，体会诗中的情感。</a:t>
            </a:r>
          </a:p>
          <a:p>
            <a:endParaRPr lang="zh-CN" altLang="en-US" sz="3200">
              <a:latin typeface="黑体"/>
              <a:ea typeface="黑体"/>
              <a:cs typeface="黑体" panose="02010609060101010101" charset="-122"/>
              <a:sym typeface="+mn-ea"/>
            </a:endParaRPr>
          </a:p>
          <a:p>
            <a:r>
              <a:rPr lang="en-US" altLang="zh-CN" sz="3200">
                <a:latin typeface="黑体"/>
                <a:ea typeface="黑体"/>
                <a:cs typeface="黑体" panose="02010609060101010101" charset="-122"/>
                <a:sym typeface="+mn-ea"/>
              </a:rPr>
              <a:t>3.</a:t>
            </a:r>
            <a:r>
              <a:rPr lang="zh-CN" altLang="en-US" sz="3200">
                <a:latin typeface="黑体"/>
                <a:ea typeface="黑体"/>
                <a:cs typeface="黑体" panose="02010609060101010101" charset="-122"/>
                <a:sym typeface="+mn-ea"/>
              </a:rPr>
              <a:t>理解“悬想法”婉曲传情达意之妙</a:t>
            </a:r>
            <a:r>
              <a:rPr lang="zh-CN" altLang="en-US">
                <a:sym typeface="+mn-ea"/>
              </a:rPr>
              <a:t>。</a:t>
            </a:r>
            <a:endParaRPr lang="zh-CN" altLang="en-US"/>
          </a:p>
          <a:p>
            <a:endParaRPr lang="zh-CN" altLang="en-US"/>
          </a:p>
          <a:p>
            <a:endParaRPr lang="zh-CN" altLang="en-US">
              <a:sym typeface="+mn-ea"/>
            </a:endParaRPr>
          </a:p>
          <a:p>
            <a:endParaRPr lang="en-US" altLang="zh-CN"/>
          </a:p>
          <a:p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 advClick="0" p14:dur="2500">
        <p15:prstTrans prst="drape"/>
      </p:transition>
    </mc:Choice>
    <mc:Fallback>
      <p:transition spd="slow" advClick="0">
        <p:fade/>
      </p:transition>
    </mc:Fallback>
  </mc:AlternateContent>
  <p:timing/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6065" y="435611"/>
            <a:ext cx="2160416" cy="137842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13259"/>
            <a:ext cx="2514504" cy="150601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9594" y="-140514"/>
            <a:ext cx="1812998" cy="1659787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762574" y="274871"/>
            <a:ext cx="3243580" cy="82994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4800" b="1">
                <a:solidFill>
                  <a:srgbClr val="399644"/>
                </a:solidFill>
                <a:latin typeface="幼圆" pitchFamily="49" charset="-122"/>
                <a:ea typeface="幼圆" pitchFamily="49" charset="-122"/>
              </a:rPr>
              <a:t>古诗十九首</a:t>
            </a:r>
          </a:p>
        </p:txBody>
      </p:sp>
      <p:sp>
        <p:nvSpPr>
          <p:cNvPr id="7" name="矩形 6"/>
          <p:cNvSpPr/>
          <p:nvPr/>
        </p:nvSpPr>
        <p:spPr>
          <a:xfrm>
            <a:off x="1575435" y="1257300"/>
            <a:ext cx="9040495" cy="5594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3000"/>
              </a:lnSpc>
            </a:pPr>
            <a:r>
              <a:rPr lang="en-US" altLang="zh-CN" sz="2400" b="1">
                <a:solidFill>
                  <a:srgbClr val="0000FF"/>
                </a:solidFill>
                <a:latin typeface="楷体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《</a:t>
            </a:r>
            <a:r>
              <a:rPr lang="zh-CN" altLang="en-US" sz="2400" b="1">
                <a:solidFill>
                  <a:srgbClr val="0000FF"/>
                </a:solidFill>
                <a:latin typeface="楷体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古诗十九首</a:t>
            </a:r>
            <a:r>
              <a:rPr lang="en-US" altLang="zh-CN" sz="2400" b="1">
                <a:solidFill>
                  <a:srgbClr val="0000FF"/>
                </a:solidFill>
                <a:latin typeface="楷体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》</a:t>
            </a:r>
            <a:r>
              <a:rPr lang="zh-CN" altLang="en-US" sz="2400" b="1">
                <a:latin typeface="楷体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最早载于</a:t>
            </a:r>
            <a:r>
              <a:rPr lang="zh-CN" altLang="en-US" sz="2400" b="1" u="sng">
                <a:solidFill>
                  <a:srgbClr val="FF0000"/>
                </a:solidFill>
                <a:latin typeface="楷体" charset="-122"/>
                <a:ea typeface="楷体" panose="02010609060101010101" charset="-122"/>
                <a:cs typeface="楷体" panose="02010609060101010101" charset="-122"/>
                <a:sym typeface="+mn-ea"/>
              </a:rPr>
              <a:t>梁代</a:t>
            </a:r>
            <a:r>
              <a:rPr lang="zh-CN" altLang="en-US" sz="2400" b="1">
                <a:solidFill>
                  <a:srgbClr val="0000FF"/>
                </a:solidFill>
                <a:latin typeface="楷体" charset="-122"/>
                <a:ea typeface="楷体" panose="02010609060101010101" charset="-122"/>
                <a:cs typeface="楷体" panose="02010609060101010101" charset="-122"/>
                <a:sym typeface="+mn-ea"/>
              </a:rPr>
              <a:t>萧统</a:t>
            </a:r>
            <a:r>
              <a:rPr lang="zh-CN" altLang="en-US" sz="2400" b="1">
                <a:latin typeface="楷体" charset="-122"/>
                <a:ea typeface="楷体" panose="02010609060101010101" charset="-122"/>
                <a:cs typeface="楷体" panose="02010609060101010101" charset="-122"/>
                <a:sym typeface="+mn-ea"/>
              </a:rPr>
              <a:t>编的</a:t>
            </a:r>
            <a:r>
              <a:rPr lang="en-US" altLang="zh-CN" sz="2400" b="1">
                <a:solidFill>
                  <a:srgbClr val="0000FF"/>
                </a:solidFill>
                <a:latin typeface="楷体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</a:t>
            </a:r>
            <a:r>
              <a:rPr lang="zh-CN" altLang="en-US" sz="2400" b="1">
                <a:solidFill>
                  <a:srgbClr val="0000FF"/>
                </a:solidFill>
                <a:latin typeface="楷体" charset="-122"/>
                <a:ea typeface="楷体" panose="02010609060101010101" charset="-122"/>
                <a:cs typeface="楷体" panose="02010609060101010101" charset="-122"/>
                <a:sym typeface="+mn-ea"/>
              </a:rPr>
              <a:t>文选</a:t>
            </a:r>
            <a:r>
              <a:rPr lang="en-US" altLang="zh-CN" sz="2400" b="1">
                <a:solidFill>
                  <a:srgbClr val="0000FF"/>
                </a:solidFill>
                <a:latin typeface="楷体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》</a:t>
            </a:r>
            <a:r>
              <a:rPr lang="zh-CN" altLang="en-US" sz="2400" b="1">
                <a:latin typeface="楷体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，它是</a:t>
            </a:r>
            <a:r>
              <a:rPr lang="en-US" altLang="zh-CN" sz="2400" b="1">
                <a:latin typeface="楷体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</a:t>
            </a:r>
            <a:r>
              <a:rPr lang="zh-CN" altLang="en-US" sz="2400" b="1">
                <a:latin typeface="楷体" charset="-122"/>
                <a:ea typeface="楷体" panose="02010609060101010101" charset="-122"/>
                <a:cs typeface="楷体" panose="02010609060101010101" charset="-122"/>
                <a:sym typeface="+mn-ea"/>
              </a:rPr>
              <a:t>文选</a:t>
            </a:r>
            <a:r>
              <a:rPr lang="en-US" altLang="zh-CN" sz="2400" b="1">
                <a:latin typeface="楷体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》</a:t>
            </a:r>
            <a:r>
              <a:rPr lang="zh-CN" altLang="en-US" sz="2400" b="1">
                <a:latin typeface="楷体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2400" b="1" u="sng">
                <a:solidFill>
                  <a:srgbClr val="0000FF"/>
                </a:solidFill>
                <a:latin typeface="楷体" charset="-122"/>
                <a:ea typeface="楷体" panose="02010609060101010101" charset="-122"/>
                <a:cs typeface="楷体" panose="02010609060101010101" charset="-122"/>
                <a:sym typeface="+mn-ea"/>
              </a:rPr>
              <a:t>杂诗</a:t>
            </a:r>
            <a:r>
              <a:rPr lang="zh-CN" altLang="en-US" sz="2400" b="1">
                <a:latin typeface="楷体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”类的一个标题，是</a:t>
            </a:r>
            <a:r>
              <a:rPr lang="zh-CN" altLang="en-US" sz="2400" b="1">
                <a:solidFill>
                  <a:srgbClr val="FF0000"/>
                </a:solidFill>
                <a:latin typeface="楷体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东汉末年文人五言诗</a:t>
            </a:r>
            <a:r>
              <a:rPr lang="zh-CN" altLang="en-US" sz="2400" b="1">
                <a:latin typeface="楷体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的选辑。它们并非一人一时之作，也不是一个有机构成的组诗。</a:t>
            </a:r>
            <a:endParaRPr lang="en-US" altLang="zh-CN" sz="2400" b="1">
              <a:latin typeface="楷体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13000"/>
              </a:lnSpc>
            </a:pPr>
            <a:r>
              <a:rPr lang="en-US" altLang="zh-CN" sz="2400" b="1">
                <a:latin typeface="楷体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2400" b="1">
                <a:solidFill>
                  <a:srgbClr val="0000FF"/>
                </a:solidFill>
                <a:latin typeface="楷体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“古诗”</a:t>
            </a:r>
            <a:r>
              <a:rPr lang="zh-CN" altLang="en-US" sz="2400" b="1">
                <a:latin typeface="楷体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的原意是古代人所作的诗，约在魏末晋初，流传着一批魏、晋以前文人所作的五言诗，</a:t>
            </a:r>
            <a:r>
              <a:rPr lang="zh-CN" altLang="en-US" sz="2400" b="1">
                <a:solidFill>
                  <a:srgbClr val="FF0000"/>
                </a:solidFill>
                <a:latin typeface="楷体" charset="-122"/>
                <a:ea typeface="楷体" panose="02010609060101010101" charset="-122"/>
                <a:cs typeface="楷体" panose="02010609060101010101" charset="-122"/>
                <a:sym typeface="+mn-ea"/>
              </a:rPr>
              <a:t>既无题目，也不知作者</a:t>
            </a:r>
            <a:r>
              <a:rPr lang="zh-CN" altLang="en-US" sz="2400" b="1">
                <a:latin typeface="楷体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，所以</a:t>
            </a:r>
            <a:r>
              <a:rPr lang="en-US" altLang="zh-CN" sz="2400" b="1">
                <a:solidFill>
                  <a:srgbClr val="FF0000"/>
                </a:solidFill>
                <a:latin typeface="楷体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</a:t>
            </a:r>
            <a:r>
              <a:rPr lang="zh-CN" altLang="en-US" sz="2400" b="1">
                <a:solidFill>
                  <a:srgbClr val="FF0000"/>
                </a:solidFill>
                <a:latin typeface="楷体" charset="-122"/>
                <a:ea typeface="楷体" panose="02010609060101010101" charset="-122"/>
                <a:cs typeface="楷体" panose="02010609060101010101" charset="-122"/>
                <a:sym typeface="+mn-ea"/>
              </a:rPr>
              <a:t>文选</a:t>
            </a:r>
            <a:r>
              <a:rPr lang="en-US" altLang="zh-CN" sz="2400" b="1">
                <a:solidFill>
                  <a:srgbClr val="FF0000"/>
                </a:solidFill>
                <a:latin typeface="楷体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》</a:t>
            </a:r>
            <a:r>
              <a:rPr lang="zh-CN" altLang="en-US" sz="2400" b="1">
                <a:solidFill>
                  <a:srgbClr val="FF0000"/>
                </a:solidFill>
                <a:latin typeface="楷体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的编者把它们编集在一起，总题为</a:t>
            </a:r>
            <a:r>
              <a:rPr lang="en-US" altLang="zh-CN" sz="2400" b="1">
                <a:solidFill>
                  <a:srgbClr val="FF0000"/>
                </a:solidFill>
                <a:latin typeface="楷体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</a:t>
            </a:r>
            <a:r>
              <a:rPr lang="zh-CN" altLang="en-US" sz="2400" b="1">
                <a:solidFill>
                  <a:srgbClr val="FF0000"/>
                </a:solidFill>
                <a:latin typeface="楷体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古诗十九首</a:t>
            </a:r>
            <a:r>
              <a:rPr lang="en-US" altLang="zh-CN" sz="2400" b="1">
                <a:solidFill>
                  <a:srgbClr val="FF0000"/>
                </a:solidFill>
                <a:latin typeface="楷体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》</a:t>
            </a:r>
            <a:r>
              <a:rPr lang="zh-CN" altLang="en-US" sz="2400" b="1">
                <a:latin typeface="楷体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。后世遂沿用这一名称。</a:t>
            </a:r>
            <a:endParaRPr lang="zh-CN" altLang="en-US" sz="2400" b="1">
              <a:latin typeface="楷体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>
                <a:latin typeface="楷体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五言诗成熟期的代表作，</a:t>
            </a:r>
            <a:r>
              <a:rPr lang="zh-CN" altLang="en-US" sz="2400" b="1">
                <a:latin typeface="楷体" charset="-122"/>
                <a:ea typeface="楷体" panose="02010609060101010101" charset="-122"/>
                <a:cs typeface="楷体" panose="02010609060101010101" charset="-122"/>
                <a:sym typeface="+mn-ea"/>
                <a:hlinkClick r:id="rId6"/>
              </a:rPr>
              <a:t>刘勰</a:t>
            </a:r>
            <a:r>
              <a:rPr lang="zh-CN" altLang="en-US" sz="2400" b="1">
                <a:latin typeface="楷体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</a:t>
            </a:r>
            <a:r>
              <a:rPr lang="en-US" altLang="zh-CN" sz="2400" b="1">
                <a:latin typeface="楷体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</a:t>
            </a:r>
            <a:r>
              <a:rPr lang="zh-CN" altLang="en-US" sz="2400" b="1">
                <a:latin typeface="楷体" charset="-122"/>
                <a:ea typeface="楷体" panose="02010609060101010101" charset="-122"/>
                <a:cs typeface="楷体" panose="02010609060101010101" charset="-122"/>
                <a:sym typeface="+mn-ea"/>
              </a:rPr>
              <a:t>文心雕龙</a:t>
            </a:r>
            <a:r>
              <a:rPr lang="en-US" altLang="zh-CN" sz="2400" b="1">
                <a:latin typeface="楷体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》</a:t>
            </a:r>
            <a:r>
              <a:rPr lang="zh-CN" altLang="en-US" sz="2400" b="1">
                <a:latin typeface="楷体" charset="-122"/>
                <a:ea typeface="楷体" panose="02010609060101010101" charset="-122"/>
                <a:cs typeface="楷体" panose="02010609060101010101" charset="-122"/>
                <a:sym typeface="+mn-ea"/>
              </a:rPr>
              <a:t>称它为</a:t>
            </a:r>
            <a:r>
              <a:rPr lang="zh-CN" altLang="en-US" sz="2400" b="1">
                <a:solidFill>
                  <a:srgbClr val="FF0000"/>
                </a:solidFill>
                <a:latin typeface="楷体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“五言之冠冕”，</a:t>
            </a:r>
            <a:r>
              <a:rPr lang="zh-CN" altLang="en-US" sz="2400" b="1">
                <a:latin typeface="楷体" charset="-122"/>
                <a:ea typeface="楷体" panose="02010609060101010101" charset="-122"/>
                <a:cs typeface="楷体" panose="02010609060101010101" charset="-122"/>
                <a:sym typeface="+mn-ea"/>
              </a:rPr>
              <a:t>钟嵘的</a:t>
            </a:r>
            <a:r>
              <a:rPr lang="en-US" altLang="zh-CN" sz="2400" b="1">
                <a:latin typeface="楷体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</a:t>
            </a:r>
            <a:r>
              <a:rPr lang="zh-CN" altLang="en-US" sz="2400" b="1">
                <a:latin typeface="楷体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诗品</a:t>
            </a:r>
            <a:r>
              <a:rPr lang="en-US" altLang="zh-CN" sz="2400" b="1">
                <a:latin typeface="楷体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》</a:t>
            </a:r>
            <a:r>
              <a:rPr lang="zh-CN" altLang="en-US" sz="2400" b="1">
                <a:latin typeface="楷体" charset="-122"/>
                <a:ea typeface="楷体" panose="02010609060101010101" charset="-122"/>
                <a:cs typeface="楷体" panose="02010609060101010101" charset="-122"/>
                <a:sym typeface="+mn-ea"/>
              </a:rPr>
              <a:t>赞颂它“</a:t>
            </a:r>
            <a:r>
              <a:rPr lang="zh-CN" altLang="en-US" sz="2400" b="1">
                <a:solidFill>
                  <a:srgbClr val="FF0000"/>
                </a:solidFill>
                <a:latin typeface="楷体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天衣无缝，一字千金”。</a:t>
            </a:r>
            <a:endParaRPr lang="zh-CN" altLang="en-US" sz="2400" b="1">
              <a:latin typeface="楷体" charset="-122"/>
              <a:ea typeface="楷体" panose="02010609060101010101" charset="-122"/>
              <a:cs typeface="楷体" panose="02010609060101010101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2400">
              <a:latin typeface="楷体" charset="-122"/>
              <a:ea typeface="楷体" panose="02010609060101010101" charset="-122"/>
              <a:cs typeface="楷体" panose="02010609060101010101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2400">
              <a:latin typeface="楷体" charset="-122"/>
              <a:ea typeface="楷体" panose="02010609060101010101" charset="-122"/>
              <a:cs typeface="楷体" panose="02010609060101010101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2400">
              <a:latin typeface="楷体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75435" y="5613400"/>
            <a:ext cx="109848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仿宋" panose="02010609060101010101" charset="-122"/>
                <a:ea typeface="仿宋" panose="02010609060101010101" charset="-122"/>
              </a:rPr>
              <a:t>关键词：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东汉末年；无名作家；十九首；五言诗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 advClick="0" p14:dur="2500">
        <p15:prstTrans prst="drape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6065" y="435611"/>
            <a:ext cx="2160416" cy="137842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13259"/>
            <a:ext cx="2514504" cy="150601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9594" y="-140514"/>
            <a:ext cx="1812998" cy="165978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621405" y="773430"/>
            <a:ext cx="6984365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50000"/>
              </a:spcBef>
              <a:buClr>
                <a:schemeClr val="hlink"/>
              </a:buClr>
              <a:buSzPct val="60000"/>
              <a:buFont typeface="Wingdings" pitchFamily="2" charset="2"/>
            </a:pPr>
            <a:r>
              <a:rPr lang="en-US" altLang="zh-CN" sz="3600" b="1">
                <a:latin typeface="楷体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</a:t>
            </a:r>
            <a:r>
              <a:rPr lang="zh-CN" altLang="en-US" sz="3600" b="1">
                <a:latin typeface="楷体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古诗十九首</a:t>
            </a:r>
            <a:r>
              <a:rPr lang="en-US" altLang="zh-CN" sz="3600" b="1">
                <a:latin typeface="楷体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》</a:t>
            </a:r>
            <a:r>
              <a:rPr lang="zh-CN" altLang="en-US" sz="3600" b="1">
                <a:latin typeface="楷体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的思想内容</a:t>
            </a:r>
            <a:endParaRPr lang="zh-CN" altLang="en-US" b="1" noProof="1">
              <a:latin typeface="楷体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spcBef>
                <a:spcPct val="50000"/>
              </a:spcBef>
              <a:buClr>
                <a:schemeClr val="hlink"/>
              </a:buClr>
              <a:buSzPct val="60000"/>
              <a:buFont typeface="Wingdings" pitchFamily="2" charset="2"/>
            </a:pPr>
            <a:r>
              <a:rPr lang="zh-CN" altLang="en-US">
                <a:latin typeface="楷体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en-US" altLang="zh-CN" sz="24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charset="-122"/>
                <a:ea typeface="楷体" panose="02010609060101010101" charset="-122"/>
                <a:cs typeface="楷体" panose="02010609060101010101" charset="-122"/>
                <a:sym typeface="+mn-ea"/>
              </a:rPr>
              <a:t>1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、失志伤时、人生无常的感慨。</a:t>
            </a:r>
            <a:r>
              <a:rPr lang="zh-CN" altLang="en-US" sz="2400" b="1">
                <a:effectLst>
                  <a:outerShdw blurRad="38100" dist="38100" dir="2700000">
                    <a:srgbClr val="C0C0C0"/>
                  </a:outerShdw>
                </a:effectLst>
                <a:latin typeface="楷体" charset="-122"/>
                <a:ea typeface="楷体" panose="02010609060101010101" charset="-122"/>
                <a:cs typeface="楷体" panose="02010609060101010101" charset="-122"/>
                <a:sym typeface="+mn-ea"/>
              </a:rPr>
              <a:t>如</a:t>
            </a:r>
            <a:r>
              <a:rPr lang="en-US" altLang="zh-CN" sz="2400" b="1">
                <a:effectLst>
                  <a:outerShdw blurRad="38100" dist="38100" dir="2700000">
                    <a:srgbClr val="C0C0C0"/>
                  </a:outerShdw>
                </a:effectLst>
                <a:latin typeface="楷体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</a:t>
            </a:r>
            <a:r>
              <a:rPr lang="zh-CN" altLang="en-US" sz="2400" b="1">
                <a:effectLst>
                  <a:outerShdw blurRad="38100" dist="38100" dir="2700000">
                    <a:srgbClr val="C0C0C0"/>
                  </a:outerShdw>
                </a:effectLst>
                <a:latin typeface="楷体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今日良宴会</a:t>
            </a:r>
            <a:r>
              <a:rPr lang="en-US" altLang="zh-CN" sz="2400" b="1">
                <a:effectLst>
                  <a:outerShdw blurRad="38100" dist="38100" dir="2700000">
                    <a:srgbClr val="C0C0C0"/>
                  </a:outerShdw>
                </a:effectLst>
                <a:latin typeface="楷体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》</a:t>
            </a:r>
            <a:r>
              <a:rPr lang="zh-CN" altLang="en-US" sz="2400" b="1">
                <a:effectLst>
                  <a:outerShdw blurRad="38100" dist="38100" dir="2700000">
                    <a:srgbClr val="C0C0C0"/>
                  </a:outerShdw>
                </a:effectLst>
                <a:latin typeface="楷体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</a:t>
            </a:r>
            <a:r>
              <a:rPr lang="en-US" altLang="zh-CN" sz="2400" b="1">
                <a:effectLst>
                  <a:outerShdw blurRad="38100" dist="38100" dir="2700000">
                    <a:srgbClr val="C0C0C0"/>
                  </a:outerShdw>
                </a:effectLst>
                <a:latin typeface="楷体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</a:t>
            </a:r>
            <a:r>
              <a:rPr lang="zh-CN" altLang="en-US" sz="2400" b="1">
                <a:effectLst>
                  <a:outerShdw blurRad="38100" dist="38100" dir="2700000">
                    <a:srgbClr val="C0C0C0"/>
                  </a:outerShdw>
                </a:effectLst>
                <a:latin typeface="楷体" charset="-122"/>
                <a:ea typeface="楷体" panose="02010609060101010101" charset="-122"/>
                <a:cs typeface="楷体" panose="02010609060101010101" charset="-122"/>
                <a:sym typeface="+mn-ea"/>
              </a:rPr>
              <a:t>生年不满百</a:t>
            </a:r>
            <a:r>
              <a:rPr lang="en-US" altLang="zh-CN" sz="2400" b="1">
                <a:effectLst>
                  <a:outerShdw blurRad="38100" dist="38100" dir="2700000">
                    <a:srgbClr val="C0C0C0"/>
                  </a:outerShdw>
                </a:effectLst>
                <a:latin typeface="楷体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》</a:t>
            </a:r>
            <a:r>
              <a:rPr lang="zh-CN" altLang="en-US" sz="2400" b="1">
                <a:effectLst>
                  <a:outerShdw blurRad="38100" dist="38100" dir="2700000">
                    <a:srgbClr val="C0C0C0"/>
                  </a:outerShdw>
                </a:effectLst>
                <a:latin typeface="楷体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（”生年不满百，常怀千年忧。昼短苦夜长，何不秉烛游。为乐当及时，何能待来兹？“）、</a:t>
            </a:r>
            <a:r>
              <a:rPr lang="en-US" altLang="zh-CN" sz="2400" b="1">
                <a:effectLst>
                  <a:outerShdw blurRad="38100" dist="38100" dir="2700000">
                    <a:srgbClr val="C0C0C0"/>
                  </a:outerShdw>
                </a:effectLst>
                <a:latin typeface="楷体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</a:t>
            </a:r>
            <a:r>
              <a:rPr lang="zh-CN" altLang="en-US" sz="2400" b="1">
                <a:effectLst>
                  <a:outerShdw blurRad="38100" dist="38100" dir="2700000">
                    <a:srgbClr val="C0C0C0"/>
                  </a:outerShdw>
                </a:effectLst>
                <a:latin typeface="楷体" charset="-122"/>
                <a:ea typeface="楷体" panose="02010609060101010101" charset="-122"/>
                <a:cs typeface="楷体" panose="02010609060101010101" charset="-122"/>
                <a:sym typeface="+mn-ea"/>
              </a:rPr>
              <a:t>驱车上东门行</a:t>
            </a:r>
            <a:r>
              <a:rPr lang="en-US" altLang="zh-CN" sz="2400" b="1">
                <a:effectLst>
                  <a:outerShdw blurRad="38100" dist="38100" dir="2700000">
                    <a:srgbClr val="C0C0C0"/>
                  </a:outerShdw>
                </a:effectLst>
                <a:latin typeface="楷体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》</a:t>
            </a:r>
            <a:r>
              <a:rPr lang="zh-CN" altLang="en-US" sz="2400" b="1">
                <a:effectLst>
                  <a:outerShdw blurRad="38100" dist="38100" dir="2700000">
                    <a:srgbClr val="C0C0C0"/>
                  </a:outerShdw>
                </a:effectLst>
                <a:latin typeface="楷体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（“人生忽如寄，寿无金石固。</a:t>
            </a:r>
            <a:r>
              <a:rPr lang="en-US" altLang="zh-CN" sz="2400" b="1">
                <a:effectLst>
                  <a:outerShdw blurRad="38100" dist="38100" dir="2700000">
                    <a:srgbClr val="C0C0C0"/>
                  </a:outerShdw>
                </a:effectLst>
                <a:latin typeface="楷体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……</a:t>
            </a:r>
            <a:r>
              <a:rPr lang="zh-CN" altLang="en-US" sz="2400" b="1">
                <a:effectLst>
                  <a:outerShdw blurRad="38100" dist="38100" dir="2700000">
                    <a:srgbClr val="C0C0C0"/>
                  </a:outerShdw>
                </a:effectLst>
                <a:latin typeface="楷体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服食求神仙，多为药所误。不如饮美酒，被服纨与素。”）</a:t>
            </a:r>
            <a:endParaRPr lang="zh-CN" altLang="en-US" sz="2400" b="1" noProof="1">
              <a:effectLst>
                <a:outerShdw blurRad="38100" dist="38100" dir="2700000">
                  <a:srgbClr val="C0C0C0"/>
                </a:outerShdw>
              </a:effectLst>
              <a:latin typeface="楷体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spcBef>
                <a:spcPct val="50000"/>
              </a:spcBef>
              <a:buClr>
                <a:schemeClr val="hlink"/>
              </a:buClr>
              <a:buSzPct val="60000"/>
              <a:buFont typeface="Wingdings" pitchFamily="2" charset="2"/>
            </a:pPr>
            <a:r>
              <a:rPr lang="zh-CN" altLang="en-US" sz="2400" b="1">
                <a:effectLst>
                  <a:outerShdw blurRad="38100" dist="38100" dir="2700000">
                    <a:srgbClr val="C0C0C0"/>
                  </a:outerShdw>
                </a:effectLst>
                <a:latin typeface="楷体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en-US" altLang="zh-CN" sz="24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、世态的炎凉与人情的冷暖。</a:t>
            </a:r>
            <a:r>
              <a:rPr lang="zh-CN" altLang="en-US" sz="2400" b="1">
                <a:effectLst>
                  <a:outerShdw blurRad="38100" dist="38100" dir="2700000">
                    <a:srgbClr val="C0C0C0"/>
                  </a:outerShdw>
                </a:effectLst>
                <a:latin typeface="楷体" charset="-122"/>
                <a:ea typeface="楷体" panose="02010609060101010101" charset="-122"/>
                <a:cs typeface="楷体" panose="02010609060101010101" charset="-122"/>
                <a:sym typeface="+mn-ea"/>
              </a:rPr>
              <a:t>如</a:t>
            </a:r>
            <a:r>
              <a:rPr lang="en-US" altLang="zh-CN" sz="2400" b="1">
                <a:effectLst>
                  <a:outerShdw blurRad="38100" dist="38100" dir="2700000">
                    <a:srgbClr val="C0C0C0"/>
                  </a:outerShdw>
                </a:effectLst>
                <a:latin typeface="楷体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</a:t>
            </a:r>
            <a:r>
              <a:rPr lang="zh-CN" altLang="en-US" sz="2400" b="1">
                <a:effectLst>
                  <a:outerShdw blurRad="38100" dist="38100" dir="2700000">
                    <a:srgbClr val="C0C0C0"/>
                  </a:outerShdw>
                </a:effectLst>
                <a:latin typeface="楷体" charset="-122"/>
                <a:ea typeface="楷体" panose="02010609060101010101" charset="-122"/>
                <a:cs typeface="楷体" panose="02010609060101010101" charset="-122"/>
                <a:sym typeface="+mn-ea"/>
              </a:rPr>
              <a:t>西北有高楼</a:t>
            </a:r>
            <a:r>
              <a:rPr lang="en-US" altLang="zh-CN" sz="2400" b="1">
                <a:effectLst>
                  <a:outerShdw blurRad="38100" dist="38100" dir="2700000">
                    <a:srgbClr val="C0C0C0"/>
                  </a:outerShdw>
                </a:effectLst>
                <a:latin typeface="楷体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》</a:t>
            </a:r>
            <a:r>
              <a:rPr lang="zh-CN" altLang="en-US" sz="2400" b="1">
                <a:effectLst>
                  <a:outerShdw blurRad="38100" dist="38100" dir="2700000">
                    <a:srgbClr val="C0C0C0"/>
                  </a:outerShdw>
                </a:effectLst>
                <a:latin typeface="楷体" charset="-122"/>
                <a:ea typeface="楷体" panose="02010609060101010101" charset="-122"/>
                <a:cs typeface="楷体" panose="02010609060101010101" charset="-122"/>
                <a:sym typeface="+mn-ea"/>
              </a:rPr>
              <a:t>感叹知音难逢。</a:t>
            </a:r>
            <a:r>
              <a:rPr lang="en-US" altLang="zh-CN" sz="2400" b="1">
                <a:effectLst>
                  <a:outerShdw blurRad="38100" dist="38100" dir="2700000">
                    <a:srgbClr val="C0C0C0"/>
                  </a:outerShdw>
                </a:effectLst>
                <a:latin typeface="楷体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</a:t>
            </a:r>
            <a:r>
              <a:rPr lang="zh-CN" altLang="en-US" sz="2400" b="1">
                <a:effectLst>
                  <a:outerShdw blurRad="38100" dist="38100" dir="2700000">
                    <a:srgbClr val="C0C0C0"/>
                  </a:outerShdw>
                </a:effectLst>
                <a:latin typeface="楷体" charset="-122"/>
                <a:ea typeface="楷体" panose="02010609060101010101" charset="-122"/>
                <a:cs typeface="楷体" panose="02010609060101010101" charset="-122"/>
                <a:sym typeface="+mn-ea"/>
              </a:rPr>
              <a:t>明月皎夜光</a:t>
            </a:r>
            <a:r>
              <a:rPr lang="en-US" altLang="zh-CN" sz="2400" b="1">
                <a:effectLst>
                  <a:outerShdw blurRad="38100" dist="38100" dir="2700000">
                    <a:srgbClr val="C0C0C0"/>
                  </a:outerShdw>
                </a:effectLst>
                <a:latin typeface="楷体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》</a:t>
            </a:r>
            <a:r>
              <a:rPr lang="zh-CN" altLang="en-US" sz="2400" b="1">
                <a:effectLst>
                  <a:outerShdw blurRad="38100" dist="38100" dir="2700000">
                    <a:srgbClr val="C0C0C0"/>
                  </a:outerShdw>
                </a:effectLst>
                <a:latin typeface="楷体" charset="-122"/>
                <a:ea typeface="楷体" panose="02010609060101010101" charset="-122"/>
                <a:cs typeface="楷体" panose="02010609060101010101" charset="-122"/>
                <a:sym typeface="+mn-ea"/>
              </a:rPr>
              <a:t>写朋友离我而去。</a:t>
            </a:r>
            <a:endParaRPr lang="zh-CN" altLang="en-US" sz="2400" b="1" noProof="1">
              <a:effectLst>
                <a:outerShdw blurRad="38100" dist="38100" dir="2700000">
                  <a:srgbClr val="C0C0C0"/>
                </a:outerShdw>
              </a:effectLst>
              <a:latin typeface="楷体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spcBef>
                <a:spcPct val="50000"/>
              </a:spcBef>
              <a:buClr>
                <a:schemeClr val="hlink"/>
              </a:buClr>
              <a:buSzPct val="60000"/>
              <a:buFont typeface="Wingdings" pitchFamily="2" charset="2"/>
            </a:pPr>
            <a:r>
              <a:rPr lang="zh-CN" altLang="en-US" sz="2400" b="1">
                <a:effectLst>
                  <a:outerShdw blurRad="38100" dist="38100" dir="2700000">
                    <a:srgbClr val="C0C0C0"/>
                  </a:outerShdw>
                </a:effectLst>
                <a:latin typeface="楷体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en-US" altLang="zh-CN" sz="24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charset="-122"/>
                <a:ea typeface="楷体" panose="02010609060101010101" charset="-122"/>
                <a:cs typeface="楷体" panose="02010609060101010101" charset="-122"/>
                <a:sym typeface="+mn-ea"/>
              </a:rPr>
              <a:t>3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、游子思妇们离别相思之苦。</a:t>
            </a:r>
            <a:r>
              <a:rPr lang="en-US" altLang="zh-CN" sz="2400" b="1">
                <a:effectLst>
                  <a:outerShdw blurRad="38100" dist="38100" dir="2700000">
                    <a:srgbClr val="C0C0C0"/>
                  </a:outerShdw>
                </a:effectLst>
                <a:latin typeface="楷体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</a:t>
            </a:r>
            <a:r>
              <a:rPr lang="zh-CN" altLang="en-US" sz="2400" b="1">
                <a:effectLst>
                  <a:outerShdw blurRad="38100" dist="38100" dir="2700000">
                    <a:srgbClr val="C0C0C0"/>
                  </a:outerShdw>
                </a:effectLst>
                <a:latin typeface="楷体" charset="-122"/>
                <a:ea typeface="楷体" panose="02010609060101010101" charset="-122"/>
                <a:cs typeface="楷体" panose="02010609060101010101" charset="-122"/>
                <a:sym typeface="+mn-ea"/>
              </a:rPr>
              <a:t>涉江采芙蓉</a:t>
            </a:r>
            <a:r>
              <a:rPr lang="en-US" altLang="zh-CN" sz="2400" b="1">
                <a:effectLst>
                  <a:outerShdw blurRad="38100" dist="38100" dir="2700000">
                    <a:srgbClr val="C0C0C0"/>
                  </a:outerShdw>
                </a:effectLst>
                <a:latin typeface="楷体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》</a:t>
            </a:r>
            <a:r>
              <a:rPr lang="zh-CN" altLang="en-US" sz="2400" b="1">
                <a:effectLst>
                  <a:outerShdw blurRad="38100" dist="38100" dir="2700000">
                    <a:srgbClr val="C0C0C0"/>
                  </a:outerShdw>
                </a:effectLst>
                <a:latin typeface="楷体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</a:t>
            </a:r>
            <a:r>
              <a:rPr lang="en-US" altLang="zh-CN" sz="2400" b="1">
                <a:effectLst>
                  <a:outerShdw blurRad="38100" dist="38100" dir="2700000">
                    <a:srgbClr val="C0C0C0"/>
                  </a:outerShdw>
                </a:effectLst>
                <a:latin typeface="楷体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</a:t>
            </a:r>
            <a:r>
              <a:rPr lang="zh-CN" altLang="en-US" sz="2400" b="1">
                <a:effectLst>
                  <a:outerShdw blurRad="38100" dist="38100" dir="2700000">
                    <a:srgbClr val="C0C0C0"/>
                  </a:outerShdw>
                </a:effectLst>
                <a:latin typeface="楷体" charset="-122"/>
                <a:ea typeface="楷体" panose="02010609060101010101" charset="-122"/>
                <a:cs typeface="楷体" panose="02010609060101010101" charset="-122"/>
                <a:sym typeface="+mn-ea"/>
              </a:rPr>
              <a:t>行行重行行</a:t>
            </a:r>
            <a:r>
              <a:rPr lang="en-US" altLang="zh-CN" sz="2400" b="1">
                <a:effectLst>
                  <a:outerShdw blurRad="38100" dist="38100" dir="2700000">
                    <a:srgbClr val="C0C0C0"/>
                  </a:outerShdw>
                </a:effectLst>
                <a:latin typeface="楷体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》</a:t>
            </a:r>
            <a:r>
              <a:rPr lang="zh-CN" altLang="en-US" sz="2400" b="1">
                <a:effectLst>
                  <a:outerShdw blurRad="38100" dist="38100" dir="2700000">
                    <a:srgbClr val="C0C0C0"/>
                  </a:outerShdw>
                </a:effectLst>
                <a:latin typeface="楷体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</a:t>
            </a:r>
            <a:r>
              <a:rPr lang="en-US" altLang="zh-CN" sz="2400" b="1">
                <a:effectLst>
                  <a:outerShdw blurRad="38100" dist="38100" dir="2700000">
                    <a:srgbClr val="C0C0C0"/>
                  </a:outerShdw>
                </a:effectLst>
                <a:latin typeface="楷体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</a:t>
            </a:r>
            <a:r>
              <a:rPr lang="zh-CN" altLang="en-US" sz="2400" b="1">
                <a:effectLst>
                  <a:outerShdw blurRad="38100" dist="38100" dir="2700000">
                    <a:srgbClr val="C0C0C0"/>
                  </a:outerShdw>
                </a:effectLst>
                <a:latin typeface="楷体" charset="-122"/>
                <a:ea typeface="楷体" panose="02010609060101010101" charset="-122"/>
                <a:cs typeface="楷体" panose="02010609060101010101" charset="-122"/>
                <a:sym typeface="+mn-ea"/>
              </a:rPr>
              <a:t>青青河畔草</a:t>
            </a:r>
            <a:r>
              <a:rPr lang="en-US" altLang="zh-CN" sz="2400" b="1">
                <a:effectLst>
                  <a:outerShdw blurRad="38100" dist="38100" dir="2700000">
                    <a:srgbClr val="C0C0C0"/>
                  </a:outerShdw>
                </a:effectLst>
                <a:latin typeface="楷体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》</a:t>
            </a:r>
            <a:r>
              <a:rPr lang="zh-CN" altLang="en-US" sz="2400" b="1">
                <a:effectLst>
                  <a:outerShdw blurRad="38100" dist="38100" dir="2700000">
                    <a:srgbClr val="C0C0C0"/>
                  </a:outerShdw>
                </a:effectLst>
                <a:latin typeface="楷体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2400" b="1" noProof="1">
              <a:effectLst>
                <a:outerShdw blurRad="38100" dist="38100" dir="2700000">
                  <a:srgbClr val="C0C0C0"/>
                </a:outerShdw>
              </a:effectLst>
              <a:latin typeface="楷体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2400" b="1" noProof="1">
              <a:effectLst>
                <a:outerShdw blurRad="38100" dist="38100" dir="2700000">
                  <a:srgbClr val="C0C0C0"/>
                </a:outerShdw>
              </a:effectLst>
              <a:latin typeface="楷体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" name="图片 2" descr="素材中国sccnn.com_201604181003副本"/>
          <p:cNvPicPr>
            <a:picLocks noChangeAspect="1"/>
          </p:cNvPicPr>
          <p:nvPr/>
        </p:nvPicPr>
        <p:blipFill>
          <a:blip r:embed="rId6"/>
          <a:srcRect l="8078" t="850" r="18633" b="31230"/>
          <a:stretch>
            <a:fillRect/>
          </a:stretch>
        </p:blipFill>
        <p:spPr>
          <a:xfrm flipH="1">
            <a:off x="-195602" y="1775458"/>
            <a:ext cx="3878127" cy="508254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 advClick="0" p14:dur="2500">
        <p15:prstTrans prst="drape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2089" y="3466531"/>
            <a:ext cx="3704528" cy="3391469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3756408"/>
            <a:ext cx="3793314" cy="310159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6557" y="0"/>
            <a:ext cx="2455592" cy="2022691"/>
          </a:xfrm>
          <a:prstGeom prst="rect">
            <a:avLst/>
          </a:prstGeom>
        </p:spPr>
      </p:pic>
      <p:sp>
        <p:nvSpPr>
          <p:cNvPr id="6146" name="标题 6145"/>
          <p:cNvSpPr>
            <a:spLocks noGrp="1"/>
          </p:cNvSpPr>
          <p:nvPr>
            <p:ph type="title"/>
          </p:nvPr>
        </p:nvSpPr>
        <p:spPr>
          <a:xfrm>
            <a:off x="3516630" y="0"/>
            <a:ext cx="4855845" cy="1143000"/>
          </a:xfrm>
        </p:spPr>
        <p:txBody>
          <a:bodyPr anchor="ctr"/>
          <a:lstStyle/>
          <a:p>
            <a:r>
              <a:rPr lang="zh-CN" altLang="en-US" b="1">
                <a:effectLst>
                  <a:outerShdw blurRad="38100" dist="38100" dir="2700000">
                    <a:srgbClr val="FFFFFF"/>
                  </a:outerShdw>
                </a:effectLst>
                <a:latin typeface="华康行楷体 W5" panose="03000509000000000000" charset="-122"/>
                <a:ea typeface="华康行楷体 W5" panose="03000509000000000000" charset="-122"/>
              </a:rPr>
              <a:t>涉江采芙蓉</a:t>
            </a:r>
          </a:p>
        </p:txBody>
      </p:sp>
      <p:sp>
        <p:nvSpPr>
          <p:cNvPr id="6147" name="文本占位符 6146"/>
          <p:cNvSpPr>
            <a:spLocks noGrp="1"/>
          </p:cNvSpPr>
          <p:nvPr>
            <p:ph type="body" idx="1"/>
          </p:nvPr>
        </p:nvSpPr>
        <p:spPr>
          <a:xfrm>
            <a:off x="3119755" y="1384935"/>
            <a:ext cx="6477000" cy="5105400"/>
          </a:xfrm>
        </p:spPr>
        <p:txBody>
          <a:bodyPr/>
          <a:lstStyle/>
          <a:p>
            <a:pPr algn="l">
              <a:lnSpc>
                <a:spcPct val="90000"/>
              </a:lnSpc>
              <a:buNone/>
            </a:pP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华康行楷体 W5" panose="03000509000000000000" charset="-122"/>
                <a:ea typeface="华康行楷体 W5" panose="03000509000000000000" charset="-122"/>
                <a:cs typeface="华康行楷体 W5" panose="03000509000000000000" charset="-122"/>
              </a:rPr>
              <a:t>涉江采芙蓉，兰泽多芳草。 </a:t>
            </a:r>
          </a:p>
          <a:p>
            <a:pPr algn="l">
              <a:lnSpc>
                <a:spcPct val="90000"/>
              </a:lnSpc>
              <a:buNone/>
            </a:pPr>
            <a:endParaRPr lang="zh-CN" altLang="en-US" sz="3600" b="1">
              <a:effectLst>
                <a:outerShdw blurRad="38100" dist="38100" dir="2700000">
                  <a:srgbClr val="FFFFFF"/>
                </a:outerShdw>
              </a:effectLst>
              <a:latin typeface="华康行楷体 W5" panose="03000509000000000000" charset="-122"/>
              <a:ea typeface="华康行楷体 W5" panose="03000509000000000000" charset="-122"/>
              <a:cs typeface="华康行楷体 W5" panose="03000509000000000000" charset="-122"/>
            </a:endParaRPr>
          </a:p>
          <a:p>
            <a:pPr algn="l">
              <a:lnSpc>
                <a:spcPct val="90000"/>
              </a:lnSpc>
              <a:buNone/>
            </a:pP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华康行楷体 W5" panose="03000509000000000000" charset="-122"/>
                <a:ea typeface="华康行楷体 W5" panose="03000509000000000000" charset="-122"/>
                <a:cs typeface="华康行楷体 W5" panose="03000509000000000000" charset="-122"/>
              </a:rPr>
              <a:t>采之欲遗谁？所思在远道。 </a:t>
            </a:r>
          </a:p>
          <a:p>
            <a:pPr algn="l">
              <a:lnSpc>
                <a:spcPct val="90000"/>
              </a:lnSpc>
              <a:buNone/>
            </a:pPr>
            <a:endParaRPr lang="zh-CN" altLang="en-US" sz="3600" b="1">
              <a:effectLst>
                <a:outerShdw blurRad="38100" dist="38100" dir="2700000">
                  <a:srgbClr val="FFFFFF"/>
                </a:outerShdw>
              </a:effectLst>
              <a:latin typeface="华康行楷体 W5" panose="03000509000000000000" charset="-122"/>
              <a:ea typeface="华康行楷体 W5" panose="03000509000000000000" charset="-122"/>
              <a:cs typeface="华康行楷体 W5" panose="03000509000000000000" charset="-122"/>
            </a:endParaRPr>
          </a:p>
          <a:p>
            <a:pPr algn="l">
              <a:lnSpc>
                <a:spcPct val="90000"/>
              </a:lnSpc>
              <a:buNone/>
            </a:pP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华康行楷体 W5" panose="03000509000000000000" charset="-122"/>
                <a:ea typeface="华康行楷体 W5" panose="03000509000000000000" charset="-122"/>
                <a:cs typeface="华康行楷体 W5" panose="03000509000000000000" charset="-122"/>
              </a:rPr>
              <a:t>还顾望旧乡，长路漫浩浩。 </a:t>
            </a:r>
          </a:p>
          <a:p>
            <a:pPr algn="l">
              <a:lnSpc>
                <a:spcPct val="90000"/>
              </a:lnSpc>
              <a:buNone/>
            </a:pPr>
            <a:endParaRPr lang="zh-CN" altLang="en-US" sz="3600" b="1">
              <a:effectLst>
                <a:outerShdw blurRad="38100" dist="38100" dir="2700000">
                  <a:srgbClr val="FFFFFF"/>
                </a:outerShdw>
              </a:effectLst>
              <a:latin typeface="华康行楷体 W5" panose="03000509000000000000" charset="-122"/>
              <a:ea typeface="华康行楷体 W5" panose="03000509000000000000" charset="-122"/>
              <a:cs typeface="华康行楷体 W5" panose="03000509000000000000" charset="-122"/>
            </a:endParaRPr>
          </a:p>
          <a:p>
            <a:pPr algn="l">
              <a:lnSpc>
                <a:spcPct val="90000"/>
              </a:lnSpc>
              <a:buNone/>
            </a:pP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华康行楷体 W5" panose="03000509000000000000" charset="-122"/>
                <a:ea typeface="华康行楷体 W5" panose="03000509000000000000" charset="-122"/>
                <a:cs typeface="华康行楷体 W5" panose="03000509000000000000" charset="-122"/>
              </a:rPr>
              <a:t>同心而离居，忧伤以终老。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629150" y="2196465"/>
            <a:ext cx="7473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rgbClr val="FF0000"/>
                </a:solidFill>
              </a:rPr>
              <a:t>W</a:t>
            </a:r>
            <a:r>
              <a:rPr lang="en-US" altLang="zh-CN" sz="2400">
                <a:solidFill>
                  <a:srgbClr val="FF0000"/>
                </a:solidFill>
              </a:rPr>
              <a:t>èi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43840" y="247650"/>
            <a:ext cx="31229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accent2"/>
                </a:solidFill>
              </a:rPr>
              <a:t>认读   正音断句</a:t>
            </a: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4142105" y="1452880"/>
            <a:ext cx="100330" cy="408940"/>
          </a:xfrm>
          <a:prstGeom prst="line">
            <a:avLst/>
          </a:prstGeom>
          <a:ln w="41275" cmpd="sng">
            <a:solidFill>
              <a:srgbClr val="FF0000"/>
            </a:solidFill>
            <a:prstDash val="soli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7012940" y="1452880"/>
            <a:ext cx="100330" cy="408940"/>
          </a:xfrm>
          <a:prstGeom prst="line">
            <a:avLst/>
          </a:prstGeom>
          <a:ln w="41275" cmpd="sng">
            <a:solidFill>
              <a:srgbClr val="FF0000"/>
            </a:solidFill>
            <a:prstDash val="soli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4142105" y="2656840"/>
            <a:ext cx="100330" cy="408940"/>
          </a:xfrm>
          <a:prstGeom prst="line">
            <a:avLst/>
          </a:prstGeom>
          <a:ln w="41275" cmpd="sng">
            <a:solidFill>
              <a:srgbClr val="FF0000"/>
            </a:solidFill>
            <a:prstDash val="soli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7012940" y="2656840"/>
            <a:ext cx="100330" cy="408940"/>
          </a:xfrm>
          <a:prstGeom prst="line">
            <a:avLst/>
          </a:prstGeom>
          <a:ln w="41275" cmpd="sng">
            <a:solidFill>
              <a:srgbClr val="FF0000"/>
            </a:solidFill>
            <a:prstDash val="soli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4142105" y="3894455"/>
            <a:ext cx="100330" cy="408940"/>
          </a:xfrm>
          <a:prstGeom prst="line">
            <a:avLst/>
          </a:prstGeom>
          <a:ln w="41275" cmpd="sng">
            <a:solidFill>
              <a:srgbClr val="FF0000"/>
            </a:solidFill>
            <a:prstDash val="soli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7015480" y="3894455"/>
            <a:ext cx="97790" cy="431800"/>
          </a:xfrm>
          <a:prstGeom prst="line">
            <a:avLst/>
          </a:prstGeom>
          <a:ln w="41275" cmpd="sng">
            <a:solidFill>
              <a:srgbClr val="FF0000"/>
            </a:solidFill>
            <a:prstDash val="soli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4132580" y="5181600"/>
            <a:ext cx="127000" cy="361950"/>
          </a:xfrm>
          <a:prstGeom prst="line">
            <a:avLst/>
          </a:prstGeom>
          <a:ln w="41275" cmpd="sng">
            <a:solidFill>
              <a:srgbClr val="FF0000"/>
            </a:solidFill>
            <a:prstDash val="soli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7015480" y="5181600"/>
            <a:ext cx="100330" cy="408940"/>
          </a:xfrm>
          <a:prstGeom prst="line">
            <a:avLst/>
          </a:prstGeom>
          <a:ln w="41275" cmpd="sng">
            <a:solidFill>
              <a:srgbClr val="FF0000"/>
            </a:solidFill>
            <a:prstDash val="soli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5549900" y="6029960"/>
            <a:ext cx="42202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accent2"/>
                </a:solidFill>
                <a:latin typeface="楷体" charset="-122"/>
                <a:ea typeface="楷体" panose="02010609060101010101" charset="-122"/>
              </a:rPr>
              <a:t>二三节拍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 advClick="0" p14:dur="2500">
        <p15:prstTrans prst="drape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椭圆 7"/>
          <p:cNvSpPr/>
          <p:nvPr/>
        </p:nvSpPr>
        <p:spPr>
          <a:xfrm>
            <a:off x="7064375" y="3766820"/>
            <a:ext cx="1577340" cy="668655"/>
          </a:xfrm>
          <a:prstGeom prst="ellipse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224530" y="3856990"/>
            <a:ext cx="1057275" cy="568325"/>
          </a:xfrm>
          <a:prstGeom prst="ellipse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6075045" y="2649855"/>
            <a:ext cx="1069975" cy="528320"/>
          </a:xfrm>
          <a:prstGeom prst="ellipse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6075045" y="1282700"/>
            <a:ext cx="1077595" cy="658495"/>
          </a:xfrm>
          <a:prstGeom prst="ellipse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6065" y="435611"/>
            <a:ext cx="2160416" cy="137842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40005" y="5320589"/>
            <a:ext cx="2514504" cy="150601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9594" y="-140514"/>
            <a:ext cx="1812998" cy="1659787"/>
          </a:xfrm>
          <a:prstGeom prst="rect">
            <a:avLst/>
          </a:prstGeom>
        </p:spPr>
      </p:pic>
      <p:pic>
        <p:nvPicPr>
          <p:cNvPr id="17" name="图片 16" descr="素材cnn-sccnn.com副本"/>
          <p:cNvPicPr>
            <a:picLocks noChangeAspect="1"/>
          </p:cNvPicPr>
          <p:nvPr/>
        </p:nvPicPr>
        <p:blipFill>
          <a:blip r:embed="rId6"/>
          <a:srcRect l="64592" t="43470"/>
          <a:stretch>
            <a:fillRect/>
          </a:stretch>
        </p:blipFill>
        <p:spPr>
          <a:xfrm>
            <a:off x="8811895" y="3983990"/>
            <a:ext cx="3400425" cy="2842895"/>
          </a:xfrm>
          <a:prstGeom prst="rect">
            <a:avLst/>
          </a:prstGeom>
        </p:spPr>
      </p:pic>
      <p:sp>
        <p:nvSpPr>
          <p:cNvPr id="6146" name="标题 6145"/>
          <p:cNvSpPr>
            <a:spLocks noGrp="1"/>
          </p:cNvSpPr>
          <p:nvPr>
            <p:ph type="title"/>
          </p:nvPr>
        </p:nvSpPr>
        <p:spPr>
          <a:xfrm>
            <a:off x="3516630" y="0"/>
            <a:ext cx="4855845" cy="1143000"/>
          </a:xfrm>
        </p:spPr>
        <p:txBody>
          <a:bodyPr anchor="ctr"/>
          <a:lstStyle/>
          <a:p>
            <a:r>
              <a:rPr lang="zh-CN" altLang="en-US" b="1">
                <a:effectLst>
                  <a:outerShdw blurRad="38100" dist="38100" dir="2700000">
                    <a:srgbClr val="FFFFFF"/>
                  </a:outerShdw>
                </a:effectLst>
                <a:latin typeface="华康行楷体 W5" panose="03000509000000000000" charset="-122"/>
                <a:ea typeface="华康行楷体 W5" panose="03000509000000000000" charset="-122"/>
              </a:rPr>
              <a:t>涉江采芙蓉</a:t>
            </a:r>
          </a:p>
        </p:txBody>
      </p:sp>
      <p:sp>
        <p:nvSpPr>
          <p:cNvPr id="5" name="椭圆 4"/>
          <p:cNvSpPr/>
          <p:nvPr/>
        </p:nvSpPr>
        <p:spPr>
          <a:xfrm>
            <a:off x="4671060" y="2549525"/>
            <a:ext cx="528320" cy="558800"/>
          </a:xfrm>
          <a:prstGeom prst="ellipse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47" name="文本占位符 6146"/>
          <p:cNvSpPr>
            <a:spLocks noGrp="1"/>
          </p:cNvSpPr>
          <p:nvPr>
            <p:ph type="body" idx="1"/>
          </p:nvPr>
        </p:nvSpPr>
        <p:spPr>
          <a:xfrm>
            <a:off x="3139440" y="1389380"/>
            <a:ext cx="6477000" cy="4596130"/>
          </a:xfrm>
        </p:spPr>
        <p:txBody>
          <a:bodyPr/>
          <a:lstStyle/>
          <a:p>
            <a:pPr algn="l">
              <a:lnSpc>
                <a:spcPct val="90000"/>
              </a:lnSpc>
              <a:buNone/>
            </a:pP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华康行楷体 W5" panose="03000509000000000000" charset="-122"/>
                <a:ea typeface="华康行楷体 W5" panose="03000509000000000000" charset="-122"/>
                <a:cs typeface="华康行楷体 W5" panose="03000509000000000000" charset="-122"/>
              </a:rPr>
              <a:t>涉江采芙蓉，兰泽多芳草。 </a:t>
            </a:r>
          </a:p>
          <a:p>
            <a:pPr algn="l">
              <a:lnSpc>
                <a:spcPct val="90000"/>
              </a:lnSpc>
              <a:buNone/>
            </a:pPr>
            <a:endParaRPr lang="zh-CN" altLang="en-US" sz="3600" b="1">
              <a:effectLst>
                <a:outerShdw blurRad="38100" dist="38100" dir="2700000">
                  <a:srgbClr val="FFFFFF"/>
                </a:outerShdw>
              </a:effectLst>
              <a:latin typeface="华康行楷体 W5" panose="03000509000000000000" charset="-122"/>
              <a:ea typeface="华康行楷体 W5" panose="03000509000000000000" charset="-122"/>
              <a:cs typeface="华康行楷体 W5" panose="03000509000000000000" charset="-122"/>
            </a:endParaRPr>
          </a:p>
          <a:p>
            <a:pPr algn="l">
              <a:lnSpc>
                <a:spcPct val="90000"/>
              </a:lnSpc>
              <a:buNone/>
            </a:pP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华康行楷体 W5" panose="03000509000000000000" charset="-122"/>
                <a:ea typeface="华康行楷体 W5" panose="03000509000000000000" charset="-122"/>
                <a:cs typeface="华康行楷体 W5" panose="03000509000000000000" charset="-122"/>
              </a:rPr>
              <a:t>采之欲遗谁？所思在远道。 </a:t>
            </a:r>
          </a:p>
          <a:p>
            <a:pPr algn="l">
              <a:lnSpc>
                <a:spcPct val="90000"/>
              </a:lnSpc>
              <a:buNone/>
            </a:pPr>
            <a:endParaRPr lang="zh-CN" altLang="en-US" sz="3600" b="1">
              <a:effectLst>
                <a:outerShdw blurRad="38100" dist="38100" dir="2700000">
                  <a:srgbClr val="FFFFFF"/>
                </a:outerShdw>
              </a:effectLst>
              <a:latin typeface="华康行楷体 W5" panose="03000509000000000000" charset="-122"/>
              <a:ea typeface="华康行楷体 W5" panose="03000509000000000000" charset="-122"/>
              <a:cs typeface="华康行楷体 W5" panose="03000509000000000000" charset="-122"/>
            </a:endParaRPr>
          </a:p>
          <a:p>
            <a:pPr algn="l">
              <a:lnSpc>
                <a:spcPct val="90000"/>
              </a:lnSpc>
              <a:buNone/>
            </a:pP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华康行楷体 W5" panose="03000509000000000000" charset="-122"/>
                <a:ea typeface="华康行楷体 W5" panose="03000509000000000000" charset="-122"/>
                <a:cs typeface="华康行楷体 W5" panose="03000509000000000000" charset="-122"/>
              </a:rPr>
              <a:t>还顾望旧乡，长路漫浩浩。 </a:t>
            </a:r>
          </a:p>
          <a:p>
            <a:pPr algn="l">
              <a:lnSpc>
                <a:spcPct val="90000"/>
              </a:lnSpc>
              <a:buNone/>
            </a:pPr>
            <a:endParaRPr lang="zh-CN" altLang="en-US" sz="3600" b="1">
              <a:effectLst>
                <a:outerShdw blurRad="38100" dist="38100" dir="2700000">
                  <a:srgbClr val="FFFFFF"/>
                </a:outerShdw>
              </a:effectLst>
              <a:latin typeface="华康行楷体 W5" panose="03000509000000000000" charset="-122"/>
              <a:ea typeface="华康行楷体 W5" panose="03000509000000000000" charset="-122"/>
              <a:cs typeface="华康行楷体 W5" panose="03000509000000000000" charset="-122"/>
            </a:endParaRPr>
          </a:p>
          <a:p>
            <a:pPr algn="l">
              <a:lnSpc>
                <a:spcPct val="90000"/>
              </a:lnSpc>
              <a:buNone/>
            </a:pP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华康行楷体 W5" panose="03000509000000000000" charset="-122"/>
                <a:ea typeface="华康行楷体 W5" panose="03000509000000000000" charset="-122"/>
                <a:cs typeface="华康行楷体 W5" panose="03000509000000000000" charset="-122"/>
              </a:rPr>
              <a:t>同心而离居，忧伤以终老。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28600" y="234950"/>
            <a:ext cx="23945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accent2"/>
                </a:solidFill>
              </a:rPr>
              <a:t>朗读，通词意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 advClick="0" p14:dur="2500">
        <p15:prstTrans prst="drape"/>
      </p:transition>
    </mc:Choice>
    <mc:Fallback>
      <p:transition spd="slow" advClick="0">
        <p:fade/>
      </p:transition>
    </mc:Fallback>
  </mc:AlternateContent>
  <p:timing/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6065" y="435611"/>
            <a:ext cx="2160416" cy="137842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9845" y="5301539"/>
            <a:ext cx="2514504" cy="150601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9594" y="-140514"/>
            <a:ext cx="1812998" cy="165978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28600" y="234950"/>
            <a:ext cx="23945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accent2"/>
                </a:solidFill>
              </a:rPr>
              <a:t>朗读，悟情感</a:t>
            </a:r>
          </a:p>
        </p:txBody>
      </p:sp>
      <p:sp>
        <p:nvSpPr>
          <p:cNvPr id="6146" name="标题 6145"/>
          <p:cNvSpPr>
            <a:spLocks noGrp="1"/>
          </p:cNvSpPr>
          <p:nvPr>
            <p:ph type="title"/>
          </p:nvPr>
        </p:nvSpPr>
        <p:spPr>
          <a:xfrm>
            <a:off x="3516630" y="0"/>
            <a:ext cx="4855845" cy="1143000"/>
          </a:xfrm>
        </p:spPr>
        <p:txBody>
          <a:bodyPr anchor="ctr"/>
          <a:lstStyle/>
          <a:p>
            <a:r>
              <a:rPr lang="zh-CN" altLang="en-US" b="1">
                <a:effectLst>
                  <a:outerShdw blurRad="38100" dist="38100" dir="2700000">
                    <a:srgbClr val="FFFFFF"/>
                  </a:outerShdw>
                </a:effectLst>
                <a:latin typeface="华康行楷体 W5" panose="03000509000000000000" charset="-122"/>
                <a:ea typeface="华康行楷体 W5" panose="03000509000000000000" charset="-122"/>
              </a:rPr>
              <a:t>涉江采芙蓉</a:t>
            </a:r>
          </a:p>
        </p:txBody>
      </p:sp>
      <p:sp>
        <p:nvSpPr>
          <p:cNvPr id="6147" name="文本占位符 6146"/>
          <p:cNvSpPr>
            <a:spLocks noGrp="1"/>
          </p:cNvSpPr>
          <p:nvPr>
            <p:ph type="body" idx="1"/>
          </p:nvPr>
        </p:nvSpPr>
        <p:spPr>
          <a:xfrm>
            <a:off x="3139440" y="1389380"/>
            <a:ext cx="6477000" cy="4596130"/>
          </a:xfrm>
        </p:spPr>
        <p:txBody>
          <a:bodyPr/>
          <a:lstStyle/>
          <a:p>
            <a:pPr algn="l">
              <a:lnSpc>
                <a:spcPct val="90000"/>
              </a:lnSpc>
              <a:buNone/>
            </a:pP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华康行楷体 W5" panose="03000509000000000000" charset="-122"/>
                <a:ea typeface="华康行楷体 W5" panose="03000509000000000000" charset="-122"/>
                <a:cs typeface="华康行楷体 W5" panose="03000509000000000000" charset="-122"/>
              </a:rPr>
              <a:t>涉江采芙蓉，兰泽多芳草。 </a:t>
            </a:r>
          </a:p>
          <a:p>
            <a:pPr algn="l">
              <a:lnSpc>
                <a:spcPct val="90000"/>
              </a:lnSpc>
              <a:buNone/>
            </a:pPr>
            <a:endParaRPr lang="zh-CN" altLang="en-US" sz="3600" b="1">
              <a:effectLst>
                <a:outerShdw blurRad="38100" dist="38100" dir="2700000">
                  <a:srgbClr val="FFFFFF"/>
                </a:outerShdw>
              </a:effectLst>
              <a:latin typeface="华康行楷体 W5" panose="03000509000000000000" charset="-122"/>
              <a:ea typeface="华康行楷体 W5" panose="03000509000000000000" charset="-122"/>
              <a:cs typeface="华康行楷体 W5" panose="03000509000000000000" charset="-122"/>
            </a:endParaRPr>
          </a:p>
          <a:p>
            <a:pPr algn="l">
              <a:lnSpc>
                <a:spcPct val="90000"/>
              </a:lnSpc>
              <a:buNone/>
            </a:pP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华康行楷体 W5" panose="03000509000000000000" charset="-122"/>
                <a:ea typeface="华康行楷体 W5" panose="03000509000000000000" charset="-122"/>
                <a:cs typeface="华康行楷体 W5" panose="03000509000000000000" charset="-122"/>
              </a:rPr>
              <a:t>采之欲遗谁？所思在远道。 </a:t>
            </a:r>
          </a:p>
          <a:p>
            <a:pPr algn="l">
              <a:lnSpc>
                <a:spcPct val="90000"/>
              </a:lnSpc>
              <a:buNone/>
            </a:pPr>
            <a:endParaRPr lang="zh-CN" altLang="en-US" sz="3600" b="1">
              <a:effectLst>
                <a:outerShdw blurRad="38100" dist="38100" dir="2700000">
                  <a:srgbClr val="FFFFFF"/>
                </a:outerShdw>
              </a:effectLst>
              <a:latin typeface="华康行楷体 W5" panose="03000509000000000000" charset="-122"/>
              <a:ea typeface="华康行楷体 W5" panose="03000509000000000000" charset="-122"/>
              <a:cs typeface="华康行楷体 W5" panose="03000509000000000000" charset="-122"/>
            </a:endParaRPr>
          </a:p>
          <a:p>
            <a:pPr algn="l">
              <a:lnSpc>
                <a:spcPct val="90000"/>
              </a:lnSpc>
              <a:buNone/>
            </a:pP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华康行楷体 W5" panose="03000509000000000000" charset="-122"/>
                <a:ea typeface="华康行楷体 W5" panose="03000509000000000000" charset="-122"/>
                <a:cs typeface="华康行楷体 W5" panose="03000509000000000000" charset="-122"/>
              </a:rPr>
              <a:t>还顾望旧乡，长路漫浩浩。 </a:t>
            </a:r>
          </a:p>
          <a:p>
            <a:pPr algn="l">
              <a:lnSpc>
                <a:spcPct val="90000"/>
              </a:lnSpc>
              <a:buNone/>
            </a:pPr>
            <a:endParaRPr lang="zh-CN" altLang="en-US" sz="3600" b="1">
              <a:effectLst>
                <a:outerShdw blurRad="38100" dist="38100" dir="2700000">
                  <a:srgbClr val="FFFFFF"/>
                </a:outerShdw>
              </a:effectLst>
              <a:latin typeface="华康行楷体 W5" panose="03000509000000000000" charset="-122"/>
              <a:ea typeface="华康行楷体 W5" panose="03000509000000000000" charset="-122"/>
              <a:cs typeface="华康行楷体 W5" panose="03000509000000000000" charset="-122"/>
            </a:endParaRPr>
          </a:p>
          <a:p>
            <a:pPr algn="l">
              <a:lnSpc>
                <a:spcPct val="90000"/>
              </a:lnSpc>
              <a:buNone/>
            </a:pP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华康行楷体 W5" panose="03000509000000000000" charset="-122"/>
                <a:ea typeface="华康行楷体 W5" panose="03000509000000000000" charset="-122"/>
                <a:cs typeface="华康行楷体 W5" panose="03000509000000000000" charset="-122"/>
              </a:rPr>
              <a:t>同心而离居，忧伤以终老。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628515" y="1951355"/>
            <a:ext cx="2094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欣喜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628515" y="3304540"/>
            <a:ext cx="20650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失落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628515" y="4515485"/>
            <a:ext cx="25146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无奈、悲伤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628515" y="5742305"/>
            <a:ext cx="22745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忧伤、悲怆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 advClick="0" p14:dur="2500">
        <p15:prstTrans prst="drape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1"/>
      <p:bldP spid="5" grpId="2"/>
      <p:bldP spid="6" grpId="3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6065" y="435611"/>
            <a:ext cx="2160416" cy="137842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9845" y="5301539"/>
            <a:ext cx="2514504" cy="150601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9594" y="-140514"/>
            <a:ext cx="1812998" cy="165978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28600" y="234950"/>
            <a:ext cx="23152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accent2"/>
                </a:solidFill>
              </a:rPr>
              <a:t>文本赏析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633345" y="296545"/>
            <a:ext cx="71932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楷体" charset="-122"/>
                <a:ea typeface="楷体" panose="02010609060101010101" charset="-122"/>
              </a:rPr>
              <a:t>联想和想象是鉴赏诗歌的重要方法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02285" y="941070"/>
            <a:ext cx="989711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1.</a:t>
            </a:r>
            <a:r>
              <a:rPr lang="zh-CN" altLang="en-US" sz="28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展开联想和想象，说说这首诗描绘了哪几幅画面，试用三个字概括出每幅画面的内容。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87400" y="2230755"/>
            <a:ext cx="12782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华康行楷体 W5" panose="03000509000000000000" charset="-122"/>
                <a:ea typeface="华康行楷体 W5" panose="03000509000000000000" charset="-122"/>
              </a:rPr>
              <a:t>采芙蓉</a:t>
            </a: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2233930" y="2489835"/>
            <a:ext cx="648970" cy="1016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2979420" y="2233930"/>
            <a:ext cx="12782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华康行楷体 W5" panose="03000509000000000000" charset="-122"/>
                <a:ea typeface="华康行楷体 W5" panose="03000509000000000000" charset="-122"/>
              </a:rPr>
              <a:t>思远道</a:t>
            </a:r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4257675" y="2499995"/>
            <a:ext cx="648970" cy="1016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5321300" y="2230755"/>
            <a:ext cx="12782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华康行楷体 W5" panose="03000509000000000000" charset="-122"/>
                <a:ea typeface="华康行楷体 W5" panose="03000509000000000000" charset="-122"/>
              </a:rPr>
              <a:t>望旧乡</a:t>
            </a:r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6599555" y="2486660"/>
            <a:ext cx="648970" cy="1016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7433945" y="2244090"/>
            <a:ext cx="12782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华康行楷体 W5" panose="03000509000000000000" charset="-122"/>
                <a:ea typeface="华康行楷体 W5" panose="03000509000000000000" charset="-122"/>
              </a:rPr>
              <a:t>忧伤老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607695" y="3138170"/>
            <a:ext cx="1087501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8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2.这几幅画面的主人公是同一个人吗？讨论诗中的抒情主人公是谁？请说明理由。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502285" y="4091305"/>
            <a:ext cx="746252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latin typeface="华康行楷体 W5" panose="03000509000000000000" charset="-122"/>
                <a:ea typeface="华康行楷体 W5" panose="03000509000000000000" charset="-122"/>
                <a:sym typeface="+mn-ea"/>
              </a:rPr>
              <a:t>（    ）采芙蓉    （    ）思远道</a:t>
            </a:r>
          </a:p>
          <a:p>
            <a:r>
              <a:rPr lang="zh-CN" altLang="en-US" sz="2800">
                <a:solidFill>
                  <a:schemeClr val="tx1"/>
                </a:solidFill>
                <a:latin typeface="华康行楷体 W5" panose="03000509000000000000" charset="-122"/>
                <a:ea typeface="华康行楷体 W5" panose="03000509000000000000" charset="-122"/>
                <a:sym typeface="+mn-ea"/>
              </a:rPr>
              <a:t>（    ）望旧乡    （    ）忧伤老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 advClick="0" p14:dur="2500">
        <p15:prstTrans prst="drape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4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3" dur="1" fill="hold"/>
                                        <p:tgtEl>
                                          <p:spTgt spid="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4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9" dur="1" fill="hold"/>
                                        <p:tgtEl>
                                          <p:spTgt spid="1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4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5" dur="1" fill="hold"/>
                                        <p:tgtEl>
                                          <p:spTgt spid="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1"/>
      <p:bldP spid="11" grpId="2"/>
      <p:bldP spid="15" grpId="3"/>
      <p:bldP spid="16" grpId="4"/>
      <p:bldP spid="17" grpId="5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6065" y="435611"/>
            <a:ext cx="2160416" cy="137842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9845" y="5301539"/>
            <a:ext cx="2514504" cy="150601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9594" y="-140514"/>
            <a:ext cx="1812998" cy="1659787"/>
          </a:xfrm>
          <a:prstGeom prst="rect">
            <a:avLst/>
          </a:prstGeom>
        </p:spPr>
      </p:pic>
      <p:sp>
        <p:nvSpPr>
          <p:cNvPr id="29708" name="文本框 17422"/>
          <p:cNvSpPr txBox="1"/>
          <p:nvPr/>
        </p:nvSpPr>
        <p:spPr>
          <a:xfrm>
            <a:off x="752475" y="626745"/>
            <a:ext cx="6720205" cy="43999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457200" indent="-457200"/>
            <a:r>
              <a:rPr lang="en-US" altLang="zh-CN" sz="2800">
                <a:latin typeface="Times New Roman" pitchFamily="2" charset="0"/>
                <a:ea typeface="宋体" pitchFamily="2" charset="-122"/>
              </a:rPr>
              <a:t>A.</a:t>
            </a:r>
            <a:r>
              <a:rPr lang="zh-CN" altLang="en-US" sz="2800">
                <a:latin typeface="Times New Roman" pitchFamily="2" charset="0"/>
                <a:ea typeface="宋体" pitchFamily="2" charset="-122"/>
              </a:rPr>
              <a:t>是男主人公。</a:t>
            </a:r>
          </a:p>
          <a:p>
            <a:pPr marL="457200" indent="-457200"/>
            <a:r>
              <a:rPr lang="zh-CN" altLang="en-US" sz="2800">
                <a:latin typeface="Times New Roman" pitchFamily="2" charset="0"/>
                <a:ea typeface="宋体" pitchFamily="2" charset="-122"/>
              </a:rPr>
              <a:t>本诗全为实写，写他采花送花望乡思人。</a:t>
            </a:r>
          </a:p>
          <a:p>
            <a:pPr marL="457200" indent="-457200"/>
            <a:r>
              <a:rPr lang="en-US" altLang="zh-CN" sz="2800">
                <a:latin typeface="Times New Roman" pitchFamily="2" charset="0"/>
                <a:ea typeface="宋体" pitchFamily="2" charset="-122"/>
              </a:rPr>
              <a:t>B</a:t>
            </a:r>
            <a:r>
              <a:rPr lang="zh-CN" altLang="en-US" sz="2800">
                <a:latin typeface="Times New Roman" pitchFamily="2" charset="0"/>
                <a:ea typeface="宋体" pitchFamily="2" charset="-122"/>
              </a:rPr>
              <a:t>．是男主人公。</a:t>
            </a:r>
          </a:p>
          <a:p>
            <a:pPr marL="457200" indent="-457200"/>
            <a:r>
              <a:rPr lang="zh-CN" altLang="en-US" sz="2800">
                <a:latin typeface="Times New Roman" pitchFamily="2" charset="0"/>
                <a:ea typeface="宋体" pitchFamily="2" charset="-122"/>
              </a:rPr>
              <a:t>但前四句是他想象家乡的情人在采莲，</a:t>
            </a:r>
          </a:p>
          <a:p>
            <a:pPr marL="457200" indent="-457200"/>
            <a:r>
              <a:rPr lang="zh-CN" altLang="en-US" sz="2800">
                <a:latin typeface="Times New Roman" pitchFamily="2" charset="0"/>
                <a:ea typeface="宋体" pitchFamily="2" charset="-122"/>
              </a:rPr>
              <a:t>并思念他的情景；</a:t>
            </a:r>
          </a:p>
          <a:p>
            <a:pPr marL="457200" indent="-457200"/>
            <a:r>
              <a:rPr lang="zh-CN" altLang="en-US" sz="2800">
                <a:latin typeface="Times New Roman" pitchFamily="2" charset="0"/>
                <a:ea typeface="宋体" pitchFamily="2" charset="-122"/>
              </a:rPr>
              <a:t>后四句则是他自己在想心事。</a:t>
            </a:r>
          </a:p>
          <a:p>
            <a:pPr marL="457200" indent="-457200"/>
            <a:r>
              <a:rPr lang="zh-CN" altLang="en-US" sz="2800">
                <a:latin typeface="Times New Roman" pitchFamily="2" charset="0"/>
                <a:ea typeface="宋体" pitchFamily="2" charset="-122"/>
              </a:rPr>
              <a:t>故前虚写，后实写。</a:t>
            </a:r>
          </a:p>
          <a:p>
            <a:pPr marL="457200" indent="-457200"/>
            <a:r>
              <a:rPr lang="en-US" altLang="zh-CN" sz="2800">
                <a:solidFill>
                  <a:srgbClr val="FF0000"/>
                </a:solidFill>
                <a:latin typeface="Times New Roman" pitchFamily="2" charset="0"/>
                <a:ea typeface="宋体" pitchFamily="2" charset="-122"/>
              </a:rPr>
              <a:t>C</a:t>
            </a:r>
            <a:r>
              <a:rPr lang="zh-CN" altLang="en-US" sz="2800">
                <a:solidFill>
                  <a:srgbClr val="FF0000"/>
                </a:solidFill>
                <a:latin typeface="Times New Roman" pitchFamily="2" charset="0"/>
                <a:ea typeface="宋体" pitchFamily="2" charset="-122"/>
              </a:rPr>
              <a:t>．是女主人公</a:t>
            </a:r>
            <a:r>
              <a:rPr lang="zh-CN" altLang="en-US" sz="2800">
                <a:latin typeface="Times New Roman" pitchFamily="2" charset="0"/>
                <a:ea typeface="宋体" pitchFamily="2" charset="-122"/>
              </a:rPr>
              <a:t>。</a:t>
            </a:r>
          </a:p>
          <a:p>
            <a:pPr marL="457200" indent="-457200"/>
            <a:r>
              <a:rPr lang="zh-CN" altLang="en-US" sz="2800">
                <a:latin typeface="Times New Roman" pitchFamily="2" charset="0"/>
                <a:ea typeface="宋体" pitchFamily="2" charset="-122"/>
              </a:rPr>
              <a:t>前四句是女子在采莲。</a:t>
            </a:r>
          </a:p>
          <a:p>
            <a:pPr marL="457200" indent="-457200"/>
            <a:r>
              <a:rPr lang="zh-CN" altLang="en-US" sz="2800">
                <a:latin typeface="Times New Roman" pitchFamily="2" charset="0"/>
                <a:ea typeface="宋体" pitchFamily="2" charset="-122"/>
              </a:rPr>
              <a:t>后四句是她想象外地的男子正在思念自己。</a:t>
            </a:r>
          </a:p>
        </p:txBody>
      </p:sp>
      <p:grpSp>
        <p:nvGrpSpPr>
          <p:cNvPr id="2" name="组合 1"/>
          <p:cNvGrpSpPr>
            <a:grpSpLocks noChangeAspect="1"/>
          </p:cNvGrpSpPr>
          <p:nvPr/>
        </p:nvGrpSpPr>
        <p:grpSpPr>
          <a:xfrm>
            <a:off x="7185343" y="836930"/>
            <a:ext cx="4103687" cy="2159000"/>
            <a:chOff x="1134" y="1270"/>
            <a:chExt cx="2880" cy="720"/>
          </a:xfrm>
        </p:grpSpPr>
        <p:sp>
          <p:nvSpPr>
            <p:cNvPr id="3" name="矩形 17414"/>
            <p:cNvSpPr>
              <a:spLocks noChangeAspect="1" noTextEdit="1"/>
            </p:cNvSpPr>
            <p:nvPr/>
          </p:nvSpPr>
          <p:spPr>
            <a:xfrm>
              <a:off x="1134" y="1270"/>
              <a:ext cx="2880" cy="72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cxnSp>
          <p:nvCxnSpPr>
            <p:cNvPr id="4" name="_s17416"/>
            <p:cNvCxnSpPr>
              <a:stCxn id="11" idx="0"/>
              <a:endCxn id="7" idx="2"/>
            </p:cNvCxnSpPr>
            <p:nvPr/>
          </p:nvCxnSpPr>
          <p:spPr>
            <a:xfrm rot="5400000" flipH="1">
              <a:off x="3006" y="1126"/>
              <a:ext cx="144" cy="1008"/>
            </a:xfrm>
            <a:prstGeom prst="bentConnector3">
              <a:avLst>
                <a:gd name="adj1" fmla="val 20931"/>
              </a:avLst>
            </a:prstGeom>
            <a:ln w="2857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5" name="_s17417"/>
            <p:cNvCxnSpPr>
              <a:stCxn id="10" idx="0"/>
              <a:endCxn id="7" idx="2"/>
            </p:cNvCxnSpPr>
            <p:nvPr/>
          </p:nvCxnSpPr>
          <p:spPr>
            <a:xfrm rot="-5400000">
              <a:off x="2499" y="1626"/>
              <a:ext cx="144" cy="1"/>
            </a:xfrm>
            <a:prstGeom prst="straightConnector1">
              <a:avLst/>
            </a:prstGeom>
            <a:ln w="2857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" name="_s17418"/>
            <p:cNvCxnSpPr>
              <a:stCxn id="8" idx="0"/>
              <a:endCxn id="7" idx="2"/>
            </p:cNvCxnSpPr>
            <p:nvPr/>
          </p:nvCxnSpPr>
          <p:spPr>
            <a:xfrm rot="-5400000">
              <a:off x="1998" y="1126"/>
              <a:ext cx="144" cy="1008"/>
            </a:xfrm>
            <a:prstGeom prst="bentConnector3">
              <a:avLst>
                <a:gd name="adj1" fmla="val 20931"/>
              </a:avLst>
            </a:prstGeom>
            <a:ln w="2857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7" name="_s17419"/>
            <p:cNvSpPr/>
            <p:nvPr/>
          </p:nvSpPr>
          <p:spPr>
            <a:xfrm>
              <a:off x="2142" y="1270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 anchor="ctr"/>
            <a:lstStyle/>
            <a:p>
              <a:pPr algn="ctr"/>
              <a:r>
                <a:rPr lang="zh-CN" altLang="en-US" sz="2100" b="1">
                  <a:solidFill>
                    <a:srgbClr val="FF0000"/>
                  </a:solidFill>
                  <a:latin typeface="Arial" pitchFamily="34" charset="0"/>
                  <a:ea typeface="宋体" pitchFamily="2" charset="-122"/>
                </a:rPr>
                <a:t>多元解读</a:t>
              </a:r>
              <a:endParaRPr lang="zh-CN" altLang="en-US" sz="3000">
                <a:latin typeface="Times New Roman" pitchFamily="2" charset="0"/>
                <a:ea typeface="宋体" pitchFamily="2" charset="-122"/>
              </a:endParaRPr>
            </a:p>
          </p:txBody>
        </p:sp>
        <p:sp>
          <p:nvSpPr>
            <p:cNvPr id="8" name="_s17420"/>
            <p:cNvSpPr/>
            <p:nvPr/>
          </p:nvSpPr>
          <p:spPr>
            <a:xfrm>
              <a:off x="1134" y="1702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 anchor="ctr"/>
            <a:lstStyle/>
            <a:p>
              <a:pPr algn="ctr"/>
              <a:r>
                <a:rPr lang="zh-CN" altLang="en-US" sz="2100" b="1">
                  <a:solidFill>
                    <a:srgbClr val="FF0000"/>
                  </a:solidFill>
                  <a:latin typeface="Arial" pitchFamily="34" charset="0"/>
                  <a:ea typeface="宋体" pitchFamily="2" charset="-122"/>
                </a:rPr>
                <a:t>游子思妇</a:t>
              </a:r>
              <a:endParaRPr lang="zh-CN" altLang="en-US" sz="3000">
                <a:latin typeface="Times New Roman" pitchFamily="2" charset="0"/>
                <a:ea typeface="宋体" pitchFamily="2" charset="-122"/>
              </a:endParaRPr>
            </a:p>
          </p:txBody>
        </p:sp>
        <p:sp>
          <p:nvSpPr>
            <p:cNvPr id="10" name="_s17421"/>
            <p:cNvSpPr/>
            <p:nvPr/>
          </p:nvSpPr>
          <p:spPr>
            <a:xfrm>
              <a:off x="2142" y="1702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 anchor="ctr"/>
            <a:lstStyle/>
            <a:p>
              <a:pPr algn="ctr"/>
              <a:r>
                <a:rPr lang="zh-CN" altLang="en-US" sz="2100" b="1">
                  <a:solidFill>
                    <a:srgbClr val="FF0000"/>
                  </a:solidFill>
                  <a:latin typeface="Arial" pitchFamily="34" charset="0"/>
                  <a:ea typeface="宋体" pitchFamily="2" charset="-122"/>
                </a:rPr>
                <a:t>思妇怀远</a:t>
              </a:r>
              <a:endParaRPr lang="zh-CN" altLang="en-US" sz="3000">
                <a:latin typeface="Times New Roman" pitchFamily="2" charset="0"/>
                <a:ea typeface="宋体" pitchFamily="2" charset="-122"/>
              </a:endParaRPr>
            </a:p>
          </p:txBody>
        </p:sp>
        <p:sp>
          <p:nvSpPr>
            <p:cNvPr id="11" name="_s17422"/>
            <p:cNvSpPr/>
            <p:nvPr/>
          </p:nvSpPr>
          <p:spPr>
            <a:xfrm>
              <a:off x="3150" y="1702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 anchor="ctr"/>
            <a:lstStyle/>
            <a:p>
              <a:pPr algn="ctr"/>
              <a:r>
                <a:rPr lang="zh-CN" altLang="en-US" sz="2100" b="1">
                  <a:solidFill>
                    <a:srgbClr val="FF0000"/>
                  </a:solidFill>
                  <a:latin typeface="Arial" pitchFamily="34" charset="0"/>
                  <a:ea typeface="宋体" pitchFamily="2" charset="-122"/>
                </a:rPr>
                <a:t>两者皆有</a:t>
              </a:r>
              <a:endParaRPr lang="zh-CN" altLang="en-US" sz="3000">
                <a:latin typeface="Times New Roman" pitchFamily="2" charset="0"/>
                <a:ea typeface="宋体" pitchFamily="2" charset="-122"/>
              </a:endParaRPr>
            </a:p>
          </p:txBody>
        </p:sp>
      </p:grpSp>
      <p:pic>
        <p:nvPicPr>
          <p:cNvPr id="57349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16925" y="3166745"/>
            <a:ext cx="4061460" cy="38061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 advClick="0" p14:dur="2500">
        <p15:prstTrans prst="drape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8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62.xml><?xml version="1.0" encoding="utf-8"?>
<p:tagLst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E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E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charset="0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E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charset="0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123</Paragraphs>
  <Slides>17</Slides>
  <Notes>17</Notes>
  <TotalTime>0</TotalTime>
  <HiddenSlides>0</HiddenSlides>
  <MMClips>1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baseType="lpstr" size="18">
      <vt:lpstr>Office 主题​​</vt:lpstr>
      <vt:lpstr>Slide 1</vt:lpstr>
      <vt:lpstr>Slide 2</vt:lpstr>
      <vt:lpstr>Slide 3</vt:lpstr>
      <vt:lpstr>Slide 4</vt:lpstr>
      <vt:lpstr>涉江采芙蓉</vt:lpstr>
      <vt:lpstr>涉江采芙蓉</vt:lpstr>
      <vt:lpstr>涉江采芙蓉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2020-10-22T18:03:19.562</cp:lastPrinted>
  <dcterms:created xsi:type="dcterms:W3CDTF">2020-10-22T18:03:19Z</dcterms:created>
  <dcterms:modified xsi:type="dcterms:W3CDTF">2020-10-22T10:03:23Z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