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419" r:id="rId3"/>
    <p:sldId id="323" r:id="rId4"/>
    <p:sldId id="324" r:id="rId5"/>
    <p:sldId id="395" r:id="rId6"/>
    <p:sldId id="396" r:id="rId7"/>
    <p:sldId id="406" r:id="rId8"/>
    <p:sldId id="413" r:id="rId9"/>
    <p:sldId id="397" r:id="rId10"/>
    <p:sldId id="407" r:id="rId11"/>
    <p:sldId id="401" r:id="rId12"/>
    <p:sldId id="402" r:id="rId13"/>
    <p:sldId id="403" r:id="rId14"/>
    <p:sldId id="414" r:id="rId15"/>
    <p:sldId id="404" r:id="rId16"/>
    <p:sldId id="408" r:id="rId17"/>
    <p:sldId id="422" r:id="rId18"/>
    <p:sldId id="410" r:id="rId19"/>
    <p:sldId id="409" r:id="rId20"/>
    <p:sldId id="421" r:id="rId21"/>
    <p:sldId id="412" r:id="rId22"/>
    <p:sldId id="415" r:id="rId23"/>
    <p:sldId id="416" r:id="rId24"/>
    <p:sldId id="405" r:id="rId25"/>
    <p:sldId id="411" r:id="rId26"/>
    <p:sldId id="417" r:id="rId27"/>
    <p:sldId id="420" r:id="rId28"/>
    <p:sldId id="385" r:id="rId29"/>
    <p:sldId id="391" r:id="rId30"/>
    <p:sldId id="392" r:id="rId31"/>
    <p:sldId id="393" r:id="rId32"/>
    <p:sldId id="394" r:id="rId33"/>
    <p:sldId id="386" r:id="rId34"/>
    <p:sldId id="387" r:id="rId35"/>
    <p:sldId id="400" r:id="rId36"/>
    <p:sldId id="390" r:id="rId37"/>
    <p:sldId id="399" r:id="rId38"/>
    <p:sldId id="372" r:id="rId39"/>
    <p:sldId id="329" r:id="rId40"/>
    <p:sldId id="330" r:id="rId41"/>
    <p:sldId id="331" r:id="rId42"/>
    <p:sldId id="332" r:id="rId43"/>
    <p:sldId id="384" r:id="rId44"/>
    <p:sldId id="333" r:id="rId45"/>
    <p:sldId id="334" r:id="rId46"/>
    <p:sldId id="335" r:id="rId47"/>
    <p:sldId id="336" r:id="rId48"/>
    <p:sldId id="337" r:id="rId49"/>
    <p:sldId id="338" r:id="rId50"/>
    <p:sldId id="355" r:id="rId51"/>
    <p:sldId id="357" r:id="rId52"/>
    <p:sldId id="381" r:id="rId53"/>
    <p:sldId id="360" r:id="rId54"/>
    <p:sldId id="382" r:id="rId55"/>
    <p:sldId id="377" r:id="rId56"/>
    <p:sldId id="378" r:id="rId57"/>
  </p:sldIdLst>
  <p:sldSz cx="9144000" cy="6858000" type="screen4x3"/>
  <p:notesSz cx="6858000" cy="9144000"/>
  <p:custDataLst>
    <p:tags r:id="rId58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7" d="100"/>
          <a:sy n="67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4644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slide" Target="slides/slide46.xml" /><Relationship Id="rId49" Type="http://schemas.openxmlformats.org/officeDocument/2006/relationships/slide" Target="slides/slide47.xml" /><Relationship Id="rId5" Type="http://schemas.openxmlformats.org/officeDocument/2006/relationships/slide" Target="slides/slide3.xml" /><Relationship Id="rId50" Type="http://schemas.openxmlformats.org/officeDocument/2006/relationships/slide" Target="slides/slide48.xml" /><Relationship Id="rId51" Type="http://schemas.openxmlformats.org/officeDocument/2006/relationships/slide" Target="slides/slide49.xml" /><Relationship Id="rId52" Type="http://schemas.openxmlformats.org/officeDocument/2006/relationships/slide" Target="slides/slide50.xml" /><Relationship Id="rId53" Type="http://schemas.openxmlformats.org/officeDocument/2006/relationships/slide" Target="slides/slide51.xml" /><Relationship Id="rId54" Type="http://schemas.openxmlformats.org/officeDocument/2006/relationships/slide" Target="slides/slide52.xml" /><Relationship Id="rId55" Type="http://schemas.openxmlformats.org/officeDocument/2006/relationships/slide" Target="slides/slide53.xml" /><Relationship Id="rId56" Type="http://schemas.openxmlformats.org/officeDocument/2006/relationships/slide" Target="slides/slide54.xml" /><Relationship Id="rId57" Type="http://schemas.openxmlformats.org/officeDocument/2006/relationships/slide" Target="slides/slide55.xml" /><Relationship Id="rId58" Type="http://schemas.openxmlformats.org/officeDocument/2006/relationships/tags" Target="tags/tag1.xml" /><Relationship Id="rId59" Type="http://schemas.openxmlformats.org/officeDocument/2006/relationships/presProps" Target="presProps.xml" /><Relationship Id="rId6" Type="http://schemas.openxmlformats.org/officeDocument/2006/relationships/slide" Target="slides/slide4.xml" /><Relationship Id="rId60" Type="http://schemas.openxmlformats.org/officeDocument/2006/relationships/viewProps" Target="viewProps.xml" /><Relationship Id="rId61" Type="http://schemas.openxmlformats.org/officeDocument/2006/relationships/theme" Target="theme/theme1.xml" /><Relationship Id="rId62" Type="http://schemas.openxmlformats.org/officeDocument/2006/relationships/tableStyles" Target="tableStyles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页眉占位符 204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05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0660" name="幻灯片图像占位符 2051"/>
          <p:cNvSpPr>
            <a:spLocks noGrp="1" noRot="1"/>
          </p:cNvSpPr>
          <p:nvPr>
            <p:ph type="sldImg" idx="6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2293" name="文本占位符 2052"/>
          <p:cNvSpPr>
            <a:spLocks noGrp="1" noRot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Char char="•"/>
            </a:pPr>
            <a:fld id="{9A0DB2DC-4C9A-4742-B13C-FB6460FD3503}" type="slidenum">
              <a:rPr lang="en-US" altLang="zh-CN" sz="1200"/>
              <a:t/>
            </a:fld>
            <a:endParaRPr lang="en-US" altLang="zh-CN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35F3D18-274B-453F-AFFD-3B254439C6C6}" type="datetime1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  <a:cs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30B873E-4CCA-4453-9063-F87D69F7D3C2}" type="datetime1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 eaLnBrk="1" hangingPunct="1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lvl="0" eaLnBrk="1" hangingPunct="1">
              <a:buChar char="•"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Relationship Id="rId3" Type="http://schemas.openxmlformats.org/officeDocument/2006/relationships/image" Target="../media/image6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Relationship Id="rId3" Type="http://schemas.openxmlformats.org/officeDocument/2006/relationships/image" Target="../media/image6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Relationship Id="rId3" Type="http://schemas.openxmlformats.org/officeDocument/2006/relationships/image" Target="../media/image6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jpeg" /><Relationship Id="rId3" Type="http://schemas.openxmlformats.org/officeDocument/2006/relationships/hyperlink" Target="http://resource.ahedu.cn/statics/tbfd/gzpdx/tbfd/g1yw/g1yw16/1/kwys.htm" TargetMode="Externa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png" /><Relationship Id="rId3" Type="http://schemas.openxmlformats.org/officeDocument/2006/relationships/audio" Target="NULL" /><Relationship Id="rId4" Type="http://schemas.microsoft.com/office/2007/relationships/media" Target="file:///C:\Documents%20and%20Settings\Administrator\&#26700;&#38754;\&#39033;&#33034;&#36713;&#24535;(3)\TheGloriousDeath.mp3" TargetMode="External" /><Relationship Id="rId5" Type="http://schemas.openxmlformats.org/officeDocument/2006/relationships/image" Target="../media/image10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Relationship Id="rId3" Type="http://schemas.openxmlformats.org/officeDocument/2006/relationships/image" Target="../media/image3.jpe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gif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gif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Text Box 2"/>
          <p:cNvSpPr txBox="1"/>
          <p:nvPr/>
        </p:nvSpPr>
        <p:spPr>
          <a:xfrm>
            <a:off x="1187450" y="1341438"/>
            <a:ext cx="6911975" cy="3932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7200" b="1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借一阁以寄三世之遗迹。</a:t>
            </a:r>
            <a:endParaRPr lang="zh-CN" altLang="en-US" sz="7200" b="1">
              <a:solidFill>
                <a:srgbClr val="0000FF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7200" b="1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   </a:t>
            </a:r>
            <a:r>
              <a:rPr lang="en-US" altLang="zh-CN" sz="7200" b="1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——</a:t>
            </a:r>
            <a:r>
              <a:rPr lang="zh-CN" altLang="en-US" sz="7200" b="1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清</a:t>
            </a:r>
            <a:r>
              <a:rPr lang="en-US" altLang="zh-CN" sz="7200" b="1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·</a:t>
            </a:r>
            <a:r>
              <a:rPr lang="zh-CN" altLang="en-US" sz="7200" b="1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梅曾亮</a:t>
            </a:r>
            <a:endParaRPr lang="zh-CN" altLang="en-US" sz="7200" b="1">
              <a:solidFill>
                <a:srgbClr val="0000FF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2530" name="Picture 2" descr="013000002501751236344024417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227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Text Box 3"/>
          <p:cNvSpPr txBox="1"/>
          <p:nvPr/>
        </p:nvSpPr>
        <p:spPr>
          <a:xfrm>
            <a:off x="1258888" y="836613"/>
            <a:ext cx="4608512" cy="762000"/>
          </a:xfrm>
          <a:prstGeom prst="rect">
            <a:avLst/>
          </a:prstGeom>
          <a:solidFill>
            <a:srgbClr val="FFFFFF">
              <a:alpha val="59999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latin typeface="华文新魏" panose="02010800040101010101" pitchFamily="2" charset="-122"/>
                <a:ea typeface="华文新魏" panose="02010800040101010101" pitchFamily="2" charset="-122"/>
              </a:rPr>
              <a:t>一、家族的衰败</a:t>
            </a:r>
            <a:endParaRPr lang="zh-CN" altLang="en-US" sz="44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9700" name="Text Box 4"/>
          <p:cNvSpPr txBox="1"/>
          <p:nvPr/>
        </p:nvSpPr>
        <p:spPr>
          <a:xfrm>
            <a:off x="971550" y="2492375"/>
            <a:ext cx="7345363" cy="210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latin typeface="Arial" panose="020b0604020202020204" pitchFamily="34" charset="0"/>
                <a:ea typeface="华文新魏" panose="02010800040101010101" pitchFamily="2" charset="-122"/>
              </a:rPr>
              <a:t>“</a:t>
            </a:r>
            <a:r>
              <a:rPr lang="zh-CN" altLang="en-US" sz="4400" b="1">
                <a:latin typeface="华文新魏" panose="02010800040101010101" pitchFamily="2" charset="-122"/>
                <a:ea typeface="华文新魏" panose="02010800040101010101" pitchFamily="2" charset="-122"/>
              </a:rPr>
              <a:t>异</a:t>
            </a:r>
            <a:r>
              <a:rPr lang="zh-CN" altLang="en-US" sz="4400" b="1"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爨</a:t>
            </a:r>
            <a:r>
              <a:rPr lang="zh-CN" altLang="en-US" sz="4400" b="1">
                <a:latin typeface="Arial" panose="020b0604020202020204" pitchFamily="34" charset="0"/>
                <a:ea typeface="华文新魏" panose="02010800040101010101" pitchFamily="2" charset="-122"/>
              </a:rPr>
              <a:t>”</a:t>
            </a:r>
            <a:r>
              <a:rPr lang="zh-CN" altLang="en-US" sz="4400" b="1">
                <a:latin typeface="华文新魏" panose="02010800040101010101" pitchFamily="2" charset="-122"/>
                <a:ea typeface="华文新魏" panose="02010800040101010101" pitchFamily="2" charset="-122"/>
              </a:rPr>
              <a:t>  </a:t>
            </a:r>
            <a:r>
              <a:rPr lang="zh-CN" altLang="en-US" sz="4400" b="1">
                <a:latin typeface="Arial" panose="020b0604020202020204" pitchFamily="34" charset="0"/>
                <a:ea typeface="华文新魏" panose="02010800040101010101" pitchFamily="2" charset="-122"/>
              </a:rPr>
              <a:t>“</a:t>
            </a:r>
            <a:r>
              <a:rPr lang="zh-CN" altLang="en-US" sz="4400" b="1">
                <a:latin typeface="华文新魏" panose="02010800040101010101" pitchFamily="2" charset="-122"/>
                <a:ea typeface="华文新魏" panose="02010800040101010101" pitchFamily="2" charset="-122"/>
              </a:rPr>
              <a:t>门墙</a:t>
            </a:r>
            <a:r>
              <a:rPr lang="zh-CN" altLang="en-US" sz="4400" b="1"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往往</a:t>
            </a:r>
            <a:r>
              <a:rPr lang="zh-CN" altLang="en-US" sz="4400" b="1">
                <a:latin typeface="华文新魏" panose="02010800040101010101" pitchFamily="2" charset="-122"/>
                <a:ea typeface="华文新魏" panose="02010800040101010101" pitchFamily="2" charset="-122"/>
              </a:rPr>
              <a:t>而是</a:t>
            </a:r>
            <a:r>
              <a:rPr lang="zh-CN" altLang="en-US" sz="4400" b="1">
                <a:latin typeface="Arial" panose="020b0604020202020204" pitchFamily="34" charset="0"/>
                <a:ea typeface="华文新魏" panose="02010800040101010101" pitchFamily="2" charset="-122"/>
              </a:rPr>
              <a:t>”</a:t>
            </a:r>
            <a:r>
              <a:rPr lang="zh-CN" altLang="en-US" sz="4400" b="1">
                <a:latin typeface="华文新魏" panose="02010800040101010101" pitchFamily="2" charset="-122"/>
                <a:ea typeface="华文新魏" panose="02010800040101010101" pitchFamily="2" charset="-122"/>
              </a:rPr>
              <a:t>  </a:t>
            </a:r>
            <a:r>
              <a:rPr lang="zh-CN" altLang="en-US" sz="4400" b="1">
                <a:latin typeface="Arial" panose="020b0604020202020204" pitchFamily="34" charset="0"/>
                <a:ea typeface="华文新魏" panose="02010800040101010101" pitchFamily="2" charset="-122"/>
              </a:rPr>
              <a:t>“</a:t>
            </a:r>
            <a:r>
              <a:rPr lang="zh-CN" altLang="en-US" sz="4400" b="1">
                <a:latin typeface="华文新魏" panose="02010800040101010101" pitchFamily="2" charset="-122"/>
                <a:ea typeface="华文新魏" panose="02010800040101010101" pitchFamily="2" charset="-122"/>
              </a:rPr>
              <a:t>东犬西吠</a:t>
            </a:r>
            <a:r>
              <a:rPr lang="zh-CN" altLang="en-US" sz="4400" b="1">
                <a:latin typeface="Arial" panose="020b0604020202020204" pitchFamily="34" charset="0"/>
                <a:ea typeface="华文新魏" panose="02010800040101010101" pitchFamily="2" charset="-122"/>
              </a:rPr>
              <a:t>”</a:t>
            </a:r>
            <a:r>
              <a:rPr lang="zh-CN" altLang="en-US" sz="4400" b="1">
                <a:latin typeface="华文新魏" panose="02010800040101010101" pitchFamily="2" charset="-122"/>
                <a:ea typeface="华文新魏" panose="02010800040101010101" pitchFamily="2" charset="-122"/>
              </a:rPr>
              <a:t>  </a:t>
            </a:r>
            <a:r>
              <a:rPr lang="zh-CN" altLang="en-US" sz="4400" b="1">
                <a:latin typeface="Arial" panose="020b0604020202020204" pitchFamily="34" charset="0"/>
                <a:ea typeface="华文新魏" panose="02010800040101010101" pitchFamily="2" charset="-122"/>
              </a:rPr>
              <a:t>“</a:t>
            </a:r>
            <a:r>
              <a:rPr lang="zh-CN" altLang="en-US" sz="4400" b="1">
                <a:latin typeface="华文新魏" panose="02010800040101010101" pitchFamily="2" charset="-122"/>
                <a:ea typeface="华文新魏" panose="02010800040101010101" pitchFamily="2" charset="-122"/>
              </a:rPr>
              <a:t>逾庖而宴</a:t>
            </a:r>
            <a:r>
              <a:rPr lang="zh-CN" altLang="en-US" sz="4400" b="1">
                <a:latin typeface="Arial" panose="020b0604020202020204" pitchFamily="34" charset="0"/>
                <a:ea typeface="华文新魏" panose="02010800040101010101" pitchFamily="2" charset="-122"/>
              </a:rPr>
              <a:t>”</a:t>
            </a:r>
            <a:r>
              <a:rPr lang="zh-CN" altLang="en-US" sz="4400" b="1">
                <a:latin typeface="华文新魏" panose="02010800040101010101" pitchFamily="2" charset="-122"/>
                <a:ea typeface="华文新魏" panose="02010800040101010101" pitchFamily="2" charset="-122"/>
              </a:rPr>
              <a:t>  </a:t>
            </a:r>
            <a:r>
              <a:rPr lang="zh-CN" altLang="en-US" sz="4400" b="1">
                <a:latin typeface="Arial" panose="020b0604020202020204" pitchFamily="34" charset="0"/>
                <a:ea typeface="华文新魏" panose="02010800040101010101" pitchFamily="2" charset="-122"/>
              </a:rPr>
              <a:t>“</a:t>
            </a:r>
            <a:r>
              <a:rPr lang="zh-CN" altLang="en-US" sz="4400" b="1">
                <a:latin typeface="华文新魏" panose="02010800040101010101" pitchFamily="2" charset="-122"/>
                <a:ea typeface="华文新魏" panose="02010800040101010101" pitchFamily="2" charset="-122"/>
              </a:rPr>
              <a:t>鸡栖于厅</a:t>
            </a:r>
            <a:r>
              <a:rPr lang="zh-CN" altLang="en-US" sz="4400" b="1">
                <a:latin typeface="Arial" panose="020b0604020202020204" pitchFamily="34" charset="0"/>
                <a:ea typeface="华文新魏" panose="02010800040101010101" pitchFamily="2" charset="-122"/>
              </a:rPr>
              <a:t>”</a:t>
            </a:r>
            <a:r>
              <a:rPr lang="zh-CN" altLang="en-US" sz="4400" b="1">
                <a:latin typeface="华文新魏" panose="02010800040101010101" pitchFamily="2" charset="-122"/>
                <a:ea typeface="华文新魏" panose="02010800040101010101" pitchFamily="2" charset="-122"/>
              </a:rPr>
              <a:t>  </a:t>
            </a:r>
            <a:r>
              <a:rPr lang="zh-CN" altLang="en-US" sz="4400" b="1">
                <a:latin typeface="Arial" panose="020b0604020202020204" pitchFamily="34" charset="0"/>
                <a:ea typeface="华文新魏" panose="02010800040101010101" pitchFamily="2" charset="-122"/>
              </a:rPr>
              <a:t>“</a:t>
            </a:r>
            <a:r>
              <a:rPr lang="zh-CN" altLang="en-US" sz="4400" b="1">
                <a:latin typeface="华文新魏" panose="02010800040101010101" pitchFamily="2" charset="-122"/>
                <a:ea typeface="华文新魏" panose="02010800040101010101" pitchFamily="2" charset="-122"/>
              </a:rPr>
              <a:t>始为</a:t>
            </a:r>
            <a:r>
              <a:rPr lang="zh-CN" altLang="en-US" sz="4400" b="1"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篱</a:t>
            </a:r>
            <a:r>
              <a:rPr lang="zh-CN" altLang="en-US" sz="4400" b="1">
                <a:latin typeface="华文新魏" panose="02010800040101010101" pitchFamily="2" charset="-122"/>
                <a:ea typeface="华文新魏" panose="02010800040101010101" pitchFamily="2" charset="-122"/>
              </a:rPr>
              <a:t>，已为</a:t>
            </a:r>
            <a:r>
              <a:rPr lang="zh-CN" altLang="en-US" sz="4400" b="1"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墙</a:t>
            </a:r>
            <a:r>
              <a:rPr lang="zh-CN" altLang="en-US" sz="4400" b="1">
                <a:latin typeface="Arial" panose="020b0604020202020204" pitchFamily="34" charset="0"/>
                <a:ea typeface="华文新魏" panose="02010800040101010101" pitchFamily="2" charset="-122"/>
              </a:rPr>
              <a:t>”</a:t>
            </a:r>
            <a:endParaRPr lang="zh-CN" altLang="en-US" sz="44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9701" name="Text Box 5"/>
          <p:cNvSpPr txBox="1"/>
          <p:nvPr/>
        </p:nvSpPr>
        <p:spPr>
          <a:xfrm>
            <a:off x="503238" y="4724400"/>
            <a:ext cx="8640762" cy="210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99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抓住了富有表现力的细节来描写一个封建大家庭的分裂衰败之状。流露出</a:t>
            </a:r>
            <a:r>
              <a:rPr lang="zh-CN" altLang="en-US" sz="4400" b="1">
                <a:solidFill>
                  <a:srgbClr val="99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伤感无奈</a:t>
            </a:r>
            <a:r>
              <a:rPr lang="zh-CN" altLang="en-US" sz="4400" b="1">
                <a:solidFill>
                  <a:srgbClr val="0099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的情绪。</a:t>
            </a:r>
            <a:endParaRPr lang="zh-CN" altLang="en-US" sz="4400" b="1">
              <a:solidFill>
                <a:srgbClr val="0099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9702" name="Text Box 6"/>
          <p:cNvSpPr txBox="1"/>
          <p:nvPr/>
        </p:nvSpPr>
        <p:spPr>
          <a:xfrm>
            <a:off x="6804025" y="476250"/>
            <a:ext cx="1368425" cy="1311275"/>
          </a:xfrm>
          <a:prstGeom prst="rect">
            <a:avLst/>
          </a:prstGeom>
          <a:solidFill>
            <a:srgbClr val="FFFFFF">
              <a:alpha val="59999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8000" b="1">
                <a:solidFill>
                  <a:srgbClr val="CC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哀</a:t>
            </a:r>
            <a:endParaRPr lang="zh-CN" altLang="en-US" sz="8000" b="1">
              <a:solidFill>
                <a:srgbClr val="CC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22535" name="Picture 7" descr="2006828131838602">
            <a:hlinkClick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9788" y="6173788"/>
            <a:ext cx="684212" cy="6842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  <p:bldP spid="2970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3554" name="Picture 2" descr="013000002501751236344024417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2205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Text Box 3"/>
          <p:cNvSpPr txBox="1"/>
          <p:nvPr/>
        </p:nvSpPr>
        <p:spPr>
          <a:xfrm>
            <a:off x="684213" y="2276475"/>
            <a:ext cx="777557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Times New Roman" panose="02020603050405020304" pitchFamily="18" charset="0"/>
            </a:endParaRPr>
          </a:p>
        </p:txBody>
      </p:sp>
      <p:sp>
        <p:nvSpPr>
          <p:cNvPr id="23556" name="Rectangle 4"/>
          <p:cNvSpPr/>
          <p:nvPr/>
        </p:nvSpPr>
        <p:spPr>
          <a:xfrm>
            <a:off x="1258888" y="692150"/>
            <a:ext cx="4095750" cy="762000"/>
          </a:xfrm>
          <a:prstGeom prst="rect">
            <a:avLst/>
          </a:prstGeom>
          <a:solidFill>
            <a:srgbClr val="FFFFFF">
              <a:alpha val="56078"/>
            </a:srgbClr>
          </a:solidFill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latin typeface="华文新魏" panose="02010800040101010101" pitchFamily="2" charset="-122"/>
                <a:ea typeface="华文新魏" panose="02010800040101010101" pitchFamily="2" charset="-122"/>
              </a:rPr>
              <a:t>二、母亲的疼爱</a:t>
            </a:r>
            <a:endParaRPr lang="zh-CN" altLang="en-US" sz="44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0725" name="Text Box 5"/>
          <p:cNvSpPr txBox="1"/>
          <p:nvPr/>
        </p:nvSpPr>
        <p:spPr>
          <a:xfrm>
            <a:off x="827088" y="1557338"/>
            <a:ext cx="7488237" cy="2462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latin typeface="Times New Roman" panose="02020603050405020304" pitchFamily="18" charset="0"/>
              </a:rPr>
              <a:t> </a:t>
            </a:r>
            <a:r>
              <a:rPr lang="en-US" altLang="zh-CN" sz="4400" b="1">
                <a:latin typeface="Arial" panose="020b0604020202020204" pitchFamily="34" charset="0"/>
                <a:ea typeface="华文新魏" panose="02010800040101010101" pitchFamily="2" charset="-122"/>
              </a:rPr>
              <a:t>“</a:t>
            </a:r>
            <a:r>
              <a:rPr lang="zh-CN" altLang="en-US" sz="4400" b="1">
                <a:latin typeface="华文新魏" panose="02010800040101010101" pitchFamily="2" charset="-122"/>
                <a:ea typeface="华文新魏" panose="02010800040101010101" pitchFamily="2" charset="-122"/>
              </a:rPr>
              <a:t>某所，尔母立于兹。</a:t>
            </a:r>
            <a:r>
              <a:rPr lang="zh-CN" altLang="en-US" sz="4400" b="1">
                <a:latin typeface="Arial" panose="020b0604020202020204" pitchFamily="34" charset="0"/>
                <a:ea typeface="华文新魏" panose="02010800040101010101" pitchFamily="2" charset="-122"/>
              </a:rPr>
              <a:t>”</a:t>
            </a:r>
            <a:r>
              <a:rPr lang="zh-CN" altLang="en-US" sz="4400" b="1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lang="en-US" altLang="zh-CN" sz="44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>
                <a:latin typeface="Arial" panose="020b0604020202020204" pitchFamily="34" charset="0"/>
                <a:ea typeface="华文新魏" panose="02010800040101010101" pitchFamily="2" charset="-122"/>
              </a:rPr>
              <a:t>“</a:t>
            </a:r>
            <a:r>
              <a:rPr lang="zh-CN" altLang="en-US" sz="4400" b="1">
                <a:latin typeface="华文新魏" panose="02010800040101010101" pitchFamily="2" charset="-122"/>
                <a:ea typeface="华文新魏" panose="02010800040101010101" pitchFamily="2" charset="-122"/>
              </a:rPr>
              <a:t>叩</a:t>
            </a:r>
            <a:r>
              <a:rPr lang="zh-CN" altLang="en-US" sz="4400" b="1">
                <a:latin typeface="Arial" panose="020b0604020202020204" pitchFamily="34" charset="0"/>
                <a:ea typeface="华文新魏" panose="02010800040101010101" pitchFamily="2" charset="-122"/>
              </a:rPr>
              <a:t>”</a:t>
            </a:r>
            <a:r>
              <a:rPr lang="zh-CN" altLang="en-US" sz="4400" b="1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4400" b="1">
                <a:latin typeface="Arial" panose="020b0604020202020204" pitchFamily="34" charset="0"/>
                <a:ea typeface="华文新魏" panose="02010800040101010101" pitchFamily="2" charset="-122"/>
              </a:rPr>
              <a:t>“</a:t>
            </a:r>
            <a:r>
              <a:rPr lang="zh-CN" altLang="en-US" sz="4400" b="1">
                <a:latin typeface="华文新魏" panose="02010800040101010101" pitchFamily="2" charset="-122"/>
                <a:ea typeface="华文新魏" panose="02010800040101010101" pitchFamily="2" charset="-122"/>
              </a:rPr>
              <a:t>儿寒乎？欲食乎？</a:t>
            </a:r>
            <a:r>
              <a:rPr lang="zh-CN" altLang="en-US" sz="4400" b="1">
                <a:latin typeface="Arial" panose="020b0604020202020204" pitchFamily="34" charset="0"/>
                <a:ea typeface="华文新魏" panose="02010800040101010101" pitchFamily="2" charset="-122"/>
              </a:rPr>
              <a:t>”</a:t>
            </a:r>
            <a:endParaRPr lang="zh-CN" altLang="en-US" sz="44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0726" name="Text Box 6"/>
          <p:cNvSpPr txBox="1"/>
          <p:nvPr/>
        </p:nvSpPr>
        <p:spPr>
          <a:xfrm>
            <a:off x="0" y="4019550"/>
            <a:ext cx="9144000" cy="283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99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老妪的絮叨是幼年丧母的作者</a:t>
            </a:r>
            <a:r>
              <a:rPr lang="zh-CN" altLang="en-US" sz="3600" b="1">
                <a:solidFill>
                  <a:srgbClr val="99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怀想</a:t>
            </a:r>
            <a:r>
              <a:rPr lang="zh-CN" altLang="en-US" sz="3600" b="1">
                <a:solidFill>
                  <a:srgbClr val="0099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母亲的途径。尤其是在这样一个衰败而混乱的大家庭里，大家各自为自己的生计奔波，少年归有光的</a:t>
            </a:r>
            <a:r>
              <a:rPr lang="zh-CN" altLang="en-US" sz="3600" b="1">
                <a:solidFill>
                  <a:srgbClr val="99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寂寞与孤独</a:t>
            </a:r>
            <a:r>
              <a:rPr lang="zh-CN" altLang="en-US" sz="3600" b="1">
                <a:solidFill>
                  <a:srgbClr val="0099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和他对母爱的</a:t>
            </a:r>
            <a:r>
              <a:rPr lang="zh-CN" altLang="en-US" sz="3600" b="1">
                <a:solidFill>
                  <a:srgbClr val="99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渴望</a:t>
            </a:r>
            <a:r>
              <a:rPr lang="zh-CN" altLang="en-US" sz="3600" b="1">
                <a:solidFill>
                  <a:srgbClr val="0099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可想而知。</a:t>
            </a:r>
            <a:endParaRPr lang="zh-CN" altLang="en-US" sz="3600" b="1">
              <a:solidFill>
                <a:srgbClr val="0099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0727" name="Text Box 7"/>
          <p:cNvSpPr txBox="1"/>
          <p:nvPr/>
        </p:nvSpPr>
        <p:spPr>
          <a:xfrm>
            <a:off x="6804025" y="476250"/>
            <a:ext cx="1368425" cy="1311275"/>
          </a:xfrm>
          <a:prstGeom prst="rect">
            <a:avLst/>
          </a:prstGeom>
          <a:solidFill>
            <a:srgbClr val="FFFFFF">
              <a:alpha val="59999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8000" b="1">
                <a:solidFill>
                  <a:srgbClr val="CC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泣</a:t>
            </a:r>
            <a:endParaRPr lang="zh-CN" altLang="en-US" sz="8000" b="1">
              <a:solidFill>
                <a:srgbClr val="CC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23560" name="Picture 8" descr="2006828131838602">
            <a:hlinkClick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9788" y="6173788"/>
            <a:ext cx="684212" cy="6842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/>
      <p:bldP spid="30726" grpId="0"/>
      <p:bldP spid="307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4578" name="Picture 2" descr="013000002501751236344024417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916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Text Box 3"/>
          <p:cNvSpPr txBox="1"/>
          <p:nvPr/>
        </p:nvSpPr>
        <p:spPr>
          <a:xfrm>
            <a:off x="684213" y="2276475"/>
            <a:ext cx="777557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Times New Roman" panose="02020603050405020304" pitchFamily="18" charset="0"/>
            </a:endParaRPr>
          </a:p>
        </p:txBody>
      </p:sp>
      <p:sp>
        <p:nvSpPr>
          <p:cNvPr id="24580" name="Text Box 4"/>
          <p:cNvSpPr txBox="1"/>
          <p:nvPr/>
        </p:nvSpPr>
        <p:spPr>
          <a:xfrm>
            <a:off x="611188" y="2492375"/>
            <a:ext cx="79216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44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4581" name="Rectangle 5"/>
          <p:cNvSpPr/>
          <p:nvPr/>
        </p:nvSpPr>
        <p:spPr>
          <a:xfrm>
            <a:off x="1331913" y="765175"/>
            <a:ext cx="4095750" cy="762000"/>
          </a:xfrm>
          <a:prstGeom prst="rect">
            <a:avLst/>
          </a:prstGeom>
          <a:solidFill>
            <a:srgbClr val="FFFFFF">
              <a:alpha val="56862"/>
            </a:srgbClr>
          </a:solidFill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latin typeface="华文新魏" panose="02010800040101010101" pitchFamily="2" charset="-122"/>
                <a:ea typeface="华文新魏" panose="02010800040101010101" pitchFamily="2" charset="-122"/>
              </a:rPr>
              <a:t>三、祖母的期盼</a:t>
            </a:r>
            <a:endParaRPr lang="zh-CN" altLang="en-US" sz="44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1750" name="Text Box 6"/>
          <p:cNvSpPr txBox="1"/>
          <p:nvPr/>
        </p:nvSpPr>
        <p:spPr>
          <a:xfrm>
            <a:off x="1331913" y="1773238"/>
            <a:ext cx="1800225" cy="2620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华文新魏" panose="02010800040101010101" pitchFamily="2" charset="-122"/>
                <a:ea typeface="华文新魏" panose="02010800040101010101" pitchFamily="2" charset="-122"/>
              </a:rPr>
              <a:t>语言</a:t>
            </a:r>
            <a:endParaRPr lang="zh-CN" altLang="en-US" sz="40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>
                <a:latin typeface="华文新魏" panose="02010800040101010101" pitchFamily="2" charset="-122"/>
                <a:ea typeface="华文新魏" panose="02010800040101010101" pitchFamily="2" charset="-122"/>
              </a:rPr>
              <a:t>动作</a:t>
            </a:r>
            <a:endParaRPr lang="zh-CN" altLang="en-US" sz="40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44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1751" name="Text Box 7"/>
          <p:cNvSpPr txBox="1"/>
          <p:nvPr/>
        </p:nvSpPr>
        <p:spPr>
          <a:xfrm>
            <a:off x="6804025" y="476250"/>
            <a:ext cx="1368425" cy="1311275"/>
          </a:xfrm>
          <a:prstGeom prst="rect">
            <a:avLst/>
          </a:prstGeom>
          <a:solidFill>
            <a:srgbClr val="FFFFFF">
              <a:alpha val="59999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8000" b="1">
                <a:solidFill>
                  <a:srgbClr val="CC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号</a:t>
            </a:r>
            <a:endParaRPr lang="zh-CN" altLang="en-US" sz="8000" b="1">
              <a:solidFill>
                <a:srgbClr val="CC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1752" name="Text Box 8"/>
          <p:cNvSpPr txBox="1"/>
          <p:nvPr/>
        </p:nvSpPr>
        <p:spPr>
          <a:xfrm>
            <a:off x="3419475" y="1916113"/>
            <a:ext cx="360045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华文新魏" panose="02010800040101010101" pitchFamily="2" charset="-122"/>
                <a:ea typeface="华文新魏" panose="02010800040101010101" pitchFamily="2" charset="-122"/>
              </a:rPr>
              <a:t>疼爱、体贴、期望、 勉励</a:t>
            </a:r>
            <a:endParaRPr lang="zh-CN" altLang="en-US" sz="40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1753" name="AutoShape 9"/>
          <p:cNvSpPr/>
          <p:nvPr/>
        </p:nvSpPr>
        <p:spPr>
          <a:xfrm>
            <a:off x="2700338" y="1989138"/>
            <a:ext cx="360362" cy="1295400"/>
          </a:xfrm>
          <a:prstGeom prst="rightBrace">
            <a:avLst>
              <a:gd name="adj1" fmla="val 29955"/>
              <a:gd name="adj2" fmla="val 50000"/>
            </a:avLst>
          </a:prstGeom>
          <a:noFill/>
          <a:ln w="635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 sz="1600">
              <a:latin typeface="Times New Roman" panose="02020603050405020304" pitchFamily="18" charset="0"/>
            </a:endParaRPr>
          </a:p>
        </p:txBody>
      </p:sp>
      <p:sp>
        <p:nvSpPr>
          <p:cNvPr id="31754" name="Text Box 10"/>
          <p:cNvSpPr txBox="1"/>
          <p:nvPr/>
        </p:nvSpPr>
        <p:spPr>
          <a:xfrm>
            <a:off x="179388" y="3409950"/>
            <a:ext cx="8964612" cy="3448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99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祖母对自己的殷切期望如在昨日，可自己寒窗苦读多年还未成就功名，辜负了祖母的期望，重振家业的希望更是渺茫，所有作者</a:t>
            </a:r>
            <a:r>
              <a:rPr lang="zh-CN" altLang="en-US" sz="3600" b="1">
                <a:solidFill>
                  <a:srgbClr val="99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对祖母的思念</a:t>
            </a:r>
            <a:r>
              <a:rPr lang="zh-CN" altLang="en-US" sz="3600" b="1">
                <a:solidFill>
                  <a:srgbClr val="0099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更多了一层</a:t>
            </a:r>
            <a:r>
              <a:rPr lang="zh-CN" altLang="en-US" sz="3600" b="1">
                <a:solidFill>
                  <a:srgbClr val="99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愧疚</a:t>
            </a:r>
            <a:r>
              <a:rPr lang="zh-CN" altLang="en-US" sz="3600" b="1">
                <a:solidFill>
                  <a:srgbClr val="0099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。这种怀念、内疚加上自己</a:t>
            </a:r>
            <a:r>
              <a:rPr lang="zh-CN" altLang="en-US" sz="3600" b="1">
                <a:solidFill>
                  <a:srgbClr val="99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功名未成的沉痛</a:t>
            </a:r>
            <a:r>
              <a:rPr lang="zh-CN" altLang="en-US" sz="3600" b="1">
                <a:solidFill>
                  <a:srgbClr val="0099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心情交融在一起，怎能不</a:t>
            </a:r>
            <a:r>
              <a:rPr lang="zh-CN" altLang="en-US" sz="3600" b="1">
                <a:solidFill>
                  <a:srgbClr val="0099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“</a:t>
            </a:r>
            <a:r>
              <a:rPr lang="zh-CN" altLang="en-US" sz="3600" b="1">
                <a:solidFill>
                  <a:srgbClr val="0099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长</a:t>
            </a:r>
            <a:r>
              <a:rPr lang="zh-CN" altLang="en-US" sz="4000" b="1">
                <a:solidFill>
                  <a:srgbClr val="0099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号</a:t>
            </a:r>
            <a:r>
              <a:rPr lang="zh-CN" altLang="en-US" sz="4000" b="1">
                <a:solidFill>
                  <a:srgbClr val="0099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”</a:t>
            </a:r>
            <a:r>
              <a:rPr lang="zh-CN" altLang="en-US" sz="4000" b="1">
                <a:solidFill>
                  <a:srgbClr val="0099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？</a:t>
            </a:r>
            <a:endParaRPr lang="zh-CN" altLang="en-US" sz="4000" b="1">
              <a:solidFill>
                <a:srgbClr val="0099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24587" name="Picture 11" descr="2006828131838602">
            <a:hlinkClick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9788" y="6173788"/>
            <a:ext cx="684212" cy="6842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0" grpId="0"/>
      <p:bldP spid="31751" grpId="0"/>
      <p:bldP spid="31752" grpId="0"/>
      <p:bldP spid="31753" grpId="0"/>
      <p:bldP spid="3175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Text Box 2"/>
          <p:cNvSpPr txBox="1"/>
          <p:nvPr/>
        </p:nvSpPr>
        <p:spPr>
          <a:xfrm>
            <a:off x="250825" y="4508500"/>
            <a:ext cx="4067175" cy="94615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庭中始为篱，已为墙，凡再变矣（分家）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3731" name="Text Box 3"/>
          <p:cNvSpPr txBox="1"/>
          <p:nvPr/>
        </p:nvSpPr>
        <p:spPr>
          <a:xfrm>
            <a:off x="900113" y="5516563"/>
            <a:ext cx="2808287" cy="9461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从客观的记述中寄予深长的感叹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5604" name="AutoShape 4"/>
          <p:cNvSpPr/>
          <p:nvPr/>
        </p:nvSpPr>
        <p:spPr>
          <a:xfrm>
            <a:off x="3779838" y="4292600"/>
            <a:ext cx="838200" cy="990600"/>
          </a:xfrm>
          <a:custGeom>
            <a:gdLst>
              <a:gd name="txL" fmla="*/ 0 w 21600"/>
              <a:gd name="txT" fmla="*/ 14400 h 21600"/>
              <a:gd name="txR" fmla="*/ 18514 w 21600"/>
              <a:gd name="txB" fmla="*/ 21600 h 21600"/>
            </a:gdLst>
            <a:cxnLst>
              <a:cxn ang="17694720">
                <a:pos x="2147483647" y="0"/>
              </a:cxn>
              <a:cxn ang="11796480">
                <a:pos x="2147483647" y="2147483647"/>
              </a:cxn>
              <a:cxn ang="11796480">
                <a:pos x="0" y="2147483647"/>
              </a:cxn>
              <a:cxn ang="589824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lnTo>
                  <a:pt x="15429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05" name="Text Box 5"/>
          <p:cNvSpPr txBox="1"/>
          <p:nvPr/>
        </p:nvSpPr>
        <p:spPr>
          <a:xfrm>
            <a:off x="1547813" y="2852738"/>
            <a:ext cx="4014787" cy="519112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语未毕，余泣，妪亦泣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3734" name="Text Box 6"/>
          <p:cNvSpPr txBox="1"/>
          <p:nvPr/>
        </p:nvSpPr>
        <p:spPr>
          <a:xfrm>
            <a:off x="2195513" y="3429000"/>
            <a:ext cx="3214687" cy="9461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情动于中，有泪无声，含蓄而有节制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5607" name="AutoShape 7"/>
          <p:cNvSpPr/>
          <p:nvPr/>
        </p:nvSpPr>
        <p:spPr>
          <a:xfrm>
            <a:off x="5562600" y="2286000"/>
            <a:ext cx="990600" cy="990600"/>
          </a:xfrm>
          <a:custGeom>
            <a:gdLst>
              <a:gd name="txL" fmla="*/ 0 w 21600"/>
              <a:gd name="txT" fmla="*/ 14400 h 21600"/>
              <a:gd name="txR" fmla="*/ 18514 w 21600"/>
              <a:gd name="txB" fmla="*/ 21600 h 21600"/>
            </a:gdLst>
            <a:cxnLst>
              <a:cxn ang="17694720">
                <a:pos x="2147483647" y="0"/>
              </a:cxn>
              <a:cxn ang="11796480">
                <a:pos x="2147483647" y="2147483647"/>
              </a:cxn>
              <a:cxn ang="11796480">
                <a:pos x="0" y="2147483647"/>
              </a:cxn>
              <a:cxn ang="589824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lnTo>
                  <a:pt x="15429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08" name="Text Box 8"/>
          <p:cNvSpPr txBox="1"/>
          <p:nvPr/>
        </p:nvSpPr>
        <p:spPr>
          <a:xfrm>
            <a:off x="4716463" y="908050"/>
            <a:ext cx="2971800" cy="519113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   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令人长号不自禁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3737" name="Text Box 9"/>
          <p:cNvSpPr txBox="1"/>
          <p:nvPr/>
        </p:nvSpPr>
        <p:spPr>
          <a:xfrm>
            <a:off x="4572000" y="1447800"/>
            <a:ext cx="3455988" cy="94615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情如汹涌的潮水，直泻而出，完全失控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5610" name="WordArt 10"/>
          <p:cNvSpPr>
            <a:spLocks noTextEdit="1"/>
          </p:cNvSpPr>
          <p:nvPr/>
        </p:nvSpPr>
        <p:spPr>
          <a:xfrm>
            <a:off x="914400" y="838200"/>
            <a:ext cx="1676400" cy="14478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effectLst>
                  <a:outerShdw dist="53882" dir="2699999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悲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/>
              </a:solidFill>
              <a:effectLst>
                <a:outerShdw dist="53882" dir="2699999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3739" name="Text Box 11"/>
          <p:cNvSpPr txBox="1"/>
          <p:nvPr/>
        </p:nvSpPr>
        <p:spPr>
          <a:xfrm>
            <a:off x="5715000" y="3886200"/>
            <a:ext cx="3429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情感表达极有层次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3740" name="Text Box 12"/>
          <p:cNvSpPr txBox="1"/>
          <p:nvPr/>
        </p:nvSpPr>
        <p:spPr>
          <a:xfrm>
            <a:off x="5724525" y="4652963"/>
            <a:ext cx="2895600" cy="1160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由内向转为外露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由沉稳渐趋强烈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37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3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3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3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/>
      <p:bldP spid="73734" grpId="0"/>
      <p:bldP spid="73737" grpId="0"/>
      <p:bldP spid="73739" grpId="0"/>
      <p:bldP spid="737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626" name="Picture 2" descr="013000002501751236344024417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2205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Text Box 3"/>
          <p:cNvSpPr txBox="1"/>
          <p:nvPr/>
        </p:nvSpPr>
        <p:spPr>
          <a:xfrm>
            <a:off x="684213" y="2276475"/>
            <a:ext cx="777557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Times New Roman" panose="02020603050405020304" pitchFamily="18" charset="0"/>
            </a:endParaRPr>
          </a:p>
        </p:txBody>
      </p:sp>
      <p:sp>
        <p:nvSpPr>
          <p:cNvPr id="26628" name="Text Box 4"/>
          <p:cNvSpPr txBox="1"/>
          <p:nvPr/>
        </p:nvSpPr>
        <p:spPr>
          <a:xfrm>
            <a:off x="611188" y="2492375"/>
            <a:ext cx="79216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44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6629" name="Rectangle 5"/>
          <p:cNvSpPr/>
          <p:nvPr/>
        </p:nvSpPr>
        <p:spPr>
          <a:xfrm>
            <a:off x="577850" y="476250"/>
            <a:ext cx="7881938" cy="2101850"/>
          </a:xfrm>
          <a:prstGeom prst="rect">
            <a:avLst/>
          </a:prstGeom>
          <a:solidFill>
            <a:srgbClr val="FFFFFF">
              <a:alpha val="56862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latin typeface="华文新魏" panose="02010800040101010101" pitchFamily="2" charset="-122"/>
                <a:ea typeface="华文新魏" panose="02010800040101010101" pitchFamily="2" charset="-122"/>
              </a:rPr>
              <a:t>读文章的第三段，你能从这段文字里感悟到归的内心世界吗？</a:t>
            </a:r>
            <a:endParaRPr lang="zh-CN" altLang="en-US" sz="44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6630" name="Text Box 6"/>
          <p:cNvSpPr txBox="1"/>
          <p:nvPr/>
        </p:nvSpPr>
        <p:spPr>
          <a:xfrm>
            <a:off x="684213" y="2276475"/>
            <a:ext cx="7920037" cy="3441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latin typeface="华文新魏" panose="02010800040101010101" pitchFamily="2" charset="-122"/>
                <a:ea typeface="华文新魏" panose="02010800040101010101" pitchFamily="2" charset="-122"/>
              </a:rPr>
              <a:t>这段文字刻画了一个沉默的发奋苦读的少年的形象，他希望以一己之力去复兴家族，而读书久不效的任然在期待着 不断自我安慰着。</a:t>
            </a:r>
            <a:endParaRPr lang="zh-CN" altLang="en-US" sz="44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4210" name="文本框 94209"/>
          <p:cNvSpPr txBox="1"/>
          <p:nvPr/>
        </p:nvSpPr>
        <p:spPr>
          <a:xfrm>
            <a:off x="179388" y="404813"/>
            <a:ext cx="8713787" cy="2227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/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      项脊生曰：“蜀清守丹穴，利甲天下，其后秦皇帝筑女怀清台；刘玄德与曹操争天下，诸葛孔明起陇中。方二人之昧昧于一隅也，世何足以知之，余区区处败屋中，方扬眉、瞬目，谓有奇景。人知之者，其谓与坎井之蛙何异？”</a:t>
            </a:r>
            <a:endParaRPr lang="zh-CN" altLang="en-US" sz="2800" b="1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7651" name="文本框 94212"/>
          <p:cNvSpPr txBox="1"/>
          <p:nvPr/>
        </p:nvSpPr>
        <p:spPr>
          <a:xfrm>
            <a:off x="971550" y="4076700"/>
            <a:ext cx="684053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2800" b="1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4214" name="文本框 94213"/>
          <p:cNvSpPr txBox="1"/>
          <p:nvPr/>
        </p:nvSpPr>
        <p:spPr>
          <a:xfrm>
            <a:off x="323850" y="2781300"/>
            <a:ext cx="8496300" cy="414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 项脊生说：巴蜀地方有个名叫清的寡妇，她继承了丈夫留下的朱砂矿，采矿获利为天下第一，后来秦始皇筑“女怀清台”纪念她。刘备与曹操争夺天下，诸葛亮出身陇中由务农出而建立勋业。当这两个人还待在不为人所知的偏僻角落时，世人又怎么能知道他们呢？我今天居住在这破旧的小屋里，却自得其乐，以为有奇景异致。如果有知道我这种境遇的人，恐怕会把我看作目光短浅的井底之蛙吧！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4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4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0" grpId="0"/>
      <p:bldP spid="942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Rectangle 2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5400" u="sng">
              <a:solidFill>
                <a:srgbClr val="A5002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1747" name="Text Box 3"/>
          <p:cNvSpPr txBox="1"/>
          <p:nvPr/>
        </p:nvSpPr>
        <p:spPr>
          <a:xfrm>
            <a:off x="2555875" y="476250"/>
            <a:ext cx="6264275" cy="6134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归有光（</a:t>
            </a:r>
            <a:r>
              <a:rPr lang="en-US" altLang="zh-CN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1502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en-US" altLang="zh-CN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1571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），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字熙甫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号震川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，江苏昆山人。他自幼苦读，九岁能文，但命途不顺，</a:t>
            </a:r>
            <a:r>
              <a:rPr lang="en-US" altLang="zh-CN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35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岁才中举人，后来连续八次考进士不第。无奈，后来迁居至上海嘉定安亭江上，在那里读书讲学二十余年。学生称之为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震川先生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。到</a:t>
            </a:r>
            <a:r>
              <a:rPr lang="en-US" altLang="zh-CN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60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岁他才中了进士，授县令职，官至南京太仆寺丞，卒于官，有</a:t>
            </a:r>
            <a:r>
              <a:rPr lang="en-US" altLang="zh-CN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震川文集</a:t>
            </a:r>
            <a:r>
              <a:rPr lang="en-US" altLang="zh-CN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en-US" altLang="zh-CN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40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卷。</a:t>
            </a:r>
            <a:endParaRPr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1748" name="Picture 4" descr="1">
            <a:hlinkClick r:id="rId3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1484313"/>
            <a:ext cx="2081213" cy="2808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9" name="Text Box 6"/>
          <p:cNvSpPr txBox="1"/>
          <p:nvPr/>
        </p:nvSpPr>
        <p:spPr>
          <a:xfrm>
            <a:off x="0" y="476250"/>
            <a:ext cx="338455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4800" b="1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作者简介</a:t>
            </a:r>
            <a:endParaRPr lang="zh-CN" altLang="en-US" sz="4800" b="1">
              <a:solidFill>
                <a:srgbClr val="FF33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2690178" y="107315"/>
            <a:ext cx="4319587" cy="1143000"/>
          </a:xfrm>
          <a:ln w="57150"/>
        </p:spPr>
        <p:txBody>
          <a:bodyPr vert="horz" wrap="square" lIns="91440" tIns="45720" rIns="91440" bIns="45720" anchor="ctr"/>
          <a:lstStyle/>
          <a:p>
            <a:r>
              <a:rPr lang="zh-CN" altLang="en-US" sz="4800">
                <a:ea typeface="华文隶书" panose="02010800040101010101" pitchFamily="2" charset="-122"/>
              </a:rPr>
              <a:t>相关背景</a:t>
            </a:r>
            <a:r>
              <a:rPr lang="zh-CN" altLang="en-US" sz="2900"/>
              <a:t> </a:t>
            </a:r>
            <a:endParaRPr lang="zh-CN" altLang="en-US" sz="2900"/>
          </a:p>
        </p:txBody>
      </p:sp>
      <p:sp>
        <p:nvSpPr>
          <p:cNvPr id="32771" name="Rectangle 3"/>
          <p:cNvSpPr>
            <a:spLocks noGrp="1"/>
          </p:cNvSpPr>
          <p:nvPr>
            <p:ph idx="1"/>
          </p:nvPr>
        </p:nvSpPr>
        <p:spPr>
          <a:xfrm>
            <a:off x="2746375" y="1250315"/>
            <a:ext cx="6089015" cy="4006850"/>
          </a:xfrm>
        </p:spPr>
        <p:txBody>
          <a:bodyPr vert="horz" wrap="square" lIns="91440" tIns="45720" rIns="91440" bIns="45720" anchor="t"/>
          <a:lstStyle/>
          <a:p>
            <a:r>
              <a:rPr lang="en-US" altLang="zh-CN"/>
              <a:t>      </a:t>
            </a:r>
            <a:r>
              <a:rPr lang="en-US" altLang="zh-CN" sz="2800"/>
              <a:t> 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归有光自幼饱读诗书，天资聪颖，</a:t>
            </a:r>
            <a:r>
              <a:rPr lang="en-US" altLang="zh-CN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岁能文，但屡试不第，直到</a:t>
            </a:r>
            <a:r>
              <a:rPr lang="en-US" altLang="zh-CN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35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岁才中举人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，其后二十余年，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八次会试不第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，会试是三年一次的。直到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六十多岁才中进士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，当了湖州长兴县县令。由于作官正直，不与上级官吏及地方豪绅同流合污，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三年后被明升暗降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为顺德府通判。后来在大学士高拱的保荐下做了南京太仆寺丞，但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只做了一年就病死任上。</a:t>
            </a:r>
            <a:endParaRPr lang="zh-CN" altLang="en-US" sz="2800" b="1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147" name="图片 6146" descr="东方06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" y="1682115"/>
            <a:ext cx="2704465" cy="37636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标题 95233"/>
          <p:cNvSpPr>
            <a:spLocks noGrp="1"/>
          </p:cNvSpPr>
          <p:nvPr>
            <p:ph type="title"/>
          </p:nvPr>
        </p:nvSpPr>
        <p:spPr>
          <a:xfrm>
            <a:off x="468313" y="1773238"/>
            <a:ext cx="7772400" cy="1143000"/>
          </a:xfrm>
        </p:spPr>
        <p:txBody>
          <a:bodyPr vert="horz" wrap="square" lIns="91440" tIns="45720" rIns="91440" bIns="45720" anchor="ctr"/>
          <a:lstStyle/>
          <a:p>
            <a:pPr algn="l"/>
            <a:br>
              <a:rPr lang="zh-CN" altLang="en-US" sz="4000"/>
            </a:br>
            <a:endParaRPr lang="zh-CN" altLang="en-US" sz="4000"/>
          </a:p>
        </p:txBody>
      </p:sp>
      <p:sp>
        <p:nvSpPr>
          <p:cNvPr id="95236" name="文本框 95235"/>
          <p:cNvSpPr txBox="1"/>
          <p:nvPr/>
        </p:nvSpPr>
        <p:spPr>
          <a:xfrm>
            <a:off x="2124075" y="765175"/>
            <a:ext cx="5040313" cy="40560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latin typeface="Arial" panose="020b0604020202020204" pitchFamily="34" charset="0"/>
                <a:ea typeface="黑体" panose="02010609060101010101" pitchFamily="49" charset="-122"/>
              </a:rPr>
              <a:t>寡清守丹穴</a:t>
            </a:r>
            <a:endParaRPr lang="zh-CN" altLang="en-US" sz="3200" b="1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ctr"/>
            <a:r>
              <a:rPr lang="zh-CN" altLang="en-US" sz="3200" b="1">
                <a:latin typeface="Arial" panose="020b0604020202020204" pitchFamily="34" charset="0"/>
                <a:ea typeface="黑体" panose="02010609060101010101" pitchFamily="49" charset="-122"/>
              </a:rPr>
              <a:t>孔明居陇中</a:t>
            </a:r>
            <a:endParaRPr lang="zh-CN" altLang="en-US" sz="3200" b="1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ctr"/>
            <a:r>
              <a:rPr lang="zh-CN" altLang="en-US" sz="3200" b="1">
                <a:latin typeface="Arial" panose="020b0604020202020204" pitchFamily="34" charset="0"/>
                <a:ea typeface="黑体" panose="02010609060101010101" pitchFamily="49" charset="-122"/>
              </a:rPr>
              <a:t>有光处败屋</a:t>
            </a:r>
            <a:endParaRPr lang="zh-CN" altLang="en-US" sz="3200" b="1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ctr"/>
            <a:r>
              <a:rPr lang="zh-CN" altLang="en-US" sz="3200" b="1">
                <a:latin typeface="Arial" panose="020b0604020202020204" pitchFamily="34" charset="0"/>
                <a:ea typeface="黑体" panose="02010609060101010101" pitchFamily="49" charset="-122"/>
              </a:rPr>
              <a:t>昧昧一隅→功成名就</a:t>
            </a:r>
            <a:endParaRPr lang="zh-CN" altLang="en-US" sz="3200" b="1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20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5237" name="文本框 95236"/>
          <p:cNvSpPr txBox="1"/>
          <p:nvPr/>
        </p:nvSpPr>
        <p:spPr>
          <a:xfrm>
            <a:off x="539750" y="3284538"/>
            <a:ext cx="8135938" cy="3324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    因此，我们读青年归有光所写的文字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(1-3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段），可以看出其情感脉络，有最初“喜”，笔调明快；之后转“悲”，文字凝重；最后还是转向积极明快。</a:t>
            </a: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 母亲、大母还有妻子的殷切期望，都化为一种沉甸甸的责任感。可已过而立之年的自己，却还是功业未成，自然黯然神伤。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5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5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6" grpId="0"/>
      <p:bldP spid="9523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2" name="内容占位符 7171"/>
          <p:cNvSpPr>
            <a:spLocks noGrp="1"/>
          </p:cNvSpPr>
          <p:nvPr>
            <p:ph idx="1"/>
          </p:nvPr>
        </p:nvSpPr>
        <p:spPr>
          <a:xfrm>
            <a:off x="0" y="766128"/>
            <a:ext cx="9144000" cy="2849562"/>
          </a:xfrm>
        </p:spPr>
        <p:txBody>
          <a:bodyPr vert="horz" wrap="square" lIns="91440" tIns="45720" rIns="91440" bIns="45720" anchor="t"/>
          <a:lstStyle/>
          <a:p>
            <a:pPr marL="0" indent="0">
              <a:buNone/>
            </a:pPr>
            <a:r>
              <a:rPr lang="en-US" altLang="zh-CN" sz="3600"/>
              <a:t>      </a:t>
            </a:r>
            <a:r>
              <a:rPr lang="en-US" altLang="zh-CN" sz="2800"/>
              <a:t>  </a:t>
            </a:r>
            <a:r>
              <a:rPr lang="zh-CN" altLang="zh-CN" sz="2800" b="1"/>
              <a:t>唐宋派是明代的一个主要的文学流派，以</a:t>
            </a:r>
            <a:r>
              <a:rPr lang="zh-CN" altLang="zh-CN" sz="2800" b="1">
                <a:solidFill>
                  <a:srgbClr val="FF0000"/>
                </a:solidFill>
              </a:rPr>
              <a:t>唐顺之、茅坤和归有光</a:t>
            </a:r>
            <a:r>
              <a:rPr lang="zh-CN" altLang="zh-CN" sz="2800" b="1"/>
              <a:t>为代表。他们反对前、后七子的拟古文主义文风，极力推崇和提倡唐宋八大家的散文，被称为“唐宋派”</a:t>
            </a:r>
            <a:endParaRPr lang="zh-CN" altLang="zh-CN" sz="3600" b="1"/>
          </a:p>
          <a:p>
            <a:pPr marL="0" indent="0">
              <a:buNone/>
            </a:pPr>
            <a:r>
              <a:rPr lang="en-US" altLang="zh-CN" sz="3600" b="1"/>
              <a:t>.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归有光的散文源出《史记》，取法于唐宋八大家，多写日常生活和家庭琐事，善于抒情、记事，能把琐屑的事委曲写出，感情真挚自然，语言朴素流畅，细节真实生动。风格朴实，感情真挚，被誉为“明文第一”，当时人称他为“今之欧阳修”。</a:t>
            </a:r>
            <a:endParaRPr lang="zh-CN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endParaRPr lang="zh-CN" altLang="zh-CN" sz="3600" b="1"/>
          </a:p>
        </p:txBody>
      </p:sp>
      <p:sp>
        <p:nvSpPr>
          <p:cNvPr id="29699" name="文本框 1"/>
          <p:cNvSpPr txBox="1"/>
          <p:nvPr/>
        </p:nvSpPr>
        <p:spPr>
          <a:xfrm>
            <a:off x="1582738" y="202565"/>
            <a:ext cx="511175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Times New Roman" panose="02020603050405020304" pitchFamily="18" charset="0"/>
              </a:rPr>
              <a:t>唐宋派</a:t>
            </a:r>
            <a:endParaRPr lang="zh-CN" altLang="en-US" sz="40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charRg st="0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338" name="图片 4097" descr="树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587"/>
            <a:ext cx="9144000" cy="6859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标题 4098"/>
          <p:cNvSpPr>
            <a:spLocks noGrp="1"/>
          </p:cNvSpPr>
          <p:nvPr>
            <p:ph type="ctrTitle"/>
          </p:nvPr>
        </p:nvSpPr>
        <p:spPr>
          <a:xfrm>
            <a:off x="685800" y="1981200"/>
            <a:ext cx="7772400" cy="1470025"/>
          </a:xfrm>
        </p:spPr>
        <p:txBody>
          <a:bodyPr vert="horz" wrap="square" lIns="91440" tIns="45720" rIns="91440" bIns="45720" anchor="ctr"/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7200" kern="1200">
                <a:latin typeface="+mj-lt"/>
                <a:ea typeface="方正行楷简体" pitchFamily="2" charset="-122"/>
                <a:cs typeface="+mj-cs"/>
              </a:rPr>
              <a:t>项 脊 轩 志</a:t>
            </a:r>
            <a:endParaRPr lang="zh-CN" altLang="en-US" sz="7200" kern="1200">
              <a:latin typeface="+mj-lt"/>
              <a:ea typeface="方正行楷简体" pitchFamily="2" charset="-122"/>
              <a:cs typeface="+mj-cs"/>
            </a:endParaRPr>
          </a:p>
        </p:txBody>
      </p:sp>
      <p:sp>
        <p:nvSpPr>
          <p:cNvPr id="14340" name="副标题 4099"/>
          <p:cNvSpPr>
            <a:spLocks noGrp="1"/>
          </p:cNvSpPr>
          <p:nvPr>
            <p:ph type="subTitle" idx="1"/>
          </p:nvPr>
        </p:nvSpPr>
        <p:spPr>
          <a:xfrm>
            <a:off x="1219200" y="3581400"/>
            <a:ext cx="6934200" cy="685800"/>
          </a:xfrm>
        </p:spPr>
        <p:txBody>
          <a:bodyPr vert="horz" wrap="square" lIns="91440" tIns="45720" rIns="91440" bIns="45720" anchor="t"/>
          <a:lstStyle/>
          <a:p>
            <a:pPr algn="r" eaLnBrk="1" hangingPunct="1"/>
            <a:r>
              <a:rPr lang="zh-CN" altLang="en-US" sz="4000" kern="1200">
                <a:latin typeface="+mn-lt"/>
                <a:ea typeface="华文新魏" panose="02010800040101010101" pitchFamily="2" charset="-122"/>
                <a:cs typeface="+mn-cs"/>
              </a:rPr>
              <a:t>（明）归有光</a:t>
            </a:r>
            <a:endParaRPr lang="zh-CN" altLang="en-US" sz="4000" kern="1200">
              <a:latin typeface="+mn-lt"/>
              <a:ea typeface="华文新魏" panose="0201080004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endParaRPr lang="zh-CN" altLang="en-US"/>
          </a:p>
        </p:txBody>
      </p:sp>
      <p:sp>
        <p:nvSpPr>
          <p:cNvPr id="33795" name="内容占位符 2"/>
          <p:cNvSpPr>
            <a:spLocks noGrp="1"/>
          </p:cNvSpPr>
          <p:nvPr>
            <p:ph idx="1"/>
          </p:nvPr>
        </p:nvSpPr>
        <p:spPr>
          <a:xfrm>
            <a:off x="389890" y="542925"/>
            <a:ext cx="8229600" cy="4525963"/>
          </a:xfrm>
        </p:spPr>
        <p:txBody>
          <a:bodyPr vert="horz" wrap="square" lIns="91440" tIns="45720" rIns="91440" bIns="45720" anchor="t"/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余既为此志，后五年，吾妻来归，时至</a:t>
            </a:r>
            <a:r>
              <a:rPr lang="zh-CN" altLang="en-US" sz="280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轩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中，从余问古事，或凭几学书。吾妻归宁，述诸小妹语曰：“闻姊家有阁子，且何谓阁子也？”其后六年，吾妻死，</a:t>
            </a:r>
            <a:r>
              <a:rPr lang="zh-CN" altLang="en-US" sz="280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室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坏不修。其后二年，余久卧病无聊，乃使人复葺南阁子，其制稍异于前。然自后余多在外，不常居。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  庭有枇杷树，吾妻死之年所庭有枇杷树，今已亭亭如盖矣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/>
          </a:p>
          <a:p>
            <a:r>
              <a:rPr lang="en-US" altLang="zh-CN"/>
              <a:t> 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152400" y="152400"/>
            <a:ext cx="6075363" cy="914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5400" b="1" kern="1200" cap="none" spc="0" normalizeH="0" baseline="0" noProof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补记：怀念亡妻</a:t>
            </a:r>
            <a:endParaRPr kumimoji="1" lang="zh-CN" altLang="en-US" sz="5400" b="1" kern="1200" cap="none" spc="0" normalizeH="0" baseline="0" noProof="0">
              <a:solidFill>
                <a:srgbClr val="9900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276" name="Rectangle 12"/>
          <p:cNvSpPr>
            <a:spLocks noChangeArrowheads="1"/>
          </p:cNvSpPr>
          <p:nvPr/>
        </p:nvSpPr>
        <p:spPr bwMode="auto">
          <a:xfrm>
            <a:off x="0" y="3141663"/>
            <a:ext cx="1549400" cy="15557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9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悲</a:t>
            </a:r>
            <a:endParaRPr kumimoji="1" lang="zh-CN" altLang="en-US" sz="96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华文新魏" panose="02010800040101010101" pitchFamily="2" charset="-122"/>
              <a:cs typeface="+mn-cs"/>
            </a:endParaRPr>
          </a:p>
        </p:txBody>
      </p:sp>
      <p:grpSp>
        <p:nvGrpSpPr>
          <p:cNvPr id="2" name="Group 22"/>
          <p:cNvGrpSpPr/>
          <p:nvPr/>
        </p:nvGrpSpPr>
        <p:grpSpPr>
          <a:xfrm>
            <a:off x="1476375" y="1052513"/>
            <a:ext cx="6629400" cy="2773362"/>
            <a:chOff x="336" y="624"/>
            <a:chExt cx="4176" cy="1747"/>
          </a:xfrm>
        </p:grpSpPr>
        <p:sp>
          <p:nvSpPr>
            <p:cNvPr id="34827" name="Text Box 6"/>
            <p:cNvSpPr txBox="1"/>
            <p:nvPr/>
          </p:nvSpPr>
          <p:spPr>
            <a:xfrm>
              <a:off x="1488" y="624"/>
              <a:ext cx="3024" cy="6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3200" b="1">
                  <a:latin typeface="Times New Roman" panose="02020603050405020304" pitchFamily="18" charset="0"/>
                  <a:ea typeface="楷体_GB2312" pitchFamily="49" charset="-122"/>
                </a:rPr>
                <a:t>      </a:t>
              </a:r>
              <a:r>
                <a:rPr lang="zh-CN" altLang="en-US" sz="32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时至轩中，从余问古事，或凭几学书。</a:t>
              </a:r>
              <a:endPara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4828" name="Text Box 7"/>
            <p:cNvSpPr txBox="1"/>
            <p:nvPr/>
          </p:nvSpPr>
          <p:spPr>
            <a:xfrm>
              <a:off x="1488" y="1392"/>
              <a:ext cx="2976" cy="9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3200" b="1">
                  <a:latin typeface="Times New Roman" panose="02020603050405020304" pitchFamily="18" charset="0"/>
                  <a:ea typeface="楷体_GB2312" pitchFamily="49" charset="-122"/>
                </a:rPr>
                <a:t>     </a:t>
              </a:r>
              <a:r>
                <a:rPr lang="zh-CN" altLang="en-US" sz="32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吾妻归宁，述诸小妹语曰：“闻姊家有阁子，且何谓阁子也？”</a:t>
              </a:r>
              <a:endPara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1279" name="Text Box 15"/>
            <p:cNvSpPr txBox="1">
              <a:spLocks noChangeArrowheads="1"/>
            </p:cNvSpPr>
            <p:nvPr/>
          </p:nvSpPr>
          <p:spPr bwMode="auto">
            <a:xfrm>
              <a:off x="336" y="1344"/>
              <a:ext cx="758" cy="442"/>
            </a:xfrm>
            <a:prstGeom prst="rect">
              <a:avLst/>
            </a:prstGeom>
            <a:noFill/>
            <a:ln w="76200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R="0" algn="ctr" defTabSz="914400">
                <a:buClrTx/>
                <a:buSzTx/>
                <a:buFontTx/>
                <a:buNone/>
                <a:defRPr/>
              </a:pPr>
              <a:r>
                <a:rPr kumimoji="1" lang="zh-CN" altLang="en-US" sz="4000" b="1" kern="1200" cap="none" spc="0" normalizeH="0" baseline="0" noProof="0">
                  <a:solidFill>
                    <a:srgbClr val="99003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anose="02020603050405020304" pitchFamily="18" charset="0"/>
                  <a:ea typeface="华文新魏" panose="02010800040101010101" pitchFamily="2" charset="-122"/>
                  <a:cs typeface="+mn-cs"/>
                </a:rPr>
                <a:t>生前</a:t>
              </a:r>
              <a:endParaRPr kumimoji="1" lang="zh-CN" altLang="en-US" sz="4000" b="1" kern="1200" cap="none" spc="0" normalizeH="0" baseline="0" noProof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endParaRPr>
            </a:p>
          </p:txBody>
        </p:sp>
        <p:sp>
          <p:nvSpPr>
            <p:cNvPr id="34830" name="AutoShape 16"/>
            <p:cNvSpPr/>
            <p:nvPr/>
          </p:nvSpPr>
          <p:spPr>
            <a:xfrm flipH="1">
              <a:off x="1200" y="672"/>
              <a:ext cx="240" cy="1632"/>
            </a:xfrm>
            <a:prstGeom prst="rightBrace">
              <a:avLst>
                <a:gd name="adj1" fmla="val 56666"/>
                <a:gd name="adj2" fmla="val 51736"/>
              </a:avLst>
            </a:prstGeom>
            <a:noFill/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" name="Group 21"/>
          <p:cNvGrpSpPr/>
          <p:nvPr/>
        </p:nvGrpSpPr>
        <p:grpSpPr>
          <a:xfrm>
            <a:off x="1476375" y="4076700"/>
            <a:ext cx="8231188" cy="2003425"/>
            <a:chOff x="491" y="2640"/>
            <a:chExt cx="4501" cy="1334"/>
          </a:xfrm>
        </p:grpSpPr>
        <p:sp>
          <p:nvSpPr>
            <p:cNvPr id="11273" name="Text Box 9"/>
            <p:cNvSpPr txBox="1">
              <a:spLocks noChangeArrowheads="1"/>
            </p:cNvSpPr>
            <p:nvPr/>
          </p:nvSpPr>
          <p:spPr bwMode="auto">
            <a:xfrm>
              <a:off x="1488" y="3264"/>
              <a:ext cx="3504" cy="71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1" lang="zh-CN" altLang="en-US" sz="3200" b="1" kern="1200" cap="none" spc="0" normalizeH="0" baseline="0" noProof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庭有枇杷树，吾妻死之年所手植也，今已亭亭如盖矣。</a:t>
              </a:r>
              <a:endParaRPr kumimoji="1" lang="zh-CN" altLang="en-US" sz="3200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281" name="Text Box 17"/>
            <p:cNvSpPr txBox="1">
              <a:spLocks noChangeArrowheads="1"/>
            </p:cNvSpPr>
            <p:nvPr/>
          </p:nvSpPr>
          <p:spPr bwMode="auto">
            <a:xfrm>
              <a:off x="491" y="3169"/>
              <a:ext cx="657" cy="467"/>
            </a:xfrm>
            <a:prstGeom prst="rect">
              <a:avLst/>
            </a:prstGeom>
            <a:noFill/>
            <a:ln w="76200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R="0" algn="ctr" defTabSz="914400">
                <a:buClrTx/>
                <a:buSzTx/>
                <a:buFontTx/>
                <a:buNone/>
                <a:defRPr/>
              </a:pPr>
              <a:r>
                <a:rPr kumimoji="1" lang="zh-CN" altLang="en-US" sz="4000" b="1" kern="1200" cap="none" spc="0" normalizeH="0" baseline="0" noProof="0">
                  <a:solidFill>
                    <a:srgbClr val="99003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anose="02020603050405020304" pitchFamily="18" charset="0"/>
                  <a:ea typeface="华文新魏" panose="02010800040101010101" pitchFamily="2" charset="-122"/>
                  <a:cs typeface="+mn-cs"/>
                </a:rPr>
                <a:t>死后</a:t>
              </a:r>
              <a:endParaRPr kumimoji="1" lang="zh-CN" altLang="en-US" sz="4000" b="1" kern="1200" cap="none" spc="0" normalizeH="0" baseline="0" noProof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endParaRPr>
            </a:p>
          </p:txBody>
        </p:sp>
        <p:sp>
          <p:nvSpPr>
            <p:cNvPr id="11282" name="Text Box 18"/>
            <p:cNvSpPr txBox="1">
              <a:spLocks noChangeArrowheads="1"/>
            </p:cNvSpPr>
            <p:nvPr/>
          </p:nvSpPr>
          <p:spPr bwMode="auto">
            <a:xfrm>
              <a:off x="1632" y="2640"/>
              <a:ext cx="1248" cy="38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1" lang="zh-CN" altLang="en-US" sz="3200" b="1" kern="1200" cap="none" spc="0" normalizeH="0" baseline="0" noProof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室坏不修。</a:t>
              </a:r>
              <a:endParaRPr kumimoji="1" lang="zh-CN" altLang="en-US" sz="3200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4826" name="AutoShape 19"/>
            <p:cNvSpPr/>
            <p:nvPr/>
          </p:nvSpPr>
          <p:spPr>
            <a:xfrm flipH="1">
              <a:off x="1296" y="2688"/>
              <a:ext cx="144" cy="1248"/>
            </a:xfrm>
            <a:prstGeom prst="rightBrace">
              <a:avLst>
                <a:gd name="adj1" fmla="val 72222"/>
                <a:gd name="adj2" fmla="val 51736"/>
              </a:avLst>
            </a:prstGeom>
            <a:noFill/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</a:endParaRPr>
            </a:p>
          </p:txBody>
        </p:sp>
      </p:grpSp>
      <p:sp>
        <p:nvSpPr>
          <p:cNvPr id="11288" name="AutoShape 24"/>
          <p:cNvSpPr/>
          <p:nvPr/>
        </p:nvSpPr>
        <p:spPr>
          <a:xfrm>
            <a:off x="1187450" y="2708275"/>
            <a:ext cx="223838" cy="2663825"/>
          </a:xfrm>
          <a:prstGeom prst="leftBrace">
            <a:avLst>
              <a:gd name="adj1" fmla="val 99172"/>
              <a:gd name="adj2" fmla="val 50000"/>
            </a:avLst>
          </a:prstGeom>
          <a:noFill/>
          <a:ln w="762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6" grpId="0"/>
      <p:bldP spid="1128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2" name="Rectangle 2"/>
          <p:cNvSpPr>
            <a:spLocks noGrp="1" noRot="1"/>
          </p:cNvSpPr>
          <p:nvPr>
            <p:ph type="title"/>
          </p:nvPr>
        </p:nvSpPr>
        <p:spPr>
          <a:xfrm>
            <a:off x="301625" y="908050"/>
            <a:ext cx="8842375" cy="1143000"/>
          </a:xfrm>
        </p:spPr>
        <p:txBody>
          <a:bodyPr vert="horz" wrap="square" lIns="91440" tIns="45720" rIns="91440" bIns="45720" anchor="ctr"/>
          <a:lstStyle/>
          <a:p>
            <a:pPr algn="l" eaLnBrk="1" hangingPunct="1"/>
            <a:r>
              <a:rPr lang="zh-CN" altLang="en-US" sz="3600" b="1">
                <a:solidFill>
                  <a:srgbClr val="000000"/>
                </a:solidFill>
              </a:rPr>
              <a:t>为什么文末还要写“庭有枇杷树，吾妻死之年所手植也，今已亭亭如盖矣。”？这样写的好处是什么？</a:t>
            </a:r>
            <a:r>
              <a:rPr lang="zh-CN" altLang="en-US" sz="4000"/>
              <a:t> </a:t>
            </a:r>
            <a:endParaRPr lang="zh-CN" altLang="en-US" sz="4000"/>
          </a:p>
        </p:txBody>
      </p:sp>
      <p:sp>
        <p:nvSpPr>
          <p:cNvPr id="74755" name="Rectangle 3"/>
          <p:cNvSpPr>
            <a:spLocks noGrp="1" noRot="1"/>
          </p:cNvSpPr>
          <p:nvPr>
            <p:ph idx="1"/>
          </p:nvPr>
        </p:nvSpPr>
        <p:spPr>
          <a:xfrm>
            <a:off x="0" y="2492375"/>
            <a:ext cx="8864600" cy="4194175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/>
              <a:t>   </a:t>
            </a:r>
            <a:r>
              <a:rPr lang="zh-CN" altLang="en-US" sz="3600" b="1">
                <a:solidFill>
                  <a:srgbClr val="0000FF"/>
                </a:solidFill>
                <a:ea typeface="黑体" panose="02010609060101010101" pitchFamily="49" charset="-122"/>
              </a:rPr>
              <a:t>明确：文章结尾，贵有余味。这篇课文的结尾，可说是“言有尽而意无穷”。“庭有批把树，吾妻死之年所手植也。”作者</a:t>
            </a:r>
            <a:r>
              <a:rPr lang="zh-CN" altLang="en-US" sz="3600" b="1">
                <a:solidFill>
                  <a:srgbClr val="FF0000"/>
                </a:solidFill>
                <a:ea typeface="黑体" panose="02010609060101010101" pitchFamily="49" charset="-122"/>
              </a:rPr>
              <a:t>睹物思人</a:t>
            </a:r>
            <a:r>
              <a:rPr lang="zh-CN" altLang="en-US" sz="3600" b="1">
                <a:solidFill>
                  <a:srgbClr val="0000FF"/>
                </a:solidFill>
                <a:ea typeface="黑体" panose="02010609060101010101" pitchFamily="49" charset="-122"/>
              </a:rPr>
              <a:t>，物虽在而人已去，看到树，就似乎看到妻子的音容笑貌，就似乎听到妻子的欢声笑语。枇杷树“今已亭亭如盖矣”，</a:t>
            </a:r>
            <a:r>
              <a:rPr lang="en-US" altLang="zh-CN" sz="3600" b="1">
                <a:solidFill>
                  <a:srgbClr val="0000FF"/>
                </a:solidFill>
                <a:ea typeface="黑体" panose="02010609060101010101" pitchFamily="49" charset="-122"/>
              </a:rPr>
              <a:t>(</a:t>
            </a:r>
            <a:r>
              <a:rPr lang="zh-CN" altLang="en-US" sz="3600" b="1">
                <a:solidFill>
                  <a:srgbClr val="0000FF"/>
                </a:solidFill>
                <a:ea typeface="黑体" panose="02010609060101010101" pitchFamily="49" charset="-122"/>
              </a:rPr>
              <a:t>作者</a:t>
            </a:r>
            <a:r>
              <a:rPr lang="zh-CN" altLang="en-US" sz="3600" b="1">
                <a:solidFill>
                  <a:srgbClr val="FF0000"/>
                </a:solidFill>
                <a:ea typeface="黑体" panose="02010609060101010101" pitchFamily="49" charset="-122"/>
              </a:rPr>
              <a:t>以乐景衬哀情</a:t>
            </a:r>
            <a:r>
              <a:rPr lang="zh-CN" altLang="en-US" sz="3600" b="1">
                <a:solidFill>
                  <a:srgbClr val="0000FF"/>
                </a:solidFill>
                <a:ea typeface="黑体" panose="02010609060101010101" pitchFamily="49" charset="-122"/>
              </a:rPr>
              <a:t>，</a:t>
            </a:r>
            <a:r>
              <a:rPr lang="en-US" altLang="zh-CN" sz="3600" b="1">
                <a:solidFill>
                  <a:srgbClr val="0000FF"/>
                </a:solidFill>
                <a:ea typeface="黑体" panose="02010609060101010101" pitchFamily="49" charset="-122"/>
              </a:rPr>
              <a:t>)</a:t>
            </a:r>
            <a:r>
              <a:rPr lang="zh-CN" altLang="en-US" sz="3600" b="1">
                <a:solidFill>
                  <a:srgbClr val="0000FF"/>
                </a:solidFill>
                <a:ea typeface="黑体" panose="02010609060101010101" pitchFamily="49" charset="-122"/>
              </a:rPr>
              <a:t>寄寓了自己对妻子早亡的深深悲痛</a:t>
            </a:r>
            <a:r>
              <a:rPr lang="zh-CN" altLang="en-US"/>
              <a:t>。</a:t>
            </a:r>
            <a:endParaRPr lang="zh-CN" altLang="en-US"/>
          </a:p>
        </p:txBody>
      </p:sp>
      <p:sp>
        <p:nvSpPr>
          <p:cNvPr id="35844" name="Oval 4"/>
          <p:cNvSpPr/>
          <p:nvPr/>
        </p:nvSpPr>
        <p:spPr>
          <a:xfrm>
            <a:off x="250825" y="188913"/>
            <a:ext cx="2743200" cy="3048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</a:rPr>
              <a:t>鉴赏课文</a:t>
            </a:r>
            <a:endParaRPr lang="zh-CN" altLang="en-US" sz="24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00" name="TheGloriousDeath.mp3">
            <a:hlinkClick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7902575" y="5616575"/>
            <a:ext cx="1241425" cy="1241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7" name="Picture 2" descr="1ffa01f95832c327d8f9fd03"/>
          <p:cNvPicPr>
            <a:picLocks noChangeAspect="1"/>
          </p:cNvPicPr>
          <p:nvPr/>
        </p:nvPicPr>
        <p:blipFill>
          <a:blip r:embed="rId5">
            <a:lum bright="-20001" contrast="-24001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8" name="Text Box 3"/>
          <p:cNvSpPr txBox="1"/>
          <p:nvPr/>
        </p:nvSpPr>
        <p:spPr>
          <a:xfrm>
            <a:off x="395288" y="404813"/>
            <a:ext cx="7848600" cy="5726112"/>
          </a:xfrm>
          <a:prstGeom prst="rect">
            <a:avLst/>
          </a:prstGeom>
          <a:solidFill>
            <a:srgbClr val="FFFFFF">
              <a:alpha val="59999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b="1">
                <a:latin typeface="华文新魏" panose="02010800040101010101" pitchFamily="2" charset="-122"/>
                <a:ea typeface="华文新魏" panose="02010800040101010101" pitchFamily="2" charset="-122"/>
              </a:rPr>
              <a:t>                </a:t>
            </a:r>
            <a:r>
              <a:rPr lang="zh-CN" altLang="en-US" sz="4400" b="1">
                <a:latin typeface="华文新魏" panose="02010800040101010101" pitchFamily="2" charset="-122"/>
                <a:ea typeface="华文新魏" panose="02010800040101010101" pitchFamily="2" charset="-122"/>
              </a:rPr>
              <a:t>浣溪沙</a:t>
            </a:r>
            <a:endParaRPr lang="zh-CN" altLang="en-US" sz="440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4400">
                <a:latin typeface="Arial" panose="020b0604020202020204" pitchFamily="34" charset="0"/>
                <a:ea typeface="华文新魏" panose="02010800040101010101" pitchFamily="2" charset="-122"/>
              </a:rPr>
              <a:t>               </a:t>
            </a:r>
            <a:r>
              <a:rPr lang="en-US" altLang="zh-CN" sz="4400">
                <a:latin typeface="Arial" panose="020b0604020202020204" pitchFamily="34" charset="0"/>
                <a:ea typeface="华文新魏" panose="02010800040101010101" pitchFamily="2" charset="-122"/>
              </a:rPr>
              <a:t>—</a:t>
            </a:r>
            <a:r>
              <a:rPr lang="zh-CN" altLang="en-US" sz="3200">
                <a:latin typeface="隶书" panose="02010509060101010101" pitchFamily="49" charset="-122"/>
                <a:ea typeface="隶书" panose="02010509060101010101" pitchFamily="49" charset="-122"/>
              </a:rPr>
              <a:t>纳兰性德</a:t>
            </a:r>
            <a:endParaRPr lang="zh-CN" altLang="en-US" sz="320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4400">
                <a:latin typeface="华文新魏" panose="02010800040101010101" pitchFamily="2" charset="-122"/>
                <a:ea typeface="华文新魏" panose="02010800040101010101" pitchFamily="2" charset="-122"/>
              </a:rPr>
              <a:t>　　谁念西风独自凉</a:t>
            </a:r>
            <a:endParaRPr lang="zh-CN" altLang="en-US" sz="440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4400">
                <a:latin typeface="华文新魏" panose="02010800040101010101" pitchFamily="2" charset="-122"/>
                <a:ea typeface="华文新魏" panose="02010800040101010101" pitchFamily="2" charset="-122"/>
              </a:rPr>
              <a:t>　　萧萧黄叶闭疏窗</a:t>
            </a:r>
            <a:endParaRPr lang="zh-CN" altLang="en-US" sz="440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4400">
                <a:latin typeface="华文新魏" panose="02010800040101010101" pitchFamily="2" charset="-122"/>
                <a:ea typeface="华文新魏" panose="02010800040101010101" pitchFamily="2" charset="-122"/>
              </a:rPr>
              <a:t>　　沉思往事立残阳</a:t>
            </a:r>
            <a:endParaRPr lang="zh-CN" altLang="en-US" sz="440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4400">
                <a:latin typeface="华文新魏" panose="02010800040101010101" pitchFamily="2" charset="-122"/>
                <a:ea typeface="华文新魏" panose="02010800040101010101" pitchFamily="2" charset="-122"/>
              </a:rPr>
              <a:t>　　</a:t>
            </a:r>
            <a:r>
              <a:rPr lang="zh-CN" altLang="en-US" sz="4400" u="sng"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被酒莫惊春睡重</a:t>
            </a:r>
            <a:endParaRPr lang="zh-CN" altLang="en-US" sz="4400" u="sng">
              <a:solidFill>
                <a:srgbClr val="CC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4400"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　　</a:t>
            </a:r>
            <a:r>
              <a:rPr lang="zh-CN" altLang="en-US" sz="4400" u="sng"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赌书消得泼茶香</a:t>
            </a:r>
            <a:endParaRPr lang="zh-CN" altLang="en-US" sz="4400" u="sng">
              <a:solidFill>
                <a:srgbClr val="CC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4400"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　　</a:t>
            </a:r>
            <a:r>
              <a:rPr lang="zh-CN" altLang="en-US" sz="4400" u="sng"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当时只道是寻常</a:t>
            </a:r>
            <a:endParaRPr lang="zh-CN" altLang="en-US" sz="4400" u="sng">
              <a:solidFill>
                <a:srgbClr val="CC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en-US" altLang="zh-CN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877" fill="hold"/>
                                        <p:tgtEl>
                                          <p:spTgt spid="41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00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395288" y="1196975"/>
            <a:ext cx="8243888" cy="545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sz="4000" b="1" kern="1200" cap="none" spc="0" normalizeH="0" baseline="0" noProof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kumimoji="1" lang="zh-CN" altLang="en-US" sz="440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十年生死两茫茫，不思量，自难忘。千里孤坟，无处话凄凉。</a:t>
            </a:r>
            <a:r>
              <a:rPr kumimoji="1" lang="zh-CN" altLang="en-US" sz="4400" kern="1200" cap="none" spc="0" normalizeH="0" baseline="0" noProof="0" smtClean="0"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纵使相逢应不识，尘满面，鬓如霜。</a:t>
            </a:r>
            <a:endParaRPr kumimoji="1" lang="zh-CN" altLang="en-US" sz="4400" kern="1200" cap="none" spc="0" normalizeH="0" baseline="0" noProof="0" smtClean="0"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4400" kern="1200" cap="none" spc="0" normalizeH="0" baseline="0" noProof="0" smtClean="0"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夜来幽梦忽还乡。小轩窗，正梳妆。</a:t>
            </a:r>
            <a:r>
              <a:rPr kumimoji="1" lang="zh-CN" altLang="en-US" sz="440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相顾无言，唯有泪千行。料得年年断肠处，</a:t>
            </a:r>
            <a:r>
              <a:rPr kumimoji="1" lang="zh-CN" altLang="en-US" sz="4400" u="sng" kern="1200" cap="none" spc="0" normalizeH="0" baseline="0" noProof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明月夜，短松岗。</a:t>
            </a:r>
            <a:endParaRPr kumimoji="1" lang="zh-CN" altLang="en-US" sz="4400" u="sng" kern="1200" cap="none" spc="0" normalizeH="0" baseline="0" noProof="0" smtClean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7891" name="Text Box 3"/>
          <p:cNvSpPr txBox="1"/>
          <p:nvPr/>
        </p:nvSpPr>
        <p:spPr>
          <a:xfrm>
            <a:off x="2195513" y="0"/>
            <a:ext cx="2703512" cy="1098550"/>
          </a:xfrm>
          <a:prstGeom prst="rect">
            <a:avLst/>
          </a:prstGeom>
          <a:noFill/>
          <a:ln w="76200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6600" b="1">
                <a:solidFill>
                  <a:srgbClr val="00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江城子</a:t>
            </a:r>
            <a:endParaRPr lang="zh-CN" altLang="en-US" sz="6600" b="1">
              <a:solidFill>
                <a:srgbClr val="0033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37892" name="Text Box 4"/>
          <p:cNvSpPr txBox="1"/>
          <p:nvPr/>
        </p:nvSpPr>
        <p:spPr>
          <a:xfrm>
            <a:off x="5222875" y="260350"/>
            <a:ext cx="1330325" cy="701675"/>
          </a:xfrm>
          <a:prstGeom prst="rect">
            <a:avLst/>
          </a:prstGeom>
          <a:noFill/>
          <a:ln w="76200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000" b="1">
                <a:latin typeface="Times New Roman" panose="02020603050405020304" pitchFamily="18" charset="0"/>
                <a:ea typeface="隶书" panose="02010509060101010101" pitchFamily="49" charset="-122"/>
              </a:rPr>
              <a:t>苏 轼</a:t>
            </a:r>
            <a:endParaRPr lang="zh-CN" altLang="en-US" sz="4000" b="1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468313" y="333375"/>
            <a:ext cx="6351588" cy="1006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6000" b="1" kern="1200" cap="none" spc="0" normalizeH="0" baseline="0" noProof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写作特色：</a:t>
            </a:r>
            <a:endParaRPr kumimoji="1" lang="zh-CN" altLang="en-US" sz="6000" b="1" kern="1200" cap="none" spc="0" normalizeH="0" baseline="0" noProof="0">
              <a:solidFill>
                <a:srgbClr val="0066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339" name="Text Box 3">
            <a:hlinkClick action="ppaction://noaction"/>
          </p:cNvPr>
          <p:cNvSpPr txBox="1"/>
          <p:nvPr/>
        </p:nvSpPr>
        <p:spPr>
          <a:xfrm>
            <a:off x="228600" y="1484313"/>
            <a:ext cx="8915400" cy="1584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1、善于选取生活中的</a:t>
            </a:r>
            <a:r>
              <a:rPr lang="zh-CN" altLang="en-US" sz="54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琐事</a:t>
            </a:r>
            <a:r>
              <a:rPr lang="zh-CN" altLang="en-US" sz="4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，表现人物的音容笑貌，寄托深情。</a:t>
            </a:r>
            <a:endParaRPr lang="zh-CN" altLang="en-US" sz="44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916" name="Text Box 5">
            <a:hlinkClick action="ppaction://noaction"/>
          </p:cNvPr>
          <p:cNvSpPr txBox="1"/>
          <p:nvPr/>
        </p:nvSpPr>
        <p:spPr>
          <a:xfrm>
            <a:off x="381000" y="3200400"/>
            <a:ext cx="87313" cy="762000"/>
          </a:xfrm>
          <a:prstGeom prst="rect">
            <a:avLst/>
          </a:prstGeom>
          <a:noFill/>
          <a:ln w="76200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43" name="Rectangle 7"/>
          <p:cNvSpPr>
            <a:spLocks noRot="1"/>
          </p:cNvSpPr>
          <p:nvPr/>
        </p:nvSpPr>
        <p:spPr>
          <a:xfrm>
            <a:off x="250825" y="3284538"/>
            <a:ext cx="9144000" cy="12319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4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2、善于利用</a:t>
            </a:r>
            <a:r>
              <a:rPr lang="zh-CN" altLang="en-US" sz="54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细节</a:t>
            </a:r>
            <a:r>
              <a:rPr lang="zh-CN" altLang="en-US" sz="4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描写。</a:t>
            </a:r>
            <a:endParaRPr lang="zh-CN" altLang="en-US" sz="44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endParaRPr lang="zh-CN" altLang="en-US" sz="60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4" name="Rectangle 8"/>
          <p:cNvSpPr/>
          <p:nvPr/>
        </p:nvSpPr>
        <p:spPr>
          <a:xfrm>
            <a:off x="250825" y="4149725"/>
            <a:ext cx="8713788" cy="1584325"/>
          </a:xfrm>
          <a:prstGeom prst="rect">
            <a:avLst/>
          </a:prstGeom>
          <a:noFill/>
          <a:ln w="76200">
            <a:noFill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3、</a:t>
            </a:r>
            <a:r>
              <a:rPr lang="zh-CN" altLang="en-US" sz="54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语言</a:t>
            </a:r>
            <a:r>
              <a:rPr lang="zh-CN" altLang="en-US" sz="4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委婉含蓄，清新淡雅，感情浓郁真挚。</a:t>
            </a:r>
            <a:endParaRPr lang="zh-CN" altLang="en-US" sz="44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45" name="AutoShape 9">
            <a:hlinkClick action="ppaction://hlinkshowjump?jump=nextslide"/>
          </p:cNvPr>
          <p:cNvSpPr/>
          <p:nvPr/>
        </p:nvSpPr>
        <p:spPr>
          <a:xfrm>
            <a:off x="7740650" y="2565400"/>
            <a:ext cx="935038" cy="431800"/>
          </a:xfrm>
          <a:prstGeom prst="actionButtonForwardNext">
            <a:avLst/>
          </a:prstGeom>
          <a:solidFill>
            <a:srgbClr val="FF6600"/>
          </a:solidFill>
          <a:ln w="76200">
            <a:noFill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4346" name="AutoShape 10">
            <a:hlinkClick action="ppaction://noaction"/>
          </p:cNvPr>
          <p:cNvSpPr/>
          <p:nvPr/>
        </p:nvSpPr>
        <p:spPr>
          <a:xfrm>
            <a:off x="6659563" y="3644900"/>
            <a:ext cx="935037" cy="431800"/>
          </a:xfrm>
          <a:prstGeom prst="actionButtonForwardNext">
            <a:avLst/>
          </a:prstGeom>
          <a:solidFill>
            <a:srgbClr val="FF6600"/>
          </a:solidFill>
          <a:ln w="76200">
            <a:noFill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4347" name="AutoShape 11">
            <a:hlinkClick action="ppaction://noaction"/>
          </p:cNvPr>
          <p:cNvSpPr/>
          <p:nvPr/>
        </p:nvSpPr>
        <p:spPr>
          <a:xfrm>
            <a:off x="4356100" y="5157788"/>
            <a:ext cx="935038" cy="431800"/>
          </a:xfrm>
          <a:prstGeom prst="actionButtonForwardNext">
            <a:avLst/>
          </a:prstGeom>
          <a:solidFill>
            <a:srgbClr val="FF6600"/>
          </a:solidFill>
          <a:ln w="76200">
            <a:noFill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4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4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4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4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5" grpId="0"/>
      <p:bldP spid="14346" grpId="0"/>
      <p:bldP spid="1434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8" name="Text Box 2"/>
          <p:cNvSpPr txBox="1"/>
          <p:nvPr/>
        </p:nvSpPr>
        <p:spPr>
          <a:xfrm>
            <a:off x="152400" y="692150"/>
            <a:ext cx="8759825" cy="4894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endParaRPr lang="zh-CN" altLang="en-US" sz="2400" b="1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z="4800" b="1">
                <a:latin typeface="Times New Roman" panose="02020603050405020304" pitchFamily="18" charset="0"/>
                <a:ea typeface="隶书" panose="02010509060101010101" pitchFamily="49" charset="-122"/>
              </a:rPr>
              <a:t>  </a:t>
            </a:r>
            <a:r>
              <a:rPr lang="zh-CN" altLang="en-US" sz="4800" b="1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“予读震川文为女妇者，一往情深，每以一二细事见之，使人欲涕。盖古今事无巨细，唯此可歌可泣之精神，长留天壤。”</a:t>
            </a:r>
            <a:endParaRPr lang="zh-CN" altLang="en-US" sz="4800" b="1">
              <a:solidFill>
                <a:srgbClr val="0000FF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eaLnBrk="1" hangingPunct="1"/>
            <a:r>
              <a:rPr lang="zh-CN" altLang="en-US" sz="4800" b="1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              </a:t>
            </a:r>
            <a:r>
              <a:rPr lang="en-US" altLang="zh-CN" sz="4800" b="1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——</a:t>
            </a:r>
            <a:r>
              <a:rPr lang="zh-CN" altLang="en-US" sz="4800" b="1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明末清初</a:t>
            </a:r>
            <a:r>
              <a:rPr lang="en-US" altLang="zh-CN" sz="4800" b="1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·</a:t>
            </a:r>
            <a:r>
              <a:rPr lang="zh-CN" altLang="en-US" sz="4800" b="1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黄宗羲</a:t>
            </a:r>
            <a:endParaRPr lang="zh-CN" altLang="en-US" sz="4800" b="1">
              <a:solidFill>
                <a:srgbClr val="0000FF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2" name="矩形 13339"/>
          <p:cNvSpPr/>
          <p:nvPr/>
        </p:nvSpPr>
        <p:spPr>
          <a:xfrm>
            <a:off x="611188" y="1773238"/>
            <a:ext cx="8137525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   震川（归有光）为明文第一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……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余读震川文之为女妇者，一往情深，每以一二细事见之，使人欲涕。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                      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——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清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·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黄宗羲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blinds/>
  </p:transition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r>
              <a:rPr lang="zh-CN" altLang="en-US" b="1">
                <a:ea typeface="华文隶书" panose="02010800040101010101" pitchFamily="2" charset="-122"/>
              </a:rPr>
              <a:t>字词句难点</a:t>
            </a:r>
            <a:endParaRPr lang="zh-CN" altLang="en-US" b="1">
              <a:ea typeface="华文隶书" panose="02010800040101010101" pitchFamily="2" charset="-122"/>
            </a:endParaRPr>
          </a:p>
        </p:txBody>
      </p:sp>
      <p:sp>
        <p:nvSpPr>
          <p:cNvPr id="40963" name="Rectangle 3"/>
          <p:cNvSpPr>
            <a:spLocks noGrp="1"/>
          </p:cNvSpPr>
          <p:nvPr>
            <p:ph idx="1"/>
          </p:nvPr>
        </p:nvSpPr>
        <p:spPr>
          <a:xfrm>
            <a:off x="323850" y="1341438"/>
            <a:ext cx="8569325" cy="5183187"/>
          </a:xfrm>
        </p:spPr>
        <p:txBody>
          <a:bodyPr vert="horz" wrap="square" lIns="91440" tIns="45720" rIns="91440" bIns="45720" anchor="t"/>
          <a:lstStyle/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第一段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Char char="•"/>
            </a:pPr>
            <a:r>
              <a:rPr lang="zh-CN" altLang="en-US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每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移案，</a:t>
            </a:r>
            <a:r>
              <a:rPr lang="zh-CN" altLang="en-US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顾视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无可置者。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Char char="•"/>
            </a:pP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余稍</a:t>
            </a:r>
            <a:r>
              <a:rPr lang="zh-CN" altLang="en-US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修葺，使不</a:t>
            </a:r>
            <a:r>
              <a:rPr lang="zh-CN" altLang="en-US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漏。 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Char char="•"/>
            </a:pPr>
            <a:r>
              <a:rPr lang="zh-CN" altLang="en-US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冥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然</a:t>
            </a:r>
            <a:r>
              <a:rPr lang="zh-CN" altLang="en-US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兀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坐，</a:t>
            </a:r>
            <a:r>
              <a:rPr lang="zh-CN" altLang="en-US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万籁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有声；而庭阶寂寂，小鸟</a:t>
            </a:r>
            <a:r>
              <a:rPr lang="zh-CN" altLang="en-US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来啄食，人至不去。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第二段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Char char="•"/>
            </a:pPr>
            <a:r>
              <a:rPr lang="zh-CN" altLang="en-US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迨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诸父异爨，内外多置小门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墙</a:t>
            </a:r>
            <a:r>
              <a:rPr lang="zh-CN" altLang="en-US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往往而是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Char char="•"/>
            </a:pP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庭中始为篱，已为墙，凡</a:t>
            </a:r>
            <a:r>
              <a:rPr lang="zh-CN" altLang="en-US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变矣。 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Char char="•"/>
            </a:pP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妪，先大母婢也，</a:t>
            </a:r>
            <a:r>
              <a:rPr lang="zh-CN" altLang="en-US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乳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二世，先妣</a:t>
            </a:r>
            <a:r>
              <a:rPr lang="zh-CN" altLang="en-US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抚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之甚</a:t>
            </a:r>
            <a:r>
              <a:rPr lang="zh-CN" altLang="en-US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厚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Char char="•"/>
            </a:pP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妪</a:t>
            </a:r>
            <a:r>
              <a:rPr lang="zh-CN" altLang="en-US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每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谓余曰：</a:t>
            </a:r>
            <a:r>
              <a:rPr lang="zh-CN" altLang="en-US" b="1">
                <a:ea typeface="黑体" panose="02010609060101010101" pitchFamily="49" charset="-122"/>
              </a:rPr>
              <a:t>“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某</a:t>
            </a:r>
            <a:r>
              <a:rPr lang="zh-CN" altLang="en-US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母立</a:t>
            </a:r>
            <a:r>
              <a:rPr lang="zh-CN" altLang="en-US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于兹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b="1">
                <a:ea typeface="黑体" panose="02010609060101010101" pitchFamily="49" charset="-122"/>
              </a:rPr>
              <a:t>”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9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9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9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9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10" name="Rectangle 3"/>
          <p:cNvSpPr>
            <a:spLocks noGrp="1"/>
          </p:cNvSpPr>
          <p:nvPr>
            <p:ph idx="1"/>
          </p:nvPr>
        </p:nvSpPr>
        <p:spPr>
          <a:xfrm>
            <a:off x="250825" y="549275"/>
            <a:ext cx="8540750" cy="5903913"/>
          </a:xfrm>
        </p:spPr>
        <p:txBody>
          <a:bodyPr vert="horz" wrap="square" lIns="91440" tIns="45720" rIns="91440" bIns="45720" anchor="t"/>
          <a:lstStyle/>
          <a:p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一日，大母</a:t>
            </a:r>
            <a:r>
              <a:rPr lang="zh-CN" altLang="en-US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过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余曰：</a:t>
            </a:r>
            <a:r>
              <a:rPr lang="zh-CN" altLang="en-US" b="1">
                <a:ea typeface="黑体" panose="02010609060101010101" pitchFamily="49" charset="-122"/>
              </a:rPr>
              <a:t>“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吾儿，久不见</a:t>
            </a:r>
            <a:r>
              <a:rPr lang="zh-CN" altLang="en-US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若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影，何</a:t>
            </a:r>
            <a:r>
              <a:rPr lang="zh-CN" altLang="en-US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竟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日默默在此，大</a:t>
            </a:r>
            <a:r>
              <a:rPr lang="zh-CN" altLang="en-US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女郎也？</a:t>
            </a:r>
            <a:r>
              <a:rPr lang="zh-CN" altLang="en-US" b="1">
                <a:ea typeface="黑体" panose="02010609060101010101" pitchFamily="49" charset="-122"/>
              </a:rPr>
              <a:t>”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比去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手</a:t>
            </a:r>
            <a:r>
              <a:rPr lang="zh-CN" altLang="en-US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阖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门 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第三段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余既</a:t>
            </a:r>
            <a:r>
              <a:rPr lang="zh-CN" altLang="en-US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此志，</a:t>
            </a:r>
            <a:r>
              <a:rPr lang="zh-CN" altLang="en-US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后五年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，吾妻</a:t>
            </a:r>
            <a:r>
              <a:rPr lang="zh-CN" altLang="en-US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来归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至轩中</a:t>
            </a:r>
            <a:r>
              <a:rPr lang="zh-CN" altLang="en-US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从余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问古事，</a:t>
            </a:r>
            <a:r>
              <a:rPr lang="zh-CN" altLang="en-US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或凭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几</a:t>
            </a:r>
            <a:r>
              <a:rPr lang="zh-CN" altLang="en-US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学书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吾妻</a:t>
            </a:r>
            <a:r>
              <a:rPr lang="zh-CN" altLang="en-US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归宁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，述诸小妹语曰 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然自后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余多在外，不常居。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庭有枇杷树，吾妻死之年所</a:t>
            </a:r>
            <a:r>
              <a:rPr lang="zh-CN" altLang="en-US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手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植也，今已亭亭如盖矣。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011" name="AutoShape 4">
            <a:hlinkClick action="ppaction://noaction"/>
          </p:cNvPr>
          <p:cNvSpPr/>
          <p:nvPr/>
        </p:nvSpPr>
        <p:spPr>
          <a:xfrm>
            <a:off x="7667625" y="5734050"/>
            <a:ext cx="503238" cy="431800"/>
          </a:xfrm>
          <a:prstGeom prst="actionButtonReturn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4" name="文本占位符 5123"/>
          <p:cNvSpPr>
            <a:spLocks noGrp="1" noChangeArrowheads="1"/>
          </p:cNvSpPr>
          <p:nvPr>
            <p:ph idx="1"/>
          </p:nvPr>
        </p:nvSpPr>
        <p:spPr>
          <a:xfrm>
            <a:off x="422275" y="4581525"/>
            <a:ext cx="8210550" cy="1752600"/>
          </a:xfrm>
          <a:solidFill>
            <a:schemeClr val="accent5"/>
          </a:solidFill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“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志” 散文的一种，融叙事抒情为一体的文体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125" name="矩形 5124"/>
          <p:cNvSpPr/>
          <p:nvPr/>
        </p:nvSpPr>
        <p:spPr>
          <a:xfrm>
            <a:off x="457200" y="698500"/>
            <a:ext cx="8458200" cy="35998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latin typeface="宋体" panose="02010600030101010101" pitchFamily="2" charset="-122"/>
              </a:rPr>
              <a:t>    </a:t>
            </a:r>
            <a:r>
              <a:rPr lang="en-US" altLang="zh-CN" sz="3200" b="1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</a:t>
            </a:r>
            <a:r>
              <a:rPr lang="zh-CN" altLang="en-US" sz="2800" b="1">
                <a:solidFill>
                  <a:srgbClr val="3333FF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项脊轩</a:t>
            </a:r>
            <a:r>
              <a:rPr lang="zh-CN" altLang="en-US" sz="2800" b="1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，书斋名，是作者家中的一个只有一丈见方的斗室。 “项脊”之意有三：</a:t>
            </a:r>
            <a:endParaRPr lang="zh-CN" altLang="en-US" sz="2800" b="1"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 一是说它窄小，如在颈脊之间；</a:t>
            </a:r>
            <a:endParaRPr lang="zh-CN" altLang="en-US" sz="2800" b="1"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 一是因作者远祖归道隆曾在江苏太仓县的项脊泾住过，有“</a:t>
            </a:r>
            <a:r>
              <a:rPr lang="zh-CN" altLang="en-US" sz="2800" b="1">
                <a:solidFill>
                  <a:srgbClr val="3333FF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怀宗追远</a:t>
            </a:r>
            <a:r>
              <a:rPr lang="zh-CN" altLang="en-US" sz="2800" b="1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”之意。</a:t>
            </a:r>
            <a:r>
              <a:rPr lang="en-US" altLang="zh-CN" sz="2800" b="1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</a:t>
            </a:r>
            <a:endParaRPr lang="en-US" altLang="zh-CN" sz="2800" b="1"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  三，“项脊”二字，含有脊梁的意思，作者自号</a:t>
            </a:r>
            <a:r>
              <a:rPr lang="zh-CN" altLang="en-US" sz="2800" b="1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“项脊生”，也可理解为归有光要博取功名，光宗耀祖，成为家族中顶天立地的脊梁骨的人生理想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8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364" name="文本框 5125"/>
          <p:cNvSpPr txBox="1"/>
          <p:nvPr/>
        </p:nvSpPr>
        <p:spPr>
          <a:xfrm>
            <a:off x="3276600" y="-12700"/>
            <a:ext cx="2590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>
                <a:latin typeface="Arial" panose="020b0604020202020204" pitchFamily="34" charset="0"/>
                <a:ea typeface="方正行楷简体" pitchFamily="2" charset="-122"/>
              </a:rPr>
              <a:t>文题之意</a:t>
            </a:r>
            <a:endParaRPr lang="zh-CN" altLang="en-US" sz="4000">
              <a:latin typeface="Arial" panose="020b0604020202020204" pitchFamily="34" charset="0"/>
              <a:ea typeface="方正行楷简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uiExpand="1" build="p"/>
      <p:bldP spid="512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861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r>
              <a:rPr lang="zh-CN" altLang="en-US" b="1"/>
              <a:t>归纳总点虚词</a:t>
            </a:r>
            <a:endParaRPr lang="zh-CN" altLang="en-US" b="1"/>
          </a:p>
        </p:txBody>
      </p:sp>
      <p:sp>
        <p:nvSpPr>
          <p:cNvPr id="68611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2600" b="1">
                <a:ea typeface="黑体" panose="02010609060101010101" pitchFamily="49" charset="-122"/>
              </a:rPr>
              <a:t>一、“而”字：</a:t>
            </a:r>
            <a:endParaRPr lang="zh-CN" altLang="en-US" sz="2600" b="1">
              <a:ea typeface="黑体" panose="02010609060101010101" pitchFamily="49" charset="-122"/>
            </a:endParaRPr>
          </a:p>
          <a:p>
            <a:pPr>
              <a:buChar char="•"/>
            </a:pPr>
            <a:r>
              <a:rPr lang="zh-CN" altLang="en-US" sz="2600" b="1">
                <a:ea typeface="黑体" panose="02010609060101010101" pitchFamily="49" charset="-122"/>
              </a:rPr>
              <a:t>借书满架，偃仰啸歌，冥然兀坐，万籁有声；</a:t>
            </a:r>
            <a:r>
              <a:rPr lang="zh-CN" altLang="en-US" sz="2600" b="1">
                <a:solidFill>
                  <a:srgbClr val="FF3300"/>
                </a:solidFill>
                <a:ea typeface="黑体" panose="02010609060101010101" pitchFamily="49" charset="-122"/>
              </a:rPr>
              <a:t>而</a:t>
            </a:r>
            <a:r>
              <a:rPr lang="zh-CN" altLang="en-US" sz="2600" b="1">
                <a:ea typeface="黑体" panose="02010609060101010101" pitchFamily="49" charset="-122"/>
              </a:rPr>
              <a:t>庭阶寂寂，小鸟时来啄食，人至不去。</a:t>
            </a:r>
            <a:endParaRPr lang="zh-CN" altLang="en-US" sz="2600" b="1">
              <a:ea typeface="黑体" panose="02010609060101010101" pitchFamily="49" charset="-122"/>
            </a:endParaRPr>
          </a:p>
          <a:p>
            <a:pPr>
              <a:buChar char="•"/>
            </a:pPr>
            <a:r>
              <a:rPr lang="zh-CN" altLang="en-US" sz="2600" b="1">
                <a:ea typeface="黑体" panose="02010609060101010101" pitchFamily="49" charset="-122"/>
              </a:rPr>
              <a:t>迨诸父异爨，内外多置小门，墙往往</a:t>
            </a:r>
            <a:r>
              <a:rPr lang="zh-CN" altLang="en-US" sz="2600" b="1">
                <a:solidFill>
                  <a:srgbClr val="FF3300"/>
                </a:solidFill>
                <a:ea typeface="黑体" panose="02010609060101010101" pitchFamily="49" charset="-122"/>
              </a:rPr>
              <a:t>而</a:t>
            </a:r>
            <a:r>
              <a:rPr lang="zh-CN" altLang="en-US" sz="2600" b="1">
                <a:ea typeface="黑体" panose="02010609060101010101" pitchFamily="49" charset="-122"/>
              </a:rPr>
              <a:t>是。</a:t>
            </a:r>
            <a:endParaRPr lang="zh-CN" altLang="en-US" sz="2600" b="1">
              <a:ea typeface="黑体" panose="02010609060101010101" pitchFamily="49" charset="-122"/>
            </a:endParaRPr>
          </a:p>
          <a:p>
            <a:pPr>
              <a:buChar char="•"/>
            </a:pPr>
            <a:r>
              <a:rPr lang="zh-CN" altLang="en-US" sz="2600" b="1">
                <a:ea typeface="黑体" panose="02010609060101010101" pitchFamily="49" charset="-122"/>
              </a:rPr>
              <a:t>东犬西吠，客逾庖</a:t>
            </a:r>
            <a:r>
              <a:rPr lang="zh-CN" altLang="en-US" sz="2600" b="1">
                <a:solidFill>
                  <a:srgbClr val="FF3300"/>
                </a:solidFill>
                <a:ea typeface="黑体" panose="02010609060101010101" pitchFamily="49" charset="-122"/>
              </a:rPr>
              <a:t>而</a:t>
            </a:r>
            <a:r>
              <a:rPr lang="zh-CN" altLang="en-US" sz="2600" b="1">
                <a:ea typeface="黑体" panose="02010609060101010101" pitchFamily="49" charset="-122"/>
              </a:rPr>
              <a:t>宴，鸡栖于厅。</a:t>
            </a:r>
            <a:endParaRPr lang="zh-CN" altLang="en-US" sz="2600" b="1">
              <a:ea typeface="黑体" panose="02010609060101010101" pitchFamily="49" charset="-122"/>
            </a:endParaRPr>
          </a:p>
          <a:p>
            <a:pPr>
              <a:buChar char="•"/>
            </a:pPr>
            <a:r>
              <a:rPr lang="zh-CN" altLang="en-US" sz="2600" b="1">
                <a:ea typeface="黑体" panose="02010609060101010101" pitchFamily="49" charset="-122"/>
              </a:rPr>
              <a:t>某所，</a:t>
            </a:r>
            <a:r>
              <a:rPr lang="zh-CN" altLang="en-US" sz="2600" b="1">
                <a:solidFill>
                  <a:srgbClr val="FF3300"/>
                </a:solidFill>
                <a:ea typeface="黑体" panose="02010609060101010101" pitchFamily="49" charset="-122"/>
              </a:rPr>
              <a:t>而</a:t>
            </a:r>
            <a:r>
              <a:rPr lang="zh-CN" altLang="en-US" sz="2600" b="1">
                <a:ea typeface="黑体" panose="02010609060101010101" pitchFamily="49" charset="-122"/>
              </a:rPr>
              <a:t>母立于兹。</a:t>
            </a:r>
            <a:endParaRPr lang="zh-CN" altLang="en-US" sz="2600" b="1">
              <a:ea typeface="黑体" panose="02010609060101010101" pitchFamily="49" charset="-122"/>
            </a:endParaRPr>
          </a:p>
          <a:p>
            <a:pPr>
              <a:buChar char="•"/>
            </a:pPr>
            <a:r>
              <a:rPr lang="zh-CN" altLang="en-US" sz="2600" b="1">
                <a:ea typeface="黑体" panose="02010609060101010101" pitchFamily="49" charset="-122"/>
              </a:rPr>
              <a:t>汝姊在吾怀，呱呱</a:t>
            </a:r>
            <a:r>
              <a:rPr lang="zh-CN" altLang="en-US" sz="2600" b="1">
                <a:solidFill>
                  <a:srgbClr val="FF3300"/>
                </a:solidFill>
                <a:ea typeface="黑体" panose="02010609060101010101" pitchFamily="49" charset="-122"/>
              </a:rPr>
              <a:t>而</a:t>
            </a:r>
            <a:r>
              <a:rPr lang="zh-CN" altLang="en-US" sz="2600" b="1">
                <a:ea typeface="黑体" panose="02010609060101010101" pitchFamily="49" charset="-122"/>
              </a:rPr>
              <a:t>泣。</a:t>
            </a:r>
            <a:endParaRPr lang="zh-CN" altLang="en-US" sz="2600" b="1">
              <a:ea typeface="黑体" panose="02010609060101010101" pitchFamily="49" charset="-122"/>
            </a:endParaRPr>
          </a:p>
          <a:p>
            <a:pPr>
              <a:buChar char="•"/>
            </a:pPr>
            <a:r>
              <a:rPr lang="zh-CN" altLang="en-US" sz="2600" b="1">
                <a:ea typeface="黑体" panose="02010609060101010101" pitchFamily="49" charset="-122"/>
              </a:rPr>
              <a:t>余扃牖</a:t>
            </a:r>
            <a:r>
              <a:rPr lang="zh-CN" altLang="en-US" sz="2600" b="1">
                <a:solidFill>
                  <a:srgbClr val="FF3300"/>
                </a:solidFill>
                <a:ea typeface="黑体" panose="02010609060101010101" pitchFamily="49" charset="-122"/>
              </a:rPr>
              <a:t>而</a:t>
            </a:r>
            <a:r>
              <a:rPr lang="zh-CN" altLang="en-US" sz="2600" b="1">
                <a:ea typeface="黑体" panose="02010609060101010101" pitchFamily="49" charset="-122"/>
              </a:rPr>
              <a:t>居，久之能以足音辨人。</a:t>
            </a:r>
            <a:endParaRPr lang="zh-CN" altLang="en-US" sz="2600" b="1"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963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endParaRPr lang="zh-CN" altLang="zh-CN"/>
          </a:p>
        </p:txBody>
      </p:sp>
      <p:sp>
        <p:nvSpPr>
          <p:cNvPr id="69635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lstStyle/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600" b="1">
                <a:ea typeface="黑体" panose="02010609060101010101" pitchFamily="49" charset="-122"/>
              </a:rPr>
              <a:t>二、“之”字</a:t>
            </a:r>
            <a:endParaRPr lang="zh-CN" altLang="en-US" sz="2600" b="1"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Char char="•"/>
            </a:pPr>
            <a:r>
              <a:rPr lang="zh-CN" altLang="en-US" sz="2600" b="1">
                <a:ea typeface="黑体" panose="02010609060101010101" pitchFamily="49" charset="-122"/>
              </a:rPr>
              <a:t>三五</a:t>
            </a:r>
            <a:r>
              <a:rPr lang="zh-CN" altLang="en-US" sz="2600" b="1">
                <a:solidFill>
                  <a:srgbClr val="FF3300"/>
                </a:solidFill>
                <a:ea typeface="黑体" panose="02010609060101010101" pitchFamily="49" charset="-122"/>
              </a:rPr>
              <a:t>之</a:t>
            </a:r>
            <a:r>
              <a:rPr lang="zh-CN" altLang="en-US" sz="2600" b="1">
                <a:ea typeface="黑体" panose="02010609060101010101" pitchFamily="49" charset="-122"/>
              </a:rPr>
              <a:t>夜，明月半墙，桂影斑驳，风移影动，珊珊可爱。</a:t>
            </a:r>
            <a:endParaRPr lang="zh-CN" altLang="en-US" sz="2600" b="1"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Char char="•"/>
            </a:pPr>
            <a:r>
              <a:rPr lang="zh-CN" altLang="en-US" sz="2600" b="1">
                <a:ea typeface="黑体" panose="02010609060101010101" pitchFamily="49" charset="-122"/>
              </a:rPr>
              <a:t>先妣抚</a:t>
            </a:r>
            <a:r>
              <a:rPr lang="zh-CN" altLang="en-US" sz="2600" b="1">
                <a:solidFill>
                  <a:srgbClr val="FF3300"/>
                </a:solidFill>
                <a:ea typeface="黑体" panose="02010609060101010101" pitchFamily="49" charset="-122"/>
              </a:rPr>
              <a:t>之</a:t>
            </a:r>
            <a:r>
              <a:rPr lang="zh-CN" altLang="en-US" sz="2600" b="1">
                <a:ea typeface="黑体" panose="02010609060101010101" pitchFamily="49" charset="-122"/>
              </a:rPr>
              <a:t>甚厚。</a:t>
            </a:r>
            <a:endParaRPr lang="zh-CN" altLang="en-US" sz="2600" b="1"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Char char="•"/>
            </a:pPr>
            <a:r>
              <a:rPr lang="zh-CN" altLang="en-US" sz="2600" b="1">
                <a:ea typeface="黑体" panose="02010609060101010101" pitchFamily="49" charset="-122"/>
              </a:rPr>
              <a:t>儿</a:t>
            </a:r>
            <a:r>
              <a:rPr lang="zh-CN" altLang="en-US" sz="2600" b="1">
                <a:solidFill>
                  <a:srgbClr val="FF3300"/>
                </a:solidFill>
                <a:ea typeface="黑体" panose="02010609060101010101" pitchFamily="49" charset="-122"/>
              </a:rPr>
              <a:t>之</a:t>
            </a:r>
            <a:r>
              <a:rPr lang="zh-CN" altLang="en-US" sz="2600" b="1">
                <a:ea typeface="黑体" panose="02010609060101010101" pitchFamily="49" charset="-122"/>
              </a:rPr>
              <a:t>成，则可待乎！</a:t>
            </a:r>
            <a:endParaRPr lang="zh-CN" altLang="en-US" sz="2600" b="1"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Char char="•"/>
            </a:pPr>
            <a:r>
              <a:rPr lang="zh-CN" altLang="en-US" sz="2600" b="1">
                <a:ea typeface="黑体" panose="02010609060101010101" pitchFamily="49" charset="-122"/>
              </a:rPr>
              <a:t>顷</a:t>
            </a:r>
            <a:r>
              <a:rPr lang="zh-CN" altLang="en-US" sz="2600" b="1">
                <a:solidFill>
                  <a:srgbClr val="FF3300"/>
                </a:solidFill>
                <a:ea typeface="黑体" panose="02010609060101010101" pitchFamily="49" charset="-122"/>
              </a:rPr>
              <a:t>之</a:t>
            </a:r>
            <a:r>
              <a:rPr lang="zh-CN" altLang="en-US" sz="2600" b="1">
                <a:ea typeface="黑体" panose="02010609060101010101" pitchFamily="49" charset="-122"/>
              </a:rPr>
              <a:t>，持一象笏至。</a:t>
            </a:r>
            <a:endParaRPr lang="zh-CN" altLang="en-US" sz="2600" b="1"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Char char="•"/>
            </a:pPr>
            <a:r>
              <a:rPr lang="zh-CN" altLang="en-US" sz="2600" b="1">
                <a:ea typeface="黑体" panose="02010609060101010101" pitchFamily="49" charset="-122"/>
              </a:rPr>
              <a:t>此吾祖太常公宣德间执此以朝，他日汝当用</a:t>
            </a:r>
            <a:r>
              <a:rPr lang="zh-CN" altLang="en-US" sz="2600" b="1">
                <a:solidFill>
                  <a:srgbClr val="FF3300"/>
                </a:solidFill>
                <a:ea typeface="黑体" panose="02010609060101010101" pitchFamily="49" charset="-122"/>
              </a:rPr>
              <a:t>之</a:t>
            </a:r>
            <a:r>
              <a:rPr lang="zh-CN" altLang="en-US" sz="2600" b="1">
                <a:ea typeface="黑体" panose="02010609060101010101" pitchFamily="49" charset="-122"/>
              </a:rPr>
              <a:t>！</a:t>
            </a:r>
            <a:endParaRPr lang="zh-CN" altLang="en-US" sz="2600" b="1"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Char char="•"/>
            </a:pPr>
            <a:r>
              <a:rPr lang="zh-CN" altLang="en-US" sz="2600" b="1">
                <a:ea typeface="黑体" panose="02010609060101010101" pitchFamily="49" charset="-122"/>
              </a:rPr>
              <a:t>久</a:t>
            </a:r>
            <a:r>
              <a:rPr lang="zh-CN" altLang="en-US" sz="2600" b="1">
                <a:solidFill>
                  <a:srgbClr val="FF3300"/>
                </a:solidFill>
                <a:ea typeface="黑体" panose="02010609060101010101" pitchFamily="49" charset="-122"/>
              </a:rPr>
              <a:t>之</a:t>
            </a:r>
            <a:r>
              <a:rPr lang="zh-CN" altLang="en-US" sz="2600" b="1">
                <a:ea typeface="黑体" panose="02010609060101010101" pitchFamily="49" charset="-122"/>
              </a:rPr>
              <a:t>能以足音辨人。</a:t>
            </a:r>
            <a:endParaRPr lang="zh-CN" altLang="en-US" sz="2600" b="1"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Char char="•"/>
            </a:pPr>
            <a:r>
              <a:rPr lang="zh-CN" altLang="en-US" sz="2600" b="1">
                <a:ea typeface="黑体" panose="02010609060101010101" pitchFamily="49" charset="-122"/>
              </a:rPr>
              <a:t>庭有枇杷树，吾妻死</a:t>
            </a:r>
            <a:r>
              <a:rPr lang="zh-CN" altLang="en-US" sz="2600" b="1">
                <a:solidFill>
                  <a:srgbClr val="FF3300"/>
                </a:solidFill>
                <a:ea typeface="黑体" panose="02010609060101010101" pitchFamily="49" charset="-122"/>
              </a:rPr>
              <a:t>之</a:t>
            </a:r>
            <a:r>
              <a:rPr lang="zh-CN" altLang="en-US" sz="2600" b="1">
                <a:ea typeface="黑体" panose="02010609060101010101" pitchFamily="49" charset="-122"/>
              </a:rPr>
              <a:t>年所手植也。</a:t>
            </a:r>
            <a:endParaRPr lang="zh-CN" altLang="en-US" sz="2600" b="1">
              <a:ea typeface="黑体" panose="02010609060101010101" pitchFamily="49" charset="-122"/>
            </a:endParaRPr>
          </a:p>
        </p:txBody>
      </p:sp>
      <p:sp>
        <p:nvSpPr>
          <p:cNvPr id="69636" name="AutoShape 4">
            <a:hlinkClick action="ppaction://noaction"/>
          </p:cNvPr>
          <p:cNvSpPr/>
          <p:nvPr/>
        </p:nvSpPr>
        <p:spPr>
          <a:xfrm>
            <a:off x="7740650" y="5661025"/>
            <a:ext cx="503238" cy="431800"/>
          </a:xfrm>
          <a:prstGeom prst="actionButtonReturn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03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endParaRPr lang="zh-CN" altLang="en-US"/>
          </a:p>
        </p:txBody>
      </p:sp>
      <p:sp>
        <p:nvSpPr>
          <p:cNvPr id="44035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lstStyle/>
          <a:p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项脊轩，旧南阁子也。室仅方丈，可容一人居。百年老屋，尘泥渗漉，雨泽下注；每移案，顾视无可置者。又北向，不能得日，日过午已昏。余稍为修葺，使不上漏。前辟四窗，垣墙周庭，以当南日，日影反照，室始洞然。又杂植兰桂竹木于庭，旧时栏楯，亦遂增胜。借书满架，偃仰啸歌，冥然兀坐，万籁有声；而庭阶寂寂，小鸟时来啄食，人至不去。三五之夜，明月半墙，桂影斑驳，风移影动，珊珊可爱。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058" name="Rectangle 5"/>
          <p:cNvSpPr/>
          <p:nvPr/>
        </p:nvSpPr>
        <p:spPr>
          <a:xfrm>
            <a:off x="0" y="981075"/>
            <a:ext cx="9144000" cy="4965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   三径就荒，松菊犹存。携幼入室，有酒盈樽。引壶觞以自酌，眄庭柯以怡颜。倚南窗以寄傲，审容膝之易安。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                  ——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陶渊明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归去来兮辞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   斯是陋室，惟吾德馨。苔痕上阶绿，草色入帘青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可以调素琴，阅金经。无丝竹之乱耳，无案牍之劳形。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                      ——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刘禹锡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陋室铭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2" name="Rectangle 2"/>
          <p:cNvSpPr>
            <a:spLocks noGrp="1"/>
          </p:cNvSpPr>
          <p:nvPr>
            <p:ph type="title"/>
          </p:nvPr>
        </p:nvSpPr>
        <p:spPr>
          <a:xfrm>
            <a:off x="684213" y="908050"/>
            <a:ext cx="4103687" cy="719138"/>
          </a:xfrm>
          <a:ln w="57150"/>
        </p:spPr>
        <p:txBody>
          <a:bodyPr vert="horz" wrap="square" lIns="91440" tIns="45720" rIns="91440" bIns="45720" anchor="ctr"/>
          <a:lstStyle/>
          <a:p>
            <a:r>
              <a:rPr lang="zh-CN" altLang="en-US" sz="4800">
                <a:ea typeface="华文隶书" panose="02010800040101010101" pitchFamily="2" charset="-122"/>
              </a:rPr>
              <a:t>相关评论</a:t>
            </a:r>
            <a:endParaRPr lang="zh-CN" altLang="en-US" sz="4800">
              <a:ea typeface="华文隶书" panose="02010800040101010101" pitchFamily="2" charset="-122"/>
            </a:endParaRPr>
          </a:p>
        </p:txBody>
      </p:sp>
      <p:sp>
        <p:nvSpPr>
          <p:cNvPr id="27651" name="Rectangle 3"/>
          <p:cNvSpPr>
            <a:spLocks noGrp="1"/>
          </p:cNvSpPr>
          <p:nvPr>
            <p:ph idx="1"/>
          </p:nvPr>
        </p:nvSpPr>
        <p:spPr>
          <a:xfrm>
            <a:off x="179388" y="1989138"/>
            <a:ext cx="8569325" cy="4498975"/>
          </a:xfrm>
        </p:spPr>
        <p:txBody>
          <a:bodyPr vert="horz" wrap="square" lIns="91440" tIns="45720" rIns="91440" bIns="45720" anchor="t"/>
          <a:lstStyle/>
          <a:p>
            <a:r>
              <a:rPr lang="zh-CN" altLang="en-US" b="1">
                <a:ea typeface="黑体" panose="02010609060101010101" pitchFamily="49" charset="-122"/>
              </a:rPr>
              <a:t>于不要紧之题说不要紧之语</a:t>
            </a:r>
            <a:r>
              <a:rPr lang="zh-CN" altLang="en-US">
                <a:ea typeface="黑体" panose="02010609060101010101" pitchFamily="49" charset="-122"/>
              </a:rPr>
              <a:t>，</a:t>
            </a:r>
            <a:r>
              <a:rPr lang="zh-CN" altLang="en-US" b="1">
                <a:ea typeface="黑体" panose="02010609060101010101" pitchFamily="49" charset="-122"/>
              </a:rPr>
              <a:t>却自风韵疏淡。</a:t>
            </a:r>
            <a:endParaRPr lang="zh-CN" altLang="en-US" b="1">
              <a:ea typeface="黑体" panose="02010609060101010101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/>
              <a:t>                                       </a:t>
            </a:r>
            <a:r>
              <a:rPr lang="en-US" altLang="zh-CN"/>
              <a:t>——</a:t>
            </a:r>
            <a:r>
              <a:rPr lang="zh-CN" altLang="en-US" b="1"/>
              <a:t>姚鼐（清代诗人）</a:t>
            </a:r>
            <a:endParaRPr lang="zh-CN" altLang="en-US" b="1"/>
          </a:p>
          <a:p>
            <a:pPr>
              <a:buChar char="•"/>
            </a:pPr>
            <a:r>
              <a:rPr lang="zh-CN" altLang="en-US" sz="2200" b="1">
                <a:solidFill>
                  <a:srgbClr val="FF3300"/>
                </a:solidFill>
              </a:rPr>
              <a:t>题指“内容”，语指“语言”，不要紧指“平常”“质朴”，也就是说作者擅长用日常生活琐事，平淡的语言来表达真挚的情感。</a:t>
            </a:r>
            <a:endParaRPr lang="zh-CN" altLang="en-US" sz="2200" b="1">
              <a:solidFill>
                <a:srgbClr val="FF3300"/>
              </a:solidFill>
            </a:endParaRPr>
          </a:p>
          <a:p>
            <a:r>
              <a:rPr lang="zh-CN" altLang="en-US" b="1">
                <a:ea typeface="黑体" panose="02010609060101010101" pitchFamily="49" charset="-122"/>
              </a:rPr>
              <a:t>一往深情，每以一二细事见之，使人欲涕。</a:t>
            </a:r>
            <a:endParaRPr lang="zh-CN" altLang="en-US" b="1">
              <a:ea typeface="黑体" panose="02010609060101010101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/>
              <a:t>                                                     </a:t>
            </a:r>
            <a:r>
              <a:rPr lang="en-US" altLang="zh-CN" b="1"/>
              <a:t>——</a:t>
            </a:r>
            <a:r>
              <a:rPr lang="zh-CN" altLang="en-US" b="1"/>
              <a:t>黄宗羲 </a:t>
            </a:r>
            <a:endParaRPr lang="zh-CN" altLang="en-US" b="1"/>
          </a:p>
          <a:p>
            <a:pPr>
              <a:buFont typeface="Wingdings" panose="05000000000000000000" pitchFamily="2" charset="2"/>
              <a:buNone/>
            </a:pPr>
            <a:r>
              <a:rPr lang="zh-CN" altLang="en-US"/>
              <a:t>       </a:t>
            </a:r>
            <a:r>
              <a:rPr lang="zh-CN" altLang="en-US" sz="2200" b="1"/>
              <a:t>（黄宗羲明末清初三大思想家、中国思想启蒙之父 ）</a:t>
            </a:r>
            <a:endParaRPr lang="zh-CN" altLang="en-US" sz="2200" b="1"/>
          </a:p>
          <a:p>
            <a:pPr>
              <a:buChar char="•"/>
            </a:pPr>
            <a:r>
              <a:rPr lang="zh-CN" altLang="en-US" sz="2200" b="1">
                <a:solidFill>
                  <a:srgbClr val="FF3300"/>
                </a:solidFill>
              </a:rPr>
              <a:t>归有光擅长用细节描写打动人</a:t>
            </a:r>
            <a:endParaRPr lang="zh-CN" altLang="en-US" sz="2200">
              <a:solidFill>
                <a:srgbClr val="FF3300"/>
              </a:solidFill>
            </a:endParaRPr>
          </a:p>
          <a:p>
            <a:pPr>
              <a:buFont typeface="Wingdings" panose="05000000000000000000" pitchFamily="2" charset="2"/>
              <a:buNone/>
            </a:pPr>
            <a:endParaRPr lang="en-US" altLang="zh-CN" sz="2200">
              <a:solidFill>
                <a:srgbClr val="FF3300"/>
              </a:solidFill>
            </a:endParaRPr>
          </a:p>
        </p:txBody>
      </p:sp>
      <p:sp>
        <p:nvSpPr>
          <p:cNvPr id="46084" name="AutoShape 7">
            <a:hlinkClick action="ppaction://noaction"/>
          </p:cNvPr>
          <p:cNvSpPr/>
          <p:nvPr/>
        </p:nvSpPr>
        <p:spPr>
          <a:xfrm>
            <a:off x="8243888" y="5949950"/>
            <a:ext cx="647700" cy="576263"/>
          </a:xfrm>
          <a:prstGeom prst="actionButtonReturn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106" name="文本占位符 97282"/>
          <p:cNvSpPr>
            <a:spLocks noGrp="1"/>
          </p:cNvSpPr>
          <p:nvPr>
            <p:ph idx="1"/>
          </p:nvPr>
        </p:nvSpPr>
        <p:spPr>
          <a:xfrm>
            <a:off x="539750" y="333375"/>
            <a:ext cx="8208963" cy="6048375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生平：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岁                      入塾就学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岁                      母亲亡故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岁                     束发读书轩中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19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岁                     写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项脊轩志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en-US" altLang="zh-CN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岁                     考中秀才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23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岁                     与魏氏结婚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28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岁                     妻魏氏亡故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32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岁（？）               续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项脊轩志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en-US" altLang="zh-CN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35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岁                     考中举人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13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r>
              <a:rPr lang="zh-CN" altLang="en-US" sz="6000">
                <a:ea typeface="华文隶书" panose="02010800040101010101" pitchFamily="2" charset="-122"/>
              </a:rPr>
              <a:t>小练笔</a:t>
            </a:r>
            <a:endParaRPr lang="zh-CN" altLang="en-US" sz="6000">
              <a:ea typeface="华文隶书" panose="02010800040101010101" pitchFamily="2" charset="-122"/>
            </a:endParaRPr>
          </a:p>
        </p:txBody>
      </p:sp>
      <p:sp>
        <p:nvSpPr>
          <p:cNvPr id="48131" name="Rectangle 3"/>
          <p:cNvSpPr>
            <a:spLocks noGrp="1"/>
          </p:cNvSpPr>
          <p:nvPr>
            <p:ph idx="1"/>
          </p:nvPr>
        </p:nvSpPr>
        <p:spPr>
          <a:xfrm>
            <a:off x="179388" y="1773238"/>
            <a:ext cx="8540750" cy="4498975"/>
          </a:xfrm>
        </p:spPr>
        <p:txBody>
          <a:bodyPr vert="horz" wrap="square" lIns="91440" tIns="45720" rIns="91440" bIns="45720" anchor="t"/>
          <a:lstStyle/>
          <a:p>
            <a:pPr>
              <a:buFont typeface="Wingdings" panose="05000000000000000000" pitchFamily="2" charset="2"/>
              <a:buNone/>
            </a:pPr>
            <a:r>
              <a:rPr lang="en-US" altLang="zh-CN"/>
              <a:t>          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归有光用</a:t>
            </a:r>
            <a:r>
              <a:rPr lang="zh-CN" altLang="en-US" b="1">
                <a:ea typeface="黑体" panose="02010609060101010101" pitchFamily="49" charset="-122"/>
              </a:rPr>
              <a:t>“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不要紧之题不要紧之语</a:t>
            </a:r>
            <a:r>
              <a:rPr lang="zh-CN" altLang="en-US" b="1">
                <a:ea typeface="黑体" panose="02010609060101010101" pitchFamily="49" charset="-122"/>
              </a:rPr>
              <a:t>”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打动我们，我们也尝试一下这方面的传作，写一段表现亲情的文字。先要有细节描写，或对话或动作，或对话动作兼而有之，用一两句或直接或间接表现感情的句子结尾。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200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字左右。 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8132" name="Picture 4" descr="展开的书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175" y="4868863"/>
            <a:ext cx="4791075" cy="1431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Rectangle 2"/>
          <p:cNvSpPr>
            <a:spLocks noGrp="1"/>
          </p:cNvSpPr>
          <p:nvPr>
            <p:ph idx="1"/>
          </p:nvPr>
        </p:nvSpPr>
        <p:spPr>
          <a:xfrm>
            <a:off x="179388" y="981075"/>
            <a:ext cx="8713787" cy="5256213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 sz="4400" b="1">
                <a:solidFill>
                  <a:srgbClr val="0000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 正音正字</a:t>
            </a:r>
            <a:endParaRPr lang="zh-CN" altLang="en-US" sz="4400" b="1">
              <a:solidFill>
                <a:srgbClr val="0000FF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buNone/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 项脊</a:t>
            </a:r>
            <a:r>
              <a:rPr lang="zh-CN" altLang="en-US" sz="36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轩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：      渗</a:t>
            </a:r>
            <a:r>
              <a:rPr lang="zh-CN" altLang="en-US" sz="36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漉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：      修</a:t>
            </a:r>
            <a:r>
              <a:rPr lang="zh-CN" altLang="en-US" sz="36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葺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36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垣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墙：        栏</a:t>
            </a:r>
            <a:r>
              <a:rPr lang="zh-CN" altLang="en-US" sz="36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楯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：      </a:t>
            </a:r>
            <a:r>
              <a:rPr lang="zh-CN" altLang="en-US" sz="36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偃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仰：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 万</a:t>
            </a:r>
            <a:r>
              <a:rPr lang="zh-CN" altLang="en-US" sz="36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籁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：        </a:t>
            </a:r>
            <a:r>
              <a:rPr lang="zh-CN" altLang="en-US" sz="36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迨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：        异</a:t>
            </a:r>
            <a:r>
              <a:rPr lang="zh-CN" altLang="en-US" sz="36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爨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 老</a:t>
            </a:r>
            <a:r>
              <a:rPr lang="zh-CN" altLang="en-US" sz="36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妪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：        </a:t>
            </a:r>
            <a:r>
              <a:rPr lang="zh-CN" altLang="en-US" sz="36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婢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：        先</a:t>
            </a:r>
            <a:r>
              <a:rPr lang="zh-CN" altLang="en-US" sz="36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妣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36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呱呱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：        </a:t>
            </a:r>
            <a:r>
              <a:rPr lang="zh-CN" altLang="en-US" sz="36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阖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门：      象</a:t>
            </a:r>
            <a:r>
              <a:rPr lang="zh-CN" altLang="en-US" sz="36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笏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36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扃牖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：        长</a:t>
            </a:r>
            <a:r>
              <a:rPr lang="zh-CN" altLang="en-US" sz="36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号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：      </a:t>
            </a:r>
            <a:r>
              <a:rPr lang="zh-CN" altLang="en-US" sz="36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枇杷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2195513" y="1844675"/>
            <a:ext cx="11096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err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xuān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5076825" y="1912938"/>
            <a:ext cx="10080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lù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7812088" y="1773238"/>
            <a:ext cx="7207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qì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1763713" y="2489200"/>
            <a:ext cx="12430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yuán 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5003800" y="2492375"/>
            <a:ext cx="12223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shǔn 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7740650" y="2489200"/>
            <a:ext cx="8620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yǎn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1763713" y="3141663"/>
            <a:ext cx="863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lài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70" name="Rectangle 10"/>
          <p:cNvSpPr>
            <a:spLocks noChangeArrowheads="1"/>
          </p:cNvSpPr>
          <p:nvPr/>
        </p:nvSpPr>
        <p:spPr bwMode="auto">
          <a:xfrm>
            <a:off x="4643438" y="3141663"/>
            <a:ext cx="11525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dài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71" name="Rectangle 11"/>
          <p:cNvSpPr>
            <a:spLocks noChangeArrowheads="1"/>
          </p:cNvSpPr>
          <p:nvPr/>
        </p:nvSpPr>
        <p:spPr bwMode="auto">
          <a:xfrm>
            <a:off x="7740650" y="3136900"/>
            <a:ext cx="11303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cuàn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72" name="Rectangle 12"/>
          <p:cNvSpPr>
            <a:spLocks noChangeArrowheads="1"/>
          </p:cNvSpPr>
          <p:nvPr/>
        </p:nvSpPr>
        <p:spPr bwMode="auto">
          <a:xfrm>
            <a:off x="1835150" y="3789363"/>
            <a:ext cx="6572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yù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73" name="Rectangle 13"/>
          <p:cNvSpPr>
            <a:spLocks noChangeArrowheads="1"/>
          </p:cNvSpPr>
          <p:nvPr/>
        </p:nvSpPr>
        <p:spPr bwMode="auto">
          <a:xfrm>
            <a:off x="4643438" y="3789363"/>
            <a:ext cx="7921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bì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74" name="Rectangle 14"/>
          <p:cNvSpPr>
            <a:spLocks noChangeArrowheads="1"/>
          </p:cNvSpPr>
          <p:nvPr/>
        </p:nvSpPr>
        <p:spPr bwMode="auto">
          <a:xfrm>
            <a:off x="7812088" y="3789363"/>
            <a:ext cx="6365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bǐ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75" name="Rectangle 15"/>
          <p:cNvSpPr>
            <a:spLocks noChangeArrowheads="1"/>
          </p:cNvSpPr>
          <p:nvPr/>
        </p:nvSpPr>
        <p:spPr bwMode="auto">
          <a:xfrm>
            <a:off x="1835150" y="4437063"/>
            <a:ext cx="11985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gū gū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76" name="Rectangle 16"/>
          <p:cNvSpPr>
            <a:spLocks noChangeArrowheads="1"/>
          </p:cNvSpPr>
          <p:nvPr/>
        </p:nvSpPr>
        <p:spPr bwMode="auto">
          <a:xfrm>
            <a:off x="5003800" y="4508500"/>
            <a:ext cx="12239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hé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77" name="Rectangle 17"/>
          <p:cNvSpPr>
            <a:spLocks noChangeArrowheads="1"/>
          </p:cNvSpPr>
          <p:nvPr/>
        </p:nvSpPr>
        <p:spPr bwMode="auto">
          <a:xfrm>
            <a:off x="7812088" y="4437063"/>
            <a:ext cx="6794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hù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78" name="Rectangle 18"/>
          <p:cNvSpPr>
            <a:spLocks noChangeArrowheads="1"/>
          </p:cNvSpPr>
          <p:nvPr/>
        </p:nvSpPr>
        <p:spPr bwMode="auto">
          <a:xfrm>
            <a:off x="5003800" y="5157788"/>
            <a:ext cx="9048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háo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79" name="Rectangle 19"/>
          <p:cNvSpPr>
            <a:spLocks noChangeArrowheads="1"/>
          </p:cNvSpPr>
          <p:nvPr/>
        </p:nvSpPr>
        <p:spPr bwMode="auto">
          <a:xfrm>
            <a:off x="1763713" y="5157788"/>
            <a:ext cx="18970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jiōng yǒu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80" name="Rectangle 20"/>
          <p:cNvSpPr>
            <a:spLocks noChangeArrowheads="1"/>
          </p:cNvSpPr>
          <p:nvPr/>
        </p:nvSpPr>
        <p:spPr bwMode="auto">
          <a:xfrm>
            <a:off x="7740650" y="5084763"/>
            <a:ext cx="10509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pí pa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5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53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70" decel="100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770" decel="100000"/>
                                        <p:tgtEl>
                                          <p:spTgt spid="1536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6" dur="77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8" dur="77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70" decel="100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770" decel="100000"/>
                                        <p:tgtEl>
                                          <p:spTgt spid="1536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7" dur="77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9" dur="77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70" decel="100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770" decel="100000"/>
                                        <p:tgtEl>
                                          <p:spTgt spid="1536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8" dur="77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0" dur="77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70" decel="100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770" decel="100000"/>
                                        <p:tgtEl>
                                          <p:spTgt spid="1536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9" dur="77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1" dur="77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70" decel="100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770" decel="100000"/>
                                        <p:tgtEl>
                                          <p:spTgt spid="1536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0" dur="77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2" dur="77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770" decel="100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770" decel="100000"/>
                                        <p:tgtEl>
                                          <p:spTgt spid="1536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1" dur="77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3" dur="77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770" decel="1000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770" decel="100000"/>
                                        <p:tgtEl>
                                          <p:spTgt spid="1536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0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2" dur="77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0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4" dur="77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0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70" decel="100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770" decel="100000"/>
                                        <p:tgtEl>
                                          <p:spTgt spid="1537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1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13" dur="77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5" dur="77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770" decel="1000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2" dur="770" decel="100000"/>
                                        <p:tgtEl>
                                          <p:spTgt spid="1537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24" dur="77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6" dur="77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770" decel="1000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" dur="770" decel="100000"/>
                                        <p:tgtEl>
                                          <p:spTgt spid="1537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35" dur="77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7" dur="77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 nodeType="clickPar">
                      <p:stCondLst>
                        <p:cond delay="indefinite"/>
                      </p:stCondLst>
                      <p:childTnLst>
                        <p:par>
                          <p:cTn id="1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770" decel="1000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4" dur="770" decel="100000"/>
                                        <p:tgtEl>
                                          <p:spTgt spid="1537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6" dur="77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8" dur="77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 nodeType="clickPar">
                      <p:stCondLst>
                        <p:cond delay="indefinite"/>
                      </p:stCondLst>
                      <p:childTnLst>
                        <p:par>
                          <p:cTn id="1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770" decel="1000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5" dur="770" decel="100000"/>
                                        <p:tgtEl>
                                          <p:spTgt spid="1537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7" dur="77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9" dur="77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6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 nodeType="clickPar">
                      <p:stCondLst>
                        <p:cond delay="indefinite"/>
                      </p:stCondLst>
                      <p:childTnLst>
                        <p:par>
                          <p:cTn id="1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770" decel="1000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6" dur="770" decel="100000"/>
                                        <p:tgtEl>
                                          <p:spTgt spid="1537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8" dur="77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0" dur="77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 nodeType="clickPar">
                      <p:stCondLst>
                        <p:cond delay="indefinite"/>
                      </p:stCondLst>
                      <p:childTnLst>
                        <p:par>
                          <p:cTn id="1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770" decel="1000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7" dur="770" decel="100000"/>
                                        <p:tgtEl>
                                          <p:spTgt spid="1537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9" dur="77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1" dur="77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 nodeType="clickPar">
                      <p:stCondLst>
                        <p:cond delay="indefinite"/>
                      </p:stCondLst>
                      <p:childTnLst>
                        <p:par>
                          <p:cTn id="1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770" decel="1000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8" dur="770" decel="100000"/>
                                        <p:tgtEl>
                                          <p:spTgt spid="1537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0" dur="77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2" dur="77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 nodeType="clickPar">
                      <p:stCondLst>
                        <p:cond delay="indefinite"/>
                      </p:stCondLst>
                      <p:childTnLst>
                        <p:par>
                          <p:cTn id="1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770" decel="1000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9" dur="770" decel="100000"/>
                                        <p:tgtEl>
                                          <p:spTgt spid="1537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1" dur="77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3" dur="77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 nodeType="clickPar">
                      <p:stCondLst>
                        <p:cond delay="indefinite"/>
                      </p:stCondLst>
                      <p:childTnLst>
                        <p:par>
                          <p:cTn id="2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770" decel="1000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0" dur="770" decel="100000"/>
                                        <p:tgtEl>
                                          <p:spTgt spid="1537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2" dur="77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4" dur="77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 nodeType="clickPar">
                      <p:stCondLst>
                        <p:cond delay="indefinite"/>
                      </p:stCondLst>
                      <p:childTnLst>
                        <p:par>
                          <p:cTn id="2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770" decel="1000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1" dur="770" decel="100000"/>
                                        <p:tgtEl>
                                          <p:spTgt spid="1538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23" dur="77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5" dur="77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4" grpId="0"/>
      <p:bldP spid="15365" grpId="0"/>
      <p:bldP spid="15366" grpId="0"/>
      <p:bldP spid="15367" grpId="0"/>
      <p:bldP spid="15368" grpId="0"/>
      <p:bldP spid="15369" grpId="0"/>
      <p:bldP spid="15370" grpId="0"/>
      <p:bldP spid="15371" grpId="0"/>
      <p:bldP spid="15372" grpId="0"/>
      <p:bldP spid="15373" grpId="0"/>
      <p:bldP spid="15374" grpId="0"/>
      <p:bldP spid="15375" grpId="0"/>
      <p:bldP spid="15376" grpId="0"/>
      <p:bldP spid="15377" grpId="0"/>
      <p:bldP spid="15378" grpId="0"/>
      <p:bldP spid="15379" grpId="0"/>
      <p:bldP spid="1538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0178" name="标题 10242"/>
          <p:cNvSpPr>
            <a:spLocks noGrp="1"/>
          </p:cNvSpPr>
          <p:nvPr>
            <p:ph type="title"/>
          </p:nvPr>
        </p:nvSpPr>
        <p:spPr>
          <a:xfrm>
            <a:off x="457200" y="2362200"/>
            <a:ext cx="8229600" cy="11430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7200">
                <a:ea typeface="方正行楷简体" pitchFamily="2" charset="-122"/>
              </a:rPr>
              <a:t>课文梳理</a:t>
            </a:r>
            <a:endParaRPr lang="zh-CN" altLang="en-US" sz="7200">
              <a:ea typeface="方正行楷简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02" name="文本占位符 15362"/>
          <p:cNvSpPr>
            <a:spLocks noGrp="1"/>
          </p:cNvSpPr>
          <p:nvPr>
            <p:ph idx="1"/>
          </p:nvPr>
        </p:nvSpPr>
        <p:spPr>
          <a:xfrm>
            <a:off x="179388" y="692150"/>
            <a:ext cx="3384550" cy="5259388"/>
          </a:xfrm>
          <a:ln w="22225">
            <a:solidFill>
              <a:srgbClr val="FF0000">
                <a:alpha val="100000"/>
              </a:srgbClr>
            </a:solidFill>
            <a:miter lim="800000"/>
          </a:ln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25000"/>
              </a:lnSpc>
              <a:buNone/>
            </a:pPr>
            <a:r>
              <a:rPr lang="zh-CN" altLang="en-US" sz="2800" b="1">
                <a:ea typeface="楷体_GB2312" pitchFamily="49" charset="-122"/>
              </a:rPr>
              <a:t>        </a:t>
            </a:r>
            <a:r>
              <a:rPr lang="zh-CN" altLang="en-US" sz="2800" b="1" u="sng">
                <a:ea typeface="楷体_GB2312" pitchFamily="49" charset="-122"/>
              </a:rPr>
              <a:t>项脊轩，</a:t>
            </a:r>
            <a:r>
              <a:rPr lang="zh-CN" altLang="en-US" sz="2800" b="1" u="sng">
                <a:solidFill>
                  <a:srgbClr val="0070C0"/>
                </a:solidFill>
                <a:ea typeface="楷体_GB2312" pitchFamily="49" charset="-122"/>
              </a:rPr>
              <a:t>旧</a:t>
            </a:r>
            <a:r>
              <a:rPr lang="zh-CN" altLang="en-US" sz="2800" b="1" u="sng">
                <a:ea typeface="楷体_GB2312" pitchFamily="49" charset="-122"/>
              </a:rPr>
              <a:t>南阁子也。</a:t>
            </a:r>
            <a:r>
              <a:rPr lang="zh-CN" altLang="en-US" sz="2800" b="1">
                <a:ea typeface="楷体_GB2312" pitchFamily="49" charset="-122"/>
              </a:rPr>
              <a:t>室仅</a:t>
            </a:r>
            <a:r>
              <a:rPr lang="zh-CN" altLang="en-US" sz="2800" b="1">
                <a:solidFill>
                  <a:srgbClr val="FF0000"/>
                </a:solidFill>
                <a:ea typeface="楷体_GB2312" pitchFamily="49" charset="-122"/>
              </a:rPr>
              <a:t>方丈</a:t>
            </a:r>
            <a:r>
              <a:rPr lang="zh-CN" altLang="en-US" sz="2800" b="1">
                <a:ea typeface="楷体_GB2312" pitchFamily="49" charset="-122"/>
              </a:rPr>
              <a:t>，可容一人居。百年老屋，尘泥渗漉，雨泽</a:t>
            </a:r>
            <a:r>
              <a:rPr lang="zh-CN" altLang="en-US" sz="2800" b="1">
                <a:solidFill>
                  <a:srgbClr val="FF0000"/>
                </a:solidFill>
                <a:ea typeface="楷体_GB2312" pitchFamily="49" charset="-122"/>
              </a:rPr>
              <a:t>下</a:t>
            </a:r>
            <a:r>
              <a:rPr lang="zh-CN" altLang="en-US" sz="2800" b="1">
                <a:ea typeface="楷体_GB2312" pitchFamily="49" charset="-122"/>
              </a:rPr>
              <a:t>注；每移案，</a:t>
            </a:r>
            <a:r>
              <a:rPr lang="zh-CN" altLang="en-US" sz="2800" b="1">
                <a:solidFill>
                  <a:srgbClr val="FF0000"/>
                </a:solidFill>
                <a:ea typeface="楷体_GB2312" pitchFamily="49" charset="-122"/>
              </a:rPr>
              <a:t>顾</a:t>
            </a:r>
            <a:r>
              <a:rPr lang="zh-CN" altLang="en-US" sz="2800" b="1">
                <a:ea typeface="楷体_GB2312" pitchFamily="49" charset="-122"/>
              </a:rPr>
              <a:t>视无可置者。又</a:t>
            </a:r>
            <a:r>
              <a:rPr lang="zh-CN" altLang="en-US" sz="2800" b="1">
                <a:solidFill>
                  <a:srgbClr val="FF0000"/>
                </a:solidFill>
                <a:ea typeface="楷体_GB2312" pitchFamily="49" charset="-122"/>
              </a:rPr>
              <a:t>北向</a:t>
            </a:r>
            <a:r>
              <a:rPr lang="zh-CN" altLang="en-US" sz="2800" b="1">
                <a:ea typeface="楷体_GB2312" pitchFamily="49" charset="-122"/>
              </a:rPr>
              <a:t>，不能得日，日过午已昏。</a:t>
            </a:r>
            <a:endParaRPr lang="zh-CN" altLang="en-US" sz="2800" b="1">
              <a:ea typeface="楷体_GB2312" pitchFamily="49" charset="-122"/>
            </a:endParaRPr>
          </a:p>
          <a:p>
            <a:pPr eaLnBrk="1" hangingPunct="1">
              <a:lnSpc>
                <a:spcPct val="125000"/>
              </a:lnSpc>
              <a:buNone/>
            </a:pPr>
            <a:endParaRPr lang="en-US" altLang="zh-CN" sz="2800" b="1">
              <a:ea typeface="楷体_GB2312" pitchFamily="49" charset="-122"/>
            </a:endParaRPr>
          </a:p>
          <a:p>
            <a:pPr eaLnBrk="1" hangingPunct="1">
              <a:lnSpc>
                <a:spcPct val="125000"/>
              </a:lnSpc>
              <a:buNone/>
            </a:pPr>
            <a:r>
              <a:rPr lang="zh-CN" altLang="en-US" sz="2800"/>
              <a:t>       </a:t>
            </a:r>
            <a:endParaRPr lang="zh-CN" altLang="en-US" sz="2800"/>
          </a:p>
        </p:txBody>
      </p:sp>
      <p:sp>
        <p:nvSpPr>
          <p:cNvPr id="20483" name="文本框 1"/>
          <p:cNvSpPr txBox="1"/>
          <p:nvPr/>
        </p:nvSpPr>
        <p:spPr>
          <a:xfrm>
            <a:off x="4716463" y="836613"/>
            <a:ext cx="3600450" cy="3970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b="1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方丈：一丈见方（古今异义）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下：向下（名作状）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顾：环顾、向四周看。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北向：向北（宾语前置）</a:t>
            </a: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</a:rPr>
              <a:t> </a:t>
            </a:r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0484" name="文本框 2"/>
          <p:cNvSpPr txBox="1"/>
          <p:nvPr/>
        </p:nvSpPr>
        <p:spPr>
          <a:xfrm>
            <a:off x="4445000" y="5013325"/>
            <a:ext cx="3876675" cy="1062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zh-CN" altLang="en-US" sz="3600">
                <a:solidFill>
                  <a:srgbClr val="3333FF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【文意】小轩旧貌</a:t>
            </a:r>
            <a:endParaRPr lang="zh-CN" altLang="en-US" sz="280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" name="椭圆形标注 1"/>
          <p:cNvSpPr/>
          <p:nvPr/>
        </p:nvSpPr>
        <p:spPr>
          <a:xfrm>
            <a:off x="1854200" y="-61912"/>
            <a:ext cx="5546725" cy="1152525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55875" y="0"/>
            <a:ext cx="5167313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</a:rPr>
              <a:t>判断句；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r>
              <a:rPr lang="zh-CN" altLang="zh-CN" sz="2800" b="1">
                <a:latin typeface="Times New Roman" panose="02020603050405020304" pitchFamily="18" charset="0"/>
              </a:rPr>
              <a:t>项脊轩，就是原来的南阁子；</a:t>
            </a:r>
            <a:endParaRPr lang="zh-CN" altLang="zh-CN" sz="2800" b="1">
              <a:latin typeface="Times New Roman" panose="02020603050405020304" pitchFamily="18" charset="0"/>
            </a:endParaRPr>
          </a:p>
          <a:p>
            <a:endParaRPr lang="zh-CN" altLang="en-US" sz="2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386" name="Picture 2" descr="013000002501751236344024417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2708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r>
              <a:rPr lang="zh-CN" altLang="en-US" sz="6000">
                <a:ea typeface="华文隶书" panose="02010800040101010101" pitchFamily="2" charset="-122"/>
              </a:rPr>
              <a:t>朗诵</a:t>
            </a:r>
            <a:endParaRPr lang="zh-CN" altLang="en-US" sz="6000">
              <a:ea typeface="华文隶书" panose="02010800040101010101" pitchFamily="2" charset="-122"/>
            </a:endParaRPr>
          </a:p>
        </p:txBody>
      </p:sp>
      <p:sp>
        <p:nvSpPr>
          <p:cNvPr id="16388" name="Rectangle 3"/>
          <p:cNvSpPr>
            <a:spLocks noGrp="1"/>
          </p:cNvSpPr>
          <p:nvPr>
            <p:ph idx="1"/>
          </p:nvPr>
        </p:nvSpPr>
        <p:spPr>
          <a:xfrm>
            <a:off x="250825" y="1844675"/>
            <a:ext cx="8642350" cy="4498975"/>
          </a:xfrm>
        </p:spPr>
        <p:txBody>
          <a:bodyPr vert="horz" wrap="square" lIns="91440" tIns="45720" rIns="91440" bIns="45720" anchor="t"/>
          <a:lstStyle/>
          <a:p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疏通字词</a:t>
            </a:r>
            <a:endParaRPr lang="en-US" altLang="zh-CN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思考文章蕴含了作者怎样的</a:t>
            </a:r>
            <a:r>
              <a:rPr lang="zh-CN" altLang="en-US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感情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        （要求用原文的句子回答）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b="1"/>
          </a:p>
          <a:p>
            <a:endParaRPr lang="zh-CN" altLang="en-US"/>
          </a:p>
          <a:p>
            <a:endParaRPr lang="zh-CN" altLang="en-US"/>
          </a:p>
          <a:p>
            <a:pPr>
              <a:buFont typeface="Wingdings" panose="05000000000000000000" pitchFamily="2" charset="2"/>
              <a:buNone/>
            </a:pPr>
            <a:endParaRPr lang="en-US" altLang="zh-CN" sz="49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4580" name="Rectangle 4"/>
          <p:cNvSpPr/>
          <p:nvPr/>
        </p:nvSpPr>
        <p:spPr>
          <a:xfrm>
            <a:off x="395288" y="4005263"/>
            <a:ext cx="8748712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>
                <a:latin typeface="Times New Roman" panose="02020603050405020304" pitchFamily="18" charset="0"/>
                <a:ea typeface="隶书" panose="02010509060101010101" pitchFamily="49" charset="-122"/>
              </a:rPr>
              <a:t>然余居于此，多可</a:t>
            </a:r>
            <a:r>
              <a:rPr lang="zh-CN" altLang="en-US" sz="4400" b="1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喜</a:t>
            </a:r>
            <a:r>
              <a:rPr lang="zh-CN" altLang="en-US" sz="4400" b="1">
                <a:latin typeface="Times New Roman" panose="02020603050405020304" pitchFamily="18" charset="0"/>
                <a:ea typeface="隶书" panose="02010509060101010101" pitchFamily="49" charset="-122"/>
              </a:rPr>
              <a:t>，亦多可</a:t>
            </a:r>
            <a:r>
              <a:rPr lang="zh-CN" altLang="en-US" sz="4400" b="1">
                <a:solidFill>
                  <a:srgbClr val="99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悲</a:t>
            </a:r>
            <a:r>
              <a:rPr lang="zh-CN" altLang="en-US" sz="4400" b="1">
                <a:latin typeface="Times New Roman" panose="02020603050405020304" pitchFamily="18" charset="0"/>
                <a:ea typeface="隶书" panose="02010509060101010101" pitchFamily="49" charset="-122"/>
              </a:rPr>
              <a:t>。</a:t>
            </a:r>
            <a:endParaRPr lang="zh-CN" altLang="en-US" sz="4400" b="1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pic>
        <p:nvPicPr>
          <p:cNvPr id="16390" name="Picture 5" descr="展开的书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538" y="5084763"/>
            <a:ext cx="4357687" cy="1431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1" name="Rectangle 6"/>
          <p:cNvSpPr/>
          <p:nvPr/>
        </p:nvSpPr>
        <p:spPr>
          <a:xfrm rot="-591949">
            <a:off x="5076825" y="5405438"/>
            <a:ext cx="1098550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Times New Roman" panose="02020603050405020304" pitchFamily="18" charset="0"/>
                <a:ea typeface="华文隶书" panose="02010800040101010101" pitchFamily="2" charset="-122"/>
              </a:rPr>
              <a:t>项脊轩志</a:t>
            </a:r>
            <a:endParaRPr lang="zh-CN" altLang="en-US" b="1">
              <a:latin typeface="Times New Roman" panose="02020603050405020304" pitchFamily="18" charset="0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2226" name="文本占位符 16387"/>
          <p:cNvSpPr>
            <a:spLocks noGrp="1"/>
          </p:cNvSpPr>
          <p:nvPr>
            <p:ph idx="1"/>
          </p:nvPr>
        </p:nvSpPr>
        <p:spPr>
          <a:xfrm>
            <a:off x="179388" y="511175"/>
            <a:ext cx="3887787" cy="5221288"/>
          </a:xfrm>
          <a:ln w="12700">
            <a:solidFill>
              <a:srgbClr val="FF0000">
                <a:alpha val="100000"/>
              </a:srgbClr>
            </a:solidFill>
            <a:miter lim="800000"/>
          </a:ln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50000"/>
              </a:lnSpc>
              <a:buNone/>
            </a:pPr>
            <a:r>
              <a:rPr lang="zh-CN" altLang="en-US" b="1">
                <a:ea typeface="楷体_GB2312" pitchFamily="49" charset="-122"/>
              </a:rPr>
              <a:t>        余稍为修葺，使不上漏。</a:t>
            </a:r>
            <a:r>
              <a:rPr lang="zh-CN" altLang="en-US" b="1">
                <a:solidFill>
                  <a:srgbClr val="FF0000"/>
                </a:solidFill>
                <a:ea typeface="楷体_GB2312" pitchFamily="49" charset="-122"/>
              </a:rPr>
              <a:t>前</a:t>
            </a:r>
            <a:r>
              <a:rPr lang="zh-CN" altLang="en-US" b="1">
                <a:ea typeface="楷体_GB2312" pitchFamily="49" charset="-122"/>
              </a:rPr>
              <a:t>辟四窗，</a:t>
            </a:r>
            <a:r>
              <a:rPr lang="zh-CN" altLang="en-US" b="1">
                <a:solidFill>
                  <a:srgbClr val="FF0000"/>
                </a:solidFill>
                <a:ea typeface="楷体_GB2312" pitchFamily="49" charset="-122"/>
              </a:rPr>
              <a:t>垣墙</a:t>
            </a:r>
            <a:r>
              <a:rPr lang="zh-CN" altLang="en-US" b="1">
                <a:ea typeface="楷体_GB2312" pitchFamily="49" charset="-122"/>
              </a:rPr>
              <a:t>周庭，以当南日，日影反照，室</a:t>
            </a:r>
            <a:r>
              <a:rPr lang="zh-CN" altLang="en-US" b="1">
                <a:solidFill>
                  <a:srgbClr val="FF0000"/>
                </a:solidFill>
                <a:ea typeface="楷体_GB2312" pitchFamily="49" charset="-122"/>
              </a:rPr>
              <a:t>始</a:t>
            </a:r>
            <a:r>
              <a:rPr lang="zh-CN" altLang="en-US" b="1">
                <a:ea typeface="楷体_GB2312" pitchFamily="49" charset="-122"/>
              </a:rPr>
              <a:t>洞然。</a:t>
            </a:r>
            <a:r>
              <a:rPr lang="zh-CN" altLang="en-US" b="1" u="sng">
                <a:ea typeface="楷体_GB2312" pitchFamily="49" charset="-122"/>
              </a:rPr>
              <a:t>又</a:t>
            </a:r>
            <a:r>
              <a:rPr lang="zh-CN" altLang="en-US" b="1" u="sng">
                <a:solidFill>
                  <a:srgbClr val="FF0000"/>
                </a:solidFill>
                <a:ea typeface="楷体_GB2312" pitchFamily="49" charset="-122"/>
              </a:rPr>
              <a:t>杂</a:t>
            </a:r>
            <a:r>
              <a:rPr lang="zh-CN" altLang="en-US" b="1" u="sng">
                <a:ea typeface="楷体_GB2312" pitchFamily="49" charset="-122"/>
              </a:rPr>
              <a:t>植兰桂竹木于庭</a:t>
            </a:r>
            <a:r>
              <a:rPr lang="zh-CN" altLang="en-US" b="1">
                <a:ea typeface="楷体_GB2312" pitchFamily="49" charset="-122"/>
              </a:rPr>
              <a:t>，旧时栏楯，亦遂增</a:t>
            </a:r>
            <a:r>
              <a:rPr lang="zh-CN" altLang="en-US" b="1">
                <a:solidFill>
                  <a:srgbClr val="FF0000"/>
                </a:solidFill>
                <a:ea typeface="楷体_GB2312" pitchFamily="49" charset="-122"/>
              </a:rPr>
              <a:t>胜</a:t>
            </a:r>
            <a:r>
              <a:rPr lang="zh-CN" altLang="en-US" b="1">
                <a:ea typeface="楷体_GB2312" pitchFamily="49" charset="-122"/>
              </a:rPr>
              <a:t>。</a:t>
            </a:r>
            <a:endParaRPr lang="zh-CN" altLang="en-US" b="1">
              <a:ea typeface="楷体_GB2312" pitchFamily="49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endParaRPr lang="en-US" altLang="zh-CN" b="1">
              <a:ea typeface="楷体_GB2312" pitchFamily="49" charset="-122"/>
            </a:endParaRPr>
          </a:p>
        </p:txBody>
      </p:sp>
      <p:sp>
        <p:nvSpPr>
          <p:cNvPr id="21507" name="文本框 1"/>
          <p:cNvSpPr txBox="1"/>
          <p:nvPr/>
        </p:nvSpPr>
        <p:spPr>
          <a:xfrm>
            <a:off x="4284663" y="765175"/>
            <a:ext cx="4464050" cy="3786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前，在前面，名作状。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垣墙，建围墙，名作动。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始，才。          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杂：混杂；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胜，光彩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08" name="文本框 2"/>
          <p:cNvSpPr txBox="1"/>
          <p:nvPr/>
        </p:nvSpPr>
        <p:spPr>
          <a:xfrm>
            <a:off x="2344738" y="5732463"/>
            <a:ext cx="3878262" cy="923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>
                <a:solidFill>
                  <a:srgbClr val="3333FF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【文意】小轩新颜</a:t>
            </a:r>
            <a:endParaRPr lang="zh-CN" altLang="en-US" sz="3600">
              <a:solidFill>
                <a:srgbClr val="3333FF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900113" y="2689225"/>
            <a:ext cx="5038725" cy="865188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1550" y="2689225"/>
            <a:ext cx="4895850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</a:rPr>
              <a:t>状语后置句；又混杂地在庭院中种植了兰花、桂花、竹子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3" grpId="0"/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3250" name="文本占位符 17411"/>
          <p:cNvSpPr>
            <a:spLocks noGrp="1"/>
          </p:cNvSpPr>
          <p:nvPr>
            <p:ph idx="1"/>
          </p:nvPr>
        </p:nvSpPr>
        <p:spPr>
          <a:xfrm>
            <a:off x="0" y="765175"/>
            <a:ext cx="4013200" cy="4525963"/>
          </a:xfrm>
          <a:ln>
            <a:solidFill>
              <a:srgbClr val="FF0000">
                <a:alpha val="100000"/>
              </a:srgbClr>
            </a:solidFill>
            <a:miter lim="800000"/>
          </a:ln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zh-CN" altLang="en-US" b="1">
                <a:ea typeface="楷体_GB2312" pitchFamily="49" charset="-122"/>
              </a:rPr>
              <a:t>        借书满架，</a:t>
            </a:r>
            <a:r>
              <a:rPr lang="zh-CN" altLang="en-US" b="1">
                <a:solidFill>
                  <a:srgbClr val="FF0000"/>
                </a:solidFill>
                <a:ea typeface="楷体_GB2312" pitchFamily="49" charset="-122"/>
              </a:rPr>
              <a:t>偃仰</a:t>
            </a:r>
            <a:r>
              <a:rPr lang="zh-CN" altLang="en-US" b="1">
                <a:ea typeface="楷体_GB2312" pitchFamily="49" charset="-122"/>
              </a:rPr>
              <a:t>啸歌，</a:t>
            </a:r>
            <a:r>
              <a:rPr lang="zh-CN" altLang="en-US" b="1">
                <a:solidFill>
                  <a:srgbClr val="FF0000"/>
                </a:solidFill>
                <a:ea typeface="楷体_GB2312" pitchFamily="49" charset="-122"/>
              </a:rPr>
              <a:t>冥</a:t>
            </a:r>
            <a:r>
              <a:rPr lang="zh-CN" altLang="en-US" b="1">
                <a:ea typeface="楷体_GB2312" pitchFamily="49" charset="-122"/>
              </a:rPr>
              <a:t>然</a:t>
            </a:r>
            <a:r>
              <a:rPr lang="zh-CN" altLang="en-US" b="1">
                <a:solidFill>
                  <a:srgbClr val="FF0000"/>
                </a:solidFill>
                <a:ea typeface="楷体_GB2312" pitchFamily="49" charset="-122"/>
              </a:rPr>
              <a:t>兀</a:t>
            </a:r>
            <a:r>
              <a:rPr lang="zh-CN" altLang="en-US" b="1">
                <a:ea typeface="楷体_GB2312" pitchFamily="49" charset="-122"/>
              </a:rPr>
              <a:t>坐，</a:t>
            </a:r>
            <a:r>
              <a:rPr lang="zh-CN" altLang="en-US" b="1">
                <a:solidFill>
                  <a:srgbClr val="FF0000"/>
                </a:solidFill>
                <a:ea typeface="楷体_GB2312" pitchFamily="49" charset="-122"/>
              </a:rPr>
              <a:t>万籁</a:t>
            </a:r>
            <a:r>
              <a:rPr lang="zh-CN" altLang="en-US" b="1">
                <a:ea typeface="楷体_GB2312" pitchFamily="49" charset="-122"/>
              </a:rPr>
              <a:t>有声。而庭阶寂寂，小鸟时来啄食，人至不去。三五之夜，明月半墙，桂影斑驳，风移影动，珊珊可爱。</a:t>
            </a:r>
            <a:endParaRPr lang="zh-CN" altLang="en-US" b="1">
              <a:ea typeface="楷体_GB2312" pitchFamily="49" charset="-122"/>
            </a:endParaRPr>
          </a:p>
          <a:p>
            <a:pPr eaLnBrk="1" hangingPunct="1">
              <a:buNone/>
            </a:pPr>
            <a:endParaRPr lang="en-US" altLang="zh-CN" b="1"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43438" y="796925"/>
            <a:ext cx="4321175" cy="52625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偃仰</a:t>
            </a:r>
            <a:r>
              <a:rPr kumimoji="0" lang="en-US" altLang="zh-CN" sz="32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:</a:t>
            </a:r>
            <a:r>
              <a:rPr kumimoji="0" lang="zh-CN" altLang="en-US" sz="32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俯仰；这里指安居。</a:t>
            </a:r>
            <a:endParaRPr kumimoji="0" lang="en-US" altLang="zh-CN" sz="3200" b="1" kern="1200" cap="none" spc="0" normalizeH="0" baseline="0" noProof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  <a:p>
            <a:pPr marR="0" defTabSz="914400" eaLnBrk="1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冥然兀坐</a:t>
            </a:r>
            <a:r>
              <a:rPr kumimoji="0" lang="en-US" altLang="zh-CN" sz="32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:</a:t>
            </a:r>
            <a:r>
              <a:rPr kumimoji="0" lang="zh-CN" altLang="en-US" sz="3200" b="1" kern="1200" cap="none" spc="0" normalizeH="0" baseline="0" noProof="0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静默的样子</a:t>
            </a:r>
            <a:r>
              <a:rPr kumimoji="0" lang="en-US" altLang="zh-CN" sz="3200" b="1" kern="1200" cap="none" spc="0" normalizeH="0" baseline="0" noProof="0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3200" b="1" kern="1200" cap="none" spc="0" normalizeH="0" baseline="0" noProof="0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独自端坐</a:t>
            </a:r>
            <a:r>
              <a:rPr kumimoji="0" lang="en-US" altLang="zh-CN" sz="3200" b="1" kern="1200" cap="none" spc="0" normalizeH="0" baseline="0" noProof="0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;</a:t>
            </a:r>
            <a:endParaRPr kumimoji="0" lang="en-US" altLang="zh-CN" sz="3200" b="1" kern="1200" cap="none" spc="0" normalizeH="0" baseline="0" noProof="0">
              <a:solidFill>
                <a:srgbClr val="FF0000"/>
              </a:solidFill>
              <a:latin typeface="+mn-ea"/>
              <a:ea typeface="宋体" panose="02010600030101010101" pitchFamily="2" charset="-122"/>
              <a:cs typeface="+mn-cs"/>
            </a:endParaRPr>
          </a:p>
          <a:p>
            <a:pPr marR="0" defTabSz="914400" eaLnBrk="1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0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万籁：</a:t>
            </a:r>
            <a:r>
              <a:rPr kumimoji="0" lang="zh-CN" altLang="zh-CN" sz="32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自然界的各种声响</a:t>
            </a:r>
            <a:endParaRPr kumimoji="0" lang="zh-CN" altLang="en-US" sz="3200" b="1" kern="1200" cap="none" spc="0" normalizeH="0" baseline="0" noProof="0">
              <a:solidFill>
                <a:srgbClr val="FF0000"/>
              </a:solidFill>
              <a:latin typeface="+mn-ea"/>
              <a:ea typeface="宋体" panose="02010600030101010101" pitchFamily="2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endParaRPr kumimoji="0" lang="zh-CN" altLang="en-US" sz="3200" kern="1200" cap="none" spc="0" normalizeH="0" baseline="0" noProof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78025" y="5311775"/>
            <a:ext cx="3876675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342900" marR="0" indent="-342900" defTabSz="914400" eaLnBrk="1" hangingPunct="1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zh-CN" altLang="en-US" sz="3600" kern="1200" cap="none" spc="0" normalizeH="0" baseline="0" noProof="0">
                <a:solidFill>
                  <a:srgbClr val="3333FF"/>
                </a:solidFill>
                <a:latin typeface="Arial"/>
                <a:ea typeface="华文新魏" panose="02010800040101010101" pitchFamily="2" charset="-122"/>
                <a:cs typeface="+mn-cs"/>
              </a:rPr>
              <a:t>【文意】读书轩中</a:t>
            </a:r>
            <a:endParaRPr kumimoji="0" lang="zh-CN" altLang="en-US" sz="3600" kern="1200" cap="none" spc="0" normalizeH="0" baseline="0" noProof="0">
              <a:solidFill>
                <a:srgbClr val="3333FF"/>
              </a:solidFill>
              <a:latin typeface="Arial"/>
              <a:ea typeface="华文新魏" panose="0201080004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endParaRPr kumimoji="0" lang="zh-CN" altLang="en-US" kern="1200" cap="none" spc="0" normalizeH="0" baseline="0" noProof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4274" name="Text Box 2"/>
          <p:cNvSpPr txBox="1"/>
          <p:nvPr/>
        </p:nvSpPr>
        <p:spPr>
          <a:xfrm>
            <a:off x="179388" y="260350"/>
            <a:ext cx="8675687" cy="3384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探究一：</a:t>
            </a:r>
            <a:endParaRPr lang="zh-CN" altLang="en-US" sz="36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、一间书房。作者是怎样描写项脊轩前后变化的？由此可以看出作者对书房怀有怎样的情感？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699" name="Text Box 3"/>
          <p:cNvSpPr txBox="1"/>
          <p:nvPr/>
        </p:nvSpPr>
        <p:spPr>
          <a:xfrm>
            <a:off x="612775" y="3070225"/>
            <a:ext cx="19431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Arial" panose="020b0604020202020204" pitchFamily="34" charset="0"/>
                <a:ea typeface="黑体" panose="02010609060101010101" pitchFamily="49" charset="-122"/>
              </a:rPr>
              <a:t>修葺前：</a:t>
            </a:r>
            <a:endParaRPr lang="zh-CN" altLang="en-US" sz="32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9700" name="Text Box 4"/>
          <p:cNvSpPr txBox="1"/>
          <p:nvPr/>
        </p:nvSpPr>
        <p:spPr>
          <a:xfrm>
            <a:off x="2700338" y="3070225"/>
            <a:ext cx="36718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Arial" panose="020b0604020202020204" pitchFamily="34" charset="0"/>
                <a:ea typeface="黑体" panose="02010609060101010101" pitchFamily="49" charset="-122"/>
              </a:rPr>
              <a:t>狭小，破旧，阴暗</a:t>
            </a:r>
            <a:endParaRPr lang="zh-CN" altLang="en-US" sz="32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9701" name="Text Box 5"/>
          <p:cNvSpPr txBox="1"/>
          <p:nvPr/>
        </p:nvSpPr>
        <p:spPr>
          <a:xfrm>
            <a:off x="612775" y="3860800"/>
            <a:ext cx="2159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Arial" panose="020b0604020202020204" pitchFamily="34" charset="0"/>
                <a:ea typeface="黑体" panose="02010609060101010101" pitchFamily="49" charset="-122"/>
              </a:rPr>
              <a:t>修葺后：</a:t>
            </a:r>
            <a:endParaRPr lang="zh-CN" altLang="en-US" sz="32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9702" name="Text Box 6"/>
          <p:cNvSpPr txBox="1"/>
          <p:nvPr/>
        </p:nvSpPr>
        <p:spPr>
          <a:xfrm>
            <a:off x="2628900" y="3857625"/>
            <a:ext cx="48958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Arial" panose="020b0604020202020204" pitchFamily="34" charset="0"/>
                <a:ea typeface="黑体" panose="02010609060101010101" pitchFamily="49" charset="-122"/>
              </a:rPr>
              <a:t>不漏，明亮，雅致，幽静</a:t>
            </a:r>
            <a:endParaRPr lang="zh-CN" altLang="en-US" sz="32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323850" y="4941888"/>
            <a:ext cx="7921625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600" kern="1200" cap="none" spc="0" normalizeH="0" baseline="0" noProof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对比手法，突出对书房的喜爱之情。</a:t>
            </a:r>
            <a:endParaRPr kumimoji="0" lang="zh-CN" altLang="en-US" sz="3600" kern="1200" cap="none" spc="0" normalizeH="0" baseline="0" noProof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  <p:bldP spid="29700" grpId="0"/>
      <p:bldP spid="29701" grpId="0"/>
      <p:bldP spid="29702" grpId="0"/>
      <p:bldP spid="2970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5298" name="文本占位符 18434"/>
          <p:cNvSpPr>
            <a:spLocks noGrp="1"/>
          </p:cNvSpPr>
          <p:nvPr>
            <p:ph idx="1"/>
          </p:nvPr>
        </p:nvSpPr>
        <p:spPr>
          <a:xfrm>
            <a:off x="173038" y="115888"/>
            <a:ext cx="4543425" cy="5400675"/>
          </a:xfrm>
          <a:ln>
            <a:solidFill>
              <a:srgbClr val="FF0000">
                <a:alpha val="100000"/>
              </a:srgbClr>
            </a:solidFill>
            <a:miter lim="800000"/>
          </a:ln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20000"/>
              </a:lnSpc>
              <a:buNone/>
            </a:pPr>
            <a:r>
              <a:rPr lang="zh-CN" altLang="en-US" b="1"/>
              <a:t>        </a:t>
            </a:r>
            <a:r>
              <a:rPr lang="zh-CN" altLang="en-US" b="1">
                <a:ea typeface="楷体_GB2312" pitchFamily="49" charset="-122"/>
              </a:rPr>
              <a:t>然予居于此，多可喜，亦多可悲。先</a:t>
            </a:r>
            <a:r>
              <a:rPr lang="zh-CN" altLang="en-US" b="1">
                <a:solidFill>
                  <a:srgbClr val="FF0000"/>
                </a:solidFill>
                <a:ea typeface="楷体_GB2312" pitchFamily="49" charset="-122"/>
              </a:rPr>
              <a:t>是</a:t>
            </a:r>
            <a:r>
              <a:rPr lang="zh-CN" altLang="en-US" b="1">
                <a:ea typeface="楷体_GB2312" pitchFamily="49" charset="-122"/>
              </a:rPr>
              <a:t>，</a:t>
            </a:r>
            <a:endParaRPr lang="zh-CN" altLang="en-US" b="1">
              <a:ea typeface="楷体_GB2312" pitchFamily="49" charset="-122"/>
            </a:endParaRPr>
          </a:p>
          <a:p>
            <a:pPr eaLnBrk="1" hangingPunct="1">
              <a:lnSpc>
                <a:spcPct val="120000"/>
              </a:lnSpc>
              <a:buNone/>
            </a:pPr>
            <a:r>
              <a:rPr lang="zh-CN" altLang="en-US" b="1">
                <a:ea typeface="楷体_GB2312" pitchFamily="49" charset="-122"/>
              </a:rPr>
              <a:t>庭中通南北为一。</a:t>
            </a:r>
            <a:r>
              <a:rPr lang="zh-CN" altLang="en-US" b="1">
                <a:solidFill>
                  <a:srgbClr val="FF0000"/>
                </a:solidFill>
                <a:ea typeface="楷体_GB2312" pitchFamily="49" charset="-122"/>
              </a:rPr>
              <a:t>迨</a:t>
            </a:r>
            <a:r>
              <a:rPr lang="zh-CN" altLang="en-US" b="1">
                <a:ea typeface="楷体_GB2312" pitchFamily="49" charset="-122"/>
              </a:rPr>
              <a:t>诸父</a:t>
            </a:r>
            <a:r>
              <a:rPr lang="zh-CN" altLang="en-US" b="1">
                <a:solidFill>
                  <a:srgbClr val="FF0000"/>
                </a:solidFill>
                <a:ea typeface="楷体_GB2312" pitchFamily="49" charset="-122"/>
              </a:rPr>
              <a:t>异爨</a:t>
            </a:r>
            <a:r>
              <a:rPr lang="zh-CN" altLang="en-US" b="1">
                <a:ea typeface="楷体_GB2312" pitchFamily="49" charset="-122"/>
              </a:rPr>
              <a:t>，内外多置小</a:t>
            </a:r>
            <a:endParaRPr lang="zh-CN" altLang="en-US" b="1">
              <a:ea typeface="楷体_GB2312" pitchFamily="49" charset="-122"/>
            </a:endParaRPr>
          </a:p>
          <a:p>
            <a:pPr eaLnBrk="1" hangingPunct="1">
              <a:lnSpc>
                <a:spcPct val="120000"/>
              </a:lnSpc>
              <a:buNone/>
            </a:pPr>
            <a:r>
              <a:rPr lang="zh-CN" altLang="en-US" b="1">
                <a:ea typeface="楷体_GB2312" pitchFamily="49" charset="-122"/>
              </a:rPr>
              <a:t>门 ，墙</a:t>
            </a:r>
            <a:r>
              <a:rPr lang="zh-CN" altLang="en-US" b="1">
                <a:solidFill>
                  <a:srgbClr val="FF0000"/>
                </a:solidFill>
                <a:ea typeface="楷体_GB2312" pitchFamily="49" charset="-122"/>
              </a:rPr>
              <a:t>往往而是</a:t>
            </a:r>
            <a:r>
              <a:rPr lang="zh-CN" altLang="en-US" b="1">
                <a:ea typeface="楷体_GB2312" pitchFamily="49" charset="-122"/>
              </a:rPr>
              <a:t>。东犬</a:t>
            </a:r>
            <a:r>
              <a:rPr lang="zh-CN" altLang="en-US" b="1">
                <a:solidFill>
                  <a:srgbClr val="FF0000"/>
                </a:solidFill>
                <a:ea typeface="楷体_GB2312" pitchFamily="49" charset="-122"/>
              </a:rPr>
              <a:t>西</a:t>
            </a:r>
            <a:r>
              <a:rPr lang="zh-CN" altLang="en-US" b="1">
                <a:ea typeface="楷体_GB2312" pitchFamily="49" charset="-122"/>
              </a:rPr>
              <a:t>吠，客逾庖而宴，</a:t>
            </a:r>
            <a:r>
              <a:rPr lang="zh-CN" altLang="en-US" b="1">
                <a:solidFill>
                  <a:srgbClr val="002060"/>
                </a:solidFill>
                <a:ea typeface="楷体_GB2312" pitchFamily="49" charset="-122"/>
              </a:rPr>
              <a:t>鸡栖于厅</a:t>
            </a:r>
            <a:r>
              <a:rPr lang="zh-CN" altLang="en-US" b="1">
                <a:ea typeface="楷体_GB2312" pitchFamily="49" charset="-122"/>
              </a:rPr>
              <a:t>。庭中</a:t>
            </a:r>
            <a:r>
              <a:rPr lang="zh-CN" altLang="en-US" b="1">
                <a:solidFill>
                  <a:srgbClr val="FF0000"/>
                </a:solidFill>
                <a:ea typeface="楷体_GB2312" pitchFamily="49" charset="-122"/>
              </a:rPr>
              <a:t>始</a:t>
            </a:r>
            <a:r>
              <a:rPr lang="zh-CN" altLang="en-US" b="1">
                <a:ea typeface="楷体_GB2312" pitchFamily="49" charset="-122"/>
              </a:rPr>
              <a:t>为篱，</a:t>
            </a:r>
            <a:r>
              <a:rPr lang="zh-CN" altLang="en-US" b="1">
                <a:solidFill>
                  <a:srgbClr val="FF0000"/>
                </a:solidFill>
                <a:ea typeface="楷体_GB2312" pitchFamily="49" charset="-122"/>
              </a:rPr>
              <a:t>已</a:t>
            </a:r>
            <a:r>
              <a:rPr lang="zh-CN" altLang="en-US" b="1">
                <a:ea typeface="楷体_GB2312" pitchFamily="49" charset="-122"/>
              </a:rPr>
              <a:t>为墙，</a:t>
            </a:r>
            <a:r>
              <a:rPr lang="zh-CN" altLang="en-US" b="1">
                <a:solidFill>
                  <a:srgbClr val="FF0000"/>
                </a:solidFill>
                <a:ea typeface="楷体_GB2312" pitchFamily="49" charset="-122"/>
              </a:rPr>
              <a:t>凡再</a:t>
            </a:r>
            <a:r>
              <a:rPr lang="zh-CN" altLang="en-US" b="1">
                <a:ea typeface="楷体_GB2312" pitchFamily="49" charset="-122"/>
              </a:rPr>
              <a:t>变矣。</a:t>
            </a:r>
            <a:endParaRPr lang="en-US" altLang="zh-CN" b="1">
              <a:ea typeface="楷体_GB2312" pitchFamily="49" charset="-122"/>
            </a:endParaRPr>
          </a:p>
        </p:txBody>
      </p:sp>
      <p:sp>
        <p:nvSpPr>
          <p:cNvPr id="23555" name="文本框 1"/>
          <p:cNvSpPr txBox="1"/>
          <p:nvPr/>
        </p:nvSpPr>
        <p:spPr>
          <a:xfrm>
            <a:off x="5076825" y="260350"/>
            <a:ext cx="3816350" cy="6832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是：这里；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迨：等到；异爨：分家；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往往而是：到处都是；而，表修饰。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西：名作状，向西；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客逾庖而宴：客人越过厨房而去吃饭；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始：起初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楷体_GB2312" pitchFamily="49" charset="-122"/>
              </a:rPr>
              <a:t>已：不久； </a:t>
            </a:r>
            <a:endParaRPr lang="en-US" altLang="zh-CN" sz="2800" b="1">
              <a:solidFill>
                <a:srgbClr val="FF0000"/>
              </a:solidFill>
              <a:latin typeface="华文新魏" panose="02010800040101010101" pitchFamily="2" charset="-122"/>
              <a:ea typeface="楷体_GB2312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楷体_GB2312" pitchFamily="49" charset="-122"/>
              </a:rPr>
              <a:t>凡</a:t>
            </a:r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楷体_GB2312" pitchFamily="49" charset="-122"/>
                <a:sym typeface="Wingdings" panose="05000000000000000000" pitchFamily="2" charset="2"/>
              </a:rPr>
              <a:t>：总共  ；</a:t>
            </a:r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楷体_GB2312" pitchFamily="49" charset="-122"/>
              </a:rPr>
              <a:t> 再：两次。</a:t>
            </a:r>
            <a:endParaRPr lang="zh-CN" altLang="en-US" sz="28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zh-CN" altLang="en-US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9050" y="5516563"/>
            <a:ext cx="4289425" cy="11398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342900" marR="0" indent="-342900" defTabSz="914400" eaLnBrk="1" hangingPunct="1">
              <a:lnSpc>
                <a:spcPct val="125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zh-CN" altLang="en-US" sz="4000" kern="1200" cap="none" spc="0" normalizeH="0" baseline="0" noProof="0">
                <a:solidFill>
                  <a:srgbClr val="3333FF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【文意】家族分崩</a:t>
            </a:r>
            <a:endParaRPr kumimoji="0" lang="zh-CN" altLang="en-US" sz="4000" kern="1200" cap="none" spc="0" normalizeH="0" baseline="0" noProof="0">
              <a:solidFill>
                <a:srgbClr val="3333FF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endParaRPr kumimoji="0" lang="zh-CN" altLang="en-US" kern="1200" cap="none" spc="0" normalizeH="0" baseline="0" noProof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6322" name="文本占位符 19459"/>
          <p:cNvSpPr>
            <a:spLocks noGrp="1"/>
          </p:cNvSpPr>
          <p:nvPr>
            <p:ph idx="1"/>
          </p:nvPr>
        </p:nvSpPr>
        <p:spPr>
          <a:xfrm>
            <a:off x="107950" y="0"/>
            <a:ext cx="4535488" cy="6381750"/>
          </a:xfrm>
          <a:ln>
            <a:solidFill>
              <a:srgbClr val="FF0000">
                <a:alpha val="100000"/>
              </a:srgbClr>
            </a:solidFill>
            <a:miter lim="800000"/>
          </a:ln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en-US" altLang="zh-CN" b="1"/>
              <a:t>        </a:t>
            </a:r>
            <a:r>
              <a:rPr lang="zh-CN" altLang="en-US" b="1">
                <a:ea typeface="楷体_GB2312" pitchFamily="49" charset="-122"/>
              </a:rPr>
              <a:t>家有老妪，尝居于此。</a:t>
            </a:r>
            <a:r>
              <a:rPr lang="zh-CN" altLang="en-US" b="1" u="sng">
                <a:ea typeface="楷体_GB2312" pitchFamily="49" charset="-122"/>
              </a:rPr>
              <a:t>妪，先大母婢也，</a:t>
            </a:r>
            <a:r>
              <a:rPr lang="zh-CN" altLang="en-US" b="1">
                <a:solidFill>
                  <a:srgbClr val="FF0000"/>
                </a:solidFill>
                <a:ea typeface="楷体_GB2312" pitchFamily="49" charset="-122"/>
              </a:rPr>
              <a:t>乳</a:t>
            </a:r>
            <a:r>
              <a:rPr lang="zh-CN" altLang="en-US" b="1">
                <a:ea typeface="楷体_GB2312" pitchFamily="49" charset="-122"/>
              </a:rPr>
              <a:t>二世，先妣抚之甚厚室西连</a:t>
            </a:r>
            <a:r>
              <a:rPr lang="zh-CN" altLang="en-US" b="1">
                <a:solidFill>
                  <a:srgbClr val="FF0000"/>
                </a:solidFill>
                <a:ea typeface="楷体_GB2312" pitchFamily="49" charset="-122"/>
              </a:rPr>
              <a:t>于</a:t>
            </a:r>
            <a:r>
              <a:rPr lang="zh-CN" altLang="en-US" b="1">
                <a:ea typeface="楷体_GB2312" pitchFamily="49" charset="-122"/>
              </a:rPr>
              <a:t>中闺，先妣尝一至。妪</a:t>
            </a:r>
            <a:r>
              <a:rPr lang="zh-CN" altLang="en-US" b="1">
                <a:solidFill>
                  <a:srgbClr val="FF0000"/>
                </a:solidFill>
                <a:ea typeface="楷体_GB2312" pitchFamily="49" charset="-122"/>
              </a:rPr>
              <a:t>每</a:t>
            </a:r>
            <a:r>
              <a:rPr lang="zh-CN" altLang="en-US" b="1">
                <a:ea typeface="楷体_GB2312" pitchFamily="49" charset="-122"/>
              </a:rPr>
              <a:t>谓余曰：“</a:t>
            </a:r>
            <a:r>
              <a:rPr lang="zh-CN" altLang="en-US" b="1">
                <a:solidFill>
                  <a:srgbClr val="FF0000"/>
                </a:solidFill>
                <a:ea typeface="楷体_GB2312" pitchFamily="49" charset="-122"/>
              </a:rPr>
              <a:t>某所</a:t>
            </a:r>
            <a:r>
              <a:rPr lang="zh-CN" altLang="en-US" b="1">
                <a:ea typeface="楷体_GB2312" pitchFamily="49" charset="-122"/>
              </a:rPr>
              <a:t>，</a:t>
            </a:r>
            <a:r>
              <a:rPr lang="zh-CN" altLang="en-US" b="1">
                <a:solidFill>
                  <a:srgbClr val="FF0000"/>
                </a:solidFill>
                <a:ea typeface="楷体_GB2312" pitchFamily="49" charset="-122"/>
              </a:rPr>
              <a:t>而</a:t>
            </a:r>
            <a:r>
              <a:rPr lang="zh-CN" altLang="en-US" b="1">
                <a:ea typeface="楷体_GB2312" pitchFamily="49" charset="-122"/>
              </a:rPr>
              <a:t>母立于兹。”妪又曰：“汝姊在吾怀，</a:t>
            </a:r>
            <a:r>
              <a:rPr lang="zh-CN" altLang="en-US" b="1">
                <a:solidFill>
                  <a:schemeClr val="tx2"/>
                </a:solidFill>
                <a:ea typeface="楷体_GB2312" pitchFamily="49" charset="-122"/>
              </a:rPr>
              <a:t>呱呱</a:t>
            </a:r>
            <a:r>
              <a:rPr lang="zh-CN" altLang="en-US" b="1">
                <a:ea typeface="楷体_GB2312" pitchFamily="49" charset="-122"/>
              </a:rPr>
              <a:t>而泣；娘以指叩门扉曰：‘儿寒乎？欲食乎？’吾从板外</a:t>
            </a:r>
            <a:r>
              <a:rPr lang="zh-CN" altLang="en-US" b="1">
                <a:solidFill>
                  <a:srgbClr val="0000CC"/>
                </a:solidFill>
                <a:ea typeface="楷体_GB2312" pitchFamily="49" charset="-122"/>
              </a:rPr>
              <a:t>相为</a:t>
            </a:r>
            <a:r>
              <a:rPr lang="zh-CN" altLang="en-US" b="1">
                <a:ea typeface="楷体_GB2312" pitchFamily="49" charset="-122"/>
              </a:rPr>
              <a:t>应答</a:t>
            </a:r>
            <a:r>
              <a:rPr lang="en-US" altLang="zh-CN" b="1">
                <a:ea typeface="楷体_GB2312" pitchFamily="49" charset="-122"/>
              </a:rPr>
              <a:t>”</a:t>
            </a:r>
            <a:r>
              <a:rPr lang="zh-CN" altLang="en-US" b="1">
                <a:ea typeface="楷体_GB2312" pitchFamily="49" charset="-122"/>
              </a:rPr>
              <a:t>语未毕，余泣，妪亦泣。</a:t>
            </a:r>
            <a:endParaRPr lang="zh-CN" altLang="en-US" b="1">
              <a:ea typeface="楷体_GB2312" pitchFamily="49" charset="-122"/>
            </a:endParaRPr>
          </a:p>
        </p:txBody>
      </p:sp>
      <p:sp>
        <p:nvSpPr>
          <p:cNvPr id="24579" name="文本框 1"/>
          <p:cNvSpPr txBox="1"/>
          <p:nvPr/>
        </p:nvSpPr>
        <p:spPr>
          <a:xfrm>
            <a:off x="5003800" y="949325"/>
            <a:ext cx="3887788" cy="5908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乳：用乳汁喂养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;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于：和；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    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每：常常；     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某所：这个地方；  而：通“尔”，你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相：指一方，“她”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为：位于动词前，助词，不译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/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en-US" altLang="zh-CN" sz="3600" b="1">
              <a:latin typeface="Times New Roman" panose="02020603050405020304" pitchFamily="18" charset="0"/>
              <a:ea typeface="楷体_GB2312" pitchFamily="49" charset="-122"/>
            </a:endParaRPr>
          </a:p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87900" y="5805488"/>
            <a:ext cx="3878263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342900" marR="0" indent="-342900" defTabSz="914400" eaLnBrk="1" hangingPunct="1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zh-CN" altLang="en-US" sz="3600" kern="1200" cap="none" spc="0" normalizeH="0" baseline="0" noProof="0">
                <a:solidFill>
                  <a:srgbClr val="3333FF"/>
                </a:solidFill>
                <a:latin typeface="Arial"/>
                <a:ea typeface="华文新魏" panose="02010800040101010101" pitchFamily="2" charset="-122"/>
                <a:cs typeface="+mn-cs"/>
              </a:rPr>
              <a:t>【文意】怀念亡母</a:t>
            </a:r>
            <a:endParaRPr kumimoji="0" lang="zh-CN" altLang="en-US" sz="3600" kern="1200" cap="none" spc="0" normalizeH="0" baseline="0" noProof="0">
              <a:solidFill>
                <a:srgbClr val="3333FF"/>
              </a:solidFill>
              <a:latin typeface="Arial"/>
              <a:ea typeface="华文新魏" panose="0201080004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endParaRPr kumimoji="0" lang="zh-CN" altLang="en-US" kern="1200" cap="none" spc="0" normalizeH="0" baseline="0" noProof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椭圆形标注 4"/>
          <p:cNvSpPr/>
          <p:nvPr/>
        </p:nvSpPr>
        <p:spPr>
          <a:xfrm>
            <a:off x="3597275" y="-65087"/>
            <a:ext cx="5546725" cy="1014413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98925" y="3175"/>
            <a:ext cx="5256213" cy="1231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</a:rPr>
              <a:t>判断句；</a:t>
            </a:r>
            <a:r>
              <a:rPr lang="zh-CN" altLang="zh-CN" sz="2800" b="1">
                <a:latin typeface="Times New Roman" panose="02020603050405020304" pitchFamily="18" charset="0"/>
              </a:rPr>
              <a:t>这位老婆婆，是我死去的祖母的仆人</a:t>
            </a:r>
            <a:endParaRPr lang="zh-CN" altLang="zh-CN" sz="2800" b="1">
              <a:latin typeface="Times New Roman" panose="02020603050405020304" pitchFamily="18" charset="0"/>
            </a:endParaRPr>
          </a:p>
          <a:p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346" name="文本占位符 20483"/>
          <p:cNvSpPr>
            <a:spLocks noGrp="1"/>
          </p:cNvSpPr>
          <p:nvPr>
            <p:ph idx="1"/>
          </p:nvPr>
        </p:nvSpPr>
        <p:spPr>
          <a:xfrm>
            <a:off x="179388" y="620713"/>
            <a:ext cx="4392612" cy="5688012"/>
          </a:xfrm>
          <a:ln>
            <a:solidFill>
              <a:srgbClr val="FF0000">
                <a:alpha val="100000"/>
              </a:srgbClr>
            </a:solidFill>
            <a:miter lim="800000"/>
          </a:ln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en-US" altLang="zh-CN" sz="2800" b="1"/>
              <a:t>         </a:t>
            </a:r>
            <a:r>
              <a:rPr lang="zh-CN" altLang="en-US" sz="2800" b="1" u="sng">
                <a:ea typeface="楷体_GB2312" pitchFamily="49" charset="-122"/>
              </a:rPr>
              <a:t>余自束发读书轩中，</a:t>
            </a:r>
            <a:r>
              <a:rPr lang="zh-CN" altLang="en-US" sz="2800" b="1">
                <a:ea typeface="楷体_GB2312" pitchFamily="49" charset="-122"/>
              </a:rPr>
              <a:t>一日，大母</a:t>
            </a:r>
            <a:r>
              <a:rPr lang="zh-CN" altLang="en-US" sz="2800" b="1">
                <a:solidFill>
                  <a:srgbClr val="FF0000"/>
                </a:solidFill>
                <a:ea typeface="楷体_GB2312" pitchFamily="49" charset="-122"/>
              </a:rPr>
              <a:t>过</a:t>
            </a:r>
            <a:r>
              <a:rPr lang="zh-CN" altLang="en-US" sz="2800" b="1">
                <a:ea typeface="楷体_GB2312" pitchFamily="49" charset="-122"/>
              </a:rPr>
              <a:t>余曰：“吾儿，久不见</a:t>
            </a:r>
            <a:r>
              <a:rPr lang="zh-CN" altLang="en-US" sz="2800" b="1">
                <a:solidFill>
                  <a:srgbClr val="FF0000"/>
                </a:solidFill>
                <a:ea typeface="楷体_GB2312" pitchFamily="49" charset="-122"/>
              </a:rPr>
              <a:t>若</a:t>
            </a:r>
            <a:r>
              <a:rPr lang="zh-CN" altLang="en-US" sz="2800" b="1">
                <a:ea typeface="楷体_GB2312" pitchFamily="49" charset="-122"/>
              </a:rPr>
              <a:t>影，何竟日默默在此，大</a:t>
            </a:r>
            <a:r>
              <a:rPr lang="zh-CN" altLang="en-US" sz="2800" b="1">
                <a:solidFill>
                  <a:srgbClr val="FF0000"/>
                </a:solidFill>
                <a:ea typeface="楷体_GB2312" pitchFamily="49" charset="-122"/>
              </a:rPr>
              <a:t>类</a:t>
            </a:r>
            <a:r>
              <a:rPr lang="zh-CN" altLang="en-US" sz="2800" b="1">
                <a:ea typeface="楷体_GB2312" pitchFamily="49" charset="-122"/>
              </a:rPr>
              <a:t>女郎也？”</a:t>
            </a:r>
            <a:r>
              <a:rPr lang="zh-CN" altLang="en-US" sz="2800" b="1">
                <a:solidFill>
                  <a:srgbClr val="FF0000"/>
                </a:solidFill>
                <a:ea typeface="楷体_GB2312" pitchFamily="49" charset="-122"/>
              </a:rPr>
              <a:t>比</a:t>
            </a:r>
            <a:r>
              <a:rPr lang="zh-CN" altLang="en-US" sz="2800" b="1">
                <a:ea typeface="楷体_GB2312" pitchFamily="49" charset="-122"/>
              </a:rPr>
              <a:t>去，以手阖门，自语曰：“吾家读书久不</a:t>
            </a:r>
            <a:r>
              <a:rPr lang="zh-CN" altLang="en-US" sz="2800" b="1">
                <a:solidFill>
                  <a:srgbClr val="FF0000"/>
                </a:solidFill>
                <a:ea typeface="楷体_GB2312" pitchFamily="49" charset="-122"/>
              </a:rPr>
              <a:t>效</a:t>
            </a:r>
            <a:r>
              <a:rPr lang="zh-CN" altLang="en-US" sz="2800" b="1">
                <a:ea typeface="楷体_GB2312" pitchFamily="49" charset="-122"/>
              </a:rPr>
              <a:t>，儿之成，则可待乎！”</a:t>
            </a:r>
            <a:r>
              <a:rPr lang="zh-CN" altLang="en-US" sz="2800" b="1">
                <a:solidFill>
                  <a:srgbClr val="FF0000"/>
                </a:solidFill>
                <a:ea typeface="楷体_GB2312" pitchFamily="49" charset="-122"/>
              </a:rPr>
              <a:t>顷之</a:t>
            </a:r>
            <a:r>
              <a:rPr lang="zh-CN" altLang="en-US" sz="2800" b="1">
                <a:ea typeface="楷体_GB2312" pitchFamily="49" charset="-122"/>
              </a:rPr>
              <a:t>，持一象笏至，曰：“此吾祖太常公宣德间执此以</a:t>
            </a:r>
            <a:r>
              <a:rPr lang="zh-CN" altLang="en-US" sz="2800" b="1">
                <a:solidFill>
                  <a:srgbClr val="FF0000"/>
                </a:solidFill>
                <a:ea typeface="楷体_GB2312" pitchFamily="49" charset="-122"/>
              </a:rPr>
              <a:t>朝</a:t>
            </a:r>
            <a:r>
              <a:rPr lang="zh-CN" altLang="en-US" sz="2800" b="1">
                <a:ea typeface="楷体_GB2312" pitchFamily="49" charset="-122"/>
              </a:rPr>
              <a:t>，他日汝当用之！”瞻顾遗迹，如在昨日，令人长号不自禁。</a:t>
            </a:r>
            <a:endParaRPr lang="zh-CN" altLang="en-US" sz="2800" b="1"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en-US" altLang="zh-CN" sz="4000" b="1">
              <a:solidFill>
                <a:srgbClr val="3333FF"/>
              </a:solidFill>
              <a:latin typeface="华文新魏" panose="02010800040101010101" pitchFamily="2" charset="-122"/>
              <a:ea typeface="楷体_GB2312" pitchFamily="49" charset="-122"/>
            </a:endParaRPr>
          </a:p>
        </p:txBody>
      </p:sp>
      <p:sp>
        <p:nvSpPr>
          <p:cNvPr id="57347" name="文本框 1"/>
          <p:cNvSpPr txBox="1"/>
          <p:nvPr/>
        </p:nvSpPr>
        <p:spPr>
          <a:xfrm>
            <a:off x="10260013" y="4508500"/>
            <a:ext cx="185737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pic>
        <p:nvPicPr>
          <p:cNvPr id="25604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775" y="6040438"/>
            <a:ext cx="4657725" cy="1066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5" name="文本框 1"/>
          <p:cNvSpPr txBox="1"/>
          <p:nvPr/>
        </p:nvSpPr>
        <p:spPr>
          <a:xfrm>
            <a:off x="4859338" y="620713"/>
            <a:ext cx="4103687" cy="5983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14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束发：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指少年，古人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15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岁时将头发束起来盘到头顶上以示成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人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14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过：探视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>
              <a:lnSpc>
                <a:spcPct val="114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若：你的    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>
              <a:lnSpc>
                <a:spcPct val="114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类：像     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>
              <a:lnSpc>
                <a:spcPct val="114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比：等到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>
              <a:lnSpc>
                <a:spcPct val="114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效：奏效   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>
              <a:lnSpc>
                <a:spcPct val="114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顷之：音节助词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>
              <a:lnSpc>
                <a:spcPct val="114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朝：上朝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1692275" y="0"/>
            <a:ext cx="4751388" cy="765175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71663" y="-12700"/>
            <a:ext cx="4392612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Times New Roman" panose="02020603050405020304" pitchFamily="18" charset="0"/>
              </a:rPr>
              <a:t>省略句、状语后置句；</a:t>
            </a:r>
            <a:r>
              <a:rPr lang="zh-CN" altLang="zh-CN" sz="2400" b="1">
                <a:latin typeface="Times New Roman" panose="02020603050405020304" pitchFamily="18" charset="0"/>
              </a:rPr>
              <a:t>我从十五岁起，就在轩中读书。</a:t>
            </a:r>
            <a:endParaRPr lang="zh-CN" altLang="zh-CN" sz="2400" b="1">
              <a:latin typeface="Times New Roman" panose="02020603050405020304" pitchFamily="18" charset="0"/>
            </a:endParaRPr>
          </a:p>
          <a:p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7" name="文本占位符 21506"/>
          <p:cNvSpPr>
            <a:spLocks noGrp="1" noChangeArrowheads="1"/>
          </p:cNvSpPr>
          <p:nvPr>
            <p:ph idx="1"/>
          </p:nvPr>
        </p:nvSpPr>
        <p:spPr>
          <a:xfrm>
            <a:off x="354013" y="750888"/>
            <a:ext cx="3713163" cy="4352925"/>
          </a:xfrm>
          <a:ln>
            <a:solidFill>
              <a:srgbClr val="FF0000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轩东，故尝为厨，人往，从轩前过，余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扃牗而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居，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久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之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，能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以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足音辨人。</a:t>
            </a:r>
            <a:r>
              <a:rPr kumimoji="0" lang="zh-CN" altLang="en-US" sz="3200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轩凡四遭火，得不焚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，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殆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有神护者。</a:t>
            </a: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楷体_GB2312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</a:t>
            </a: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371" name="文本框 21507"/>
          <p:cNvSpPr txBox="1"/>
          <p:nvPr/>
        </p:nvSpPr>
        <p:spPr>
          <a:xfrm>
            <a:off x="869950" y="1700213"/>
            <a:ext cx="7920038" cy="676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6628" name="文本框 1"/>
          <p:cNvSpPr txBox="1"/>
          <p:nvPr/>
        </p:nvSpPr>
        <p:spPr>
          <a:xfrm>
            <a:off x="4830763" y="404813"/>
            <a:ext cx="3930650" cy="3662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扃牗：关上窗户；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之：位于时间词之后，音节助词，不译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以：凭借；         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殆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：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大概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endParaRPr lang="zh-CN" altLang="en-US" sz="320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60638" y="5103813"/>
            <a:ext cx="3878263" cy="10620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342900" marR="0" indent="-342900" defTabSz="914400" eaLnBrk="1" hangingPunct="1">
              <a:lnSpc>
                <a:spcPct val="125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zh-CN" altLang="en-US" sz="3600" kern="1200" cap="none" spc="0" normalizeH="0" baseline="0" noProof="0">
                <a:solidFill>
                  <a:srgbClr val="3333FF"/>
                </a:solidFill>
                <a:latin typeface="Arial"/>
                <a:ea typeface="华文新魏" panose="02010800040101010101" pitchFamily="2" charset="-122"/>
                <a:cs typeface="+mn-cs"/>
              </a:rPr>
              <a:t>【文意】小轩变迁</a:t>
            </a:r>
            <a:endParaRPr kumimoji="0" lang="zh-CN" altLang="en-US" sz="3600" kern="1200" cap="none" spc="0" normalizeH="0" baseline="0" noProof="0">
              <a:solidFill>
                <a:srgbClr val="3333FF"/>
              </a:solidFill>
              <a:latin typeface="Arial"/>
              <a:ea typeface="华文新魏" panose="0201080004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endParaRPr kumimoji="0" lang="zh-CN" altLang="en-US" kern="1200" cap="none" spc="0" normalizeH="0" baseline="0" noProof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3903663" y="3525838"/>
            <a:ext cx="4608513" cy="935038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40200" y="3629025"/>
            <a:ext cx="360045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Times New Roman" panose="02020603050405020304" pitchFamily="18" charset="0"/>
              </a:rPr>
              <a:t>被动句；</a:t>
            </a:r>
            <a:r>
              <a:rPr lang="zh-CN" altLang="zh-CN" sz="2400" b="1">
                <a:latin typeface="Times New Roman" panose="02020603050405020304" pitchFamily="18" charset="0"/>
              </a:rPr>
              <a:t>项脊轩共遭过四次火灾，能够不被焚毁。</a:t>
            </a:r>
            <a:endParaRPr lang="zh-CN" altLang="zh-CN" sz="2400" b="1">
              <a:latin typeface="Times New Roman" panose="02020603050405020304" pitchFamily="18" charset="0"/>
            </a:endParaRPr>
          </a:p>
          <a:p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9394" name="文本占位符 22531"/>
          <p:cNvSpPr>
            <a:spLocks noGrp="1"/>
          </p:cNvSpPr>
          <p:nvPr>
            <p:ph idx="1"/>
          </p:nvPr>
        </p:nvSpPr>
        <p:spPr>
          <a:xfrm>
            <a:off x="15875" y="615950"/>
            <a:ext cx="3970338" cy="4525963"/>
          </a:xfrm>
          <a:ln>
            <a:solidFill>
              <a:srgbClr val="FF0000">
                <a:alpha val="100000"/>
              </a:srgbClr>
            </a:solidFill>
            <a:miter lim="800000"/>
          </a:ln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14000"/>
              </a:lnSpc>
              <a:buNone/>
            </a:pPr>
            <a:r>
              <a:rPr lang="zh-CN" altLang="en-US" b="1"/>
              <a:t>        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余既为此志，后五年，吾妻</a:t>
            </a:r>
            <a:r>
              <a:rPr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来归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，时至轩中，</a:t>
            </a:r>
            <a:r>
              <a:rPr lang="zh-CN" altLang="en-US" b="1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从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余问古事，或</a:t>
            </a:r>
            <a:r>
              <a:rPr lang="zh-CN" altLang="en-US" b="1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凭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几学书。 吾妻</a:t>
            </a:r>
            <a:r>
              <a:rPr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归宁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，述诸小妹语曰：“闻姊家有阁子，且何谓阁子也？”</a:t>
            </a:r>
            <a:endParaRPr lang="zh-CN" altLang="en-US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7651" name="文本框 1"/>
          <p:cNvSpPr txBox="1"/>
          <p:nvPr/>
        </p:nvSpPr>
        <p:spPr>
          <a:xfrm>
            <a:off x="4716463" y="1109663"/>
            <a:ext cx="3671887" cy="410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来归：嫁到我家；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从：跟从；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凭：倚着；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归宁：出嫁的女子回娘家省亲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360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44688" y="5516563"/>
            <a:ext cx="3878263" cy="10620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342900" marR="0" indent="-342900" defTabSz="914400" eaLnBrk="1" hangingPunct="1">
              <a:lnSpc>
                <a:spcPct val="125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zh-CN" altLang="en-US" sz="3600" kern="1200" cap="none" spc="0" normalizeH="0" baseline="0" noProof="0">
                <a:solidFill>
                  <a:srgbClr val="3333FF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【文意】琴瑟相合</a:t>
            </a:r>
            <a:endParaRPr kumimoji="0" lang="zh-CN" altLang="en-US" sz="3600" kern="1200" cap="none" spc="0" normalizeH="0" baseline="0" noProof="0">
              <a:solidFill>
                <a:srgbClr val="3333FF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endParaRPr kumimoji="0" lang="zh-CN" altLang="en-US" kern="1200" cap="none" spc="0" normalizeH="0" baseline="0" noProof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6" name="内容占位符 23555"/>
          <p:cNvSpPr>
            <a:spLocks noGrp="1"/>
          </p:cNvSpPr>
          <p:nvPr>
            <p:ph idx="1"/>
          </p:nvPr>
        </p:nvSpPr>
        <p:spPr>
          <a:xfrm>
            <a:off x="250825" y="404813"/>
            <a:ext cx="4321175" cy="5426075"/>
          </a:xfrm>
          <a:ln>
            <a:solidFill>
              <a:srgbClr val="FF0000">
                <a:alpha val="100000"/>
              </a:srgbClr>
            </a:solidFill>
            <a:miter lim="800000"/>
          </a:ln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25000"/>
              </a:lnSpc>
              <a:buNone/>
            </a:pPr>
            <a:r>
              <a:rPr lang="en-US" altLang="zh-CN" b="1"/>
              <a:t>        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其后六年，吾妻死，室坏不修。其后二年，余久卧病</a:t>
            </a:r>
            <a:r>
              <a:rPr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无聊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，乃使人复葺南阁子，</a:t>
            </a:r>
            <a:r>
              <a:rPr lang="zh-CN" altLang="en-US" b="1" u="sng">
                <a:latin typeface="楷体_GB2312" pitchFamily="49" charset="-122"/>
                <a:ea typeface="楷体_GB2312" pitchFamily="49" charset="-122"/>
              </a:rPr>
              <a:t>其</a:t>
            </a:r>
            <a:r>
              <a:rPr lang="zh-CN" altLang="en-US" b="1" u="sng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制</a:t>
            </a:r>
            <a:r>
              <a:rPr lang="zh-CN" altLang="en-US" b="1" u="sng">
                <a:latin typeface="楷体_GB2312" pitchFamily="49" charset="-122"/>
                <a:ea typeface="楷体_GB2312" pitchFamily="49" charset="-122"/>
              </a:rPr>
              <a:t>稍异于前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。然自后余多在外，不常居。庭有枇杷树，吾妻死之年所</a:t>
            </a:r>
            <a:r>
              <a:rPr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手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植也，今已亭亭如</a:t>
            </a:r>
            <a:r>
              <a:rPr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盖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矣。</a:t>
            </a:r>
            <a:r>
              <a:rPr lang="zh-CN" altLang="en-US" b="1"/>
              <a:t>     </a:t>
            </a:r>
            <a:r>
              <a:rPr lang="zh-CN" altLang="en-US"/>
              <a:t> 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25000"/>
              </a:lnSpc>
              <a:buNone/>
            </a:pPr>
            <a:endParaRPr lang="zh-CN" altLang="en-US" b="1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25000"/>
              </a:lnSpc>
              <a:buNone/>
            </a:pPr>
            <a:endParaRPr lang="zh-CN" altLang="en-US" sz="3600">
              <a:solidFill>
                <a:srgbClr val="3333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hangingPunct="1">
              <a:lnSpc>
                <a:spcPct val="125000"/>
              </a:lnSpc>
              <a:buNone/>
            </a:pPr>
            <a:r>
              <a:rPr lang="zh-CN" altLang="en-US" sz="3600">
                <a:solidFill>
                  <a:srgbClr val="3333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【文意】爱妻逝世</a:t>
            </a:r>
            <a:endParaRPr lang="zh-CN" altLang="en-US" sz="3600">
              <a:solidFill>
                <a:srgbClr val="3333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24525" y="1052513"/>
            <a:ext cx="2951163" cy="4778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5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无聊：精神没有寄托</a:t>
            </a:r>
            <a:endParaRPr kumimoji="0" lang="en-US" altLang="zh-CN" sz="3200" b="1" kern="1200" cap="none" spc="0" normalizeH="0" baseline="0" noProof="0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R="0" defTabSz="914400" eaLnBrk="1" hangingPunct="1">
              <a:lnSpc>
                <a:spcPct val="125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制</a:t>
            </a:r>
            <a:r>
              <a:rPr kumimoji="0" lang="zh-CN" altLang="en-US" sz="3200" b="1" kern="1200" cap="none" spc="0" normalizeH="0" baseline="0" noProof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+mn-cs"/>
                <a:sym typeface="Wingdings" panose="05000000000000000000" pitchFamily="2" charset="2"/>
              </a:rPr>
              <a:t>：形式</a:t>
            </a:r>
            <a:endParaRPr kumimoji="0" lang="en-US" altLang="zh-CN" sz="3200" b="1" kern="1200" cap="none" spc="0" normalizeH="0" baseline="0" noProof="0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cs typeface="+mn-cs"/>
              <a:sym typeface="Wingdings" panose="05000000000000000000" pitchFamily="2" charset="2"/>
            </a:endParaRPr>
          </a:p>
          <a:p>
            <a:pPr marR="0" defTabSz="914400" eaLnBrk="1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0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手：</a:t>
            </a:r>
            <a:r>
              <a:rPr kumimoji="0" lang="zh-CN" altLang="zh-CN" sz="3200" b="1" kern="1200" cap="none" spc="0" normalizeH="0" baseline="0" noProof="0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名词作状语，亲手</a:t>
            </a:r>
            <a:endParaRPr kumimoji="0" lang="en-US" altLang="zh-CN" sz="3200" b="1" kern="1200" cap="none" spc="0" normalizeH="0" baseline="0" noProof="0">
              <a:solidFill>
                <a:srgbClr val="FF0000"/>
              </a:solidFill>
              <a:latin typeface="+mn-ea"/>
              <a:ea typeface="宋体" panose="02010600030101010101" pitchFamily="2" charset="-122"/>
              <a:cs typeface="+mn-cs"/>
            </a:endParaRPr>
          </a:p>
          <a:p>
            <a:pPr marR="0" defTabSz="914400" eaLnBrk="1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0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盖：伞</a:t>
            </a:r>
            <a:endParaRPr kumimoji="0" lang="zh-CN" altLang="en-US" sz="3200" b="1" kern="1200" cap="none" spc="0" normalizeH="0" baseline="0" noProof="0">
              <a:solidFill>
                <a:srgbClr val="FF0000"/>
              </a:solidFill>
              <a:latin typeface="+mn-ea"/>
              <a:ea typeface="宋体" panose="02010600030101010101" pitchFamily="2" charset="-122"/>
              <a:cs typeface="+mn-cs"/>
            </a:endParaRPr>
          </a:p>
          <a:p>
            <a:pPr marR="0" defTabSz="914400" eaLnBrk="1" hangingPunct="1">
              <a:lnSpc>
                <a:spcPct val="125000"/>
              </a:lnSpc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1" kern="1200" cap="none" spc="0" normalizeH="0" baseline="0" noProof="0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endParaRPr kumimoji="0" lang="zh-CN" altLang="en-US" kern="1200" cap="none" spc="0" normalizeH="0" baseline="0" noProof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84663" y="5803900"/>
            <a:ext cx="3876675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342900" marR="0" indent="-342900" defTabSz="914400" eaLnBrk="1" hangingPunct="1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zh-CN" altLang="en-US" sz="3600" kern="1200" cap="none" spc="0" normalizeH="0" baseline="0" noProof="0">
                <a:solidFill>
                  <a:srgbClr val="3333FF"/>
                </a:solidFill>
                <a:latin typeface="Arial"/>
                <a:ea typeface="华文新魏" panose="02010800040101010101" pitchFamily="2" charset="-122"/>
                <a:cs typeface="+mn-cs"/>
              </a:rPr>
              <a:t>【文意】物在人亡</a:t>
            </a:r>
            <a:endParaRPr kumimoji="0" lang="zh-CN" altLang="en-US" sz="3600" kern="1200" cap="none" spc="0" normalizeH="0" baseline="0" noProof="0">
              <a:solidFill>
                <a:srgbClr val="3333FF"/>
              </a:solidFill>
              <a:latin typeface="Arial"/>
              <a:ea typeface="华文新魏" panose="0201080004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endParaRPr kumimoji="0" lang="zh-CN" altLang="en-US" kern="1200" cap="none" spc="0" normalizeH="0" baseline="0" noProof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107950" y="2133600"/>
            <a:ext cx="4751388" cy="763588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2263" y="2060575"/>
            <a:ext cx="4392612" cy="1231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</a:rPr>
              <a:t>状语后置句；</a:t>
            </a:r>
            <a:r>
              <a:rPr lang="zh-CN" altLang="zh-CN" sz="2800" b="1">
                <a:latin typeface="Times New Roman" panose="02020603050405020304" pitchFamily="18" charset="0"/>
              </a:rPr>
              <a:t>它的格局和以前稍有不同</a:t>
            </a:r>
            <a:endParaRPr lang="zh-CN" altLang="zh-CN" sz="2800" b="1">
              <a:latin typeface="Times New Roman" panose="02020603050405020304" pitchFamily="18" charset="0"/>
            </a:endParaRPr>
          </a:p>
          <a:p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42" name="标题 26625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5400" b="1">
                <a:solidFill>
                  <a:srgbClr val="FF3300"/>
                </a:solidFill>
                <a:ea typeface="华文新魏" panose="02010800040101010101" pitchFamily="2" charset="-122"/>
              </a:rPr>
              <a:t>整体感知</a:t>
            </a:r>
            <a:endParaRPr lang="zh-CN" altLang="en-US" sz="5400" b="1">
              <a:solidFill>
                <a:srgbClr val="FF3300"/>
              </a:solidFill>
              <a:ea typeface="华文新魏" panose="02010800040101010101" pitchFamily="2" charset="-122"/>
            </a:endParaRPr>
          </a:p>
        </p:txBody>
      </p:sp>
      <p:sp>
        <p:nvSpPr>
          <p:cNvPr id="61443" name="文本占位符 26626"/>
          <p:cNvSpPr>
            <a:spLocks noGrp="1"/>
          </p:cNvSpPr>
          <p:nvPr>
            <p:ph idx="1"/>
          </p:nvPr>
        </p:nvSpPr>
        <p:spPr>
          <a:xfrm>
            <a:off x="0" y="1600200"/>
            <a:ext cx="9036050" cy="2908300"/>
          </a:xfrm>
        </p:spPr>
        <p:txBody>
          <a:bodyPr vert="horz" wrap="square" lIns="91440" tIns="45720" rIns="91440" bIns="45720" anchor="t"/>
          <a:lstStyle/>
          <a:p>
            <a:pPr marL="0" indent="0">
              <a:buNone/>
            </a:pPr>
            <a:r>
              <a:rPr lang="zh-CN" altLang="zh-CN" sz="4800" b="1"/>
              <a:t>用关键词语、语句概括全文内容</a:t>
            </a:r>
            <a:endParaRPr lang="zh-CN" altLang="zh-CN" sz="4800" b="1"/>
          </a:p>
          <a:p>
            <a:pPr marL="0" indent="0">
              <a:buNone/>
            </a:pPr>
            <a:r>
              <a:rPr lang="en-US" altLang="zh-CN" sz="4800"/>
              <a:t>1</a:t>
            </a:r>
            <a:r>
              <a:rPr lang="zh-CN" altLang="en-US" sz="4800"/>
              <a:t>、</a:t>
            </a:r>
            <a:r>
              <a:rPr lang="zh-CN" altLang="zh-CN" sz="4800"/>
              <a:t>一房：</a:t>
            </a:r>
            <a:endParaRPr lang="zh-CN" altLang="zh-CN" sz="4800"/>
          </a:p>
          <a:p>
            <a:pPr marL="0" indent="0">
              <a:buNone/>
            </a:pPr>
            <a:r>
              <a:rPr lang="en-US" altLang="zh-CN" sz="4800"/>
              <a:t>2</a:t>
            </a:r>
            <a:r>
              <a:rPr lang="zh-CN" altLang="en-US" sz="4800"/>
              <a:t>、</a:t>
            </a:r>
            <a:r>
              <a:rPr lang="zh-CN" altLang="zh-CN" sz="4800"/>
              <a:t>两情：</a:t>
            </a:r>
            <a:endParaRPr lang="en-US" altLang="zh-CN" sz="4800"/>
          </a:p>
          <a:p>
            <a:pPr marL="0" indent="0">
              <a:buNone/>
            </a:pPr>
            <a:endParaRPr lang="en-US" altLang="zh-CN" sz="4800"/>
          </a:p>
          <a:p>
            <a:pPr marL="0" indent="0">
              <a:buNone/>
            </a:pPr>
            <a:r>
              <a:rPr lang="en-US" altLang="zh-CN" sz="4800"/>
              <a:t>3</a:t>
            </a:r>
            <a:r>
              <a:rPr lang="zh-CN" altLang="en-US" sz="4800"/>
              <a:t>、</a:t>
            </a:r>
            <a:r>
              <a:rPr lang="zh-CN" altLang="zh-CN" sz="4800"/>
              <a:t>三人：</a:t>
            </a:r>
            <a:endParaRPr lang="zh-CN" altLang="zh-CN" sz="4800"/>
          </a:p>
        </p:txBody>
      </p:sp>
      <p:sp>
        <p:nvSpPr>
          <p:cNvPr id="2" name="文本框 1"/>
          <p:cNvSpPr txBox="1"/>
          <p:nvPr/>
        </p:nvSpPr>
        <p:spPr>
          <a:xfrm>
            <a:off x="3067050" y="2522538"/>
            <a:ext cx="1728788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4000" b="1">
                <a:solidFill>
                  <a:srgbClr val="FF0000"/>
                </a:solidFill>
                <a:latin typeface="Times New Roman" panose="02020603050405020304" pitchFamily="18" charset="0"/>
              </a:rPr>
              <a:t>项脊轩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43213" y="3400425"/>
            <a:ext cx="5330825" cy="22161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4000" b="1">
                <a:solidFill>
                  <a:srgbClr val="FF0000"/>
                </a:solidFill>
                <a:latin typeface="Times New Roman" panose="02020603050405020304" pitchFamily="18" charset="0"/>
              </a:rPr>
              <a:t>然余居于此，多可喜，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zh-CN" altLang="zh-CN" sz="4000" b="1">
                <a:solidFill>
                  <a:srgbClr val="FF0000"/>
                </a:solidFill>
                <a:latin typeface="Times New Roman" panose="02020603050405020304" pitchFamily="18" charset="0"/>
              </a:rPr>
              <a:t>亦多可悲。</a:t>
            </a:r>
            <a:endParaRPr lang="zh-CN" altLang="zh-CN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67050" y="5300663"/>
            <a:ext cx="4302125" cy="985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4000" b="1">
                <a:solidFill>
                  <a:srgbClr val="FF0000"/>
                </a:solidFill>
                <a:latin typeface="Times New Roman" panose="02020603050405020304" pitchFamily="18" charset="0"/>
              </a:rPr>
              <a:t>母亲、祖母、亡妻</a:t>
            </a:r>
            <a:endParaRPr lang="zh-CN" altLang="zh-CN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Rectangle 2"/>
          <p:cNvSpPr>
            <a:spLocks noGrp="1"/>
          </p:cNvSpPr>
          <p:nvPr>
            <p:ph type="title"/>
          </p:nvPr>
        </p:nvSpPr>
        <p:spPr>
          <a:xfrm>
            <a:off x="755650" y="549275"/>
            <a:ext cx="8540750" cy="1143000"/>
          </a:xfrm>
        </p:spPr>
        <p:txBody>
          <a:bodyPr vert="horz" wrap="square" lIns="91440" tIns="45720" rIns="91440" bIns="45720" anchor="ctr"/>
          <a:lstStyle/>
          <a:p>
            <a:r>
              <a:rPr lang="zh-CN" altLang="en-US" sz="6000">
                <a:ea typeface="华文隶书" panose="02010800040101010101" pitchFamily="2" charset="-122"/>
              </a:rPr>
              <a:t>分享“喜”</a:t>
            </a:r>
            <a:endParaRPr lang="zh-CN" altLang="en-US" sz="6000">
              <a:ea typeface="华文隶书" panose="02010800040101010101" pitchFamily="2" charset="-122"/>
            </a:endParaRPr>
          </a:p>
        </p:txBody>
      </p:sp>
      <p:sp>
        <p:nvSpPr>
          <p:cNvPr id="25603" name="Rectangle 3"/>
          <p:cNvSpPr>
            <a:spLocks noGrp="1"/>
          </p:cNvSpPr>
          <p:nvPr>
            <p:ph idx="1"/>
          </p:nvPr>
        </p:nvSpPr>
        <p:spPr>
          <a:xfrm>
            <a:off x="395288" y="1916113"/>
            <a:ext cx="8748712" cy="4498975"/>
          </a:xfrm>
        </p:spPr>
        <p:txBody>
          <a:bodyPr vert="horz" wrap="square" lIns="91440" tIns="45720" rIns="91440" bIns="45720" anchor="t"/>
          <a:lstStyle/>
          <a:p>
            <a:r>
              <a:rPr lang="zh-CN" altLang="en-US" b="1"/>
              <a:t>项脊轩之喜，喜在：</a:t>
            </a:r>
            <a:r>
              <a:rPr lang="en-US" altLang="zh-CN" b="1"/>
              <a:t>______</a:t>
            </a:r>
            <a:endParaRPr lang="en-US" altLang="zh-CN" b="1"/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/>
              <a:t>要求：</a:t>
            </a:r>
            <a:endParaRPr lang="zh-CN" altLang="en-US" b="1"/>
          </a:p>
          <a:p>
            <a:pPr>
              <a:buFont typeface="Wingdings" panose="05000000000000000000" pitchFamily="2" charset="2"/>
              <a:buNone/>
            </a:pPr>
            <a:r>
              <a:rPr lang="en-US" altLang="zh-CN" b="1"/>
              <a:t>1</a:t>
            </a:r>
            <a:r>
              <a:rPr lang="zh-CN" altLang="en-US" b="1"/>
              <a:t>、先在文中找出相应的句子，有感情地读一读；</a:t>
            </a:r>
            <a:endParaRPr lang="zh-CN" altLang="en-US" b="1"/>
          </a:p>
          <a:p>
            <a:pPr>
              <a:buFont typeface="Wingdings" panose="05000000000000000000" pitchFamily="2" charset="2"/>
              <a:buNone/>
            </a:pPr>
            <a:r>
              <a:rPr lang="en-US" altLang="zh-CN" b="1"/>
              <a:t>2</a:t>
            </a:r>
            <a:r>
              <a:rPr lang="zh-CN" altLang="en-US" b="1"/>
              <a:t>、然后简要地谈谈自己的感受；</a:t>
            </a:r>
            <a:endParaRPr lang="zh-CN" altLang="en-US" b="1"/>
          </a:p>
          <a:p>
            <a:pPr>
              <a:buFont typeface="Wingdings" panose="05000000000000000000" pitchFamily="2" charset="2"/>
              <a:buNone/>
            </a:pPr>
            <a:r>
              <a:rPr lang="en-US" altLang="zh-CN" b="1"/>
              <a:t>3</a:t>
            </a:r>
            <a:r>
              <a:rPr lang="zh-CN" altLang="en-US" b="1"/>
              <a:t>、最后用一个词或一个短语概括。</a:t>
            </a:r>
            <a:endParaRPr lang="zh-CN" altLang="en-US" b="1"/>
          </a:p>
          <a:p>
            <a:pPr>
              <a:buFont typeface="Wingdings" panose="05000000000000000000" pitchFamily="2" charset="2"/>
              <a:buNone/>
            </a:pPr>
            <a:endParaRPr lang="zh-CN" altLang="en-US" b="1"/>
          </a:p>
          <a:p>
            <a:pPr>
              <a:buFont typeface="Wingdings" panose="05000000000000000000" pitchFamily="2" charset="2"/>
              <a:buNone/>
            </a:pPr>
            <a:endParaRPr lang="en-US" altLang="zh-CN" b="1"/>
          </a:p>
        </p:txBody>
      </p:sp>
      <p:sp>
        <p:nvSpPr>
          <p:cNvPr id="17412" name="WordArt 5"/>
          <p:cNvSpPr>
            <a:spLocks noTextEdit="1"/>
          </p:cNvSpPr>
          <p:nvPr/>
        </p:nvSpPr>
        <p:spPr>
          <a:xfrm>
            <a:off x="4572000" y="1268413"/>
            <a:ext cx="1008063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2466" name="标题 28673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5400" b="1">
                <a:solidFill>
                  <a:srgbClr val="FF3300"/>
                </a:solidFill>
                <a:ea typeface="华文新魏" panose="02010800040101010101" pitchFamily="2" charset="-122"/>
              </a:rPr>
              <a:t>精华鉴赏</a:t>
            </a:r>
            <a:endParaRPr lang="zh-CN" altLang="en-US" sz="5400" b="1">
              <a:solidFill>
                <a:srgbClr val="FF3300"/>
              </a:solidFill>
              <a:ea typeface="华文新魏" panose="02010800040101010101" pitchFamily="2" charset="-122"/>
            </a:endParaRPr>
          </a:p>
        </p:txBody>
      </p:sp>
      <p:sp>
        <p:nvSpPr>
          <p:cNvPr id="62467" name="内容占位符 1"/>
          <p:cNvSpPr>
            <a:spLocks noGrp="1"/>
          </p:cNvSpPr>
          <p:nvPr>
            <p:ph idx="1"/>
          </p:nvPr>
        </p:nvSpPr>
        <p:spPr>
          <a:xfrm>
            <a:off x="457200" y="1844675"/>
            <a:ext cx="8229600" cy="4525963"/>
          </a:xfrm>
        </p:spPr>
        <p:txBody>
          <a:bodyPr vert="horz" wrap="square" lIns="91440" tIns="45720" rIns="91440" bIns="45720" anchor="t"/>
          <a:lstStyle/>
          <a:p>
            <a:pPr marL="0" indent="0">
              <a:buNone/>
            </a:pPr>
            <a:r>
              <a:rPr lang="en-US" altLang="zh-CN" b="1"/>
              <a:t>       </a:t>
            </a:r>
            <a:r>
              <a:rPr lang="zh-CN" altLang="zh-CN" b="1">
                <a:latin typeface="华文新魏" panose="02010800040101010101" pitchFamily="2" charset="-122"/>
                <a:ea typeface="华文新魏" panose="02010800040101010101" pitchFamily="2" charset="-122"/>
              </a:rPr>
              <a:t>以口头与说家常事的笔墨和意境，是归有光在唐宋八大家之后的一种创造，它的文章比以往的散文更贴近日常生活。归有光善于选取家庭小事，平凡场景，表现了人物的音容笑貌，寄托深情。</a:t>
            </a:r>
            <a:endParaRPr lang="zh-CN" altLang="zh-CN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>
              <a:buNone/>
            </a:pPr>
            <a:endParaRPr lang="zh-CN" altLang="en-US"/>
          </a:p>
        </p:txBody>
      </p:sp>
    </p:spTree>
  </p:cSld>
  <p:clrMapOvr>
    <a:masterClrMapping/>
  </p:clrMapOvr>
  <p:transition/>
  <p:timing/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-107950" y="188913"/>
            <a:ext cx="9144000" cy="3878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</a:rPr>
              <a:t>1</a:t>
            </a:r>
            <a:r>
              <a:rPr lang="zh-CN" altLang="zh-CN" sz="3200" b="1">
                <a:latin typeface="Times New Roman" panose="02020603050405020304" pitchFamily="18" charset="0"/>
              </a:rPr>
              <a:t>、请找出描写作者读书轩中的场景的句子，并分析作者的情感。</a:t>
            </a:r>
            <a:endParaRPr lang="zh-CN" altLang="zh-CN" sz="3200">
              <a:latin typeface="Times New Roman" panose="02020603050405020304" pitchFamily="18" charset="0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原文：</a:t>
            </a:r>
            <a:r>
              <a:rPr lang="zh-CN" altLang="zh-CN" sz="32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借书满架，偃仰啸歌，冥然兀坐，万籁有声；而庭阶寂寂，小鸟时来啄食，人至不去。三五之夜，明月半墙，桂影斑驳，风移影动，珊珊可爱。</a:t>
            </a:r>
            <a:endParaRPr lang="zh-CN" altLang="zh-CN" sz="3200" b="1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endParaRPr lang="en-US" altLang="zh-CN">
              <a:latin typeface="Times New Roman" panose="02020603050405020304" pitchFamily="18" charset="0"/>
            </a:endParaRPr>
          </a:p>
          <a:p>
            <a:endParaRPr lang="en-US" altLang="zh-CN">
              <a:latin typeface="Times New Roman" panose="02020603050405020304" pitchFamily="18" charset="0"/>
            </a:endParaRPr>
          </a:p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7950" y="3573463"/>
            <a:ext cx="9036050" cy="2554287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</a:rPr>
              <a:t>      </a:t>
            </a:r>
            <a:r>
              <a:rPr lang="zh-CN" altLang="zh-CN" sz="3200" b="1">
                <a:latin typeface="隶书" panose="02010509060101010101" pitchFamily="49" charset="-122"/>
                <a:ea typeface="隶书" panose="02010509060101010101" pitchFamily="49" charset="-122"/>
              </a:rPr>
              <a:t>作者通过描绘了一个有鸟相伴、有月相照、四寂无声、风影婆娑的理想书斋生活场景场景，描写了一个闲适清幽的的生活环境。在这个环境描绘中寄托了</a:t>
            </a:r>
            <a:r>
              <a:rPr lang="zh-CN" altLang="zh-CN" sz="32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作者对往日闲适、静谧生活的无限眷恋</a:t>
            </a:r>
            <a:r>
              <a:rPr lang="zh-CN" altLang="zh-CN" sz="3200" b="1">
                <a:latin typeface="隶书" panose="02010509060101010101" pitchFamily="49" charset="-122"/>
                <a:ea typeface="隶书" panose="02010509060101010101" pitchFamily="49" charset="-122"/>
              </a:rPr>
              <a:t>情感。</a:t>
            </a:r>
            <a:endParaRPr lang="zh-CN" altLang="en-US" sz="32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9" name="文本框 31748"/>
          <p:cNvSpPr txBox="1"/>
          <p:nvPr/>
        </p:nvSpPr>
        <p:spPr>
          <a:xfrm>
            <a:off x="222250" y="1989138"/>
            <a:ext cx="5334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kern="1200" cap="none" spc="0" normalizeH="0" baseline="0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祖母</a:t>
            </a:r>
            <a:endParaRPr kumimoji="0" lang="zh-CN" altLang="en-US" sz="4000" b="1" kern="1200" cap="none" spc="0" normalizeH="0" baseline="0" noProof="1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1750" name="文本框 31749"/>
          <p:cNvSpPr txBox="1"/>
          <p:nvPr/>
        </p:nvSpPr>
        <p:spPr>
          <a:xfrm>
            <a:off x="1436688" y="1687513"/>
            <a:ext cx="6629400" cy="2473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kern="1200" cap="none" spc="0" normalizeH="0" baseline="0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①</a:t>
            </a:r>
            <a:r>
              <a:rPr kumimoji="0" lang="zh-CN" altLang="en-US" sz="2600" b="1" kern="1200" cap="none" spc="0" normalizeH="0" baseline="0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大母过余曰：“吾儿，久不见若影，何竟日默默在此，大类女郎也？”</a:t>
            </a:r>
            <a:endParaRPr kumimoji="0" lang="zh-CN" altLang="en-US" sz="2600" b="1" kern="1200" cap="none" spc="0" normalizeH="0" baseline="0" noProof="1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kern="1200" cap="none" spc="0" normalizeH="0" baseline="0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②</a:t>
            </a:r>
            <a:r>
              <a:rPr kumimoji="0" lang="zh-CN" altLang="en-US" sz="2600" b="1" kern="1200" cap="none" spc="0" normalizeH="0" baseline="0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比去，以手阖门，自语曰：“</a:t>
            </a:r>
            <a:r>
              <a:rPr kumimoji="0" lang="en-US" altLang="zh-CN" sz="2600" b="1" kern="1200" cap="none" spc="0" normalizeH="0" baseline="0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…</a:t>
            </a:r>
            <a:r>
              <a:rPr kumimoji="0" lang="zh-CN" altLang="en-US" sz="2600" b="1" kern="1200" cap="none" spc="0" normalizeH="0" baseline="0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儿之成，则可待乎！”</a:t>
            </a:r>
            <a:endParaRPr kumimoji="0" lang="zh-CN" altLang="en-US" sz="2600" b="1" kern="1200" cap="none" spc="0" normalizeH="0" baseline="0" noProof="1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kern="1200" cap="none" spc="0" normalizeH="0" baseline="0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③</a:t>
            </a:r>
            <a:r>
              <a:rPr kumimoji="0" lang="zh-CN" altLang="en-US" sz="2600" b="1" kern="1200" cap="none" spc="0" normalizeH="0" baseline="0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顷之，持一象笏至，曰：“</a:t>
            </a:r>
            <a:r>
              <a:rPr kumimoji="0" lang="en-US" altLang="zh-CN" sz="2600" b="1" kern="1200" cap="none" spc="0" normalizeH="0" baseline="0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…</a:t>
            </a:r>
            <a:r>
              <a:rPr kumimoji="0" lang="zh-CN" altLang="en-US" sz="2600" b="1" kern="1200" cap="none" spc="0" normalizeH="0" baseline="0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他日汝当用之！”</a:t>
            </a:r>
            <a:endParaRPr kumimoji="0" lang="zh-CN" altLang="en-US" sz="2600" b="1" kern="1200" cap="none" spc="0" normalizeH="0" baseline="0" noProof="1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1755" name="文本框 31754"/>
          <p:cNvSpPr txBox="1"/>
          <p:nvPr/>
        </p:nvSpPr>
        <p:spPr>
          <a:xfrm>
            <a:off x="1692275" y="376238"/>
            <a:ext cx="58324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algn="ctr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kern="1200" cap="none" spc="0" normalizeH="0" baseline="0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生活琐事，娓娓道来</a:t>
            </a:r>
            <a:endParaRPr kumimoji="0" lang="zh-CN" altLang="en-US" sz="4000" b="1" kern="1200" cap="none" spc="0" normalizeH="0" baseline="0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1757" name="左大括号 31756"/>
          <p:cNvSpPr/>
          <p:nvPr/>
        </p:nvSpPr>
        <p:spPr>
          <a:xfrm>
            <a:off x="1116013" y="1741488"/>
            <a:ext cx="152400" cy="2133600"/>
          </a:xfrm>
          <a:prstGeom prst="leftBrace">
            <a:avLst>
              <a:gd name="adj1" fmla="val 116601"/>
              <a:gd name="adj2" fmla="val 50000"/>
            </a:avLst>
          </a:prstGeom>
          <a:noFill/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2250" y="4365625"/>
            <a:ext cx="8597900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>
                <a:latin typeface="Times New Roman" panose="02020603050405020304" pitchFamily="18" charset="0"/>
              </a:rPr>
              <a:t>     </a:t>
            </a:r>
            <a:r>
              <a:rPr lang="zh-CN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作者写了一系列有关祖母的生活细节，通过祖母</a:t>
            </a:r>
            <a:r>
              <a:rPr lang="zh-CN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喃喃自语、轻轻掩门、以象笏赠之</a:t>
            </a:r>
            <a:r>
              <a:rPr lang="zh-CN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等一系列的</a:t>
            </a:r>
            <a:r>
              <a:rPr lang="zh-CN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动作描写</a:t>
            </a:r>
            <a:r>
              <a:rPr lang="zh-CN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。表现了祖母对作者的的怜惜、爱护、殷切期望以及作者对于</a:t>
            </a:r>
            <a:r>
              <a:rPr lang="zh-CN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未能改变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读书久不效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的家庭境遇的悲痛之情。</a:t>
            </a:r>
            <a:endParaRPr lang="zh-CN" altLang="zh-CN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96875" y="1700213"/>
            <a:ext cx="827088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kern="1200" cap="none" spc="0" normalizeH="0" baseline="0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亡妻</a:t>
            </a:r>
            <a:endParaRPr kumimoji="0" lang="zh-CN" altLang="en-US" sz="4000" b="1" kern="1200" cap="none" spc="0" normalizeH="0" baseline="0" noProof="1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63713" y="1544638"/>
            <a:ext cx="6705600" cy="209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kern="1200" cap="none" spc="0" normalizeH="0" baseline="0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①</a:t>
            </a:r>
            <a:r>
              <a:rPr kumimoji="0" lang="zh-CN" altLang="en-US" sz="2600" b="1" kern="1200" cap="none" spc="0" normalizeH="0" baseline="0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吾妻来归，时至轩中，从余问古事，或凭几学书。</a:t>
            </a:r>
            <a:endParaRPr kumimoji="0" lang="en-US" altLang="zh-CN" sz="2600" b="1" kern="1200" cap="none" spc="0" normalizeH="0" baseline="0" noProof="1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kern="1200" cap="none" spc="0" normalizeH="0" baseline="0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②吾妻归宁，述诸小妹语曰：“闻姊家有阁子，且何谓阁子也？”其后六年，吾妻死，室坏不修。</a:t>
            </a:r>
            <a:endParaRPr kumimoji="0" lang="zh-CN" altLang="en-US" sz="2600" b="1" kern="1200" cap="none" spc="0" normalizeH="0" baseline="0" noProof="1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260475" y="1700213"/>
            <a:ext cx="152400" cy="1524000"/>
          </a:xfrm>
          <a:prstGeom prst="leftBrace">
            <a:avLst>
              <a:gd name="adj1" fmla="val 83287"/>
              <a:gd name="adj2" fmla="val 50000"/>
            </a:avLst>
          </a:prstGeom>
          <a:noFill/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92275" y="376238"/>
            <a:ext cx="58324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algn="ctr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kern="1200" cap="none" spc="0" normalizeH="0" baseline="0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生活琐事，娓娓道来</a:t>
            </a:r>
            <a:endParaRPr kumimoji="0" lang="zh-CN" altLang="en-US" sz="4000" b="1" kern="1200" cap="none" spc="0" normalizeH="0" baseline="0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16688" y="1174750"/>
            <a:ext cx="2016125" cy="5238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正面描写</a:t>
            </a:r>
            <a:endParaRPr kumimoji="0" lang="zh-CN" altLang="en-US" sz="2800" b="1" kern="1200" cap="none" spc="0" normalizeH="0" baseline="0" noProof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08450" y="3198813"/>
            <a:ext cx="2016125" cy="5238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侧面描写</a:t>
            </a:r>
            <a:endParaRPr kumimoji="0" lang="zh-CN" altLang="en-US" sz="2800" b="1" kern="1200" cap="none" spc="0" normalizeH="0" baseline="0" noProof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下箭头 7"/>
          <p:cNvSpPr/>
          <p:nvPr/>
        </p:nvSpPr>
        <p:spPr>
          <a:xfrm>
            <a:off x="3927475" y="3870325"/>
            <a:ext cx="755650" cy="10080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2800" y="4878388"/>
            <a:ext cx="7993063" cy="12319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zh-CN" sz="2800" b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通过交代了妻子生前和亡故之后的一些事情，表现了作者对妻子的真挚情感和深切怀念。</a:t>
            </a:r>
            <a:endParaRPr kumimoji="0" lang="zh-CN" altLang="zh-CN" sz="2800" b="1" kern="1200" cap="none" spc="0" normalizeH="0" baseline="0" noProof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endParaRPr kumimoji="0" lang="zh-CN" altLang="en-US" kern="1200" cap="none" spc="0" normalizeH="0" baseline="0" noProof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8" name="文本框 39937"/>
          <p:cNvSpPr txBox="1"/>
          <p:nvPr/>
        </p:nvSpPr>
        <p:spPr>
          <a:xfrm>
            <a:off x="250825" y="404813"/>
            <a:ext cx="8532813" cy="579438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>
                <a:alpha val="79999"/>
              </a:schemeClr>
            </a:outerShdw>
          </a:effectLst>
        </p:spPr>
        <p:txBody>
          <a:bodyPr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本文这么感人，在选择细节上有何独到之处</a:t>
            </a:r>
            <a:endParaRPr kumimoji="0" lang="zh-CN" altLang="en-US" sz="3200" b="1" kern="1200" cap="none" spc="0" normalizeH="0" baseline="0" noProof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66563" name="图片 39938" descr="3[3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2450" y="188913"/>
            <a:ext cx="685800" cy="1079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0" name="文本框 39939"/>
          <p:cNvSpPr txBox="1"/>
          <p:nvPr/>
        </p:nvSpPr>
        <p:spPr>
          <a:xfrm>
            <a:off x="755650" y="1557338"/>
            <a:ext cx="6624638" cy="579438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>
                <a:alpha val="79999"/>
              </a:schemeClr>
            </a:outerShdw>
          </a:effectLst>
        </p:spPr>
        <p:txBody>
          <a:bodyPr>
            <a:spAutoFit/>
          </a:bodyPr>
          <a:lstStyle/>
          <a:p>
            <a:pPr marR="0" algn="ctr" defTabSz="914400"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endParaRPr kumimoji="0" sz="3200" b="1" kern="1200" cap="none" spc="0" normalizeH="0" baseline="0" noProof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9941" name="文本框 39940"/>
          <p:cNvSpPr txBox="1"/>
          <p:nvPr/>
        </p:nvSpPr>
        <p:spPr>
          <a:xfrm>
            <a:off x="1042988" y="2565400"/>
            <a:ext cx="6624638" cy="579438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>
                <a:alpha val="79999"/>
              </a:schemeClr>
            </a:outerShdw>
          </a:effectLst>
        </p:spPr>
        <p:txBody>
          <a:bodyPr>
            <a:spAutoFit/>
          </a:bodyPr>
          <a:lstStyle/>
          <a:p>
            <a:pPr marR="0" algn="ctr" defTabSz="914400"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endParaRPr kumimoji="0" sz="3200" b="1" kern="1200" cap="none" spc="0" normalizeH="0" baseline="0" noProof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9942" name="文本框 39941"/>
          <p:cNvSpPr txBox="1"/>
          <p:nvPr/>
        </p:nvSpPr>
        <p:spPr>
          <a:xfrm>
            <a:off x="611188" y="1557338"/>
            <a:ext cx="6624638" cy="579438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>
                <a:alpha val="79999"/>
              </a:schemeClr>
            </a:outerShdw>
          </a:effectLst>
        </p:spPr>
        <p:txBody>
          <a:bodyPr>
            <a:spAutoFit/>
          </a:bodyPr>
          <a:lstStyle/>
          <a:p>
            <a:pPr marR="0" algn="ctr" defTabSz="914400"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endParaRPr kumimoji="0" sz="3200" b="1" kern="1200" cap="none" spc="0" normalizeH="0" baseline="0" noProof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9943" name="文本框 39942"/>
          <p:cNvSpPr txBox="1"/>
          <p:nvPr/>
        </p:nvSpPr>
        <p:spPr>
          <a:xfrm>
            <a:off x="827088" y="1557338"/>
            <a:ext cx="7632700" cy="579438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>
                <a:alpha val="79999"/>
              </a:schemeClr>
            </a:outerShdw>
          </a:effectLst>
        </p:spPr>
        <p:txBody>
          <a:bodyPr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细节的选材：琐细、真实、丰富。</a:t>
            </a:r>
            <a:endParaRPr kumimoji="0" lang="zh-CN" altLang="en-US" sz="3200" b="1" kern="1200" cap="none" spc="0" normalizeH="0" baseline="0" noProof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9944" name="文本框 39943"/>
          <p:cNvSpPr txBox="1"/>
          <p:nvPr/>
        </p:nvSpPr>
        <p:spPr>
          <a:xfrm>
            <a:off x="827088" y="2492375"/>
            <a:ext cx="7632700" cy="579438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>
                <a:alpha val="79999"/>
              </a:schemeClr>
            </a:outerShdw>
          </a:effectLst>
        </p:spPr>
        <p:txBody>
          <a:bodyPr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细节的描写：自然、简洁、清淡。</a:t>
            </a:r>
            <a:endParaRPr kumimoji="0" lang="zh-CN" altLang="en-US" sz="3200" b="1" kern="1200" cap="none" spc="0" normalizeH="0" baseline="0" noProof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9945" name="文本框 39944"/>
          <p:cNvSpPr txBox="1"/>
          <p:nvPr/>
        </p:nvSpPr>
        <p:spPr>
          <a:xfrm>
            <a:off x="827088" y="3500438"/>
            <a:ext cx="7632700" cy="579438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>
                <a:alpha val="79999"/>
              </a:schemeClr>
            </a:outerShdw>
          </a:effectLst>
        </p:spPr>
        <p:txBody>
          <a:bodyPr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细节的抒情：细腻、真挚、委婉。</a:t>
            </a:r>
            <a:endParaRPr kumimoji="0" lang="zh-CN" altLang="en-US" sz="3200" b="1" kern="1200" cap="none" spc="0" normalizeH="0" baseline="0" noProof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39943" grpId="0"/>
      <p:bldP spid="39944" grpId="0"/>
      <p:bldP spid="3994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7586" name="文本框 40961"/>
          <p:cNvSpPr txBox="1"/>
          <p:nvPr/>
        </p:nvSpPr>
        <p:spPr>
          <a:xfrm>
            <a:off x="250825" y="549275"/>
            <a:ext cx="8351838" cy="22875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名句解读：</a:t>
            </a:r>
            <a:r>
              <a:rPr lang="zh-CN" altLang="en-US" sz="4800" b="1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庭有枇杷树，吾妻死之年所手植也，今已亭亭如盖矣。</a:t>
            </a:r>
            <a:endParaRPr lang="zh-CN" altLang="en-US" sz="48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0963" name="文本框 40962"/>
          <p:cNvSpPr txBox="1"/>
          <p:nvPr/>
        </p:nvSpPr>
        <p:spPr>
          <a:xfrm>
            <a:off x="2627313" y="2205038"/>
            <a:ext cx="446405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60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睹物思人</a:t>
            </a:r>
            <a:endParaRPr lang="zh-CN" altLang="en-US" sz="6000" b="1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0964" name="文本框 40963"/>
          <p:cNvSpPr txBox="1"/>
          <p:nvPr/>
        </p:nvSpPr>
        <p:spPr>
          <a:xfrm>
            <a:off x="0" y="3429000"/>
            <a:ext cx="8964613" cy="3263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</a:t>
            </a:r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风住尘香花已尽，日晚倦梳头。</a:t>
            </a:r>
            <a:r>
              <a:rPr lang="zh-CN" altLang="en-US" sz="36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物是人非</a:t>
            </a:r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事事休，欲语泪先流。</a:t>
            </a:r>
            <a:b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br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　　闻说双溪春尚好，也拟泛轻舟。只恐双溪舴艋舟，载不动许多愁。</a:t>
            </a:r>
            <a:b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br>
            <a:r>
              <a:rPr lang="zh-CN" altLang="en-US" sz="3200" b="1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　　</a:t>
            </a:r>
            <a:br>
              <a:rPr lang="zh-CN" altLang="en-US" sz="3200" b="1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br>
            <a:r>
              <a:rPr lang="zh-CN" altLang="en-US" sz="3200" b="1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　　                            李清照</a:t>
            </a:r>
            <a:r>
              <a:rPr lang="en-US" altLang="zh-CN" sz="3200" b="1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《</a:t>
            </a:r>
            <a:r>
              <a:rPr lang="zh-CN" altLang="en-US" sz="3200" b="1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武陵春</a:t>
            </a:r>
            <a:r>
              <a:rPr lang="en-US" altLang="zh-CN" sz="3200" b="1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》</a:t>
            </a:r>
            <a:endParaRPr lang="en-US" altLang="zh-CN" sz="3200" b="1">
              <a:solidFill>
                <a:schemeClr val="accent2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  <p:bldP spid="4096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endParaRPr lang="zh-CN" altLang="en-US"/>
          </a:p>
        </p:txBody>
      </p:sp>
      <p:sp>
        <p:nvSpPr>
          <p:cNvPr id="18435" name="内容占位符 2"/>
          <p:cNvSpPr>
            <a:spLocks noGrp="1"/>
          </p:cNvSpPr>
          <p:nvPr>
            <p:ph idx="1"/>
          </p:nvPr>
        </p:nvSpPr>
        <p:spPr>
          <a:xfrm>
            <a:off x="457200" y="765175"/>
            <a:ext cx="8229600" cy="5360988"/>
          </a:xfrm>
        </p:spPr>
        <p:txBody>
          <a:bodyPr vert="horz" wrap="square" lIns="91440" tIns="45720" rIns="91440" bIns="45720" anchor="t"/>
          <a:lstStyle/>
          <a:p>
            <a:r>
              <a:rPr lang="zh-CN" altLang="en-US" b="1"/>
              <a:t>项脊轩之喜，喜在：</a:t>
            </a:r>
            <a:r>
              <a:rPr lang="en-US" altLang="zh-CN" b="1"/>
              <a:t>______</a:t>
            </a:r>
            <a:endParaRPr lang="en-US" altLang="zh-CN" b="1"/>
          </a:p>
          <a:p>
            <a:endParaRPr lang="en-US" altLang="zh-CN"/>
          </a:p>
          <a:p>
            <a:r>
              <a:rPr lang="zh-CN" altLang="en-US"/>
              <a:t>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项脊轩，旧南阁子也。室仅方丈，可容一人居。百年老屋，尘泥渗漉，雨泽下注；每移案，顾视无可置者。又北向，不能得日，日过午已昏。余稍为修葺，使不上漏。前辟四窗，垣墙周庭，以当南日，日影反照，室始洞然。又杂植兰桂竹木于庭，旧时栏楯，亦遂增胜。</a:t>
            </a:r>
            <a:r>
              <a:rPr lang="zh-CN" altLang="en-US" sz="280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借书满架，偃仰啸歌，冥然兀坐，万籁有声；而庭阶寂寂，小鸟时来啄食，人至不去。三五之夜，明月半墙，桂影斑驳，风移影动，珊珊可爱。</a:t>
            </a:r>
            <a:endParaRPr lang="zh-CN" altLang="en-US" sz="2800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Group 53"/>
          <p:cNvGrpSpPr/>
          <p:nvPr/>
        </p:nvGrpSpPr>
        <p:grpSpPr>
          <a:xfrm>
            <a:off x="0" y="1557338"/>
            <a:ext cx="5181600" cy="1143000"/>
            <a:chOff x="174" y="960"/>
            <a:chExt cx="3090" cy="720"/>
          </a:xfrm>
        </p:grpSpPr>
        <p:sp>
          <p:nvSpPr>
            <p:cNvPr id="19480" name="Text Box 3"/>
            <p:cNvSpPr txBox="1"/>
            <p:nvPr/>
          </p:nvSpPr>
          <p:spPr>
            <a:xfrm>
              <a:off x="1028" y="960"/>
              <a:ext cx="223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4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室仅方丈，可容一人居。</a:t>
              </a:r>
              <a:endPara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9481" name="Text Box 4"/>
            <p:cNvSpPr txBox="1"/>
            <p:nvPr/>
          </p:nvSpPr>
          <p:spPr>
            <a:xfrm>
              <a:off x="1026" y="1392"/>
              <a:ext cx="223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4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每移案，顾视无可置者。</a:t>
              </a:r>
              <a:endPara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9482" name="AutoShape 5"/>
            <p:cNvSpPr/>
            <p:nvPr/>
          </p:nvSpPr>
          <p:spPr>
            <a:xfrm flipH="1" flipV="1">
              <a:off x="912" y="1008"/>
              <a:ext cx="144" cy="624"/>
            </a:xfrm>
            <a:prstGeom prst="rightBrace">
              <a:avLst>
                <a:gd name="adj1" fmla="val 36111"/>
                <a:gd name="adj2" fmla="val 50000"/>
              </a:avLst>
            </a:prstGeom>
            <a:noFill/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19483" name="Text Box 6"/>
            <p:cNvSpPr txBox="1"/>
            <p:nvPr/>
          </p:nvSpPr>
          <p:spPr>
            <a:xfrm>
              <a:off x="174" y="1104"/>
              <a:ext cx="655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>
                  <a:solidFill>
                    <a:srgbClr val="0000FF"/>
                  </a:solidFill>
                  <a:latin typeface="Times New Roman" panose="02020603050405020304" pitchFamily="18" charset="0"/>
                  <a:ea typeface="华文行楷" panose="02010800040101010101" pitchFamily="2" charset="-122"/>
                </a:rPr>
                <a:t>狭小</a:t>
              </a:r>
              <a:endPara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endParaRPr>
            </a:p>
          </p:txBody>
        </p:sp>
      </p:grpSp>
      <p:grpSp>
        <p:nvGrpSpPr>
          <p:cNvPr id="3" name="Group 54"/>
          <p:cNvGrpSpPr/>
          <p:nvPr/>
        </p:nvGrpSpPr>
        <p:grpSpPr>
          <a:xfrm>
            <a:off x="0" y="3141663"/>
            <a:ext cx="4552950" cy="822325"/>
            <a:chOff x="222" y="1968"/>
            <a:chExt cx="2868" cy="518"/>
          </a:xfrm>
        </p:grpSpPr>
        <p:sp>
          <p:nvSpPr>
            <p:cNvPr id="19478" name="Text Box 10"/>
            <p:cNvSpPr txBox="1"/>
            <p:nvPr/>
          </p:nvSpPr>
          <p:spPr>
            <a:xfrm>
              <a:off x="978" y="1968"/>
              <a:ext cx="2112" cy="5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   </a:t>
              </a:r>
              <a:r>
                <a:rPr lang="zh-CN" altLang="en-US" sz="24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百年老屋，尘泥渗漉，雨泽下注。</a:t>
              </a:r>
              <a:endPara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9479" name="Text Box 12"/>
            <p:cNvSpPr txBox="1"/>
            <p:nvPr/>
          </p:nvSpPr>
          <p:spPr>
            <a:xfrm>
              <a:off x="222" y="2016"/>
              <a:ext cx="692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>
                  <a:solidFill>
                    <a:srgbClr val="0000FF"/>
                  </a:solidFill>
                  <a:latin typeface="Times New Roman" panose="02020603050405020304" pitchFamily="18" charset="0"/>
                  <a:ea typeface="华文行楷" panose="02010800040101010101" pitchFamily="2" charset="-122"/>
                </a:rPr>
                <a:t>破漏</a:t>
              </a:r>
              <a:endPara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endParaRPr>
            </a:p>
          </p:txBody>
        </p:sp>
      </p:grpSp>
      <p:grpSp>
        <p:nvGrpSpPr>
          <p:cNvPr id="4" name="Group 55"/>
          <p:cNvGrpSpPr/>
          <p:nvPr/>
        </p:nvGrpSpPr>
        <p:grpSpPr>
          <a:xfrm>
            <a:off x="0" y="4365625"/>
            <a:ext cx="4476750" cy="822325"/>
            <a:chOff x="222" y="2736"/>
            <a:chExt cx="2820" cy="518"/>
          </a:xfrm>
        </p:grpSpPr>
        <p:sp>
          <p:nvSpPr>
            <p:cNvPr id="19476" name="Text Box 13"/>
            <p:cNvSpPr txBox="1"/>
            <p:nvPr/>
          </p:nvSpPr>
          <p:spPr>
            <a:xfrm>
              <a:off x="1074" y="2736"/>
              <a:ext cx="1968" cy="5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     </a:t>
              </a:r>
              <a:r>
                <a:rPr lang="zh-CN" altLang="en-US" sz="24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又北向，不能得日，日过午已昏。</a:t>
              </a:r>
              <a:endPara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9477" name="Text Box 14"/>
            <p:cNvSpPr txBox="1"/>
            <p:nvPr/>
          </p:nvSpPr>
          <p:spPr>
            <a:xfrm>
              <a:off x="222" y="2784"/>
              <a:ext cx="692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>
                  <a:solidFill>
                    <a:srgbClr val="0000FF"/>
                  </a:solidFill>
                  <a:latin typeface="Times New Roman" panose="02020603050405020304" pitchFamily="18" charset="0"/>
                  <a:ea typeface="华文行楷" panose="02010800040101010101" pitchFamily="2" charset="-122"/>
                </a:rPr>
                <a:t>阴暗</a:t>
              </a:r>
              <a:endPara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endParaRPr>
            </a:p>
          </p:txBody>
        </p:sp>
      </p:grpSp>
      <p:sp>
        <p:nvSpPr>
          <p:cNvPr id="7188" name="Text Box 20">
            <a:hlinkClick action="ppaction://noaction"/>
          </p:cNvPr>
          <p:cNvSpPr txBox="1">
            <a:spLocks noChangeArrowheads="1"/>
          </p:cNvSpPr>
          <p:nvPr/>
        </p:nvSpPr>
        <p:spPr bwMode="auto">
          <a:xfrm>
            <a:off x="2195513" y="0"/>
            <a:ext cx="475615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4000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华文琥珀" panose="02010800040101010101" pitchFamily="2" charset="-122"/>
                <a:cs typeface="+mn-cs"/>
              </a:rPr>
              <a:t>修葺前后的项脊轩：</a:t>
            </a:r>
            <a:endParaRPr kumimoji="1" lang="zh-CN" altLang="en-US" sz="4000" kern="1200" cap="none" spc="0" normalizeH="0" baseline="0" noProof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华文琥珀" panose="02010800040101010101" pitchFamily="2" charset="-122"/>
              <a:cs typeface="+mn-cs"/>
            </a:endParaRPr>
          </a:p>
        </p:txBody>
      </p:sp>
      <p:sp>
        <p:nvSpPr>
          <p:cNvPr id="19462" name="Text Box 36"/>
          <p:cNvSpPr txBox="1"/>
          <p:nvPr/>
        </p:nvSpPr>
        <p:spPr>
          <a:xfrm>
            <a:off x="838200" y="685800"/>
            <a:ext cx="172243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solidFill>
                  <a:srgbClr val="00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修葺前</a:t>
            </a:r>
            <a:endParaRPr lang="zh-CN" altLang="en-US" sz="4000" b="1">
              <a:solidFill>
                <a:srgbClr val="0033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9463" name="Text Box 37"/>
          <p:cNvSpPr txBox="1"/>
          <p:nvPr/>
        </p:nvSpPr>
        <p:spPr>
          <a:xfrm>
            <a:off x="6019800" y="746125"/>
            <a:ext cx="17684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solidFill>
                  <a:srgbClr val="00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修葺后</a:t>
            </a:r>
            <a:endParaRPr lang="zh-CN" altLang="en-US" sz="4000" b="1">
              <a:solidFill>
                <a:srgbClr val="0033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grpSp>
        <p:nvGrpSpPr>
          <p:cNvPr id="5" name="Group 56"/>
          <p:cNvGrpSpPr/>
          <p:nvPr/>
        </p:nvGrpSpPr>
        <p:grpSpPr>
          <a:xfrm>
            <a:off x="5940425" y="1557338"/>
            <a:ext cx="2971800" cy="822325"/>
            <a:chOff x="3792" y="960"/>
            <a:chExt cx="1644" cy="518"/>
          </a:xfrm>
        </p:grpSpPr>
        <p:sp>
          <p:nvSpPr>
            <p:cNvPr id="19474" name="Text Box 17"/>
            <p:cNvSpPr txBox="1"/>
            <p:nvPr/>
          </p:nvSpPr>
          <p:spPr>
            <a:xfrm>
              <a:off x="3792" y="960"/>
              <a:ext cx="960" cy="5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4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稍为修葺，使不上漏。</a:t>
              </a:r>
              <a:endPara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9475" name="Text Box 45"/>
            <p:cNvSpPr txBox="1"/>
            <p:nvPr/>
          </p:nvSpPr>
          <p:spPr>
            <a:xfrm>
              <a:off x="4828" y="1056"/>
              <a:ext cx="608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>
                  <a:solidFill>
                    <a:srgbClr val="0000FF"/>
                  </a:solidFill>
                  <a:latin typeface="Times New Roman" panose="02020603050405020304" pitchFamily="18" charset="0"/>
                  <a:ea typeface="华文行楷" panose="02010800040101010101" pitchFamily="2" charset="-122"/>
                </a:rPr>
                <a:t>不漏</a:t>
              </a:r>
              <a:endPara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endParaRPr>
            </a:p>
          </p:txBody>
        </p:sp>
      </p:grpSp>
      <p:grpSp>
        <p:nvGrpSpPr>
          <p:cNvPr id="6" name="Group 59"/>
          <p:cNvGrpSpPr/>
          <p:nvPr/>
        </p:nvGrpSpPr>
        <p:grpSpPr>
          <a:xfrm>
            <a:off x="5940425" y="2492375"/>
            <a:ext cx="2952750" cy="1552575"/>
            <a:chOff x="3812" y="1584"/>
            <a:chExt cx="1650" cy="978"/>
          </a:xfrm>
        </p:grpSpPr>
        <p:sp>
          <p:nvSpPr>
            <p:cNvPr id="19472" name="Text Box 18"/>
            <p:cNvSpPr txBox="1"/>
            <p:nvPr/>
          </p:nvSpPr>
          <p:spPr>
            <a:xfrm>
              <a:off x="3812" y="1584"/>
              <a:ext cx="1008" cy="97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4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前辟四窗，垣墙周庭，日影反照，</a:t>
              </a:r>
              <a:endPara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eaLnBrk="1" hangingPunct="1"/>
              <a:r>
                <a:rPr lang="zh-CN" altLang="en-US" sz="24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室始洞然。</a:t>
              </a:r>
              <a:endPara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9473" name="Text Box 46"/>
            <p:cNvSpPr txBox="1"/>
            <p:nvPr/>
          </p:nvSpPr>
          <p:spPr>
            <a:xfrm>
              <a:off x="4848" y="1872"/>
              <a:ext cx="614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>
                  <a:solidFill>
                    <a:srgbClr val="0000FF"/>
                  </a:solidFill>
                  <a:latin typeface="Times New Roman" panose="02020603050405020304" pitchFamily="18" charset="0"/>
                  <a:ea typeface="华文行楷" panose="02010800040101010101" pitchFamily="2" charset="-122"/>
                </a:rPr>
                <a:t>明亮</a:t>
              </a:r>
              <a:endPara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endParaRPr>
            </a:p>
          </p:txBody>
        </p:sp>
      </p:grpSp>
      <p:grpSp>
        <p:nvGrpSpPr>
          <p:cNvPr id="7" name="Group 58"/>
          <p:cNvGrpSpPr/>
          <p:nvPr/>
        </p:nvGrpSpPr>
        <p:grpSpPr>
          <a:xfrm>
            <a:off x="5940425" y="4292600"/>
            <a:ext cx="2887663" cy="1552575"/>
            <a:chOff x="3830" y="2862"/>
            <a:chExt cx="1566" cy="978"/>
          </a:xfrm>
        </p:grpSpPr>
        <p:sp>
          <p:nvSpPr>
            <p:cNvPr id="19470" name="Text Box 29"/>
            <p:cNvSpPr txBox="1"/>
            <p:nvPr/>
          </p:nvSpPr>
          <p:spPr>
            <a:xfrm>
              <a:off x="3830" y="2862"/>
              <a:ext cx="1066" cy="97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4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杂植兰桂，</a:t>
              </a:r>
              <a:endPara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eaLnBrk="1" hangingPunct="1"/>
              <a:r>
                <a:rPr lang="zh-CN" altLang="en-US" sz="24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庭阶寂寂，</a:t>
              </a:r>
              <a:endPara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eaLnBrk="1" hangingPunct="1"/>
              <a:r>
                <a:rPr lang="zh-CN" altLang="en-US" sz="24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明月半墙，</a:t>
              </a:r>
              <a:endPara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eaLnBrk="1" hangingPunct="1"/>
              <a:r>
                <a:rPr lang="zh-CN" altLang="en-US" sz="24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桂影斑驳。</a:t>
              </a:r>
              <a:endPara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9471" name="Text Box 47"/>
            <p:cNvSpPr txBox="1"/>
            <p:nvPr/>
          </p:nvSpPr>
          <p:spPr>
            <a:xfrm>
              <a:off x="4800" y="3072"/>
              <a:ext cx="59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>
                  <a:solidFill>
                    <a:srgbClr val="0000FF"/>
                  </a:solidFill>
                  <a:latin typeface="Times New Roman" panose="02020603050405020304" pitchFamily="18" charset="0"/>
                  <a:ea typeface="华文行楷" panose="02010800040101010101" pitchFamily="2" charset="-122"/>
                </a:rPr>
                <a:t>幽雅</a:t>
              </a:r>
              <a:endPara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endParaRPr>
            </a:p>
          </p:txBody>
        </p:sp>
      </p:grpSp>
      <p:sp>
        <p:nvSpPr>
          <p:cNvPr id="7218" name="AutoShape 50"/>
          <p:cNvSpPr/>
          <p:nvPr/>
        </p:nvSpPr>
        <p:spPr>
          <a:xfrm rot="5400000">
            <a:off x="4305300" y="1943100"/>
            <a:ext cx="381000" cy="8229600"/>
          </a:xfrm>
          <a:prstGeom prst="rightBrace">
            <a:avLst>
              <a:gd name="adj1" fmla="val 180000"/>
              <a:gd name="adj2" fmla="val 50019"/>
            </a:avLst>
          </a:prstGeom>
          <a:noFill/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219" name="Text Box 51"/>
          <p:cNvSpPr txBox="1">
            <a:spLocks noChangeArrowheads="1"/>
          </p:cNvSpPr>
          <p:nvPr/>
        </p:nvSpPr>
        <p:spPr bwMode="auto">
          <a:xfrm>
            <a:off x="5580063" y="6019800"/>
            <a:ext cx="1658938" cy="762000"/>
          </a:xfrm>
          <a:prstGeom prst="rect">
            <a:avLst/>
          </a:prstGeom>
          <a:noFill/>
          <a:ln w="76200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1" lang="zh-CN" altLang="en-US" sz="3600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pitchFamily="2" charset="-122"/>
                <a:cs typeface="+mn-cs"/>
              </a:rPr>
              <a:t>多可</a:t>
            </a:r>
            <a:r>
              <a:rPr kumimoji="1" lang="zh-CN" altLang="en-US" sz="44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  <a:cs typeface="+mn-cs"/>
              </a:rPr>
              <a:t>喜</a:t>
            </a:r>
            <a:endParaRPr kumimoji="1" lang="zh-CN" altLang="en-US" sz="4400" b="1" kern="1200" cap="none" spc="0" normalizeH="0" baseline="0" noProof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7220" name="Text Box 52"/>
          <p:cNvSpPr txBox="1"/>
          <p:nvPr/>
        </p:nvSpPr>
        <p:spPr>
          <a:xfrm>
            <a:off x="3470275" y="6096000"/>
            <a:ext cx="2012950" cy="641350"/>
          </a:xfrm>
          <a:prstGeom prst="rect">
            <a:avLst/>
          </a:prstGeom>
          <a:noFill/>
          <a:ln w="76200">
            <a:noFill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鲜明对比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7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7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18" grpId="0"/>
      <p:bldP spid="7219" grpId="0"/>
      <p:bldP spid="72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482" name="Picture 12" descr="3847f39341534d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2588" y="404813"/>
            <a:ext cx="2055812" cy="5903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Rectangle 2"/>
          <p:cNvSpPr>
            <a:spLocks noGrp="1"/>
          </p:cNvSpPr>
          <p:nvPr>
            <p:ph type="title"/>
          </p:nvPr>
        </p:nvSpPr>
        <p:spPr>
          <a:xfrm>
            <a:off x="684213" y="549275"/>
            <a:ext cx="7696200" cy="1143000"/>
          </a:xfrm>
        </p:spPr>
        <p:txBody>
          <a:bodyPr vert="horz" wrap="square" lIns="91440" tIns="45720" rIns="91440" bIns="45720" anchor="ctr"/>
          <a:lstStyle/>
          <a:p>
            <a:r>
              <a:rPr lang="zh-CN" altLang="en-US" sz="6000">
                <a:ea typeface="华文隶书" panose="02010800040101010101" pitchFamily="2" charset="-122"/>
              </a:rPr>
              <a:t>感受“悲”</a:t>
            </a:r>
            <a:endParaRPr lang="zh-CN" altLang="en-US" sz="6000">
              <a:ea typeface="华文隶书" panose="02010800040101010101" pitchFamily="2" charset="-122"/>
            </a:endParaRPr>
          </a:p>
        </p:txBody>
      </p:sp>
      <p:sp>
        <p:nvSpPr>
          <p:cNvPr id="26627" name="Rectangle 3"/>
          <p:cNvSpPr>
            <a:spLocks noGrp="1"/>
          </p:cNvSpPr>
          <p:nvPr>
            <p:ph idx="1"/>
          </p:nvPr>
        </p:nvSpPr>
        <p:spPr>
          <a:xfrm>
            <a:off x="250825" y="2060575"/>
            <a:ext cx="8640445" cy="4498975"/>
          </a:xfrm>
        </p:spPr>
        <p:txBody>
          <a:bodyPr vert="horz" wrap="square" lIns="91440" tIns="45720" rIns="91440" bIns="45720" anchor="t"/>
          <a:lstStyle/>
          <a:p>
            <a:r>
              <a:rPr lang="zh-CN" altLang="en-US" b="1"/>
              <a:t>归有光之悲，悲在</a:t>
            </a:r>
            <a:r>
              <a:rPr lang="en-US" altLang="zh-CN" b="1"/>
              <a:t>______</a:t>
            </a:r>
            <a:endParaRPr lang="en-US" altLang="zh-CN" b="1"/>
          </a:p>
          <a:p>
            <a:r>
              <a:rPr lang="zh-CN" altLang="en-US" sz="2800" b="1"/>
              <a:t>要求：</a:t>
            </a:r>
            <a:endParaRPr lang="zh-CN" altLang="en-US" sz="2800" b="1"/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800" b="1"/>
              <a:t>1</a:t>
            </a:r>
            <a:r>
              <a:rPr lang="zh-CN" altLang="en-US" sz="2800" b="1"/>
              <a:t>、最好用四个字一组的短语概括内容；</a:t>
            </a:r>
            <a:endParaRPr lang="zh-CN" altLang="en-US" sz="2800" b="1"/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800" b="1"/>
              <a:t>2</a:t>
            </a:r>
            <a:r>
              <a:rPr lang="zh-CN" altLang="en-US" sz="2800" b="1"/>
              <a:t>、短语可以在文章中找，也可以自创；</a:t>
            </a:r>
            <a:endParaRPr lang="zh-CN" altLang="en-US" sz="2800" b="1"/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800" b="1"/>
              <a:t>3</a:t>
            </a:r>
            <a:r>
              <a:rPr lang="zh-CN" altLang="en-US" sz="2800" b="1"/>
              <a:t>、每个小标题必须出现和作者关系密切的人物和事件；</a:t>
            </a:r>
            <a:endParaRPr lang="zh-CN" altLang="en-US" sz="2800" b="1"/>
          </a:p>
        </p:txBody>
      </p:sp>
      <p:sp>
        <p:nvSpPr>
          <p:cNvPr id="26628" name="Rectangle 4"/>
          <p:cNvSpPr/>
          <p:nvPr/>
        </p:nvSpPr>
        <p:spPr>
          <a:xfrm>
            <a:off x="468313" y="5470208"/>
            <a:ext cx="33829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</a:pPr>
            <a:r>
              <a:rPr lang="zh-CN" altLang="en-US" sz="2800" b="1">
                <a:latin typeface="Times New Roman" panose="02020603050405020304" pitchFamily="18" charset="0"/>
              </a:rPr>
              <a:t>归有光之悲，悲在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6629" name="Rectangle 5"/>
          <p:cNvSpPr/>
          <p:nvPr/>
        </p:nvSpPr>
        <p:spPr>
          <a:xfrm>
            <a:off x="4211638" y="5006975"/>
            <a:ext cx="15128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</a:rPr>
              <a:t>诸父异爨</a:t>
            </a:r>
            <a:endParaRPr lang="zh-CN" altLang="en-US" sz="24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30" name="Rectangle 6"/>
          <p:cNvSpPr/>
          <p:nvPr/>
        </p:nvSpPr>
        <p:spPr>
          <a:xfrm>
            <a:off x="6011863" y="5013325"/>
            <a:ext cx="16557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</a:rPr>
              <a:t>慈母早逝</a:t>
            </a:r>
            <a:endParaRPr lang="zh-CN" altLang="en-US" sz="24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31" name="Rectangle 7"/>
          <p:cNvSpPr/>
          <p:nvPr/>
        </p:nvSpPr>
        <p:spPr>
          <a:xfrm>
            <a:off x="4211638" y="5872163"/>
            <a:ext cx="15128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</a:rPr>
              <a:t>祖母厚望</a:t>
            </a:r>
            <a:endParaRPr lang="zh-CN" altLang="en-US" sz="24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32" name="Rectangle 8"/>
          <p:cNvSpPr/>
          <p:nvPr/>
        </p:nvSpPr>
        <p:spPr>
          <a:xfrm>
            <a:off x="6084888" y="5872163"/>
            <a:ext cx="15113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None/>
            </a:pP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</a:rPr>
              <a:t>夫妻相隔</a:t>
            </a:r>
            <a:endParaRPr lang="zh-CN" altLang="en-US" sz="24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33" name="AutoShape 9"/>
          <p:cNvSpPr/>
          <p:nvPr/>
        </p:nvSpPr>
        <p:spPr>
          <a:xfrm>
            <a:off x="3851275" y="5157788"/>
            <a:ext cx="215900" cy="1081087"/>
          </a:xfrm>
          <a:prstGeom prst="leftBrace">
            <a:avLst>
              <a:gd name="adj1" fmla="val 41727"/>
              <a:gd name="adj2" fmla="val 50000"/>
            </a:avLst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0491" name="WordArt 10"/>
          <p:cNvSpPr>
            <a:spLocks noTextEdit="1"/>
          </p:cNvSpPr>
          <p:nvPr/>
        </p:nvSpPr>
        <p:spPr>
          <a:xfrm>
            <a:off x="4140200" y="1557338"/>
            <a:ext cx="1008063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92" name="AutoShape 13">
            <a:hlinkClick action="ppaction://noaction"/>
          </p:cNvPr>
          <p:cNvSpPr/>
          <p:nvPr/>
        </p:nvSpPr>
        <p:spPr>
          <a:xfrm>
            <a:off x="8172450" y="5949950"/>
            <a:ext cx="719138" cy="574675"/>
          </a:xfrm>
          <a:prstGeom prst="actionButtonInformation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57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627">
                                            <p:txEl>
                                              <p:charRg st="57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627">
                                            <p:txEl>
                                              <p:charRg st="57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627">
                                            <p:txEl>
                                              <p:charRg st="57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627">
                                            <p:txEl>
                                              <p:charRg st="57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26627">
                                            <p:txEl>
                                              <p:charRg st="57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 tmFilter="0,0; .5, 1; 1, 1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 tmFilter="0,0; .5, 1; 1, 1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 tmFilter="0,0; .5, 1; 1, 1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  <p:bldP spid="26629" grpId="0"/>
      <p:bldP spid="26630" grpId="0"/>
      <p:bldP spid="26631" grpId="0"/>
      <p:bldP spid="26632" grpId="0"/>
      <p:bldP spid="266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endParaRPr lang="zh-CN" altLang="en-US"/>
          </a:p>
        </p:txBody>
      </p:sp>
      <p:sp>
        <p:nvSpPr>
          <p:cNvPr id="21507" name="内容占位符 2"/>
          <p:cNvSpPr>
            <a:spLocks noGrp="1"/>
          </p:cNvSpPr>
          <p:nvPr>
            <p:ph idx="1"/>
          </p:nvPr>
        </p:nvSpPr>
        <p:spPr>
          <a:xfrm>
            <a:off x="0" y="260350"/>
            <a:ext cx="8964613" cy="5865813"/>
          </a:xfrm>
        </p:spPr>
        <p:txBody>
          <a:bodyPr vert="horz" wrap="square" lIns="91440" tIns="45720" rIns="91440" bIns="45720" anchor="t"/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    然予居于此，多可喜，亦多可悲。先是，庭中通南北为一。</a:t>
            </a:r>
            <a:r>
              <a:rPr lang="zh-CN" altLang="en-US" sz="28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迨诸父异爨，内外多置小门墙，往往而是。东犬西吠，客逾庖而宴，鸡栖于厅。庭中始为篱，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已为墙，凡再变矣。家有老妪， 尝居于此。妪，先大母婢也，乳二世，先妣抚之甚厚。</a:t>
            </a:r>
            <a:r>
              <a:rPr lang="zh-CN" altLang="en-US" sz="280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室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西连于中闺，先妣尝一至。妪每谓余曰：“某所，而母立于兹。”妪又曰：“汝姊在吾怀，呱呱而泣，娘以指叩门扉曰：‘儿寒乎？欲食乎？’吾从板外相为应答。”语未毕，余泣，妪亦泣。余自束发，读书</a:t>
            </a:r>
            <a:r>
              <a:rPr lang="zh-CN" altLang="en-US" sz="280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轩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中。一日，大母过余曰：“吾儿，久不见若影，何竟日默默在此，大类女郎也？”比去，以手阖门，自语曰：“吾家读书久不效，儿之成，则可待乎！”顷之，持一象笏至，曰：“此吾祖太常公宣德间执此以朝，他日汝当用之！”瞻顾遗迹，如在昨日，令人长号不自禁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/>
          </a:p>
        </p:txBody>
      </p:sp>
      <p:pic>
        <p:nvPicPr>
          <p:cNvPr id="21508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611100" y="115951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341</Paragraphs>
  <Slides>55</Slides>
  <Notes>0</Notes>
  <TotalTime>0</TotalTime>
  <HiddenSlides>1</HiddenSlides>
  <MMClips>0</MMClips>
  <ScaleCrop>0</ScaleCrop>
  <HeadingPairs>
    <vt:vector baseType="variant" size="6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baseType="lpstr" size="73">
      <vt:lpstr>Arial</vt:lpstr>
      <vt:lpstr>宋体</vt:lpstr>
      <vt:lpstr>Times New Roman</vt:lpstr>
      <vt:lpstr>Cambria</vt:lpstr>
      <vt:lpstr>Calibri</vt:lpstr>
      <vt:lpstr>隶书</vt:lpstr>
      <vt:lpstr>方正行楷简体</vt:lpstr>
      <vt:lpstr>华文新魏</vt:lpstr>
      <vt:lpstr>Wingdings</vt:lpstr>
      <vt:lpstr>楷体_GB2312</vt:lpstr>
      <vt:lpstr>华文隶书</vt:lpstr>
      <vt:lpstr>黑体</vt:lpstr>
      <vt:lpstr>华文行楷</vt:lpstr>
      <vt:lpstr>华文琥珀</vt:lpstr>
      <vt:lpstr>Wingdings 2</vt:lpstr>
      <vt:lpstr>楷体</vt:lpstr>
      <vt:lpstr>方正姚体</vt:lpstr>
      <vt:lpstr>1_默认设计模板</vt:lpstr>
      <vt:lpstr>PowerPoint Presentation</vt:lpstr>
      <vt:lpstr>项 脊 轩 志</vt:lpstr>
      <vt:lpstr>PowerPoint Presentation</vt:lpstr>
      <vt:lpstr>朗诵</vt:lpstr>
      <vt:lpstr>分享“喜”</vt:lpstr>
      <vt:lpstr>PowerPoint Presentation</vt:lpstr>
      <vt:lpstr>PowerPoint Presentation</vt:lpstr>
      <vt:lpstr>感受“悲”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相关背景 </vt:lpstr>
      <vt:lpstr/>
      <vt:lpstr>PowerPoint Presentation</vt:lpstr>
      <vt:lpstr>PowerPoint Presentation</vt:lpstr>
      <vt:lpstr>PowerPoint Presentation</vt:lpstr>
      <vt:lpstr>为什么文末还要写“庭有枇杷树，吾妻死之年所手植也，今已亭亭如盖矣。”？这样写的好处是什么？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字词句难点</vt:lpstr>
      <vt:lpstr>PowerPoint Presentation</vt:lpstr>
      <vt:lpstr>归纳总点虚词</vt:lpstr>
      <vt:lpstr>PowerPoint Presentation</vt:lpstr>
      <vt:lpstr>PowerPoint Presentation</vt:lpstr>
      <vt:lpstr>PowerPoint Presentation</vt:lpstr>
      <vt:lpstr>相关评论</vt:lpstr>
      <vt:lpstr>PowerPoint Presentation</vt:lpstr>
      <vt:lpstr>小练笔</vt:lpstr>
      <vt:lpstr>PowerPoint Presentation</vt:lpstr>
      <vt:lpstr>课文梳理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整体感知</vt:lpstr>
      <vt:lpstr>精华鉴赏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2021-11-09T21:57:18.672</cp:lastPrinted>
  <dcterms:created xsi:type="dcterms:W3CDTF">2021-11-09T21:57:18Z</dcterms:created>
  <dcterms:modified xsi:type="dcterms:W3CDTF">2021-11-09T13:57:19Z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