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vml" ContentType="application/vnd.openxmlformats-officedocument.vmlDrawing"/>
  <Default Extension="bin" ContentType="application/vnd.openxmlformats-officedocument.oleObject"/>
  <Default Extension="png" ContentType="image/png"/>
  <Default Extension="emf" ContentType="image/x-emf"/>
  <Default Extension="mp3" ContentType="audio/mpe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1"/>
  </p:sldMasterIdLst>
  <p:notesMasterIdLst>
    <p:notesMasterId r:id="rId2"/>
  </p:notesMasterIdLst>
  <p:sldIdLst>
    <p:sldId id="510" r:id="rId3"/>
    <p:sldId id="509" r:id="rId4"/>
    <p:sldId id="488" r:id="rId5"/>
    <p:sldId id="256" r:id="rId6"/>
    <p:sldId id="388" r:id="rId7"/>
    <p:sldId id="258" r:id="rId8"/>
    <p:sldId id="298" r:id="rId9"/>
    <p:sldId id="414" r:id="rId10"/>
    <p:sldId id="486" r:id="rId11"/>
    <p:sldId id="485" r:id="rId12"/>
    <p:sldId id="300" r:id="rId13"/>
    <p:sldId id="299" r:id="rId14"/>
    <p:sldId id="489" r:id="rId15"/>
    <p:sldId id="265" r:id="rId16"/>
    <p:sldId id="490" r:id="rId17"/>
    <p:sldId id="491" r:id="rId18"/>
    <p:sldId id="328" r:id="rId19"/>
    <p:sldId id="306" r:id="rId20"/>
    <p:sldId id="492" r:id="rId21"/>
    <p:sldId id="493" r:id="rId22"/>
    <p:sldId id="494" r:id="rId23"/>
    <p:sldId id="495" r:id="rId24"/>
    <p:sldId id="415" r:id="rId25"/>
    <p:sldId id="496" r:id="rId26"/>
    <p:sldId id="497" r:id="rId27"/>
    <p:sldId id="305" r:id="rId28"/>
    <p:sldId id="401" r:id="rId29"/>
    <p:sldId id="498" r:id="rId30"/>
    <p:sldId id="499" r:id="rId31"/>
    <p:sldId id="275" r:id="rId32"/>
    <p:sldId id="280" r:id="rId33"/>
    <p:sldId id="500" r:id="rId34"/>
    <p:sldId id="502" r:id="rId35"/>
    <p:sldId id="503" r:id="rId36"/>
    <p:sldId id="504" r:id="rId37"/>
    <p:sldId id="278" r:id="rId38"/>
    <p:sldId id="505" r:id="rId39"/>
    <p:sldId id="506" r:id="rId40"/>
    <p:sldId id="507" r:id="rId41"/>
    <p:sldId id="508" r:id="rId42"/>
    <p:sldId id="302" r:id="rId43"/>
    <p:sldId id="469" r:id="rId44"/>
    <p:sldId id="477" r:id="rId45"/>
    <p:sldId id="478" r:id="rId46"/>
    <p:sldId id="479" r:id="rId47"/>
    <p:sldId id="480" r:id="rId48"/>
    <p:sldId id="481" r:id="rId49"/>
    <p:sldId id="277" r:id="rId50"/>
  </p:sldIdLst>
  <p:sldSz cx="12192000" cy="6858000"/>
  <p:notesSz cx="6858000" cy="9144000"/>
  <p:custDataLst>
    <p:tags r:id="rId5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4995" autoAdjust="0"/>
    <p:restoredTop sz="94660"/>
  </p:normalViewPr>
  <p:slideViewPr>
    <p:cSldViewPr snapToGrid="0">
      <p:cViewPr varScale="1">
        <p:scale>
          <a:sx n="74" d="100"/>
          <a:sy n="74" d="100"/>
        </p:scale>
        <p:origin x="78" y="360"/>
      </p:cViewPr>
      <p:guideLst/>
    </p:cSldViewPr>
  </p:slideViewPr>
  <p:notesTextViewPr>
    <p:cViewPr>
      <p:scale>
        <a:sx n="1" d="1"/>
        <a:sy n="1" d="1"/>
      </p:scale>
      <p:origin x="0" y="0"/>
    </p:cViewPr>
  </p:notesTextViewPr>
  <p:notesViewPr>
    <p:cSldViewPr>
      <p:cViewPr>
        <p:scale>
          <a:sx n="66" d="100"/>
          <a:sy n="66" d="100"/>
        </p:scale>
        <p:origin x="0" y="0"/>
      </p:cViewPr>
      <p:guideLst/>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notesMaster" Target="notesMasters/notesMaster1.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slide" Target="slides/slide23.xml" /><Relationship Id="rId26" Type="http://schemas.openxmlformats.org/officeDocument/2006/relationships/slide" Target="slides/slide24.xml" /><Relationship Id="rId27" Type="http://schemas.openxmlformats.org/officeDocument/2006/relationships/slide" Target="slides/slide25.xml" /><Relationship Id="rId28" Type="http://schemas.openxmlformats.org/officeDocument/2006/relationships/slide" Target="slides/slide26.xml" /><Relationship Id="rId29" Type="http://schemas.openxmlformats.org/officeDocument/2006/relationships/slide" Target="slides/slide27.xml" /><Relationship Id="rId3" Type="http://schemas.openxmlformats.org/officeDocument/2006/relationships/slide" Target="slides/slide1.xml" /><Relationship Id="rId30" Type="http://schemas.openxmlformats.org/officeDocument/2006/relationships/slide" Target="slides/slide28.xml" /><Relationship Id="rId31" Type="http://schemas.openxmlformats.org/officeDocument/2006/relationships/slide" Target="slides/slide29.xml" /><Relationship Id="rId32" Type="http://schemas.openxmlformats.org/officeDocument/2006/relationships/slide" Target="slides/slide30.xml" /><Relationship Id="rId33" Type="http://schemas.openxmlformats.org/officeDocument/2006/relationships/slide" Target="slides/slide31.xml" /><Relationship Id="rId34" Type="http://schemas.openxmlformats.org/officeDocument/2006/relationships/slide" Target="slides/slide32.xml" /><Relationship Id="rId35" Type="http://schemas.openxmlformats.org/officeDocument/2006/relationships/slide" Target="slides/slide33.xml" /><Relationship Id="rId36" Type="http://schemas.openxmlformats.org/officeDocument/2006/relationships/slide" Target="slides/slide34.xml" /><Relationship Id="rId37" Type="http://schemas.openxmlformats.org/officeDocument/2006/relationships/slide" Target="slides/slide35.xml" /><Relationship Id="rId38" Type="http://schemas.openxmlformats.org/officeDocument/2006/relationships/slide" Target="slides/slide36.xml" /><Relationship Id="rId39" Type="http://schemas.openxmlformats.org/officeDocument/2006/relationships/slide" Target="slides/slide37.xml" /><Relationship Id="rId4" Type="http://schemas.openxmlformats.org/officeDocument/2006/relationships/slide" Target="slides/slide2.xml" /><Relationship Id="rId40" Type="http://schemas.openxmlformats.org/officeDocument/2006/relationships/slide" Target="slides/slide38.xml" /><Relationship Id="rId41" Type="http://schemas.openxmlformats.org/officeDocument/2006/relationships/slide" Target="slides/slide39.xml" /><Relationship Id="rId42" Type="http://schemas.openxmlformats.org/officeDocument/2006/relationships/slide" Target="slides/slide40.xml" /><Relationship Id="rId43" Type="http://schemas.openxmlformats.org/officeDocument/2006/relationships/slide" Target="slides/slide41.xml" /><Relationship Id="rId44" Type="http://schemas.openxmlformats.org/officeDocument/2006/relationships/slide" Target="slides/slide42.xml" /><Relationship Id="rId45" Type="http://schemas.openxmlformats.org/officeDocument/2006/relationships/slide" Target="slides/slide43.xml" /><Relationship Id="rId46" Type="http://schemas.openxmlformats.org/officeDocument/2006/relationships/slide" Target="slides/slide44.xml" /><Relationship Id="rId47" Type="http://schemas.openxmlformats.org/officeDocument/2006/relationships/slide" Target="slides/slide45.xml" /><Relationship Id="rId48" Type="http://schemas.openxmlformats.org/officeDocument/2006/relationships/slide" Target="slides/slide46.xml" /><Relationship Id="rId49" Type="http://schemas.openxmlformats.org/officeDocument/2006/relationships/slide" Target="slides/slide47.xml" /><Relationship Id="rId5" Type="http://schemas.openxmlformats.org/officeDocument/2006/relationships/slide" Target="slides/slide3.xml" /><Relationship Id="rId50" Type="http://schemas.openxmlformats.org/officeDocument/2006/relationships/slide" Target="slides/slide48.xml" /><Relationship Id="rId51" Type="http://schemas.openxmlformats.org/officeDocument/2006/relationships/tags" Target="tags/tag4.xml" /><Relationship Id="rId52" Type="http://schemas.openxmlformats.org/officeDocument/2006/relationships/presProps" Target="presProps.xml" /><Relationship Id="rId53" Type="http://schemas.openxmlformats.org/officeDocument/2006/relationships/viewProps" Target="viewProps.xml" /><Relationship Id="rId54" Type="http://schemas.openxmlformats.org/officeDocument/2006/relationships/theme" Target="theme/theme1.xml" /><Relationship Id="rId55" Type="http://schemas.openxmlformats.org/officeDocument/2006/relationships/tableStyles" Target="tableStyles.xml" /><Relationship Id="rId6" Type="http://schemas.openxmlformats.org/officeDocument/2006/relationships/slide" Target="slides/slide4.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drawings/_rels/vmlDrawing1.vml.rels>&#65279;<?xml version="1.0" encoding="utf-8" standalone="yes"?><Relationships xmlns="http://schemas.openxmlformats.org/package/2006/relationships"><Relationship Id="rId1" Type="http://schemas.openxmlformats.org/officeDocument/2006/relationships/image" Target="../media/image18.emf" /></Relationships>
</file>

<file path=ppt/drawings/_rels/vmlDrawing2.vml.rels>&#65279;<?xml version="1.0" encoding="utf-8" standalone="yes"?><Relationships xmlns="http://schemas.openxmlformats.org/package/2006/relationships"><Relationship Id="rId1" Type="http://schemas.openxmlformats.org/officeDocument/2006/relationships/image" Target="../media/image19.emf" /></Relationships>
</file>

<file path=ppt/drawings/_rels/vmlDrawing3.vml.rels>&#65279;<?xml version="1.0" encoding="utf-8" standalone="yes"?><Relationships xmlns="http://schemas.openxmlformats.org/package/2006/relationships"><Relationship Id="rId1" Type="http://schemas.openxmlformats.org/officeDocument/2006/relationships/image" Target="../media/image21.emf"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07ED20B-4D5E-44CA-9EE1-37865FA52AB3}" type="datetimeFigureOut">
              <a:rPr lang="zh-CN" altLang="en-US" smtClean="0"/>
              <a:t>2021/11/19</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08912BA-3798-4D1B-99DF-51A1C88C23B7}" type="slidenum">
              <a:rPr lang="zh-CN" altLang="en-US" smtClean="0"/>
              <a:t>‹#›</a:t>
            </a:fld>
            <a:endParaRPr lang="zh-CN" altLang="en-US"/>
          </a:p>
        </p:txBody>
      </p:sp>
    </p:spTree>
    <p:extLst>
      <p:ext uri="{BB962C8B-B14F-4D97-AF65-F5344CB8AC3E}">
        <p14:creationId xmlns:p14="http://schemas.microsoft.com/office/powerpoint/2010/main" val="257876638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4.xml" /><Relationship Id="rId2" Type="http://schemas.openxmlformats.org/officeDocument/2006/relationships/notesMaster" Target="../notesMasters/notesMaster1.xml" /></Relationships>
</file>

<file path=ppt/notesSlides/_rels/notesSlide10.xml.rels>&#65279;<?xml version="1.0" encoding="utf-8" standalone="yes"?><Relationships xmlns="http://schemas.openxmlformats.org/package/2006/relationships"><Relationship Id="rId1" Type="http://schemas.openxmlformats.org/officeDocument/2006/relationships/slide" Target="../slides/slide26.xml" /><Relationship Id="rId2" Type="http://schemas.openxmlformats.org/officeDocument/2006/relationships/notesMaster" Target="../notesMasters/notesMaster1.xml" /></Relationships>
</file>

<file path=ppt/notesSlides/_rels/notesSlide11.xml.rels>&#65279;<?xml version="1.0" encoding="utf-8" standalone="yes"?><Relationships xmlns="http://schemas.openxmlformats.org/package/2006/relationships"><Relationship Id="rId1" Type="http://schemas.openxmlformats.org/officeDocument/2006/relationships/slide" Target="../slides/slide30.xml" /><Relationship Id="rId2" Type="http://schemas.openxmlformats.org/officeDocument/2006/relationships/notesMaster" Target="../notesMasters/notesMaster1.xml" /></Relationships>
</file>

<file path=ppt/notesSlides/_rels/notesSlide12.xml.rels>&#65279;<?xml version="1.0" encoding="utf-8" standalone="yes"?><Relationships xmlns="http://schemas.openxmlformats.org/package/2006/relationships"><Relationship Id="rId1" Type="http://schemas.openxmlformats.org/officeDocument/2006/relationships/slide" Target="../slides/slide31.xml" /><Relationship Id="rId2" Type="http://schemas.openxmlformats.org/officeDocument/2006/relationships/notesMaster" Target="../notesMasters/notesMaster1.xml" /></Relationships>
</file>

<file path=ppt/notesSlides/_rels/notesSlide13.xml.rels>&#65279;<?xml version="1.0" encoding="utf-8" standalone="yes"?><Relationships xmlns="http://schemas.openxmlformats.org/package/2006/relationships"><Relationship Id="rId1" Type="http://schemas.openxmlformats.org/officeDocument/2006/relationships/slide" Target="../slides/slide34.xml" /><Relationship Id="rId2" Type="http://schemas.openxmlformats.org/officeDocument/2006/relationships/notesMaster" Target="../notesMasters/notesMaster1.xml" /></Relationships>
</file>

<file path=ppt/notesSlides/_rels/notesSlide14.xml.rels>&#65279;<?xml version="1.0" encoding="utf-8" standalone="yes"?><Relationships xmlns="http://schemas.openxmlformats.org/package/2006/relationships"><Relationship Id="rId1" Type="http://schemas.openxmlformats.org/officeDocument/2006/relationships/slide" Target="../slides/slide36.xml" /><Relationship Id="rId2" Type="http://schemas.openxmlformats.org/officeDocument/2006/relationships/notesMaster" Target="../notesMasters/notesMaster1.xml" /></Relationships>
</file>

<file path=ppt/notesSlides/_rels/notesSlide15.xml.rels>&#65279;<?xml version="1.0" encoding="utf-8" standalone="yes"?><Relationships xmlns="http://schemas.openxmlformats.org/package/2006/relationships"><Relationship Id="rId1" Type="http://schemas.openxmlformats.org/officeDocument/2006/relationships/slide" Target="../slides/slide48.xml" /><Relationship Id="rId2" Type="http://schemas.openxmlformats.org/officeDocument/2006/relationships/notesMaster" Target="../notesMasters/notesMaster1.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6.xml" /><Relationship Id="rId2" Type="http://schemas.openxmlformats.org/officeDocument/2006/relationships/notesMaster" Target="../notesMasters/notesMaster1.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8.xml" /><Relationship Id="rId2" Type="http://schemas.openxmlformats.org/officeDocument/2006/relationships/notesMaster" Target="../notesMasters/notesMaster1.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9.xml" /><Relationship Id="rId2" Type="http://schemas.openxmlformats.org/officeDocument/2006/relationships/notesMaster" Target="../notesMasters/notesMaster1.xml" /></Relationships>
</file>

<file path=ppt/notesSlides/_rels/notesSlide5.xml.rels>&#65279;<?xml version="1.0" encoding="utf-8" standalone="yes"?><Relationships xmlns="http://schemas.openxmlformats.org/package/2006/relationships"><Relationship Id="rId1" Type="http://schemas.openxmlformats.org/officeDocument/2006/relationships/slide" Target="../slides/slide10.xml" /><Relationship Id="rId2" Type="http://schemas.openxmlformats.org/officeDocument/2006/relationships/notesMaster" Target="../notesMasters/notesMaster1.xml" /></Relationships>
</file>

<file path=ppt/notesSlides/_rels/notesSlide6.xml.rels>&#65279;<?xml version="1.0" encoding="utf-8" standalone="yes"?><Relationships xmlns="http://schemas.openxmlformats.org/package/2006/relationships"><Relationship Id="rId1" Type="http://schemas.openxmlformats.org/officeDocument/2006/relationships/slide" Target="../slides/slide11.xml" /><Relationship Id="rId2" Type="http://schemas.openxmlformats.org/officeDocument/2006/relationships/notesMaster" Target="../notesMasters/notesMaster1.xml" /></Relationships>
</file>

<file path=ppt/notesSlides/_rels/notesSlide7.xml.rels>&#65279;<?xml version="1.0" encoding="utf-8" standalone="yes"?><Relationships xmlns="http://schemas.openxmlformats.org/package/2006/relationships"><Relationship Id="rId1" Type="http://schemas.openxmlformats.org/officeDocument/2006/relationships/slide" Target="../slides/slide12.xml" /><Relationship Id="rId2" Type="http://schemas.openxmlformats.org/officeDocument/2006/relationships/notesMaster" Target="../notesMasters/notesMaster1.xml" /></Relationships>
</file>

<file path=ppt/notesSlides/_rels/notesSlide8.xml.rels>&#65279;<?xml version="1.0" encoding="utf-8" standalone="yes"?><Relationships xmlns="http://schemas.openxmlformats.org/package/2006/relationships"><Relationship Id="rId1" Type="http://schemas.openxmlformats.org/officeDocument/2006/relationships/slide" Target="../slides/slide18.xml" /><Relationship Id="rId2" Type="http://schemas.openxmlformats.org/officeDocument/2006/relationships/notesMaster" Target="../notesMasters/notesMaster1.xml" /></Relationships>
</file>

<file path=ppt/notesSlides/_rels/notesSlide9.xml.rels>&#65279;<?xml version="1.0" encoding="utf-8" standalone="yes"?><Relationships xmlns="http://schemas.openxmlformats.org/package/2006/relationships"><Relationship Id="rId1" Type="http://schemas.openxmlformats.org/officeDocument/2006/relationships/slide" Target="../slides/slide22.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8912BA-3798-4D1B-99DF-51A1C88C23B7}" type="slidenum">
              <a:rPr lang="zh-CN" altLang="en-US" smtClean="0"/>
              <a:t>4</a:t>
            </a:fld>
            <a:endParaRPr lang="zh-CN" altLang="en-US"/>
          </a:p>
        </p:txBody>
      </p:sp>
    </p:spTree>
    <p:extLst>
      <p:ext uri="{BB962C8B-B14F-4D97-AF65-F5344CB8AC3E}">
        <p14:creationId xmlns:p14="http://schemas.microsoft.com/office/powerpoint/2010/main" val="1786086046"/>
      </p:ext>
    </p:extLst>
  </p:cSld>
  <p:clrMapOvr>
    <a:masterClrMapping/>
  </p:clrMapOvr>
</p:notes>
</file>

<file path=ppt/notesSlides/notesSlide10.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8912BA-3798-4D1B-99DF-51A1C88C23B7}" type="slidenum">
              <a:rPr lang="zh-CN" altLang="en-US" smtClean="0"/>
              <a:t>26</a:t>
            </a:fld>
            <a:endParaRPr lang="zh-CN" altLang="en-US"/>
          </a:p>
        </p:txBody>
      </p:sp>
    </p:spTree>
    <p:extLst>
      <p:ext uri="{BB962C8B-B14F-4D97-AF65-F5344CB8AC3E}">
        <p14:creationId xmlns:p14="http://schemas.microsoft.com/office/powerpoint/2010/main" val="2061168336"/>
      </p:ext>
    </p:extLst>
  </p:cSld>
  <p:clrMapOvr>
    <a:masterClrMapping/>
  </p:clrMapOvr>
</p:notes>
</file>

<file path=ppt/notesSlides/notesSlide1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8912BA-3798-4D1B-99DF-51A1C88C23B7}" type="slidenum">
              <a:rPr lang="zh-CN" altLang="en-US" smtClean="0"/>
              <a:t>30</a:t>
            </a:fld>
            <a:endParaRPr lang="zh-CN" altLang="en-US"/>
          </a:p>
        </p:txBody>
      </p:sp>
    </p:spTree>
    <p:extLst>
      <p:ext uri="{BB962C8B-B14F-4D97-AF65-F5344CB8AC3E}">
        <p14:creationId xmlns:p14="http://schemas.microsoft.com/office/powerpoint/2010/main" val="2157114052"/>
      </p:ext>
    </p:extLst>
  </p:cSld>
  <p:clrMapOvr>
    <a:masterClrMapping/>
  </p:clrMapOvr>
</p:notes>
</file>

<file path=ppt/notesSlides/notesSlide1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8912BA-3798-4D1B-99DF-51A1C88C23B7}" type="slidenum">
              <a:rPr lang="zh-CN" altLang="en-US" smtClean="0"/>
              <a:t>31</a:t>
            </a:fld>
            <a:endParaRPr lang="zh-CN" altLang="en-US"/>
          </a:p>
        </p:txBody>
      </p:sp>
    </p:spTree>
    <p:extLst>
      <p:ext uri="{BB962C8B-B14F-4D97-AF65-F5344CB8AC3E}">
        <p14:creationId xmlns:p14="http://schemas.microsoft.com/office/powerpoint/2010/main" val="3139948346"/>
      </p:ext>
    </p:extLst>
  </p:cSld>
  <p:clrMapOvr>
    <a:masterClrMapping/>
  </p:clrMapOvr>
</p:notes>
</file>

<file path=ppt/notesSlides/notesSlide1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8912BA-3798-4D1B-99DF-51A1C88C23B7}" type="slidenum">
              <a:rPr lang="zh-CN" altLang="en-US" smtClean="0"/>
              <a:t>34</a:t>
            </a:fld>
            <a:endParaRPr lang="zh-CN" altLang="en-US"/>
          </a:p>
        </p:txBody>
      </p:sp>
    </p:spTree>
    <p:extLst>
      <p:ext uri="{BB962C8B-B14F-4D97-AF65-F5344CB8AC3E}">
        <p14:creationId xmlns:p14="http://schemas.microsoft.com/office/powerpoint/2010/main" val="3496782351"/>
      </p:ext>
    </p:extLst>
  </p:cSld>
  <p:clrMapOvr>
    <a:masterClrMapping/>
  </p:clrMapOvr>
</p:notes>
</file>

<file path=ppt/notesSlides/notesSlide1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8912BA-3798-4D1B-99DF-51A1C88C23B7}" type="slidenum">
              <a:rPr lang="zh-CN" altLang="en-US" smtClean="0"/>
              <a:t>36</a:t>
            </a:fld>
            <a:endParaRPr lang="zh-CN" altLang="en-US"/>
          </a:p>
        </p:txBody>
      </p:sp>
    </p:spTree>
    <p:extLst>
      <p:ext uri="{BB962C8B-B14F-4D97-AF65-F5344CB8AC3E}">
        <p14:creationId xmlns:p14="http://schemas.microsoft.com/office/powerpoint/2010/main" val="537598686"/>
      </p:ext>
    </p:extLst>
  </p:cSld>
  <p:clrMapOvr>
    <a:masterClrMapping/>
  </p:clrMapOvr>
</p:notes>
</file>

<file path=ppt/notesSlides/notesSlide1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8912BA-3798-4D1B-99DF-51A1C88C23B7}" type="slidenum">
              <a:rPr lang="zh-CN" altLang="en-US" smtClean="0"/>
              <a:t>48</a:t>
            </a:fld>
            <a:endParaRPr lang="zh-CN" altLang="en-US"/>
          </a:p>
        </p:txBody>
      </p:sp>
    </p:spTree>
    <p:extLst>
      <p:ext uri="{BB962C8B-B14F-4D97-AF65-F5344CB8AC3E}">
        <p14:creationId xmlns:p14="http://schemas.microsoft.com/office/powerpoint/2010/main" val="2311722213"/>
      </p:ext>
    </p:extLst>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8912BA-3798-4D1B-99DF-51A1C88C23B7}" type="slidenum">
              <a:rPr lang="zh-CN" altLang="en-US" smtClean="0"/>
              <a:t>6</a:t>
            </a:fld>
            <a:endParaRPr lang="zh-CN" altLang="en-US"/>
          </a:p>
        </p:txBody>
      </p:sp>
    </p:spTree>
    <p:extLst>
      <p:ext uri="{BB962C8B-B14F-4D97-AF65-F5344CB8AC3E}">
        <p14:creationId xmlns:p14="http://schemas.microsoft.com/office/powerpoint/2010/main" val="1075912051"/>
      </p:ext>
    </p:extLst>
  </p:cSld>
  <p:clrMapOvr>
    <a:masterClrMapping/>
  </p:clrMapOvr>
</p:notes>
</file>

<file path=ppt/notesSlides/notesSlide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CF51F82-ED0F-4BA9-A816-6BB34E15B3E7}" type="slidenum">
              <a:rPr lang="zh-CN" altLang="en-US" smtClean="0"/>
              <a:t>8</a:t>
            </a:fld>
            <a:endParaRPr lang="zh-CN" altLang="en-US"/>
          </a:p>
        </p:txBody>
      </p:sp>
    </p:spTree>
    <p:extLst>
      <p:ext uri="{BB962C8B-B14F-4D97-AF65-F5344CB8AC3E}">
        <p14:creationId xmlns:p14="http://schemas.microsoft.com/office/powerpoint/2010/main" val="2660567817"/>
      </p:ext>
    </p:extLst>
  </p:cSld>
  <p:clrMapOvr>
    <a:masterClrMapping/>
  </p:clrMapOvr>
</p:notes>
</file>

<file path=ppt/notesSlides/notesSlide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8912BA-3798-4D1B-99DF-51A1C88C23B7}" type="slidenum">
              <a:rPr lang="zh-CN" altLang="en-US" smtClean="0"/>
              <a:t>9</a:t>
            </a:fld>
            <a:endParaRPr lang="zh-CN" altLang="en-US"/>
          </a:p>
        </p:txBody>
      </p:sp>
    </p:spTree>
    <p:extLst>
      <p:ext uri="{BB962C8B-B14F-4D97-AF65-F5344CB8AC3E}">
        <p14:creationId xmlns:p14="http://schemas.microsoft.com/office/powerpoint/2010/main" val="1545543343"/>
      </p:ext>
    </p:extLst>
  </p:cSld>
  <p:clrMapOvr>
    <a:masterClrMapping/>
  </p:clrMapOvr>
</p:notes>
</file>

<file path=ppt/notesSlides/notesSlide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8912BA-3798-4D1B-99DF-51A1C88C23B7}" type="slidenum">
              <a:rPr lang="zh-CN" altLang="en-US" smtClean="0"/>
              <a:t>10</a:t>
            </a:fld>
            <a:endParaRPr lang="zh-CN" altLang="en-US"/>
          </a:p>
        </p:txBody>
      </p:sp>
    </p:spTree>
    <p:extLst>
      <p:ext uri="{BB962C8B-B14F-4D97-AF65-F5344CB8AC3E}">
        <p14:creationId xmlns:p14="http://schemas.microsoft.com/office/powerpoint/2010/main" val="1059441505"/>
      </p:ext>
    </p:extLst>
  </p:cSld>
  <p:clrMapOvr>
    <a:masterClrMapping/>
  </p:clrMapOvr>
</p:notes>
</file>

<file path=ppt/notesSlides/notesSlide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8912BA-3798-4D1B-99DF-51A1C88C23B7}" type="slidenum">
              <a:rPr lang="zh-CN" altLang="en-US" smtClean="0"/>
              <a:t>11</a:t>
            </a:fld>
            <a:endParaRPr lang="zh-CN" altLang="en-US"/>
          </a:p>
        </p:txBody>
      </p:sp>
    </p:spTree>
    <p:extLst>
      <p:ext uri="{BB962C8B-B14F-4D97-AF65-F5344CB8AC3E}">
        <p14:creationId xmlns:p14="http://schemas.microsoft.com/office/powerpoint/2010/main" val="3180671445"/>
      </p:ext>
    </p:extLst>
  </p:cSld>
  <p:clrMapOvr>
    <a:masterClrMapping/>
  </p:clrMapOvr>
</p:notes>
</file>

<file path=ppt/notesSlides/notesSlide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8912BA-3798-4D1B-99DF-51A1C88C23B7}" type="slidenum">
              <a:rPr lang="zh-CN" altLang="en-US" smtClean="0"/>
              <a:t>12</a:t>
            </a:fld>
            <a:endParaRPr lang="zh-CN" altLang="en-US"/>
          </a:p>
        </p:txBody>
      </p:sp>
    </p:spTree>
    <p:extLst>
      <p:ext uri="{BB962C8B-B14F-4D97-AF65-F5344CB8AC3E}">
        <p14:creationId xmlns:p14="http://schemas.microsoft.com/office/powerpoint/2010/main" val="2327756932"/>
      </p:ext>
    </p:extLst>
  </p:cSld>
  <p:clrMapOvr>
    <a:masterClrMapping/>
  </p:clrMapOvr>
</p:notes>
</file>

<file path=ppt/notesSlides/notesSlide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8912BA-3798-4D1B-99DF-51A1C88C23B7}" type="slidenum">
              <a:rPr lang="zh-CN" altLang="en-US" smtClean="0"/>
              <a:t>18</a:t>
            </a:fld>
            <a:endParaRPr lang="zh-CN" altLang="en-US"/>
          </a:p>
        </p:txBody>
      </p:sp>
    </p:spTree>
    <p:extLst>
      <p:ext uri="{BB962C8B-B14F-4D97-AF65-F5344CB8AC3E}">
        <p14:creationId xmlns:p14="http://schemas.microsoft.com/office/powerpoint/2010/main" val="1707961876"/>
      </p:ext>
    </p:extLst>
  </p:cSld>
  <p:clrMapOvr>
    <a:masterClrMapping/>
  </p:clrMapOvr>
</p:notes>
</file>

<file path=ppt/notesSlides/notesSlide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8912BA-3798-4D1B-99DF-51A1C88C23B7}" type="slidenum">
              <a:rPr lang="zh-CN" altLang="en-US" smtClean="0"/>
              <a:t>22</a:t>
            </a:fld>
            <a:endParaRPr lang="zh-CN" altLang="en-US"/>
          </a:p>
        </p:txBody>
      </p:sp>
    </p:spTree>
    <p:extLst>
      <p:ext uri="{BB962C8B-B14F-4D97-AF65-F5344CB8AC3E}">
        <p14:creationId xmlns:p14="http://schemas.microsoft.com/office/powerpoint/2010/main" val="3660795626"/>
      </p:ext>
    </p:extLst>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标题幻灯片">
    <p:spTree>
      <p:nvGrpSpPr>
        <p:cNvPr id="1" name=""/>
        <p:cNvGrpSpPr/>
        <p:nvPr/>
      </p:nvGrpSpPr>
      <p:grpSpPr>
        <a:xfrm>
          <a:off x="0" y="0"/>
          <a:ext cx="0" cy="0"/>
        </a:xfrm>
      </p:grpSpPr>
    </p:spTree>
  </p:cSld>
  <p:clrMapOvr>
    <a:masterClrMapping/>
  </p:clrMapOvr>
  <mc:AlternateContent>
    <mc:Choice xmlns:p14="http://schemas.microsoft.com/office/powerpoint/2010/main" Requires="p14">
      <p:transition spd="slow" advClick="0" advTm="4000" p14:dur="1500">
        <p:random/>
      </p:transition>
    </mc:Choice>
    <mc:Fallback>
      <p:transition spd="slow" advClick="0" advTm="4000">
        <p:random/>
      </p:transition>
    </mc:Fallback>
  </mc:AlternateContent>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a:xfrm>
            <a:off x="397933" y="6245225"/>
            <a:ext cx="3052233" cy="476250"/>
          </a:xfrm>
        </p:spPr>
        <p:txBody>
          <a:bodyPr/>
          <a:lstStyle/>
          <a:p>
            <a:pPr lvl="0" fontAlgn="base"/>
            <a:endParaRPr lang="zh-CN" altLang="en-US" strike="noStrike" noProof="1">
              <a:latin typeface="Times New Roman" charset="0"/>
            </a:endParaRPr>
          </a:p>
        </p:txBody>
      </p:sp>
      <p:sp>
        <p:nvSpPr>
          <p:cNvPr id="3" name="页脚占位符 2"/>
          <p:cNvSpPr>
            <a:spLocks noGrp="1"/>
          </p:cNvSpPr>
          <p:nvPr>
            <p:ph type="ftr" sz="quarter" idx="11"/>
          </p:nvPr>
        </p:nvSpPr>
        <p:spPr>
          <a:xfrm>
            <a:off x="4161367" y="6245225"/>
            <a:ext cx="3860800" cy="476250"/>
          </a:xfrm>
        </p:spPr>
        <p:txBody>
          <a:bodyPr/>
          <a:lstStyle/>
          <a:p>
            <a:pPr lvl="0" fontAlgn="base"/>
            <a:endParaRPr lang="zh-CN" altLang="en-US" strike="noStrike" noProof="1"/>
          </a:p>
        </p:txBody>
      </p:sp>
      <p:sp>
        <p:nvSpPr>
          <p:cNvPr id="4" name="灯片编号占位符 3"/>
          <p:cNvSpPr>
            <a:spLocks noGrp="1"/>
          </p:cNvSpPr>
          <p:nvPr>
            <p:ph type="sldNum" sz="quarter" idx="12"/>
          </p:nvPr>
        </p:nvSpPr>
        <p:spPr>
          <a:xfrm>
            <a:off x="8733367" y="6245225"/>
            <a:ext cx="3052233" cy="476250"/>
          </a:xfrm>
        </p:spPr>
        <p:txBody>
          <a:bodyPr/>
          <a:lstStyle/>
          <a:p>
            <a:pPr lvl="0" fontAlgn="base"/>
            <a:fld id="{9A0DB2DC-4C9A-4742-B13C-FB6460FD3503}" type="slidenum">
              <a:rPr lang="zh-CN" altLang="en-US" strike="noStrike" noProof="1">
                <a:latin typeface="Arial" pitchFamily="34" charset="0"/>
                <a:ea typeface="宋体" pitchFamily="2" charset="-122"/>
                <a:cs typeface="+mn-cs"/>
              </a:rPr>
              <a:t>‹#›</a:t>
            </a:fld>
            <a:endParaRPr lang="zh-CN" altLang="en-US" strike="noStrike" noProof="1">
              <a:latin typeface="Times New Roman" charset="0"/>
            </a:endParaRPr>
          </a:p>
        </p:txBody>
      </p:sp>
    </p:spTree>
  </p:cSld>
  <p:clrMapOvr>
    <a:masterClrMapping/>
  </p:clrMapOvr>
  <mc:AlternateContent>
    <mc:Choice xmlns:p14="http://schemas.microsoft.com/office/powerpoint/2010/main" Requires="p14">
      <p:transition spd="slow" advClick="0" advTm="4000" p14:dur="1500">
        <p:random/>
      </p:transition>
    </mc:Choice>
    <mc:Fallback>
      <p:transition spd="slow" advClick="0" advTm="4000">
        <p:random/>
      </p:transition>
    </mc:Fallback>
  </mc:AlternateContent>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a:xfrm>
            <a:off x="397933" y="228600"/>
            <a:ext cx="11387667" cy="1143000"/>
          </a:xfrm>
        </p:spPr>
        <p:txBody>
          <a:bodyPr/>
          <a:lstStyle/>
          <a:p>
            <a:pPr fontAlgn="base"/>
            <a:r>
              <a:rPr lang="zh-CN" altLang="en-US" strike="noStrike" noProof="1"/>
              <a:t>单击此处编辑母版标题样式</a:t>
            </a:r>
          </a:p>
        </p:txBody>
      </p:sp>
      <p:sp>
        <p:nvSpPr>
          <p:cNvPr id="3" name="内容占位符 2"/>
          <p:cNvSpPr>
            <a:spLocks noGrp="1"/>
          </p:cNvSpPr>
          <p:nvPr>
            <p:ph sz="half" idx="1"/>
          </p:nvPr>
        </p:nvSpPr>
        <p:spPr>
          <a:xfrm>
            <a:off x="812800" y="1600200"/>
            <a:ext cx="5326888" cy="4498975"/>
          </a:xfrm>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4" name="内容占位符 3"/>
          <p:cNvSpPr>
            <a:spLocks noGrp="1"/>
          </p:cNvSpPr>
          <p:nvPr>
            <p:ph sz="half" idx="2"/>
          </p:nvPr>
        </p:nvSpPr>
        <p:spPr>
          <a:xfrm>
            <a:off x="6357112" y="1600200"/>
            <a:ext cx="5326888" cy="4498975"/>
          </a:xfrm>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5" name="日期占位符 4"/>
          <p:cNvSpPr>
            <a:spLocks noGrp="1"/>
          </p:cNvSpPr>
          <p:nvPr>
            <p:ph type="dt" sz="half" idx="10"/>
          </p:nvPr>
        </p:nvSpPr>
        <p:spPr>
          <a:xfrm>
            <a:off x="397933" y="6245225"/>
            <a:ext cx="3052233" cy="476250"/>
          </a:xfrm>
        </p:spPr>
        <p:txBody>
          <a:bodyPr/>
          <a:lstStyle/>
          <a:p>
            <a:pPr lvl="0" fontAlgn="base"/>
            <a:endParaRPr lang="zh-CN" altLang="en-US" strike="noStrike" noProof="1">
              <a:latin typeface="Times New Roman" charset="0"/>
            </a:endParaRPr>
          </a:p>
        </p:txBody>
      </p:sp>
      <p:sp>
        <p:nvSpPr>
          <p:cNvPr id="6" name="页脚占位符 5"/>
          <p:cNvSpPr>
            <a:spLocks noGrp="1"/>
          </p:cNvSpPr>
          <p:nvPr>
            <p:ph type="ftr" sz="quarter" idx="11"/>
          </p:nvPr>
        </p:nvSpPr>
        <p:spPr>
          <a:xfrm>
            <a:off x="4161367" y="6245225"/>
            <a:ext cx="3860800" cy="476250"/>
          </a:xfrm>
        </p:spPr>
        <p:txBody>
          <a:bodyPr/>
          <a:lstStyle/>
          <a:p>
            <a:pPr lvl="0" fontAlgn="base"/>
            <a:endParaRPr lang="zh-CN" altLang="en-US" strike="noStrike" noProof="1"/>
          </a:p>
        </p:txBody>
      </p:sp>
      <p:sp>
        <p:nvSpPr>
          <p:cNvPr id="7" name="灯片编号占位符 6"/>
          <p:cNvSpPr>
            <a:spLocks noGrp="1"/>
          </p:cNvSpPr>
          <p:nvPr>
            <p:ph type="sldNum" sz="quarter" idx="12"/>
          </p:nvPr>
        </p:nvSpPr>
        <p:spPr>
          <a:xfrm>
            <a:off x="8733367" y="6245225"/>
            <a:ext cx="3052233" cy="476250"/>
          </a:xfrm>
        </p:spPr>
        <p:txBody>
          <a:bodyPr/>
          <a:lstStyle/>
          <a:p>
            <a:pPr lvl="0" fontAlgn="base"/>
            <a:fld id="{9A0DB2DC-4C9A-4742-B13C-FB6460FD3503}" type="slidenum">
              <a:rPr lang="zh-CN" altLang="en-US" strike="noStrike" noProof="1">
                <a:latin typeface="Arial" pitchFamily="34" charset="0"/>
                <a:ea typeface="宋体" pitchFamily="2" charset="-122"/>
                <a:cs typeface="+mn-cs"/>
              </a:rPr>
              <a:t>‹#›</a:t>
            </a:fld>
            <a:endParaRPr lang="zh-CN" altLang="en-US" strike="noStrike" noProof="1">
              <a:latin typeface="Times New Roman" charset="0"/>
            </a:endParaRPr>
          </a:p>
        </p:txBody>
      </p:sp>
    </p:spTree>
  </p:cSld>
  <p:clrMapOvr>
    <a:masterClrMapping/>
  </p:clrMapOvr>
  <mc:AlternateContent>
    <mc:Choice xmlns:p14="http://schemas.microsoft.com/office/powerpoint/2010/main" Requires="p14">
      <p:transition spd="slow" advClick="0" advTm="4000" p14:dur="1500">
        <p:random/>
      </p:transition>
    </mc:Choice>
    <mc:Fallback>
      <p:transition spd="slow" advClick="0" advTm="4000">
        <p:random/>
      </p:transition>
    </mc:Fallback>
  </mc:AlternateContent>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a:xfrm>
            <a:off x="397933" y="228600"/>
            <a:ext cx="11387667" cy="1143000"/>
          </a:xfrm>
        </p:spPr>
        <p:txBody>
          <a:bodyPr/>
          <a:lstStyle/>
          <a:p>
            <a:pPr fontAlgn="base"/>
            <a:r>
              <a:rPr lang="zh-CN" altLang="en-US" strike="noStrike" noProof="1"/>
              <a:t>单击此处编辑母版标题样式</a:t>
            </a:r>
          </a:p>
        </p:txBody>
      </p:sp>
      <p:sp>
        <p:nvSpPr>
          <p:cNvPr id="3" name="内容占位符 2"/>
          <p:cNvSpPr>
            <a:spLocks noGrp="1"/>
          </p:cNvSpPr>
          <p:nvPr>
            <p:ph idx="1"/>
          </p:nvPr>
        </p:nvSpPr>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4" name="日期占位符 3"/>
          <p:cNvSpPr>
            <a:spLocks noGrp="1"/>
          </p:cNvSpPr>
          <p:nvPr>
            <p:ph type="dt" sz="half" idx="10"/>
          </p:nvPr>
        </p:nvSpPr>
        <p:spPr>
          <a:xfrm>
            <a:off x="397933" y="6245225"/>
            <a:ext cx="3052233" cy="476250"/>
          </a:xfrm>
        </p:spPr>
        <p:txBody>
          <a:bodyPr/>
          <a:lstStyle/>
          <a:p>
            <a:pPr lvl="0" fontAlgn="base"/>
            <a:endParaRPr lang="zh-CN" altLang="en-US" strike="noStrike" noProof="1">
              <a:latin typeface="Times New Roman" charset="0"/>
            </a:endParaRPr>
          </a:p>
        </p:txBody>
      </p:sp>
      <p:sp>
        <p:nvSpPr>
          <p:cNvPr id="5" name="页脚占位符 4"/>
          <p:cNvSpPr>
            <a:spLocks noGrp="1"/>
          </p:cNvSpPr>
          <p:nvPr>
            <p:ph type="ftr" sz="quarter" idx="11"/>
          </p:nvPr>
        </p:nvSpPr>
        <p:spPr>
          <a:xfrm>
            <a:off x="4161367" y="6245225"/>
            <a:ext cx="3860800" cy="476250"/>
          </a:xfrm>
        </p:spPr>
        <p:txBody>
          <a:bodyPr/>
          <a:lstStyle/>
          <a:p>
            <a:pPr lvl="0" fontAlgn="base"/>
            <a:endParaRPr lang="zh-CN" altLang="en-US" strike="noStrike" noProof="1"/>
          </a:p>
        </p:txBody>
      </p:sp>
      <p:sp>
        <p:nvSpPr>
          <p:cNvPr id="6" name="灯片编号占位符 5"/>
          <p:cNvSpPr>
            <a:spLocks noGrp="1"/>
          </p:cNvSpPr>
          <p:nvPr>
            <p:ph type="sldNum" sz="quarter" idx="12"/>
          </p:nvPr>
        </p:nvSpPr>
        <p:spPr>
          <a:xfrm>
            <a:off x="8733367" y="6245225"/>
            <a:ext cx="3052233" cy="476250"/>
          </a:xfrm>
        </p:spPr>
        <p:txBody>
          <a:bodyPr/>
          <a:lstStyle/>
          <a:p>
            <a:pPr lvl="0" fontAlgn="base"/>
            <a:fld id="{9A0DB2DC-4C9A-4742-B13C-FB6460FD3503}" type="slidenum">
              <a:rPr lang="zh-CN" altLang="en-US" strike="noStrike" noProof="1">
                <a:latin typeface="Arial" pitchFamily="34" charset="0"/>
                <a:ea typeface="宋体" pitchFamily="2" charset="-122"/>
                <a:cs typeface="+mn-cs"/>
              </a:rPr>
              <a:t>‹#›</a:t>
            </a:fld>
            <a:endParaRPr lang="zh-CN" altLang="en-US" strike="noStrike" noProof="1">
              <a:latin typeface="Times New Roman" charset="0"/>
            </a:endParaRPr>
          </a:p>
        </p:txBody>
      </p:sp>
    </p:spTree>
  </p:cSld>
  <p:clrMapOvr>
    <a:masterClrMapping/>
  </p:clrMapOvr>
  <mc:AlternateContent>
    <mc:Choice xmlns:p14="http://schemas.microsoft.com/office/powerpoint/2010/main" Requires="p14">
      <p:transition spd="slow" advClick="0" advTm="4000" p14:dur="1500">
        <p:random/>
      </p:transition>
    </mc:Choice>
    <mc:Fallback>
      <p:transition spd="slow" advClick="0" advTm="4000">
        <p:random/>
      </p:transition>
    </mc:Fallback>
  </mc:AlternateContent>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1_标题和内容">
    <p:spTree>
      <p:nvGrpSpPr>
        <p:cNvPr id="1" name=""/>
        <p:cNvGrpSpPr/>
        <p:nvPr/>
      </p:nvGrpSpPr>
      <p:grpSpPr>
        <a:xfrm>
          <a:off x="0" y="0"/>
          <a:ext cx="0" cy="0"/>
        </a:xfrm>
      </p:grpSpPr>
      <p:pic>
        <p:nvPicPr>
          <p:cNvPr id="3" name="图片 2"/>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462858860"/>
      </p:ext>
    </p:extLst>
  </p:cSld>
  <p:clrMapOvr>
    <a:masterClrMapping/>
  </p:clrMapOvr>
  <mc:AlternateContent>
    <mc:Choice xmlns:p14="http://schemas.microsoft.com/office/powerpoint/2010/main" Requires="p14">
      <p:transition spd="slow" advTm="3000" p14:dur="2000"/>
    </mc:Choice>
    <mc:Fallback>
      <p:transition spd="slow" advTm="3000"/>
    </mc:Fallback>
  </mc:AlternateContent>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image" Target="../media/image2.png" /><Relationship Id="rId7" Type="http://schemas.openxmlformats.org/officeDocument/2006/relationships/theme" Target="../theme/theme1.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pic>
        <p:nvPicPr>
          <p:cNvPr id="7" name="图片 6"/>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58844" y="-34184"/>
            <a:ext cx="12313512" cy="693719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mc:AlternateContent>
    <mc:Choice xmlns:p14="http://schemas.microsoft.com/office/powerpoint/2010/main" Requires="p14">
      <p:transition spd="slow" advClick="0" advTm="4000" p14:dur="1500">
        <p:random/>
      </p:transition>
    </mc:Choice>
    <mc:Fallback>
      <p:transition spd="slow" advClick="0" advTm="4000">
        <p:random/>
      </p:transition>
    </mc:Fallback>
  </mc:AlternateConten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3.jpeg" /><Relationship Id="rId3" Type="http://schemas.openxmlformats.org/officeDocument/2006/relationships/image" Target="../media/image4.jpeg" /><Relationship Id="rId4" Type="http://schemas.openxmlformats.org/officeDocument/2006/relationships/image" Target="../media/image5.jpeg"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5.xml" /><Relationship Id="rId3" Type="http://schemas.openxmlformats.org/officeDocument/2006/relationships/image" Target="../media/image8.png"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6.xml" /><Relationship Id="rId3" Type="http://schemas.openxmlformats.org/officeDocument/2006/relationships/image" Target="../media/image15.png" /><Relationship Id="rId4" Type="http://schemas.openxmlformats.org/officeDocument/2006/relationships/image" Target="../media/image8.png" /><Relationship Id="rId5" Type="http://schemas.openxmlformats.org/officeDocument/2006/relationships/image" Target="../media/image16.png"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7.xml" /><Relationship Id="rId3" Type="http://schemas.openxmlformats.org/officeDocument/2006/relationships/image" Target="../media/image8.png" /><Relationship Id="rId4" Type="http://schemas.openxmlformats.org/officeDocument/2006/relationships/image" Target="../media/image9.png"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8.png" /><Relationship Id="rId3" Type="http://schemas.openxmlformats.org/officeDocument/2006/relationships/image" Target="../media/image9.png" /><Relationship Id="rId4" Type="http://schemas.openxmlformats.org/officeDocument/2006/relationships/image" Target="../media/image17.png"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8.png"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8.xml" /><Relationship Id="rId3" Type="http://schemas.openxmlformats.org/officeDocument/2006/relationships/image" Target="../media/image8.png" /><Relationship Id="rId4" Type="http://schemas.openxmlformats.org/officeDocument/2006/relationships/image" Target="../media/image9.png" /><Relationship Id="rId5" Type="http://schemas.openxmlformats.org/officeDocument/2006/relationships/image" Target="../media/image17.png"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8.png"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hyperlink" Target="http://baike.baidu.com/view/32441.htm" TargetMode="External" /><Relationship Id="rId11" Type="http://schemas.openxmlformats.org/officeDocument/2006/relationships/hyperlink" Target="http://baike.baidu.com/view/28321.htm" TargetMode="External" /><Relationship Id="rId12" Type="http://schemas.openxmlformats.org/officeDocument/2006/relationships/hyperlink" Target="http://baike.baidu.com/view/57510.htm" TargetMode="External" /><Relationship Id="rId13" Type="http://schemas.openxmlformats.org/officeDocument/2006/relationships/hyperlink" Target="http://baike.baidu.com/view/5086.htm" TargetMode="External" /><Relationship Id="rId14" Type="http://schemas.openxmlformats.org/officeDocument/2006/relationships/hyperlink" Target="http://baike.baidu.com/view/46436.htm" TargetMode="External" /><Relationship Id="rId15" Type="http://schemas.openxmlformats.org/officeDocument/2006/relationships/hyperlink" Target="http://baike.baidu.com/view/2527.htm" TargetMode="External" /><Relationship Id="rId16" Type="http://schemas.openxmlformats.org/officeDocument/2006/relationships/hyperlink" Target="http://baike.baidu.com/view/2744753.htm" TargetMode="External" /><Relationship Id="rId17" Type="http://schemas.openxmlformats.org/officeDocument/2006/relationships/hyperlink" Target="http://baike.baidu.com/albums/7347/6582173/0/0.html#0$808a27db6edcbc2dd0164eca" TargetMode="External" /><Relationship Id="rId2" Type="http://schemas.openxmlformats.org/officeDocument/2006/relationships/image" Target="../media/image3.jpeg" /><Relationship Id="rId3" Type="http://schemas.openxmlformats.org/officeDocument/2006/relationships/image" Target="../media/image4.jpeg" /><Relationship Id="rId4" Type="http://schemas.openxmlformats.org/officeDocument/2006/relationships/image" Target="../media/image5.jpeg" /><Relationship Id="rId5" Type="http://schemas.openxmlformats.org/officeDocument/2006/relationships/image" Target="../media/image6.jpeg" /><Relationship Id="rId6" Type="http://schemas.openxmlformats.org/officeDocument/2006/relationships/hyperlink" Target="http://baike.baidu.com/view/23908.htm" TargetMode="External" /><Relationship Id="rId7" Type="http://schemas.openxmlformats.org/officeDocument/2006/relationships/hyperlink" Target="http://baike.baidu.com/view/3541.htm" TargetMode="External" /><Relationship Id="rId8" Type="http://schemas.openxmlformats.org/officeDocument/2006/relationships/hyperlink" Target="http://baike.baidu.com/view/4291.htm" TargetMode="External" /><Relationship Id="rId9" Type="http://schemas.openxmlformats.org/officeDocument/2006/relationships/hyperlink" Target="http://baike.baidu.com/view/6607.htm" TargetMode="Externa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oleObject" Target="../embeddings/oleObject1.bin" TargetMode="Internal" /><Relationship Id="rId3" Type="http://schemas.openxmlformats.org/officeDocument/2006/relationships/image" Target="../media/image18.emf" /><Relationship Id="rId4" Type="http://schemas.openxmlformats.org/officeDocument/2006/relationships/vmlDrawing" Target="../drawings/vmlDrawing1.v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9.xml" /><Relationship Id="rId3" Type="http://schemas.openxmlformats.org/officeDocument/2006/relationships/image" Target="../media/image8.png" /><Relationship Id="rId4" Type="http://schemas.openxmlformats.org/officeDocument/2006/relationships/image" Target="../media/image9.png" /><Relationship Id="rId5" Type="http://schemas.openxmlformats.org/officeDocument/2006/relationships/image" Target="../media/image17.png"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0.xml" /><Relationship Id="rId3" Type="http://schemas.openxmlformats.org/officeDocument/2006/relationships/image" Target="../media/image9.png" /><Relationship Id="rId4" Type="http://schemas.openxmlformats.org/officeDocument/2006/relationships/image" Target="../media/image8.png" /><Relationship Id="rId5" Type="http://schemas.openxmlformats.org/officeDocument/2006/relationships/image" Target="../media/image15.png"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hyperlink" Target="http://www.yuwenonline.com/cycd.htm" TargetMode="Externa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hyperlink" Target="http://baike.baidu.com/view/32441.htm" TargetMode="External" /><Relationship Id="rId11" Type="http://schemas.openxmlformats.org/officeDocument/2006/relationships/hyperlink" Target="http://baike.baidu.com/view/28321.htm" TargetMode="External" /><Relationship Id="rId12" Type="http://schemas.openxmlformats.org/officeDocument/2006/relationships/hyperlink" Target="http://baike.baidu.com/view/57510.htm" TargetMode="External" /><Relationship Id="rId13" Type="http://schemas.openxmlformats.org/officeDocument/2006/relationships/hyperlink" Target="http://baike.baidu.com/view/5086.htm" TargetMode="External" /><Relationship Id="rId14" Type="http://schemas.openxmlformats.org/officeDocument/2006/relationships/hyperlink" Target="http://baike.baidu.com/view/46436.htm" TargetMode="External" /><Relationship Id="rId15" Type="http://schemas.openxmlformats.org/officeDocument/2006/relationships/hyperlink" Target="http://baike.baidu.com/view/2527.htm" TargetMode="External" /><Relationship Id="rId16" Type="http://schemas.openxmlformats.org/officeDocument/2006/relationships/hyperlink" Target="http://baike.baidu.com/view/2744753.htm" TargetMode="External" /><Relationship Id="rId17" Type="http://schemas.openxmlformats.org/officeDocument/2006/relationships/hyperlink" Target="http://baike.baidu.com/albums/7347/6582173/0/0.html#0$808a27db6edcbc2dd0164eca" TargetMode="External" /><Relationship Id="rId2" Type="http://schemas.openxmlformats.org/officeDocument/2006/relationships/image" Target="../media/image3.jpeg" /><Relationship Id="rId3" Type="http://schemas.openxmlformats.org/officeDocument/2006/relationships/image" Target="../media/image4.jpeg" /><Relationship Id="rId4" Type="http://schemas.openxmlformats.org/officeDocument/2006/relationships/image" Target="../media/image5.jpeg" /><Relationship Id="rId5" Type="http://schemas.openxmlformats.org/officeDocument/2006/relationships/image" Target="../media/image6.jpeg" /><Relationship Id="rId6" Type="http://schemas.openxmlformats.org/officeDocument/2006/relationships/hyperlink" Target="http://baike.baidu.com/view/23908.htm" TargetMode="External" /><Relationship Id="rId7" Type="http://schemas.openxmlformats.org/officeDocument/2006/relationships/hyperlink" Target="http://baike.baidu.com/view/3541.htm" TargetMode="External" /><Relationship Id="rId8" Type="http://schemas.openxmlformats.org/officeDocument/2006/relationships/hyperlink" Target="http://baike.baidu.com/view/4291.htm" TargetMode="External" /><Relationship Id="rId9" Type="http://schemas.openxmlformats.org/officeDocument/2006/relationships/hyperlink" Target="http://baike.baidu.com/view/6607.htm" TargetMode="Externa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1.xml" /><Relationship Id="rId3" Type="http://schemas.openxmlformats.org/officeDocument/2006/relationships/image" Target="../media/image9.png" /><Relationship Id="rId4" Type="http://schemas.openxmlformats.org/officeDocument/2006/relationships/image" Target="../media/image8.png" /><Relationship Id="rId5" Type="http://schemas.openxmlformats.org/officeDocument/2006/relationships/image" Target="../media/image15.png"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2.xml" /><Relationship Id="rId3" Type="http://schemas.openxmlformats.org/officeDocument/2006/relationships/image" Target="../media/image8.png"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oleObject" Target="../embeddings/oleObject2.bin" TargetMode="Internal" /><Relationship Id="rId3" Type="http://schemas.openxmlformats.org/officeDocument/2006/relationships/image" Target="../media/image19.emf" /><Relationship Id="rId4" Type="http://schemas.openxmlformats.org/officeDocument/2006/relationships/vmlDrawing" Target="../drawings/vmlDrawing2.v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0.png"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3.xml" /><Relationship Id="rId3" Type="http://schemas.openxmlformats.org/officeDocument/2006/relationships/image" Target="../media/image9.png" /><Relationship Id="rId4" Type="http://schemas.openxmlformats.org/officeDocument/2006/relationships/image" Target="../media/image8.png" /><Relationship Id="rId5" Type="http://schemas.openxmlformats.org/officeDocument/2006/relationships/image" Target="../media/image15.png"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4.xml" /><Relationship Id="rId3" Type="http://schemas.openxmlformats.org/officeDocument/2006/relationships/image" Target="../media/image8.png" /><Relationship Id="rId4" Type="http://schemas.openxmlformats.org/officeDocument/2006/relationships/image" Target="../media/image9.png" /><Relationship Id="rId5" Type="http://schemas.openxmlformats.org/officeDocument/2006/relationships/image" Target="../media/image17.png"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oleObject" Target="../embeddings/oleObject3.bin" TargetMode="Internal" /><Relationship Id="rId3" Type="http://schemas.openxmlformats.org/officeDocument/2006/relationships/image" Target="../media/image21.emf" /><Relationship Id="rId4" Type="http://schemas.openxmlformats.org/officeDocument/2006/relationships/vmlDrawing" Target="../drawings/vmlDrawing3.vml"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xml" /><Relationship Id="rId3" Type="http://schemas.openxmlformats.org/officeDocument/2006/relationships/image" Target="../media/image7.png" /><Relationship Id="rId4" Type="http://schemas.openxmlformats.org/officeDocument/2006/relationships/image" Target="../media/image8.png" /><Relationship Id="rId5" Type="http://schemas.openxmlformats.org/officeDocument/2006/relationships/image" Target="../media/image9.png" /><Relationship Id="rId6" Type="http://schemas.openxmlformats.org/officeDocument/2006/relationships/image" Target="../media/image10.png" /><Relationship Id="rId7" Type="http://schemas.openxmlformats.org/officeDocument/2006/relationships/audio" Target="../media/media1.mp3" /><Relationship Id="rId8" Type="http://schemas.microsoft.com/office/2007/relationships/media" Target="../media/media1.mp3" TargetMode="Internal"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1.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42.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tags" Target="../tags/tag2.xml" /><Relationship Id="rId3" Type="http://schemas.openxmlformats.org/officeDocument/2006/relationships/tags" Target="../tags/tag3.xml" /></Relationships>
</file>

<file path=ppt/slides/_rels/slide4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2.jpeg" /></Relationships>
</file>

<file path=ppt/slides/_rels/slide4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8.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5.xml" /><Relationship Id="rId3" Type="http://schemas.openxmlformats.org/officeDocument/2006/relationships/image" Target="../media/image9.png" /><Relationship Id="rId4" Type="http://schemas.openxmlformats.org/officeDocument/2006/relationships/image" Target="../media/image8.png" /><Relationship Id="rId5" Type="http://schemas.openxmlformats.org/officeDocument/2006/relationships/image" Target="../media/image15.png" /><Relationship Id="rId6" Type="http://schemas.openxmlformats.org/officeDocument/2006/relationships/image" Target="../media/image17.png" /><Relationship Id="rId7" Type="http://schemas.openxmlformats.org/officeDocument/2006/relationships/image" Target="../media/image23.png" /><Relationship Id="rId8" Type="http://schemas.openxmlformats.org/officeDocument/2006/relationships/image" Target="../media/image24.png" /><Relationship Id="rId9" Type="http://schemas.openxmlformats.org/officeDocument/2006/relationships/image" Target="../media/image25.pn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1.png"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2.xml" /><Relationship Id="rId3" Type="http://schemas.openxmlformats.org/officeDocument/2006/relationships/image" Target="../media/image8.png" /><Relationship Id="rId4" Type="http://schemas.openxmlformats.org/officeDocument/2006/relationships/image" Target="../media/image9.png" /><Relationship Id="rId5" Type="http://schemas.openxmlformats.org/officeDocument/2006/relationships/image" Target="../media/image12.png" /><Relationship Id="rId6" Type="http://schemas.openxmlformats.org/officeDocument/2006/relationships/image" Target="../media/image13.png"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1.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notesSlide" Target="../notesSlides/notesSlide3.xml" /><Relationship Id="rId3" Type="http://schemas.openxmlformats.org/officeDocument/2006/relationships/image" Target="../media/image14.png"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4.xml" /><Relationship Id="rId3" Type="http://schemas.openxmlformats.org/officeDocument/2006/relationships/image" Target="../media/image15.png" /><Relationship Id="rId4" Type="http://schemas.openxmlformats.org/officeDocument/2006/relationships/image" Target="../media/image8.png" /><Relationship Id="rId5" Type="http://schemas.openxmlformats.org/officeDocument/2006/relationships/image" Target="../media/image16.png"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 name="Picture 5">
            <a:extLst>
              <a:ext uri="{FF2B5EF4-FFF2-40B4-BE49-F238E27FC236}">
                <a16:creationId xmlns:a16="http://schemas.microsoft.com/office/drawing/2014/main" xmlns="" id="{8470CA14-EF7F-43DF-AA1B-7E9FC62C13D3}"/>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 y="50534"/>
            <a:ext cx="5974675" cy="32456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7">
            <a:extLst>
              <a:ext uri="{FF2B5EF4-FFF2-40B4-BE49-F238E27FC236}">
                <a16:creationId xmlns:a16="http://schemas.microsoft.com/office/drawing/2014/main" xmlns="" id="{1A19758B-657E-4925-9186-6680347C6512}"/>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5974675" y="50534"/>
            <a:ext cx="6136045" cy="33784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9">
            <a:extLst>
              <a:ext uri="{FF2B5EF4-FFF2-40B4-BE49-F238E27FC236}">
                <a16:creationId xmlns:a16="http://schemas.microsoft.com/office/drawing/2014/main" xmlns="" id="{CCB4BE8B-8EEF-4F11-B233-108AC58E60BA}"/>
              </a:ext>
            </a:extLst>
          </p:cNvPr>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0" y="3592578"/>
            <a:ext cx="5079999" cy="3029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文本框 4">
            <a:extLst>
              <a:ext uri="{FF2B5EF4-FFF2-40B4-BE49-F238E27FC236}">
                <a16:creationId xmlns:a16="http://schemas.microsoft.com/office/drawing/2014/main" xmlns="" id="{9CB327AF-97F5-4158-B4CB-E31C98023581}"/>
              </a:ext>
            </a:extLst>
          </p:cNvPr>
          <p:cNvSpPr txBox="1"/>
          <p:nvPr/>
        </p:nvSpPr>
        <p:spPr>
          <a:xfrm>
            <a:off x="5079999" y="3429000"/>
            <a:ext cx="7221087" cy="3785652"/>
          </a:xfrm>
          <a:prstGeom prst="rect">
            <a:avLst/>
          </a:prstGeom>
          <a:noFill/>
          <a:ln w="9525">
            <a:noFill/>
          </a:ln>
        </p:spPr>
        <p:txBody>
          <a:bodyPr wrap="square" rtlCol="0" anchor="t">
            <a:spAutoFit/>
          </a:bodyPr>
          <a:lstStyle/>
          <a:p>
            <a:pPr>
              <a:lnSpc>
                <a:spcPts val="2400"/>
              </a:lnSpc>
            </a:pPr>
            <a:r>
              <a:rPr lang="zh-CN" altLang="en-US" sz="2000">
                <a:solidFill>
                  <a:srgbClr val="FF0066"/>
                </a:solidFill>
              </a:rPr>
              <a:t>在北宋时期，福建将东县有个叫杨时的进士，他特别喜好钻研学问，到处寻师访友</a:t>
            </a:r>
            <a:r>
              <a:rPr lang="en-US" altLang="zh-CN" sz="2000">
                <a:solidFill>
                  <a:srgbClr val="FF0066"/>
                </a:solidFill>
              </a:rPr>
              <a:t>.</a:t>
            </a:r>
            <a:r>
              <a:rPr lang="zh-CN" altLang="en-US" sz="2000">
                <a:solidFill>
                  <a:srgbClr val="FF0066"/>
                </a:solidFill>
              </a:rPr>
              <a:t> 一天，杨时同一起学习的游酢向程颐请求学问，却不巧赶上老师正在屋中打盹儿。杨时便劝告游酢不要惊醒老师，于是两人静立门口，等老师醒来。一会儿，天飘起了鹅毛大雪，越下越急，杨时和游酢却还立在雪中，游酢实在冻的受不了，几次想叫醒程颐，都被杨时阻拦住了。 直到程颐一觉醒来，才赫然发现门外的两个雪人！从此，程颐深受感动，更加尽心尽力教杨时，杨时不负重望，终于学到了老师的全部学问。之后，杨时回到南方传播程氏理学，且形成独家学派，世称“龟山先生”。 后人便用“程门立雪”这个典故，来赞扬那些为求学师门，诚心专志，尊师重道的学子。 </a:t>
            </a:r>
          </a:p>
          <a:p>
            <a:pPr>
              <a:lnSpc>
                <a:spcPts val="2400"/>
              </a:lnSpc>
            </a:pPr>
            <a:endParaRPr lang="zh-CN" altLang="en-US" sz="2000" b="1">
              <a:solidFill>
                <a:srgbClr val="FF0000"/>
              </a:solidFill>
              <a:latin typeface="Arial" pitchFamily="34" charset="0"/>
              <a:ea typeface="宋体" pitchFamily="2" charset="-122"/>
            </a:endParaRPr>
          </a:p>
        </p:txBody>
      </p:sp>
    </p:spTree>
    <p:extLst>
      <p:ext uri="{BB962C8B-B14F-4D97-AF65-F5344CB8AC3E}">
        <p14:creationId xmlns:p14="http://schemas.microsoft.com/office/powerpoint/2010/main" val="1291746494"/>
      </p:ext>
    </p:extLst>
  </p:cSld>
  <p:clrMapOvr>
    <a:masterClrMapping/>
  </p:clrMapOvr>
  <mc:AlternateContent>
    <mc:Choice xmlns:p14="http://schemas.microsoft.com/office/powerpoint/2010/main" Requires="p14">
      <p:transition spd="slow" advClick="0" advTm="4000" p14:dur="15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文本框 9">
            <a:extLst>
              <a:ext uri="{FF2B5EF4-FFF2-40B4-BE49-F238E27FC236}">
                <a16:creationId xmlns:a16="http://schemas.microsoft.com/office/drawing/2014/main" xmlns="" id="{058DDB21-956A-4C88-9007-325C2871A517}"/>
              </a:ext>
            </a:extLst>
          </p:cNvPr>
          <p:cNvSpPr txBox="1"/>
          <p:nvPr/>
        </p:nvSpPr>
        <p:spPr>
          <a:xfrm>
            <a:off x="1" y="0"/>
            <a:ext cx="12191999" cy="6786473"/>
          </a:xfrm>
          <a:prstGeom prst="rect">
            <a:avLst/>
          </a:prstGeom>
          <a:noFill/>
          <a:ln w="9525">
            <a:noFill/>
          </a:ln>
        </p:spPr>
        <p:txBody>
          <a:bodyPr wrap="square">
            <a:spAutoFit/>
          </a:bodyPr>
          <a:lstStyle/>
          <a:p>
            <a:pPr indent="342900">
              <a:lnSpc>
                <a:spcPts val="2900"/>
              </a:lnSpc>
            </a:pPr>
            <a:r>
              <a:rPr lang="zh-CN" altLang="zh-CN" sz="2800" b="1" spc="75">
                <a:solidFill>
                  <a:srgbClr val="333333"/>
                </a:solidFill>
                <a:effectLst/>
                <a:latin typeface="宋体" panose="02010600030101010101" pitchFamily="2" charset="-122"/>
                <a:ea typeface="宋体" pitchFamily="2" charset="-122"/>
                <a:cs typeface="宋体" panose="02010600030101010101" pitchFamily="2" charset="-122"/>
              </a:rPr>
              <a:t>在中国各种艺术形式中，篆刻是一个</a:t>
            </a:r>
            <a:r>
              <a:rPr lang="en-US" altLang="zh-CN" sz="2800" b="1" spc="75">
                <a:solidFill>
                  <a:srgbClr val="333333"/>
                </a:solidFill>
                <a:effectLst/>
                <a:latin typeface="宋体" panose="02010600030101010101" pitchFamily="2" charset="-122"/>
                <a:ea typeface="宋体" pitchFamily="2" charset="-122"/>
                <a:cs typeface="宋体" panose="02010600030101010101" pitchFamily="2" charset="-122"/>
              </a:rPr>
              <a:t>________</a:t>
            </a:r>
            <a:r>
              <a:rPr lang="zh-CN" altLang="zh-CN" sz="2800" b="1" spc="75">
                <a:solidFill>
                  <a:srgbClr val="333333"/>
                </a:solidFill>
                <a:effectLst/>
                <a:latin typeface="宋体" panose="02010600030101010101" pitchFamily="2" charset="-122"/>
                <a:ea typeface="宋体" pitchFamily="2" charset="-122"/>
                <a:cs typeface="宋体" panose="02010600030101010101" pitchFamily="2" charset="-122"/>
              </a:rPr>
              <a:t>的门类，篆刻是从实用印章的应用中发展而来的，中国的印章最初用在制陶工艺方面，上面镌刻的是图案，花纹或族徽，到春秋战国时期，刻有官职名或人名的文字印章得到普遍使用，唐宋以后，由于文人士大夫参与到印章的创作中，使这门从前主要由工匠承揽的技艺，增加人文意味，印章不再局限于用来昭示身份与权力，而是通过镌刻人名字号，斋馆名称、成语警句等来表达情趣志向、印章也就超越实用功能，成为文人表达自己审美追求的独特方式。中国印章艺术由此实现了一次完美的升华—演变为中国文化特有的篆刻艺术，明清时期，众多</a:t>
            </a:r>
            <a:r>
              <a:rPr lang="en-US" altLang="zh-CN" sz="2800" b="1" spc="75">
                <a:solidFill>
                  <a:srgbClr val="333333"/>
                </a:solidFill>
                <a:effectLst/>
                <a:latin typeface="宋体" panose="02010600030101010101" pitchFamily="2" charset="-122"/>
                <a:ea typeface="宋体" pitchFamily="2" charset="-122"/>
                <a:cs typeface="宋体" panose="02010600030101010101" pitchFamily="2" charset="-122"/>
              </a:rPr>
              <a:t>______</a:t>
            </a:r>
            <a:r>
              <a:rPr lang="zh-CN" altLang="zh-CN" sz="2800" b="1" spc="75">
                <a:solidFill>
                  <a:srgbClr val="333333"/>
                </a:solidFill>
                <a:effectLst/>
                <a:latin typeface="宋体" panose="02010600030101010101" pitchFamily="2" charset="-122"/>
                <a:ea typeface="宋体" pitchFamily="2" charset="-122"/>
                <a:cs typeface="宋体" panose="02010600030101010101" pitchFamily="2" charset="-122"/>
              </a:rPr>
              <a:t>的艺术家在篆刻上融入了对汉字形体的研究和理解，再加上他们对印面布局的精心设计，对各种刀法的熟练掌握，篆刻艺术迅速走向成熟并孕育出</a:t>
            </a:r>
            <a:r>
              <a:rPr lang="en-US" altLang="zh-CN" sz="2800" b="1" spc="75">
                <a:solidFill>
                  <a:srgbClr val="333333"/>
                </a:solidFill>
                <a:effectLst/>
                <a:latin typeface="宋体" panose="02010600030101010101" pitchFamily="2" charset="-122"/>
                <a:ea typeface="宋体" pitchFamily="2" charset="-122"/>
                <a:cs typeface="宋体" panose="02010600030101010101" pitchFamily="2" charset="-122"/>
              </a:rPr>
              <a:t>______</a:t>
            </a:r>
            <a:r>
              <a:rPr lang="zh-CN" altLang="zh-CN" sz="2800" b="1" spc="75">
                <a:solidFill>
                  <a:srgbClr val="333333"/>
                </a:solidFill>
                <a:effectLst/>
                <a:latin typeface="宋体" panose="02010600030101010101" pitchFamily="2" charset="-122"/>
                <a:ea typeface="宋体" pitchFamily="2" charset="-122"/>
                <a:cs typeface="宋体" panose="02010600030101010101" pitchFamily="2" charset="-122"/>
              </a:rPr>
              <a:t>的流派风格，篆刻艺术的发展及成就，使印章成为与中国画、中国书法紧密结合的艺术形式，同时也是中国画和书法作品中</a:t>
            </a:r>
            <a:r>
              <a:rPr lang="en-US" altLang="zh-CN" sz="2800" b="1" spc="75">
                <a:solidFill>
                  <a:srgbClr val="333333"/>
                </a:solidFill>
                <a:effectLst/>
                <a:latin typeface="宋体" panose="02010600030101010101" pitchFamily="2" charset="-122"/>
                <a:ea typeface="宋体" pitchFamily="2" charset="-122"/>
                <a:cs typeface="宋体" panose="02010600030101010101" pitchFamily="2" charset="-122"/>
              </a:rPr>
              <a:t>______</a:t>
            </a:r>
            <a:r>
              <a:rPr lang="zh-CN" altLang="zh-CN" sz="2800" b="1" spc="75">
                <a:solidFill>
                  <a:srgbClr val="333333"/>
                </a:solidFill>
                <a:effectLst/>
                <a:latin typeface="宋体" panose="02010600030101010101" pitchFamily="2" charset="-122"/>
                <a:ea typeface="宋体" pitchFamily="2" charset="-122"/>
                <a:cs typeface="宋体" panose="02010600030101010101" pitchFamily="2" charset="-122"/>
              </a:rPr>
              <a:t>的组成部分。</a:t>
            </a:r>
            <a:r>
              <a:rPr lang="en-US" altLang="zh-CN" sz="2800" b="1" spc="75">
                <a:solidFill>
                  <a:srgbClr val="333333"/>
                </a:solidFill>
                <a:effectLst/>
                <a:latin typeface="宋体" panose="02010600030101010101" pitchFamily="2" charset="-122"/>
                <a:ea typeface="宋体" pitchFamily="2" charset="-122"/>
                <a:cs typeface="宋体" panose="02010600030101010101" pitchFamily="2" charset="-122"/>
              </a:rPr>
              <a:t> </a:t>
            </a:r>
            <a:endParaRPr lang="zh-CN" altLang="zh-CN" sz="2800" b="1">
              <a:effectLst/>
              <a:latin typeface="宋体" panose="02010600030101010101" pitchFamily="2" charset="-122"/>
              <a:ea typeface="宋体" pitchFamily="2" charset="-122"/>
              <a:cs typeface="宋体" panose="02010600030101010101" pitchFamily="2" charset="-122"/>
            </a:endParaRPr>
          </a:p>
          <a:p>
            <a:pPr>
              <a:lnSpc>
                <a:spcPts val="2900"/>
              </a:lnSpc>
            </a:pPr>
            <a:r>
              <a:rPr lang="en-US" altLang="zh-CN" sz="2800" b="1" spc="75">
                <a:solidFill>
                  <a:srgbClr val="333333"/>
                </a:solidFill>
                <a:effectLst/>
                <a:latin typeface="宋体" panose="02010600030101010101" pitchFamily="2" charset="-122"/>
                <a:ea typeface="宋体" pitchFamily="2" charset="-122"/>
                <a:cs typeface="宋体" panose="02010600030101010101" pitchFamily="2" charset="-122"/>
              </a:rPr>
              <a:t>17</a:t>
            </a:r>
            <a:r>
              <a:rPr lang="zh-CN" altLang="zh-CN" sz="2800" b="1" spc="75">
                <a:solidFill>
                  <a:srgbClr val="333333"/>
                </a:solidFill>
                <a:effectLst/>
                <a:latin typeface="宋体" panose="02010600030101010101" pitchFamily="2" charset="-122"/>
                <a:ea typeface="宋体" pitchFamily="2" charset="-122"/>
                <a:cs typeface="宋体" panose="02010600030101010101" pitchFamily="2" charset="-122"/>
              </a:rPr>
              <a:t>．依次填入文中横线上的词语，全部恰当的一项是（</a:t>
            </a:r>
            <a:r>
              <a:rPr lang="en-US" altLang="zh-CN" sz="2800" b="1" spc="75">
                <a:solidFill>
                  <a:srgbClr val="333333"/>
                </a:solidFill>
                <a:effectLst/>
                <a:latin typeface="宋体" panose="02010600030101010101" pitchFamily="2" charset="-122"/>
                <a:ea typeface="宋体" pitchFamily="2" charset="-122"/>
                <a:cs typeface="宋体" panose="02010600030101010101" pitchFamily="2" charset="-122"/>
              </a:rPr>
              <a:t>    </a:t>
            </a:r>
            <a:r>
              <a:rPr lang="zh-CN" altLang="zh-CN" sz="2800" b="1" spc="75">
                <a:solidFill>
                  <a:srgbClr val="333333"/>
                </a:solidFill>
                <a:effectLst/>
                <a:latin typeface="宋体" panose="02010600030101010101" pitchFamily="2" charset="-122"/>
                <a:ea typeface="宋体" pitchFamily="2" charset="-122"/>
                <a:cs typeface="宋体" panose="02010600030101010101" pitchFamily="2" charset="-122"/>
              </a:rPr>
              <a:t>）</a:t>
            </a:r>
            <a:endParaRPr lang="zh-CN" altLang="zh-CN" sz="2800" b="1">
              <a:effectLst/>
              <a:latin typeface="宋体" panose="02010600030101010101" pitchFamily="2" charset="-122"/>
              <a:ea typeface="宋体" pitchFamily="2" charset="-122"/>
              <a:cs typeface="宋体" panose="02010600030101010101" pitchFamily="2" charset="-122"/>
            </a:endParaRPr>
          </a:p>
          <a:p>
            <a:pPr indent="342900">
              <a:lnSpc>
                <a:spcPts val="2900"/>
              </a:lnSpc>
            </a:pPr>
            <a:r>
              <a:rPr lang="en-US" altLang="zh-CN" sz="2800" b="1" spc="75">
                <a:solidFill>
                  <a:srgbClr val="333333"/>
                </a:solidFill>
                <a:effectLst/>
                <a:latin typeface="宋体" panose="02010600030101010101" pitchFamily="2" charset="-122"/>
                <a:ea typeface="宋体" pitchFamily="2" charset="-122"/>
                <a:cs typeface="宋体" panose="02010600030101010101" pitchFamily="2" charset="-122"/>
              </a:rPr>
              <a:t>A</a:t>
            </a:r>
            <a:r>
              <a:rPr lang="zh-CN" altLang="zh-CN" sz="2800" b="1" spc="75">
                <a:solidFill>
                  <a:srgbClr val="333333"/>
                </a:solidFill>
                <a:effectLst/>
                <a:latin typeface="宋体" panose="02010600030101010101" pitchFamily="2" charset="-122"/>
                <a:ea typeface="宋体" pitchFamily="2" charset="-122"/>
                <a:cs typeface="宋体" panose="02010600030101010101" pitchFamily="2" charset="-122"/>
              </a:rPr>
              <a:t>．别具匠心 才思敏捷 异彩纷呈 弥足珍贵</a:t>
            </a:r>
            <a:endParaRPr lang="zh-CN" altLang="zh-CN" sz="2800" b="1">
              <a:effectLst/>
              <a:latin typeface="宋体" panose="02010600030101010101" pitchFamily="2" charset="-122"/>
              <a:ea typeface="宋体" pitchFamily="2" charset="-122"/>
              <a:cs typeface="宋体" panose="02010600030101010101" pitchFamily="2" charset="-122"/>
            </a:endParaRPr>
          </a:p>
          <a:p>
            <a:pPr indent="342900">
              <a:lnSpc>
                <a:spcPts val="2900"/>
              </a:lnSpc>
            </a:pPr>
            <a:r>
              <a:rPr lang="en-US" altLang="zh-CN" sz="2800" b="1" spc="75">
                <a:solidFill>
                  <a:srgbClr val="333333"/>
                </a:solidFill>
                <a:effectLst/>
                <a:latin typeface="宋体" panose="02010600030101010101" pitchFamily="2" charset="-122"/>
                <a:ea typeface="宋体" pitchFamily="2" charset="-122"/>
                <a:cs typeface="宋体" panose="02010600030101010101" pitchFamily="2" charset="-122"/>
              </a:rPr>
              <a:t>B</a:t>
            </a:r>
            <a:r>
              <a:rPr lang="zh-CN" altLang="zh-CN" sz="2800" b="1" spc="75">
                <a:solidFill>
                  <a:srgbClr val="333333"/>
                </a:solidFill>
                <a:effectLst/>
                <a:latin typeface="宋体" panose="02010600030101010101" pitchFamily="2" charset="-122"/>
                <a:ea typeface="宋体" pitchFamily="2" charset="-122"/>
                <a:cs typeface="宋体" panose="02010600030101010101" pitchFamily="2" charset="-122"/>
              </a:rPr>
              <a:t>．别具匠心 才华横溢 奇光异彩 不可或缺</a:t>
            </a:r>
            <a:endParaRPr lang="zh-CN" altLang="zh-CN" sz="2800" b="1">
              <a:effectLst/>
              <a:latin typeface="宋体" panose="02010600030101010101" pitchFamily="2" charset="-122"/>
              <a:ea typeface="宋体" pitchFamily="2" charset="-122"/>
              <a:cs typeface="宋体" panose="02010600030101010101" pitchFamily="2" charset="-122"/>
            </a:endParaRPr>
          </a:p>
          <a:p>
            <a:pPr indent="342900">
              <a:lnSpc>
                <a:spcPts val="2900"/>
              </a:lnSpc>
            </a:pPr>
            <a:r>
              <a:rPr lang="en-US" altLang="zh-CN" sz="2800" b="1" spc="75">
                <a:solidFill>
                  <a:srgbClr val="333333"/>
                </a:solidFill>
                <a:effectLst/>
                <a:latin typeface="宋体" panose="02010600030101010101" pitchFamily="2" charset="-122"/>
                <a:ea typeface="宋体" pitchFamily="2" charset="-122"/>
                <a:cs typeface="宋体" panose="02010600030101010101" pitchFamily="2" charset="-122"/>
              </a:rPr>
              <a:t>C</a:t>
            </a:r>
            <a:r>
              <a:rPr lang="zh-CN" altLang="zh-CN" sz="2800" b="1" spc="75">
                <a:solidFill>
                  <a:srgbClr val="333333"/>
                </a:solidFill>
                <a:effectLst/>
                <a:latin typeface="宋体" panose="02010600030101010101" pitchFamily="2" charset="-122"/>
                <a:ea typeface="宋体" pitchFamily="2" charset="-122"/>
                <a:cs typeface="宋体" panose="02010600030101010101" pitchFamily="2" charset="-122"/>
              </a:rPr>
              <a:t>．十分独特 才华横溢 异彩纷呈 不可或缺</a:t>
            </a:r>
            <a:r>
              <a:rPr lang="en-US" altLang="zh-CN" sz="2800" b="1" spc="75">
                <a:solidFill>
                  <a:srgbClr val="333333"/>
                </a:solidFill>
                <a:effectLst/>
                <a:latin typeface="宋体" panose="02010600030101010101" pitchFamily="2" charset="-122"/>
                <a:ea typeface="宋体" pitchFamily="2" charset="-122"/>
                <a:cs typeface="宋体" panose="02010600030101010101" pitchFamily="2" charset="-122"/>
              </a:rPr>
              <a:t> </a:t>
            </a:r>
            <a:endParaRPr lang="zh-CN" altLang="zh-CN" sz="2800" b="1">
              <a:effectLst/>
              <a:latin typeface="宋体" panose="02010600030101010101" pitchFamily="2" charset="-122"/>
              <a:ea typeface="宋体" pitchFamily="2" charset="-122"/>
              <a:cs typeface="宋体" panose="02010600030101010101" pitchFamily="2" charset="-122"/>
            </a:endParaRPr>
          </a:p>
          <a:p>
            <a:pPr indent="342900">
              <a:lnSpc>
                <a:spcPts val="2900"/>
              </a:lnSpc>
            </a:pPr>
            <a:r>
              <a:rPr lang="en-US" altLang="zh-CN" sz="2800" b="1" spc="75">
                <a:solidFill>
                  <a:srgbClr val="333333"/>
                </a:solidFill>
                <a:effectLst/>
                <a:latin typeface="宋体" panose="02010600030101010101" pitchFamily="2" charset="-122"/>
                <a:ea typeface="宋体" pitchFamily="2" charset="-122"/>
                <a:cs typeface="宋体" panose="02010600030101010101" pitchFamily="2" charset="-122"/>
              </a:rPr>
              <a:t>D</a:t>
            </a:r>
            <a:r>
              <a:rPr lang="zh-CN" altLang="zh-CN" sz="2800" b="1" spc="75">
                <a:solidFill>
                  <a:srgbClr val="333333"/>
                </a:solidFill>
                <a:effectLst/>
                <a:latin typeface="宋体" panose="02010600030101010101" pitchFamily="2" charset="-122"/>
                <a:ea typeface="宋体" pitchFamily="2" charset="-122"/>
                <a:cs typeface="宋体" panose="02010600030101010101" pitchFamily="2" charset="-122"/>
              </a:rPr>
              <a:t>．十分独特 才思敏捷 奇光异彩 弥足珍贵</a:t>
            </a:r>
            <a:r>
              <a:rPr lang="en-US" altLang="zh-CN" sz="2800" b="1" spc="75">
                <a:solidFill>
                  <a:srgbClr val="333333"/>
                </a:solidFill>
                <a:effectLst/>
                <a:latin typeface="宋体" panose="02010600030101010101" pitchFamily="2" charset="-122"/>
                <a:ea typeface="宋体" pitchFamily="2" charset="-122"/>
                <a:cs typeface="宋体" panose="02010600030101010101" pitchFamily="2" charset="-122"/>
              </a:rPr>
              <a:t> </a:t>
            </a:r>
            <a:endParaRPr lang="zh-CN" altLang="zh-CN" sz="2800" b="1">
              <a:effectLst/>
              <a:latin typeface="宋体" panose="02010600030101010101" pitchFamily="2" charset="-122"/>
              <a:ea typeface="宋体" pitchFamily="2" charset="-122"/>
              <a:cs typeface="宋体" panose="02010600030101010101" pitchFamily="2" charset="-122"/>
            </a:endParaRPr>
          </a:p>
        </p:txBody>
      </p:sp>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98709" y="6068487"/>
            <a:ext cx="1523650" cy="770337"/>
          </a:xfrm>
          <a:prstGeom prst="rect">
            <a:avLst/>
          </a:prstGeom>
        </p:spPr>
      </p:pic>
      <p:sp>
        <p:nvSpPr>
          <p:cNvPr id="11" name="文本框 10">
            <a:extLst>
              <a:ext uri="{FF2B5EF4-FFF2-40B4-BE49-F238E27FC236}">
                <a16:creationId xmlns:a16="http://schemas.microsoft.com/office/drawing/2014/main" xmlns="" id="{C7F98A9D-3B8A-45BA-B0BA-45A869A00300}"/>
              </a:ext>
            </a:extLst>
          </p:cNvPr>
          <p:cNvSpPr txBox="1"/>
          <p:nvPr/>
        </p:nvSpPr>
        <p:spPr>
          <a:xfrm>
            <a:off x="8893743" y="3811604"/>
            <a:ext cx="1381968" cy="1954702"/>
          </a:xfrm>
          <a:prstGeom prst="rect">
            <a:avLst/>
          </a:prstGeom>
          <a:noFill/>
          <a:ln w="9525">
            <a:noFill/>
          </a:ln>
        </p:spPr>
        <p:txBody>
          <a:bodyPr wrap="square" rtlCol="0" anchor="t">
            <a:spAutoFit/>
          </a:bodyPr>
          <a:lstStyle/>
          <a:p>
            <a:pPr>
              <a:lnSpc>
                <a:spcPct val="200000"/>
              </a:lnSpc>
            </a:pPr>
            <a:r>
              <a:rPr lang="en-US" altLang="zh-CN" sz="7200" b="1" kern="0">
                <a:solidFill>
                  <a:srgbClr val="FF0000"/>
                </a:solidFill>
                <a:effectLst/>
                <a:latin typeface="宋体" panose="02010600030101010101" pitchFamily="2" charset="-122"/>
                <a:ea typeface="等线" panose="02010600030101010101" pitchFamily="2" charset="-122"/>
                <a:cs typeface="宋体" panose="02010600030101010101" pitchFamily="2" charset="-122"/>
              </a:rPr>
              <a:t>C</a:t>
            </a:r>
            <a:endParaRPr lang="zh-CN" altLang="en-US" sz="7200" b="1">
              <a:solidFill>
                <a:srgbClr val="FF0000"/>
              </a:solidFill>
              <a:latin typeface="Arial" pitchFamily="34" charset="0"/>
              <a:ea typeface="宋体" pitchFamily="2" charset="-122"/>
            </a:endParaRPr>
          </a:p>
        </p:txBody>
      </p:sp>
      <p:sp>
        <p:nvSpPr>
          <p:cNvPr id="16" name="文本框 15">
            <a:extLst>
              <a:ext uri="{FF2B5EF4-FFF2-40B4-BE49-F238E27FC236}">
                <a16:creationId xmlns:a16="http://schemas.microsoft.com/office/drawing/2014/main" xmlns="" id="{CCFDCF85-D29E-443B-A936-6EAEDF80F9BD}"/>
              </a:ext>
            </a:extLst>
          </p:cNvPr>
          <p:cNvSpPr txBox="1"/>
          <p:nvPr/>
        </p:nvSpPr>
        <p:spPr>
          <a:xfrm>
            <a:off x="8476392" y="5410945"/>
            <a:ext cx="3598637" cy="1230401"/>
          </a:xfrm>
          <a:prstGeom prst="rect">
            <a:avLst/>
          </a:prstGeom>
          <a:noFill/>
          <a:ln w="9525">
            <a:noFill/>
          </a:ln>
        </p:spPr>
        <p:txBody>
          <a:bodyPr wrap="square" rtlCol="0" anchor="t">
            <a:spAutoFit/>
          </a:bodyPr>
          <a:lstStyle/>
          <a:p>
            <a:pPr>
              <a:lnSpc>
                <a:spcPct val="200000"/>
              </a:lnSpc>
            </a:pPr>
            <a:r>
              <a:rPr lang="zh-CN" altLang="en-US" sz="4400" b="1">
                <a:solidFill>
                  <a:srgbClr val="FF0000"/>
                </a:solidFill>
                <a:latin typeface="Arial" pitchFamily="34" charset="0"/>
                <a:ea typeface="宋体" pitchFamily="2" charset="-122"/>
              </a:rPr>
              <a:t>高考回顾</a:t>
            </a:r>
          </a:p>
        </p:txBody>
      </p:sp>
      <p:sp>
        <p:nvSpPr>
          <p:cNvPr id="3" name="矩形 2">
            <a:extLst>
              <a:ext uri="{FF2B5EF4-FFF2-40B4-BE49-F238E27FC236}">
                <a16:creationId xmlns:a16="http://schemas.microsoft.com/office/drawing/2014/main" xmlns="" id="{B48097DF-B5EC-4B34-B6F7-6BD74C196654}"/>
              </a:ext>
            </a:extLst>
          </p:cNvPr>
          <p:cNvSpPr/>
          <p:nvPr/>
        </p:nvSpPr>
        <p:spPr>
          <a:xfrm>
            <a:off x="4089525" y="418699"/>
            <a:ext cx="7985504" cy="914400"/>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zh-CN" altLang="zh-CN" sz="2000" b="1" kern="0">
                <a:solidFill>
                  <a:srgbClr val="333333"/>
                </a:solidFill>
                <a:effectLst/>
                <a:latin typeface="黑体" panose="02010609060101010101" pitchFamily="49" charset="-122"/>
                <a:ea typeface="黑体" panose="02010609060101010101" pitchFamily="49" charset="-122"/>
                <a:cs typeface="宋体" panose="02010600030101010101" pitchFamily="2" charset="-122"/>
              </a:rPr>
              <a:t>别具匠心：与众不同的巧妙的构思。常指</a:t>
            </a:r>
            <a:r>
              <a:rPr lang="zh-CN" altLang="zh-CN" sz="2000" b="1" kern="0">
                <a:solidFill>
                  <a:srgbClr val="FF0000"/>
                </a:solidFill>
                <a:effectLst/>
                <a:latin typeface="黑体" panose="02010609060101010101" pitchFamily="49" charset="-122"/>
                <a:ea typeface="黑体" panose="02010609060101010101" pitchFamily="49" charset="-122"/>
                <a:cs typeface="宋体" panose="02010600030101010101" pitchFamily="2" charset="-122"/>
              </a:rPr>
              <a:t>文学艺术</a:t>
            </a:r>
            <a:r>
              <a:rPr lang="zh-CN" altLang="zh-CN" sz="2000" b="1" kern="0">
                <a:solidFill>
                  <a:srgbClr val="333333"/>
                </a:solidFill>
                <a:effectLst/>
                <a:latin typeface="黑体" panose="02010609060101010101" pitchFamily="49" charset="-122"/>
                <a:ea typeface="黑体" panose="02010609060101010101" pitchFamily="49" charset="-122"/>
                <a:cs typeface="宋体" panose="02010600030101010101" pitchFamily="2" charset="-122"/>
              </a:rPr>
              <a:t>方面创造性的构思，此处形容篆刻不当。</a:t>
            </a:r>
            <a:endParaRPr lang="en-US" altLang="zh-CN" sz="2000" b="1" kern="0">
              <a:solidFill>
                <a:srgbClr val="333333"/>
              </a:solidFill>
              <a:effectLst/>
              <a:latin typeface="黑体" panose="02010609060101010101" pitchFamily="49" charset="-122"/>
              <a:ea typeface="黑体" panose="02010609060101010101" pitchFamily="49" charset="-122"/>
              <a:cs typeface="宋体" panose="02010600030101010101" pitchFamily="2" charset="-122"/>
            </a:endParaRPr>
          </a:p>
        </p:txBody>
      </p:sp>
      <p:sp>
        <p:nvSpPr>
          <p:cNvPr id="4" name="矩形 3">
            <a:extLst>
              <a:ext uri="{FF2B5EF4-FFF2-40B4-BE49-F238E27FC236}">
                <a16:creationId xmlns:a16="http://schemas.microsoft.com/office/drawing/2014/main" xmlns="" id="{6C4BF181-6D07-4ED3-8CD2-419D31B7BD70}"/>
              </a:ext>
            </a:extLst>
          </p:cNvPr>
          <p:cNvSpPr/>
          <p:nvPr/>
        </p:nvSpPr>
        <p:spPr>
          <a:xfrm>
            <a:off x="211756" y="1733406"/>
            <a:ext cx="9211377" cy="1024232"/>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l"/>
            <a:r>
              <a:rPr lang="zh-CN" altLang="zh-CN" sz="2000" b="1" kern="0">
                <a:solidFill>
                  <a:srgbClr val="333333"/>
                </a:solidFill>
                <a:effectLst/>
                <a:latin typeface="黑体" panose="02010609060101010101" pitchFamily="49" charset="-122"/>
                <a:ea typeface="黑体" panose="02010609060101010101" pitchFamily="49" charset="-122"/>
                <a:cs typeface="宋体" panose="02010600030101010101" pitchFamily="2" charset="-122"/>
              </a:rPr>
              <a:t>才思敏捷：人的反应快，思维灵活，脑子很聪明，</a:t>
            </a:r>
            <a:r>
              <a:rPr lang="zh-CN" altLang="zh-CN" sz="2000" b="1" kern="0">
                <a:solidFill>
                  <a:srgbClr val="FF0000"/>
                </a:solidFill>
                <a:effectLst/>
                <a:latin typeface="黑体" panose="02010609060101010101" pitchFamily="49" charset="-122"/>
                <a:ea typeface="黑体" panose="02010609060101010101" pitchFamily="49" charset="-122"/>
                <a:cs typeface="宋体" panose="02010600030101010101" pitchFamily="2" charset="-122"/>
              </a:rPr>
              <a:t>此处不强调艺术家的这一特点</a:t>
            </a:r>
            <a:r>
              <a:rPr lang="zh-CN" altLang="zh-CN" sz="2000" b="1" kern="0">
                <a:solidFill>
                  <a:srgbClr val="333333"/>
                </a:solidFill>
                <a:effectLst/>
                <a:latin typeface="黑体" panose="02010609060101010101" pitchFamily="49" charset="-122"/>
                <a:ea typeface="黑体" panose="02010609060101010101" pitchFamily="49" charset="-122"/>
                <a:cs typeface="宋体" panose="02010600030101010101" pitchFamily="2" charset="-122"/>
              </a:rPr>
              <a:t>，</a:t>
            </a:r>
            <a:r>
              <a:rPr lang="zh-CN" altLang="zh-CN" sz="2000" b="1" kern="0">
                <a:solidFill>
                  <a:srgbClr val="FF0000"/>
                </a:solidFill>
                <a:effectLst/>
                <a:latin typeface="黑体" panose="02010609060101010101" pitchFamily="49" charset="-122"/>
                <a:ea typeface="黑体" panose="02010609060101010101" pitchFamily="49" charset="-122"/>
                <a:cs typeface="宋体" panose="02010600030101010101" pitchFamily="2" charset="-122"/>
              </a:rPr>
              <a:t>不当</a:t>
            </a:r>
            <a:r>
              <a:rPr lang="zh-CN" altLang="zh-CN" sz="2000" b="1" kern="0">
                <a:solidFill>
                  <a:srgbClr val="333333"/>
                </a:solidFill>
                <a:effectLst/>
                <a:latin typeface="黑体" panose="02010609060101010101" pitchFamily="49" charset="-122"/>
                <a:ea typeface="黑体" panose="02010609060101010101" pitchFamily="49" charset="-122"/>
                <a:cs typeface="宋体" panose="02010600030101010101" pitchFamily="2" charset="-122"/>
              </a:rPr>
              <a:t>。</a:t>
            </a:r>
            <a:endParaRPr lang="en-US" altLang="zh-CN" sz="2000" b="1" kern="0">
              <a:solidFill>
                <a:srgbClr val="333333"/>
              </a:solidFill>
              <a:effectLst/>
              <a:latin typeface="黑体" panose="02010609060101010101" pitchFamily="49" charset="-122"/>
              <a:ea typeface="黑体" panose="02010609060101010101" pitchFamily="49" charset="-122"/>
              <a:cs typeface="宋体" panose="02010600030101010101" pitchFamily="2" charset="-122"/>
            </a:endParaRPr>
          </a:p>
          <a:p>
            <a:pPr algn="l"/>
            <a:r>
              <a:rPr lang="zh-CN" altLang="zh-CN" sz="2000" b="1" kern="0">
                <a:solidFill>
                  <a:srgbClr val="333333"/>
                </a:solidFill>
                <a:effectLst/>
                <a:latin typeface="黑体" panose="02010609060101010101" pitchFamily="49" charset="-122"/>
                <a:ea typeface="黑体" panose="02010609060101010101" pitchFamily="49" charset="-122"/>
                <a:cs typeface="宋体" panose="02010600030101010101" pitchFamily="2" charset="-122"/>
              </a:rPr>
              <a:t>才华横溢：很有才华，多指文学艺术方面而言。</a:t>
            </a:r>
            <a:endParaRPr lang="en-US" altLang="zh-CN" sz="2000" b="1" kern="0">
              <a:solidFill>
                <a:srgbClr val="333333"/>
              </a:solidFill>
              <a:effectLst/>
              <a:latin typeface="黑体" panose="02010609060101010101" pitchFamily="49" charset="-122"/>
              <a:ea typeface="黑体" panose="02010609060101010101" pitchFamily="49" charset="-122"/>
              <a:cs typeface="宋体" panose="02010600030101010101" pitchFamily="2" charset="-122"/>
            </a:endParaRPr>
          </a:p>
        </p:txBody>
      </p:sp>
      <p:sp>
        <p:nvSpPr>
          <p:cNvPr id="7" name="矩形 6">
            <a:extLst>
              <a:ext uri="{FF2B5EF4-FFF2-40B4-BE49-F238E27FC236}">
                <a16:creationId xmlns:a16="http://schemas.microsoft.com/office/drawing/2014/main" xmlns="" id="{501A9B45-E1B9-4038-8B23-F847CD09907A}"/>
              </a:ext>
            </a:extLst>
          </p:cNvPr>
          <p:cNvSpPr/>
          <p:nvPr/>
        </p:nvSpPr>
        <p:spPr>
          <a:xfrm>
            <a:off x="5225051" y="3157945"/>
            <a:ext cx="6849978" cy="886255"/>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l"/>
            <a:r>
              <a:rPr lang="zh-CN" altLang="zh-CN" sz="2000" b="1" kern="0">
                <a:solidFill>
                  <a:srgbClr val="333333"/>
                </a:solidFill>
                <a:effectLst/>
                <a:latin typeface="黑体" panose="02010609060101010101" pitchFamily="49" charset="-122"/>
                <a:ea typeface="黑体" panose="02010609060101010101" pitchFamily="49" charset="-122"/>
                <a:cs typeface="宋体" panose="02010600030101010101" pitchFamily="2" charset="-122"/>
              </a:rPr>
              <a:t>异彩纷呈：比喻突出的成就或表现。</a:t>
            </a:r>
            <a:endParaRPr lang="en-US" altLang="zh-CN" sz="2000" b="1" kern="0">
              <a:solidFill>
                <a:srgbClr val="333333"/>
              </a:solidFill>
              <a:effectLst/>
              <a:latin typeface="黑体" panose="02010609060101010101" pitchFamily="49" charset="-122"/>
              <a:ea typeface="黑体" panose="02010609060101010101" pitchFamily="49" charset="-122"/>
              <a:cs typeface="宋体" panose="02010600030101010101" pitchFamily="2" charset="-122"/>
            </a:endParaRPr>
          </a:p>
          <a:p>
            <a:pPr algn="l"/>
            <a:r>
              <a:rPr lang="zh-CN" altLang="zh-CN" sz="2000" b="1" kern="0">
                <a:solidFill>
                  <a:srgbClr val="333333"/>
                </a:solidFill>
                <a:effectLst/>
                <a:latin typeface="黑体" panose="02010609060101010101" pitchFamily="49" charset="-122"/>
                <a:ea typeface="黑体" panose="02010609060101010101" pitchFamily="49" charset="-122"/>
                <a:cs typeface="宋体" panose="02010600030101010101" pitchFamily="2" charset="-122"/>
              </a:rPr>
              <a:t>奇光异彩：奇特瑰丽的光芒和色彩，此处形容流派风格不当。</a:t>
            </a:r>
            <a:endParaRPr lang="en-US" altLang="zh-CN" sz="2000" b="1" kern="0">
              <a:solidFill>
                <a:srgbClr val="333333"/>
              </a:solidFill>
              <a:effectLst/>
              <a:latin typeface="黑体" panose="02010609060101010101" pitchFamily="49" charset="-122"/>
              <a:ea typeface="黑体" panose="02010609060101010101" pitchFamily="49" charset="-122"/>
              <a:cs typeface="宋体" panose="02010600030101010101" pitchFamily="2" charset="-122"/>
            </a:endParaRPr>
          </a:p>
        </p:txBody>
      </p:sp>
      <p:sp>
        <p:nvSpPr>
          <p:cNvPr id="8" name="矩形 7">
            <a:extLst>
              <a:ext uri="{FF2B5EF4-FFF2-40B4-BE49-F238E27FC236}">
                <a16:creationId xmlns:a16="http://schemas.microsoft.com/office/drawing/2014/main" xmlns="" id="{4E7CF0E3-48F7-475E-A043-8098014C6F55}"/>
              </a:ext>
            </a:extLst>
          </p:cNvPr>
          <p:cNvSpPr/>
          <p:nvPr/>
        </p:nvSpPr>
        <p:spPr>
          <a:xfrm>
            <a:off x="116971" y="4990252"/>
            <a:ext cx="7985504" cy="1230401"/>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l"/>
            <a:r>
              <a:rPr lang="zh-CN" altLang="zh-CN" sz="2000" b="1" kern="0">
                <a:solidFill>
                  <a:srgbClr val="333333"/>
                </a:solidFill>
                <a:effectLst/>
                <a:latin typeface="黑体" panose="02010609060101010101" pitchFamily="49" charset="-122"/>
                <a:ea typeface="黑体" panose="02010609060101010101" pitchFamily="49" charset="-122"/>
                <a:cs typeface="宋体" panose="02010600030101010101" pitchFamily="2" charset="-122"/>
              </a:rPr>
              <a:t>不可或缺：表示非常重要，不能有一点点的缺失，不能少一点。</a:t>
            </a:r>
            <a:endParaRPr lang="en-US" altLang="zh-CN" sz="2000" b="1" kern="0">
              <a:solidFill>
                <a:srgbClr val="333333"/>
              </a:solidFill>
              <a:effectLst/>
              <a:latin typeface="黑体" panose="02010609060101010101" pitchFamily="49" charset="-122"/>
              <a:ea typeface="黑体" panose="02010609060101010101" pitchFamily="49" charset="-122"/>
              <a:cs typeface="宋体" panose="02010600030101010101" pitchFamily="2" charset="-122"/>
            </a:endParaRPr>
          </a:p>
          <a:p>
            <a:pPr algn="l"/>
            <a:r>
              <a:rPr lang="zh-CN" altLang="zh-CN" sz="2000" b="1" kern="0">
                <a:solidFill>
                  <a:srgbClr val="333333"/>
                </a:solidFill>
                <a:effectLst/>
                <a:latin typeface="黑体" panose="02010609060101010101" pitchFamily="49" charset="-122"/>
                <a:ea typeface="黑体" panose="02010609060101010101" pitchFamily="49" charset="-122"/>
                <a:cs typeface="宋体" panose="02010600030101010101" pitchFamily="2" charset="-122"/>
              </a:rPr>
              <a:t>弥足珍贵：形容十分珍贵、非常珍贵。</a:t>
            </a:r>
            <a:r>
              <a:rPr lang="zh-CN" altLang="zh-CN" sz="2000" b="1" kern="0">
                <a:solidFill>
                  <a:srgbClr val="FF0000"/>
                </a:solidFill>
                <a:effectLst/>
                <a:latin typeface="黑体" panose="02010609060101010101" pitchFamily="49" charset="-122"/>
                <a:ea typeface="黑体" panose="02010609060101010101" pitchFamily="49" charset="-122"/>
                <a:cs typeface="宋体" panose="02010600030101010101" pitchFamily="2" charset="-122"/>
              </a:rPr>
              <a:t>此处强调篆刻是中国画和书法作品的组成部分，用“不可或缺”恰当。</a:t>
            </a:r>
            <a:endParaRPr lang="zh-CN" altLang="zh-CN" sz="2000" b="1" kern="100">
              <a:solidFill>
                <a:srgbClr val="FF0000"/>
              </a:solidFill>
              <a:effectLst/>
              <a:latin typeface="黑体" panose="02010609060101010101" pitchFamily="49" charset="-122"/>
              <a:ea typeface="黑体"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val="749211483"/>
      </p:ext>
    </p:extLst>
  </p:cSld>
  <p:clrMapOvr>
    <a:masterClrMapping/>
  </p:clrMapOvr>
  <mc:AlternateContent>
    <mc:Choice xmlns:p14="http://schemas.microsoft.com/office/powerpoint/2010/main" Requires="p14">
      <p:transition spd="slow" advClick="0" advTm="4000" p14:dur="15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fill="hold"/>
                                        <p:tgtEl>
                                          <p:spTgt spid="8"/>
                                        </p:tgtEl>
                                        <p:attrNameLst>
                                          <p:attrName>ppt_x</p:attrName>
                                        </p:attrNameLst>
                                      </p:cBhvr>
                                      <p:tavLst>
                                        <p:tav tm="0">
                                          <p:val>
                                            <p:strVal val="#ppt_x"/>
                                          </p:val>
                                        </p:tav>
                                        <p:tav tm="100000">
                                          <p:val>
                                            <p:strVal val="#ppt_x"/>
                                          </p:val>
                                        </p:tav>
                                      </p:tavLst>
                                    </p:anim>
                                    <p:anim calcmode="lin" valueType="num">
                                      <p:cBhvr additive="base">
                                        <p:cTn id="3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3" grpId="0"/>
      <p:bldP spid="4" grpId="0"/>
      <p:bldP spid="7" grpId="0"/>
      <p:bldP spid="8" grpId="0"/>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0800000">
            <a:off x="4067175" y="0"/>
            <a:ext cx="4057650" cy="1601859"/>
          </a:xfrm>
          <a:prstGeom prst="rect">
            <a:avLst/>
          </a:prstGeom>
        </p:spPr>
      </p:pic>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00500" y="5270173"/>
            <a:ext cx="4191000" cy="1654502"/>
          </a:xfrm>
          <a:prstGeom prst="rect">
            <a:avLst/>
          </a:prstGeom>
        </p:spPr>
      </p:pic>
      <p:pic>
        <p:nvPicPr>
          <p:cNvPr id="10" name="图片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73524" y="1478699"/>
            <a:ext cx="2164976" cy="1094583"/>
          </a:xfrm>
          <a:prstGeom prst="rect">
            <a:avLst/>
          </a:prstGeom>
        </p:spPr>
      </p:pic>
      <p:pic>
        <p:nvPicPr>
          <p:cNvPr id="11" name="图片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770760" y="4135803"/>
            <a:ext cx="2595989" cy="1312497"/>
          </a:xfrm>
          <a:prstGeom prst="rect">
            <a:avLst/>
          </a:prstGeom>
        </p:spPr>
      </p:pic>
      <p:sp>
        <p:nvSpPr>
          <p:cNvPr id="8" name="文本框 7">
            <a:extLst>
              <a:ext uri="{FF2B5EF4-FFF2-40B4-BE49-F238E27FC236}">
                <a16:creationId xmlns:a16="http://schemas.microsoft.com/office/drawing/2014/main" xmlns="" id="{0F9359F5-6AEE-466F-8086-9772283F9787}"/>
              </a:ext>
            </a:extLst>
          </p:cNvPr>
          <p:cNvSpPr txBox="1"/>
          <p:nvPr/>
        </p:nvSpPr>
        <p:spPr>
          <a:xfrm>
            <a:off x="4000500" y="2722197"/>
            <a:ext cx="6155356" cy="1323439"/>
          </a:xfrm>
          <a:prstGeom prst="rect">
            <a:avLst/>
          </a:prstGeom>
          <a:noFill/>
          <a:ln w="9525">
            <a:noFill/>
          </a:ln>
        </p:spPr>
        <p:txBody>
          <a:bodyPr wrap="square">
            <a:spAutoFit/>
          </a:bodyPr>
          <a:lstStyle/>
          <a:p>
            <a:r>
              <a:rPr lang="zh-CN" altLang="en-US" sz="8000" b="1">
                <a:latin typeface="+mj-ea"/>
                <a:ea typeface="+mj-ea"/>
              </a:rPr>
              <a:t>考察类型</a:t>
            </a:r>
            <a:endParaRPr lang="zh-CN" altLang="en-US" sz="8000"/>
          </a:p>
        </p:txBody>
      </p:sp>
      <p:pic>
        <p:nvPicPr>
          <p:cNvPr id="9" name="图片 8">
            <a:extLst>
              <a:ext uri="{FF2B5EF4-FFF2-40B4-BE49-F238E27FC236}">
                <a16:creationId xmlns:a16="http://schemas.microsoft.com/office/drawing/2014/main" xmlns="" id="{A2AC5901-5DA8-4C06-A10F-EA3357B5074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73306" y="-92891"/>
            <a:ext cx="4458635" cy="4458635"/>
          </a:xfrm>
          <a:prstGeom prst="rect">
            <a:avLst/>
          </a:prstGeom>
        </p:spPr>
      </p:pic>
    </p:spTree>
  </p:cSld>
  <p:clrMapOvr>
    <a:masterClrMapping/>
  </p:clrMapOvr>
  <mc:AlternateContent>
    <mc:Choice xmlns:p14="http://schemas.microsoft.com/office/powerpoint/2010/main" Requires="p14">
      <p:transition spd="slow" advClick="0" advTm="4000" p14:dur="1500">
        <p:random/>
      </p:transition>
    </mc:Choice>
    <mc:Fallback>
      <p:transition spd="slow" advClick="0" advTm="4000">
        <p:random/>
      </p:transition>
    </mc:Fallback>
  </mc:AlternateConten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221557" y="5343346"/>
            <a:ext cx="1806786" cy="900890"/>
          </a:xfrm>
          <a:prstGeom prst="rect">
            <a:avLst/>
          </a:prstGeom>
        </p:spPr>
      </p:pic>
      <p:pic>
        <p:nvPicPr>
          <p:cNvPr id="2" name="图片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560926" y="0"/>
            <a:ext cx="1679930" cy="1679930"/>
          </a:xfrm>
          <a:prstGeom prst="rect">
            <a:avLst/>
          </a:prstGeom>
        </p:spPr>
      </p:pic>
      <p:sp>
        <p:nvSpPr>
          <p:cNvPr id="9" name="文本框 8"/>
          <p:cNvSpPr txBox="1"/>
          <p:nvPr/>
        </p:nvSpPr>
        <p:spPr>
          <a:xfrm>
            <a:off x="5616972" y="85508"/>
            <a:ext cx="736600" cy="2933694"/>
          </a:xfrm>
          <a:prstGeom prst="rect">
            <a:avLst/>
          </a:prstGeom>
          <a:noFill/>
          <a:ln w="28575">
            <a:solidFill>
              <a:srgbClr val="DD3B44"/>
            </a:solidFill>
          </a:ln>
        </p:spPr>
        <p:txBody>
          <a:bodyPr vert="eaVert" wrap="square" rtlCol="0">
            <a:spAutoFit/>
          </a:bodyPr>
          <a:lstStyle/>
          <a:p>
            <a:r>
              <a:rPr lang="en-US" altLang="zh-CN" sz="3600">
                <a:latin typeface="+mj-ea"/>
                <a:ea typeface="+mj-ea"/>
              </a:rPr>
              <a:t> </a:t>
            </a:r>
            <a:r>
              <a:rPr lang="zh-CN" altLang="en-US" sz="3600" b="1">
                <a:latin typeface="+mj-ea"/>
                <a:ea typeface="+mj-ea"/>
              </a:rPr>
              <a:t>考察类型</a:t>
            </a:r>
          </a:p>
        </p:txBody>
      </p:sp>
      <p:sp>
        <p:nvSpPr>
          <p:cNvPr id="3" name="文本框 2"/>
          <p:cNvSpPr txBox="1"/>
          <p:nvPr/>
        </p:nvSpPr>
        <p:spPr>
          <a:xfrm>
            <a:off x="688616" y="3019202"/>
            <a:ext cx="736600" cy="2933694"/>
          </a:xfrm>
          <a:prstGeom prst="rect">
            <a:avLst/>
          </a:prstGeom>
          <a:noFill/>
          <a:ln w="28575">
            <a:solidFill>
              <a:srgbClr val="DD3B44"/>
            </a:solidFill>
          </a:ln>
        </p:spPr>
        <p:txBody>
          <a:bodyPr vert="eaVert" wrap="square" rtlCol="0">
            <a:spAutoFit/>
          </a:bodyPr>
          <a:lstStyle/>
          <a:p>
            <a:r>
              <a:rPr lang="en-US" altLang="zh-CN" sz="3600">
                <a:latin typeface="+mj-ea"/>
                <a:ea typeface="+mj-ea"/>
              </a:rPr>
              <a:t> </a:t>
            </a:r>
            <a:r>
              <a:rPr lang="zh-CN" altLang="en-US" sz="3600">
                <a:latin typeface="+mj-ea"/>
                <a:ea typeface="+mj-ea"/>
              </a:rPr>
              <a:t>望文生义</a:t>
            </a:r>
            <a:endParaRPr lang="zh-CN" altLang="en-US" sz="3600" b="1">
              <a:latin typeface="+mj-ea"/>
              <a:ea typeface="+mj-ea"/>
            </a:endParaRPr>
          </a:p>
        </p:txBody>
      </p:sp>
      <p:sp>
        <p:nvSpPr>
          <p:cNvPr id="5" name="文本框 4"/>
          <p:cNvSpPr txBox="1"/>
          <p:nvPr/>
        </p:nvSpPr>
        <p:spPr>
          <a:xfrm>
            <a:off x="3846292" y="3266030"/>
            <a:ext cx="736600" cy="2933694"/>
          </a:xfrm>
          <a:prstGeom prst="rect">
            <a:avLst/>
          </a:prstGeom>
          <a:noFill/>
          <a:ln w="28575">
            <a:solidFill>
              <a:srgbClr val="DD3B44"/>
            </a:solidFill>
          </a:ln>
        </p:spPr>
        <p:txBody>
          <a:bodyPr vert="eaVert" wrap="square" rtlCol="0">
            <a:spAutoFit/>
          </a:bodyPr>
          <a:lstStyle/>
          <a:p>
            <a:r>
              <a:rPr lang="en-US" altLang="zh-CN" sz="3600">
                <a:latin typeface="+mj-ea"/>
                <a:ea typeface="+mj-ea"/>
              </a:rPr>
              <a:t> </a:t>
            </a:r>
            <a:r>
              <a:rPr lang="zh-CN" altLang="en-US" sz="3600">
                <a:latin typeface="+mj-ea"/>
                <a:ea typeface="+mj-ea"/>
              </a:rPr>
              <a:t>谦敬误用</a:t>
            </a:r>
            <a:endParaRPr lang="zh-CN" altLang="en-US" sz="3600" b="1">
              <a:latin typeface="+mj-ea"/>
              <a:ea typeface="+mj-ea"/>
            </a:endParaRPr>
          </a:p>
        </p:txBody>
      </p:sp>
      <p:sp>
        <p:nvSpPr>
          <p:cNvPr id="6" name="文本框 5"/>
          <p:cNvSpPr txBox="1"/>
          <p:nvPr/>
        </p:nvSpPr>
        <p:spPr>
          <a:xfrm>
            <a:off x="5488144" y="3604529"/>
            <a:ext cx="736600" cy="2933694"/>
          </a:xfrm>
          <a:prstGeom prst="rect">
            <a:avLst/>
          </a:prstGeom>
          <a:noFill/>
          <a:ln w="28575">
            <a:solidFill>
              <a:srgbClr val="DD3B44"/>
            </a:solidFill>
          </a:ln>
        </p:spPr>
        <p:txBody>
          <a:bodyPr vert="eaVert" wrap="square" rtlCol="0">
            <a:spAutoFit/>
          </a:bodyPr>
          <a:lstStyle/>
          <a:p>
            <a:r>
              <a:rPr lang="en-US" altLang="zh-CN" sz="3600">
                <a:latin typeface="+mj-ea"/>
                <a:ea typeface="+mj-ea"/>
              </a:rPr>
              <a:t> </a:t>
            </a:r>
            <a:r>
              <a:rPr lang="zh-CN" altLang="en-US" sz="3600">
                <a:latin typeface="+mj-ea"/>
                <a:ea typeface="+mj-ea"/>
              </a:rPr>
              <a:t>用错对象</a:t>
            </a:r>
            <a:endParaRPr lang="zh-CN" altLang="en-US" sz="3600" b="1">
              <a:latin typeface="+mj-ea"/>
              <a:ea typeface="+mj-ea"/>
            </a:endParaRPr>
          </a:p>
        </p:txBody>
      </p:sp>
      <p:sp>
        <p:nvSpPr>
          <p:cNvPr id="10" name="文本框 9"/>
          <p:cNvSpPr txBox="1"/>
          <p:nvPr/>
        </p:nvSpPr>
        <p:spPr>
          <a:xfrm>
            <a:off x="2232834" y="1799183"/>
            <a:ext cx="736600" cy="2933694"/>
          </a:xfrm>
          <a:prstGeom prst="rect">
            <a:avLst/>
          </a:prstGeom>
          <a:noFill/>
          <a:ln w="28575">
            <a:solidFill>
              <a:srgbClr val="DD3B44"/>
            </a:solidFill>
          </a:ln>
        </p:spPr>
        <p:txBody>
          <a:bodyPr vert="eaVert" wrap="square" rtlCol="0">
            <a:spAutoFit/>
          </a:bodyPr>
          <a:lstStyle/>
          <a:p>
            <a:r>
              <a:rPr lang="en-US" altLang="zh-CN" sz="3600">
                <a:latin typeface="+mj-ea"/>
                <a:ea typeface="+mj-ea"/>
              </a:rPr>
              <a:t> </a:t>
            </a:r>
            <a:r>
              <a:rPr lang="zh-CN" altLang="en-US" sz="3600">
                <a:latin typeface="+mj-ea"/>
                <a:ea typeface="+mj-ea"/>
              </a:rPr>
              <a:t>褒贬失当</a:t>
            </a:r>
            <a:endParaRPr lang="zh-CN" altLang="en-US" sz="3600" b="1">
              <a:latin typeface="+mj-ea"/>
              <a:ea typeface="+mj-ea"/>
            </a:endParaRPr>
          </a:p>
        </p:txBody>
      </p:sp>
      <p:sp>
        <p:nvSpPr>
          <p:cNvPr id="11" name="文本框 10"/>
          <p:cNvSpPr txBox="1"/>
          <p:nvPr/>
        </p:nvSpPr>
        <p:spPr>
          <a:xfrm>
            <a:off x="9824326" y="2717390"/>
            <a:ext cx="736600" cy="2933694"/>
          </a:xfrm>
          <a:prstGeom prst="rect">
            <a:avLst/>
          </a:prstGeom>
          <a:noFill/>
          <a:ln w="28575">
            <a:solidFill>
              <a:srgbClr val="DD3B44"/>
            </a:solidFill>
          </a:ln>
        </p:spPr>
        <p:txBody>
          <a:bodyPr vert="eaVert" wrap="square" rtlCol="0">
            <a:spAutoFit/>
          </a:bodyPr>
          <a:lstStyle/>
          <a:p>
            <a:r>
              <a:rPr lang="en-US" altLang="zh-CN" sz="3600">
                <a:latin typeface="+mj-ea"/>
                <a:ea typeface="+mj-ea"/>
              </a:rPr>
              <a:t> </a:t>
            </a:r>
            <a:r>
              <a:rPr lang="zh-CN" altLang="en-US" sz="3600">
                <a:latin typeface="+mj-ea"/>
                <a:ea typeface="+mj-ea"/>
              </a:rPr>
              <a:t>不合语境</a:t>
            </a:r>
            <a:endParaRPr lang="zh-CN" altLang="en-US" sz="3600" b="1">
              <a:latin typeface="+mj-ea"/>
              <a:ea typeface="+mj-ea"/>
            </a:endParaRPr>
          </a:p>
        </p:txBody>
      </p:sp>
      <p:sp>
        <p:nvSpPr>
          <p:cNvPr id="12" name="文本框 11"/>
          <p:cNvSpPr txBox="1"/>
          <p:nvPr/>
        </p:nvSpPr>
        <p:spPr>
          <a:xfrm>
            <a:off x="7129996" y="2717390"/>
            <a:ext cx="736600" cy="2933694"/>
          </a:xfrm>
          <a:prstGeom prst="rect">
            <a:avLst/>
          </a:prstGeom>
          <a:noFill/>
          <a:ln w="28575">
            <a:solidFill>
              <a:srgbClr val="DD3B44"/>
            </a:solidFill>
          </a:ln>
        </p:spPr>
        <p:txBody>
          <a:bodyPr vert="eaVert" wrap="square" rtlCol="0">
            <a:spAutoFit/>
          </a:bodyPr>
          <a:lstStyle/>
          <a:p>
            <a:r>
              <a:rPr lang="en-US" altLang="zh-CN" sz="3600">
                <a:latin typeface="+mj-ea"/>
                <a:ea typeface="+mj-ea"/>
              </a:rPr>
              <a:t> </a:t>
            </a:r>
            <a:r>
              <a:rPr lang="zh-CN" altLang="en-US" sz="3600">
                <a:latin typeface="+mj-ea"/>
                <a:ea typeface="+mj-ea"/>
              </a:rPr>
              <a:t>语义重复</a:t>
            </a:r>
            <a:endParaRPr lang="zh-CN" altLang="en-US" sz="3600" b="1">
              <a:latin typeface="+mj-ea"/>
              <a:ea typeface="+mj-ea"/>
            </a:endParaRPr>
          </a:p>
        </p:txBody>
      </p:sp>
      <p:sp>
        <p:nvSpPr>
          <p:cNvPr id="13" name="文本框 12"/>
          <p:cNvSpPr txBox="1"/>
          <p:nvPr/>
        </p:nvSpPr>
        <p:spPr>
          <a:xfrm>
            <a:off x="8426083" y="3716952"/>
            <a:ext cx="736600" cy="2933694"/>
          </a:xfrm>
          <a:prstGeom prst="rect">
            <a:avLst/>
          </a:prstGeom>
          <a:noFill/>
          <a:ln w="28575">
            <a:solidFill>
              <a:srgbClr val="DD3B44"/>
            </a:solidFill>
          </a:ln>
        </p:spPr>
        <p:txBody>
          <a:bodyPr vert="eaVert" wrap="square" rtlCol="0">
            <a:spAutoFit/>
          </a:bodyPr>
          <a:lstStyle/>
          <a:p>
            <a:r>
              <a:rPr lang="en-US" altLang="zh-CN" sz="3600">
                <a:latin typeface="+mj-ea"/>
                <a:ea typeface="+mj-ea"/>
              </a:rPr>
              <a:t> </a:t>
            </a:r>
            <a:r>
              <a:rPr lang="zh-CN" altLang="en-US" sz="3600">
                <a:latin typeface="+mj-ea"/>
                <a:ea typeface="+mj-ea"/>
              </a:rPr>
              <a:t>语法失误</a:t>
            </a:r>
            <a:endParaRPr lang="zh-CN" altLang="en-US" sz="3600" b="1">
              <a:latin typeface="+mj-ea"/>
              <a:ea typeface="+mj-ea"/>
            </a:endParaRPr>
          </a:p>
        </p:txBody>
      </p:sp>
      <p:sp>
        <p:nvSpPr>
          <p:cNvPr id="14" name="文本框 13"/>
          <p:cNvSpPr txBox="1"/>
          <p:nvPr/>
        </p:nvSpPr>
        <p:spPr>
          <a:xfrm>
            <a:off x="11133020" y="3756591"/>
            <a:ext cx="738664" cy="2933694"/>
          </a:xfrm>
          <a:prstGeom prst="rect">
            <a:avLst/>
          </a:prstGeom>
          <a:noFill/>
          <a:ln w="28575">
            <a:solidFill>
              <a:srgbClr val="DD3B44"/>
            </a:solidFill>
          </a:ln>
        </p:spPr>
        <p:txBody>
          <a:bodyPr vert="eaVert" wrap="square" rtlCol="0">
            <a:spAutoFit/>
          </a:bodyPr>
          <a:lstStyle/>
          <a:p>
            <a:r>
              <a:rPr lang="en-US" altLang="zh-CN" sz="3600">
                <a:latin typeface="+mj-ea"/>
                <a:ea typeface="+mj-ea"/>
              </a:rPr>
              <a:t> </a:t>
            </a:r>
            <a:r>
              <a:rPr lang="zh-CN" altLang="en-US" sz="3600">
                <a:latin typeface="+mj-ea"/>
                <a:ea typeface="+mj-ea"/>
              </a:rPr>
              <a:t>轻重失度</a:t>
            </a:r>
            <a:endParaRPr lang="zh-CN" altLang="en-US" sz="3600" b="1">
              <a:latin typeface="+mj-ea"/>
              <a:ea typeface="+mj-ea"/>
            </a:endParaRPr>
          </a:p>
        </p:txBody>
      </p:sp>
      <p:pic>
        <p:nvPicPr>
          <p:cNvPr id="15" name="图片 14">
            <a:extLst>
              <a:ext uri="{FF2B5EF4-FFF2-40B4-BE49-F238E27FC236}">
                <a16:creationId xmlns:a16="http://schemas.microsoft.com/office/drawing/2014/main" xmlns="" id="{1AE35D72-2761-4FC7-B7E6-EFD26485BEE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1425216" y="4170486"/>
            <a:ext cx="1806786" cy="900890"/>
          </a:xfrm>
          <a:prstGeom prst="rect">
            <a:avLst/>
          </a:prstGeom>
        </p:spPr>
      </p:pic>
      <p:pic>
        <p:nvPicPr>
          <p:cNvPr id="16" name="图片 15">
            <a:extLst>
              <a:ext uri="{FF2B5EF4-FFF2-40B4-BE49-F238E27FC236}">
                <a16:creationId xmlns:a16="http://schemas.microsoft.com/office/drawing/2014/main" xmlns="" id="{77C69F2B-212E-4524-89EE-3536A19B5D0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2862525" y="5654056"/>
            <a:ext cx="1806786" cy="900890"/>
          </a:xfrm>
          <a:prstGeom prst="rect">
            <a:avLst/>
          </a:prstGeom>
        </p:spPr>
      </p:pic>
      <p:pic>
        <p:nvPicPr>
          <p:cNvPr id="17" name="图片 16">
            <a:extLst>
              <a:ext uri="{FF2B5EF4-FFF2-40B4-BE49-F238E27FC236}">
                <a16:creationId xmlns:a16="http://schemas.microsoft.com/office/drawing/2014/main" xmlns="" id="{FC6DDB4E-B858-4353-8AC6-199FBEE3CCC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4653550" y="5981940"/>
            <a:ext cx="1806786" cy="900890"/>
          </a:xfrm>
          <a:prstGeom prst="rect">
            <a:avLst/>
          </a:prstGeom>
        </p:spPr>
      </p:pic>
      <p:pic>
        <p:nvPicPr>
          <p:cNvPr id="18" name="图片 17">
            <a:extLst>
              <a:ext uri="{FF2B5EF4-FFF2-40B4-BE49-F238E27FC236}">
                <a16:creationId xmlns:a16="http://schemas.microsoft.com/office/drawing/2014/main" xmlns="" id="{5D90525A-1BD0-4265-B402-757898BA382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6306519" y="5052006"/>
            <a:ext cx="1806786" cy="900890"/>
          </a:xfrm>
          <a:prstGeom prst="rect">
            <a:avLst/>
          </a:prstGeom>
        </p:spPr>
      </p:pic>
      <p:pic>
        <p:nvPicPr>
          <p:cNvPr id="19" name="图片 18">
            <a:extLst>
              <a:ext uri="{FF2B5EF4-FFF2-40B4-BE49-F238E27FC236}">
                <a16:creationId xmlns:a16="http://schemas.microsoft.com/office/drawing/2014/main" xmlns="" id="{CBE34688-507E-45FC-A5BB-9E4A9E18F8E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7601006" y="6082091"/>
            <a:ext cx="1806786" cy="900890"/>
          </a:xfrm>
          <a:prstGeom prst="rect">
            <a:avLst/>
          </a:prstGeom>
        </p:spPr>
      </p:pic>
      <p:pic>
        <p:nvPicPr>
          <p:cNvPr id="20" name="图片 19">
            <a:extLst>
              <a:ext uri="{FF2B5EF4-FFF2-40B4-BE49-F238E27FC236}">
                <a16:creationId xmlns:a16="http://schemas.microsoft.com/office/drawing/2014/main" xmlns="" id="{FF7E557F-82DB-4899-BED7-20BE28F9231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9007440" y="5081050"/>
            <a:ext cx="1806786" cy="900890"/>
          </a:xfrm>
          <a:prstGeom prst="rect">
            <a:avLst/>
          </a:prstGeom>
        </p:spPr>
      </p:pic>
      <p:pic>
        <p:nvPicPr>
          <p:cNvPr id="21" name="图片 20">
            <a:extLst>
              <a:ext uri="{FF2B5EF4-FFF2-40B4-BE49-F238E27FC236}">
                <a16:creationId xmlns:a16="http://schemas.microsoft.com/office/drawing/2014/main" xmlns="" id="{5592E46E-8197-48BA-8415-28B702CA115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10385214" y="6082091"/>
            <a:ext cx="1806786" cy="900890"/>
          </a:xfrm>
          <a:prstGeom prst="rect">
            <a:avLst/>
          </a:prstGeom>
        </p:spPr>
      </p:pic>
    </p:spTree>
  </p:cSld>
  <p:clrMapOvr>
    <a:masterClrMapping/>
  </p:clrMapOvr>
  <mc:AlternateContent>
    <mc:Choice xmlns:p14="http://schemas.microsoft.com/office/powerpoint/2010/main" Requires="p14">
      <p:transition spd="slow" advClick="0" advTm="4000" p14:dur="1500">
        <p:random/>
      </p:transition>
    </mc:Choice>
    <mc:Fallback>
      <p:transition spd="slow" advClick="0" advTm="4000">
        <p:random/>
      </p:transition>
    </mc:Fallback>
  </mc:AlternateConten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Rectangle 7">
            <a:extLst>
              <a:ext uri="{FF2B5EF4-FFF2-40B4-BE49-F238E27FC236}">
                <a16:creationId xmlns:a16="http://schemas.microsoft.com/office/drawing/2014/main" xmlns="" id="{2C7D1539-F566-4DFF-901C-54ED430BD730}"/>
              </a:ext>
            </a:extLst>
          </p:cNvPr>
          <p:cNvSpPr>
            <a:spLocks noChangeArrowheads="1"/>
          </p:cNvSpPr>
          <p:nvPr/>
        </p:nvSpPr>
        <p:spPr bwMode="auto">
          <a:xfrm>
            <a:off x="2397651" y="3619100"/>
            <a:ext cx="5003800" cy="5794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lgn="ctr">
                <a:solidFill>
                  <a:srgbClr val="000000"/>
                </a:solidFill>
                <a:prstDash val="solid"/>
                <a:miter lim="800000"/>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lvl1pPr>
              <a:defRPr>
                <a:solidFill>
                  <a:schemeClr val="tx1"/>
                </a:solidFill>
                <a:latin typeface="Calibri" panose="020f0502020204030204" pitchFamily="34" charset="0"/>
                <a:cs typeface="Calibri" panose="020f0502020204030204" pitchFamily="34" charset="0"/>
              </a:defRPr>
            </a:lvl1pPr>
            <a:lvl2pPr>
              <a:defRPr>
                <a:solidFill>
                  <a:schemeClr val="tx1"/>
                </a:solidFill>
                <a:latin typeface="Calibri" panose="020f0502020204030204" pitchFamily="34" charset="0"/>
                <a:cs typeface="Calibri" panose="020f0502020204030204" pitchFamily="34" charset="0"/>
              </a:defRPr>
            </a:lvl2pPr>
            <a:lvl3pPr>
              <a:defRPr>
                <a:solidFill>
                  <a:schemeClr val="tx1"/>
                </a:solidFill>
                <a:latin typeface="Calibri" panose="020f0502020204030204" pitchFamily="34" charset="0"/>
                <a:cs typeface="Calibri" panose="020f0502020204030204" pitchFamily="34" charset="0"/>
              </a:defRPr>
            </a:lvl3pPr>
            <a:lvl4pPr>
              <a:defRPr>
                <a:solidFill>
                  <a:schemeClr val="tx1"/>
                </a:solidFill>
                <a:latin typeface="Calibri" panose="020f0502020204030204" pitchFamily="34" charset="0"/>
                <a:cs typeface="Calibri" panose="020f0502020204030204" pitchFamily="34" charset="0"/>
              </a:defRPr>
            </a:lvl4pPr>
            <a:lvl5pPr>
              <a:defRPr>
                <a:solidFill>
                  <a:schemeClr val="tx1"/>
                </a:solidFill>
                <a:latin typeface="Calibri" panose="020f0502020204030204" pitchFamily="34" charset="0"/>
                <a:cs typeface="Calibri" panose="020f0502020204030204" pitchFamily="34" charset="0"/>
              </a:defRPr>
            </a:lvl5pPr>
            <a:lvl6pPr fontAlgn="base">
              <a:spcBef>
                <a:spcPct val="0"/>
              </a:spcBef>
              <a:spcAft>
                <a:spcPct val="0"/>
              </a:spcAft>
              <a:defRPr>
                <a:solidFill>
                  <a:schemeClr val="tx1"/>
                </a:solidFill>
                <a:latin typeface="Calibri" panose="020f0502020204030204" pitchFamily="34" charset="0"/>
                <a:cs typeface="Calibri" panose="020f0502020204030204" pitchFamily="34" charset="0"/>
              </a:defRPr>
            </a:lvl6pPr>
            <a:lvl7pPr fontAlgn="base">
              <a:spcBef>
                <a:spcPct val="0"/>
              </a:spcBef>
              <a:spcAft>
                <a:spcPct val="0"/>
              </a:spcAft>
              <a:defRPr>
                <a:solidFill>
                  <a:schemeClr val="tx1"/>
                </a:solidFill>
                <a:latin typeface="Calibri" panose="020f0502020204030204" pitchFamily="34" charset="0"/>
                <a:cs typeface="Calibri" panose="020f0502020204030204" pitchFamily="34" charset="0"/>
              </a:defRPr>
            </a:lvl7pPr>
            <a:lvl8pPr fontAlgn="base">
              <a:spcBef>
                <a:spcPct val="0"/>
              </a:spcBef>
              <a:spcAft>
                <a:spcPct val="0"/>
              </a:spcAft>
              <a:defRPr>
                <a:solidFill>
                  <a:schemeClr val="tx1"/>
                </a:solidFill>
                <a:latin typeface="Calibri" panose="020f0502020204030204" pitchFamily="34" charset="0"/>
                <a:cs typeface="Calibri" panose="020f0502020204030204" pitchFamily="34" charset="0"/>
              </a:defRPr>
            </a:lvl8pPr>
            <a:lvl9pPr fontAlgn="base">
              <a:spcBef>
                <a:spcPct val="0"/>
              </a:spcBef>
              <a:spcAft>
                <a:spcPct val="0"/>
              </a:spcAft>
              <a:defRPr>
                <a:solidFill>
                  <a:schemeClr val="tx1"/>
                </a:solidFill>
                <a:latin typeface="Calibri" panose="020f0502020204030204" pitchFamily="34" charset="0"/>
                <a:cs typeface="Calibri" panose="020f0502020204030204" pitchFamily="34" charset="0"/>
              </a:defRPr>
            </a:lvl9pPr>
          </a:lstStyle>
          <a:p>
            <a:pPr>
              <a:buSzTx/>
            </a:pPr>
            <a:r>
              <a:rPr kumimoji="1" lang="zh-CN" altLang="en-US" sz="4000" b="1">
                <a:latin typeface="Times New Roman" panose="02020603050405020304" pitchFamily="18" charset="0"/>
                <a:ea typeface="黑体" panose="02010609060101010101" pitchFamily="49" charset="-122"/>
              </a:rPr>
              <a:t>只按照字面意思去主观臆断</a:t>
            </a:r>
          </a:p>
        </p:txBody>
      </p:sp>
      <p:sp>
        <p:nvSpPr>
          <p:cNvPr id="3" name="Rectangle 8">
            <a:extLst>
              <a:ext uri="{FF2B5EF4-FFF2-40B4-BE49-F238E27FC236}">
                <a16:creationId xmlns:a16="http://schemas.microsoft.com/office/drawing/2014/main" xmlns="" id="{C57E0F31-1E1B-40E8-B21D-D97DEFE0258B}"/>
              </a:ext>
            </a:extLst>
          </p:cNvPr>
          <p:cNvSpPr>
            <a:spLocks noChangeArrowheads="1"/>
          </p:cNvSpPr>
          <p:nvPr/>
        </p:nvSpPr>
        <p:spPr bwMode="auto">
          <a:xfrm>
            <a:off x="3398569" y="368649"/>
            <a:ext cx="3594541" cy="807553"/>
          </a:xfrm>
          <a:prstGeom prst="rect">
            <a:avLst/>
          </a:prstGeom>
          <a:noFill/>
          <a:ln w="41275" cap="flat" algn="ctr">
            <a:solidFill>
              <a:srgbClr val="FF0000"/>
            </a:solidFill>
            <a:prstDash val="solid"/>
            <a:miter lim="800000"/>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lvl1pPr>
              <a:defRPr>
                <a:solidFill>
                  <a:schemeClr val="tx1"/>
                </a:solidFill>
                <a:latin typeface="Calibri" panose="020f0502020204030204" pitchFamily="34" charset="0"/>
                <a:cs typeface="Calibri" panose="020f0502020204030204" pitchFamily="34" charset="0"/>
              </a:defRPr>
            </a:lvl1pPr>
            <a:lvl2pPr>
              <a:defRPr>
                <a:solidFill>
                  <a:schemeClr val="tx1"/>
                </a:solidFill>
                <a:latin typeface="Calibri" panose="020f0502020204030204" pitchFamily="34" charset="0"/>
                <a:cs typeface="Calibri" panose="020f0502020204030204" pitchFamily="34" charset="0"/>
              </a:defRPr>
            </a:lvl2pPr>
            <a:lvl3pPr>
              <a:defRPr>
                <a:solidFill>
                  <a:schemeClr val="tx1"/>
                </a:solidFill>
                <a:latin typeface="Calibri" panose="020f0502020204030204" pitchFamily="34" charset="0"/>
                <a:cs typeface="Calibri" panose="020f0502020204030204" pitchFamily="34" charset="0"/>
              </a:defRPr>
            </a:lvl3pPr>
            <a:lvl4pPr>
              <a:defRPr>
                <a:solidFill>
                  <a:schemeClr val="tx1"/>
                </a:solidFill>
                <a:latin typeface="Calibri" panose="020f0502020204030204" pitchFamily="34" charset="0"/>
                <a:cs typeface="Calibri" panose="020f0502020204030204" pitchFamily="34" charset="0"/>
              </a:defRPr>
            </a:lvl4pPr>
            <a:lvl5pPr>
              <a:defRPr>
                <a:solidFill>
                  <a:schemeClr val="tx1"/>
                </a:solidFill>
                <a:latin typeface="Calibri" panose="020f0502020204030204" pitchFamily="34" charset="0"/>
                <a:cs typeface="Calibri" panose="020f0502020204030204" pitchFamily="34" charset="0"/>
              </a:defRPr>
            </a:lvl5pPr>
            <a:lvl6pPr fontAlgn="base">
              <a:spcBef>
                <a:spcPct val="0"/>
              </a:spcBef>
              <a:spcAft>
                <a:spcPct val="0"/>
              </a:spcAft>
              <a:defRPr>
                <a:solidFill>
                  <a:schemeClr val="tx1"/>
                </a:solidFill>
                <a:latin typeface="Calibri" panose="020f0502020204030204" pitchFamily="34" charset="0"/>
                <a:cs typeface="Calibri" panose="020f0502020204030204" pitchFamily="34" charset="0"/>
              </a:defRPr>
            </a:lvl6pPr>
            <a:lvl7pPr fontAlgn="base">
              <a:spcBef>
                <a:spcPct val="0"/>
              </a:spcBef>
              <a:spcAft>
                <a:spcPct val="0"/>
              </a:spcAft>
              <a:defRPr>
                <a:solidFill>
                  <a:schemeClr val="tx1"/>
                </a:solidFill>
                <a:latin typeface="Calibri" panose="020f0502020204030204" pitchFamily="34" charset="0"/>
                <a:cs typeface="Calibri" panose="020f0502020204030204" pitchFamily="34" charset="0"/>
              </a:defRPr>
            </a:lvl7pPr>
            <a:lvl8pPr fontAlgn="base">
              <a:spcBef>
                <a:spcPct val="0"/>
              </a:spcBef>
              <a:spcAft>
                <a:spcPct val="0"/>
              </a:spcAft>
              <a:defRPr>
                <a:solidFill>
                  <a:schemeClr val="tx1"/>
                </a:solidFill>
                <a:latin typeface="Calibri" panose="020f0502020204030204" pitchFamily="34" charset="0"/>
                <a:cs typeface="Calibri" panose="020f0502020204030204" pitchFamily="34" charset="0"/>
              </a:defRPr>
            </a:lvl8pPr>
            <a:lvl9pPr fontAlgn="base">
              <a:spcBef>
                <a:spcPct val="0"/>
              </a:spcBef>
              <a:spcAft>
                <a:spcPct val="0"/>
              </a:spcAft>
              <a:defRPr>
                <a:solidFill>
                  <a:schemeClr val="tx1"/>
                </a:solidFill>
                <a:latin typeface="Calibri" panose="020f0502020204030204" pitchFamily="34" charset="0"/>
                <a:cs typeface="Calibri" panose="020f0502020204030204" pitchFamily="34" charset="0"/>
              </a:defRPr>
            </a:lvl9pPr>
          </a:lstStyle>
          <a:p>
            <a:pPr>
              <a:buSzTx/>
            </a:pPr>
            <a:r>
              <a:rPr kumimoji="1" lang="en-US" altLang="zh-CN" sz="4400" b="1">
                <a:solidFill>
                  <a:srgbClr val="FF3300"/>
                </a:solidFill>
                <a:latin typeface="Times New Roman" panose="02020603050405020304" pitchFamily="18" charset="0"/>
                <a:ea typeface="隶书" pitchFamily="1" charset="-122"/>
              </a:rPr>
              <a:t>1</a:t>
            </a:r>
            <a:r>
              <a:rPr kumimoji="1" lang="zh-CN" altLang="en-US" sz="4400" b="1">
                <a:solidFill>
                  <a:srgbClr val="FF3300"/>
                </a:solidFill>
                <a:latin typeface="Times New Roman" panose="02020603050405020304" pitchFamily="18" charset="0"/>
                <a:ea typeface="隶书" pitchFamily="1" charset="-122"/>
              </a:rPr>
              <a:t>、望文生义</a:t>
            </a:r>
          </a:p>
        </p:txBody>
      </p:sp>
      <p:sp>
        <p:nvSpPr>
          <p:cNvPr id="6" name="箭头: 左弧形 5">
            <a:extLst>
              <a:ext uri="{FF2B5EF4-FFF2-40B4-BE49-F238E27FC236}">
                <a16:creationId xmlns:a16="http://schemas.microsoft.com/office/drawing/2014/main" xmlns="" id="{5D7408A7-A458-4F7B-84BC-0510D89E78B3}"/>
              </a:ext>
            </a:extLst>
          </p:cNvPr>
          <p:cNvSpPr/>
          <p:nvPr/>
        </p:nvSpPr>
        <p:spPr>
          <a:xfrm>
            <a:off x="4023360" y="1351864"/>
            <a:ext cx="1010653" cy="2267236"/>
          </a:xfrm>
          <a:prstGeom prst="curved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7" name="组合 6">
            <a:extLst>
              <a:ext uri="{FF2B5EF4-FFF2-40B4-BE49-F238E27FC236}">
                <a16:creationId xmlns:a16="http://schemas.microsoft.com/office/drawing/2014/main" xmlns="" id="{F5E3652A-C45C-4012-A6A6-E68D323759FD}"/>
              </a:ext>
            </a:extLst>
          </p:cNvPr>
          <p:cNvGrpSpPr/>
          <p:nvPr/>
        </p:nvGrpSpPr>
        <p:grpSpPr>
          <a:xfrm>
            <a:off x="6993110" y="4095623"/>
            <a:ext cx="5198890" cy="2877880"/>
            <a:chOff x="6009167" y="1577169"/>
            <a:chExt cx="5198890" cy="2877880"/>
          </a:xfrm>
        </p:grpSpPr>
        <p:pic>
          <p:nvPicPr>
            <p:cNvPr id="8" name="图片 7">
              <a:extLst>
                <a:ext uri="{FF2B5EF4-FFF2-40B4-BE49-F238E27FC236}">
                  <a16:creationId xmlns:a16="http://schemas.microsoft.com/office/drawing/2014/main" xmlns="" id="{7AE0FE00-3F85-4573-9FAC-40A06F93991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6009167" y="3443491"/>
              <a:ext cx="1854500" cy="1011558"/>
            </a:xfrm>
            <a:prstGeom prst="rect">
              <a:avLst/>
            </a:prstGeom>
          </p:spPr>
        </p:pic>
        <p:pic>
          <p:nvPicPr>
            <p:cNvPr id="9" name="图片 8">
              <a:extLst>
                <a:ext uri="{FF2B5EF4-FFF2-40B4-BE49-F238E27FC236}">
                  <a16:creationId xmlns:a16="http://schemas.microsoft.com/office/drawing/2014/main" xmlns="" id="{BF0468D5-CD99-4B8A-8BFA-AE05FFC55AE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17211" y="1850383"/>
              <a:ext cx="1679930" cy="1679930"/>
            </a:xfrm>
            <a:prstGeom prst="rect">
              <a:avLst/>
            </a:prstGeom>
          </p:spPr>
        </p:pic>
        <p:pic>
          <p:nvPicPr>
            <p:cNvPr id="10" name="图片 9">
              <a:extLst>
                <a:ext uri="{FF2B5EF4-FFF2-40B4-BE49-F238E27FC236}">
                  <a16:creationId xmlns:a16="http://schemas.microsoft.com/office/drawing/2014/main" xmlns="" id="{BB83080B-38C6-4137-8F3F-800EA648C8F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229444" y="1577169"/>
              <a:ext cx="3978613" cy="2791058"/>
            </a:xfrm>
            <a:prstGeom prst="rect">
              <a:avLst/>
            </a:prstGeom>
          </p:spPr>
        </p:pic>
      </p:grpSp>
    </p:spTree>
    <p:extLst>
      <p:ext uri="{BB962C8B-B14F-4D97-AF65-F5344CB8AC3E}">
        <p14:creationId xmlns:p14="http://schemas.microsoft.com/office/powerpoint/2010/main" val="1224021686"/>
      </p:ext>
    </p:extLst>
  </p:cSld>
  <p:clrMapOvr>
    <a:masterClrMapping/>
  </p:clrMapOvr>
  <mc:AlternateContent>
    <mc:Choice xmlns:p14="http://schemas.microsoft.com/office/powerpoint/2010/main" Requires="p14">
      <p:transition spd="slow" advClick="0" advTm="4000" p14:dur="15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additive="base">
                                        <p:cTn id="6" dur="1" fill="hold">
                                          <p:stCondLst>
                                            <p:cond delay="0"/>
                                          </p:stCondLst>
                                        </p:cTn>
                                        <p:tgtEl>
                                          <p:spTgt spid="3"/>
                                        </p:tgtEl>
                                        <p:attrNameLst>
                                          <p:attrName>style.visibility</p:attrName>
                                        </p:attrNameLst>
                                      </p:cBhvr>
                                      <p:to>
                                        <p:strVal val="visible"/>
                                      </p:to>
                                    </p:set>
                                    <p:animEffect transition="in" filter="blinds(horizontal)">
                                      <p:cBhvr additive="base">
                                        <p:cTn id="7" dur="500"/>
                                        <p:tgtEl>
                                          <p:spTgt spid="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childTnLst>
                                </p:cTn>
                              </p:par>
                            </p:childTnLst>
                          </p:cTn>
                        </p:par>
                      </p:childTnLst>
                    </p:cTn>
                  </p:par>
                  <p:par>
                    <p:cTn id="12" fill="hold" nodeType="clickPar">
                      <p:stCondLst>
                        <p:cond delay="indefinite"/>
                      </p:stCondLst>
                      <p:childTnLst>
                        <p:par>
                          <p:cTn id="13" fill="hold" nodeType="afterGroup">
                            <p:stCondLst>
                              <p:cond delay="0"/>
                            </p:stCondLst>
                            <p:childTnLst>
                              <p:par>
                                <p:cTn id="14" presetID="3" presetClass="entr" presetSubtype="10" fill="hold" grpId="0" nodeType="clickEffect">
                                  <p:stCondLst>
                                    <p:cond delay="0"/>
                                  </p:stCondLst>
                                  <p:childTnLst>
                                    <p:set>
                                      <p:cBhvr additive="base">
                                        <p:cTn id="15" dur="1" fill="hold">
                                          <p:stCondLst>
                                            <p:cond delay="0"/>
                                          </p:stCondLst>
                                        </p:cTn>
                                        <p:tgtEl>
                                          <p:spTgt spid="2"/>
                                        </p:tgtEl>
                                        <p:attrNameLst>
                                          <p:attrName>style.visibility</p:attrName>
                                        </p:attrNameLst>
                                      </p:cBhvr>
                                      <p:to>
                                        <p:strVal val="visible"/>
                                      </p:to>
                                    </p:set>
                                    <p:animEffect transition="in" filter="blinds(horizontal)">
                                      <p:cBhvr additive="base">
                                        <p:cTn id="16"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6" grpId="0"/>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056" name="Text Box 4">
            <a:extLst>
              <a:ext uri="{FF2B5EF4-FFF2-40B4-BE49-F238E27FC236}">
                <a16:creationId xmlns:a16="http://schemas.microsoft.com/office/drawing/2014/main" xmlns="" id="{7829A7FF-FDC3-4D05-8B50-D77F7952F466}"/>
              </a:ext>
            </a:extLst>
          </p:cNvPr>
          <p:cNvSpPr>
            <a:spLocks noChangeArrowheads="1"/>
          </p:cNvSpPr>
          <p:nvPr/>
        </p:nvSpPr>
        <p:spPr bwMode="auto">
          <a:xfrm>
            <a:off x="202407" y="298383"/>
            <a:ext cx="11834736" cy="40243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lgn="ctr">
                <a:solidFill>
                  <a:srgbClr val="000000"/>
                </a:solidFill>
                <a:prstDash val="solid"/>
                <a:miter lim="800000"/>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Calibri" panose="020f0502020204030204" pitchFamily="34" charset="0"/>
                <a:cs typeface="Calibri" panose="020f0502020204030204" pitchFamily="34" charset="0"/>
              </a:defRPr>
            </a:lvl1pPr>
            <a:lvl2pPr>
              <a:defRPr>
                <a:solidFill>
                  <a:schemeClr val="tx1"/>
                </a:solidFill>
                <a:latin typeface="Calibri" panose="020f0502020204030204" pitchFamily="34" charset="0"/>
                <a:cs typeface="Calibri" panose="020f0502020204030204" pitchFamily="34" charset="0"/>
              </a:defRPr>
            </a:lvl2pPr>
            <a:lvl3pPr>
              <a:defRPr>
                <a:solidFill>
                  <a:schemeClr val="tx1"/>
                </a:solidFill>
                <a:latin typeface="Calibri" panose="020f0502020204030204" pitchFamily="34" charset="0"/>
                <a:cs typeface="Calibri" panose="020f0502020204030204" pitchFamily="34" charset="0"/>
              </a:defRPr>
            </a:lvl3pPr>
            <a:lvl4pPr>
              <a:defRPr>
                <a:solidFill>
                  <a:schemeClr val="tx1"/>
                </a:solidFill>
                <a:latin typeface="Calibri" panose="020f0502020204030204" pitchFamily="34" charset="0"/>
                <a:cs typeface="Calibri" panose="020f0502020204030204" pitchFamily="34" charset="0"/>
              </a:defRPr>
            </a:lvl4pPr>
            <a:lvl5pPr>
              <a:defRPr>
                <a:solidFill>
                  <a:schemeClr val="tx1"/>
                </a:solidFill>
                <a:latin typeface="Calibri" panose="020f0502020204030204" pitchFamily="34" charset="0"/>
                <a:cs typeface="Calibri" panose="020f0502020204030204" pitchFamily="34" charset="0"/>
              </a:defRPr>
            </a:lvl5pPr>
            <a:lvl6pPr fontAlgn="base">
              <a:spcBef>
                <a:spcPct val="0"/>
              </a:spcBef>
              <a:spcAft>
                <a:spcPct val="0"/>
              </a:spcAft>
              <a:defRPr>
                <a:solidFill>
                  <a:schemeClr val="tx1"/>
                </a:solidFill>
                <a:latin typeface="Calibri" panose="020f0502020204030204" pitchFamily="34" charset="0"/>
                <a:cs typeface="Calibri" panose="020f0502020204030204" pitchFamily="34" charset="0"/>
              </a:defRPr>
            </a:lvl6pPr>
            <a:lvl7pPr fontAlgn="base">
              <a:spcBef>
                <a:spcPct val="0"/>
              </a:spcBef>
              <a:spcAft>
                <a:spcPct val="0"/>
              </a:spcAft>
              <a:defRPr>
                <a:solidFill>
                  <a:schemeClr val="tx1"/>
                </a:solidFill>
                <a:latin typeface="Calibri" panose="020f0502020204030204" pitchFamily="34" charset="0"/>
                <a:cs typeface="Calibri" panose="020f0502020204030204" pitchFamily="34" charset="0"/>
              </a:defRPr>
            </a:lvl7pPr>
            <a:lvl8pPr fontAlgn="base">
              <a:spcBef>
                <a:spcPct val="0"/>
              </a:spcBef>
              <a:spcAft>
                <a:spcPct val="0"/>
              </a:spcAft>
              <a:defRPr>
                <a:solidFill>
                  <a:schemeClr val="tx1"/>
                </a:solidFill>
                <a:latin typeface="Calibri" panose="020f0502020204030204" pitchFamily="34" charset="0"/>
                <a:cs typeface="Calibri" panose="020f0502020204030204" pitchFamily="34" charset="0"/>
              </a:defRPr>
            </a:lvl8pPr>
            <a:lvl9pPr fontAlgn="base">
              <a:spcBef>
                <a:spcPct val="0"/>
              </a:spcBef>
              <a:spcAft>
                <a:spcPct val="0"/>
              </a:spcAft>
              <a:defRPr>
                <a:solidFill>
                  <a:schemeClr val="tx1"/>
                </a:solidFill>
                <a:latin typeface="Calibri" panose="020f0502020204030204" pitchFamily="34" charset="0"/>
                <a:cs typeface="Calibri" panose="020f0502020204030204" pitchFamily="34" charset="0"/>
              </a:defRPr>
            </a:lvl9pPr>
          </a:lstStyle>
          <a:p>
            <a:pPr>
              <a:spcBef>
                <a:spcPct val="50000"/>
              </a:spcBef>
              <a:buSzTx/>
            </a:pPr>
            <a:endParaRPr kumimoji="1" lang="en-US" altLang="zh-CN" sz="3600" b="1">
              <a:latin typeface="Times New Roman" panose="02020603050405020304" pitchFamily="18" charset="0"/>
            </a:endParaRPr>
          </a:p>
          <a:p>
            <a:pPr>
              <a:lnSpc>
                <a:spcPct val="120000"/>
              </a:lnSpc>
              <a:buSzTx/>
            </a:pPr>
            <a:r>
              <a:rPr kumimoji="1" lang="en-US" altLang="zh-CN" sz="3600" b="1">
                <a:latin typeface="Times New Roman" panose="02020603050405020304" pitchFamily="18" charset="0"/>
              </a:rPr>
              <a:t> </a:t>
            </a:r>
            <a:r>
              <a:rPr kumimoji="1" lang="en-US" altLang="zh-CN" sz="3200" b="1">
                <a:latin typeface="Times New Roman" panose="02020603050405020304" pitchFamily="18" charset="0"/>
              </a:rPr>
              <a:t>1</a:t>
            </a:r>
            <a:r>
              <a:rPr kumimoji="1" lang="zh-CN" altLang="en-US" sz="3200" b="1">
                <a:latin typeface="Times New Roman" panose="02020603050405020304" pitchFamily="18" charset="0"/>
              </a:rPr>
              <a:t>、泰山确实很高。孔子尚且发出“登泰山而小天下”的感叹，杜工部吟出“一览众山小”的绝唱，何况我等凡夫俗子呢？登上泰山绝顶，自然免不了</a:t>
            </a:r>
            <a:r>
              <a:rPr kumimoji="1" lang="zh-CN" altLang="en-US" sz="3200" b="1" u="sng">
                <a:solidFill>
                  <a:srgbClr val="FF0000"/>
                </a:solidFill>
                <a:latin typeface="Times New Roman" panose="02020603050405020304" pitchFamily="18" charset="0"/>
              </a:rPr>
              <a:t>登高自卑</a:t>
            </a:r>
            <a:r>
              <a:rPr kumimoji="1" lang="zh-CN" altLang="en-US" sz="3200" b="1">
                <a:latin typeface="Times New Roman" panose="02020603050405020304" pitchFamily="18" charset="0"/>
              </a:rPr>
              <a:t>了。</a:t>
            </a:r>
            <a:endParaRPr kumimoji="1" lang="en-US" altLang="zh-CN" sz="3200" b="1">
              <a:latin typeface="Times New Roman" panose="02020603050405020304" pitchFamily="18" charset="0"/>
            </a:endParaRPr>
          </a:p>
          <a:p>
            <a:pPr>
              <a:lnSpc>
                <a:spcPct val="120000"/>
              </a:lnSpc>
              <a:buSzTx/>
            </a:pPr>
            <a:endParaRPr kumimoji="1" lang="zh-CN" altLang="en-US" sz="3200" b="1">
              <a:latin typeface="Times New Roman" panose="02020603050405020304" pitchFamily="18" charset="0"/>
            </a:endParaRPr>
          </a:p>
          <a:p>
            <a:pPr>
              <a:lnSpc>
                <a:spcPct val="120000"/>
              </a:lnSpc>
              <a:buSzTx/>
            </a:pPr>
            <a:endParaRPr kumimoji="1" lang="zh-CN" altLang="en-US" sz="3200" b="1">
              <a:latin typeface="Times New Roman" panose="02020603050405020304" pitchFamily="18" charset="0"/>
            </a:endParaRPr>
          </a:p>
          <a:p>
            <a:pPr>
              <a:lnSpc>
                <a:spcPct val="120000"/>
              </a:lnSpc>
              <a:buSzTx/>
            </a:pPr>
            <a:endParaRPr kumimoji="1" lang="zh-CN" altLang="en-US" sz="3200" b="1">
              <a:latin typeface="Times New Roman" panose="02020603050405020304" pitchFamily="18" charset="0"/>
            </a:endParaRPr>
          </a:p>
          <a:p>
            <a:pPr>
              <a:lnSpc>
                <a:spcPct val="120000"/>
              </a:lnSpc>
              <a:buSzTx/>
            </a:pPr>
            <a:r>
              <a:rPr kumimoji="1" lang="zh-CN" altLang="en-US" sz="3200" b="1">
                <a:latin typeface="Times New Roman" panose="02020603050405020304" pitchFamily="18" charset="0"/>
              </a:rPr>
              <a:t> </a:t>
            </a:r>
            <a:r>
              <a:rPr kumimoji="1" lang="en-US" altLang="zh-CN" sz="3200" b="1">
                <a:latin typeface="Times New Roman" panose="02020603050405020304" pitchFamily="18" charset="0"/>
              </a:rPr>
              <a:t>2</a:t>
            </a:r>
            <a:r>
              <a:rPr kumimoji="1" lang="zh-CN" altLang="en-US" sz="3200" b="1">
                <a:latin typeface="Times New Roman" panose="02020603050405020304" pitchFamily="18" charset="0"/>
              </a:rPr>
              <a:t>、</a:t>
            </a:r>
            <a:r>
              <a:rPr lang="zh-CN" altLang="en-US" sz="3200" b="1">
                <a:latin typeface="楷体_GB2312" pitchFamily="49" charset="-122"/>
                <a:ea typeface="楷体_GB2312" pitchFamily="49" charset="-122"/>
              </a:rPr>
              <a:t>恐怖分子滥杀无辜，</a:t>
            </a:r>
            <a:r>
              <a:rPr lang="zh-CN" altLang="en-US" sz="3200" b="1" u="sng">
                <a:solidFill>
                  <a:srgbClr val="0000FF"/>
                </a:solidFill>
                <a:latin typeface="楷体_GB2312" pitchFamily="49" charset="-122"/>
                <a:ea typeface="楷体_GB2312" pitchFamily="49" charset="-122"/>
              </a:rPr>
              <a:t>罪不容诛</a:t>
            </a:r>
            <a:r>
              <a:rPr lang="zh-CN" altLang="en-US" sz="3200" b="1">
                <a:latin typeface="楷体_GB2312" pitchFamily="49" charset="-122"/>
                <a:ea typeface="楷体_GB2312" pitchFamily="49" charset="-122"/>
              </a:rPr>
              <a:t>，全世界一切正义的力量是决不会向他们妥协的。</a:t>
            </a:r>
            <a:endParaRPr kumimoji="1" lang="zh-CN" altLang="en-US" sz="3200" b="1">
              <a:latin typeface="Times New Roman" panose="02020603050405020304" pitchFamily="18" charset="0"/>
            </a:endParaRPr>
          </a:p>
        </p:txBody>
      </p:sp>
      <p:sp>
        <p:nvSpPr>
          <p:cNvPr id="2057" name="Text Box 5">
            <a:extLst>
              <a:ext uri="{FF2B5EF4-FFF2-40B4-BE49-F238E27FC236}">
                <a16:creationId xmlns:a16="http://schemas.microsoft.com/office/drawing/2014/main" xmlns="" id="{90D80DBF-CE8A-4891-A86E-4E6E57AB7106}"/>
              </a:ext>
            </a:extLst>
          </p:cNvPr>
          <p:cNvSpPr>
            <a:spLocks noChangeArrowheads="1"/>
          </p:cNvSpPr>
          <p:nvPr/>
        </p:nvSpPr>
        <p:spPr bwMode="auto">
          <a:xfrm>
            <a:off x="154856" y="2909321"/>
            <a:ext cx="11834735" cy="8223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lgn="ctr">
                <a:solidFill>
                  <a:srgbClr val="000000"/>
                </a:solidFill>
                <a:prstDash val="solid"/>
                <a:miter lim="800000"/>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Calibri" panose="020f0502020204030204" pitchFamily="34" charset="0"/>
                <a:cs typeface="Calibri" panose="020f0502020204030204" pitchFamily="34" charset="0"/>
              </a:defRPr>
            </a:lvl1pPr>
            <a:lvl2pPr>
              <a:defRPr>
                <a:solidFill>
                  <a:schemeClr val="tx1"/>
                </a:solidFill>
                <a:latin typeface="Calibri" panose="020f0502020204030204" pitchFamily="34" charset="0"/>
                <a:cs typeface="Calibri" panose="020f0502020204030204" pitchFamily="34" charset="0"/>
              </a:defRPr>
            </a:lvl2pPr>
            <a:lvl3pPr>
              <a:defRPr>
                <a:solidFill>
                  <a:schemeClr val="tx1"/>
                </a:solidFill>
                <a:latin typeface="Calibri" panose="020f0502020204030204" pitchFamily="34" charset="0"/>
                <a:cs typeface="Calibri" panose="020f0502020204030204" pitchFamily="34" charset="0"/>
              </a:defRPr>
            </a:lvl3pPr>
            <a:lvl4pPr>
              <a:defRPr>
                <a:solidFill>
                  <a:schemeClr val="tx1"/>
                </a:solidFill>
                <a:latin typeface="Calibri" panose="020f0502020204030204" pitchFamily="34" charset="0"/>
                <a:cs typeface="Calibri" panose="020f0502020204030204" pitchFamily="34" charset="0"/>
              </a:defRPr>
            </a:lvl4pPr>
            <a:lvl5pPr>
              <a:defRPr>
                <a:solidFill>
                  <a:schemeClr val="tx1"/>
                </a:solidFill>
                <a:latin typeface="Calibri" panose="020f0502020204030204" pitchFamily="34" charset="0"/>
                <a:cs typeface="Calibri" panose="020f0502020204030204" pitchFamily="34" charset="0"/>
              </a:defRPr>
            </a:lvl5pPr>
            <a:lvl6pPr fontAlgn="base">
              <a:spcBef>
                <a:spcPct val="0"/>
              </a:spcBef>
              <a:spcAft>
                <a:spcPct val="0"/>
              </a:spcAft>
              <a:defRPr>
                <a:solidFill>
                  <a:schemeClr val="tx1"/>
                </a:solidFill>
                <a:latin typeface="Calibri" panose="020f0502020204030204" pitchFamily="34" charset="0"/>
                <a:cs typeface="Calibri" panose="020f0502020204030204" pitchFamily="34" charset="0"/>
              </a:defRPr>
            </a:lvl6pPr>
            <a:lvl7pPr fontAlgn="base">
              <a:spcBef>
                <a:spcPct val="0"/>
              </a:spcBef>
              <a:spcAft>
                <a:spcPct val="0"/>
              </a:spcAft>
              <a:defRPr>
                <a:solidFill>
                  <a:schemeClr val="tx1"/>
                </a:solidFill>
                <a:latin typeface="Calibri" panose="020f0502020204030204" pitchFamily="34" charset="0"/>
                <a:cs typeface="Calibri" panose="020f0502020204030204" pitchFamily="34" charset="0"/>
              </a:defRPr>
            </a:lvl7pPr>
            <a:lvl8pPr fontAlgn="base">
              <a:spcBef>
                <a:spcPct val="0"/>
              </a:spcBef>
              <a:spcAft>
                <a:spcPct val="0"/>
              </a:spcAft>
              <a:defRPr>
                <a:solidFill>
                  <a:schemeClr val="tx1"/>
                </a:solidFill>
                <a:latin typeface="Calibri" panose="020f0502020204030204" pitchFamily="34" charset="0"/>
                <a:cs typeface="Calibri" panose="020f0502020204030204" pitchFamily="34" charset="0"/>
              </a:defRPr>
            </a:lvl8pPr>
            <a:lvl9pPr fontAlgn="base">
              <a:spcBef>
                <a:spcPct val="0"/>
              </a:spcBef>
              <a:spcAft>
                <a:spcPct val="0"/>
              </a:spcAft>
              <a:defRPr>
                <a:solidFill>
                  <a:schemeClr val="tx1"/>
                </a:solidFill>
                <a:latin typeface="Calibri" panose="020f0502020204030204" pitchFamily="34" charset="0"/>
                <a:cs typeface="Calibri" panose="020f0502020204030204" pitchFamily="34" charset="0"/>
              </a:defRPr>
            </a:lvl9pPr>
          </a:lstStyle>
          <a:p>
            <a:pPr>
              <a:spcBef>
                <a:spcPct val="50000"/>
              </a:spcBef>
              <a:buSzTx/>
            </a:pPr>
            <a:r>
              <a:rPr kumimoji="1" lang="en-US" altLang="zh-CN" sz="3200" b="1">
                <a:solidFill>
                  <a:srgbClr val="0000FF"/>
                </a:solidFill>
                <a:effectLst>
                  <a:outerShdw blurRad="38100" dist="38100" dir="2700000" algn="tl">
                    <a:srgbClr val="C0C0C0"/>
                  </a:outerShdw>
                </a:effectLst>
                <a:latin typeface="Arial" pitchFamily="34" charset="0"/>
                <a:ea typeface="黑体" panose="02010609060101010101" pitchFamily="49" charset="-122"/>
              </a:rPr>
              <a:t>“</a:t>
            </a:r>
            <a:r>
              <a:rPr kumimoji="1" lang="zh-CN" altLang="en-US" sz="3200" b="1">
                <a:solidFill>
                  <a:srgbClr val="0000FF"/>
                </a:solidFill>
                <a:effectLst>
                  <a:outerShdw blurRad="38100" dist="38100" dir="2700000" algn="tl">
                    <a:srgbClr val="C0C0C0"/>
                  </a:outerShdw>
                </a:effectLst>
                <a:latin typeface="Arial" pitchFamily="34" charset="0"/>
                <a:ea typeface="黑体" panose="02010609060101010101" pitchFamily="49" charset="-122"/>
              </a:rPr>
              <a:t>登高自卑”不是指登上高处感觉自己的渺小。</a:t>
            </a:r>
            <a:r>
              <a:rPr kumimoji="1" lang="zh-CN" altLang="en-US" sz="3200" b="1">
                <a:solidFill>
                  <a:srgbClr val="FF3300"/>
                </a:solidFill>
                <a:effectLst>
                  <a:outerShdw blurRad="38100" dist="38100" dir="2700000" algn="tl">
                    <a:srgbClr val="C0C0C0"/>
                  </a:outerShdw>
                </a:effectLst>
                <a:latin typeface="Arial" pitchFamily="34" charset="0"/>
                <a:ea typeface="黑体" panose="02010609060101010101" pitchFamily="49" charset="-122"/>
              </a:rPr>
              <a:t>本指登山从山底下开始，比喻事情循序进行由浅入深。</a:t>
            </a:r>
            <a:endParaRPr kumimoji="1" lang="en-US" altLang="zh-CN" sz="3200" b="1">
              <a:solidFill>
                <a:srgbClr val="FF3300"/>
              </a:solidFill>
              <a:effectLst>
                <a:outerShdw blurRad="38100" dist="38100" dir="2700000" algn="tl">
                  <a:srgbClr val="C0C0C0"/>
                </a:outerShdw>
              </a:effectLst>
              <a:latin typeface="Arial" pitchFamily="34" charset="0"/>
              <a:ea typeface="黑体" panose="02010609060101010101" pitchFamily="49" charset="-122"/>
            </a:endParaRPr>
          </a:p>
          <a:p>
            <a:pPr>
              <a:spcBef>
                <a:spcPct val="50000"/>
              </a:spcBef>
              <a:buSzTx/>
            </a:pPr>
            <a:endParaRPr kumimoji="1" lang="en-US" altLang="zh-CN" sz="3200" b="1">
              <a:solidFill>
                <a:srgbClr val="FF3300"/>
              </a:solidFill>
              <a:effectLst>
                <a:outerShdw blurRad="38100" dist="38100" dir="2700000" algn="tl">
                  <a:srgbClr val="C0C0C0"/>
                </a:outerShdw>
              </a:effectLst>
              <a:latin typeface="Arial" pitchFamily="34" charset="0"/>
              <a:ea typeface="黑体" panose="02010609060101010101" pitchFamily="49" charset="-122"/>
            </a:endParaRPr>
          </a:p>
          <a:p>
            <a:pPr>
              <a:spcBef>
                <a:spcPct val="50000"/>
              </a:spcBef>
              <a:buSzTx/>
            </a:pPr>
            <a:endParaRPr kumimoji="1" lang="en-US" altLang="zh-CN" sz="3200" b="1">
              <a:solidFill>
                <a:srgbClr val="FF3300"/>
              </a:solidFill>
              <a:effectLst>
                <a:outerShdw blurRad="38100" dist="38100" dir="2700000" algn="tl">
                  <a:srgbClr val="C0C0C0"/>
                </a:outerShdw>
              </a:effectLst>
              <a:latin typeface="Arial" pitchFamily="34" charset="0"/>
              <a:ea typeface="黑体" panose="02010609060101010101" pitchFamily="49" charset="-122"/>
            </a:endParaRPr>
          </a:p>
          <a:p>
            <a:pPr>
              <a:spcBef>
                <a:spcPct val="50000"/>
              </a:spcBef>
              <a:buSzTx/>
            </a:pPr>
            <a:endParaRPr kumimoji="1" lang="zh-CN" altLang="en-US" sz="3200" b="1">
              <a:solidFill>
                <a:srgbClr val="FF3300"/>
              </a:solidFill>
              <a:effectLst>
                <a:outerShdw blurRad="38100" dist="38100" dir="2700000" algn="tl">
                  <a:srgbClr val="C0C0C0"/>
                </a:outerShdw>
              </a:effectLst>
              <a:latin typeface="Arial" pitchFamily="34" charset="0"/>
              <a:ea typeface="黑体" panose="02010609060101010101" pitchFamily="49" charset="-122"/>
            </a:endParaRPr>
          </a:p>
        </p:txBody>
      </p:sp>
      <p:sp>
        <p:nvSpPr>
          <p:cNvPr id="2058" name="Text Box 6">
            <a:extLst>
              <a:ext uri="{FF2B5EF4-FFF2-40B4-BE49-F238E27FC236}">
                <a16:creationId xmlns:a16="http://schemas.microsoft.com/office/drawing/2014/main" xmlns="" id="{6120355F-267F-4E15-845D-67DEEE8321E2}"/>
              </a:ext>
            </a:extLst>
          </p:cNvPr>
          <p:cNvSpPr>
            <a:spLocks noChangeArrowheads="1"/>
          </p:cNvSpPr>
          <p:nvPr/>
        </p:nvSpPr>
        <p:spPr bwMode="auto">
          <a:xfrm>
            <a:off x="124978" y="5733578"/>
            <a:ext cx="11989593" cy="8223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lgn="ctr">
                <a:solidFill>
                  <a:srgbClr val="000000"/>
                </a:solidFill>
                <a:prstDash val="solid"/>
                <a:miter lim="800000"/>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Calibri" panose="020f0502020204030204" pitchFamily="34" charset="0"/>
                <a:cs typeface="Calibri" panose="020f0502020204030204" pitchFamily="34" charset="0"/>
              </a:defRPr>
            </a:lvl1pPr>
            <a:lvl2pPr>
              <a:defRPr>
                <a:solidFill>
                  <a:schemeClr val="tx1"/>
                </a:solidFill>
                <a:latin typeface="Calibri" panose="020f0502020204030204" pitchFamily="34" charset="0"/>
                <a:cs typeface="Calibri" panose="020f0502020204030204" pitchFamily="34" charset="0"/>
              </a:defRPr>
            </a:lvl2pPr>
            <a:lvl3pPr>
              <a:defRPr>
                <a:solidFill>
                  <a:schemeClr val="tx1"/>
                </a:solidFill>
                <a:latin typeface="Calibri" panose="020f0502020204030204" pitchFamily="34" charset="0"/>
                <a:cs typeface="Calibri" panose="020f0502020204030204" pitchFamily="34" charset="0"/>
              </a:defRPr>
            </a:lvl3pPr>
            <a:lvl4pPr>
              <a:defRPr>
                <a:solidFill>
                  <a:schemeClr val="tx1"/>
                </a:solidFill>
                <a:latin typeface="Calibri" panose="020f0502020204030204" pitchFamily="34" charset="0"/>
                <a:cs typeface="Calibri" panose="020f0502020204030204" pitchFamily="34" charset="0"/>
              </a:defRPr>
            </a:lvl4pPr>
            <a:lvl5pPr>
              <a:defRPr>
                <a:solidFill>
                  <a:schemeClr val="tx1"/>
                </a:solidFill>
                <a:latin typeface="Calibri" panose="020f0502020204030204" pitchFamily="34" charset="0"/>
                <a:cs typeface="Calibri" panose="020f0502020204030204" pitchFamily="34" charset="0"/>
              </a:defRPr>
            </a:lvl5pPr>
            <a:lvl6pPr fontAlgn="base">
              <a:spcBef>
                <a:spcPct val="0"/>
              </a:spcBef>
              <a:spcAft>
                <a:spcPct val="0"/>
              </a:spcAft>
              <a:defRPr>
                <a:solidFill>
                  <a:schemeClr val="tx1"/>
                </a:solidFill>
                <a:latin typeface="Calibri" panose="020f0502020204030204" pitchFamily="34" charset="0"/>
                <a:cs typeface="Calibri" panose="020f0502020204030204" pitchFamily="34" charset="0"/>
              </a:defRPr>
            </a:lvl6pPr>
            <a:lvl7pPr fontAlgn="base">
              <a:spcBef>
                <a:spcPct val="0"/>
              </a:spcBef>
              <a:spcAft>
                <a:spcPct val="0"/>
              </a:spcAft>
              <a:defRPr>
                <a:solidFill>
                  <a:schemeClr val="tx1"/>
                </a:solidFill>
                <a:latin typeface="Calibri" panose="020f0502020204030204" pitchFamily="34" charset="0"/>
                <a:cs typeface="Calibri" panose="020f0502020204030204" pitchFamily="34" charset="0"/>
              </a:defRPr>
            </a:lvl7pPr>
            <a:lvl8pPr fontAlgn="base">
              <a:spcBef>
                <a:spcPct val="0"/>
              </a:spcBef>
              <a:spcAft>
                <a:spcPct val="0"/>
              </a:spcAft>
              <a:defRPr>
                <a:solidFill>
                  <a:schemeClr val="tx1"/>
                </a:solidFill>
                <a:latin typeface="Calibri" panose="020f0502020204030204" pitchFamily="34" charset="0"/>
                <a:cs typeface="Calibri" panose="020f0502020204030204" pitchFamily="34" charset="0"/>
              </a:defRPr>
            </a:lvl8pPr>
            <a:lvl9pPr fontAlgn="base">
              <a:spcBef>
                <a:spcPct val="0"/>
              </a:spcBef>
              <a:spcAft>
                <a:spcPct val="0"/>
              </a:spcAft>
              <a:defRPr>
                <a:solidFill>
                  <a:schemeClr val="tx1"/>
                </a:solidFill>
                <a:latin typeface="Calibri" panose="020f0502020204030204" pitchFamily="34" charset="0"/>
                <a:cs typeface="Calibri" panose="020f0502020204030204" pitchFamily="34" charset="0"/>
              </a:defRPr>
            </a:lvl9pPr>
          </a:lstStyle>
          <a:p>
            <a:pPr>
              <a:spcBef>
                <a:spcPct val="50000"/>
              </a:spcBef>
              <a:buSzTx/>
            </a:pPr>
            <a:r>
              <a:rPr kumimoji="1" lang="en-US" altLang="zh-CN" sz="3200" b="1">
                <a:solidFill>
                  <a:srgbClr val="0000FF"/>
                </a:solidFill>
                <a:latin typeface="Arial" pitchFamily="34" charset="0"/>
                <a:ea typeface="黑体" panose="02010609060101010101" pitchFamily="49" charset="-122"/>
              </a:rPr>
              <a:t>“</a:t>
            </a:r>
            <a:r>
              <a:rPr kumimoji="1" lang="zh-CN" altLang="en-US" sz="3200" b="1">
                <a:solidFill>
                  <a:srgbClr val="0000FF"/>
                </a:solidFill>
                <a:latin typeface="Arial" pitchFamily="34" charset="0"/>
                <a:ea typeface="黑体" panose="02010609060101010101" pitchFamily="49" charset="-122"/>
              </a:rPr>
              <a:t>罪不容诛”不是说罪行不够处死。</a:t>
            </a:r>
            <a:r>
              <a:rPr kumimoji="1" lang="zh-CN" altLang="en-US" sz="3200" b="1">
                <a:solidFill>
                  <a:srgbClr val="FF3300"/>
                </a:solidFill>
                <a:latin typeface="Arial" pitchFamily="34" charset="0"/>
                <a:ea typeface="黑体" panose="02010609060101010101" pitchFamily="49" charset="-122"/>
              </a:rPr>
              <a:t>而是说罪大恶极，处死都不能抵偿。</a:t>
            </a:r>
          </a:p>
        </p:txBody>
      </p:sp>
      <p:grpSp>
        <p:nvGrpSpPr>
          <p:cNvPr id="4" name="组合 3">
            <a:extLst>
              <a:ext uri="{FF2B5EF4-FFF2-40B4-BE49-F238E27FC236}">
                <a16:creationId xmlns:a16="http://schemas.microsoft.com/office/drawing/2014/main" xmlns="" id="{48E2DFE6-0620-4E6C-A4EE-81FB1F5AA4A2}"/>
              </a:ext>
            </a:extLst>
          </p:cNvPr>
          <p:cNvGrpSpPr/>
          <p:nvPr/>
        </p:nvGrpSpPr>
        <p:grpSpPr>
          <a:xfrm>
            <a:off x="501745" y="6499"/>
            <a:ext cx="10718548" cy="900890"/>
            <a:chOff x="501745" y="6499"/>
            <a:chExt cx="10718548" cy="900890"/>
          </a:xfrm>
        </p:grpSpPr>
        <p:sp>
          <p:nvSpPr>
            <p:cNvPr id="9" name="文本框 8">
              <a:extLst>
                <a:ext uri="{FF2B5EF4-FFF2-40B4-BE49-F238E27FC236}">
                  <a16:creationId xmlns:a16="http://schemas.microsoft.com/office/drawing/2014/main" xmlns="" id="{107EAEFE-8A90-497F-B26E-12A0514943B7}"/>
                </a:ext>
              </a:extLst>
            </p:cNvPr>
            <p:cNvSpPr txBox="1"/>
            <p:nvPr/>
          </p:nvSpPr>
          <p:spPr>
            <a:xfrm>
              <a:off x="2009193" y="77002"/>
              <a:ext cx="9211100" cy="584775"/>
            </a:xfrm>
            <a:prstGeom prst="rect">
              <a:avLst/>
            </a:prstGeom>
            <a:noFill/>
            <a:ln w="9525">
              <a:noFill/>
            </a:ln>
          </p:spPr>
          <p:txBody>
            <a:bodyPr wrap="square">
              <a:spAutoFit/>
            </a:bodyPr>
            <a:lstStyle/>
            <a:p>
              <a:pPr eaLnBrk="1" hangingPunct="1"/>
              <a:r>
                <a:rPr lang="zh-CN" altLang="en-US" sz="3200" b="1">
                  <a:solidFill>
                    <a:srgbClr val="FF0000"/>
                  </a:solidFill>
                  <a:latin typeface="楷体_GB2312" pitchFamily="49" charset="-122"/>
                  <a:ea typeface="楷体_GB2312" pitchFamily="49" charset="-122"/>
                </a:rPr>
                <a:t>判断下列各句中划线成语使用是否恰当。</a:t>
              </a:r>
            </a:p>
          </p:txBody>
        </p:sp>
        <p:pic>
          <p:nvPicPr>
            <p:cNvPr id="10" name="图片 9">
              <a:extLst>
                <a:ext uri="{FF2B5EF4-FFF2-40B4-BE49-F238E27FC236}">
                  <a16:creationId xmlns:a16="http://schemas.microsoft.com/office/drawing/2014/main" xmlns="" id="{96EAA355-2D57-4E9A-9803-7B214B17008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501745" y="6499"/>
              <a:ext cx="1806786" cy="900890"/>
            </a:xfrm>
            <a:prstGeom prst="rect">
              <a:avLst/>
            </a:prstGeom>
          </p:spPr>
        </p:pic>
      </p:grpSp>
      <p:sp>
        <p:nvSpPr>
          <p:cNvPr id="13" name="文本框 12">
            <a:extLst>
              <a:ext uri="{FF2B5EF4-FFF2-40B4-BE49-F238E27FC236}">
                <a16:creationId xmlns:a16="http://schemas.microsoft.com/office/drawing/2014/main" xmlns="" id="{307F4BE1-78A2-4139-B485-DA1AAE49FF0E}"/>
              </a:ext>
            </a:extLst>
          </p:cNvPr>
          <p:cNvSpPr txBox="1"/>
          <p:nvPr/>
        </p:nvSpPr>
        <p:spPr>
          <a:xfrm>
            <a:off x="5541991" y="1672892"/>
            <a:ext cx="530232" cy="1236429"/>
          </a:xfrm>
          <a:prstGeom prst="rect">
            <a:avLst/>
          </a:prstGeom>
          <a:noFill/>
          <a:ln w="9525">
            <a:noFill/>
          </a:ln>
        </p:spPr>
        <p:txBody>
          <a:bodyPr wrap="square" rtlCol="0" anchor="t">
            <a:spAutoFit/>
          </a:bodyPr>
          <a:lstStyle/>
          <a:p>
            <a:pPr>
              <a:lnSpc>
                <a:spcPct val="200000"/>
              </a:lnSpc>
            </a:pPr>
            <a:r>
              <a:rPr lang="en-US" altLang="zh-CN" sz="4400" b="1">
                <a:solidFill>
                  <a:srgbClr val="FF0000"/>
                </a:solidFill>
                <a:latin typeface="Arial" pitchFamily="34" charset="0"/>
                <a:ea typeface="宋体" pitchFamily="2" charset="-122"/>
              </a:rPr>
              <a:t>X</a:t>
            </a:r>
            <a:endParaRPr lang="zh-CN" altLang="en-US" sz="4400" b="1">
              <a:solidFill>
                <a:srgbClr val="FF0000"/>
              </a:solidFill>
              <a:latin typeface="Arial" pitchFamily="34" charset="0"/>
              <a:ea typeface="宋体" pitchFamily="2" charset="-122"/>
            </a:endParaRPr>
          </a:p>
        </p:txBody>
      </p:sp>
      <p:sp>
        <p:nvSpPr>
          <p:cNvPr id="16" name="TextBox 4">
            <a:extLst>
              <a:ext uri="{FF2B5EF4-FFF2-40B4-BE49-F238E27FC236}">
                <a16:creationId xmlns:a16="http://schemas.microsoft.com/office/drawing/2014/main" xmlns="" id="{680F96DD-DE28-4795-87A8-83CEAE6EFF7E}"/>
              </a:ext>
            </a:extLst>
          </p:cNvPr>
          <p:cNvSpPr txBox="1"/>
          <p:nvPr/>
        </p:nvSpPr>
        <p:spPr>
          <a:xfrm>
            <a:off x="4143411" y="4924792"/>
            <a:ext cx="1928812" cy="1014730"/>
          </a:xfrm>
          <a:prstGeom prst="rect">
            <a:avLst/>
          </a:prstGeom>
          <a:noFill/>
          <a:ln w="9525">
            <a:noFill/>
          </a:ln>
        </p:spPr>
        <p:txBody>
          <a:bodyPr anchor="t">
            <a:spAutoFit/>
          </a:bodyPr>
          <a:lstStyle/>
          <a:p>
            <a:r>
              <a:rPr lang="zh-CN" altLang="en-US" sz="6000" b="1">
                <a:solidFill>
                  <a:srgbClr val="FF0000"/>
                </a:solidFill>
                <a:latin typeface="Calibri"/>
                <a:ea typeface="宋体" pitchFamily="2" charset="-122"/>
              </a:rPr>
              <a:t>√</a:t>
            </a:r>
          </a:p>
        </p:txBody>
      </p:sp>
    </p:spTree>
  </p:cSld>
  <p:clrMapOvr>
    <a:masterClrMapping/>
  </p:clrMapOvr>
  <mc:AlternateContent>
    <mc:Choice xmlns:p14="http://schemas.microsoft.com/office/powerpoint/2010/main" Requires="p14">
      <p:transition spd="slow" advClick="0" advTm="4000" p14:dur="15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3" presetClass="entr" presetSubtype="10" fill="hold" grpId="0" nodeType="clickEffect">
                                  <p:stCondLst>
                                    <p:cond delay="0"/>
                                  </p:stCondLst>
                                  <p:childTnLst>
                                    <p:set>
                                      <p:cBhvr additive="base">
                                        <p:cTn id="12" dur="1" fill="hold">
                                          <p:stCondLst>
                                            <p:cond delay="0"/>
                                          </p:stCondLst>
                                        </p:cTn>
                                        <p:tgtEl>
                                          <p:spTgt spid="2057"/>
                                        </p:tgtEl>
                                        <p:attrNameLst>
                                          <p:attrName>style.visibility</p:attrName>
                                        </p:attrNameLst>
                                      </p:cBhvr>
                                      <p:to>
                                        <p:strVal val="visible"/>
                                      </p:to>
                                    </p:set>
                                    <p:animEffect transition="in" filter="blinds(horizontal)">
                                      <p:cBhvr additive="base">
                                        <p:cTn id="13" dur="500"/>
                                        <p:tgtEl>
                                          <p:spTgt spid="2057"/>
                                        </p:tgtEl>
                                      </p:cBhvr>
                                    </p:animEffect>
                                  </p:childTnLst>
                                </p:cTn>
                              </p:par>
                            </p:childTnLst>
                          </p:cTn>
                        </p:par>
                      </p:childTnLst>
                    </p:cTn>
                  </p:par>
                  <p:par>
                    <p:cTn id="14" fill="hold" nodeType="clickPar">
                      <p:stCondLst>
                        <p:cond delay="indefinite"/>
                      </p:stCondLst>
                      <p:childTnLst>
                        <p:par>
                          <p:cTn id="15" fill="hold" nodeType="afterGroup">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blinds(horizontal)">
                                      <p:cBhvr>
                                        <p:cTn id="18" dur="500"/>
                                        <p:tgtEl>
                                          <p:spTgt spid="16"/>
                                        </p:tgtEl>
                                      </p:cBhvr>
                                    </p:animEffect>
                                  </p:childTnLst>
                                </p:cTn>
                              </p:par>
                            </p:childTnLst>
                          </p:cTn>
                        </p:par>
                      </p:childTnLst>
                    </p:cTn>
                  </p:par>
                  <p:par>
                    <p:cTn id="19" fill="hold" nodeType="clickPar">
                      <p:stCondLst>
                        <p:cond delay="indefinite"/>
                      </p:stCondLst>
                      <p:childTnLst>
                        <p:par>
                          <p:cTn id="20" fill="hold" nodeType="afterGroup">
                            <p:stCondLst>
                              <p:cond delay="0"/>
                            </p:stCondLst>
                            <p:childTnLst>
                              <p:par>
                                <p:cTn id="21" presetID="3" presetClass="entr" presetSubtype="10" fill="hold" grpId="0" nodeType="clickEffect">
                                  <p:stCondLst>
                                    <p:cond delay="0"/>
                                  </p:stCondLst>
                                  <p:childTnLst>
                                    <p:set>
                                      <p:cBhvr additive="base">
                                        <p:cTn id="22" dur="1" fill="hold">
                                          <p:stCondLst>
                                            <p:cond delay="0"/>
                                          </p:stCondLst>
                                        </p:cTn>
                                        <p:tgtEl>
                                          <p:spTgt spid="2058"/>
                                        </p:tgtEl>
                                        <p:attrNameLst>
                                          <p:attrName>style.visibility</p:attrName>
                                        </p:attrNameLst>
                                      </p:cBhvr>
                                      <p:to>
                                        <p:strVal val="visible"/>
                                      </p:to>
                                    </p:set>
                                    <p:animEffect transition="in" filter="blinds(horizontal)">
                                      <p:cBhvr additive="base">
                                        <p:cTn id="23" dur="500"/>
                                        <p:tgtEl>
                                          <p:spTgt spid="20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7" grpId="0"/>
      <p:bldP spid="2058" grpId="0"/>
      <p:bldP spid="13" grpId="0"/>
      <p:bldP spid="16" grpId="0"/>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a:extLst>
              <a:ext uri="{FF2B5EF4-FFF2-40B4-BE49-F238E27FC236}">
                <a16:creationId xmlns:a16="http://schemas.microsoft.com/office/drawing/2014/main" xmlns="" id="{271FB6D4-2581-460E-ACB0-E81F5D5E39E4}"/>
              </a:ext>
            </a:extLst>
          </p:cNvPr>
          <p:cNvSpPr txBox="1"/>
          <p:nvPr/>
        </p:nvSpPr>
        <p:spPr>
          <a:xfrm>
            <a:off x="1" y="963941"/>
            <a:ext cx="12192000" cy="4031873"/>
          </a:xfrm>
          <a:prstGeom prst="rect">
            <a:avLst/>
          </a:prstGeom>
          <a:noFill/>
          <a:ln w="9525">
            <a:noFill/>
          </a:ln>
        </p:spPr>
        <p:txBody>
          <a:bodyPr wrap="square">
            <a:spAutoFit/>
          </a:bodyPr>
          <a:lstStyle/>
          <a:p>
            <a:pPr eaLnBrk="1" hangingPunct="1">
              <a:buFontTx/>
              <a:buNone/>
            </a:pPr>
            <a:r>
              <a:rPr lang="en-US" altLang="zh-CN" sz="3200" b="1">
                <a:latin typeface="楷体_GB2312" pitchFamily="49" charset="-122"/>
                <a:ea typeface="楷体_GB2312" pitchFamily="49" charset="-122"/>
              </a:rPr>
              <a:t>3</a:t>
            </a:r>
            <a:r>
              <a:rPr lang="zh-CN" altLang="en-US" sz="3200" b="1">
                <a:latin typeface="楷体_GB2312" pitchFamily="49" charset="-122"/>
                <a:ea typeface="楷体_GB2312" pitchFamily="49" charset="-122"/>
              </a:rPr>
              <a:t>、最近，那位足球明星在场上情绪低落，心不在焉，传球和防守都</a:t>
            </a:r>
            <a:r>
              <a:rPr lang="zh-CN" altLang="en-US" sz="3200" b="1" u="sng">
                <a:solidFill>
                  <a:srgbClr val="0000FF"/>
                </a:solidFill>
                <a:latin typeface="楷体_GB2312" pitchFamily="49" charset="-122"/>
                <a:ea typeface="楷体_GB2312" pitchFamily="49" charset="-122"/>
              </a:rPr>
              <a:t>差强人意</a:t>
            </a:r>
            <a:r>
              <a:rPr lang="zh-CN" altLang="en-US" sz="3200" b="1">
                <a:latin typeface="楷体_GB2312" pitchFamily="49" charset="-122"/>
                <a:ea typeface="楷体_GB2312" pitchFamily="49" charset="-122"/>
              </a:rPr>
              <a:t>，真是令人失望。</a:t>
            </a:r>
            <a:endParaRPr lang="en-US" altLang="zh-CN" sz="3200" b="1">
              <a:latin typeface="楷体_GB2312" pitchFamily="49" charset="-122"/>
              <a:ea typeface="楷体_GB2312" pitchFamily="49" charset="-122"/>
            </a:endParaRPr>
          </a:p>
          <a:p>
            <a:pPr eaLnBrk="1" hangingPunct="1">
              <a:buFontTx/>
              <a:buNone/>
            </a:pPr>
            <a:endParaRPr lang="en-US" altLang="zh-CN" sz="3200" b="1">
              <a:latin typeface="楷体_GB2312" pitchFamily="49" charset="-122"/>
              <a:ea typeface="楷体_GB2312" pitchFamily="49" charset="-122"/>
            </a:endParaRPr>
          </a:p>
          <a:p>
            <a:pPr eaLnBrk="1" hangingPunct="1">
              <a:buFontTx/>
              <a:buNone/>
            </a:pPr>
            <a:endParaRPr lang="en-US" altLang="zh-CN" sz="3200" b="1">
              <a:latin typeface="楷体_GB2312" pitchFamily="49" charset="-122"/>
              <a:ea typeface="楷体_GB2312" pitchFamily="49" charset="-122"/>
            </a:endParaRPr>
          </a:p>
          <a:p>
            <a:pPr eaLnBrk="1" hangingPunct="1">
              <a:buFontTx/>
              <a:buNone/>
            </a:pPr>
            <a:endParaRPr lang="en-US" altLang="zh-CN" sz="3200" b="1">
              <a:latin typeface="楷体_GB2312" pitchFamily="49" charset="-122"/>
              <a:ea typeface="楷体_GB2312" pitchFamily="49" charset="-122"/>
            </a:endParaRPr>
          </a:p>
          <a:p>
            <a:pPr eaLnBrk="1" hangingPunct="1">
              <a:buFontTx/>
              <a:buNone/>
            </a:pPr>
            <a:endParaRPr lang="zh-CN" altLang="en-US" sz="3200" b="1">
              <a:latin typeface="楷体_GB2312" pitchFamily="49" charset="-122"/>
              <a:ea typeface="楷体_GB2312" pitchFamily="49" charset="-122"/>
            </a:endParaRPr>
          </a:p>
          <a:p>
            <a:pPr eaLnBrk="1" hangingPunct="1">
              <a:buFontTx/>
              <a:buNone/>
            </a:pPr>
            <a:r>
              <a:rPr lang="en-US" altLang="zh-CN" sz="3200" b="1">
                <a:latin typeface="楷体_GB2312" pitchFamily="49" charset="-122"/>
                <a:ea typeface="楷体_GB2312" pitchFamily="49" charset="-122"/>
              </a:rPr>
              <a:t>4</a:t>
            </a:r>
            <a:r>
              <a:rPr lang="zh-CN" altLang="en-US" sz="3200" b="1">
                <a:latin typeface="楷体_GB2312" pitchFamily="49" charset="-122"/>
                <a:ea typeface="楷体_GB2312" pitchFamily="49" charset="-122"/>
              </a:rPr>
              <a:t>、他最近的状态一直不佳，接连几次考试都不理想，</a:t>
            </a:r>
            <a:r>
              <a:rPr lang="zh-CN" altLang="en-US" sz="3200" b="1" u="sng">
                <a:solidFill>
                  <a:srgbClr val="0000FF"/>
                </a:solidFill>
                <a:latin typeface="楷体_GB2312" pitchFamily="49" charset="-122"/>
                <a:ea typeface="楷体_GB2312" pitchFamily="49" charset="-122"/>
              </a:rPr>
              <a:t>屡试不爽</a:t>
            </a:r>
            <a:r>
              <a:rPr lang="zh-CN" altLang="en-US" sz="3200" b="1">
                <a:latin typeface="楷体_GB2312" pitchFamily="49" charset="-122"/>
                <a:ea typeface="楷体_GB2312" pitchFamily="49" charset="-122"/>
              </a:rPr>
              <a:t>，心情糟透了。</a:t>
            </a:r>
          </a:p>
        </p:txBody>
      </p:sp>
      <p:sp>
        <p:nvSpPr>
          <p:cNvPr id="4" name="文本框 3">
            <a:extLst>
              <a:ext uri="{FF2B5EF4-FFF2-40B4-BE49-F238E27FC236}">
                <a16:creationId xmlns:a16="http://schemas.microsoft.com/office/drawing/2014/main" xmlns="" id="{BBB92BB2-5E78-4642-9FB3-4605CEA52B5D}"/>
              </a:ext>
            </a:extLst>
          </p:cNvPr>
          <p:cNvSpPr txBox="1"/>
          <p:nvPr/>
        </p:nvSpPr>
        <p:spPr>
          <a:xfrm>
            <a:off x="365760" y="2718267"/>
            <a:ext cx="9017212" cy="523220"/>
          </a:xfrm>
          <a:prstGeom prst="rect">
            <a:avLst/>
          </a:prstGeom>
          <a:noFill/>
          <a:ln w="9525">
            <a:noFill/>
          </a:ln>
        </p:spPr>
        <p:txBody>
          <a:bodyPr wrap="none" rtlCol="0" anchor="t">
            <a:spAutoFit/>
          </a:bodyPr>
          <a:lstStyle/>
          <a:p>
            <a:pPr eaLnBrk="1" hangingPunct="1"/>
            <a:r>
              <a:rPr lang="zh-CN" altLang="en-US" sz="2800" b="1">
                <a:solidFill>
                  <a:srgbClr val="FF0000"/>
                </a:solidFill>
                <a:latin typeface="黑体" panose="02010609060101010101" pitchFamily="49" charset="-122"/>
              </a:rPr>
              <a:t>大体上让人满意。</a:t>
            </a:r>
            <a:r>
              <a:rPr lang="zh-CN" altLang="en-US" sz="2800" b="1">
                <a:solidFill>
                  <a:srgbClr val="FF0000"/>
                </a:solidFill>
              </a:rPr>
              <a:t>“</a:t>
            </a:r>
            <a:r>
              <a:rPr lang="zh-CN" altLang="en-US" sz="2800" b="1">
                <a:solidFill>
                  <a:srgbClr val="FF0000"/>
                </a:solidFill>
                <a:latin typeface="黑体" panose="02010609060101010101" pitchFamily="49" charset="-122"/>
              </a:rPr>
              <a:t>差</a:t>
            </a:r>
            <a:r>
              <a:rPr lang="zh-CN" altLang="en-US" sz="2800" b="1">
                <a:solidFill>
                  <a:srgbClr val="FF0000"/>
                </a:solidFill>
              </a:rPr>
              <a:t>”</a:t>
            </a:r>
            <a:r>
              <a:rPr lang="zh-CN" altLang="en-US" sz="2800" b="1">
                <a:solidFill>
                  <a:srgbClr val="FF0000"/>
                </a:solidFill>
                <a:latin typeface="黑体" panose="02010609060101010101" pitchFamily="49" charset="-122"/>
              </a:rPr>
              <a:t>为</a:t>
            </a:r>
            <a:r>
              <a:rPr lang="zh-CN" altLang="en-US" sz="2800" b="1">
                <a:solidFill>
                  <a:srgbClr val="FF0000"/>
                </a:solidFill>
              </a:rPr>
              <a:t>“</a:t>
            </a:r>
            <a:r>
              <a:rPr lang="zh-CN" altLang="en-US" sz="2800" b="1">
                <a:solidFill>
                  <a:srgbClr val="FF0000"/>
                </a:solidFill>
                <a:latin typeface="黑体" panose="02010609060101010101" pitchFamily="49" charset="-122"/>
              </a:rPr>
              <a:t>稍微、尚</a:t>
            </a:r>
            <a:r>
              <a:rPr lang="zh-CN" altLang="en-US" sz="2800" b="1">
                <a:solidFill>
                  <a:srgbClr val="FF0000"/>
                </a:solidFill>
              </a:rPr>
              <a:t>”</a:t>
            </a:r>
            <a:r>
              <a:rPr lang="zh-CN" altLang="en-US" sz="2800" b="1">
                <a:solidFill>
                  <a:srgbClr val="FF0000"/>
                </a:solidFill>
                <a:latin typeface="黑体" panose="02010609060101010101" pitchFamily="49" charset="-122"/>
              </a:rPr>
              <a:t>而非</a:t>
            </a:r>
            <a:r>
              <a:rPr lang="zh-CN" altLang="en-US" sz="2800" b="1">
                <a:solidFill>
                  <a:srgbClr val="FF0000"/>
                </a:solidFill>
              </a:rPr>
              <a:t>“</a:t>
            </a:r>
            <a:r>
              <a:rPr lang="zh-CN" altLang="en-US" sz="2800" b="1">
                <a:solidFill>
                  <a:srgbClr val="FF0000"/>
                </a:solidFill>
                <a:latin typeface="黑体" panose="02010609060101010101" pitchFamily="49" charset="-122"/>
              </a:rPr>
              <a:t>差劲、糟糕</a:t>
            </a:r>
            <a:r>
              <a:rPr lang="zh-CN" altLang="en-US" sz="2800" b="1">
                <a:solidFill>
                  <a:srgbClr val="FF0000"/>
                </a:solidFill>
              </a:rPr>
              <a:t>”</a:t>
            </a:r>
            <a:r>
              <a:rPr lang="zh-CN" altLang="en-US" sz="2800" b="1">
                <a:solidFill>
                  <a:srgbClr val="FF0000"/>
                </a:solidFill>
                <a:latin typeface="黑体" panose="02010609060101010101" pitchFamily="49" charset="-122"/>
              </a:rPr>
              <a:t>。</a:t>
            </a:r>
          </a:p>
        </p:txBody>
      </p:sp>
      <p:sp>
        <p:nvSpPr>
          <p:cNvPr id="5" name="文本框 4">
            <a:extLst>
              <a:ext uri="{FF2B5EF4-FFF2-40B4-BE49-F238E27FC236}">
                <a16:creationId xmlns:a16="http://schemas.microsoft.com/office/drawing/2014/main" xmlns="" id="{0F206A3F-5FC3-4448-99AD-D47C4D6F15CC}"/>
              </a:ext>
            </a:extLst>
          </p:cNvPr>
          <p:cNvSpPr txBox="1"/>
          <p:nvPr/>
        </p:nvSpPr>
        <p:spPr>
          <a:xfrm>
            <a:off x="471638" y="5498835"/>
            <a:ext cx="10481911" cy="1251305"/>
          </a:xfrm>
          <a:prstGeom prst="rect">
            <a:avLst/>
          </a:prstGeom>
          <a:noFill/>
          <a:ln w="9525">
            <a:noFill/>
          </a:ln>
        </p:spPr>
        <p:txBody>
          <a:bodyPr wrap="square" rtlCol="0" anchor="t">
            <a:spAutoFit/>
          </a:bodyPr>
          <a:lstStyle/>
          <a:p>
            <a:pPr eaLnBrk="1" hangingPunct="1"/>
            <a:r>
              <a:rPr lang="zh-CN" altLang="en-US" sz="2800" b="1">
                <a:solidFill>
                  <a:srgbClr val="FF0000"/>
                </a:solidFill>
                <a:latin typeface="黑体" panose="02010609060101010101" pitchFamily="49" charset="-122"/>
              </a:rPr>
              <a:t>经过多次试验都不错。 </a:t>
            </a:r>
            <a:r>
              <a:rPr lang="zh-CN" altLang="en-US" sz="2800" b="1">
                <a:solidFill>
                  <a:srgbClr val="FF0000"/>
                </a:solidFill>
              </a:rPr>
              <a:t>“</a:t>
            </a:r>
            <a:r>
              <a:rPr lang="zh-CN" altLang="en-US" sz="2800" b="1">
                <a:solidFill>
                  <a:srgbClr val="FF0000"/>
                </a:solidFill>
                <a:latin typeface="黑体" panose="02010609060101010101" pitchFamily="49" charset="-122"/>
              </a:rPr>
              <a:t>爽</a:t>
            </a:r>
            <a:r>
              <a:rPr lang="zh-CN" altLang="en-US" sz="2800" b="1">
                <a:solidFill>
                  <a:srgbClr val="FF0000"/>
                </a:solidFill>
              </a:rPr>
              <a:t>”</a:t>
            </a:r>
            <a:r>
              <a:rPr lang="zh-CN" altLang="en-US" sz="2800" b="1">
                <a:solidFill>
                  <a:srgbClr val="FF0000"/>
                </a:solidFill>
                <a:latin typeface="黑体" panose="02010609060101010101" pitchFamily="49" charset="-122"/>
              </a:rPr>
              <a:t>为</a:t>
            </a:r>
            <a:r>
              <a:rPr lang="zh-CN" altLang="en-US" sz="2800" b="1">
                <a:solidFill>
                  <a:srgbClr val="FF0000"/>
                </a:solidFill>
              </a:rPr>
              <a:t>“</a:t>
            </a:r>
            <a:r>
              <a:rPr lang="zh-CN" altLang="en-US" sz="2800" b="1">
                <a:solidFill>
                  <a:srgbClr val="FF0000"/>
                </a:solidFill>
                <a:latin typeface="黑体" panose="02010609060101010101" pitchFamily="49" charset="-122"/>
              </a:rPr>
              <a:t>差错</a:t>
            </a:r>
            <a:r>
              <a:rPr lang="zh-CN" altLang="en-US" sz="2800" b="1">
                <a:solidFill>
                  <a:srgbClr val="FF0000"/>
                </a:solidFill>
              </a:rPr>
              <a:t>”</a:t>
            </a:r>
            <a:r>
              <a:rPr lang="zh-CN" altLang="en-US" sz="2800" b="1">
                <a:solidFill>
                  <a:srgbClr val="FF0000"/>
                </a:solidFill>
                <a:latin typeface="黑体" panose="02010609060101010101" pitchFamily="49" charset="-122"/>
              </a:rPr>
              <a:t>，而非</a:t>
            </a:r>
            <a:r>
              <a:rPr lang="zh-CN" altLang="en-US" sz="2800" b="1">
                <a:solidFill>
                  <a:srgbClr val="FF0000"/>
                </a:solidFill>
              </a:rPr>
              <a:t>“</a:t>
            </a:r>
            <a:r>
              <a:rPr lang="zh-CN" altLang="en-US" sz="2800" b="1">
                <a:solidFill>
                  <a:srgbClr val="FF0000"/>
                </a:solidFill>
                <a:latin typeface="黑体" panose="02010609060101010101" pitchFamily="49" charset="-122"/>
              </a:rPr>
              <a:t>爽快、舒服</a:t>
            </a:r>
            <a:r>
              <a:rPr lang="zh-CN" altLang="en-US" sz="2800" b="1">
                <a:solidFill>
                  <a:srgbClr val="FF0000"/>
                </a:solidFill>
              </a:rPr>
              <a:t>”</a:t>
            </a:r>
            <a:r>
              <a:rPr lang="zh-CN" altLang="en-US" sz="2800" b="1">
                <a:solidFill>
                  <a:srgbClr val="FF0000"/>
                </a:solidFill>
                <a:latin typeface="黑体" panose="02010609060101010101" pitchFamily="49" charset="-122"/>
              </a:rPr>
              <a:t> 。</a:t>
            </a:r>
          </a:p>
          <a:p>
            <a:pPr>
              <a:lnSpc>
                <a:spcPct val="200000"/>
              </a:lnSpc>
            </a:pPr>
            <a:endParaRPr lang="zh-CN" altLang="en-US" sz="2800" b="1">
              <a:solidFill>
                <a:srgbClr val="FF0000"/>
              </a:solidFill>
              <a:latin typeface="Arial" pitchFamily="34" charset="0"/>
              <a:ea typeface="宋体" pitchFamily="2" charset="-122"/>
            </a:endParaRPr>
          </a:p>
        </p:txBody>
      </p:sp>
      <p:sp>
        <p:nvSpPr>
          <p:cNvPr id="6" name="文本框 5">
            <a:extLst>
              <a:ext uri="{FF2B5EF4-FFF2-40B4-BE49-F238E27FC236}">
                <a16:creationId xmlns:a16="http://schemas.microsoft.com/office/drawing/2014/main" xmlns="" id="{CCD1F292-6076-42E7-93F4-D873CDD5FE13}"/>
              </a:ext>
            </a:extLst>
          </p:cNvPr>
          <p:cNvSpPr txBox="1"/>
          <p:nvPr/>
        </p:nvSpPr>
        <p:spPr>
          <a:xfrm>
            <a:off x="5182361" y="1109311"/>
            <a:ext cx="530232" cy="1236429"/>
          </a:xfrm>
          <a:prstGeom prst="rect">
            <a:avLst/>
          </a:prstGeom>
          <a:noFill/>
          <a:ln w="9525">
            <a:noFill/>
          </a:ln>
        </p:spPr>
        <p:txBody>
          <a:bodyPr wrap="square" rtlCol="0" anchor="t">
            <a:spAutoFit/>
          </a:bodyPr>
          <a:lstStyle/>
          <a:p>
            <a:pPr>
              <a:lnSpc>
                <a:spcPct val="200000"/>
              </a:lnSpc>
            </a:pPr>
            <a:r>
              <a:rPr lang="en-US" altLang="zh-CN" sz="4400" b="1">
                <a:solidFill>
                  <a:srgbClr val="FF0000"/>
                </a:solidFill>
                <a:latin typeface="Arial" pitchFamily="34" charset="0"/>
                <a:ea typeface="宋体" pitchFamily="2" charset="-122"/>
              </a:rPr>
              <a:t>X</a:t>
            </a:r>
            <a:endParaRPr lang="zh-CN" altLang="en-US" sz="4400" b="1">
              <a:solidFill>
                <a:srgbClr val="FF0000"/>
              </a:solidFill>
              <a:latin typeface="Arial" pitchFamily="34" charset="0"/>
              <a:ea typeface="宋体" pitchFamily="2" charset="-122"/>
            </a:endParaRPr>
          </a:p>
        </p:txBody>
      </p:sp>
      <p:sp>
        <p:nvSpPr>
          <p:cNvPr id="7" name="文本框 6">
            <a:extLst>
              <a:ext uri="{FF2B5EF4-FFF2-40B4-BE49-F238E27FC236}">
                <a16:creationId xmlns:a16="http://schemas.microsoft.com/office/drawing/2014/main" xmlns="" id="{ED8D030B-D998-42CD-85D6-9D33A63B3655}"/>
              </a:ext>
            </a:extLst>
          </p:cNvPr>
          <p:cNvSpPr txBox="1"/>
          <p:nvPr/>
        </p:nvSpPr>
        <p:spPr>
          <a:xfrm>
            <a:off x="11554285" y="3631130"/>
            <a:ext cx="530232" cy="1236429"/>
          </a:xfrm>
          <a:prstGeom prst="rect">
            <a:avLst/>
          </a:prstGeom>
          <a:noFill/>
          <a:ln w="9525">
            <a:noFill/>
          </a:ln>
        </p:spPr>
        <p:txBody>
          <a:bodyPr wrap="square" rtlCol="0" anchor="t">
            <a:spAutoFit/>
          </a:bodyPr>
          <a:lstStyle/>
          <a:p>
            <a:pPr>
              <a:lnSpc>
                <a:spcPct val="200000"/>
              </a:lnSpc>
            </a:pPr>
            <a:r>
              <a:rPr lang="en-US" altLang="zh-CN" sz="4400" b="1">
                <a:solidFill>
                  <a:srgbClr val="FF0000"/>
                </a:solidFill>
                <a:latin typeface="Arial" pitchFamily="34" charset="0"/>
                <a:ea typeface="宋体" pitchFamily="2" charset="-122"/>
              </a:rPr>
              <a:t>X</a:t>
            </a:r>
            <a:endParaRPr lang="zh-CN" altLang="en-US" sz="4400" b="1">
              <a:solidFill>
                <a:srgbClr val="FF0000"/>
              </a:solidFill>
              <a:latin typeface="Arial" pitchFamily="34" charset="0"/>
              <a:ea typeface="宋体" pitchFamily="2" charset="-122"/>
            </a:endParaRPr>
          </a:p>
        </p:txBody>
      </p:sp>
    </p:spTree>
    <p:extLst>
      <p:ext uri="{BB962C8B-B14F-4D97-AF65-F5344CB8AC3E}">
        <p14:creationId xmlns:p14="http://schemas.microsoft.com/office/powerpoint/2010/main" val="1356632086"/>
      </p:ext>
    </p:extLst>
  </p:cSld>
  <p:clrMapOvr>
    <a:masterClrMapping/>
  </p:clrMapOvr>
  <mc:AlternateContent>
    <mc:Choice xmlns:p14="http://schemas.microsoft.com/office/powerpoint/2010/main" Requires="p14">
      <p:transition spd="slow" advClick="0" advTm="4000" p14:dur="15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Rectangle 2">
            <a:extLst>
              <a:ext uri="{FF2B5EF4-FFF2-40B4-BE49-F238E27FC236}">
                <a16:creationId xmlns:a16="http://schemas.microsoft.com/office/drawing/2014/main" xmlns="" id="{3330C1D6-53B5-422D-A5A0-508517B0C54C}"/>
              </a:ext>
            </a:extLst>
          </p:cNvPr>
          <p:cNvSpPr txBox="1">
            <a:spLocks noChangeArrowheads="1"/>
          </p:cNvSpPr>
          <p:nvPr/>
        </p:nvSpPr>
        <p:spPr>
          <a:xfrm>
            <a:off x="79074" y="0"/>
            <a:ext cx="8229600" cy="1143000"/>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4800" b="1">
                <a:solidFill>
                  <a:schemeClr val="folHlink"/>
                </a:solidFill>
                <a:ea typeface="隶书" pitchFamily="1" charset="-122"/>
              </a:rPr>
              <a:t>类似成语</a:t>
            </a:r>
          </a:p>
        </p:txBody>
      </p:sp>
      <p:sp>
        <p:nvSpPr>
          <p:cNvPr id="3" name="Rectangle 3">
            <a:extLst>
              <a:ext uri="{FF2B5EF4-FFF2-40B4-BE49-F238E27FC236}">
                <a16:creationId xmlns:a16="http://schemas.microsoft.com/office/drawing/2014/main" xmlns="" id="{8F689D70-1B19-401F-8BED-9274C4CF55B2}"/>
              </a:ext>
            </a:extLst>
          </p:cNvPr>
          <p:cNvSpPr txBox="1">
            <a:spLocks noChangeArrowheads="1"/>
          </p:cNvSpPr>
          <p:nvPr/>
        </p:nvSpPr>
        <p:spPr>
          <a:xfrm>
            <a:off x="330200" y="765175"/>
            <a:ext cx="2725738" cy="4525963"/>
          </a:xfrm>
          <a:prstGeom prst="rect">
            <a:avLst/>
          </a:prstGeom>
        </p:spPr>
        <p:txBody>
          <a:bodyPr/>
          <a:lst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pPr>
              <a:lnSpc>
                <a:spcPct val="80000"/>
              </a:lnSpc>
            </a:pPr>
            <a:r>
              <a:rPr lang="zh-CN" altLang="en-US" sz="3600" b="1">
                <a:ea typeface="楷体_GB2312" pitchFamily="49" charset="-122"/>
              </a:rPr>
              <a:t>危言危行</a:t>
            </a:r>
            <a:endParaRPr lang="en-US" altLang="zh-CN" sz="3600" b="1">
              <a:ea typeface="楷体_GB2312" pitchFamily="49" charset="-122"/>
            </a:endParaRPr>
          </a:p>
          <a:p>
            <a:pPr>
              <a:lnSpc>
                <a:spcPct val="80000"/>
              </a:lnSpc>
            </a:pPr>
            <a:endParaRPr lang="zh-CN" altLang="en-US" sz="3600" b="1">
              <a:ea typeface="楷体_GB2312" pitchFamily="49" charset="-122"/>
            </a:endParaRPr>
          </a:p>
          <a:p>
            <a:pPr>
              <a:lnSpc>
                <a:spcPct val="80000"/>
              </a:lnSpc>
            </a:pPr>
            <a:r>
              <a:rPr lang="zh-CN" altLang="en-US" sz="3600" b="1">
                <a:ea typeface="楷体_GB2312" pitchFamily="49" charset="-122"/>
              </a:rPr>
              <a:t>文不加点</a:t>
            </a:r>
            <a:endParaRPr lang="en-US" altLang="zh-CN" sz="3600" b="1">
              <a:ea typeface="楷体_GB2312" pitchFamily="49" charset="-122"/>
            </a:endParaRPr>
          </a:p>
          <a:p>
            <a:pPr>
              <a:lnSpc>
                <a:spcPct val="80000"/>
              </a:lnSpc>
            </a:pPr>
            <a:endParaRPr lang="zh-CN" altLang="en-US" sz="3600" b="1">
              <a:ea typeface="楷体_GB2312" pitchFamily="49" charset="-122"/>
            </a:endParaRPr>
          </a:p>
          <a:p>
            <a:pPr>
              <a:lnSpc>
                <a:spcPct val="80000"/>
              </a:lnSpc>
            </a:pPr>
            <a:r>
              <a:rPr lang="zh-CN" altLang="en-US" sz="3600" b="1">
                <a:ea typeface="楷体_GB2312" pitchFamily="49" charset="-122"/>
              </a:rPr>
              <a:t>空穴来风</a:t>
            </a:r>
            <a:endParaRPr lang="en-US" altLang="zh-CN" sz="3600" b="1">
              <a:ea typeface="楷体_GB2312" pitchFamily="49" charset="-122"/>
            </a:endParaRPr>
          </a:p>
          <a:p>
            <a:pPr>
              <a:lnSpc>
                <a:spcPct val="80000"/>
              </a:lnSpc>
            </a:pPr>
            <a:endParaRPr lang="zh-CN" altLang="en-US" sz="3600" b="1">
              <a:ea typeface="楷体_GB2312" pitchFamily="49" charset="-122"/>
            </a:endParaRPr>
          </a:p>
          <a:p>
            <a:pPr>
              <a:lnSpc>
                <a:spcPct val="80000"/>
              </a:lnSpc>
            </a:pPr>
            <a:r>
              <a:rPr lang="zh-CN" altLang="en-US" sz="3600" b="1">
                <a:ea typeface="楷体_GB2312" pitchFamily="49" charset="-122"/>
              </a:rPr>
              <a:t>罪不容诛</a:t>
            </a:r>
            <a:endParaRPr lang="en-US" altLang="zh-CN" sz="3600" b="1">
              <a:ea typeface="楷体_GB2312" pitchFamily="49" charset="-122"/>
            </a:endParaRPr>
          </a:p>
          <a:p>
            <a:pPr>
              <a:lnSpc>
                <a:spcPct val="80000"/>
              </a:lnSpc>
            </a:pPr>
            <a:endParaRPr lang="zh-CN" altLang="en-US" sz="3600" b="1">
              <a:ea typeface="楷体_GB2312" pitchFamily="49" charset="-122"/>
            </a:endParaRPr>
          </a:p>
          <a:p>
            <a:pPr>
              <a:lnSpc>
                <a:spcPct val="80000"/>
              </a:lnSpc>
            </a:pPr>
            <a:r>
              <a:rPr lang="zh-CN" altLang="en-US" sz="3600" b="1">
                <a:ea typeface="楷体_GB2312" pitchFamily="49" charset="-122"/>
              </a:rPr>
              <a:t>久假不归</a:t>
            </a:r>
            <a:endParaRPr lang="en-US" altLang="zh-CN" sz="3600" b="1">
              <a:ea typeface="楷体_GB2312" pitchFamily="49" charset="-122"/>
            </a:endParaRPr>
          </a:p>
          <a:p>
            <a:pPr>
              <a:lnSpc>
                <a:spcPct val="80000"/>
              </a:lnSpc>
            </a:pPr>
            <a:endParaRPr lang="zh-CN" altLang="en-US" sz="3600" b="1">
              <a:ea typeface="楷体_GB2312" pitchFamily="49" charset="-122"/>
            </a:endParaRPr>
          </a:p>
          <a:p>
            <a:pPr>
              <a:lnSpc>
                <a:spcPct val="80000"/>
              </a:lnSpc>
            </a:pPr>
            <a:r>
              <a:rPr lang="zh-CN" altLang="en-US" sz="3600" b="1">
                <a:ea typeface="楷体_GB2312" pitchFamily="49" charset="-122"/>
              </a:rPr>
              <a:t>万人空巷</a:t>
            </a:r>
          </a:p>
          <a:p>
            <a:pPr>
              <a:lnSpc>
                <a:spcPct val="80000"/>
              </a:lnSpc>
              <a:buFontTx/>
              <a:buNone/>
            </a:pPr>
            <a:endParaRPr lang="zh-CN" altLang="en-US" sz="3600" b="1">
              <a:ea typeface="楷体_GB2312" pitchFamily="49" charset="-122"/>
            </a:endParaRPr>
          </a:p>
        </p:txBody>
      </p:sp>
      <p:sp>
        <p:nvSpPr>
          <p:cNvPr id="4" name="Rectangle 4">
            <a:extLst>
              <a:ext uri="{FF2B5EF4-FFF2-40B4-BE49-F238E27FC236}">
                <a16:creationId xmlns:a16="http://schemas.microsoft.com/office/drawing/2014/main" xmlns="" id="{3B874CE2-01E7-4948-939B-3B8D0B4E1E06}"/>
              </a:ext>
            </a:extLst>
          </p:cNvPr>
          <p:cNvSpPr txBox="1">
            <a:spLocks noChangeArrowheads="1"/>
          </p:cNvSpPr>
          <p:nvPr/>
        </p:nvSpPr>
        <p:spPr>
          <a:xfrm>
            <a:off x="2774700" y="792163"/>
            <a:ext cx="9417300" cy="4498975"/>
          </a:xfrm>
          <a:prstGeom prst="rect">
            <a:avLst/>
          </a:prstGeom>
        </p:spPr>
        <p:txBody>
          <a:bodyPr/>
          <a:lst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pPr>
              <a:lnSpc>
                <a:spcPct val="80000"/>
              </a:lnSpc>
              <a:defRPr/>
            </a:pPr>
            <a:r>
              <a:rPr lang="zh-CN" altLang="en-US" b="1"/>
              <a:t>危：正直。说正直的话，做正直的事。</a:t>
            </a:r>
            <a:endParaRPr lang="en-US" altLang="zh-CN" b="1"/>
          </a:p>
          <a:p>
            <a:pPr marL="0" indent="0">
              <a:lnSpc>
                <a:spcPct val="80000"/>
              </a:lnSpc>
              <a:buNone/>
              <a:defRPr/>
            </a:pPr>
            <a:endParaRPr lang="zh-CN" altLang="en-US" b="1">
              <a:ea typeface="华文中宋" panose="02010600040101010101" pitchFamily="2" charset="-122"/>
            </a:endParaRPr>
          </a:p>
          <a:p>
            <a:pPr>
              <a:lnSpc>
                <a:spcPct val="80000"/>
              </a:lnSpc>
              <a:defRPr/>
            </a:pPr>
            <a:r>
              <a:rPr lang="zh-CN" altLang="en-US" b="1">
                <a:ea typeface="华文中宋" panose="02010600040101010101" pitchFamily="2" charset="-122"/>
              </a:rPr>
              <a:t>点：涂上一点，表示删去。</a:t>
            </a:r>
            <a:r>
              <a:rPr lang="zh-CN" altLang="en-US" b="1"/>
              <a:t>文章一气呵成，无须修改，形容文思敏捷，写作技巧纯熟</a:t>
            </a:r>
            <a:r>
              <a:rPr lang="zh-CN" altLang="en-US"/>
              <a:t> </a:t>
            </a:r>
            <a:endParaRPr lang="en-US" altLang="zh-CN"/>
          </a:p>
          <a:p>
            <a:pPr>
              <a:lnSpc>
                <a:spcPct val="80000"/>
              </a:lnSpc>
              <a:defRPr/>
            </a:pPr>
            <a:endParaRPr lang="zh-CN" altLang="en-US" b="1">
              <a:ea typeface="华文中宋" panose="02010600040101010101" pitchFamily="2" charset="-122"/>
            </a:endParaRPr>
          </a:p>
          <a:p>
            <a:pPr>
              <a:lnSpc>
                <a:spcPct val="80000"/>
              </a:lnSpc>
              <a:defRPr/>
            </a:pPr>
            <a:r>
              <a:rPr lang="zh-CN" altLang="en-US" b="1">
                <a:ea typeface="华文中宋" panose="02010600040101010101" pitchFamily="2" charset="-122"/>
              </a:rPr>
              <a:t>有洞穴才有风进来。</a:t>
            </a:r>
            <a:r>
              <a:rPr lang="zh-CN" altLang="en-US" b="1"/>
              <a:t>原意为消息和传说不是完全没有原因的”，</a:t>
            </a:r>
            <a:endParaRPr lang="en-US" altLang="zh-CN" b="1"/>
          </a:p>
          <a:p>
            <a:pPr marL="0" indent="0">
              <a:lnSpc>
                <a:spcPct val="80000"/>
              </a:lnSpc>
              <a:buFontTx/>
              <a:buNone/>
              <a:defRPr/>
            </a:pPr>
            <a:r>
              <a:rPr lang="zh-CN" altLang="en-US"/>
              <a:t> </a:t>
            </a:r>
            <a:endParaRPr lang="zh-CN" altLang="en-US" b="1">
              <a:ea typeface="华文中宋" panose="02010600040101010101" pitchFamily="2" charset="-122"/>
            </a:endParaRPr>
          </a:p>
          <a:p>
            <a:pPr>
              <a:lnSpc>
                <a:spcPct val="80000"/>
              </a:lnSpc>
              <a:defRPr/>
            </a:pPr>
            <a:r>
              <a:rPr lang="zh-CN" altLang="en-US" b="1">
                <a:ea typeface="华文中宋" panose="02010600040101010101" pitchFamily="2" charset="-122"/>
              </a:rPr>
              <a:t>罪大恶极，处死都不能抵偿。</a:t>
            </a:r>
            <a:endParaRPr lang="en-US" altLang="zh-CN" b="1">
              <a:ea typeface="华文中宋" panose="02010600040101010101" pitchFamily="2" charset="-122"/>
            </a:endParaRPr>
          </a:p>
          <a:p>
            <a:pPr>
              <a:lnSpc>
                <a:spcPct val="80000"/>
              </a:lnSpc>
              <a:defRPr/>
            </a:pPr>
            <a:endParaRPr lang="zh-CN" altLang="en-US" b="1">
              <a:ea typeface="华文中宋" panose="02010600040101010101" pitchFamily="2" charset="-122"/>
            </a:endParaRPr>
          </a:p>
          <a:p>
            <a:pPr>
              <a:lnSpc>
                <a:spcPct val="80000"/>
              </a:lnSpc>
              <a:defRPr/>
            </a:pPr>
            <a:r>
              <a:rPr lang="zh-CN" altLang="en-US" b="1">
                <a:ea typeface="华文中宋" panose="02010600040101010101" pitchFamily="2" charset="-122"/>
              </a:rPr>
              <a:t>假：借。</a:t>
            </a:r>
            <a:r>
              <a:rPr lang="zh-CN" altLang="en-US" b="1"/>
              <a:t>指长期借用而不归还</a:t>
            </a:r>
            <a:endParaRPr lang="en-US" altLang="zh-CN" b="1"/>
          </a:p>
          <a:p>
            <a:pPr marL="0" indent="0">
              <a:lnSpc>
                <a:spcPct val="80000"/>
              </a:lnSpc>
              <a:buFontTx/>
              <a:buNone/>
              <a:defRPr/>
            </a:pPr>
            <a:r>
              <a:rPr lang="zh-CN" altLang="en-US"/>
              <a:t> </a:t>
            </a:r>
            <a:endParaRPr lang="zh-CN" altLang="en-US" b="1">
              <a:ea typeface="华文中宋" panose="02010600040101010101" pitchFamily="2" charset="-122"/>
            </a:endParaRPr>
          </a:p>
          <a:p>
            <a:pPr>
              <a:lnSpc>
                <a:spcPct val="80000"/>
              </a:lnSpc>
              <a:defRPr/>
            </a:pPr>
            <a:r>
              <a:rPr lang="zh-CN" altLang="en-US" b="1">
                <a:ea typeface="华文中宋" panose="02010600040101010101" pitchFamily="2" charset="-122"/>
              </a:rPr>
              <a:t>都从巷子里出来，多形容欢庆祝、欢迎等盛况。</a:t>
            </a:r>
          </a:p>
          <a:p>
            <a:pPr>
              <a:lnSpc>
                <a:spcPct val="80000"/>
              </a:lnSpc>
              <a:buFontTx/>
              <a:buNone/>
              <a:defRPr/>
            </a:pPr>
            <a:endParaRPr lang="zh-CN" altLang="en-US"/>
          </a:p>
        </p:txBody>
      </p:sp>
    </p:spTree>
    <p:extLst>
      <p:ext uri="{BB962C8B-B14F-4D97-AF65-F5344CB8AC3E}">
        <p14:creationId xmlns:p14="http://schemas.microsoft.com/office/powerpoint/2010/main" val="2891013749"/>
      </p:ext>
    </p:extLst>
  </p:cSld>
  <p:clrMapOvr>
    <a:masterClrMapping/>
  </p:clrMapOvr>
  <mc:AlternateContent>
    <mc:Choice xmlns:p14="http://schemas.microsoft.com/office/powerpoint/2010/main" Requires="p14">
      <p:transition spd="slow" advClick="0" advTm="4000" p14:dur="1500">
        <p:random/>
      </p:transition>
    </mc:Choice>
    <mc:Fallback>
      <p:transition spd="slow" advClick="0" advTm="4000">
        <p:random/>
      </p:transition>
    </mc:Fallback>
  </mc:AlternateConten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Text Box 3">
            <a:extLst>
              <a:ext uri="{FF2B5EF4-FFF2-40B4-BE49-F238E27FC236}">
                <a16:creationId xmlns:a16="http://schemas.microsoft.com/office/drawing/2014/main" xmlns="" id="{56B12238-E993-4705-9A7D-D43E724A4B5C}"/>
              </a:ext>
            </a:extLst>
          </p:cNvPr>
          <p:cNvSpPr txBox="1">
            <a:spLocks noChangeArrowheads="1"/>
          </p:cNvSpPr>
          <p:nvPr/>
        </p:nvSpPr>
        <p:spPr>
          <a:xfrm>
            <a:off x="284747" y="1166018"/>
            <a:ext cx="11907253" cy="4525963"/>
          </a:xfrm>
          <a:prstGeom prst="rect">
            <a:avLst/>
          </a:prstGeom>
          <a:noFill/>
        </p:spPr>
        <p:txBody>
          <a:bodyPr/>
          <a:lst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endParaRPr lang="zh-CN" altLang="en-US" b="1"/>
          </a:p>
          <a:p>
            <a:r>
              <a:rPr lang="en-US" altLang="zh-CN" sz="4000" b="1">
                <a:latin typeface="楷体_GB2312" pitchFamily="49" charset="-122"/>
                <a:ea typeface="楷体_GB2312" pitchFamily="49" charset="-122"/>
              </a:rPr>
              <a:t>1.</a:t>
            </a:r>
            <a:r>
              <a:rPr lang="zh-CN" altLang="en-US" sz="4000" b="1">
                <a:latin typeface="楷体_GB2312" pitchFamily="49" charset="-122"/>
                <a:ea typeface="楷体_GB2312" pitchFamily="49" charset="-122"/>
              </a:rPr>
              <a:t>平时多积累，了解成语的来源和本义，不孤立地理解某个字词，才能避免望文生义。</a:t>
            </a:r>
          </a:p>
          <a:p>
            <a:endParaRPr lang="zh-CN" altLang="en-US" sz="4000" b="1">
              <a:latin typeface="楷体_GB2312" pitchFamily="49" charset="-122"/>
              <a:ea typeface="楷体_GB2312" pitchFamily="49" charset="-122"/>
            </a:endParaRPr>
          </a:p>
          <a:p>
            <a:r>
              <a:rPr lang="en-US" altLang="zh-CN" sz="4000" b="1">
                <a:latin typeface="楷体_GB2312" pitchFamily="49" charset="-122"/>
                <a:ea typeface="楷体_GB2312" pitchFamily="49" charset="-122"/>
              </a:rPr>
              <a:t>2.</a:t>
            </a:r>
            <a:r>
              <a:rPr lang="zh-CN" altLang="en-US" sz="4000" b="1">
                <a:latin typeface="楷体_GB2312" pitchFamily="49" charset="-122"/>
                <a:ea typeface="楷体_GB2312" pitchFamily="49" charset="-122"/>
              </a:rPr>
              <a:t>对成语含义的把握，却往往需要抓住某些关键字词。</a:t>
            </a:r>
          </a:p>
        </p:txBody>
      </p:sp>
      <p:sp>
        <p:nvSpPr>
          <p:cNvPr id="2" name="文本框 1">
            <a:extLst>
              <a:ext uri="{FF2B5EF4-FFF2-40B4-BE49-F238E27FC236}">
                <a16:creationId xmlns:a16="http://schemas.microsoft.com/office/drawing/2014/main" xmlns="" id="{44D79D23-A550-49AF-9A07-17D61013D6EB}"/>
              </a:ext>
            </a:extLst>
          </p:cNvPr>
          <p:cNvSpPr txBox="1"/>
          <p:nvPr/>
        </p:nvSpPr>
        <p:spPr>
          <a:xfrm>
            <a:off x="5161280" y="146248"/>
            <a:ext cx="1869440" cy="1230401"/>
          </a:xfrm>
          <a:prstGeom prst="rect">
            <a:avLst/>
          </a:prstGeom>
          <a:noFill/>
          <a:ln w="9525">
            <a:noFill/>
          </a:ln>
        </p:spPr>
        <p:txBody>
          <a:bodyPr wrap="square" rtlCol="0" anchor="t">
            <a:spAutoFit/>
          </a:bodyPr>
          <a:lstStyle/>
          <a:p>
            <a:pPr>
              <a:lnSpc>
                <a:spcPct val="200000"/>
              </a:lnSpc>
            </a:pPr>
            <a:r>
              <a:rPr lang="zh-CN" altLang="en-US" sz="4400" b="1">
                <a:solidFill>
                  <a:srgbClr val="FF0000"/>
                </a:solidFill>
                <a:latin typeface="Arial" pitchFamily="34" charset="0"/>
                <a:ea typeface="宋体" pitchFamily="2" charset="-122"/>
              </a:rPr>
              <a:t>小结</a:t>
            </a:r>
          </a:p>
        </p:txBody>
      </p:sp>
    </p:spTree>
  </p:cSld>
  <p:clrMapOvr>
    <a:masterClrMapping/>
  </p:clrMapOvr>
  <mc:AlternateContent>
    <mc:Choice xmlns:p14="http://schemas.microsoft.com/office/powerpoint/2010/main" Requires="p14">
      <p:transition spd="slow" advClick="0" advTm="4000" p14:dur="1500">
        <p:random/>
      </p:transition>
    </mc:Choice>
    <mc:Fallback>
      <p:transition spd="slow" advClick="0" advTm="4000">
        <p:random/>
      </p:transition>
    </mc:Fallback>
  </mc:AlternateConten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5" name="组合 4">
            <a:extLst>
              <a:ext uri="{FF2B5EF4-FFF2-40B4-BE49-F238E27FC236}">
                <a16:creationId xmlns:a16="http://schemas.microsoft.com/office/drawing/2014/main" xmlns="" id="{910BD1DD-A4C0-4D7F-9DAA-94299F219350}"/>
              </a:ext>
            </a:extLst>
          </p:cNvPr>
          <p:cNvGrpSpPr/>
          <p:nvPr/>
        </p:nvGrpSpPr>
        <p:grpSpPr>
          <a:xfrm>
            <a:off x="6993110" y="1490542"/>
            <a:ext cx="5198890" cy="2877880"/>
            <a:chOff x="6009167" y="1577169"/>
            <a:chExt cx="5198890" cy="287788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6009167" y="3443491"/>
              <a:ext cx="1854500" cy="1011558"/>
            </a:xfrm>
            <a:prstGeom prst="rect">
              <a:avLst/>
            </a:prstGeom>
          </p:spPr>
        </p:pic>
        <p:pic>
          <p:nvPicPr>
            <p:cNvPr id="3" name="图片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017211" y="1850383"/>
              <a:ext cx="1679930" cy="1679930"/>
            </a:xfrm>
            <a:prstGeom prst="rect">
              <a:avLst/>
            </a:prstGeom>
          </p:spPr>
        </p:pic>
        <p:pic>
          <p:nvPicPr>
            <p:cNvPr id="4" name="图片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229444" y="1577169"/>
              <a:ext cx="3978613" cy="2791058"/>
            </a:xfrm>
            <a:prstGeom prst="rect">
              <a:avLst/>
            </a:prstGeom>
          </p:spPr>
        </p:pic>
      </p:grpSp>
      <p:sp>
        <p:nvSpPr>
          <p:cNvPr id="6" name="文本框 5"/>
          <p:cNvSpPr txBox="1"/>
          <p:nvPr/>
        </p:nvSpPr>
        <p:spPr>
          <a:xfrm>
            <a:off x="960926" y="224445"/>
            <a:ext cx="3630646" cy="707886"/>
          </a:xfrm>
          <a:prstGeom prst="rect">
            <a:avLst/>
          </a:prstGeom>
          <a:noFill/>
          <a:ln w="28575">
            <a:solidFill>
              <a:srgbClr val="DD3B44"/>
            </a:solidFill>
          </a:ln>
        </p:spPr>
        <p:txBody>
          <a:bodyPr wrap="square" rtlCol="0">
            <a:spAutoFit/>
          </a:bodyPr>
          <a:lstStyle/>
          <a:p>
            <a:r>
              <a:rPr lang="zh-CN" altLang="en-US" sz="4000">
                <a:latin typeface="+mj-ea"/>
                <a:ea typeface="+mj-ea"/>
              </a:rPr>
              <a:t>  </a:t>
            </a:r>
            <a:r>
              <a:rPr lang="en-US" altLang="zh-CN" sz="4000">
                <a:latin typeface="+mj-ea"/>
                <a:ea typeface="+mj-ea"/>
              </a:rPr>
              <a:t>2</a:t>
            </a:r>
            <a:r>
              <a:rPr lang="zh-CN" altLang="en-US" sz="4000">
                <a:latin typeface="+mj-ea"/>
                <a:ea typeface="+mj-ea"/>
              </a:rPr>
              <a:t>、  褒贬误用</a:t>
            </a:r>
          </a:p>
        </p:txBody>
      </p:sp>
      <p:sp>
        <p:nvSpPr>
          <p:cNvPr id="12" name="文本框 11">
            <a:extLst>
              <a:ext uri="{FF2B5EF4-FFF2-40B4-BE49-F238E27FC236}">
                <a16:creationId xmlns:a16="http://schemas.microsoft.com/office/drawing/2014/main" xmlns="" id="{CDB81E27-E4C4-4AB4-92A6-623DC9151E16}"/>
              </a:ext>
            </a:extLst>
          </p:cNvPr>
          <p:cNvSpPr txBox="1"/>
          <p:nvPr/>
        </p:nvSpPr>
        <p:spPr>
          <a:xfrm>
            <a:off x="347987" y="2594332"/>
            <a:ext cx="6059086" cy="4263668"/>
          </a:xfrm>
          <a:prstGeom prst="rect">
            <a:avLst/>
          </a:prstGeom>
          <a:noFill/>
          <a:ln w="9525">
            <a:noFill/>
          </a:ln>
        </p:spPr>
        <p:txBody>
          <a:bodyPr wrap="square" rtlCol="0" anchor="t">
            <a:spAutoFit/>
          </a:bodyPr>
          <a:lstStyle/>
          <a:p>
            <a:pPr>
              <a:lnSpc>
                <a:spcPct val="200000"/>
              </a:lnSpc>
            </a:pPr>
            <a:r>
              <a:rPr lang="zh-CN" altLang="en-US" sz="2800" b="1">
                <a:solidFill>
                  <a:srgbClr val="FF0000"/>
                </a:solidFill>
                <a:latin typeface="Arial" pitchFamily="34" charset="0"/>
                <a:ea typeface="宋体" pitchFamily="2" charset="-122"/>
              </a:rPr>
              <a:t>有些成语在使用过程中，已经附带着一定的感情色彩，不同的成语带有不同的感情色彩，并且随着语言环境的不同而变化，使用时必须辨明褒贬，否则会出现褒贬误用的错误。</a:t>
            </a:r>
          </a:p>
        </p:txBody>
      </p:sp>
      <p:sp>
        <p:nvSpPr>
          <p:cNvPr id="13" name="箭头: 下 12">
            <a:extLst>
              <a:ext uri="{FF2B5EF4-FFF2-40B4-BE49-F238E27FC236}">
                <a16:creationId xmlns:a16="http://schemas.microsoft.com/office/drawing/2014/main" xmlns="" id="{BEE65727-0493-4AE8-A9D4-F66B55D9A600}"/>
              </a:ext>
            </a:extLst>
          </p:cNvPr>
          <p:cNvSpPr/>
          <p:nvPr/>
        </p:nvSpPr>
        <p:spPr>
          <a:xfrm>
            <a:off x="2587918" y="1144491"/>
            <a:ext cx="530667" cy="1589084"/>
          </a:xfrm>
          <a:prstGeom prst="down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highlight>
                <a:srgbClr val="FF0000"/>
              </a:highlight>
            </a:endParaRPr>
          </a:p>
        </p:txBody>
      </p:sp>
    </p:spTree>
  </p:cSld>
  <p:clrMapOvr>
    <a:masterClrMapping/>
  </p:clrMapOvr>
  <mc:AlternateContent>
    <mc:Choice xmlns:p14="http://schemas.microsoft.com/office/powerpoint/2010/main" Requires="p14">
      <p:transition spd="slow" advClick="0" advTm="4000" p14:dur="15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afterGroup">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13"/>
                                        </p:tgtEl>
                                        <p:attrNameLst>
                                          <p:attrName>style.visibility</p:attrName>
                                        </p:attrNameLst>
                                      </p:cBhvr>
                                      <p:to>
                                        <p:strVal val="visible"/>
                                      </p:to>
                                    </p:set>
                                    <p:anim calcmode="lin" valueType="num">
                                      <p:cBhvr additive="base">
                                        <p:cTn id="14" dur="500" fill="hold"/>
                                        <p:tgtEl>
                                          <p:spTgt spid="13"/>
                                        </p:tgtEl>
                                        <p:attrNameLst>
                                          <p:attrName>ppt_x</p:attrName>
                                        </p:attrNameLst>
                                      </p:cBhvr>
                                      <p:tavLst>
                                        <p:tav tm="0">
                                          <p:val>
                                            <p:strVal val="#ppt_x"/>
                                          </p:val>
                                        </p:tav>
                                        <p:tav tm="100000">
                                          <p:val>
                                            <p:strVal val="#ppt_x"/>
                                          </p:val>
                                        </p:tav>
                                      </p:tavLst>
                                    </p:anim>
                                    <p:anim calcmode="lin" valueType="num">
                                      <p:cBhvr additive="base">
                                        <p:cTn id="15"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16" fill="hold" nodeType="clickPar">
                      <p:stCondLst>
                        <p:cond delay="indefinite"/>
                      </p:stCondLst>
                      <p:childTnLst>
                        <p:par>
                          <p:cTn id="17" fill="hold" nodeType="afterGroup">
                            <p:stCondLst>
                              <p:cond delay="0"/>
                            </p:stCondLst>
                            <p:childTnLst>
                              <p:par>
                                <p:cTn id="18" presetID="2" presetClass="entr" presetSubtype="4" fill="hold" grpId="0" nodeType="clickEffect">
                                  <p:stCondLst>
                                    <p:cond delay="0"/>
                                  </p:stCondLst>
                                  <p:childTnLst>
                                    <p:set>
                                      <p:cBhvr>
                                        <p:cTn id="19" dur="1" fill="hold">
                                          <p:stCondLst>
                                            <p:cond delay="0"/>
                                          </p:stCondLst>
                                        </p:cTn>
                                        <p:tgtEl>
                                          <p:spTgt spid="12"/>
                                        </p:tgtEl>
                                        <p:attrNameLst>
                                          <p:attrName>style.visibility</p:attrName>
                                        </p:attrNameLst>
                                      </p:cBhvr>
                                      <p:to>
                                        <p:strVal val="visible"/>
                                      </p:to>
                                    </p:set>
                                    <p:anim calcmode="lin" valueType="num">
                                      <p:cBhvr additive="base">
                                        <p:cTn id="20" dur="500" fill="hold"/>
                                        <p:tgtEl>
                                          <p:spTgt spid="12"/>
                                        </p:tgtEl>
                                        <p:attrNameLst>
                                          <p:attrName>ppt_x</p:attrName>
                                        </p:attrNameLst>
                                      </p:cBhvr>
                                      <p:tavLst>
                                        <p:tav tm="0">
                                          <p:val>
                                            <p:strVal val="#ppt_x"/>
                                          </p:val>
                                        </p:tav>
                                        <p:tav tm="100000">
                                          <p:val>
                                            <p:strVal val="#ppt_x"/>
                                          </p:val>
                                        </p:tav>
                                      </p:tavLst>
                                    </p:anim>
                                    <p:anim calcmode="lin" valueType="num">
                                      <p:cBhvr additive="base">
                                        <p:cTn id="21"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2" grpId="0"/>
      <p:bldP spid="13" grpId="0"/>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Rectangle 3">
            <a:extLst>
              <a:ext uri="{FF2B5EF4-FFF2-40B4-BE49-F238E27FC236}">
                <a16:creationId xmlns:a16="http://schemas.microsoft.com/office/drawing/2014/main" xmlns="" id="{7F7F91EE-17CC-463C-8AC7-E12FFF0250D7}"/>
              </a:ext>
            </a:extLst>
          </p:cNvPr>
          <p:cNvSpPr txBox="1">
            <a:spLocks noChangeArrowheads="1"/>
          </p:cNvSpPr>
          <p:nvPr/>
        </p:nvSpPr>
        <p:spPr>
          <a:xfrm>
            <a:off x="142241" y="1671320"/>
            <a:ext cx="12415520" cy="4924425"/>
          </a:xfrm>
          <a:prstGeom prst="rect">
            <a:avLst/>
          </a:prstGeom>
        </p:spPr>
        <p:txBody>
          <a:bodyPr/>
          <a:lst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r>
              <a:rPr lang="en-US" altLang="zh-CN" sz="3600" b="1">
                <a:latin typeface="黑体" panose="02010609060101010101" pitchFamily="49" charset="-122"/>
              </a:rPr>
              <a:t>1.</a:t>
            </a:r>
            <a:r>
              <a:rPr lang="zh-CN" altLang="en-US" sz="3600" b="1">
                <a:latin typeface="黑体" panose="02010609060101010101" pitchFamily="49" charset="-122"/>
              </a:rPr>
              <a:t>神七试验成功，广大科技人员无不欢欣鼓舞，</a:t>
            </a:r>
            <a:r>
              <a:rPr lang="zh-CN" altLang="en-US" sz="3600" b="1" u="sng">
                <a:solidFill>
                  <a:srgbClr val="0000FF"/>
                </a:solidFill>
                <a:latin typeface="黑体" panose="02010609060101010101" pitchFamily="49" charset="-122"/>
              </a:rPr>
              <a:t>弹冠相庆</a:t>
            </a:r>
            <a:r>
              <a:rPr lang="zh-CN" altLang="en-US" sz="3600" b="1">
                <a:latin typeface="黑体" panose="02010609060101010101" pitchFamily="49" charset="-122"/>
              </a:rPr>
              <a:t>。</a:t>
            </a:r>
          </a:p>
          <a:p>
            <a:endParaRPr lang="en-US" altLang="zh-CN" sz="3600" b="1">
              <a:latin typeface="黑体" panose="02010609060101010101" pitchFamily="49" charset="-122"/>
            </a:endParaRPr>
          </a:p>
          <a:p>
            <a:endParaRPr lang="en-US" altLang="zh-CN" sz="3600" b="1">
              <a:latin typeface="黑体" panose="02010609060101010101" pitchFamily="49" charset="-122"/>
            </a:endParaRPr>
          </a:p>
          <a:p>
            <a:endParaRPr lang="zh-CN" altLang="en-US" sz="3600" b="1">
              <a:latin typeface="黑体" panose="02010609060101010101" pitchFamily="49" charset="-122"/>
            </a:endParaRPr>
          </a:p>
          <a:p>
            <a:r>
              <a:rPr lang="en-US" altLang="zh-CN" sz="3600" b="1">
                <a:latin typeface="黑体" panose="02010609060101010101" pitchFamily="49" charset="-122"/>
              </a:rPr>
              <a:t>2.</a:t>
            </a:r>
            <a:r>
              <a:rPr lang="zh-CN" altLang="en-US" sz="3600" b="1">
                <a:latin typeface="黑体" panose="02010609060101010101" pitchFamily="49" charset="-122"/>
              </a:rPr>
              <a:t>在成克杰之后，广西贪官</a:t>
            </a:r>
            <a:r>
              <a:rPr lang="zh-CN" altLang="en-US" sz="3600" b="1" u="sng">
                <a:solidFill>
                  <a:srgbClr val="0000FF"/>
                </a:solidFill>
                <a:latin typeface="黑体" panose="02010609060101010101" pitchFamily="49" charset="-122"/>
              </a:rPr>
              <a:t>前赴后继</a:t>
            </a:r>
            <a:r>
              <a:rPr lang="zh-CN" altLang="en-US" sz="3600" b="1">
                <a:latin typeface="黑体" panose="02010609060101010101" pitchFamily="49" charset="-122"/>
              </a:rPr>
              <a:t>上刑场。</a:t>
            </a:r>
          </a:p>
        </p:txBody>
      </p:sp>
      <p:grpSp>
        <p:nvGrpSpPr>
          <p:cNvPr id="3" name="组合 2">
            <a:extLst>
              <a:ext uri="{FF2B5EF4-FFF2-40B4-BE49-F238E27FC236}">
                <a16:creationId xmlns:a16="http://schemas.microsoft.com/office/drawing/2014/main" xmlns="" id="{E45569AA-067A-42D9-A49C-4BD971F8A9D2}"/>
              </a:ext>
            </a:extLst>
          </p:cNvPr>
          <p:cNvGrpSpPr/>
          <p:nvPr/>
        </p:nvGrpSpPr>
        <p:grpSpPr>
          <a:xfrm>
            <a:off x="501745" y="6499"/>
            <a:ext cx="10718548" cy="900890"/>
            <a:chOff x="501745" y="6499"/>
            <a:chExt cx="10718548" cy="900890"/>
          </a:xfrm>
        </p:grpSpPr>
        <p:sp>
          <p:nvSpPr>
            <p:cNvPr id="4" name="文本框 3">
              <a:extLst>
                <a:ext uri="{FF2B5EF4-FFF2-40B4-BE49-F238E27FC236}">
                  <a16:creationId xmlns:a16="http://schemas.microsoft.com/office/drawing/2014/main" xmlns="" id="{A6E96F1B-E22E-4245-828E-69812D6C25FC}"/>
                </a:ext>
              </a:extLst>
            </p:cNvPr>
            <p:cNvSpPr txBox="1"/>
            <p:nvPr/>
          </p:nvSpPr>
          <p:spPr>
            <a:xfrm>
              <a:off x="2009193" y="77002"/>
              <a:ext cx="9211100" cy="584775"/>
            </a:xfrm>
            <a:prstGeom prst="rect">
              <a:avLst/>
            </a:prstGeom>
            <a:noFill/>
            <a:ln w="9525">
              <a:noFill/>
            </a:ln>
          </p:spPr>
          <p:txBody>
            <a:bodyPr wrap="square">
              <a:spAutoFit/>
            </a:bodyPr>
            <a:lstStyle/>
            <a:p>
              <a:pPr eaLnBrk="1" hangingPunct="1"/>
              <a:r>
                <a:rPr lang="zh-CN" altLang="en-US" sz="3200" b="1">
                  <a:solidFill>
                    <a:srgbClr val="FF0000"/>
                  </a:solidFill>
                  <a:latin typeface="楷体_GB2312" pitchFamily="49" charset="-122"/>
                  <a:ea typeface="楷体_GB2312" pitchFamily="49" charset="-122"/>
                </a:rPr>
                <a:t>判断下列各句中划线成语使用是否恰当。</a:t>
              </a:r>
            </a:p>
          </p:txBody>
        </p:sp>
        <p:pic>
          <p:nvPicPr>
            <p:cNvPr id="5" name="图片 4">
              <a:extLst>
                <a:ext uri="{FF2B5EF4-FFF2-40B4-BE49-F238E27FC236}">
                  <a16:creationId xmlns:a16="http://schemas.microsoft.com/office/drawing/2014/main" xmlns="" id="{A39E1960-FCFC-4B0E-9C8A-7EA90B7D8E9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501745" y="6499"/>
              <a:ext cx="1806786" cy="900890"/>
            </a:xfrm>
            <a:prstGeom prst="rect">
              <a:avLst/>
            </a:prstGeom>
          </p:spPr>
        </p:pic>
      </p:grpSp>
      <p:sp>
        <p:nvSpPr>
          <p:cNvPr id="7" name="文本框 6">
            <a:extLst>
              <a:ext uri="{FF2B5EF4-FFF2-40B4-BE49-F238E27FC236}">
                <a16:creationId xmlns:a16="http://schemas.microsoft.com/office/drawing/2014/main" xmlns="" id="{F1ED2E21-E049-4966-9136-FE0570173D38}"/>
              </a:ext>
            </a:extLst>
          </p:cNvPr>
          <p:cNvSpPr txBox="1"/>
          <p:nvPr/>
        </p:nvSpPr>
        <p:spPr>
          <a:xfrm>
            <a:off x="612140" y="2905780"/>
            <a:ext cx="9608820" cy="523220"/>
          </a:xfrm>
          <a:prstGeom prst="rect">
            <a:avLst/>
          </a:prstGeom>
          <a:noFill/>
          <a:ln w="9525">
            <a:noFill/>
          </a:ln>
        </p:spPr>
        <p:txBody>
          <a:bodyPr wrap="square">
            <a:spAutoFit/>
          </a:bodyPr>
          <a:lstStyle/>
          <a:p>
            <a:pPr eaLnBrk="1" hangingPunct="1"/>
            <a:r>
              <a:rPr lang="zh-CN" altLang="en-US" sz="2800" b="1">
                <a:solidFill>
                  <a:srgbClr val="FF0000"/>
                </a:solidFill>
              </a:rPr>
              <a:t>一人升官，同伙相互庆祝，认为有官可做，含贬义。</a:t>
            </a:r>
          </a:p>
        </p:txBody>
      </p:sp>
      <p:sp>
        <p:nvSpPr>
          <p:cNvPr id="9" name="文本框 8">
            <a:extLst>
              <a:ext uri="{FF2B5EF4-FFF2-40B4-BE49-F238E27FC236}">
                <a16:creationId xmlns:a16="http://schemas.microsoft.com/office/drawing/2014/main" xmlns="" id="{E9148B8F-ABAC-4EEE-BABA-81F65D59EEEB}"/>
              </a:ext>
            </a:extLst>
          </p:cNvPr>
          <p:cNvSpPr txBox="1"/>
          <p:nvPr/>
        </p:nvSpPr>
        <p:spPr>
          <a:xfrm>
            <a:off x="906780" y="5555734"/>
            <a:ext cx="8684260" cy="523220"/>
          </a:xfrm>
          <a:prstGeom prst="rect">
            <a:avLst/>
          </a:prstGeom>
          <a:noFill/>
          <a:ln w="9525">
            <a:noFill/>
          </a:ln>
        </p:spPr>
        <p:txBody>
          <a:bodyPr wrap="square">
            <a:spAutoFit/>
          </a:bodyPr>
          <a:lstStyle/>
          <a:p>
            <a:pPr eaLnBrk="1" hangingPunct="1"/>
            <a:r>
              <a:rPr lang="zh-CN" altLang="en-US" sz="2800" b="1">
                <a:solidFill>
                  <a:srgbClr val="FF0000"/>
                </a:solidFill>
              </a:rPr>
              <a:t>形容英勇战斗，勇往直前，多含褒义</a:t>
            </a:r>
            <a:r>
              <a:rPr lang="zh-CN" altLang="en-US" sz="2800">
                <a:solidFill>
                  <a:srgbClr val="FF0000"/>
                </a:solidFill>
              </a:rPr>
              <a:t>。</a:t>
            </a:r>
          </a:p>
        </p:txBody>
      </p:sp>
      <p:sp>
        <p:nvSpPr>
          <p:cNvPr id="10" name="TextBox 3">
            <a:extLst>
              <a:ext uri="{FF2B5EF4-FFF2-40B4-BE49-F238E27FC236}">
                <a16:creationId xmlns:a16="http://schemas.microsoft.com/office/drawing/2014/main" xmlns="" id="{2B66697F-CB5C-4882-A5A8-2FADB788BB4E}"/>
              </a:ext>
            </a:extLst>
          </p:cNvPr>
          <p:cNvSpPr txBox="1"/>
          <p:nvPr/>
        </p:nvSpPr>
        <p:spPr>
          <a:xfrm>
            <a:off x="9591040" y="1968510"/>
            <a:ext cx="1439862" cy="1198880"/>
          </a:xfrm>
          <a:prstGeom prst="rect">
            <a:avLst/>
          </a:prstGeom>
          <a:noFill/>
          <a:ln w="9525">
            <a:noFill/>
          </a:ln>
        </p:spPr>
        <p:txBody>
          <a:bodyPr anchor="t">
            <a:spAutoFit/>
          </a:bodyPr>
          <a:lstStyle/>
          <a:p>
            <a:r>
              <a:rPr lang="el-GR" altLang="en-US" sz="7200">
                <a:solidFill>
                  <a:srgbClr val="FF0000"/>
                </a:solidFill>
                <a:latin typeface="Calibri"/>
                <a:ea typeface="宋体" pitchFamily="2" charset="-122"/>
              </a:rPr>
              <a:t>Χ</a:t>
            </a:r>
            <a:endParaRPr lang="zh-CN" altLang="en-US" sz="7200">
              <a:solidFill>
                <a:srgbClr val="FF0000"/>
              </a:solidFill>
              <a:latin typeface="Calibri"/>
              <a:ea typeface="宋体" pitchFamily="2" charset="-122"/>
            </a:endParaRPr>
          </a:p>
        </p:txBody>
      </p:sp>
      <p:sp>
        <p:nvSpPr>
          <p:cNvPr id="11" name="TextBox 3">
            <a:extLst>
              <a:ext uri="{FF2B5EF4-FFF2-40B4-BE49-F238E27FC236}">
                <a16:creationId xmlns:a16="http://schemas.microsoft.com/office/drawing/2014/main" xmlns="" id="{E425AE54-F111-4CDB-9FFF-E09C7039BECA}"/>
              </a:ext>
            </a:extLst>
          </p:cNvPr>
          <p:cNvSpPr txBox="1"/>
          <p:nvPr/>
        </p:nvSpPr>
        <p:spPr>
          <a:xfrm>
            <a:off x="8871109" y="4459153"/>
            <a:ext cx="1439862" cy="1198880"/>
          </a:xfrm>
          <a:prstGeom prst="rect">
            <a:avLst/>
          </a:prstGeom>
          <a:noFill/>
          <a:ln w="9525">
            <a:noFill/>
          </a:ln>
        </p:spPr>
        <p:txBody>
          <a:bodyPr anchor="t">
            <a:spAutoFit/>
          </a:bodyPr>
          <a:lstStyle/>
          <a:p>
            <a:r>
              <a:rPr lang="el-GR" altLang="en-US" sz="7200">
                <a:solidFill>
                  <a:srgbClr val="FF0000"/>
                </a:solidFill>
                <a:latin typeface="Calibri"/>
                <a:ea typeface="宋体" pitchFamily="2" charset="-122"/>
              </a:rPr>
              <a:t>Χ</a:t>
            </a:r>
            <a:endParaRPr lang="zh-CN" altLang="en-US" sz="7200">
              <a:solidFill>
                <a:srgbClr val="FF0000"/>
              </a:solidFill>
              <a:latin typeface="Calibri"/>
              <a:ea typeface="宋体" pitchFamily="2" charset="-122"/>
            </a:endParaRPr>
          </a:p>
        </p:txBody>
      </p:sp>
    </p:spTree>
    <p:extLst>
      <p:ext uri="{BB962C8B-B14F-4D97-AF65-F5344CB8AC3E}">
        <p14:creationId xmlns:p14="http://schemas.microsoft.com/office/powerpoint/2010/main" val="138682880"/>
      </p:ext>
    </p:extLst>
  </p:cSld>
  <p:clrMapOvr>
    <a:masterClrMapping/>
  </p:clrMapOvr>
  <mc:AlternateContent>
    <mc:Choice xmlns:p14="http://schemas.microsoft.com/office/powerpoint/2010/main" Requires="p14">
      <p:transition spd="slow" advClick="0" advTm="4000" p14:dur="15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ppt_x"/>
                                          </p:val>
                                        </p:tav>
                                        <p:tav tm="100000">
                                          <p:val>
                                            <p:strVal val="#ppt_x"/>
                                          </p:val>
                                        </p:tav>
                                      </p:tavLst>
                                    </p:anim>
                                    <p:anim calcmode="lin" valueType="num">
                                      <p:cBhvr additive="base">
                                        <p:cTn id="13"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4" fill="hold" nodeType="clickPar">
                      <p:stCondLst>
                        <p:cond delay="indefinite"/>
                      </p:stCondLst>
                      <p:childTnLst>
                        <p:par>
                          <p:cTn id="15" fill="hold" nodeType="afterGroup">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blinds(horizontal)">
                                      <p:cBhvr>
                                        <p:cTn id="18" dur="500"/>
                                        <p:tgtEl>
                                          <p:spTgt spid="11"/>
                                        </p:tgtEl>
                                      </p:cBhvr>
                                    </p:animEffect>
                                  </p:childTnLst>
                                </p:cTn>
                              </p:par>
                            </p:childTnLst>
                          </p:cTn>
                        </p:par>
                      </p:childTnLst>
                    </p:cTn>
                  </p:par>
                  <p:par>
                    <p:cTn id="19" fill="hold" nodeType="clickPar">
                      <p:stCondLst>
                        <p:cond delay="indefinite"/>
                      </p:stCondLst>
                      <p:childTnLst>
                        <p:par>
                          <p:cTn id="20" fill="hold" nodeType="afterGroup">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500" fill="hold"/>
                                        <p:tgtEl>
                                          <p:spTgt spid="9"/>
                                        </p:tgtEl>
                                        <p:attrNameLst>
                                          <p:attrName>ppt_x</p:attrName>
                                        </p:attrNameLst>
                                      </p:cBhvr>
                                      <p:tavLst>
                                        <p:tav tm="0">
                                          <p:val>
                                            <p:strVal val="#ppt_x"/>
                                          </p:val>
                                        </p:tav>
                                        <p:tav tm="100000">
                                          <p:val>
                                            <p:strVal val="#ppt_x"/>
                                          </p:val>
                                        </p:tav>
                                      </p:tavLst>
                                    </p:anim>
                                    <p:anim calcmode="lin" valueType="num">
                                      <p:cBhvr additive="base">
                                        <p:cTn id="2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P spid="10" grpId="0"/>
      <p:bldP spid="11" grpId="0"/>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 name="Picture 5">
            <a:extLst>
              <a:ext uri="{FF2B5EF4-FFF2-40B4-BE49-F238E27FC236}">
                <a16:creationId xmlns:a16="http://schemas.microsoft.com/office/drawing/2014/main" xmlns="" id="{8470CA14-EF7F-43DF-AA1B-7E9FC62C13D3}"/>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 y="50534"/>
            <a:ext cx="5974675" cy="32456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7">
            <a:extLst>
              <a:ext uri="{FF2B5EF4-FFF2-40B4-BE49-F238E27FC236}">
                <a16:creationId xmlns:a16="http://schemas.microsoft.com/office/drawing/2014/main" xmlns="" id="{1A19758B-657E-4925-9186-6680347C6512}"/>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5974675" y="50534"/>
            <a:ext cx="6136045" cy="33784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9">
            <a:extLst>
              <a:ext uri="{FF2B5EF4-FFF2-40B4-BE49-F238E27FC236}">
                <a16:creationId xmlns:a16="http://schemas.microsoft.com/office/drawing/2014/main" xmlns="" id="{CCB4BE8B-8EEF-4F11-B233-108AC58E60BA}"/>
              </a:ext>
            </a:extLst>
          </p:cNvPr>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0" y="3592578"/>
            <a:ext cx="5079999" cy="3029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文本框 4">
            <a:extLst>
              <a:ext uri="{FF2B5EF4-FFF2-40B4-BE49-F238E27FC236}">
                <a16:creationId xmlns:a16="http://schemas.microsoft.com/office/drawing/2014/main" xmlns="" id="{9CB327AF-97F5-4158-B4CB-E31C98023581}"/>
              </a:ext>
            </a:extLst>
          </p:cNvPr>
          <p:cNvSpPr txBox="1"/>
          <p:nvPr/>
        </p:nvSpPr>
        <p:spPr>
          <a:xfrm>
            <a:off x="5079999" y="3429000"/>
            <a:ext cx="7221087" cy="3785652"/>
          </a:xfrm>
          <a:prstGeom prst="rect">
            <a:avLst/>
          </a:prstGeom>
          <a:noFill/>
          <a:ln w="9525">
            <a:noFill/>
          </a:ln>
        </p:spPr>
        <p:txBody>
          <a:bodyPr wrap="square" rtlCol="0" anchor="t">
            <a:spAutoFit/>
          </a:bodyPr>
          <a:lstStyle/>
          <a:p>
            <a:pPr>
              <a:lnSpc>
                <a:spcPts val="2400"/>
              </a:lnSpc>
            </a:pPr>
            <a:r>
              <a:rPr lang="zh-CN" altLang="en-US" sz="2000">
                <a:solidFill>
                  <a:srgbClr val="FF0066"/>
                </a:solidFill>
              </a:rPr>
              <a:t>在北宋时期，福建将东县有个叫杨时的进士，他特别喜好钻研学问，到处寻师访友</a:t>
            </a:r>
            <a:r>
              <a:rPr lang="en-US" altLang="zh-CN" sz="2000">
                <a:solidFill>
                  <a:srgbClr val="FF0066"/>
                </a:solidFill>
              </a:rPr>
              <a:t>.</a:t>
            </a:r>
            <a:r>
              <a:rPr lang="zh-CN" altLang="en-US" sz="2000">
                <a:solidFill>
                  <a:srgbClr val="FF0066"/>
                </a:solidFill>
              </a:rPr>
              <a:t> 一天，杨时同一起学习的游酢向程颐请求学问，却不巧赶上老师正在屋中打盹儿。杨时便劝告游酢不要惊醒老师，于是两人静立门口，等老师醒来。一会儿，天飘起了鹅毛大雪，越下越急，杨时和游酢却还立在雪中，游酢实在冻的受不了，几次想叫醒程颐，都被杨时阻拦住了。 直到程颐一觉醒来，才赫然发现门外的两个雪人！从此，程颐深受感动，更加尽心尽力教杨时，杨时不负重望，终于学到了老师的全部学问。之后，杨时回到南方传播程氏理学，且形成独家学派，世称“龟山先生”。 后人便用“程门立雪”这个典故，来赞扬那些为求学师门，诚心专志，尊师重道的学子。 </a:t>
            </a:r>
          </a:p>
          <a:p>
            <a:pPr>
              <a:lnSpc>
                <a:spcPts val="2400"/>
              </a:lnSpc>
            </a:pPr>
            <a:endParaRPr lang="zh-CN" altLang="en-US" sz="2000" b="1">
              <a:solidFill>
                <a:srgbClr val="FF0000"/>
              </a:solidFill>
              <a:latin typeface="Arial" pitchFamily="34" charset="0"/>
              <a:ea typeface="宋体" pitchFamily="2" charset="-122"/>
            </a:endParaRPr>
          </a:p>
        </p:txBody>
      </p:sp>
      <p:pic>
        <p:nvPicPr>
          <p:cNvPr id="6" name="Picture 19">
            <a:extLst>
              <a:ext uri="{FF2B5EF4-FFF2-40B4-BE49-F238E27FC236}">
                <a16:creationId xmlns:a16="http://schemas.microsoft.com/office/drawing/2014/main" xmlns="" id="{E6A242DE-CC1B-4161-ADE2-431CA8D836B3}"/>
              </a:ext>
            </a:extLst>
          </p:cNvPr>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5974675" y="3429001"/>
            <a:ext cx="6217325" cy="33784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矩形 6">
            <a:extLst>
              <a:ext uri="{FF2B5EF4-FFF2-40B4-BE49-F238E27FC236}">
                <a16:creationId xmlns:a16="http://schemas.microsoft.com/office/drawing/2014/main" xmlns="" id="{A5152A47-D78A-4D3E-AD7E-54FBCB2086AB}"/>
              </a:ext>
            </a:extLst>
          </p:cNvPr>
          <p:cNvSpPr/>
          <p:nvPr/>
        </p:nvSpPr>
        <p:spPr>
          <a:xfrm>
            <a:off x="0" y="3428999"/>
            <a:ext cx="5974675" cy="3378467"/>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eaLnBrk="1" hangingPunct="1"/>
            <a:r>
              <a:rPr lang="zh-CN" altLang="en-US" sz="1800" b="1">
                <a:solidFill>
                  <a:srgbClr val="0000FF"/>
                </a:solidFill>
                <a:latin typeface="黑体" panose="02010609060101010101" pitchFamily="49" charset="-122"/>
              </a:rPr>
              <a:t>王祥（</a:t>
            </a:r>
            <a:r>
              <a:rPr lang="en-US" altLang="zh-CN" sz="1800" b="1">
                <a:solidFill>
                  <a:srgbClr val="0000FF"/>
                </a:solidFill>
                <a:latin typeface="黑体" panose="02010609060101010101" pitchFamily="49" charset="-122"/>
              </a:rPr>
              <a:t>185</a:t>
            </a:r>
            <a:r>
              <a:rPr lang="zh-CN" altLang="en-US" sz="1800" b="1">
                <a:solidFill>
                  <a:srgbClr val="0000FF"/>
                </a:solidFill>
                <a:latin typeface="黑体" panose="02010609060101010101" pitchFamily="49" charset="-122"/>
              </a:rPr>
              <a:t>年</a:t>
            </a:r>
            <a:r>
              <a:rPr lang="en-US" altLang="zh-CN" sz="1800" b="1">
                <a:solidFill>
                  <a:srgbClr val="0000FF"/>
                </a:solidFill>
              </a:rPr>
              <a:t>—</a:t>
            </a:r>
            <a:r>
              <a:rPr lang="en-US" altLang="zh-CN" sz="1800" b="1">
                <a:solidFill>
                  <a:srgbClr val="0000FF"/>
                </a:solidFill>
                <a:latin typeface="黑体" panose="02010609060101010101" pitchFamily="49" charset="-122"/>
              </a:rPr>
              <a:t>269</a:t>
            </a:r>
            <a:r>
              <a:rPr lang="zh-CN" altLang="en-US" sz="1800" b="1">
                <a:solidFill>
                  <a:srgbClr val="0000FF"/>
                </a:solidFill>
                <a:latin typeface="黑体" panose="02010609060101010101" pitchFamily="49" charset="-122"/>
              </a:rPr>
              <a:t>年），字休征，</a:t>
            </a:r>
            <a:r>
              <a:rPr lang="zh-CN" altLang="en-US" sz="1800" b="1">
                <a:solidFill>
                  <a:srgbClr val="0000FF"/>
                </a:solidFill>
                <a:latin typeface="黑体" panose="02010609060101010101" pitchFamily="49" charset="-122"/>
                <a:hlinkClick r:id="rId6"/>
              </a:rPr>
              <a:t>西晋</a:t>
            </a:r>
            <a:r>
              <a:rPr lang="zh-CN" altLang="en-US" sz="1800" b="1">
                <a:solidFill>
                  <a:srgbClr val="0000FF"/>
                </a:solidFill>
                <a:latin typeface="黑体" panose="02010609060101010101" pitchFamily="49" charset="-122"/>
                <a:hlinkClick r:id="rId7"/>
              </a:rPr>
              <a:t>琅琊</a:t>
            </a:r>
            <a:r>
              <a:rPr lang="zh-CN" altLang="en-US" sz="1800" b="1">
                <a:solidFill>
                  <a:srgbClr val="0000FF"/>
                </a:solidFill>
                <a:latin typeface="黑体" panose="02010609060101010101" pitchFamily="49" charset="-122"/>
              </a:rPr>
              <a:t>（今</a:t>
            </a:r>
            <a:r>
              <a:rPr lang="zh-CN" altLang="en-US" sz="1800" b="1">
                <a:solidFill>
                  <a:srgbClr val="0000FF"/>
                </a:solidFill>
                <a:latin typeface="黑体" panose="02010609060101010101" pitchFamily="49" charset="-122"/>
                <a:hlinkClick r:id="rId8"/>
              </a:rPr>
              <a:t>临沂</a:t>
            </a:r>
            <a:r>
              <a:rPr lang="zh-CN" altLang="en-US" sz="1800" b="1">
                <a:solidFill>
                  <a:srgbClr val="0000FF"/>
                </a:solidFill>
                <a:latin typeface="黑体" panose="02010609060101010101" pitchFamily="49" charset="-122"/>
              </a:rPr>
              <a:t>）人，历</a:t>
            </a:r>
            <a:r>
              <a:rPr lang="zh-CN" altLang="en-US" sz="1800" b="1">
                <a:solidFill>
                  <a:srgbClr val="0000FF"/>
                </a:solidFill>
                <a:latin typeface="黑体" panose="02010609060101010101" pitchFamily="49" charset="-122"/>
                <a:hlinkClick r:id="rId9"/>
              </a:rPr>
              <a:t>汉</a:t>
            </a:r>
            <a:r>
              <a:rPr lang="zh-CN" altLang="en-US" sz="1800" b="1">
                <a:solidFill>
                  <a:srgbClr val="0000FF"/>
                </a:solidFill>
                <a:latin typeface="黑体" panose="02010609060101010101" pitchFamily="49" charset="-122"/>
              </a:rPr>
              <a:t>、</a:t>
            </a:r>
            <a:r>
              <a:rPr lang="zh-CN" altLang="en-US" sz="1800" b="1">
                <a:solidFill>
                  <a:srgbClr val="0000FF"/>
                </a:solidFill>
                <a:latin typeface="黑体" panose="02010609060101010101" pitchFamily="49" charset="-122"/>
                <a:hlinkClick r:id="rId10"/>
              </a:rPr>
              <a:t>魏</a:t>
            </a:r>
            <a:r>
              <a:rPr lang="zh-CN" altLang="en-US" sz="1800" b="1">
                <a:solidFill>
                  <a:srgbClr val="0000FF"/>
                </a:solidFill>
                <a:latin typeface="黑体" panose="02010609060101010101" pitchFamily="49" charset="-122"/>
              </a:rPr>
              <a:t>、西晋三代。东汉末年隐居</a:t>
            </a:r>
            <a:r>
              <a:rPr lang="en-US" altLang="zh-CN" sz="1800" b="1">
                <a:solidFill>
                  <a:srgbClr val="0000FF"/>
                </a:solidFill>
                <a:latin typeface="黑体" panose="02010609060101010101" pitchFamily="49" charset="-122"/>
              </a:rPr>
              <a:t>20</a:t>
            </a:r>
            <a:r>
              <a:rPr lang="zh-CN" altLang="en-US" sz="1800" b="1">
                <a:solidFill>
                  <a:srgbClr val="0000FF"/>
                </a:solidFill>
                <a:latin typeface="黑体" panose="02010609060101010101" pitchFamily="49" charset="-122"/>
              </a:rPr>
              <a:t>年</a:t>
            </a:r>
            <a:r>
              <a:rPr lang="en-US" altLang="zh-CN" sz="1800" b="1">
                <a:solidFill>
                  <a:srgbClr val="0000FF"/>
                </a:solidFill>
                <a:latin typeface="黑体" panose="02010609060101010101" pitchFamily="49" charset="-122"/>
              </a:rPr>
              <a:t>,</a:t>
            </a:r>
            <a:r>
              <a:rPr lang="zh-CN" altLang="en-US" sz="1800" b="1">
                <a:solidFill>
                  <a:srgbClr val="0000FF"/>
                </a:solidFill>
                <a:latin typeface="黑体" panose="02010609060101010101" pitchFamily="49" charset="-122"/>
              </a:rPr>
              <a:t>仕晋官至</a:t>
            </a:r>
            <a:r>
              <a:rPr lang="zh-CN" altLang="en-US" sz="1800" b="1">
                <a:solidFill>
                  <a:srgbClr val="0000FF"/>
                </a:solidFill>
                <a:latin typeface="黑体" panose="02010609060101010101" pitchFamily="49" charset="-122"/>
                <a:hlinkClick r:id="rId11"/>
              </a:rPr>
              <a:t>太尉</a:t>
            </a:r>
            <a:r>
              <a:rPr lang="zh-CN" altLang="en-US" sz="1800" b="1">
                <a:solidFill>
                  <a:srgbClr val="0000FF"/>
                </a:solidFill>
                <a:latin typeface="黑体" panose="02010609060101010101" pitchFamily="49" charset="-122"/>
              </a:rPr>
              <a:t>、</a:t>
            </a:r>
            <a:r>
              <a:rPr lang="zh-CN" altLang="en-US" sz="1800" b="1">
                <a:solidFill>
                  <a:srgbClr val="0000FF"/>
                </a:solidFill>
                <a:latin typeface="黑体" panose="02010609060101010101" pitchFamily="49" charset="-122"/>
                <a:hlinkClick r:id="rId12"/>
              </a:rPr>
              <a:t>太保</a:t>
            </a:r>
            <a:r>
              <a:rPr lang="zh-CN" altLang="en-US" sz="1800" b="1">
                <a:solidFill>
                  <a:srgbClr val="0000FF"/>
                </a:solidFill>
                <a:latin typeface="黑体" panose="02010609060101010101" pitchFamily="49" charset="-122"/>
              </a:rPr>
              <a:t>。以孝著称，为</a:t>
            </a:r>
            <a:r>
              <a:rPr lang="zh-CN" altLang="en-US" sz="1800" b="1">
                <a:solidFill>
                  <a:srgbClr val="0000FF"/>
                </a:solidFill>
                <a:latin typeface="黑体" panose="02010609060101010101" pitchFamily="49" charset="-122"/>
                <a:hlinkClick r:id="rId13"/>
              </a:rPr>
              <a:t>二十四孝</a:t>
            </a:r>
            <a:r>
              <a:rPr lang="zh-CN" altLang="en-US" sz="1800" b="1">
                <a:solidFill>
                  <a:srgbClr val="0000FF"/>
                </a:solidFill>
                <a:latin typeface="黑体" panose="02010609060101010101" pitchFamily="49" charset="-122"/>
              </a:rPr>
              <a:t>之一，</a:t>
            </a:r>
            <a:r>
              <a:rPr lang="zh-CN" altLang="en-US" sz="1800" b="1">
                <a:solidFill>
                  <a:srgbClr val="0000FF"/>
                </a:solidFill>
              </a:rPr>
              <a:t>“</a:t>
            </a:r>
            <a:r>
              <a:rPr lang="zh-CN" altLang="en-US" sz="1800" b="1">
                <a:solidFill>
                  <a:srgbClr val="0000FF"/>
                </a:solidFill>
                <a:latin typeface="黑体" panose="02010609060101010101" pitchFamily="49" charset="-122"/>
                <a:hlinkClick r:id="rId14"/>
              </a:rPr>
              <a:t>卧冰求鲤</a:t>
            </a:r>
            <a:r>
              <a:rPr lang="zh-CN" altLang="en-US" sz="1800" b="1">
                <a:solidFill>
                  <a:srgbClr val="0000FF"/>
                </a:solidFill>
              </a:rPr>
              <a:t>”</a:t>
            </a:r>
            <a:r>
              <a:rPr lang="zh-CN" altLang="en-US" sz="1800" b="1">
                <a:solidFill>
                  <a:srgbClr val="0000FF"/>
                </a:solidFill>
                <a:latin typeface="黑体" panose="02010609060101010101" pitchFamily="49" charset="-122"/>
              </a:rPr>
              <a:t>的主人翁。</a:t>
            </a:r>
            <a:r>
              <a:rPr lang="zh-CN" altLang="en-US" sz="1800" b="1">
                <a:solidFill>
                  <a:srgbClr val="0000FF"/>
                </a:solidFill>
              </a:rPr>
              <a:t>“</a:t>
            </a:r>
            <a:r>
              <a:rPr lang="zh-CN" altLang="en-US" sz="1800" b="1">
                <a:solidFill>
                  <a:srgbClr val="0000FF"/>
                </a:solidFill>
                <a:latin typeface="黑体" panose="02010609060101010101" pitchFamily="49" charset="-122"/>
              </a:rPr>
              <a:t>书圣</a:t>
            </a:r>
            <a:r>
              <a:rPr lang="zh-CN" altLang="en-US" sz="1800" b="1">
                <a:solidFill>
                  <a:srgbClr val="0000FF"/>
                </a:solidFill>
              </a:rPr>
              <a:t>”</a:t>
            </a:r>
            <a:r>
              <a:rPr lang="zh-CN" altLang="en-US" sz="1800" b="1">
                <a:solidFill>
                  <a:srgbClr val="0000FF"/>
                </a:solidFill>
                <a:latin typeface="黑体" panose="02010609060101010101" pitchFamily="49" charset="-122"/>
                <a:hlinkClick r:id="rId15"/>
              </a:rPr>
              <a:t>王羲之</a:t>
            </a:r>
            <a:r>
              <a:rPr lang="zh-CN" altLang="en-US" sz="1800" b="1">
                <a:solidFill>
                  <a:srgbClr val="0000FF"/>
                </a:solidFill>
                <a:latin typeface="黑体" panose="02010609060101010101" pitchFamily="49" charset="-122"/>
              </a:rPr>
              <a:t>五世祖</a:t>
            </a:r>
            <a:r>
              <a:rPr lang="zh-CN" altLang="en-US" sz="1800" b="1">
                <a:solidFill>
                  <a:srgbClr val="0000FF"/>
                </a:solidFill>
                <a:latin typeface="黑体" panose="02010609060101010101" pitchFamily="49" charset="-122"/>
                <a:hlinkClick r:id="rId16"/>
              </a:rPr>
              <a:t>王览</a:t>
            </a:r>
            <a:r>
              <a:rPr lang="zh-CN" altLang="en-US" sz="1800" b="1">
                <a:solidFill>
                  <a:srgbClr val="0000FF"/>
                </a:solidFill>
                <a:latin typeface="黑体" panose="02010609060101010101" pitchFamily="49" charset="-122"/>
              </a:rPr>
              <a:t>的同父异母兄。 </a:t>
            </a:r>
            <a:r>
              <a:rPr lang="zh-CN" altLang="en-US" sz="1800" b="1">
                <a:solidFill>
                  <a:srgbClr val="0000FF"/>
                </a:solidFill>
                <a:hlinkClick r:id="rId17" tooltip="查看图片"/>
              </a:rPr>
              <a:t>  </a:t>
            </a:r>
            <a:r>
              <a:rPr lang="zh-CN" altLang="en-US" sz="1800" b="1">
                <a:solidFill>
                  <a:srgbClr val="0000FF"/>
                </a:solidFill>
                <a:latin typeface="黑体" panose="02010609060101010101" pitchFamily="49" charset="-122"/>
                <a:hlinkClick r:id="rId17"/>
              </a:rPr>
              <a:t> </a:t>
            </a:r>
            <a:r>
              <a:rPr lang="zh-CN" altLang="en-US" sz="1800" b="1">
                <a:solidFill>
                  <a:srgbClr val="0000FF"/>
                </a:solidFill>
                <a:latin typeface="黑体" panose="02010609060101010101" pitchFamily="49" charset="-122"/>
              </a:rPr>
              <a:t> </a:t>
            </a:r>
          </a:p>
          <a:p>
            <a:pPr eaLnBrk="1" hangingPunct="1"/>
            <a:r>
              <a:rPr lang="zh-CN" altLang="en-US" sz="1800" b="1">
                <a:solidFill>
                  <a:srgbClr val="0000FF"/>
                </a:solidFill>
                <a:latin typeface="黑体" panose="02010609060101010101" pitchFamily="49" charset="-122"/>
              </a:rPr>
              <a:t>王祥生母早逝，后母朱氏不喜欢他，在父亲前面说王祥坏话，所以连父亲也疏远他，派他去扫牛粪；但是王祥逆来顺受，仍然恭谨地事奉父母。父母生病了，王祥忙碌地事奉，亲尝汤药。</a:t>
            </a:r>
          </a:p>
          <a:p>
            <a:pPr eaLnBrk="1" hangingPunct="1">
              <a:buFontTx/>
              <a:buNone/>
            </a:pPr>
            <a:r>
              <a:rPr lang="zh-CN" altLang="en-US" sz="1800" b="1">
                <a:solidFill>
                  <a:srgbClr val="0000FF"/>
                </a:solidFill>
                <a:latin typeface="黑体" panose="02010609060101010101" pitchFamily="49" charset="-122"/>
              </a:rPr>
              <a:t>　后母虐待王祥，冬天嚷着要吃鱼，王祥就就到河上「卧冰求鲤」。不料，王祥才刚脱了衣服，凿开河面上的冰，底下冰冷的河水中就跃出两只鲤鱼，给他捧回去了。 </a:t>
            </a:r>
          </a:p>
          <a:p>
            <a:pPr algn="ctr"/>
            <a:endParaRPr lang="zh-CN" altLang="en-US"/>
          </a:p>
        </p:txBody>
      </p:sp>
    </p:spTree>
    <p:extLst>
      <p:ext uri="{BB962C8B-B14F-4D97-AF65-F5344CB8AC3E}">
        <p14:creationId xmlns:p14="http://schemas.microsoft.com/office/powerpoint/2010/main" val="3646607368"/>
      </p:ext>
    </p:extLst>
  </p:cSld>
  <p:clrMapOvr>
    <a:masterClrMapping/>
  </p:clrMapOvr>
  <mc:AlternateContent>
    <mc:Choice xmlns:p14="http://schemas.microsoft.com/office/powerpoint/2010/main" Requires="p14">
      <p:transition spd="slow" advClick="0" advTm="4000" p14:dur="15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ppt_x"/>
                                          </p:val>
                                        </p:tav>
                                        <p:tav tm="100000">
                                          <p:val>
                                            <p:strVal val="#ppt_x"/>
                                          </p:val>
                                        </p:tav>
                                      </p:tavLst>
                                    </p:anim>
                                    <p:anim calcmode="lin" valueType="num">
                                      <p:cBhvr additive="base">
                                        <p:cTn id="1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a:extLst>
              <a:ext uri="{FF2B5EF4-FFF2-40B4-BE49-F238E27FC236}">
                <a16:creationId xmlns:a16="http://schemas.microsoft.com/office/drawing/2014/main" xmlns="" id="{B63B4A58-785E-4D6E-AE6F-F3ADBE3DB730}"/>
              </a:ext>
            </a:extLst>
          </p:cNvPr>
          <p:cNvSpPr txBox="1"/>
          <p:nvPr/>
        </p:nvSpPr>
        <p:spPr>
          <a:xfrm>
            <a:off x="670560" y="617974"/>
            <a:ext cx="10668000" cy="646331"/>
          </a:xfrm>
          <a:prstGeom prst="rect">
            <a:avLst/>
          </a:prstGeom>
          <a:noFill/>
          <a:ln w="9525">
            <a:noFill/>
          </a:ln>
        </p:spPr>
        <p:txBody>
          <a:bodyPr wrap="square">
            <a:spAutoFit/>
          </a:bodyPr>
          <a:lstStyle/>
          <a:p>
            <a:r>
              <a:rPr lang="en-US" altLang="zh-CN" sz="3600" b="1">
                <a:latin typeface="宋体" panose="02010600030101010101" pitchFamily="2" charset="-122"/>
              </a:rPr>
              <a:t>3</a:t>
            </a:r>
            <a:r>
              <a:rPr lang="zh-CN" altLang="en-US" sz="3600" b="1">
                <a:latin typeface="宋体" panose="02010600030101010101" pitchFamily="2" charset="-122"/>
              </a:rPr>
              <a:t>、李明见别人在下棋，不免倍增心喜、</a:t>
            </a:r>
            <a:r>
              <a:rPr lang="zh-CN" altLang="en-US" sz="3600" b="1" u="sng">
                <a:solidFill>
                  <a:srgbClr val="FF3300"/>
                </a:solidFill>
                <a:latin typeface="宋体" panose="02010600030101010101" pitchFamily="2" charset="-122"/>
              </a:rPr>
              <a:t>蠢蠢欲动</a:t>
            </a:r>
            <a:r>
              <a:rPr lang="zh-CN" altLang="en-US" sz="3600" b="1">
                <a:solidFill>
                  <a:schemeClr val="accent2"/>
                </a:solidFill>
                <a:latin typeface="宋体" panose="02010600030101010101" pitchFamily="2" charset="-122"/>
              </a:rPr>
              <a:t>。</a:t>
            </a:r>
            <a:endParaRPr lang="zh-CN" altLang="en-US" sz="3600"/>
          </a:p>
        </p:txBody>
      </p:sp>
      <p:sp>
        <p:nvSpPr>
          <p:cNvPr id="5" name="文本框 4">
            <a:extLst>
              <a:ext uri="{FF2B5EF4-FFF2-40B4-BE49-F238E27FC236}">
                <a16:creationId xmlns:a16="http://schemas.microsoft.com/office/drawing/2014/main" xmlns="" id="{BF84C8D0-08DD-460E-A8F0-F47AF14D6AE5}"/>
              </a:ext>
            </a:extLst>
          </p:cNvPr>
          <p:cNvSpPr txBox="1"/>
          <p:nvPr/>
        </p:nvSpPr>
        <p:spPr>
          <a:xfrm>
            <a:off x="157480" y="1631295"/>
            <a:ext cx="11877040" cy="1569660"/>
          </a:xfrm>
          <a:prstGeom prst="rect">
            <a:avLst/>
          </a:prstGeom>
          <a:noFill/>
          <a:ln w="9525">
            <a:noFill/>
          </a:ln>
        </p:spPr>
        <p:txBody>
          <a:bodyPr wrap="square">
            <a:spAutoFit/>
          </a:bodyPr>
          <a:lstStyle/>
          <a:p>
            <a:r>
              <a:rPr lang="zh-CN" altLang="en-US" sz="3200" b="1">
                <a:solidFill>
                  <a:srgbClr val="FF0000"/>
                </a:solidFill>
                <a:latin typeface="宋体" panose="02010600030101010101" pitchFamily="2" charset="-122"/>
                <a:ea typeface="宋体" pitchFamily="2" charset="-122"/>
              </a:rPr>
              <a:t>分析：句中的“蠢蠢欲动”原是形容虫子蠕动的样子，现多用来形容敌人准备进犯或坏人准备捣乱，明显带有贬义。如“据点里的敌人又蠢蠢欲动”。</a:t>
            </a:r>
            <a:endParaRPr lang="zh-CN" altLang="en-US" sz="3200">
              <a:solidFill>
                <a:srgbClr val="FF0000"/>
              </a:solidFill>
            </a:endParaRPr>
          </a:p>
        </p:txBody>
      </p:sp>
      <p:graphicFrame>
        <p:nvGraphicFramePr>
          <p:cNvPr id="6" name="Object 3">
            <a:extLst>
              <a:ext uri="{FF2B5EF4-FFF2-40B4-BE49-F238E27FC236}">
                <a16:creationId xmlns:a16="http://schemas.microsoft.com/office/drawing/2014/main" xmlns="" id="{95713C14-7254-47C8-AA8B-2F8F0497A072}"/>
              </a:ext>
            </a:extLst>
          </p:cNvPr>
          <p:cNvGraphicFramePr>
            <a:graphicFrameLocks noChangeAspect="1"/>
          </p:cNvGraphicFramePr>
          <p:nvPr>
            <p:extLst>
              <p:ext uri="{D42A27DB-BD31-4B8C-83A1-F6EECF244321}">
                <p14:modId xmlns:p14="http://schemas.microsoft.com/office/powerpoint/2010/main" val="583211608"/>
              </p:ext>
            </p:extLst>
          </p:nvPr>
        </p:nvGraphicFramePr>
        <p:xfrm>
          <a:off x="257175" y="3897948"/>
          <a:ext cx="11777345" cy="1511300"/>
        </p:xfrm>
        <a:graphic>
          <a:graphicData uri="http://schemas.openxmlformats.org/presentationml/2006/ole">
            <mc:AlternateContent>
              <mc:Choice xmlns:v="urn:schemas-microsoft-com:vml" Requires="v">
                <p:oleObj spid="_x0000_s1038" r:id="rId2" imgW="8010000" imgH="1523880" progId="">
                  <p:embed/>
                </p:oleObj>
              </mc:Choice>
              <mc:Fallback>
                <p:oleObj r:id="rId2" imgW="8010000" imgH="1523880" progId="">
                  <p:embed/>
                  <p:pic>
                    <p:nvPicPr>
                      <p:cNvPr id="0" name="OLE substitute image"/>
                      <p:cNvPicPr/>
                      <p:nvPr/>
                    </p:nvPicPr>
                    <p:blipFill>
                      <a:blip r:embed="rId3">
                        <a:extLst>
                          <a:ext uri="{28A0092B-C50C-407E-A947-70E740481C1C}">
                            <a14:useLocalDpi xmlns:a14="http://schemas.microsoft.com/office/drawing/2010/main" val="0"/>
                          </a:ext>
                        </a:extLst>
                      </a:blip>
                      <a:stretch>
                        <a:fillRect/>
                      </a:stretch>
                    </p:blipFill>
                    <p:spPr>
                      <a:xfrm>
                        <a:off x="257175" y="3897948"/>
                        <a:ext cx="11777345" cy="1511300"/>
                      </a:xfrm>
                      <a:prstGeom prst="rect">
                        <a:avLst/>
                      </a:prstGeom>
                      <a:noFill/>
                      <a:ln>
                        <a:noFill/>
                      </a:ln>
                    </p:spPr>
                  </p:pic>
                </p:oleObj>
              </mc:Fallback>
            </mc:AlternateContent>
          </a:graphicData>
        </a:graphic>
      </p:graphicFrame>
      <p:sp>
        <p:nvSpPr>
          <p:cNvPr id="8" name="文本框 7">
            <a:extLst>
              <a:ext uri="{FF2B5EF4-FFF2-40B4-BE49-F238E27FC236}">
                <a16:creationId xmlns:a16="http://schemas.microsoft.com/office/drawing/2014/main" xmlns="" id="{AD8D039F-64AD-4A22-BA6A-5C654508CF45}"/>
              </a:ext>
            </a:extLst>
          </p:cNvPr>
          <p:cNvSpPr txBox="1"/>
          <p:nvPr/>
        </p:nvSpPr>
        <p:spPr>
          <a:xfrm>
            <a:off x="660400" y="5682181"/>
            <a:ext cx="11176000" cy="557845"/>
          </a:xfrm>
          <a:prstGeom prst="rect">
            <a:avLst/>
          </a:prstGeom>
          <a:noFill/>
          <a:ln w="9525">
            <a:noFill/>
          </a:ln>
        </p:spPr>
        <p:txBody>
          <a:bodyPr wrap="square">
            <a:spAutoFit/>
          </a:bodyPr>
          <a:lstStyle/>
          <a:p>
            <a:pPr marL="431800" lvl="1" indent="-431800" eaLnBrk="1" hangingPunct="1">
              <a:lnSpc>
                <a:spcPts val="4000"/>
              </a:lnSpc>
              <a:spcBef>
                <a:spcPct val="0"/>
              </a:spcBef>
              <a:buFont typeface="Wingdings" panose="05000000000000000000" pitchFamily="2" charset="2"/>
              <a:buNone/>
            </a:pPr>
            <a:r>
              <a:rPr lang="zh-CN" altLang="en-US" sz="2800" b="1">
                <a:solidFill>
                  <a:srgbClr val="FF0000"/>
                </a:solidFill>
                <a:latin typeface="黑体" panose="02010609060101010101" pitchFamily="49" charset="-122"/>
                <a:ea typeface="黑体" panose="02010609060101010101" pitchFamily="49" charset="-122"/>
              </a:rPr>
              <a:t>解析</a:t>
            </a:r>
            <a:r>
              <a:rPr lang="zh-CN" altLang="en-US" sz="2800" b="1">
                <a:solidFill>
                  <a:srgbClr val="FF0000"/>
                </a:solidFill>
                <a:latin typeface="Times New Roman" panose="02020603050405020304" pitchFamily="18" charset="0"/>
                <a:ea typeface="仿宋_GB2312" pitchFamily="1" charset="-122"/>
              </a:rPr>
              <a:t>　振振有词：形容理由似乎很充分，说个不休。多用于贬义。</a:t>
            </a:r>
          </a:p>
        </p:txBody>
      </p:sp>
      <p:sp>
        <p:nvSpPr>
          <p:cNvPr id="9" name="TextBox 3">
            <a:extLst>
              <a:ext uri="{FF2B5EF4-FFF2-40B4-BE49-F238E27FC236}">
                <a16:creationId xmlns:a16="http://schemas.microsoft.com/office/drawing/2014/main" xmlns="" id="{1D5F6A3B-4E8D-407D-A547-E0E6A5274A63}"/>
              </a:ext>
            </a:extLst>
          </p:cNvPr>
          <p:cNvSpPr txBox="1"/>
          <p:nvPr/>
        </p:nvSpPr>
        <p:spPr>
          <a:xfrm>
            <a:off x="10801509" y="248920"/>
            <a:ext cx="1439862" cy="1198880"/>
          </a:xfrm>
          <a:prstGeom prst="rect">
            <a:avLst/>
          </a:prstGeom>
          <a:noFill/>
          <a:ln w="9525">
            <a:noFill/>
          </a:ln>
        </p:spPr>
        <p:txBody>
          <a:bodyPr anchor="t">
            <a:spAutoFit/>
          </a:bodyPr>
          <a:lstStyle/>
          <a:p>
            <a:r>
              <a:rPr lang="el-GR" altLang="en-US" sz="7200">
                <a:solidFill>
                  <a:srgbClr val="FF0000"/>
                </a:solidFill>
                <a:latin typeface="Calibri"/>
                <a:ea typeface="宋体" pitchFamily="2" charset="-122"/>
              </a:rPr>
              <a:t>Χ</a:t>
            </a:r>
            <a:endParaRPr lang="zh-CN" altLang="en-US" sz="7200">
              <a:solidFill>
                <a:srgbClr val="FF0000"/>
              </a:solidFill>
              <a:latin typeface="Calibri"/>
              <a:ea typeface="宋体" pitchFamily="2" charset="-122"/>
            </a:endParaRPr>
          </a:p>
        </p:txBody>
      </p:sp>
      <p:sp>
        <p:nvSpPr>
          <p:cNvPr id="10" name="TextBox 3">
            <a:extLst>
              <a:ext uri="{FF2B5EF4-FFF2-40B4-BE49-F238E27FC236}">
                <a16:creationId xmlns:a16="http://schemas.microsoft.com/office/drawing/2014/main" xmlns="" id="{A128F6C1-6C93-41E1-BCF9-ABF152862461}"/>
              </a:ext>
            </a:extLst>
          </p:cNvPr>
          <p:cNvSpPr txBox="1"/>
          <p:nvPr/>
        </p:nvSpPr>
        <p:spPr>
          <a:xfrm>
            <a:off x="6686709" y="4690110"/>
            <a:ext cx="1439862" cy="1198880"/>
          </a:xfrm>
          <a:prstGeom prst="rect">
            <a:avLst/>
          </a:prstGeom>
          <a:noFill/>
          <a:ln w="9525">
            <a:noFill/>
          </a:ln>
        </p:spPr>
        <p:txBody>
          <a:bodyPr anchor="t">
            <a:spAutoFit/>
          </a:bodyPr>
          <a:lstStyle/>
          <a:p>
            <a:r>
              <a:rPr lang="el-GR" altLang="en-US" sz="7200">
                <a:solidFill>
                  <a:srgbClr val="FF0000"/>
                </a:solidFill>
                <a:latin typeface="Calibri"/>
                <a:ea typeface="宋体" pitchFamily="2" charset="-122"/>
              </a:rPr>
              <a:t>Χ</a:t>
            </a:r>
            <a:endParaRPr lang="zh-CN" altLang="en-US" sz="7200">
              <a:solidFill>
                <a:srgbClr val="FF0000"/>
              </a:solidFill>
              <a:latin typeface="Calibri"/>
              <a:ea typeface="宋体" pitchFamily="2" charset="-122"/>
            </a:endParaRPr>
          </a:p>
        </p:txBody>
      </p:sp>
      <p:cxnSp>
        <p:nvCxnSpPr>
          <p:cNvPr id="12" name="直接连接符 11">
            <a:extLst>
              <a:ext uri="{FF2B5EF4-FFF2-40B4-BE49-F238E27FC236}">
                <a16:creationId xmlns:a16="http://schemas.microsoft.com/office/drawing/2014/main" xmlns="" id="{0D48CA8C-A953-4F8A-AFF4-D7A7F345D644}"/>
              </a:ext>
            </a:extLst>
          </p:cNvPr>
          <p:cNvCxnSpPr/>
          <p:nvPr/>
        </p:nvCxnSpPr>
        <p:spPr>
          <a:xfrm>
            <a:off x="4978400" y="4947920"/>
            <a:ext cx="1708309" cy="0"/>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84303364"/>
      </p:ext>
    </p:extLst>
  </p:cSld>
  <p:clrMapOvr>
    <a:masterClrMapping/>
  </p:clrMapOvr>
  <mc:AlternateContent>
    <mc:Choice xmlns:p14="http://schemas.microsoft.com/office/powerpoint/2010/main" Requires="p14">
      <p:transition spd="slow" advClick="0" advTm="4000" p14:dur="15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ppt_x"/>
                                          </p:val>
                                        </p:tav>
                                        <p:tav tm="100000">
                                          <p:val>
                                            <p:strVal val="#ppt_x"/>
                                          </p:val>
                                        </p:tav>
                                      </p:tavLst>
                                    </p:anim>
                                    <p:anim calcmode="lin" valueType="num">
                                      <p:cBhvr additive="base">
                                        <p:cTn id="20"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P spid="9" grpId="0"/>
      <p:bldP spid="10" grpId="0"/>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a:extLst>
              <a:ext uri="{FF2B5EF4-FFF2-40B4-BE49-F238E27FC236}">
                <a16:creationId xmlns:a16="http://schemas.microsoft.com/office/drawing/2014/main" xmlns="" id="{531E4845-C9A4-4D86-B165-485E51A652F4}"/>
              </a:ext>
            </a:extLst>
          </p:cNvPr>
          <p:cNvSpPr txBox="1"/>
          <p:nvPr/>
        </p:nvSpPr>
        <p:spPr>
          <a:xfrm>
            <a:off x="138363" y="-67377"/>
            <a:ext cx="10744200" cy="1077218"/>
          </a:xfrm>
          <a:prstGeom prst="rect">
            <a:avLst/>
          </a:prstGeom>
          <a:noFill/>
          <a:ln w="9525">
            <a:noFill/>
          </a:ln>
        </p:spPr>
        <p:txBody>
          <a:bodyPr wrap="square">
            <a:spAutoFit/>
          </a:bodyPr>
          <a:lstStyle/>
          <a:p>
            <a:pPr eaLnBrk="1" hangingPunct="1">
              <a:spcBef>
                <a:spcPct val="50000"/>
              </a:spcBef>
              <a:buFontTx/>
              <a:buNone/>
            </a:pPr>
            <a:r>
              <a:rPr lang="zh-CN" altLang="en-US" sz="3200" b="1">
                <a:solidFill>
                  <a:srgbClr val="FF0000"/>
                </a:solidFill>
                <a:ea typeface="华文行楷" panose="02010800040101010101" pitchFamily="2" charset="-122"/>
              </a:rPr>
              <a:t>小提示：</a:t>
            </a:r>
            <a:r>
              <a:rPr lang="zh-CN" altLang="en-US" sz="3200" b="1">
                <a:latin typeface="黑体" panose="02010609060101010101" pitchFamily="49" charset="-122"/>
              </a:rPr>
              <a:t>某些成语具有多义性，既含有褒义，也含有贬义，要根据语境去判断其褒贬。</a:t>
            </a:r>
          </a:p>
        </p:txBody>
      </p:sp>
      <p:sp>
        <p:nvSpPr>
          <p:cNvPr id="5" name="文本框 4">
            <a:extLst>
              <a:ext uri="{FF2B5EF4-FFF2-40B4-BE49-F238E27FC236}">
                <a16:creationId xmlns:a16="http://schemas.microsoft.com/office/drawing/2014/main" xmlns="" id="{23CA384A-47DE-4535-81BB-A9A3C95915D8}"/>
              </a:ext>
            </a:extLst>
          </p:cNvPr>
          <p:cNvSpPr txBox="1"/>
          <p:nvPr/>
        </p:nvSpPr>
        <p:spPr>
          <a:xfrm>
            <a:off x="138363" y="1009841"/>
            <a:ext cx="11915274" cy="5632311"/>
          </a:xfrm>
          <a:prstGeom prst="rect">
            <a:avLst/>
          </a:prstGeom>
          <a:noFill/>
          <a:ln w="9525">
            <a:noFill/>
          </a:ln>
        </p:spPr>
        <p:txBody>
          <a:bodyPr wrap="square">
            <a:spAutoFit/>
          </a:bodyPr>
          <a:lstStyle/>
          <a:p>
            <a:r>
              <a:rPr lang="zh-CN" altLang="en-US" sz="2400"/>
              <a:t>按图索骥：</a:t>
            </a:r>
            <a:r>
              <a:rPr lang="zh-CN" altLang="en-US" sz="2400">
                <a:solidFill>
                  <a:srgbClr val="FF0000"/>
                </a:solidFill>
              </a:rPr>
              <a:t>既比喻办事机械死板，也比喻按照线索寻找。</a:t>
            </a:r>
            <a:endParaRPr lang="en-US" altLang="zh-CN" sz="2400">
              <a:solidFill>
                <a:srgbClr val="FF0000"/>
              </a:solidFill>
            </a:endParaRPr>
          </a:p>
          <a:p>
            <a:r>
              <a:rPr lang="zh-CN" altLang="en-US" sz="2400"/>
              <a:t>暗送秋波：</a:t>
            </a:r>
            <a:r>
              <a:rPr lang="zh-CN" altLang="en-US" sz="2400">
                <a:solidFill>
                  <a:srgbClr val="FF0000"/>
                </a:solidFill>
              </a:rPr>
              <a:t>既指献媚取宠，暗中勾结，也指有情人暗中眉目传情。</a:t>
            </a:r>
            <a:endParaRPr lang="en-US" altLang="zh-CN" sz="2400">
              <a:solidFill>
                <a:srgbClr val="FF0000"/>
              </a:solidFill>
            </a:endParaRPr>
          </a:p>
          <a:p>
            <a:r>
              <a:rPr lang="zh-CN" altLang="en-US" sz="2400"/>
              <a:t>独善其身：</a:t>
            </a:r>
            <a:r>
              <a:rPr lang="zh-CN" altLang="en-US" sz="2400">
                <a:solidFill>
                  <a:srgbClr val="FF0000"/>
                </a:solidFill>
              </a:rPr>
              <a:t>既指只照顾自己，缺乏集体精神，也指独自保持个人好的品德修养。</a:t>
            </a:r>
            <a:endParaRPr lang="en-US" altLang="zh-CN" sz="2400">
              <a:solidFill>
                <a:srgbClr val="FF0000"/>
              </a:solidFill>
            </a:endParaRPr>
          </a:p>
          <a:p>
            <a:r>
              <a:rPr lang="zh-CN" altLang="en-US" sz="2400"/>
              <a:t>粉墨登场：</a:t>
            </a:r>
            <a:r>
              <a:rPr lang="zh-CN" altLang="en-US" sz="2400">
                <a:solidFill>
                  <a:srgbClr val="FF0000"/>
                </a:solidFill>
              </a:rPr>
              <a:t>既指化妆上台演戏，也讽刺某些人登上政治舞台。</a:t>
            </a:r>
            <a:endParaRPr lang="en-US" altLang="zh-CN" sz="2400">
              <a:solidFill>
                <a:srgbClr val="FF0000"/>
              </a:solidFill>
            </a:endParaRPr>
          </a:p>
          <a:p>
            <a:r>
              <a:rPr lang="zh-CN" altLang="en-US" sz="2400"/>
              <a:t>顾影自怜：</a:t>
            </a:r>
            <a:r>
              <a:rPr lang="zh-CN" altLang="en-US" sz="2400">
                <a:solidFill>
                  <a:srgbClr val="FF0000"/>
                </a:solidFill>
              </a:rPr>
              <a:t>既指孤独失意的样子，也只自我欣赏。</a:t>
            </a:r>
            <a:endParaRPr lang="en-US" altLang="zh-CN" sz="2400">
              <a:solidFill>
                <a:srgbClr val="FF0000"/>
              </a:solidFill>
            </a:endParaRPr>
          </a:p>
          <a:p>
            <a:r>
              <a:rPr lang="zh-CN" altLang="en-US" sz="2400"/>
              <a:t>规行矩步：</a:t>
            </a:r>
            <a:r>
              <a:rPr lang="zh-CN" altLang="en-US" sz="2400">
                <a:solidFill>
                  <a:srgbClr val="FF0000"/>
                </a:solidFill>
              </a:rPr>
              <a:t>既比喻墨守成规，不知变通，也比喻举动合乎规矩，好不苟且。</a:t>
            </a:r>
            <a:endParaRPr lang="en-US" altLang="zh-CN" sz="2400">
              <a:solidFill>
                <a:srgbClr val="FF0000"/>
              </a:solidFill>
            </a:endParaRPr>
          </a:p>
          <a:p>
            <a:r>
              <a:rPr lang="zh-CN" altLang="en-US" sz="2400"/>
              <a:t>呼风唤雨：</a:t>
            </a:r>
            <a:r>
              <a:rPr lang="zh-CN" altLang="en-US" sz="2400">
                <a:solidFill>
                  <a:srgbClr val="FF0000"/>
                </a:solidFill>
              </a:rPr>
              <a:t>既比喻进行煽动性活动，也比喻具有支配自然或社会的力量。</a:t>
            </a:r>
            <a:endParaRPr lang="en-US" altLang="zh-CN" sz="2400">
              <a:solidFill>
                <a:srgbClr val="FF0000"/>
              </a:solidFill>
            </a:endParaRPr>
          </a:p>
          <a:p>
            <a:r>
              <a:rPr lang="zh-CN" altLang="en-US" sz="2400"/>
              <a:t>昏天黑地：</a:t>
            </a:r>
            <a:r>
              <a:rPr lang="zh-CN" altLang="en-US" sz="2400">
                <a:solidFill>
                  <a:srgbClr val="FF0000"/>
                </a:solidFill>
              </a:rPr>
              <a:t>既形容人生活荒唐颓废，也形容人神志不清。</a:t>
            </a:r>
            <a:endParaRPr lang="en-US" altLang="zh-CN" sz="2400">
              <a:solidFill>
                <a:srgbClr val="FF0000"/>
              </a:solidFill>
            </a:endParaRPr>
          </a:p>
          <a:p>
            <a:r>
              <a:rPr lang="zh-CN" altLang="en-US" sz="2400"/>
              <a:t>冷若冰霜：</a:t>
            </a:r>
            <a:r>
              <a:rPr lang="zh-CN" altLang="en-US" sz="2400">
                <a:solidFill>
                  <a:srgbClr val="FF0000"/>
                </a:solidFill>
              </a:rPr>
              <a:t>既形容人不热情，不温和，也形容人态度严肃。</a:t>
            </a:r>
            <a:endParaRPr lang="en-US" altLang="zh-CN" sz="2400">
              <a:solidFill>
                <a:srgbClr val="FF0000"/>
              </a:solidFill>
            </a:endParaRPr>
          </a:p>
          <a:p>
            <a:r>
              <a:rPr lang="zh-CN" altLang="en-US" sz="2400"/>
              <a:t>冷眼旁观：</a:t>
            </a:r>
            <a:r>
              <a:rPr lang="zh-CN" altLang="en-US" sz="2400">
                <a:solidFill>
                  <a:srgbClr val="FF0000"/>
                </a:solidFill>
              </a:rPr>
              <a:t>既指用冷淡的态度从旁观看，不愿参加，也指用冷静的态度从旁审视。</a:t>
            </a:r>
            <a:endParaRPr lang="en-US" altLang="zh-CN" sz="2400">
              <a:solidFill>
                <a:srgbClr val="FF0000"/>
              </a:solidFill>
            </a:endParaRPr>
          </a:p>
          <a:p>
            <a:r>
              <a:rPr lang="zh-CN" altLang="en-US" sz="2400"/>
              <a:t>例行公事：</a:t>
            </a:r>
            <a:r>
              <a:rPr lang="zh-CN" altLang="en-US" sz="2400">
                <a:solidFill>
                  <a:srgbClr val="FF0000"/>
                </a:solidFill>
              </a:rPr>
              <a:t>既指只重形式，不讲实效的工作，也指按照惯例处理的公事。</a:t>
            </a:r>
            <a:endParaRPr lang="en-US" altLang="zh-CN" sz="2400">
              <a:solidFill>
                <a:srgbClr val="FF0000"/>
              </a:solidFill>
            </a:endParaRPr>
          </a:p>
          <a:p>
            <a:r>
              <a:rPr lang="zh-CN" altLang="en-US" sz="2400"/>
              <a:t>另起炉灶：</a:t>
            </a:r>
            <a:r>
              <a:rPr lang="zh-CN" altLang="en-US" sz="2400">
                <a:solidFill>
                  <a:srgbClr val="FF0000"/>
                </a:solidFill>
              </a:rPr>
              <a:t>既比喻脱离集体另搞一套，也比喻重新做起。</a:t>
            </a:r>
            <a:endParaRPr lang="en-US" altLang="zh-CN" sz="2400">
              <a:solidFill>
                <a:srgbClr val="FF0000"/>
              </a:solidFill>
            </a:endParaRPr>
          </a:p>
          <a:p>
            <a:r>
              <a:rPr lang="zh-CN" altLang="en-US" sz="2400"/>
              <a:t>绵里藏针：</a:t>
            </a:r>
            <a:r>
              <a:rPr lang="zh-CN" altLang="en-US" sz="2400">
                <a:solidFill>
                  <a:srgbClr val="FF0000"/>
                </a:solidFill>
              </a:rPr>
              <a:t>既比喻外貌柔和，内心刻毒，也形容柔中有刚。</a:t>
            </a:r>
            <a:endParaRPr lang="en-US" altLang="zh-CN" sz="2400">
              <a:solidFill>
                <a:srgbClr val="FF0000"/>
              </a:solidFill>
            </a:endParaRPr>
          </a:p>
          <a:p>
            <a:r>
              <a:rPr lang="zh-CN" altLang="en-US" sz="2400"/>
              <a:t>难分难舍：</a:t>
            </a:r>
            <a:r>
              <a:rPr lang="zh-CN" altLang="en-US" sz="2400">
                <a:solidFill>
                  <a:srgbClr val="FF0000"/>
                </a:solidFill>
              </a:rPr>
              <a:t>既指双方争吵，打斗相持不下，难以开交，也形容双方关系异常亲密，难以分离。</a:t>
            </a:r>
          </a:p>
        </p:txBody>
      </p:sp>
    </p:spTree>
    <p:extLst>
      <p:ext uri="{BB962C8B-B14F-4D97-AF65-F5344CB8AC3E}">
        <p14:creationId xmlns:p14="http://schemas.microsoft.com/office/powerpoint/2010/main" val="3976191449"/>
      </p:ext>
    </p:extLst>
  </p:cSld>
  <p:clrMapOvr>
    <a:masterClrMapping/>
  </p:clrMapOvr>
  <mc:AlternateContent>
    <mc:Choice xmlns:p14="http://schemas.microsoft.com/office/powerpoint/2010/main" Requires="p14">
      <p:transition spd="slow" advClick="0" advTm="4000" p14:dur="1500">
        <p:random/>
      </p:transition>
    </mc:Choice>
    <mc:Fallback>
      <p:transition spd="slow" advClick="0" advTm="4000">
        <p:random/>
      </p:transition>
    </mc:Fallback>
  </mc:AlternateConten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5" name="组合 4">
            <a:extLst>
              <a:ext uri="{FF2B5EF4-FFF2-40B4-BE49-F238E27FC236}">
                <a16:creationId xmlns:a16="http://schemas.microsoft.com/office/drawing/2014/main" xmlns="" id="{59EDA222-1FF3-4AE7-88E2-1B4529E48910}"/>
              </a:ext>
            </a:extLst>
          </p:cNvPr>
          <p:cNvGrpSpPr/>
          <p:nvPr/>
        </p:nvGrpSpPr>
        <p:grpSpPr>
          <a:xfrm>
            <a:off x="-160626" y="3980120"/>
            <a:ext cx="5198890" cy="2877880"/>
            <a:chOff x="6009167" y="1577169"/>
            <a:chExt cx="5198890" cy="287788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6009167" y="3443491"/>
              <a:ext cx="1854500" cy="1011558"/>
            </a:xfrm>
            <a:prstGeom prst="rect">
              <a:avLst/>
            </a:prstGeom>
          </p:spPr>
        </p:pic>
        <p:pic>
          <p:nvPicPr>
            <p:cNvPr id="3" name="图片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017211" y="1850383"/>
              <a:ext cx="1679930" cy="1679930"/>
            </a:xfrm>
            <a:prstGeom prst="rect">
              <a:avLst/>
            </a:prstGeom>
          </p:spPr>
        </p:pic>
        <p:pic>
          <p:nvPicPr>
            <p:cNvPr id="4" name="图片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229444" y="1577169"/>
              <a:ext cx="3978613" cy="2791058"/>
            </a:xfrm>
            <a:prstGeom prst="rect">
              <a:avLst/>
            </a:prstGeom>
          </p:spPr>
        </p:pic>
      </p:grpSp>
      <p:sp>
        <p:nvSpPr>
          <p:cNvPr id="6" name="文本框 5"/>
          <p:cNvSpPr txBox="1"/>
          <p:nvPr/>
        </p:nvSpPr>
        <p:spPr>
          <a:xfrm>
            <a:off x="0" y="1851518"/>
            <a:ext cx="3074616" cy="645160"/>
          </a:xfrm>
          <a:prstGeom prst="rect">
            <a:avLst/>
          </a:prstGeom>
          <a:noFill/>
          <a:ln w="28575">
            <a:solidFill>
              <a:srgbClr val="DD3B44"/>
            </a:solidFill>
          </a:ln>
        </p:spPr>
        <p:txBody>
          <a:bodyPr wrap="square" rtlCol="0">
            <a:spAutoFit/>
          </a:bodyPr>
          <a:lstStyle/>
          <a:p>
            <a:r>
              <a:rPr lang="zh-CN" altLang="en-US" sz="3600">
                <a:latin typeface="+mj-ea"/>
                <a:ea typeface="+mj-ea"/>
              </a:rPr>
              <a:t>   谦敬误用</a:t>
            </a:r>
          </a:p>
        </p:txBody>
      </p:sp>
      <p:sp>
        <p:nvSpPr>
          <p:cNvPr id="12" name="文本框 11">
            <a:extLst>
              <a:ext uri="{FF2B5EF4-FFF2-40B4-BE49-F238E27FC236}">
                <a16:creationId xmlns:a16="http://schemas.microsoft.com/office/drawing/2014/main" xmlns="" id="{CE1AF542-93EA-4C09-AD53-D7F1E5F27799}"/>
              </a:ext>
            </a:extLst>
          </p:cNvPr>
          <p:cNvSpPr txBox="1"/>
          <p:nvPr/>
        </p:nvSpPr>
        <p:spPr>
          <a:xfrm>
            <a:off x="6552028" y="673768"/>
            <a:ext cx="5806810" cy="4263668"/>
          </a:xfrm>
          <a:prstGeom prst="rect">
            <a:avLst/>
          </a:prstGeom>
          <a:noFill/>
          <a:ln w="9525">
            <a:noFill/>
          </a:ln>
        </p:spPr>
        <p:txBody>
          <a:bodyPr wrap="square" rtlCol="0" anchor="t">
            <a:spAutoFit/>
          </a:bodyPr>
          <a:lstStyle/>
          <a:p>
            <a:pPr>
              <a:lnSpc>
                <a:spcPct val="200000"/>
              </a:lnSpc>
            </a:pPr>
            <a:r>
              <a:rPr lang="zh-CN" altLang="en-US" sz="2800" b="1">
                <a:solidFill>
                  <a:srgbClr val="FF0000"/>
                </a:solidFill>
                <a:latin typeface="Arial" pitchFamily="34" charset="0"/>
                <a:ea typeface="宋体" pitchFamily="2" charset="-122"/>
              </a:rPr>
              <a:t>由于成语约定俗成，某些成语的使用有一定的场合，有的还要区别：尊卑、长幼、主客、男女，这就要求我们在使用过程中，注意场合，做到自谦敬人，以免谦敬错位。</a:t>
            </a:r>
          </a:p>
        </p:txBody>
      </p:sp>
      <p:sp>
        <p:nvSpPr>
          <p:cNvPr id="13" name="箭头: 右 12">
            <a:extLst>
              <a:ext uri="{FF2B5EF4-FFF2-40B4-BE49-F238E27FC236}">
                <a16:creationId xmlns:a16="http://schemas.microsoft.com/office/drawing/2014/main" xmlns="" id="{C5C49DB1-6686-4C09-A88C-A404FEEB9BA8}"/>
              </a:ext>
            </a:extLst>
          </p:cNvPr>
          <p:cNvSpPr/>
          <p:nvPr/>
        </p:nvSpPr>
        <p:spPr>
          <a:xfrm>
            <a:off x="3286849" y="1851518"/>
            <a:ext cx="2950322" cy="645160"/>
          </a:xfrm>
          <a:prstGeom prst="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思想气泡: 云 13">
            <a:extLst>
              <a:ext uri="{FF2B5EF4-FFF2-40B4-BE49-F238E27FC236}">
                <a16:creationId xmlns:a16="http://schemas.microsoft.com/office/drawing/2014/main" xmlns="" id="{BA6B7298-4BF0-48BA-AD3F-82E77E7C20EC}"/>
              </a:ext>
            </a:extLst>
          </p:cNvPr>
          <p:cNvSpPr/>
          <p:nvPr/>
        </p:nvSpPr>
        <p:spPr>
          <a:xfrm>
            <a:off x="1991815" y="-49785"/>
            <a:ext cx="4266726" cy="1764696"/>
          </a:xfrm>
          <a:prstGeom prst="cloudCallout">
            <a:avLst>
              <a:gd name="adj1" fmla="val -46099"/>
              <a:gd name="adj2" fmla="val 54318"/>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solidFill>
                  <a:srgbClr val="0070C0"/>
                </a:solidFill>
              </a:rPr>
              <a:t>敬辞用于对方（而不是第三方）</a:t>
            </a:r>
          </a:p>
        </p:txBody>
      </p:sp>
      <p:sp>
        <p:nvSpPr>
          <p:cNvPr id="15" name="思想气泡: 云 14">
            <a:extLst>
              <a:ext uri="{FF2B5EF4-FFF2-40B4-BE49-F238E27FC236}">
                <a16:creationId xmlns:a16="http://schemas.microsoft.com/office/drawing/2014/main" xmlns="" id="{48D4367E-3BB8-4CDB-B793-48AA80634100}"/>
              </a:ext>
            </a:extLst>
          </p:cNvPr>
          <p:cNvSpPr/>
          <p:nvPr/>
        </p:nvSpPr>
        <p:spPr>
          <a:xfrm>
            <a:off x="1991815" y="2596627"/>
            <a:ext cx="4266726" cy="1764696"/>
          </a:xfrm>
          <a:prstGeom prst="cloudCallout">
            <a:avLst>
              <a:gd name="adj1" fmla="val -48355"/>
              <a:gd name="adj2" fmla="val -55860"/>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solidFill>
                  <a:srgbClr val="0070C0"/>
                </a:solidFill>
              </a:rPr>
              <a:t>谦辞用于自己</a:t>
            </a:r>
          </a:p>
        </p:txBody>
      </p:sp>
    </p:spTree>
  </p:cSld>
  <p:clrMapOvr>
    <a:masterClrMapping/>
  </p:clrMapOvr>
  <mc:AlternateContent>
    <mc:Choice xmlns:p14="http://schemas.microsoft.com/office/powerpoint/2010/main" Requires="p14">
      <p:transition spd="slow" advClick="0" advTm="4000" p14:dur="15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afterGroup">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13"/>
                                        </p:tgtEl>
                                        <p:attrNameLst>
                                          <p:attrName>style.visibility</p:attrName>
                                        </p:attrNameLst>
                                      </p:cBhvr>
                                      <p:to>
                                        <p:strVal val="visible"/>
                                      </p:to>
                                    </p:set>
                                    <p:anim calcmode="lin" valueType="num">
                                      <p:cBhvr additive="base">
                                        <p:cTn id="14" dur="500" fill="hold"/>
                                        <p:tgtEl>
                                          <p:spTgt spid="13"/>
                                        </p:tgtEl>
                                        <p:attrNameLst>
                                          <p:attrName>ppt_x</p:attrName>
                                        </p:attrNameLst>
                                      </p:cBhvr>
                                      <p:tavLst>
                                        <p:tav tm="0">
                                          <p:val>
                                            <p:strVal val="#ppt_x"/>
                                          </p:val>
                                        </p:tav>
                                        <p:tav tm="100000">
                                          <p:val>
                                            <p:strVal val="#ppt_x"/>
                                          </p:val>
                                        </p:tav>
                                      </p:tavLst>
                                    </p:anim>
                                    <p:anim calcmode="lin" valueType="num">
                                      <p:cBhvr additive="base">
                                        <p:cTn id="15"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16" fill="hold" nodeType="clickPar">
                      <p:stCondLst>
                        <p:cond delay="indefinite"/>
                      </p:stCondLst>
                      <p:childTnLst>
                        <p:par>
                          <p:cTn id="17" fill="hold" nodeType="afterGroup">
                            <p:stCondLst>
                              <p:cond delay="0"/>
                            </p:stCondLst>
                            <p:childTnLst>
                              <p:par>
                                <p:cTn id="18" presetID="2" presetClass="entr" presetSubtype="4" fill="hold" grpId="0" nodeType="clickEffect">
                                  <p:stCondLst>
                                    <p:cond delay="0"/>
                                  </p:stCondLst>
                                  <p:childTnLst>
                                    <p:set>
                                      <p:cBhvr>
                                        <p:cTn id="19" dur="1" fill="hold">
                                          <p:stCondLst>
                                            <p:cond delay="0"/>
                                          </p:stCondLst>
                                        </p:cTn>
                                        <p:tgtEl>
                                          <p:spTgt spid="12"/>
                                        </p:tgtEl>
                                        <p:attrNameLst>
                                          <p:attrName>style.visibility</p:attrName>
                                        </p:attrNameLst>
                                      </p:cBhvr>
                                      <p:to>
                                        <p:strVal val="visible"/>
                                      </p:to>
                                    </p:set>
                                    <p:anim calcmode="lin" valueType="num">
                                      <p:cBhvr additive="base">
                                        <p:cTn id="20" dur="500" fill="hold"/>
                                        <p:tgtEl>
                                          <p:spTgt spid="12"/>
                                        </p:tgtEl>
                                        <p:attrNameLst>
                                          <p:attrName>ppt_x</p:attrName>
                                        </p:attrNameLst>
                                      </p:cBhvr>
                                      <p:tavLst>
                                        <p:tav tm="0">
                                          <p:val>
                                            <p:strVal val="#ppt_x"/>
                                          </p:val>
                                        </p:tav>
                                        <p:tav tm="100000">
                                          <p:val>
                                            <p:strVal val="#ppt_x"/>
                                          </p:val>
                                        </p:tav>
                                      </p:tavLst>
                                    </p:anim>
                                    <p:anim calcmode="lin" valueType="num">
                                      <p:cBhvr additive="base">
                                        <p:cTn id="21"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22" fill="hold" nodeType="clickPar">
                      <p:stCondLst>
                        <p:cond delay="indefinite"/>
                      </p:stCondLst>
                      <p:childTnLst>
                        <p:par>
                          <p:cTn id="23" fill="hold" nodeType="afterGroup">
                            <p:stCondLst>
                              <p:cond delay="0"/>
                            </p:stCondLst>
                            <p:childTnLst>
                              <p:par>
                                <p:cTn id="24" presetID="2" presetClass="entr" presetSubtype="4" fill="hold" grpId="0" nodeType="clickEffect">
                                  <p:stCondLst>
                                    <p:cond delay="0"/>
                                  </p:stCondLst>
                                  <p:childTnLst>
                                    <p:set>
                                      <p:cBhvr>
                                        <p:cTn id="25" dur="1" fill="hold">
                                          <p:stCondLst>
                                            <p:cond delay="0"/>
                                          </p:stCondLst>
                                        </p:cTn>
                                        <p:tgtEl>
                                          <p:spTgt spid="14"/>
                                        </p:tgtEl>
                                        <p:attrNameLst>
                                          <p:attrName>style.visibility</p:attrName>
                                        </p:attrNameLst>
                                      </p:cBhvr>
                                      <p:to>
                                        <p:strVal val="visible"/>
                                      </p:to>
                                    </p:set>
                                    <p:anim calcmode="lin" valueType="num">
                                      <p:cBhvr additive="base">
                                        <p:cTn id="26" dur="500" fill="hold"/>
                                        <p:tgtEl>
                                          <p:spTgt spid="14"/>
                                        </p:tgtEl>
                                        <p:attrNameLst>
                                          <p:attrName>ppt_x</p:attrName>
                                        </p:attrNameLst>
                                      </p:cBhvr>
                                      <p:tavLst>
                                        <p:tav tm="0">
                                          <p:val>
                                            <p:strVal val="#ppt_x"/>
                                          </p:val>
                                        </p:tav>
                                        <p:tav tm="100000">
                                          <p:val>
                                            <p:strVal val="#ppt_x"/>
                                          </p:val>
                                        </p:tav>
                                      </p:tavLst>
                                    </p:anim>
                                    <p:anim calcmode="lin" valueType="num">
                                      <p:cBhvr additive="base">
                                        <p:cTn id="27" dur="500" fill="hold"/>
                                        <p:tgtEl>
                                          <p:spTgt spid="14"/>
                                        </p:tgtEl>
                                        <p:attrNameLst>
                                          <p:attrName>ppt_y</p:attrName>
                                        </p:attrNameLst>
                                      </p:cBhvr>
                                      <p:tavLst>
                                        <p:tav tm="0">
                                          <p:val>
                                            <p:strVal val="1+#ppt_h/2"/>
                                          </p:val>
                                        </p:tav>
                                        <p:tav tm="100000">
                                          <p:val>
                                            <p:strVal val="#ppt_y"/>
                                          </p:val>
                                        </p:tav>
                                      </p:tavLst>
                                    </p:anim>
                                  </p:childTnLst>
                                </p:cTn>
                              </p:par>
                              <p:par>
                                <p:cTn id="28" presetID="2" presetClass="entr" presetSubtype="4" fill="hold" grpId="0" nodeType="withEffect">
                                  <p:stCondLst>
                                    <p:cond delay="0"/>
                                  </p:stCondLst>
                                  <p:childTnLst>
                                    <p:set>
                                      <p:cBhvr>
                                        <p:cTn id="29" dur="1" fill="hold">
                                          <p:stCondLst>
                                            <p:cond delay="0"/>
                                          </p:stCondLst>
                                        </p:cTn>
                                        <p:tgtEl>
                                          <p:spTgt spid="15"/>
                                        </p:tgtEl>
                                        <p:attrNameLst>
                                          <p:attrName>style.visibility</p:attrName>
                                        </p:attrNameLst>
                                      </p:cBhvr>
                                      <p:to>
                                        <p:strVal val="visible"/>
                                      </p:to>
                                    </p:set>
                                    <p:anim calcmode="lin" valueType="num">
                                      <p:cBhvr additive="base">
                                        <p:cTn id="30" dur="500" fill="hold"/>
                                        <p:tgtEl>
                                          <p:spTgt spid="15"/>
                                        </p:tgtEl>
                                        <p:attrNameLst>
                                          <p:attrName>ppt_x</p:attrName>
                                        </p:attrNameLst>
                                      </p:cBhvr>
                                      <p:tavLst>
                                        <p:tav tm="0">
                                          <p:val>
                                            <p:strVal val="#ppt_x"/>
                                          </p:val>
                                        </p:tav>
                                        <p:tav tm="100000">
                                          <p:val>
                                            <p:strVal val="#ppt_x"/>
                                          </p:val>
                                        </p:tav>
                                      </p:tavLst>
                                    </p:anim>
                                    <p:anim calcmode="lin" valueType="num">
                                      <p:cBhvr additive="base">
                                        <p:cTn id="31"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2" grpId="0"/>
      <p:bldP spid="13" grpId="0"/>
      <p:bldP spid="14" grpId="0"/>
      <p:bldP spid="15" grpId="0"/>
    </p:bld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0898" name="TextBox 1"/>
          <p:cNvSpPr txBox="1"/>
          <p:nvPr/>
        </p:nvSpPr>
        <p:spPr>
          <a:xfrm>
            <a:off x="372428" y="1951355"/>
            <a:ext cx="8286950" cy="826445"/>
          </a:xfrm>
          <a:prstGeom prst="rect">
            <a:avLst/>
          </a:prstGeom>
          <a:noFill/>
          <a:ln w="9525">
            <a:noFill/>
          </a:ln>
        </p:spPr>
        <p:txBody>
          <a:bodyPr wrap="square" anchor="t">
            <a:spAutoFit/>
          </a:bodyPr>
          <a:lstStyle/>
          <a:p>
            <a:pPr marL="0" marR="0" lvl="0" indent="0" algn="l" defTabSz="914400" rtl="0" eaLnBrk="1" fontAlgn="auto" latinLnBrk="0" hangingPunct="1">
              <a:lnSpc>
                <a:spcPct val="200000"/>
              </a:lnSpc>
              <a:spcBef>
                <a:spcPct val="0"/>
              </a:spcBef>
              <a:spcAft>
                <a:spcPct val="0"/>
              </a:spcAft>
              <a:buClrTx/>
              <a:buSzTx/>
              <a:buFontTx/>
              <a:buNone/>
              <a:defRPr/>
            </a:pPr>
            <a:r>
              <a:rPr kumimoji="0" lang="zh-CN" altLang="en-US" sz="2800" b="1" i="0" u="none" strike="noStrike" kern="1200" cap="none" spc="0" normalizeH="0" baseline="0" noProof="0">
                <a:ln>
                  <a:noFill/>
                </a:ln>
                <a:solidFill>
                  <a:srgbClr val="FF0000"/>
                </a:solidFill>
                <a:effectLst/>
                <a:uLnTx/>
                <a:uFillTx/>
                <a:latin typeface="Calibri"/>
                <a:ea typeface="宋体" pitchFamily="2" charset="-122"/>
                <a:cs typeface="Arial"/>
              </a:rPr>
              <a:t>谦辞，</a:t>
            </a:r>
            <a:r>
              <a:rPr kumimoji="0" lang="en-US" altLang="zh-CN" sz="2800" b="1" i="0" u="none" strike="noStrike" kern="1200" cap="none" spc="0" normalizeH="0" baseline="0" noProof="0">
                <a:ln>
                  <a:noFill/>
                </a:ln>
                <a:solidFill>
                  <a:srgbClr val="FF0000"/>
                </a:solidFill>
                <a:effectLst/>
                <a:uLnTx/>
                <a:uFillTx/>
                <a:latin typeface="宋体" panose="02010600030101010101" pitchFamily="2" charset="-122"/>
                <a:ea typeface="宋体" pitchFamily="2" charset="-122"/>
                <a:cs typeface="Arial"/>
              </a:rPr>
              <a:t>“</a:t>
            </a:r>
            <a:r>
              <a:rPr kumimoji="0" lang="zh-CN" altLang="en-US" sz="2800" b="1" i="0" u="none" strike="noStrike" kern="1200" cap="none" spc="0" normalizeH="0" baseline="0" noProof="0">
                <a:ln>
                  <a:noFill/>
                </a:ln>
                <a:solidFill>
                  <a:srgbClr val="FF0000"/>
                </a:solidFill>
                <a:effectLst/>
                <a:uLnTx/>
                <a:uFillTx/>
                <a:latin typeface="Calibri"/>
                <a:ea typeface="宋体" pitchFamily="2" charset="-122"/>
                <a:cs typeface="Arial"/>
              </a:rPr>
              <a:t>忝</a:t>
            </a:r>
            <a:r>
              <a:rPr kumimoji="0" lang="en-US" altLang="zh-CN" sz="2800" b="1" i="0" u="none" strike="noStrike" kern="1200" cap="none" spc="0" normalizeH="0" baseline="0" noProof="0">
                <a:ln>
                  <a:noFill/>
                </a:ln>
                <a:solidFill>
                  <a:srgbClr val="FF0000"/>
                </a:solidFill>
                <a:effectLst/>
                <a:uLnTx/>
                <a:uFillTx/>
                <a:latin typeface="宋体" panose="02010600030101010101" pitchFamily="2" charset="-122"/>
                <a:ea typeface="宋体" pitchFamily="2" charset="-122"/>
                <a:cs typeface="Arial"/>
              </a:rPr>
              <a:t>”</a:t>
            </a:r>
            <a:r>
              <a:rPr kumimoji="0" lang="zh-CN" altLang="en-US" sz="2800" b="1" i="0" u="none" strike="noStrike" kern="1200" cap="none" spc="0" normalizeH="0" baseline="0" noProof="0">
                <a:ln>
                  <a:noFill/>
                </a:ln>
                <a:solidFill>
                  <a:srgbClr val="FF0000"/>
                </a:solidFill>
                <a:effectLst/>
                <a:uLnTx/>
                <a:uFillTx/>
                <a:latin typeface="Calibri"/>
                <a:ea typeface="宋体" pitchFamily="2" charset="-122"/>
                <a:cs typeface="Arial"/>
              </a:rPr>
              <a:t>表示辱没他人自己有愧。</a:t>
            </a:r>
            <a:endParaRPr kumimoji="0" lang="zh-CN" altLang="en-US" sz="2800" b="0" i="0" u="none" strike="noStrike" kern="1200" cap="none" spc="0" normalizeH="0" baseline="0" noProof="0">
              <a:ln>
                <a:noFill/>
              </a:ln>
              <a:solidFill>
                <a:srgbClr val="FF0000"/>
              </a:solidFill>
              <a:effectLst/>
              <a:uLnTx/>
              <a:uFillTx/>
              <a:latin typeface="Calibri"/>
              <a:ea typeface="宋体" pitchFamily="2" charset="-122"/>
              <a:cs typeface="Arial"/>
            </a:endParaRPr>
          </a:p>
        </p:txBody>
      </p:sp>
      <p:sp>
        <p:nvSpPr>
          <p:cNvPr id="79874" name="TextBox 2"/>
          <p:cNvSpPr txBox="1"/>
          <p:nvPr/>
        </p:nvSpPr>
        <p:spPr>
          <a:xfrm>
            <a:off x="372428" y="198520"/>
            <a:ext cx="11277600" cy="1904945"/>
          </a:xfrm>
          <a:prstGeom prst="rect">
            <a:avLst/>
          </a:prstGeom>
          <a:noFill/>
          <a:ln w="9525">
            <a:noFill/>
          </a:ln>
        </p:spPr>
        <p:txBody>
          <a:bodyPr wrap="square" anchor="t">
            <a:spAutoFit/>
          </a:bodyPr>
          <a:lstStyle/>
          <a:p>
            <a:pPr marL="0" marR="0" lvl="0" indent="0" algn="l" defTabSz="914400" rtl="0" eaLnBrk="1" fontAlgn="auto" latinLnBrk="0" hangingPunct="1">
              <a:lnSpc>
                <a:spcPct val="200000"/>
              </a:lnSpc>
              <a:spcBef>
                <a:spcPct val="0"/>
              </a:spcBef>
              <a:spcAft>
                <a:spcPct val="0"/>
              </a:spcAft>
              <a:buClrTx/>
              <a:buSzTx/>
              <a:buFontTx/>
              <a:buNone/>
              <a:defRPr/>
            </a:pPr>
            <a:r>
              <a:rPr kumimoji="0" lang="zh-CN" altLang="en-US" sz="3200" b="1" i="0" u="none" strike="noStrike" kern="1200" cap="none" spc="0" normalizeH="0" baseline="0" noProof="0">
                <a:ln>
                  <a:noFill/>
                </a:ln>
                <a:effectLst/>
                <a:uLnTx/>
                <a:uFillTx/>
                <a:latin typeface="+mn-ea"/>
                <a:cs typeface="Arial"/>
              </a:rPr>
              <a:t>例</a:t>
            </a:r>
            <a:r>
              <a:rPr kumimoji="0" lang="en-US" altLang="zh-CN" sz="3200" b="1" i="0" u="none" strike="noStrike" kern="1200" cap="none" spc="0" normalizeH="0" baseline="0" noProof="0">
                <a:ln>
                  <a:noFill/>
                </a:ln>
                <a:effectLst/>
                <a:uLnTx/>
                <a:uFillTx/>
                <a:latin typeface="+mn-ea"/>
                <a:cs typeface="Arial"/>
              </a:rPr>
              <a:t>1</a:t>
            </a:r>
            <a:r>
              <a:rPr kumimoji="0" lang="zh-CN" altLang="en-US" sz="3200" b="1" i="0" u="none" strike="noStrike" kern="1200" cap="none" spc="0" normalizeH="0" baseline="0" noProof="0">
                <a:ln>
                  <a:noFill/>
                </a:ln>
                <a:effectLst/>
                <a:uLnTx/>
                <a:uFillTx/>
                <a:latin typeface="+mn-ea"/>
                <a:cs typeface="Arial"/>
              </a:rPr>
              <a:t>、</a:t>
            </a:r>
            <a:r>
              <a:rPr kumimoji="0" lang="zh-CN" altLang="en-US" sz="3200" b="1" i="0" u="none" strike="noStrike" kern="1200" cap="none" spc="0" normalizeH="0" baseline="0" noProof="0">
                <a:ln>
                  <a:noFill/>
                </a:ln>
                <a:solidFill>
                  <a:srgbClr val="0C0C0C"/>
                </a:solidFill>
                <a:effectLst/>
                <a:uLnTx/>
                <a:uFillTx/>
                <a:latin typeface="+mn-ea"/>
                <a:cs typeface="Arial"/>
              </a:rPr>
              <a:t>你身为师傅的入室弟子，却干出这种丢人的事，真是</a:t>
            </a:r>
            <a:r>
              <a:rPr kumimoji="0" lang="zh-CN" altLang="en-US" sz="3200" b="1" i="0" u="sng" strike="noStrike" kern="1200" cap="none" spc="0" normalizeH="0" baseline="0" noProof="0">
                <a:ln>
                  <a:noFill/>
                </a:ln>
                <a:solidFill>
                  <a:srgbClr val="FF0000"/>
                </a:solidFill>
                <a:effectLst/>
                <a:uLnTx/>
                <a:uFillTx/>
                <a:latin typeface="+mn-ea"/>
                <a:cs typeface="Arial"/>
              </a:rPr>
              <a:t>忝列门墙</a:t>
            </a:r>
            <a:r>
              <a:rPr kumimoji="0" lang="zh-CN" altLang="en-US" sz="3200" b="1" i="0" u="none" strike="noStrike" kern="1200" cap="none" spc="0" normalizeH="0" baseline="0" noProof="0">
                <a:ln>
                  <a:noFill/>
                </a:ln>
                <a:solidFill>
                  <a:srgbClr val="FF0000"/>
                </a:solidFill>
                <a:effectLst/>
                <a:uLnTx/>
                <a:uFillTx/>
                <a:latin typeface="+mn-ea"/>
                <a:cs typeface="Arial"/>
              </a:rPr>
              <a:t>。</a:t>
            </a:r>
          </a:p>
        </p:txBody>
      </p:sp>
      <p:sp>
        <p:nvSpPr>
          <p:cNvPr id="80900" name="TextBox 3"/>
          <p:cNvSpPr txBox="1"/>
          <p:nvPr/>
        </p:nvSpPr>
        <p:spPr>
          <a:xfrm>
            <a:off x="4541760" y="2500630"/>
            <a:ext cx="8360940" cy="829945"/>
          </a:xfrm>
          <a:prstGeom prst="rect">
            <a:avLst/>
          </a:prstGeom>
          <a:noFill/>
          <a:ln w="9525">
            <a:noFill/>
          </a:ln>
        </p:spPr>
        <p:txBody>
          <a:bodyPr wrap="square" anchor="t">
            <a:spAutoFit/>
          </a:bodyPr>
          <a:lstStyle/>
          <a:p>
            <a:pPr marL="0" marR="0" lvl="0" indent="0" algn="l" defTabSz="914400" rtl="0" eaLnBrk="1" fontAlgn="auto" latinLnBrk="0" hangingPunct="1">
              <a:lnSpc>
                <a:spcPct val="200000"/>
              </a:lnSpc>
              <a:spcBef>
                <a:spcPct val="0"/>
              </a:spcBef>
              <a:spcAft>
                <a:spcPct val="0"/>
              </a:spcAft>
              <a:buClrTx/>
              <a:buSzTx/>
              <a:buFontTx/>
              <a:buNone/>
              <a:defRPr/>
            </a:pPr>
            <a:r>
              <a:rPr kumimoji="0" lang="zh-CN" altLang="en-US" sz="2800" b="1" i="0" u="none" strike="noStrike" kern="1200" cap="none" spc="0" normalizeH="0" baseline="0" noProof="0">
                <a:ln>
                  <a:noFill/>
                </a:ln>
                <a:solidFill>
                  <a:srgbClr val="FF0000"/>
                </a:solidFill>
                <a:effectLst/>
                <a:uLnTx/>
                <a:uFillTx/>
                <a:latin typeface="Calibri"/>
                <a:ea typeface="宋体" pitchFamily="2" charset="-122"/>
                <a:cs typeface="Arial"/>
              </a:rPr>
              <a:t>误用分析：</a:t>
            </a:r>
            <a:r>
              <a:rPr kumimoji="0" lang="zh-CN" altLang="en-US" sz="2800" b="1" i="0" u="sng" strike="noStrike" kern="1200" cap="none" spc="0" normalizeH="0" baseline="0" noProof="0">
                <a:ln>
                  <a:noFill/>
                </a:ln>
                <a:solidFill>
                  <a:srgbClr val="3F3F3F"/>
                </a:solidFill>
                <a:effectLst/>
                <a:uLnTx/>
                <a:uFillTx/>
                <a:latin typeface="Calibri"/>
                <a:ea typeface="宋体" pitchFamily="2" charset="-122"/>
                <a:cs typeface="Arial"/>
              </a:rPr>
              <a:t>该词只能用于自己，不能用于他人</a:t>
            </a:r>
            <a:r>
              <a:rPr kumimoji="0" lang="zh-CN" altLang="en-US" sz="2800" b="1" i="0" u="none" strike="noStrike" kern="1200" cap="none" spc="0" normalizeH="0" baseline="0" noProof="0">
                <a:ln>
                  <a:noFill/>
                </a:ln>
                <a:solidFill>
                  <a:srgbClr val="0C0C0C"/>
                </a:solidFill>
                <a:effectLst/>
                <a:uLnTx/>
                <a:uFillTx/>
                <a:latin typeface="Calibri"/>
                <a:ea typeface="宋体" pitchFamily="2" charset="-122"/>
                <a:cs typeface="Arial"/>
              </a:rPr>
              <a:t>。</a:t>
            </a:r>
            <a:endParaRPr kumimoji="0" lang="zh-CN" altLang="en-US" sz="2800" b="0" i="0" u="none" strike="noStrike" kern="1200" cap="none" spc="0" normalizeH="0" baseline="0" noProof="0">
              <a:ln>
                <a:noFill/>
              </a:ln>
              <a:solidFill>
                <a:srgbClr val="0C0C0C"/>
              </a:solidFill>
              <a:effectLst/>
              <a:uLnTx/>
              <a:uFillTx/>
              <a:latin typeface="Calibri"/>
              <a:ea typeface="宋体" pitchFamily="2" charset="-122"/>
              <a:cs typeface="Arial"/>
            </a:endParaRPr>
          </a:p>
        </p:txBody>
      </p:sp>
      <p:sp>
        <p:nvSpPr>
          <p:cNvPr id="79876" name="矩形 80900"/>
          <p:cNvSpPr/>
          <p:nvPr/>
        </p:nvSpPr>
        <p:spPr>
          <a:xfrm>
            <a:off x="503721" y="3879237"/>
            <a:ext cx="8651727" cy="584775"/>
          </a:xfrm>
          <a:prstGeom prst="rect">
            <a:avLst/>
          </a:prstGeom>
          <a:noFill/>
          <a:ln w="9525">
            <a:noFill/>
          </a:ln>
        </p:spPr>
        <p:txBody>
          <a:bodyPr wrap="none" anchor="t">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en-US" altLang="zh-CN" sz="3200" b="1" i="0" u="none" strike="noStrike" kern="1200" cap="none" spc="0" normalizeH="0" baseline="0" noProof="0">
                <a:ln>
                  <a:noFill/>
                </a:ln>
                <a:effectLst/>
                <a:uLnTx/>
                <a:uFillTx/>
                <a:latin typeface="+mn-ea"/>
                <a:cs typeface="Arial"/>
              </a:rPr>
              <a:t>2</a:t>
            </a:r>
            <a:r>
              <a:rPr kumimoji="0" lang="zh-CN" altLang="en-US" sz="3200" b="1" i="0" u="none" strike="noStrike" kern="1200" cap="none" spc="0" normalizeH="0" baseline="0" noProof="0">
                <a:ln>
                  <a:noFill/>
                </a:ln>
                <a:effectLst/>
                <a:uLnTx/>
                <a:uFillTx/>
                <a:latin typeface="+mn-ea"/>
                <a:cs typeface="Arial"/>
              </a:rPr>
              <a:t>、</a:t>
            </a:r>
            <a:r>
              <a:rPr kumimoji="0" lang="zh-CN" altLang="en-US" sz="3200" b="1" i="0" u="none" strike="noStrike" kern="1200" cap="none" spc="0" normalizeH="0" baseline="0" noProof="0">
                <a:ln>
                  <a:noFill/>
                </a:ln>
                <a:solidFill>
                  <a:srgbClr val="0C0C0C"/>
                </a:solidFill>
                <a:effectLst/>
                <a:uLnTx/>
                <a:uFillTx/>
                <a:latin typeface="+mn-ea"/>
                <a:cs typeface="Arial"/>
              </a:rPr>
              <a:t>有什么困难尽管告诉我，我一定</a:t>
            </a:r>
            <a:r>
              <a:rPr kumimoji="0" lang="zh-CN" altLang="en-US" sz="3200" b="1" i="0" u="sng" strike="noStrike" kern="1200" cap="none" spc="0" normalizeH="0" baseline="0" noProof="0">
                <a:ln>
                  <a:noFill/>
                </a:ln>
                <a:solidFill>
                  <a:srgbClr val="0C0C0C"/>
                </a:solidFill>
                <a:effectLst/>
                <a:uLnTx/>
                <a:uFillTx/>
                <a:latin typeface="+mn-ea"/>
                <a:cs typeface="Arial"/>
              </a:rPr>
              <a:t>鼎力相助</a:t>
            </a:r>
            <a:r>
              <a:rPr kumimoji="0" lang="zh-CN" altLang="en-US" sz="3200" b="1" i="0" u="none" strike="noStrike" kern="1200" cap="none" spc="0" normalizeH="0" baseline="0" noProof="0">
                <a:ln>
                  <a:noFill/>
                </a:ln>
                <a:solidFill>
                  <a:srgbClr val="0C0C0C"/>
                </a:solidFill>
                <a:effectLst/>
                <a:uLnTx/>
                <a:uFillTx/>
                <a:latin typeface="+mn-ea"/>
                <a:cs typeface="Arial"/>
              </a:rPr>
              <a:t>。</a:t>
            </a:r>
          </a:p>
        </p:txBody>
      </p:sp>
      <p:sp>
        <p:nvSpPr>
          <p:cNvPr id="80902" name="矩形 80901"/>
          <p:cNvSpPr/>
          <p:nvPr/>
        </p:nvSpPr>
        <p:spPr>
          <a:xfrm>
            <a:off x="372428" y="4830278"/>
            <a:ext cx="6917278" cy="816570"/>
          </a:xfrm>
          <a:prstGeom prst="rect">
            <a:avLst/>
          </a:prstGeom>
          <a:noFill/>
          <a:ln w="9525">
            <a:noFill/>
          </a:ln>
        </p:spPr>
        <p:txBody>
          <a:bodyPr wrap="none" anchor="t">
            <a:spAutoFit/>
          </a:bodyPr>
          <a:lstStyle/>
          <a:p>
            <a:pPr marL="0" marR="0" lvl="0" indent="0" algn="l" defTabSz="914400" rtl="0" eaLnBrk="1" fontAlgn="auto" latinLnBrk="0" hangingPunct="1">
              <a:lnSpc>
                <a:spcPct val="200000"/>
              </a:lnSpc>
              <a:spcBef>
                <a:spcPct val="0"/>
              </a:spcBef>
              <a:spcAft>
                <a:spcPct val="0"/>
              </a:spcAft>
              <a:buClrTx/>
              <a:buSzTx/>
              <a:buFontTx/>
              <a:buNone/>
              <a:defRPr/>
            </a:pPr>
            <a:r>
              <a:rPr kumimoji="0" lang="zh-CN" altLang="en-US" sz="2800" b="1" i="0" u="none" strike="noStrike" kern="1200" cap="none" spc="0" normalizeH="0" baseline="0" noProof="0">
                <a:ln>
                  <a:noFill/>
                </a:ln>
                <a:solidFill>
                  <a:srgbClr val="FF0000"/>
                </a:solidFill>
                <a:effectLst/>
                <a:uLnTx/>
                <a:uFillTx/>
                <a:latin typeface="Arial" pitchFamily="34" charset="0"/>
                <a:ea typeface="宋体" pitchFamily="2" charset="-122"/>
                <a:cs typeface="Arial"/>
              </a:rPr>
              <a:t>鼎力，敬辞，大力</a:t>
            </a:r>
            <a:r>
              <a:rPr kumimoji="0" lang="en-US" altLang="zh-CN" sz="2800" b="1" i="0" u="none" strike="noStrike" kern="1200" cap="none" spc="0" normalizeH="0" baseline="0" noProof="0">
                <a:ln>
                  <a:noFill/>
                </a:ln>
                <a:solidFill>
                  <a:srgbClr val="FF0000"/>
                </a:solidFill>
                <a:effectLst/>
                <a:uLnTx/>
                <a:uFillTx/>
                <a:latin typeface="Arial" pitchFamily="34" charset="0"/>
                <a:ea typeface="宋体" pitchFamily="2" charset="-122"/>
                <a:cs typeface="Arial"/>
              </a:rPr>
              <a:t>(</a:t>
            </a:r>
            <a:r>
              <a:rPr kumimoji="0" lang="zh-CN" altLang="en-US" sz="2800" b="1" i="0" u="none" strike="noStrike" kern="1200" cap="none" spc="0" normalizeH="0" baseline="0" noProof="0">
                <a:ln>
                  <a:noFill/>
                </a:ln>
                <a:solidFill>
                  <a:srgbClr val="FF0000"/>
                </a:solidFill>
                <a:effectLst/>
                <a:uLnTx/>
                <a:uFillTx/>
                <a:latin typeface="Arial" pitchFamily="34" charset="0"/>
                <a:ea typeface="宋体" pitchFamily="2" charset="-122"/>
                <a:cs typeface="Arial"/>
              </a:rPr>
              <a:t>表示请托或感谢时用</a:t>
            </a:r>
            <a:r>
              <a:rPr kumimoji="0" lang="en-US" altLang="zh-CN" sz="2800" b="1" i="0" u="none" strike="noStrike" kern="1200" cap="none" spc="0" normalizeH="0" baseline="0" noProof="0">
                <a:ln>
                  <a:noFill/>
                </a:ln>
                <a:solidFill>
                  <a:srgbClr val="FF0000"/>
                </a:solidFill>
                <a:effectLst/>
                <a:uLnTx/>
                <a:uFillTx/>
                <a:latin typeface="Arial" pitchFamily="34" charset="0"/>
                <a:ea typeface="宋体" pitchFamily="2" charset="-122"/>
                <a:cs typeface="Arial"/>
              </a:rPr>
              <a:t>)</a:t>
            </a:r>
            <a:r>
              <a:rPr kumimoji="0" lang="zh-CN" altLang="en-US" sz="2800" b="1" i="0" u="none" strike="noStrike" kern="1200" cap="none" spc="0" normalizeH="0" baseline="0" noProof="0">
                <a:ln>
                  <a:noFill/>
                </a:ln>
                <a:solidFill>
                  <a:srgbClr val="FF0000"/>
                </a:solidFill>
                <a:effectLst/>
                <a:uLnTx/>
                <a:uFillTx/>
                <a:latin typeface="Arial" pitchFamily="34" charset="0"/>
                <a:ea typeface="宋体" pitchFamily="2" charset="-122"/>
                <a:cs typeface="Arial"/>
              </a:rPr>
              <a:t>。</a:t>
            </a:r>
          </a:p>
        </p:txBody>
      </p:sp>
      <p:sp>
        <p:nvSpPr>
          <p:cNvPr id="80903" name="矩形 80902"/>
          <p:cNvSpPr/>
          <p:nvPr/>
        </p:nvSpPr>
        <p:spPr>
          <a:xfrm>
            <a:off x="5253857" y="5281495"/>
            <a:ext cx="7398179" cy="816570"/>
          </a:xfrm>
          <a:prstGeom prst="rect">
            <a:avLst/>
          </a:prstGeom>
          <a:noFill/>
          <a:ln w="9525">
            <a:noFill/>
          </a:ln>
        </p:spPr>
        <p:txBody>
          <a:bodyPr wrap="none" anchor="t">
            <a:spAutoFit/>
          </a:bodyPr>
          <a:lstStyle/>
          <a:p>
            <a:pPr marL="0" marR="0" lvl="0" indent="0" algn="l" defTabSz="914400" rtl="0" eaLnBrk="1" fontAlgn="auto" latinLnBrk="0" hangingPunct="1">
              <a:lnSpc>
                <a:spcPct val="200000"/>
              </a:lnSpc>
              <a:spcBef>
                <a:spcPct val="0"/>
              </a:spcBef>
              <a:spcAft>
                <a:spcPct val="0"/>
              </a:spcAft>
              <a:buClrTx/>
              <a:buSzTx/>
              <a:buFontTx/>
              <a:buNone/>
              <a:defRPr/>
            </a:pPr>
            <a:r>
              <a:rPr kumimoji="0" lang="zh-CN" altLang="en-US" sz="2800" b="1" i="0" u="none" strike="noStrike" kern="1200" cap="none" spc="0" normalizeH="0" baseline="0" noProof="0">
                <a:ln>
                  <a:noFill/>
                </a:ln>
                <a:solidFill>
                  <a:srgbClr val="3F3F3F"/>
                </a:solidFill>
                <a:effectLst/>
                <a:uLnTx/>
                <a:uFillTx/>
                <a:latin typeface="Arial" pitchFamily="34" charset="0"/>
                <a:ea typeface="宋体" pitchFamily="2" charset="-122"/>
                <a:cs typeface="Arial"/>
              </a:rPr>
              <a:t>误用分析：该成语属于敬辞，不能用于自己。</a:t>
            </a:r>
          </a:p>
        </p:txBody>
      </p:sp>
      <p:sp>
        <p:nvSpPr>
          <p:cNvPr id="8" name="TextBox 3">
            <a:extLst>
              <a:ext uri="{FF2B5EF4-FFF2-40B4-BE49-F238E27FC236}">
                <a16:creationId xmlns:a16="http://schemas.microsoft.com/office/drawing/2014/main" xmlns="" id="{A839CE1A-299F-45BB-B2C2-51EA146511CE}"/>
              </a:ext>
            </a:extLst>
          </p:cNvPr>
          <p:cNvSpPr txBox="1"/>
          <p:nvPr/>
        </p:nvSpPr>
        <p:spPr>
          <a:xfrm>
            <a:off x="2391205" y="1054678"/>
            <a:ext cx="1439862" cy="1198880"/>
          </a:xfrm>
          <a:prstGeom prst="rect">
            <a:avLst/>
          </a:prstGeom>
          <a:noFill/>
          <a:ln w="9525">
            <a:noFill/>
          </a:ln>
        </p:spPr>
        <p:txBody>
          <a:bodyPr anchor="t">
            <a:spAutoFit/>
          </a:bodyPr>
          <a:lstStyle/>
          <a:p>
            <a:r>
              <a:rPr lang="el-GR" altLang="en-US" sz="7200">
                <a:solidFill>
                  <a:srgbClr val="FF0000"/>
                </a:solidFill>
                <a:latin typeface="Calibri"/>
                <a:ea typeface="宋体" pitchFamily="2" charset="-122"/>
              </a:rPr>
              <a:t>Χ</a:t>
            </a:r>
            <a:endParaRPr lang="zh-CN" altLang="en-US" sz="7200">
              <a:solidFill>
                <a:srgbClr val="FF0000"/>
              </a:solidFill>
              <a:latin typeface="Calibri"/>
              <a:ea typeface="宋体" pitchFamily="2" charset="-122"/>
            </a:endParaRPr>
          </a:p>
        </p:txBody>
      </p:sp>
      <p:sp>
        <p:nvSpPr>
          <p:cNvPr id="9" name="TextBox 3">
            <a:extLst>
              <a:ext uri="{FF2B5EF4-FFF2-40B4-BE49-F238E27FC236}">
                <a16:creationId xmlns:a16="http://schemas.microsoft.com/office/drawing/2014/main" xmlns="" id="{C3F60E85-0BB2-44FA-9421-FBFC7C1B8E15}"/>
              </a:ext>
            </a:extLst>
          </p:cNvPr>
          <p:cNvSpPr txBox="1"/>
          <p:nvPr/>
        </p:nvSpPr>
        <p:spPr>
          <a:xfrm>
            <a:off x="8722230" y="4082615"/>
            <a:ext cx="1439862" cy="1198880"/>
          </a:xfrm>
          <a:prstGeom prst="rect">
            <a:avLst/>
          </a:prstGeom>
          <a:noFill/>
          <a:ln w="9525">
            <a:noFill/>
          </a:ln>
        </p:spPr>
        <p:txBody>
          <a:bodyPr anchor="t">
            <a:spAutoFit/>
          </a:bodyPr>
          <a:lstStyle/>
          <a:p>
            <a:r>
              <a:rPr lang="el-GR" altLang="en-US" sz="7200">
                <a:solidFill>
                  <a:srgbClr val="FF0000"/>
                </a:solidFill>
                <a:latin typeface="Calibri"/>
                <a:ea typeface="宋体" pitchFamily="2" charset="-122"/>
              </a:rPr>
              <a:t>Χ</a:t>
            </a:r>
            <a:endParaRPr lang="zh-CN" altLang="en-US" sz="7200">
              <a:solidFill>
                <a:srgbClr val="FF0000"/>
              </a:solidFill>
              <a:latin typeface="Calibri"/>
              <a:ea typeface="宋体" pitchFamily="2" charset="-122"/>
            </a:endParaRPr>
          </a:p>
        </p:txBody>
      </p:sp>
    </p:spTree>
    <p:extLst>
      <p:ext uri="{BB962C8B-B14F-4D97-AF65-F5344CB8AC3E}">
        <p14:creationId xmlns:p14="http://schemas.microsoft.com/office/powerpoint/2010/main" val="2583565182"/>
      </p:ext>
    </p:extLst>
  </p:cSld>
  <p:clrMapOvr>
    <a:masterClrMapping/>
  </p:clrMapOvr>
  <mc:AlternateContent>
    <mc:Choice xmlns:p14="http://schemas.microsoft.com/office/powerpoint/2010/main" Requires="p14">
      <p:transition spd="slow" advClick="0" advTm="4000" p14:dur="15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0898"/>
                                        </p:tgtEl>
                                        <p:attrNameLst>
                                          <p:attrName>style.visibility</p:attrName>
                                        </p:attrNameLst>
                                      </p:cBhvr>
                                      <p:to>
                                        <p:strVal val="visible"/>
                                      </p:to>
                                    </p:set>
                                    <p:anim calcmode="lin" valueType="num">
                                      <p:cBhvr additive="base">
                                        <p:cTn id="13" dur="500" fill="hold"/>
                                        <p:tgtEl>
                                          <p:spTgt spid="80898"/>
                                        </p:tgtEl>
                                        <p:attrNameLst>
                                          <p:attrName>ppt_x</p:attrName>
                                        </p:attrNameLst>
                                      </p:cBhvr>
                                      <p:tavLst>
                                        <p:tav tm="0">
                                          <p:val>
                                            <p:strVal val="#ppt_x"/>
                                          </p:val>
                                        </p:tav>
                                        <p:tav tm="100000">
                                          <p:val>
                                            <p:strVal val="#ppt_x"/>
                                          </p:val>
                                        </p:tav>
                                      </p:tavLst>
                                    </p:anim>
                                    <p:anim calcmode="lin" valueType="num">
                                      <p:cBhvr additive="base">
                                        <p:cTn id="14" dur="500" fill="hold"/>
                                        <p:tgtEl>
                                          <p:spTgt spid="80898"/>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80900"/>
                                        </p:tgtEl>
                                        <p:attrNameLst>
                                          <p:attrName>style.visibility</p:attrName>
                                        </p:attrNameLst>
                                      </p:cBhvr>
                                      <p:to>
                                        <p:strVal val="visible"/>
                                      </p:to>
                                    </p:set>
                                    <p:anim calcmode="lin" valueType="num">
                                      <p:cBhvr additive="base">
                                        <p:cTn id="17" dur="500" fill="hold"/>
                                        <p:tgtEl>
                                          <p:spTgt spid="80900"/>
                                        </p:tgtEl>
                                        <p:attrNameLst>
                                          <p:attrName>ppt_x</p:attrName>
                                        </p:attrNameLst>
                                      </p:cBhvr>
                                      <p:tavLst>
                                        <p:tav tm="0">
                                          <p:val>
                                            <p:strVal val="#ppt_x"/>
                                          </p:val>
                                        </p:tav>
                                        <p:tav tm="100000">
                                          <p:val>
                                            <p:strVal val="#ppt_x"/>
                                          </p:val>
                                        </p:tav>
                                      </p:tavLst>
                                    </p:anim>
                                    <p:anim calcmode="lin" valueType="num">
                                      <p:cBhvr additive="base">
                                        <p:cTn id="18" dur="500" fill="hold"/>
                                        <p:tgtEl>
                                          <p:spTgt spid="80900"/>
                                        </p:tgtEl>
                                        <p:attrNameLst>
                                          <p:attrName>ppt_y</p:attrName>
                                        </p:attrNameLst>
                                      </p:cBhvr>
                                      <p:tavLst>
                                        <p:tav tm="0">
                                          <p:val>
                                            <p:strVal val="1+#ppt_h/2"/>
                                          </p:val>
                                        </p:tav>
                                        <p:tav tm="100000">
                                          <p:val>
                                            <p:strVal val="#ppt_y"/>
                                          </p:val>
                                        </p:tav>
                                      </p:tavLst>
                                    </p:anim>
                                  </p:childTnLst>
                                </p:cTn>
                              </p:par>
                            </p:childTnLst>
                          </p:cTn>
                        </p:par>
                      </p:childTnLst>
                    </p:cTn>
                  </p:par>
                  <p:par>
                    <p:cTn id="19" fill="hold" nodeType="clickPar">
                      <p:stCondLst>
                        <p:cond delay="indefinite"/>
                      </p:stCondLst>
                      <p:childTnLst>
                        <p:par>
                          <p:cTn id="20" fill="hold" nodeType="afterGroup">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500" fill="hold"/>
                                        <p:tgtEl>
                                          <p:spTgt spid="9"/>
                                        </p:tgtEl>
                                        <p:attrNameLst>
                                          <p:attrName>ppt_x</p:attrName>
                                        </p:attrNameLst>
                                      </p:cBhvr>
                                      <p:tavLst>
                                        <p:tav tm="0">
                                          <p:val>
                                            <p:strVal val="#ppt_x"/>
                                          </p:val>
                                        </p:tav>
                                        <p:tav tm="100000">
                                          <p:val>
                                            <p:strVal val="#ppt_x"/>
                                          </p:val>
                                        </p:tav>
                                      </p:tavLst>
                                    </p:anim>
                                    <p:anim calcmode="lin" valueType="num">
                                      <p:cBhvr additive="base">
                                        <p:cTn id="2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5" fill="hold" nodeType="clickPar">
                      <p:stCondLst>
                        <p:cond delay="indefinite"/>
                      </p:stCondLst>
                      <p:childTnLst>
                        <p:par>
                          <p:cTn id="26" fill="hold" nodeType="afterGroup">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80902"/>
                                        </p:tgtEl>
                                        <p:attrNameLst>
                                          <p:attrName>style.visibility</p:attrName>
                                        </p:attrNameLst>
                                      </p:cBhvr>
                                      <p:to>
                                        <p:strVal val="visible"/>
                                      </p:to>
                                    </p:set>
                                    <p:anim calcmode="lin" valueType="num">
                                      <p:cBhvr additive="base">
                                        <p:cTn id="29" dur="500" fill="hold"/>
                                        <p:tgtEl>
                                          <p:spTgt spid="80902"/>
                                        </p:tgtEl>
                                        <p:attrNameLst>
                                          <p:attrName>ppt_x</p:attrName>
                                        </p:attrNameLst>
                                      </p:cBhvr>
                                      <p:tavLst>
                                        <p:tav tm="0">
                                          <p:val>
                                            <p:strVal val="#ppt_x"/>
                                          </p:val>
                                        </p:tav>
                                        <p:tav tm="100000">
                                          <p:val>
                                            <p:strVal val="#ppt_x"/>
                                          </p:val>
                                        </p:tav>
                                      </p:tavLst>
                                    </p:anim>
                                    <p:anim calcmode="lin" valueType="num">
                                      <p:cBhvr additive="base">
                                        <p:cTn id="30" dur="500" fill="hold"/>
                                        <p:tgtEl>
                                          <p:spTgt spid="80902"/>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80903"/>
                                        </p:tgtEl>
                                        <p:attrNameLst>
                                          <p:attrName>style.visibility</p:attrName>
                                        </p:attrNameLst>
                                      </p:cBhvr>
                                      <p:to>
                                        <p:strVal val="visible"/>
                                      </p:to>
                                    </p:set>
                                    <p:anim calcmode="lin" valueType="num">
                                      <p:cBhvr additive="base">
                                        <p:cTn id="33" dur="500" fill="hold"/>
                                        <p:tgtEl>
                                          <p:spTgt spid="80903"/>
                                        </p:tgtEl>
                                        <p:attrNameLst>
                                          <p:attrName>ppt_x</p:attrName>
                                        </p:attrNameLst>
                                      </p:cBhvr>
                                      <p:tavLst>
                                        <p:tav tm="0">
                                          <p:val>
                                            <p:strVal val="#ppt_x"/>
                                          </p:val>
                                        </p:tav>
                                        <p:tav tm="100000">
                                          <p:val>
                                            <p:strVal val="#ppt_x"/>
                                          </p:val>
                                        </p:tav>
                                      </p:tavLst>
                                    </p:anim>
                                    <p:anim calcmode="lin" valueType="num">
                                      <p:cBhvr additive="base">
                                        <p:cTn id="34" dur="500" fill="hold"/>
                                        <p:tgtEl>
                                          <p:spTgt spid="8090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898" grpId="0"/>
      <p:bldP spid="80900" grpId="0"/>
      <p:bldP spid="80902" grpId="0"/>
      <p:bldP spid="80903" grpId="0"/>
      <p:bldP spid="8" grpId="0"/>
      <p:bldP spid="9" grpId="0"/>
    </p:bld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a:extLst>
              <a:ext uri="{FF2B5EF4-FFF2-40B4-BE49-F238E27FC236}">
                <a16:creationId xmlns:a16="http://schemas.microsoft.com/office/drawing/2014/main" xmlns="" id="{8A5981FD-B777-4CB0-930C-AC3E78CE609B}"/>
              </a:ext>
            </a:extLst>
          </p:cNvPr>
          <p:cNvSpPr txBox="1"/>
          <p:nvPr/>
        </p:nvSpPr>
        <p:spPr>
          <a:xfrm>
            <a:off x="209348" y="778927"/>
            <a:ext cx="11860731" cy="1077218"/>
          </a:xfrm>
          <a:prstGeom prst="rect">
            <a:avLst/>
          </a:prstGeom>
          <a:noFill/>
          <a:ln w="9525">
            <a:noFill/>
          </a:ln>
        </p:spPr>
        <p:txBody>
          <a:bodyPr wrap="square">
            <a:spAutoFit/>
          </a:bodyPr>
          <a:lstStyle/>
          <a:p>
            <a:r>
              <a:rPr lang="en-US" altLang="zh-CN" sz="3200" b="1">
                <a:latin typeface="宋体" panose="02010600030101010101" pitchFamily="2" charset="-122"/>
              </a:rPr>
              <a:t>3</a:t>
            </a:r>
            <a:r>
              <a:rPr lang="zh-CN" altLang="en-US" sz="3200" b="1">
                <a:latin typeface="宋体" panose="02010600030101010101" pitchFamily="2" charset="-122"/>
              </a:rPr>
              <a:t>、您刚刚乔迁新居，房间宽敞明亮，只是摆设略嫌单调，建议您挂幅油画，一定会使居室</a:t>
            </a:r>
            <a:r>
              <a:rPr lang="zh-CN" altLang="en-US" sz="3200" b="1" u="sng">
                <a:solidFill>
                  <a:srgbClr val="FF3300"/>
                </a:solidFill>
                <a:latin typeface="宋体" panose="02010600030101010101" pitchFamily="2" charset="-122"/>
              </a:rPr>
              <a:t>蓬荜生辉</a:t>
            </a:r>
            <a:r>
              <a:rPr lang="zh-CN" altLang="en-US" sz="3200" b="1">
                <a:solidFill>
                  <a:srgbClr val="FF3300"/>
                </a:solidFill>
                <a:latin typeface="宋体" panose="02010600030101010101" pitchFamily="2" charset="-122"/>
              </a:rPr>
              <a:t>。</a:t>
            </a:r>
            <a:endParaRPr lang="zh-CN" altLang="en-US" sz="3200"/>
          </a:p>
        </p:txBody>
      </p:sp>
      <p:sp>
        <p:nvSpPr>
          <p:cNvPr id="5" name="文本框 4">
            <a:extLst>
              <a:ext uri="{FF2B5EF4-FFF2-40B4-BE49-F238E27FC236}">
                <a16:creationId xmlns:a16="http://schemas.microsoft.com/office/drawing/2014/main" xmlns="" id="{39407A42-1930-4BA1-88EC-FCDD64BCE144}"/>
              </a:ext>
            </a:extLst>
          </p:cNvPr>
          <p:cNvSpPr txBox="1"/>
          <p:nvPr/>
        </p:nvSpPr>
        <p:spPr>
          <a:xfrm>
            <a:off x="0" y="2187961"/>
            <a:ext cx="12192000" cy="954107"/>
          </a:xfrm>
          <a:prstGeom prst="rect">
            <a:avLst/>
          </a:prstGeom>
          <a:noFill/>
          <a:ln w="9525">
            <a:noFill/>
          </a:ln>
        </p:spPr>
        <p:txBody>
          <a:bodyPr wrap="square">
            <a:spAutoFit/>
          </a:bodyPr>
          <a:lstStyle/>
          <a:p>
            <a:pPr eaLnBrk="1" hangingPunct="1">
              <a:spcBef>
                <a:spcPct val="50000"/>
              </a:spcBef>
              <a:buClrTx/>
              <a:buFont typeface="Arial" pitchFamily="34" charset="0"/>
              <a:buNone/>
            </a:pPr>
            <a:r>
              <a:rPr lang="zh-CN" altLang="en-US" sz="2800" b="1">
                <a:solidFill>
                  <a:srgbClr val="FF3300"/>
                </a:solidFill>
                <a:latin typeface="Times New Roman" panose="02020603050405020304" pitchFamily="18" charset="0"/>
                <a:ea typeface="楷体_GB2312" pitchFamily="49" charset="-122"/>
              </a:rPr>
              <a:t>“蓬荜生辉”是谦词，由别人来到自己家里或张挂别人给自己题赠的字画等使得自己非常关荣。句中误用为敬贺之词。</a:t>
            </a:r>
          </a:p>
        </p:txBody>
      </p:sp>
      <p:sp>
        <p:nvSpPr>
          <p:cNvPr id="7" name="文本框 6">
            <a:extLst>
              <a:ext uri="{FF2B5EF4-FFF2-40B4-BE49-F238E27FC236}">
                <a16:creationId xmlns:a16="http://schemas.microsoft.com/office/drawing/2014/main" xmlns="" id="{02B2F284-ABE2-432A-8172-537E95689986}"/>
              </a:ext>
            </a:extLst>
          </p:cNvPr>
          <p:cNvSpPr txBox="1"/>
          <p:nvPr/>
        </p:nvSpPr>
        <p:spPr>
          <a:xfrm>
            <a:off x="101065" y="3868897"/>
            <a:ext cx="11969014" cy="1421928"/>
          </a:xfrm>
          <a:prstGeom prst="rect">
            <a:avLst/>
          </a:prstGeom>
          <a:noFill/>
          <a:ln w="9525">
            <a:noFill/>
          </a:ln>
        </p:spPr>
        <p:txBody>
          <a:bodyPr wrap="square">
            <a:spAutoFit/>
          </a:bodyPr>
          <a:lstStyle/>
          <a:p>
            <a:pPr eaLnBrk="1" hangingPunct="1">
              <a:lnSpc>
                <a:spcPct val="90000"/>
              </a:lnSpc>
            </a:pPr>
            <a:r>
              <a:rPr lang="en-US" altLang="zh-CN" sz="3200" b="1">
                <a:latin typeface="+mn-ea"/>
              </a:rPr>
              <a:t>4</a:t>
            </a:r>
            <a:r>
              <a:rPr lang="zh-CN" altLang="en-US" sz="3200" b="1">
                <a:latin typeface="+mn-ea"/>
              </a:rPr>
              <a:t>、在这方面，我是</a:t>
            </a:r>
            <a:r>
              <a:rPr lang="zh-CN" altLang="en-US" sz="3200" b="1" u="sng">
                <a:solidFill>
                  <a:srgbClr val="0000FF"/>
                </a:solidFill>
                <a:latin typeface="+mn-ea"/>
              </a:rPr>
              <a:t>当之无愧</a:t>
            </a:r>
            <a:r>
              <a:rPr lang="zh-CN" altLang="en-US" sz="3200" b="1">
                <a:latin typeface="+mn-ea"/>
              </a:rPr>
              <a:t>的楷模</a:t>
            </a:r>
            <a:endParaRPr lang="en-US" altLang="zh-CN" sz="3200" b="1">
              <a:latin typeface="+mn-ea"/>
            </a:endParaRPr>
          </a:p>
          <a:p>
            <a:pPr eaLnBrk="1" hangingPunct="1">
              <a:lnSpc>
                <a:spcPct val="90000"/>
              </a:lnSpc>
            </a:pPr>
            <a:endParaRPr lang="en-US" altLang="zh-CN" sz="3200" b="1">
              <a:latin typeface="+mn-ea"/>
            </a:endParaRPr>
          </a:p>
          <a:p>
            <a:pPr eaLnBrk="1" hangingPunct="1">
              <a:lnSpc>
                <a:spcPct val="90000"/>
              </a:lnSpc>
            </a:pPr>
            <a:endParaRPr lang="en-US" altLang="zh-CN" sz="3200" b="1">
              <a:latin typeface="+mn-ea"/>
            </a:endParaRPr>
          </a:p>
        </p:txBody>
      </p:sp>
      <p:sp>
        <p:nvSpPr>
          <p:cNvPr id="8" name="文本框 7">
            <a:extLst>
              <a:ext uri="{FF2B5EF4-FFF2-40B4-BE49-F238E27FC236}">
                <a16:creationId xmlns:a16="http://schemas.microsoft.com/office/drawing/2014/main" xmlns="" id="{631426A8-1026-4B35-94E7-95882E2F3553}"/>
              </a:ext>
            </a:extLst>
          </p:cNvPr>
          <p:cNvSpPr txBox="1">
            <a:spLocks noChangeArrowheads="1"/>
          </p:cNvSpPr>
          <p:nvPr/>
        </p:nvSpPr>
        <p:spPr bwMode="auto">
          <a:xfrm>
            <a:off x="453040" y="4950177"/>
            <a:ext cx="970161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hlink"/>
              </a:buClr>
              <a:buFont typeface="Wingdings" panose="05000000000000000000" pitchFamily="2" charset="2"/>
              <a:buChar char="§"/>
              <a:defRPr sz="3200">
                <a:solidFill>
                  <a:schemeClr val="tx1"/>
                </a:solidFill>
                <a:latin typeface="Arial" pitchFamily="34" charset="0"/>
                <a:ea typeface="宋体" pitchFamily="2" charset="-122"/>
              </a:defRPr>
            </a:lvl1pPr>
            <a:lvl2pPr marL="742950" indent="-285750">
              <a:spcBef>
                <a:spcPct val="20000"/>
              </a:spcBef>
              <a:buClr>
                <a:schemeClr val="tx2"/>
              </a:buClr>
              <a:buSzPct val="85000"/>
              <a:buFont typeface="Wingdings" panose="05000000000000000000" pitchFamily="2" charset="2"/>
              <a:buChar char="Ø"/>
              <a:defRPr sz="2800">
                <a:solidFill>
                  <a:schemeClr val="tx1"/>
                </a:solidFill>
                <a:latin typeface="Arial" pitchFamily="34" charset="0"/>
                <a:ea typeface="宋体" pitchFamily="2" charset="-122"/>
              </a:defRPr>
            </a:lvl2pPr>
            <a:lvl3pPr marL="1143000" indent="-228600">
              <a:spcBef>
                <a:spcPct val="20000"/>
              </a:spcBef>
              <a:buClr>
                <a:schemeClr val="hlink"/>
              </a:buClr>
              <a:buSzPct val="95000"/>
              <a:buFont typeface="Wingdings" panose="05000000000000000000" pitchFamily="2" charset="2"/>
              <a:buChar char="¡"/>
              <a:defRPr sz="2400">
                <a:solidFill>
                  <a:schemeClr val="tx1"/>
                </a:solidFill>
                <a:latin typeface="Arial" pitchFamily="34" charset="0"/>
                <a:ea typeface="宋体" pitchFamily="2" charset="-122"/>
              </a:defRPr>
            </a:lvl3pPr>
            <a:lvl4pPr marL="1600200" indent="-228600">
              <a:spcBef>
                <a:spcPct val="20000"/>
              </a:spcBef>
              <a:buClr>
                <a:schemeClr val="tx2"/>
              </a:buClr>
              <a:buSzPct val="90000"/>
              <a:buFont typeface="Wingdings" panose="05000000000000000000" pitchFamily="2" charset="2"/>
              <a:buChar char="Ø"/>
              <a:defRPr sz="2000">
                <a:solidFill>
                  <a:schemeClr val="tx1"/>
                </a:solidFill>
                <a:latin typeface="Arial" pitchFamily="34" charset="0"/>
                <a:ea typeface="宋体" pitchFamily="2" charset="-122"/>
              </a:defRPr>
            </a:lvl4pPr>
            <a:lvl5pPr marL="2057400" indent="-228600">
              <a:spcBef>
                <a:spcPct val="20000"/>
              </a:spcBef>
              <a:buClr>
                <a:schemeClr val="hlink"/>
              </a:buClr>
              <a:buFont typeface="Wingdings 2" panose="05020102010507070707" pitchFamily="82" charset="2"/>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lr>
                <a:schemeClr val="hlink"/>
              </a:buClr>
              <a:buFont typeface="Wingdings 2" panose="05020102010507070707" pitchFamily="82" charset="2"/>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lr>
                <a:schemeClr val="hlink"/>
              </a:buClr>
              <a:buFont typeface="Wingdings 2" panose="05020102010507070707" pitchFamily="82" charset="2"/>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lr>
                <a:schemeClr val="hlink"/>
              </a:buClr>
              <a:buFont typeface="Wingdings 2" panose="05020102010507070707" pitchFamily="82" charset="2"/>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lr>
                <a:schemeClr val="hlink"/>
              </a:buClr>
              <a:buFont typeface="Wingdings 2" panose="05020102010507070707" pitchFamily="82" charset="2"/>
              <a:buChar char="¡"/>
              <a:defRPr sz="2000">
                <a:solidFill>
                  <a:schemeClr val="tx1"/>
                </a:solidFill>
                <a:latin typeface="Arial" pitchFamily="34" charset="0"/>
                <a:ea typeface="宋体" pitchFamily="2" charset="-122"/>
              </a:defRPr>
            </a:lvl9pPr>
          </a:lstStyle>
          <a:p>
            <a:pPr eaLnBrk="1" hangingPunct="1">
              <a:spcBef>
                <a:spcPct val="50000"/>
              </a:spcBef>
              <a:buClrTx/>
              <a:buFont typeface="Arial" pitchFamily="34" charset="0"/>
              <a:buNone/>
            </a:pPr>
            <a:r>
              <a:rPr lang="zh-CN" altLang="en-US" sz="2800" b="1">
                <a:solidFill>
                  <a:srgbClr val="FF0000"/>
                </a:solidFill>
                <a:latin typeface="+mn-ea"/>
                <a:ea typeface="+mn-ea"/>
              </a:rPr>
              <a:t>当之无愧：当得起某种称号或荣誉，无须感到惭愧 </a:t>
            </a:r>
            <a:r>
              <a:rPr lang="en-US" altLang="zh-CN" sz="2800" b="1">
                <a:solidFill>
                  <a:srgbClr val="FF0000"/>
                </a:solidFill>
                <a:latin typeface="+mn-ea"/>
                <a:ea typeface="+mn-ea"/>
              </a:rPr>
              <a:t>(</a:t>
            </a:r>
            <a:r>
              <a:rPr lang="zh-CN" altLang="en-US" sz="2800" b="1">
                <a:solidFill>
                  <a:srgbClr val="FF0000"/>
                </a:solidFill>
                <a:latin typeface="+mn-ea"/>
                <a:ea typeface="+mn-ea"/>
              </a:rPr>
              <a:t>敬辞</a:t>
            </a:r>
            <a:r>
              <a:rPr lang="en-US" altLang="zh-CN" sz="2800" b="1">
                <a:solidFill>
                  <a:srgbClr val="FF0000"/>
                </a:solidFill>
                <a:latin typeface="+mn-ea"/>
                <a:ea typeface="+mn-ea"/>
              </a:rPr>
              <a:t>)</a:t>
            </a:r>
          </a:p>
        </p:txBody>
      </p:sp>
      <p:sp>
        <p:nvSpPr>
          <p:cNvPr id="9" name="TextBox 3">
            <a:extLst>
              <a:ext uri="{FF2B5EF4-FFF2-40B4-BE49-F238E27FC236}">
                <a16:creationId xmlns:a16="http://schemas.microsoft.com/office/drawing/2014/main" xmlns="" id="{A56A8372-6439-4BCE-9DF0-F898ECB64F75}"/>
              </a:ext>
            </a:extLst>
          </p:cNvPr>
          <p:cNvSpPr txBox="1"/>
          <p:nvPr/>
        </p:nvSpPr>
        <p:spPr>
          <a:xfrm>
            <a:off x="6385689" y="-81103"/>
            <a:ext cx="1439862" cy="1198880"/>
          </a:xfrm>
          <a:prstGeom prst="rect">
            <a:avLst/>
          </a:prstGeom>
          <a:noFill/>
          <a:ln w="9525">
            <a:noFill/>
          </a:ln>
        </p:spPr>
        <p:txBody>
          <a:bodyPr anchor="t">
            <a:spAutoFit/>
          </a:bodyPr>
          <a:lstStyle/>
          <a:p>
            <a:r>
              <a:rPr lang="el-GR" altLang="en-US" sz="7200">
                <a:solidFill>
                  <a:srgbClr val="FF0000"/>
                </a:solidFill>
                <a:latin typeface="Calibri"/>
                <a:ea typeface="宋体" pitchFamily="2" charset="-122"/>
              </a:rPr>
              <a:t>Χ</a:t>
            </a:r>
            <a:endParaRPr lang="zh-CN" altLang="en-US" sz="7200">
              <a:solidFill>
                <a:srgbClr val="FF0000"/>
              </a:solidFill>
              <a:latin typeface="Calibri"/>
              <a:ea typeface="宋体" pitchFamily="2" charset="-122"/>
            </a:endParaRPr>
          </a:p>
        </p:txBody>
      </p:sp>
      <p:sp>
        <p:nvSpPr>
          <p:cNvPr id="10" name="TextBox 3">
            <a:extLst>
              <a:ext uri="{FF2B5EF4-FFF2-40B4-BE49-F238E27FC236}">
                <a16:creationId xmlns:a16="http://schemas.microsoft.com/office/drawing/2014/main" xmlns="" id="{959D47EB-9A1F-44BA-9165-7A686E731998}"/>
              </a:ext>
            </a:extLst>
          </p:cNvPr>
          <p:cNvSpPr txBox="1"/>
          <p:nvPr/>
        </p:nvSpPr>
        <p:spPr>
          <a:xfrm>
            <a:off x="6722573" y="3519326"/>
            <a:ext cx="1439862" cy="1198880"/>
          </a:xfrm>
          <a:prstGeom prst="rect">
            <a:avLst/>
          </a:prstGeom>
          <a:noFill/>
          <a:ln w="9525">
            <a:noFill/>
          </a:ln>
        </p:spPr>
        <p:txBody>
          <a:bodyPr anchor="t">
            <a:spAutoFit/>
          </a:bodyPr>
          <a:lstStyle/>
          <a:p>
            <a:r>
              <a:rPr lang="el-GR" altLang="en-US" sz="7200">
                <a:solidFill>
                  <a:srgbClr val="FF0000"/>
                </a:solidFill>
                <a:latin typeface="Calibri"/>
                <a:ea typeface="宋体" pitchFamily="2" charset="-122"/>
              </a:rPr>
              <a:t>Χ</a:t>
            </a:r>
            <a:endParaRPr lang="zh-CN" altLang="en-US" sz="7200">
              <a:solidFill>
                <a:srgbClr val="FF0000"/>
              </a:solidFill>
              <a:latin typeface="Calibri"/>
              <a:ea typeface="宋体" pitchFamily="2" charset="-122"/>
            </a:endParaRPr>
          </a:p>
        </p:txBody>
      </p:sp>
    </p:spTree>
    <p:extLst>
      <p:ext uri="{BB962C8B-B14F-4D97-AF65-F5344CB8AC3E}">
        <p14:creationId xmlns:p14="http://schemas.microsoft.com/office/powerpoint/2010/main" val="3757605763"/>
      </p:ext>
    </p:extLst>
  </p:cSld>
  <p:clrMapOvr>
    <a:masterClrMapping/>
  </p:clrMapOvr>
  <mc:AlternateContent>
    <mc:Choice xmlns:p14="http://schemas.microsoft.com/office/powerpoint/2010/main" Requires="p14">
      <p:transition spd="slow" advClick="0" advTm="4000" p14:dur="15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ppt_x"/>
                                          </p:val>
                                        </p:tav>
                                        <p:tav tm="100000">
                                          <p:val>
                                            <p:strVal val="#ppt_x"/>
                                          </p:val>
                                        </p:tav>
                                      </p:tavLst>
                                    </p:anim>
                                    <p:anim calcmode="lin" valueType="num">
                                      <p:cBhvr additive="base">
                                        <p:cTn id="20"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P spid="9" grpId="0"/>
      <p:bldP spid="10" grpId="0"/>
    </p:bld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a:extLst>
              <a:ext uri="{FF2B5EF4-FFF2-40B4-BE49-F238E27FC236}">
                <a16:creationId xmlns:a16="http://schemas.microsoft.com/office/drawing/2014/main" xmlns="" id="{E5618F2F-0EA7-4156-B100-4F4D98FB4BF1}"/>
              </a:ext>
            </a:extLst>
          </p:cNvPr>
          <p:cNvSpPr txBox="1">
            <a:spLocks noChangeArrowheads="1"/>
          </p:cNvSpPr>
          <p:nvPr/>
        </p:nvSpPr>
        <p:spPr bwMode="auto">
          <a:xfrm>
            <a:off x="422233" y="410293"/>
            <a:ext cx="11347533" cy="4832092"/>
          </a:xfrm>
          <a:prstGeom prst="rect">
            <a:avLst/>
          </a:prstGeom>
          <a:noFill/>
          <a:ln w="9525">
            <a:solidFill>
              <a:srgbClr val="FF3300"/>
            </a:solidFill>
            <a:miter lim="800000"/>
          </a:ln>
          <a:extLst>
            <a:ext uri="{909E8E84-426E-40DD-AFC4-6F175D3DCCD1}">
              <a14:hiddenFill xmlns:a14="http://schemas.microsoft.com/office/drawing/2010/main">
                <a:solidFill>
                  <a:srgbClr val="FFFFFF"/>
                </a:solidFill>
              </a14:hiddenFill>
            </a:ext>
          </a:extLst>
        </p:spPr>
        <p:txBody>
          <a:bodyPr wrap="square">
            <a:spAutoFit/>
          </a:bodyPr>
          <a:lstStyle>
            <a:lvl1pPr>
              <a:spcBef>
                <a:spcPct val="20000"/>
              </a:spcBef>
              <a:buClr>
                <a:schemeClr val="hlink"/>
              </a:buClr>
              <a:buFont typeface="Wingdings" panose="05000000000000000000" pitchFamily="2" charset="2"/>
              <a:buChar char="§"/>
              <a:defRPr sz="3200">
                <a:solidFill>
                  <a:schemeClr val="tx1"/>
                </a:solidFill>
                <a:latin typeface="Arial" pitchFamily="34" charset="0"/>
                <a:ea typeface="宋体" pitchFamily="2" charset="-122"/>
              </a:defRPr>
            </a:lvl1pPr>
            <a:lvl2pPr marL="742950" indent="-285750">
              <a:spcBef>
                <a:spcPct val="20000"/>
              </a:spcBef>
              <a:buClr>
                <a:schemeClr val="tx2"/>
              </a:buClr>
              <a:buSzPct val="85000"/>
              <a:buFont typeface="Wingdings" panose="05000000000000000000" pitchFamily="2" charset="2"/>
              <a:buChar char="Ø"/>
              <a:defRPr sz="2800">
                <a:solidFill>
                  <a:schemeClr val="tx1"/>
                </a:solidFill>
                <a:latin typeface="Arial" pitchFamily="34" charset="0"/>
                <a:ea typeface="宋体" pitchFamily="2" charset="-122"/>
              </a:defRPr>
            </a:lvl2pPr>
            <a:lvl3pPr marL="1143000" indent="-228600">
              <a:spcBef>
                <a:spcPct val="20000"/>
              </a:spcBef>
              <a:buClr>
                <a:schemeClr val="hlink"/>
              </a:buClr>
              <a:buSzPct val="95000"/>
              <a:buFont typeface="Wingdings" panose="05000000000000000000" pitchFamily="2" charset="2"/>
              <a:buChar char="¡"/>
              <a:defRPr sz="2400">
                <a:solidFill>
                  <a:schemeClr val="tx1"/>
                </a:solidFill>
                <a:latin typeface="Arial" pitchFamily="34" charset="0"/>
                <a:ea typeface="宋体" pitchFamily="2" charset="-122"/>
              </a:defRPr>
            </a:lvl3pPr>
            <a:lvl4pPr marL="1600200" indent="-228600">
              <a:spcBef>
                <a:spcPct val="20000"/>
              </a:spcBef>
              <a:buClr>
                <a:schemeClr val="tx2"/>
              </a:buClr>
              <a:buSzPct val="90000"/>
              <a:buFont typeface="Wingdings" panose="05000000000000000000" pitchFamily="2" charset="2"/>
              <a:buChar char="Ø"/>
              <a:defRPr sz="2000">
                <a:solidFill>
                  <a:schemeClr val="tx1"/>
                </a:solidFill>
                <a:latin typeface="Arial" pitchFamily="34" charset="0"/>
                <a:ea typeface="宋体" pitchFamily="2" charset="-122"/>
              </a:defRPr>
            </a:lvl4pPr>
            <a:lvl5pPr marL="2057400" indent="-228600">
              <a:spcBef>
                <a:spcPct val="20000"/>
              </a:spcBef>
              <a:buClr>
                <a:schemeClr val="hlink"/>
              </a:buClr>
              <a:buFont typeface="Wingdings 2" panose="05020102010507070707" pitchFamily="82" charset="2"/>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lr>
                <a:schemeClr val="hlink"/>
              </a:buClr>
              <a:buFont typeface="Wingdings 2" panose="05020102010507070707" pitchFamily="82" charset="2"/>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lr>
                <a:schemeClr val="hlink"/>
              </a:buClr>
              <a:buFont typeface="Wingdings 2" panose="05020102010507070707" pitchFamily="82" charset="2"/>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lr>
                <a:schemeClr val="hlink"/>
              </a:buClr>
              <a:buFont typeface="Wingdings 2" panose="05020102010507070707" pitchFamily="82" charset="2"/>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lr>
                <a:schemeClr val="hlink"/>
              </a:buClr>
              <a:buFont typeface="Wingdings 2" panose="05020102010507070707" pitchFamily="82" charset="2"/>
              <a:buChar char="¡"/>
              <a:defRPr sz="2000">
                <a:solidFill>
                  <a:schemeClr val="tx1"/>
                </a:solidFill>
                <a:latin typeface="Arial" pitchFamily="34" charset="0"/>
                <a:ea typeface="宋体" pitchFamily="2" charset="-122"/>
              </a:defRPr>
            </a:lvl9pPr>
          </a:lstStyle>
          <a:p>
            <a:pPr algn="just" eaLnBrk="1" hangingPunct="1">
              <a:spcBef>
                <a:spcPct val="50000"/>
              </a:spcBef>
              <a:buClrTx/>
              <a:buFont typeface="Arial" pitchFamily="34" charset="0"/>
              <a:buNone/>
            </a:pPr>
            <a:r>
              <a:rPr lang="zh-CN" altLang="en-US" sz="2800" b="1">
                <a:solidFill>
                  <a:srgbClr val="FF3300"/>
                </a:solidFill>
                <a:latin typeface="华文隶书" pitchFamily="2" charset="-122"/>
                <a:ea typeface="华文隶书" pitchFamily="2" charset="-122"/>
              </a:rPr>
              <a:t>忝列门墙：</a:t>
            </a:r>
            <a:r>
              <a:rPr lang="zh-CN" altLang="en-US" sz="2800" b="1">
                <a:solidFill>
                  <a:srgbClr val="000000"/>
                </a:solidFill>
                <a:latin typeface="华文隶书" pitchFamily="2" charset="-122"/>
                <a:ea typeface="华文隶书" pitchFamily="2" charset="-122"/>
              </a:rPr>
              <a:t>谦词，表示自己愧在师门。</a:t>
            </a:r>
          </a:p>
          <a:p>
            <a:pPr algn="just" eaLnBrk="1" hangingPunct="1">
              <a:spcBef>
                <a:spcPct val="50000"/>
              </a:spcBef>
              <a:buClrTx/>
              <a:buFont typeface="Arial" pitchFamily="34" charset="0"/>
              <a:buNone/>
            </a:pPr>
            <a:r>
              <a:rPr lang="zh-CN" altLang="en-US" sz="2800" b="1">
                <a:solidFill>
                  <a:srgbClr val="FF3300"/>
                </a:solidFill>
                <a:latin typeface="华文隶书" pitchFamily="2" charset="-122"/>
                <a:ea typeface="华文隶书" pitchFamily="2" charset="-122"/>
              </a:rPr>
              <a:t>敬谢不敏：</a:t>
            </a:r>
            <a:r>
              <a:rPr lang="zh-CN" altLang="en-US" sz="2800" b="1">
                <a:solidFill>
                  <a:srgbClr val="000000"/>
                </a:solidFill>
                <a:latin typeface="华文隶书" pitchFamily="2" charset="-122"/>
                <a:ea typeface="华文隶书" pitchFamily="2" charset="-122"/>
              </a:rPr>
              <a:t>谦词，表示推词做某事的客气话。</a:t>
            </a:r>
          </a:p>
          <a:p>
            <a:pPr algn="just" eaLnBrk="1" hangingPunct="1">
              <a:spcBef>
                <a:spcPct val="50000"/>
              </a:spcBef>
              <a:buClrTx/>
              <a:buFont typeface="Arial" pitchFamily="34" charset="0"/>
              <a:buNone/>
            </a:pPr>
            <a:r>
              <a:rPr lang="zh-CN" altLang="en-US" sz="2800" b="1">
                <a:solidFill>
                  <a:srgbClr val="FF3300"/>
                </a:solidFill>
                <a:latin typeface="华文隶书" pitchFamily="2" charset="-122"/>
                <a:ea typeface="华文隶书" pitchFamily="2" charset="-122"/>
              </a:rPr>
              <a:t>信笔涂鸦：</a:t>
            </a:r>
            <a:r>
              <a:rPr lang="zh-CN" altLang="en-US" sz="2800" b="1">
                <a:solidFill>
                  <a:srgbClr val="000000"/>
                </a:solidFill>
                <a:latin typeface="华文隶书" pitchFamily="2" charset="-122"/>
                <a:ea typeface="华文隶书" pitchFamily="2" charset="-122"/>
              </a:rPr>
              <a:t>多用作谦词</a:t>
            </a:r>
            <a:r>
              <a:rPr lang="en-US" altLang="zh-CN" sz="2800" b="1">
                <a:solidFill>
                  <a:srgbClr val="000000"/>
                </a:solidFill>
                <a:latin typeface="华文隶书" pitchFamily="2" charset="-122"/>
                <a:ea typeface="华文隶书" pitchFamily="2" charset="-122"/>
              </a:rPr>
              <a:t>,</a:t>
            </a:r>
            <a:r>
              <a:rPr lang="zh-CN" altLang="en-US" sz="2800" b="1">
                <a:solidFill>
                  <a:srgbClr val="000000"/>
                </a:solidFill>
                <a:latin typeface="华文隶书" pitchFamily="2" charset="-122"/>
                <a:ea typeface="华文隶书" pitchFamily="2" charset="-122"/>
              </a:rPr>
              <a:t>形容字写得很坏。</a:t>
            </a:r>
          </a:p>
          <a:p>
            <a:pPr algn="just" eaLnBrk="1" hangingPunct="1">
              <a:spcBef>
                <a:spcPct val="50000"/>
              </a:spcBef>
              <a:buClrTx/>
              <a:buFont typeface="Arial" pitchFamily="34" charset="0"/>
              <a:buNone/>
            </a:pPr>
            <a:r>
              <a:rPr lang="zh-CN" altLang="en-US" sz="2800" b="1">
                <a:solidFill>
                  <a:srgbClr val="FF3300"/>
                </a:solidFill>
                <a:latin typeface="华文隶书" pitchFamily="2" charset="-122"/>
                <a:ea typeface="华文隶书" pitchFamily="2" charset="-122"/>
              </a:rPr>
              <a:t>一孔之见：</a:t>
            </a:r>
            <a:r>
              <a:rPr lang="zh-CN" altLang="en-US" sz="2800" b="1">
                <a:solidFill>
                  <a:srgbClr val="000000"/>
                </a:solidFill>
                <a:latin typeface="华文隶书" pitchFamily="2" charset="-122"/>
                <a:ea typeface="华文隶书" pitchFamily="2" charset="-122"/>
              </a:rPr>
              <a:t>多用作谦词</a:t>
            </a:r>
            <a:r>
              <a:rPr lang="en-US" altLang="zh-CN" sz="2800" b="1">
                <a:solidFill>
                  <a:srgbClr val="000000"/>
                </a:solidFill>
                <a:latin typeface="华文隶书" pitchFamily="2" charset="-122"/>
                <a:ea typeface="华文隶书" pitchFamily="2" charset="-122"/>
              </a:rPr>
              <a:t>,</a:t>
            </a:r>
            <a:r>
              <a:rPr lang="zh-CN" altLang="en-US" sz="2800" b="1">
                <a:solidFill>
                  <a:srgbClr val="000000"/>
                </a:solidFill>
                <a:latin typeface="华文隶书" pitchFamily="2" charset="-122"/>
                <a:ea typeface="华文隶书" pitchFamily="2" charset="-122"/>
              </a:rPr>
              <a:t>比喻狭隘片面的见解。</a:t>
            </a:r>
          </a:p>
          <a:p>
            <a:pPr algn="just" eaLnBrk="1" hangingPunct="1">
              <a:spcBef>
                <a:spcPct val="50000"/>
              </a:spcBef>
              <a:buClrTx/>
              <a:buFont typeface="Arial" pitchFamily="34" charset="0"/>
              <a:buNone/>
            </a:pPr>
            <a:r>
              <a:rPr lang="zh-CN" altLang="en-US" sz="2800" b="1">
                <a:solidFill>
                  <a:srgbClr val="FF3300"/>
                </a:solidFill>
                <a:latin typeface="华文隶书" pitchFamily="2" charset="-122"/>
                <a:ea typeface="华文隶书" pitchFamily="2" charset="-122"/>
              </a:rPr>
              <a:t>才疏学浅：</a:t>
            </a:r>
            <a:r>
              <a:rPr lang="zh-CN" altLang="en-US" sz="2800" b="1">
                <a:solidFill>
                  <a:srgbClr val="000000"/>
                </a:solidFill>
                <a:latin typeface="华文隶书" pitchFamily="2" charset="-122"/>
                <a:ea typeface="华文隶书" pitchFamily="2" charset="-122"/>
              </a:rPr>
              <a:t>多用作自谦</a:t>
            </a:r>
            <a:r>
              <a:rPr lang="en-US" altLang="zh-CN" sz="2800" b="1">
                <a:solidFill>
                  <a:srgbClr val="000000"/>
                </a:solidFill>
                <a:latin typeface="华文隶书" pitchFamily="2" charset="-122"/>
                <a:ea typeface="华文隶书" pitchFamily="2" charset="-122"/>
              </a:rPr>
              <a:t>,</a:t>
            </a:r>
            <a:r>
              <a:rPr lang="zh-CN" altLang="en-US" sz="2800" b="1">
                <a:solidFill>
                  <a:srgbClr val="000000"/>
                </a:solidFill>
                <a:latin typeface="华文隶书" pitchFamily="2" charset="-122"/>
                <a:ea typeface="华文隶书" pitchFamily="2" charset="-122"/>
              </a:rPr>
              <a:t>见识不广，学问不深。</a:t>
            </a:r>
          </a:p>
          <a:p>
            <a:pPr algn="just" eaLnBrk="1" hangingPunct="1">
              <a:spcBef>
                <a:spcPct val="50000"/>
              </a:spcBef>
              <a:buClrTx/>
              <a:buFont typeface="Arial" pitchFamily="34" charset="0"/>
              <a:buNone/>
            </a:pPr>
            <a:r>
              <a:rPr lang="zh-CN" altLang="en-US" sz="2800" b="1">
                <a:solidFill>
                  <a:srgbClr val="FF3300"/>
                </a:solidFill>
                <a:latin typeface="华文隶书" pitchFamily="2" charset="-122"/>
                <a:ea typeface="华文隶书" pitchFamily="2" charset="-122"/>
              </a:rPr>
              <a:t>不情之请：</a:t>
            </a:r>
            <a:r>
              <a:rPr lang="zh-CN" altLang="en-US" sz="2800" b="1">
                <a:latin typeface="华文隶书" pitchFamily="2" charset="-122"/>
                <a:ea typeface="华文隶书" pitchFamily="2" charset="-122"/>
              </a:rPr>
              <a:t>谦词</a:t>
            </a:r>
            <a:r>
              <a:rPr lang="en-US" altLang="zh-CN" sz="2800" b="1">
                <a:latin typeface="华文隶书" pitchFamily="2" charset="-122"/>
                <a:ea typeface="华文隶书" pitchFamily="2" charset="-122"/>
              </a:rPr>
              <a:t>,</a:t>
            </a:r>
            <a:r>
              <a:rPr lang="zh-CN" altLang="en-US" sz="2800" b="1">
                <a:solidFill>
                  <a:srgbClr val="000000"/>
                </a:solidFill>
                <a:latin typeface="华文隶书" pitchFamily="2" charset="-122"/>
                <a:ea typeface="华文隶书" pitchFamily="2" charset="-122"/>
              </a:rPr>
              <a:t>客套话，不合情理的请求（向人求助时称自己的请求）。</a:t>
            </a:r>
          </a:p>
          <a:p>
            <a:pPr algn="just" eaLnBrk="1" hangingPunct="1">
              <a:spcBef>
                <a:spcPct val="50000"/>
              </a:spcBef>
              <a:buClrTx/>
              <a:buFont typeface="Arial" pitchFamily="34" charset="0"/>
              <a:buNone/>
            </a:pPr>
            <a:r>
              <a:rPr lang="zh-CN" altLang="en-US" sz="2800" b="1">
                <a:solidFill>
                  <a:srgbClr val="FF3300"/>
                </a:solidFill>
                <a:latin typeface="华文隶书" pitchFamily="2" charset="-122"/>
                <a:ea typeface="华文隶书" pitchFamily="2" charset="-122"/>
              </a:rPr>
              <a:t>姑妄言之：</a:t>
            </a:r>
            <a:r>
              <a:rPr lang="zh-CN" altLang="en-US" sz="2800" b="1">
                <a:latin typeface="华文隶书" pitchFamily="2" charset="-122"/>
                <a:ea typeface="华文隶书" pitchFamily="2" charset="-122"/>
              </a:rPr>
              <a:t>谦词</a:t>
            </a:r>
            <a:r>
              <a:rPr lang="en-US" altLang="zh-CN" sz="2800" b="1">
                <a:latin typeface="华文隶书" pitchFamily="2" charset="-122"/>
                <a:ea typeface="华文隶书" pitchFamily="2" charset="-122"/>
              </a:rPr>
              <a:t>,</a:t>
            </a:r>
            <a:r>
              <a:rPr lang="zh-CN" altLang="en-US" sz="2800" b="1">
                <a:solidFill>
                  <a:srgbClr val="000000"/>
                </a:solidFill>
                <a:latin typeface="华文隶书" pitchFamily="2" charset="-122"/>
                <a:ea typeface="华文隶书" pitchFamily="2" charset="-122"/>
              </a:rPr>
              <a:t>姑且说说（对于自己不能深信不疑的事情，说给别人时常用此语以示保留）。</a:t>
            </a:r>
          </a:p>
        </p:txBody>
      </p:sp>
      <p:sp>
        <p:nvSpPr>
          <p:cNvPr id="3" name="文本框 83971">
            <a:extLst>
              <a:ext uri="{FF2B5EF4-FFF2-40B4-BE49-F238E27FC236}">
                <a16:creationId xmlns:a16="http://schemas.microsoft.com/office/drawing/2014/main" xmlns="" id="{090B4C90-D92F-491E-91BB-5D389AB1E453}"/>
              </a:ext>
            </a:extLst>
          </p:cNvPr>
          <p:cNvSpPr txBox="1">
            <a:spLocks noChangeArrowheads="1"/>
          </p:cNvSpPr>
          <p:nvPr/>
        </p:nvSpPr>
        <p:spPr bwMode="auto">
          <a:xfrm>
            <a:off x="125129" y="5714799"/>
            <a:ext cx="1226251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hlink"/>
              </a:buClr>
              <a:buFont typeface="Wingdings" panose="05000000000000000000" pitchFamily="2" charset="2"/>
              <a:buChar char="§"/>
              <a:defRPr sz="3200">
                <a:solidFill>
                  <a:schemeClr val="tx1"/>
                </a:solidFill>
                <a:latin typeface="Arial" pitchFamily="34" charset="0"/>
                <a:ea typeface="宋体" pitchFamily="2" charset="-122"/>
              </a:defRPr>
            </a:lvl1pPr>
            <a:lvl2pPr marL="742950" indent="-285750">
              <a:spcBef>
                <a:spcPct val="20000"/>
              </a:spcBef>
              <a:buClr>
                <a:schemeClr val="tx2"/>
              </a:buClr>
              <a:buSzPct val="85000"/>
              <a:buFont typeface="Wingdings" panose="05000000000000000000" pitchFamily="2" charset="2"/>
              <a:buChar char="Ø"/>
              <a:defRPr sz="2800">
                <a:solidFill>
                  <a:schemeClr val="tx1"/>
                </a:solidFill>
                <a:latin typeface="Arial" pitchFamily="34" charset="0"/>
                <a:ea typeface="宋体" pitchFamily="2" charset="-122"/>
              </a:defRPr>
            </a:lvl2pPr>
            <a:lvl3pPr marL="1143000" indent="-228600">
              <a:spcBef>
                <a:spcPct val="20000"/>
              </a:spcBef>
              <a:buClr>
                <a:schemeClr val="hlink"/>
              </a:buClr>
              <a:buSzPct val="95000"/>
              <a:buFont typeface="Wingdings" panose="05000000000000000000" pitchFamily="2" charset="2"/>
              <a:buChar char="¡"/>
              <a:defRPr sz="2400">
                <a:solidFill>
                  <a:schemeClr val="tx1"/>
                </a:solidFill>
                <a:latin typeface="Arial" pitchFamily="34" charset="0"/>
                <a:ea typeface="宋体" pitchFamily="2" charset="-122"/>
              </a:defRPr>
            </a:lvl3pPr>
            <a:lvl4pPr marL="1600200" indent="-228600">
              <a:spcBef>
                <a:spcPct val="20000"/>
              </a:spcBef>
              <a:buClr>
                <a:schemeClr val="tx2"/>
              </a:buClr>
              <a:buSzPct val="90000"/>
              <a:buFont typeface="Wingdings" panose="05000000000000000000" pitchFamily="2" charset="2"/>
              <a:buChar char="Ø"/>
              <a:defRPr sz="2000">
                <a:solidFill>
                  <a:schemeClr val="tx1"/>
                </a:solidFill>
                <a:latin typeface="Arial" pitchFamily="34" charset="0"/>
                <a:ea typeface="宋体" pitchFamily="2" charset="-122"/>
              </a:defRPr>
            </a:lvl4pPr>
            <a:lvl5pPr marL="2057400" indent="-228600">
              <a:spcBef>
                <a:spcPct val="20000"/>
              </a:spcBef>
              <a:buClr>
                <a:schemeClr val="hlink"/>
              </a:buClr>
              <a:buFont typeface="Wingdings 2" panose="05020102010507070707" pitchFamily="82" charset="2"/>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lr>
                <a:schemeClr val="hlink"/>
              </a:buClr>
              <a:buFont typeface="Wingdings 2" panose="05020102010507070707" pitchFamily="82" charset="2"/>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lr>
                <a:schemeClr val="hlink"/>
              </a:buClr>
              <a:buFont typeface="Wingdings 2" panose="05020102010507070707" pitchFamily="82" charset="2"/>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lr>
                <a:schemeClr val="hlink"/>
              </a:buClr>
              <a:buFont typeface="Wingdings 2" panose="05020102010507070707" pitchFamily="82" charset="2"/>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lr>
                <a:schemeClr val="hlink"/>
              </a:buClr>
              <a:buFont typeface="Wingdings 2" panose="05020102010507070707" pitchFamily="82" charset="2"/>
              <a:buChar char="¡"/>
              <a:defRPr sz="2000">
                <a:solidFill>
                  <a:schemeClr val="tx1"/>
                </a:solidFill>
                <a:latin typeface="Arial" pitchFamily="34" charset="0"/>
                <a:ea typeface="宋体" pitchFamily="2" charset="-122"/>
              </a:defRPr>
            </a:lvl9pPr>
          </a:lstStyle>
          <a:p>
            <a:pPr eaLnBrk="1" hangingPunct="1">
              <a:spcBef>
                <a:spcPct val="50000"/>
              </a:spcBef>
              <a:buClrTx/>
              <a:buFont typeface="Arial" pitchFamily="34" charset="0"/>
              <a:buNone/>
            </a:pPr>
            <a:r>
              <a:rPr lang="zh-CN" altLang="en-US" sz="2400" b="1">
                <a:solidFill>
                  <a:schemeClr val="tx2"/>
                </a:solidFill>
                <a:sym typeface="Wingdings" panose="05000000000000000000" pitchFamily="2" charset="2"/>
              </a:rPr>
              <a:t>“雕虫小技、东涂西抹、恭敬不如从命、贻笑大方、千虑一得、抛砖引玉、问道于盲、敝帚自珍”</a:t>
            </a:r>
            <a:r>
              <a:rPr lang="zh-CN" altLang="en-US" sz="2400" b="1">
                <a:sym typeface="Wingdings" panose="05000000000000000000" pitchFamily="2" charset="2"/>
              </a:rPr>
              <a:t>等适用于谦词句中；</a:t>
            </a:r>
          </a:p>
        </p:txBody>
      </p:sp>
    </p:spTree>
    <p:extLst>
      <p:ext uri="{BB962C8B-B14F-4D97-AF65-F5344CB8AC3E}">
        <p14:creationId xmlns:p14="http://schemas.microsoft.com/office/powerpoint/2010/main" val="984772202"/>
      </p:ext>
    </p:extLst>
  </p:cSld>
  <p:clrMapOvr>
    <a:masterClrMapping/>
  </p:clrMapOvr>
  <mc:AlternateContent>
    <mc:Choice xmlns:p14="http://schemas.microsoft.com/office/powerpoint/2010/main" Requires="p14">
      <p:transition spd="slow" advClick="0" advTm="4000" p14:dur="1500">
        <p:random/>
      </p:transition>
    </mc:Choice>
    <mc:Fallback>
      <p:transition spd="slow" advClick="0" advTm="4000">
        <p:random/>
      </p:transition>
    </mc:Fallback>
  </mc:AlternateConten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601531" y="764080"/>
            <a:ext cx="1679930" cy="1679930"/>
          </a:xfrm>
          <a:prstGeom prst="rect">
            <a:avLst/>
          </a:prstGeom>
        </p:spPr>
      </p:pic>
      <p:pic>
        <p:nvPicPr>
          <p:cNvPr id="3" name="图片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342657" y="2149939"/>
            <a:ext cx="1523650" cy="770337"/>
          </a:xfrm>
          <a:prstGeom prst="rect">
            <a:avLst/>
          </a:prstGeom>
        </p:spPr>
      </p:pic>
      <p:pic>
        <p:nvPicPr>
          <p:cNvPr id="5" name="图片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027748" y="4887221"/>
            <a:ext cx="1988937" cy="1005580"/>
          </a:xfrm>
          <a:prstGeom prst="rect">
            <a:avLst/>
          </a:prstGeom>
        </p:spPr>
      </p:pic>
      <p:pic>
        <p:nvPicPr>
          <p:cNvPr id="8" name="图片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8243" y="5791199"/>
            <a:ext cx="3134057" cy="1133475"/>
          </a:xfrm>
          <a:prstGeom prst="rect">
            <a:avLst/>
          </a:prstGeom>
        </p:spPr>
      </p:pic>
      <p:sp>
        <p:nvSpPr>
          <p:cNvPr id="9" name="文本框 8"/>
          <p:cNvSpPr txBox="1"/>
          <p:nvPr/>
        </p:nvSpPr>
        <p:spPr>
          <a:xfrm>
            <a:off x="138877" y="293740"/>
            <a:ext cx="738664" cy="2333957"/>
          </a:xfrm>
          <a:prstGeom prst="rect">
            <a:avLst/>
          </a:prstGeom>
          <a:noFill/>
          <a:ln w="28575">
            <a:solidFill>
              <a:srgbClr val="DD3B44"/>
            </a:solidFill>
          </a:ln>
        </p:spPr>
        <p:txBody>
          <a:bodyPr vert="eaVert" wrap="square" rtlCol="0">
            <a:spAutoFit/>
          </a:bodyPr>
          <a:lstStyle/>
          <a:p>
            <a:r>
              <a:rPr lang="en-US" altLang="zh-CN" sz="3600">
                <a:latin typeface="+mj-ea"/>
                <a:ea typeface="+mj-ea"/>
              </a:rPr>
              <a:t>  </a:t>
            </a:r>
            <a:r>
              <a:rPr lang="zh-CN" altLang="en-US" sz="3600">
                <a:latin typeface="+mj-ea"/>
                <a:ea typeface="+mj-ea"/>
              </a:rPr>
              <a:t>用错对象</a:t>
            </a:r>
          </a:p>
        </p:txBody>
      </p:sp>
      <p:sp>
        <p:nvSpPr>
          <p:cNvPr id="6" name="TextBox 2"/>
          <p:cNvSpPr txBox="1"/>
          <p:nvPr/>
        </p:nvSpPr>
        <p:spPr>
          <a:xfrm>
            <a:off x="1918171" y="426564"/>
            <a:ext cx="9098514" cy="1922065"/>
          </a:xfrm>
          <a:prstGeom prst="rect">
            <a:avLst/>
          </a:prstGeom>
          <a:noFill/>
          <a:ln w="9525">
            <a:noFill/>
          </a:ln>
        </p:spPr>
        <p:txBody>
          <a:bodyPr wrap="square" anchor="t">
            <a:spAutoFit/>
          </a:bodyPr>
          <a:lstStyle/>
          <a:p>
            <a:pPr>
              <a:lnSpc>
                <a:spcPct val="130000"/>
              </a:lnSpc>
            </a:pPr>
            <a:r>
              <a:rPr lang="zh-CN" altLang="en-US" sz="3200">
                <a:latin typeface="黑体" panose="02010609060101010101" pitchFamily="49" charset="-122"/>
                <a:ea typeface="黑体" panose="02010609060101010101" pitchFamily="49" charset="-122"/>
              </a:rPr>
              <a:t>有的成语有特定的适用对象。有的指人，有的指物；有的指个体，有的指群体；有的专用于男女或夫妻之间，有的专用于文章或文学艺术等。</a:t>
            </a:r>
          </a:p>
        </p:txBody>
      </p:sp>
      <p:sp>
        <p:nvSpPr>
          <p:cNvPr id="10" name="文本框 9"/>
          <p:cNvSpPr txBox="1"/>
          <p:nvPr/>
        </p:nvSpPr>
        <p:spPr>
          <a:xfrm>
            <a:off x="2347595" y="3903980"/>
            <a:ext cx="2019300" cy="645160"/>
          </a:xfrm>
          <a:prstGeom prst="rect">
            <a:avLst/>
          </a:prstGeom>
          <a:noFill/>
        </p:spPr>
        <p:txBody>
          <a:bodyPr wrap="none" rtlCol="0">
            <a:spAutoFit/>
          </a:bodyPr>
          <a:lstStyle/>
          <a:p>
            <a:r>
              <a:rPr lang="zh-CN" altLang="en-US" sz="3600" b="1"/>
              <a:t>扣人心弦</a:t>
            </a:r>
          </a:p>
        </p:txBody>
      </p:sp>
      <p:sp>
        <p:nvSpPr>
          <p:cNvPr id="11" name="文本框 10"/>
          <p:cNvSpPr txBox="1"/>
          <p:nvPr/>
        </p:nvSpPr>
        <p:spPr>
          <a:xfrm>
            <a:off x="5218430" y="3320415"/>
            <a:ext cx="2088515" cy="583565"/>
          </a:xfrm>
          <a:prstGeom prst="rect">
            <a:avLst/>
          </a:prstGeom>
          <a:noFill/>
        </p:spPr>
        <p:txBody>
          <a:bodyPr wrap="square" rtlCol="0">
            <a:spAutoFit/>
          </a:bodyPr>
          <a:lstStyle/>
          <a:p>
            <a:r>
              <a:rPr lang="zh-CN" altLang="en-US" sz="3200" b="1"/>
              <a:t>休戚相关</a:t>
            </a:r>
          </a:p>
        </p:txBody>
      </p:sp>
      <p:sp>
        <p:nvSpPr>
          <p:cNvPr id="12" name="文本框 11"/>
          <p:cNvSpPr txBox="1"/>
          <p:nvPr/>
        </p:nvSpPr>
        <p:spPr>
          <a:xfrm>
            <a:off x="7607935" y="4549140"/>
            <a:ext cx="2088515" cy="583565"/>
          </a:xfrm>
          <a:prstGeom prst="rect">
            <a:avLst/>
          </a:prstGeom>
          <a:noFill/>
        </p:spPr>
        <p:txBody>
          <a:bodyPr wrap="square" rtlCol="0">
            <a:spAutoFit/>
          </a:bodyPr>
          <a:lstStyle/>
          <a:p>
            <a:r>
              <a:rPr lang="zh-CN" altLang="en-US" sz="3200" b="1"/>
              <a:t>倚马可待</a:t>
            </a:r>
          </a:p>
        </p:txBody>
      </p:sp>
      <p:sp>
        <p:nvSpPr>
          <p:cNvPr id="13" name="文本框 12"/>
          <p:cNvSpPr txBox="1"/>
          <p:nvPr/>
        </p:nvSpPr>
        <p:spPr>
          <a:xfrm>
            <a:off x="5777865" y="5309235"/>
            <a:ext cx="2088515" cy="583565"/>
          </a:xfrm>
          <a:prstGeom prst="rect">
            <a:avLst/>
          </a:prstGeom>
          <a:noFill/>
        </p:spPr>
        <p:txBody>
          <a:bodyPr wrap="square" rtlCol="0">
            <a:spAutoFit/>
          </a:bodyPr>
          <a:lstStyle/>
          <a:p>
            <a:r>
              <a:rPr lang="zh-CN" altLang="en-US" sz="3200" b="1"/>
              <a:t>美轮美奂</a:t>
            </a:r>
          </a:p>
        </p:txBody>
      </p:sp>
      <p:sp>
        <p:nvSpPr>
          <p:cNvPr id="2" name="箭头: 右 1">
            <a:extLst>
              <a:ext uri="{FF2B5EF4-FFF2-40B4-BE49-F238E27FC236}">
                <a16:creationId xmlns:a16="http://schemas.microsoft.com/office/drawing/2014/main" xmlns="" id="{72645E17-9166-498F-9D6C-C35E4833B096}"/>
              </a:ext>
            </a:extLst>
          </p:cNvPr>
          <p:cNvSpPr/>
          <p:nvPr/>
        </p:nvSpPr>
        <p:spPr>
          <a:xfrm>
            <a:off x="877541" y="1155032"/>
            <a:ext cx="1040408" cy="548640"/>
          </a:xfrm>
          <a:prstGeom prst="rightArrow">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mc:Choice xmlns:p14="http://schemas.microsoft.com/office/powerpoint/2010/main" Requires="p14">
      <p:transition spd="slow" advClick="0" advTm="4000" p14:dur="15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6" grpId="0"/>
      <p:bldP spid="2" grpId="0"/>
    </p:bld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4819" name="内容占位符 34818"/>
          <p:cNvSpPr>
            <a:spLocks noGrp="1" noRot="1"/>
          </p:cNvSpPr>
          <p:nvPr>
            <p:ph sz="half" idx="1"/>
          </p:nvPr>
        </p:nvSpPr>
        <p:spPr>
          <a:xfrm>
            <a:off x="263090" y="626629"/>
            <a:ext cx="11665819" cy="4498975"/>
          </a:xfrm>
        </p:spPr>
        <p:txBody>
          <a:bodyPr anchor="t"/>
          <a:lstStyle/>
          <a:p>
            <a:pPr>
              <a:lnSpc>
                <a:spcPct val="90000"/>
              </a:lnSpc>
            </a:pPr>
            <a:r>
              <a:rPr lang="zh-CN" altLang="en-US" sz="3600" b="1">
                <a:latin typeface="黑体" panose="02010609060101010101" pitchFamily="49" charset="-122"/>
                <a:ea typeface="黑体" panose="02010609060101010101" pitchFamily="49" charset="-122"/>
              </a:rPr>
              <a:t>例</a:t>
            </a:r>
            <a:r>
              <a:rPr lang="en-US" altLang="zh-CN" sz="3600" b="1">
                <a:latin typeface="黑体" panose="02010609060101010101" pitchFamily="49" charset="-122"/>
                <a:ea typeface="黑体" panose="02010609060101010101" pitchFamily="49" charset="-122"/>
              </a:rPr>
              <a:t>1.</a:t>
            </a:r>
            <a:r>
              <a:rPr lang="zh-CN" altLang="en-US" sz="3600" b="1">
                <a:latin typeface="黑体" panose="02010609060101010101" pitchFamily="49" charset="-122"/>
                <a:ea typeface="黑体" panose="02010609060101010101" pitchFamily="49" charset="-122"/>
              </a:rPr>
              <a:t>古人中不乏刻苦学习的楷模，悬梁刺股者、秉烛达旦者、闻鸡起舞者，在历史上</a:t>
            </a:r>
            <a:r>
              <a:rPr lang="zh-CN" altLang="en-US" sz="3600" b="1" u="sng">
                <a:solidFill>
                  <a:srgbClr val="0070C0"/>
                </a:solidFill>
                <a:latin typeface="黑体" panose="02010609060101010101" pitchFamily="49" charset="-122"/>
                <a:ea typeface="黑体" panose="02010609060101010101" pitchFamily="49" charset="-122"/>
                <a:hlinkClick r:id="rId2">
                  <a:extLst>
                    <a:ext uri="{A12FA001-AC4F-418D-AE19-62706E023703}">
                      <ahyp:hlinkClr xmlns:ahyp="http://schemas.microsoft.com/office/drawing/2018/hyperlinkcolor" xmlns="" val="tx"/>
                    </a:ext>
                  </a:extLst>
                </a:hlinkClick>
              </a:rPr>
              <a:t>汗牛充栋</a:t>
            </a:r>
            <a:r>
              <a:rPr lang="zh-CN" altLang="en-US" sz="3600" b="1">
                <a:latin typeface="黑体" panose="02010609060101010101" pitchFamily="49" charset="-122"/>
                <a:ea typeface="黑体" panose="02010609060101010101" pitchFamily="49" charset="-122"/>
              </a:rPr>
              <a:t>。</a:t>
            </a:r>
          </a:p>
          <a:p>
            <a:pPr>
              <a:lnSpc>
                <a:spcPct val="90000"/>
              </a:lnSpc>
            </a:pPr>
            <a:endParaRPr lang="en-US" altLang="zh-CN" sz="3600" b="1">
              <a:latin typeface="黑体" panose="02010609060101010101" pitchFamily="49" charset="-122"/>
              <a:ea typeface="黑体" panose="02010609060101010101" pitchFamily="49" charset="-122"/>
            </a:endParaRPr>
          </a:p>
          <a:p>
            <a:pPr>
              <a:lnSpc>
                <a:spcPct val="90000"/>
              </a:lnSpc>
            </a:pPr>
            <a:endParaRPr lang="en-US" altLang="zh-CN" sz="3600" b="1">
              <a:latin typeface="黑体" panose="02010609060101010101" pitchFamily="49" charset="-122"/>
              <a:ea typeface="黑体" panose="02010609060101010101" pitchFamily="49" charset="-122"/>
            </a:endParaRPr>
          </a:p>
          <a:p>
            <a:pPr>
              <a:lnSpc>
                <a:spcPct val="90000"/>
              </a:lnSpc>
            </a:pPr>
            <a:endParaRPr lang="zh-CN" altLang="en-US" sz="3600" b="1">
              <a:latin typeface="黑体" panose="02010609060101010101" pitchFamily="49" charset="-122"/>
              <a:ea typeface="黑体" panose="02010609060101010101" pitchFamily="49" charset="-122"/>
            </a:endParaRPr>
          </a:p>
          <a:p>
            <a:pPr>
              <a:lnSpc>
                <a:spcPct val="90000"/>
              </a:lnSpc>
            </a:pPr>
            <a:r>
              <a:rPr lang="zh-CN" altLang="en-US" sz="3600" b="1">
                <a:latin typeface="黑体" panose="02010609060101010101" pitchFamily="49" charset="-122"/>
                <a:ea typeface="黑体" panose="02010609060101010101" pitchFamily="49" charset="-122"/>
              </a:rPr>
              <a:t>例</a:t>
            </a:r>
            <a:r>
              <a:rPr lang="en-US" altLang="zh-CN" sz="3600" b="1">
                <a:latin typeface="黑体" panose="02010609060101010101" pitchFamily="49" charset="-122"/>
                <a:ea typeface="黑体" panose="02010609060101010101" pitchFamily="49" charset="-122"/>
              </a:rPr>
              <a:t>2.</a:t>
            </a:r>
            <a:r>
              <a:rPr lang="zh-CN" altLang="en-US" sz="3600" b="1">
                <a:latin typeface="黑体" panose="02010609060101010101" pitchFamily="49" charset="-122"/>
                <a:ea typeface="黑体" panose="02010609060101010101" pitchFamily="49" charset="-122"/>
              </a:rPr>
              <a:t>近年来，一些正值</a:t>
            </a:r>
            <a:r>
              <a:rPr lang="zh-CN" altLang="en-US" sz="3600" b="1" u="sng">
                <a:solidFill>
                  <a:srgbClr val="0000FF"/>
                </a:solidFill>
                <a:latin typeface="黑体" panose="02010609060101010101" pitchFamily="49" charset="-122"/>
                <a:ea typeface="黑体" panose="02010609060101010101" pitchFamily="49" charset="-122"/>
              </a:rPr>
              <a:t>豆蔻年华</a:t>
            </a:r>
            <a:r>
              <a:rPr lang="zh-CN" altLang="en-US" sz="3600" b="1">
                <a:latin typeface="黑体" panose="02010609060101010101" pitchFamily="49" charset="-122"/>
                <a:ea typeface="黑体" panose="02010609060101010101" pitchFamily="49" charset="-122"/>
              </a:rPr>
              <a:t>的大学生沉迷在网吧里，从而荒废了学业，浪费了青春，真让人痛惜不已。</a:t>
            </a:r>
          </a:p>
          <a:p>
            <a:pPr>
              <a:lnSpc>
                <a:spcPct val="90000"/>
              </a:lnSpc>
            </a:pPr>
            <a:endParaRPr lang="en-US" altLang="zh-CN" sz="3600" b="1">
              <a:latin typeface="黑体" panose="02010609060101010101" pitchFamily="49" charset="-122"/>
              <a:ea typeface="黑体" panose="02010609060101010101" pitchFamily="49" charset="-122"/>
            </a:endParaRPr>
          </a:p>
          <a:p>
            <a:pPr>
              <a:lnSpc>
                <a:spcPct val="90000"/>
              </a:lnSpc>
            </a:pPr>
            <a:endParaRPr lang="en-US" altLang="zh-CN" sz="3600" b="1">
              <a:latin typeface="黑体" panose="02010609060101010101" pitchFamily="49" charset="-122"/>
              <a:ea typeface="黑体" panose="02010609060101010101" pitchFamily="49" charset="-122"/>
            </a:endParaRPr>
          </a:p>
          <a:p>
            <a:pPr>
              <a:lnSpc>
                <a:spcPct val="90000"/>
              </a:lnSpc>
            </a:pPr>
            <a:endParaRPr lang="zh-CN" altLang="en-US" sz="3600" b="1">
              <a:latin typeface="黑体" panose="02010609060101010101" pitchFamily="49" charset="-122"/>
              <a:ea typeface="黑体" panose="02010609060101010101" pitchFamily="49" charset="-122"/>
            </a:endParaRPr>
          </a:p>
        </p:txBody>
      </p:sp>
      <p:sp>
        <p:nvSpPr>
          <p:cNvPr id="34820" name="内容占位符 34819"/>
          <p:cNvSpPr>
            <a:spLocks noGrp="1" noRot="1"/>
          </p:cNvSpPr>
          <p:nvPr>
            <p:ph sz="half" idx="2"/>
          </p:nvPr>
        </p:nvSpPr>
        <p:spPr>
          <a:xfrm>
            <a:off x="691181" y="2240696"/>
            <a:ext cx="5122478" cy="4498975"/>
          </a:xfrm>
        </p:spPr>
        <p:txBody>
          <a:bodyPr anchor="t"/>
          <a:lstStyle/>
          <a:p>
            <a:r>
              <a:rPr lang="zh-CN" altLang="en-US" b="1">
                <a:solidFill>
                  <a:srgbClr val="FF0000"/>
                </a:solidFill>
                <a:ea typeface="楷体_GB2312" pitchFamily="49" charset="-122"/>
              </a:rPr>
              <a:t>指书多，而非人多。</a:t>
            </a:r>
          </a:p>
          <a:p>
            <a:endParaRPr lang="en-US" altLang="zh-CN" b="1">
              <a:solidFill>
                <a:srgbClr val="FF0000"/>
              </a:solidFill>
              <a:ea typeface="楷体_GB2312" pitchFamily="49" charset="-122"/>
            </a:endParaRPr>
          </a:p>
          <a:p>
            <a:endParaRPr lang="en-US" altLang="zh-CN" b="1">
              <a:solidFill>
                <a:srgbClr val="FF0000"/>
              </a:solidFill>
              <a:ea typeface="楷体_GB2312" pitchFamily="49" charset="-122"/>
            </a:endParaRPr>
          </a:p>
          <a:p>
            <a:endParaRPr lang="en-US" altLang="zh-CN" b="1">
              <a:solidFill>
                <a:srgbClr val="FF0000"/>
              </a:solidFill>
              <a:ea typeface="楷体_GB2312" pitchFamily="49" charset="-122"/>
            </a:endParaRPr>
          </a:p>
          <a:p>
            <a:endParaRPr lang="zh-CN" altLang="en-US" b="1">
              <a:solidFill>
                <a:srgbClr val="FF0000"/>
              </a:solidFill>
              <a:ea typeface="楷体_GB2312" pitchFamily="49" charset="-122"/>
            </a:endParaRPr>
          </a:p>
          <a:p>
            <a:pPr>
              <a:buNone/>
            </a:pPr>
            <a:endParaRPr lang="zh-CN" altLang="en-US" b="1">
              <a:solidFill>
                <a:srgbClr val="FF0000"/>
              </a:solidFill>
              <a:ea typeface="楷体_GB2312" pitchFamily="49" charset="-122"/>
            </a:endParaRPr>
          </a:p>
          <a:p>
            <a:r>
              <a:rPr lang="zh-CN" altLang="en-US" b="1">
                <a:solidFill>
                  <a:srgbClr val="FF0000"/>
                </a:solidFill>
                <a:ea typeface="楷体_GB2312" pitchFamily="49" charset="-122"/>
              </a:rPr>
              <a:t>指十三四岁的女子。</a:t>
            </a:r>
          </a:p>
        </p:txBody>
      </p:sp>
      <p:sp>
        <p:nvSpPr>
          <p:cNvPr id="4" name="TextBox 3">
            <a:extLst>
              <a:ext uri="{FF2B5EF4-FFF2-40B4-BE49-F238E27FC236}">
                <a16:creationId xmlns:a16="http://schemas.microsoft.com/office/drawing/2014/main" xmlns="" id="{89542F5C-240E-429C-B3BC-03B8DD63D3CE}"/>
              </a:ext>
            </a:extLst>
          </p:cNvPr>
          <p:cNvSpPr txBox="1"/>
          <p:nvPr/>
        </p:nvSpPr>
        <p:spPr>
          <a:xfrm>
            <a:off x="8426245" y="1449894"/>
            <a:ext cx="1439862" cy="1198880"/>
          </a:xfrm>
          <a:prstGeom prst="rect">
            <a:avLst/>
          </a:prstGeom>
          <a:noFill/>
          <a:ln w="9525">
            <a:noFill/>
          </a:ln>
        </p:spPr>
        <p:txBody>
          <a:bodyPr anchor="t">
            <a:spAutoFit/>
          </a:bodyPr>
          <a:lstStyle/>
          <a:p>
            <a:r>
              <a:rPr lang="el-GR" altLang="en-US" sz="7200">
                <a:solidFill>
                  <a:srgbClr val="FF0000"/>
                </a:solidFill>
                <a:latin typeface="Calibri"/>
                <a:ea typeface="宋体" pitchFamily="2" charset="-122"/>
              </a:rPr>
              <a:t>Χ</a:t>
            </a:r>
            <a:endParaRPr lang="zh-CN" altLang="en-US" sz="7200">
              <a:solidFill>
                <a:srgbClr val="FF0000"/>
              </a:solidFill>
              <a:latin typeface="Calibri"/>
              <a:ea typeface="宋体" pitchFamily="2" charset="-122"/>
            </a:endParaRPr>
          </a:p>
        </p:txBody>
      </p:sp>
      <p:sp>
        <p:nvSpPr>
          <p:cNvPr id="5" name="TextBox 3">
            <a:extLst>
              <a:ext uri="{FF2B5EF4-FFF2-40B4-BE49-F238E27FC236}">
                <a16:creationId xmlns:a16="http://schemas.microsoft.com/office/drawing/2014/main" xmlns="" id="{58D92E5E-5273-47CF-AE11-2EF61D965E28}"/>
              </a:ext>
            </a:extLst>
          </p:cNvPr>
          <p:cNvSpPr txBox="1"/>
          <p:nvPr/>
        </p:nvSpPr>
        <p:spPr>
          <a:xfrm>
            <a:off x="6711491" y="4876488"/>
            <a:ext cx="1439862" cy="1198880"/>
          </a:xfrm>
          <a:prstGeom prst="rect">
            <a:avLst/>
          </a:prstGeom>
          <a:noFill/>
          <a:ln w="9525">
            <a:noFill/>
          </a:ln>
        </p:spPr>
        <p:txBody>
          <a:bodyPr anchor="t">
            <a:spAutoFit/>
          </a:bodyPr>
          <a:lstStyle/>
          <a:p>
            <a:r>
              <a:rPr lang="el-GR" altLang="en-US" sz="7200">
                <a:solidFill>
                  <a:srgbClr val="FF0000"/>
                </a:solidFill>
                <a:latin typeface="Calibri"/>
                <a:ea typeface="宋体" pitchFamily="2" charset="-122"/>
              </a:rPr>
              <a:t>Χ</a:t>
            </a:r>
            <a:endParaRPr lang="zh-CN" altLang="en-US" sz="7200">
              <a:solidFill>
                <a:srgbClr val="FF0000"/>
              </a:solidFill>
              <a:latin typeface="Calibri"/>
              <a:ea typeface="宋体" pitchFamily="2" charset="-122"/>
            </a:endParaRPr>
          </a:p>
        </p:txBody>
      </p:sp>
    </p:spTree>
  </p:cSld>
  <p:clrMapOvr>
    <a:masterClrMapping/>
  </p:clrMapOvr>
  <mc:AlternateContent>
    <mc:Choice xmlns:p14="http://schemas.microsoft.com/office/powerpoint/2010/main" Requires="p14">
      <p:transition spd="slow" advClick="0" advTm="4000" p14:dur="15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34820">
                                            <p:txEl>
                                              <p:pRg st="0" end="0"/>
                                            </p:txEl>
                                          </p:spTgt>
                                        </p:tgtEl>
                                        <p:attrNameLst>
                                          <p:attrName>style.visibility</p:attrName>
                                        </p:attrNameLst>
                                      </p:cBhvr>
                                      <p:to>
                                        <p:strVal val="visible"/>
                                      </p:to>
                                    </p:set>
                                    <p:anim calcmode="lin" valueType="num">
                                      <p:cBhvr additive="base">
                                        <p:cTn id="13" dur="500" fill="hold"/>
                                        <p:tgtEl>
                                          <p:spTgt spid="34820">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482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nodeType="clickEffect">
                                  <p:stCondLst>
                                    <p:cond delay="0"/>
                                  </p:stCondLst>
                                  <p:childTnLst>
                                    <p:set>
                                      <p:cBhvr>
                                        <p:cTn id="24" dur="1" fill="hold">
                                          <p:stCondLst>
                                            <p:cond delay="0"/>
                                          </p:stCondLst>
                                        </p:cTn>
                                        <p:tgtEl>
                                          <p:spTgt spid="34820">
                                            <p:txEl>
                                              <p:pRg st="6" end="6"/>
                                            </p:txEl>
                                          </p:spTgt>
                                        </p:tgtEl>
                                        <p:attrNameLst>
                                          <p:attrName>style.visibility</p:attrName>
                                        </p:attrNameLst>
                                      </p:cBhvr>
                                      <p:to>
                                        <p:strVal val="visible"/>
                                      </p:to>
                                    </p:set>
                                    <p:anim calcmode="lin" valueType="num">
                                      <p:cBhvr additive="base">
                                        <p:cTn id="25" dur="500" fill="hold"/>
                                        <p:tgtEl>
                                          <p:spTgt spid="34820">
                                            <p:txEl>
                                              <p:pRg st="6" end="6"/>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4820">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 name="文本框 5">
            <a:extLst>
              <a:ext uri="{FF2B5EF4-FFF2-40B4-BE49-F238E27FC236}">
                <a16:creationId xmlns:a16="http://schemas.microsoft.com/office/drawing/2014/main" xmlns="" id="{12EA2CA8-B776-498A-8C05-1BCBD334DE0D}"/>
              </a:ext>
            </a:extLst>
          </p:cNvPr>
          <p:cNvSpPr txBox="1"/>
          <p:nvPr/>
        </p:nvSpPr>
        <p:spPr>
          <a:xfrm>
            <a:off x="430731" y="486423"/>
            <a:ext cx="11658600" cy="4524315"/>
          </a:xfrm>
          <a:prstGeom prst="rect">
            <a:avLst/>
          </a:prstGeom>
          <a:noFill/>
          <a:ln w="9525">
            <a:noFill/>
          </a:ln>
        </p:spPr>
        <p:txBody>
          <a:bodyPr wrap="square">
            <a:spAutoFit/>
          </a:bodyPr>
          <a:lstStyle/>
          <a:p>
            <a:pPr algn="just" eaLnBrk="1" hangingPunct="1"/>
            <a:r>
              <a:rPr lang="en-US" altLang="zh-CN" sz="3200" b="1">
                <a:solidFill>
                  <a:srgbClr val="000000"/>
                </a:solidFill>
              </a:rPr>
              <a:t>3</a:t>
            </a:r>
            <a:r>
              <a:rPr lang="zh-CN" altLang="en-US" sz="3200" b="1">
                <a:solidFill>
                  <a:srgbClr val="000000"/>
                </a:solidFill>
              </a:rPr>
              <a:t>、我们相约十年后来母校聚会，畅叙友谊，共享</a:t>
            </a:r>
            <a:r>
              <a:rPr lang="zh-CN" altLang="en-US" sz="3200" b="1" u="sng">
                <a:solidFill>
                  <a:srgbClr val="FF0000"/>
                </a:solidFill>
              </a:rPr>
              <a:t>天伦之乐</a:t>
            </a:r>
            <a:r>
              <a:rPr lang="zh-CN" altLang="en-US" sz="3200" b="1">
                <a:solidFill>
                  <a:srgbClr val="FF0000"/>
                </a:solidFill>
              </a:rPr>
              <a:t>。</a:t>
            </a:r>
            <a:endParaRPr lang="en-US" altLang="zh-CN" sz="3200" b="1">
              <a:solidFill>
                <a:srgbClr val="FF0000"/>
              </a:solidFill>
            </a:endParaRPr>
          </a:p>
          <a:p>
            <a:pPr algn="just" eaLnBrk="1" hangingPunct="1"/>
            <a:endParaRPr lang="en-US" altLang="zh-CN" sz="3200" b="1">
              <a:solidFill>
                <a:schemeClr val="hlink"/>
              </a:solidFill>
            </a:endParaRPr>
          </a:p>
          <a:p>
            <a:pPr algn="just" eaLnBrk="1" hangingPunct="1"/>
            <a:endParaRPr lang="en-US" altLang="zh-CN" sz="3200" b="1">
              <a:solidFill>
                <a:schemeClr val="hlink"/>
              </a:solidFill>
            </a:endParaRPr>
          </a:p>
          <a:p>
            <a:pPr algn="just" eaLnBrk="1" hangingPunct="1"/>
            <a:endParaRPr lang="en-US" altLang="zh-CN" sz="3200" b="1">
              <a:solidFill>
                <a:schemeClr val="hlink"/>
              </a:solidFill>
            </a:endParaRPr>
          </a:p>
          <a:p>
            <a:pPr algn="just" eaLnBrk="1" hangingPunct="1"/>
            <a:endParaRPr lang="en-US" altLang="zh-CN" sz="3200" b="1">
              <a:solidFill>
                <a:schemeClr val="hlink"/>
              </a:solidFill>
            </a:endParaRPr>
          </a:p>
          <a:p>
            <a:pPr algn="just" eaLnBrk="1" hangingPunct="1"/>
            <a:endParaRPr lang="en-US" altLang="zh-CN" sz="3200" b="1">
              <a:solidFill>
                <a:schemeClr val="hlink"/>
              </a:solidFill>
            </a:endParaRPr>
          </a:p>
          <a:p>
            <a:pPr algn="just" eaLnBrk="1" hangingPunct="1"/>
            <a:endParaRPr lang="zh-CN" altLang="en-US" sz="3200" b="1">
              <a:solidFill>
                <a:schemeClr val="hlink"/>
              </a:solidFill>
            </a:endParaRPr>
          </a:p>
          <a:p>
            <a:pPr algn="just" eaLnBrk="1" hangingPunct="1"/>
            <a:r>
              <a:rPr lang="en-US" altLang="zh-CN" sz="3200" b="1">
                <a:solidFill>
                  <a:srgbClr val="000000"/>
                </a:solidFill>
              </a:rPr>
              <a:t>4</a:t>
            </a:r>
            <a:r>
              <a:rPr lang="zh-CN" altLang="en-US" sz="3200" b="1">
                <a:solidFill>
                  <a:srgbClr val="000000"/>
                </a:solidFill>
              </a:rPr>
              <a:t>、</a:t>
            </a:r>
            <a:r>
              <a:rPr lang="zh-CN" altLang="en-US" sz="3200" b="1">
                <a:solidFill>
                  <a:srgbClr val="000000"/>
                </a:solidFill>
                <a:latin typeface="宋体" panose="02010600030101010101" pitchFamily="2" charset="-122"/>
              </a:rPr>
              <a:t>张大爷衣食无着，十分令人痛心，到头来只落得</a:t>
            </a:r>
            <a:r>
              <a:rPr lang="zh-CN" altLang="en-US" sz="3200" b="1" u="sng">
                <a:solidFill>
                  <a:srgbClr val="FF0000"/>
                </a:solidFill>
              </a:rPr>
              <a:t>马革裹尸</a:t>
            </a:r>
            <a:r>
              <a:rPr lang="zh-CN" altLang="en-US" sz="3200" b="1">
                <a:solidFill>
                  <a:srgbClr val="000000"/>
                </a:solidFill>
                <a:latin typeface="宋体" panose="02010600030101010101" pitchFamily="2" charset="-122"/>
              </a:rPr>
              <a:t>的结局。</a:t>
            </a:r>
          </a:p>
        </p:txBody>
      </p:sp>
      <p:sp>
        <p:nvSpPr>
          <p:cNvPr id="7" name="文本框 6">
            <a:extLst>
              <a:ext uri="{FF2B5EF4-FFF2-40B4-BE49-F238E27FC236}">
                <a16:creationId xmlns:a16="http://schemas.microsoft.com/office/drawing/2014/main" xmlns="" id="{C8BE364D-0978-47B5-8846-B553DE6F08AD}"/>
              </a:ext>
            </a:extLst>
          </p:cNvPr>
          <p:cNvSpPr txBox="1">
            <a:spLocks noChangeArrowheads="1"/>
          </p:cNvSpPr>
          <p:nvPr/>
        </p:nvSpPr>
        <p:spPr bwMode="auto">
          <a:xfrm>
            <a:off x="468312" y="5013325"/>
            <a:ext cx="983359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hlink"/>
              </a:buClr>
              <a:buFont typeface="Wingdings" panose="05000000000000000000" pitchFamily="2" charset="2"/>
              <a:buChar char="§"/>
              <a:defRPr sz="3200">
                <a:solidFill>
                  <a:schemeClr val="tx1"/>
                </a:solidFill>
                <a:latin typeface="Arial" pitchFamily="34" charset="0"/>
                <a:ea typeface="宋体" pitchFamily="2" charset="-122"/>
              </a:defRPr>
            </a:lvl1pPr>
            <a:lvl2pPr marL="742950" indent="-285750">
              <a:spcBef>
                <a:spcPct val="20000"/>
              </a:spcBef>
              <a:buClr>
                <a:schemeClr val="tx2"/>
              </a:buClr>
              <a:buSzPct val="85000"/>
              <a:buFont typeface="Wingdings" panose="05000000000000000000" pitchFamily="2" charset="2"/>
              <a:buChar char="Ø"/>
              <a:defRPr sz="2800">
                <a:solidFill>
                  <a:schemeClr val="tx1"/>
                </a:solidFill>
                <a:latin typeface="Arial" pitchFamily="34" charset="0"/>
                <a:ea typeface="宋体" pitchFamily="2" charset="-122"/>
              </a:defRPr>
            </a:lvl2pPr>
            <a:lvl3pPr marL="1143000" indent="-228600">
              <a:spcBef>
                <a:spcPct val="20000"/>
              </a:spcBef>
              <a:buClr>
                <a:schemeClr val="hlink"/>
              </a:buClr>
              <a:buSzPct val="95000"/>
              <a:buFont typeface="Wingdings" panose="05000000000000000000" pitchFamily="2" charset="2"/>
              <a:buChar char="¡"/>
              <a:defRPr sz="2400">
                <a:solidFill>
                  <a:schemeClr val="tx1"/>
                </a:solidFill>
                <a:latin typeface="Arial" pitchFamily="34" charset="0"/>
                <a:ea typeface="宋体" pitchFamily="2" charset="-122"/>
              </a:defRPr>
            </a:lvl3pPr>
            <a:lvl4pPr marL="1600200" indent="-228600">
              <a:spcBef>
                <a:spcPct val="20000"/>
              </a:spcBef>
              <a:buClr>
                <a:schemeClr val="tx2"/>
              </a:buClr>
              <a:buSzPct val="90000"/>
              <a:buFont typeface="Wingdings" panose="05000000000000000000" pitchFamily="2" charset="2"/>
              <a:buChar char="Ø"/>
              <a:defRPr sz="2000">
                <a:solidFill>
                  <a:schemeClr val="tx1"/>
                </a:solidFill>
                <a:latin typeface="Arial" pitchFamily="34" charset="0"/>
                <a:ea typeface="宋体" pitchFamily="2" charset="-122"/>
              </a:defRPr>
            </a:lvl4pPr>
            <a:lvl5pPr marL="2057400" indent="-228600">
              <a:spcBef>
                <a:spcPct val="20000"/>
              </a:spcBef>
              <a:buClr>
                <a:schemeClr val="hlink"/>
              </a:buClr>
              <a:buFont typeface="Wingdings 2" panose="05020102010507070707" pitchFamily="82" charset="2"/>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lr>
                <a:schemeClr val="hlink"/>
              </a:buClr>
              <a:buFont typeface="Wingdings 2" panose="05020102010507070707" pitchFamily="82" charset="2"/>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lr>
                <a:schemeClr val="hlink"/>
              </a:buClr>
              <a:buFont typeface="Wingdings 2" panose="05020102010507070707" pitchFamily="82" charset="2"/>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lr>
                <a:schemeClr val="hlink"/>
              </a:buClr>
              <a:buFont typeface="Wingdings 2" panose="05020102010507070707" pitchFamily="82" charset="2"/>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lr>
                <a:schemeClr val="hlink"/>
              </a:buClr>
              <a:buFont typeface="Wingdings 2" panose="05020102010507070707" pitchFamily="82" charset="2"/>
              <a:buChar char="¡"/>
              <a:defRPr sz="2000">
                <a:solidFill>
                  <a:schemeClr val="tx1"/>
                </a:solidFill>
                <a:latin typeface="Arial" pitchFamily="34" charset="0"/>
                <a:ea typeface="宋体" pitchFamily="2" charset="-122"/>
              </a:defRPr>
            </a:lvl9pPr>
          </a:lstStyle>
          <a:p>
            <a:pPr eaLnBrk="1" hangingPunct="1">
              <a:spcBef>
                <a:spcPct val="0"/>
              </a:spcBef>
              <a:buClrTx/>
              <a:buFont typeface="Arial" pitchFamily="34" charset="0"/>
              <a:buNone/>
            </a:pPr>
            <a:r>
              <a:rPr lang="zh-CN" altLang="en-US" sz="2800" b="1">
                <a:solidFill>
                  <a:srgbClr val="FF0000"/>
                </a:solidFill>
                <a:latin typeface="Times New Roman" panose="02020603050405020304" pitchFamily="18" charset="0"/>
              </a:rPr>
              <a:t>马革裹尸：常用以表示决心为国捐躯的英雄气概。</a:t>
            </a:r>
          </a:p>
        </p:txBody>
      </p:sp>
      <p:sp>
        <p:nvSpPr>
          <p:cNvPr id="8" name="文本框 7">
            <a:extLst>
              <a:ext uri="{FF2B5EF4-FFF2-40B4-BE49-F238E27FC236}">
                <a16:creationId xmlns:a16="http://schemas.microsoft.com/office/drawing/2014/main" xmlns="" id="{ABCBC045-B7E8-41A0-824F-3CB837595051}"/>
              </a:ext>
            </a:extLst>
          </p:cNvPr>
          <p:cNvSpPr txBox="1">
            <a:spLocks noChangeArrowheads="1"/>
          </p:cNvSpPr>
          <p:nvPr/>
        </p:nvSpPr>
        <p:spPr bwMode="auto">
          <a:xfrm>
            <a:off x="468312" y="2133600"/>
            <a:ext cx="1099537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hlink"/>
              </a:buClr>
              <a:buFont typeface="Wingdings" panose="05000000000000000000" pitchFamily="2" charset="2"/>
              <a:buChar char="§"/>
              <a:defRPr sz="3200">
                <a:solidFill>
                  <a:schemeClr val="tx1"/>
                </a:solidFill>
                <a:latin typeface="Arial" pitchFamily="34" charset="0"/>
                <a:ea typeface="宋体" pitchFamily="2" charset="-122"/>
              </a:defRPr>
            </a:lvl1pPr>
            <a:lvl2pPr marL="742950" indent="-285750">
              <a:spcBef>
                <a:spcPct val="20000"/>
              </a:spcBef>
              <a:buClr>
                <a:schemeClr val="tx2"/>
              </a:buClr>
              <a:buSzPct val="85000"/>
              <a:buFont typeface="Wingdings" panose="05000000000000000000" pitchFamily="2" charset="2"/>
              <a:buChar char="Ø"/>
              <a:defRPr sz="2800">
                <a:solidFill>
                  <a:schemeClr val="tx1"/>
                </a:solidFill>
                <a:latin typeface="Arial" pitchFamily="34" charset="0"/>
                <a:ea typeface="宋体" pitchFamily="2" charset="-122"/>
              </a:defRPr>
            </a:lvl2pPr>
            <a:lvl3pPr marL="1143000" indent="-228600">
              <a:spcBef>
                <a:spcPct val="20000"/>
              </a:spcBef>
              <a:buClr>
                <a:schemeClr val="hlink"/>
              </a:buClr>
              <a:buSzPct val="95000"/>
              <a:buFont typeface="Wingdings" panose="05000000000000000000" pitchFamily="2" charset="2"/>
              <a:buChar char="¡"/>
              <a:defRPr sz="2400">
                <a:solidFill>
                  <a:schemeClr val="tx1"/>
                </a:solidFill>
                <a:latin typeface="Arial" pitchFamily="34" charset="0"/>
                <a:ea typeface="宋体" pitchFamily="2" charset="-122"/>
              </a:defRPr>
            </a:lvl3pPr>
            <a:lvl4pPr marL="1600200" indent="-228600">
              <a:spcBef>
                <a:spcPct val="20000"/>
              </a:spcBef>
              <a:buClr>
                <a:schemeClr val="tx2"/>
              </a:buClr>
              <a:buSzPct val="90000"/>
              <a:buFont typeface="Wingdings" panose="05000000000000000000" pitchFamily="2" charset="2"/>
              <a:buChar char="Ø"/>
              <a:defRPr sz="2000">
                <a:solidFill>
                  <a:schemeClr val="tx1"/>
                </a:solidFill>
                <a:latin typeface="Arial" pitchFamily="34" charset="0"/>
                <a:ea typeface="宋体" pitchFamily="2" charset="-122"/>
              </a:defRPr>
            </a:lvl4pPr>
            <a:lvl5pPr marL="2057400" indent="-228600">
              <a:spcBef>
                <a:spcPct val="20000"/>
              </a:spcBef>
              <a:buClr>
                <a:schemeClr val="hlink"/>
              </a:buClr>
              <a:buFont typeface="Wingdings 2" panose="05020102010507070707" pitchFamily="82" charset="2"/>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lr>
                <a:schemeClr val="hlink"/>
              </a:buClr>
              <a:buFont typeface="Wingdings 2" panose="05020102010507070707" pitchFamily="82" charset="2"/>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lr>
                <a:schemeClr val="hlink"/>
              </a:buClr>
              <a:buFont typeface="Wingdings 2" panose="05020102010507070707" pitchFamily="82" charset="2"/>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lr>
                <a:schemeClr val="hlink"/>
              </a:buClr>
              <a:buFont typeface="Wingdings 2" panose="05020102010507070707" pitchFamily="82" charset="2"/>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lr>
                <a:schemeClr val="hlink"/>
              </a:buClr>
              <a:buFont typeface="Wingdings 2" panose="05020102010507070707" pitchFamily="82" charset="2"/>
              <a:buChar char="¡"/>
              <a:defRPr sz="2000">
                <a:solidFill>
                  <a:schemeClr val="tx1"/>
                </a:solidFill>
                <a:latin typeface="Arial" pitchFamily="34" charset="0"/>
                <a:ea typeface="宋体" pitchFamily="2" charset="-122"/>
              </a:defRPr>
            </a:lvl9pPr>
          </a:lstStyle>
          <a:p>
            <a:pPr eaLnBrk="1" hangingPunct="1">
              <a:spcBef>
                <a:spcPct val="50000"/>
              </a:spcBef>
              <a:buClrTx/>
              <a:buFont typeface="Arial" pitchFamily="34" charset="0"/>
              <a:buNone/>
            </a:pPr>
            <a:r>
              <a:rPr lang="zh-CN" altLang="en-US" sz="2800" b="1">
                <a:solidFill>
                  <a:srgbClr val="FF0000"/>
                </a:solidFill>
              </a:rPr>
              <a:t>家人欢聚一堂</a:t>
            </a:r>
            <a:r>
              <a:rPr lang="en-US" altLang="zh-CN" sz="2800" b="1">
                <a:solidFill>
                  <a:srgbClr val="FF0000"/>
                </a:solidFill>
              </a:rPr>
              <a:t>;</a:t>
            </a:r>
            <a:r>
              <a:rPr lang="zh-CN" altLang="en-US" sz="2800" b="1">
                <a:solidFill>
                  <a:srgbClr val="FF0000"/>
                </a:solidFill>
              </a:rPr>
              <a:t>亲密友爱的乐趣</a:t>
            </a:r>
            <a:r>
              <a:rPr lang="en-US" altLang="zh-CN" sz="2800" b="1">
                <a:solidFill>
                  <a:srgbClr val="FF0000"/>
                </a:solidFill>
              </a:rPr>
              <a:t>.</a:t>
            </a:r>
            <a:r>
              <a:rPr lang="zh-CN" altLang="en-US" sz="2800" b="1">
                <a:solidFill>
                  <a:srgbClr val="FF0000"/>
                </a:solidFill>
              </a:rPr>
              <a:t>天伦</a:t>
            </a:r>
            <a:r>
              <a:rPr lang="en-US" altLang="zh-CN" sz="2800" b="1">
                <a:solidFill>
                  <a:srgbClr val="FF0000"/>
                </a:solidFill>
              </a:rPr>
              <a:t>:</a:t>
            </a:r>
            <a:r>
              <a:rPr lang="zh-CN" altLang="en-US" sz="2800" b="1">
                <a:solidFill>
                  <a:srgbClr val="FF0000"/>
                </a:solidFill>
              </a:rPr>
              <a:t>指父子、兄弟、夫妻等亲属关系</a:t>
            </a:r>
            <a:r>
              <a:rPr lang="en-US" altLang="zh-CN" sz="2800" b="1">
                <a:solidFill>
                  <a:srgbClr val="FF0000"/>
                </a:solidFill>
              </a:rPr>
              <a:t>. </a:t>
            </a:r>
            <a:endParaRPr lang="zh-CN" altLang="en-US" sz="2800" b="1">
              <a:solidFill>
                <a:srgbClr val="FF0000"/>
              </a:solidFill>
            </a:endParaRPr>
          </a:p>
        </p:txBody>
      </p:sp>
      <p:sp>
        <p:nvSpPr>
          <p:cNvPr id="9" name="TextBox 3">
            <a:extLst>
              <a:ext uri="{FF2B5EF4-FFF2-40B4-BE49-F238E27FC236}">
                <a16:creationId xmlns:a16="http://schemas.microsoft.com/office/drawing/2014/main" xmlns="" id="{C8F747C6-A4A2-47AF-B8E2-8115F6DAC09E}"/>
              </a:ext>
            </a:extLst>
          </p:cNvPr>
          <p:cNvSpPr txBox="1"/>
          <p:nvPr/>
        </p:nvSpPr>
        <p:spPr>
          <a:xfrm>
            <a:off x="8310742" y="933427"/>
            <a:ext cx="1439862" cy="1198880"/>
          </a:xfrm>
          <a:prstGeom prst="rect">
            <a:avLst/>
          </a:prstGeom>
          <a:noFill/>
          <a:ln w="9525">
            <a:noFill/>
          </a:ln>
        </p:spPr>
        <p:txBody>
          <a:bodyPr anchor="t">
            <a:spAutoFit/>
          </a:bodyPr>
          <a:lstStyle/>
          <a:p>
            <a:r>
              <a:rPr lang="el-GR" altLang="en-US" sz="7200">
                <a:solidFill>
                  <a:srgbClr val="FF0000"/>
                </a:solidFill>
                <a:latin typeface="Calibri"/>
                <a:ea typeface="宋体" pitchFamily="2" charset="-122"/>
              </a:rPr>
              <a:t>Χ</a:t>
            </a:r>
            <a:endParaRPr lang="zh-CN" altLang="en-US" sz="7200">
              <a:solidFill>
                <a:srgbClr val="FF0000"/>
              </a:solidFill>
              <a:latin typeface="Calibri"/>
              <a:ea typeface="宋体" pitchFamily="2" charset="-122"/>
            </a:endParaRPr>
          </a:p>
        </p:txBody>
      </p:sp>
      <p:sp>
        <p:nvSpPr>
          <p:cNvPr id="10" name="TextBox 3">
            <a:extLst>
              <a:ext uri="{FF2B5EF4-FFF2-40B4-BE49-F238E27FC236}">
                <a16:creationId xmlns:a16="http://schemas.microsoft.com/office/drawing/2014/main" xmlns="" id="{3715483B-D96A-499A-A311-BA1FB0085DF1}"/>
              </a:ext>
            </a:extLst>
          </p:cNvPr>
          <p:cNvSpPr txBox="1"/>
          <p:nvPr/>
        </p:nvSpPr>
        <p:spPr>
          <a:xfrm>
            <a:off x="9030673" y="4725940"/>
            <a:ext cx="1439862" cy="1198880"/>
          </a:xfrm>
          <a:prstGeom prst="rect">
            <a:avLst/>
          </a:prstGeom>
          <a:noFill/>
          <a:ln w="9525">
            <a:noFill/>
          </a:ln>
        </p:spPr>
        <p:txBody>
          <a:bodyPr anchor="t">
            <a:spAutoFit/>
          </a:bodyPr>
          <a:lstStyle/>
          <a:p>
            <a:r>
              <a:rPr lang="el-GR" altLang="en-US" sz="7200">
                <a:solidFill>
                  <a:srgbClr val="FF0000"/>
                </a:solidFill>
                <a:latin typeface="Calibri"/>
                <a:ea typeface="宋体" pitchFamily="2" charset="-122"/>
              </a:rPr>
              <a:t>Χ</a:t>
            </a:r>
            <a:endParaRPr lang="zh-CN" altLang="en-US" sz="7200">
              <a:solidFill>
                <a:srgbClr val="FF0000"/>
              </a:solidFill>
              <a:latin typeface="Calibri"/>
              <a:ea typeface="宋体" pitchFamily="2" charset="-122"/>
            </a:endParaRPr>
          </a:p>
        </p:txBody>
      </p:sp>
    </p:spTree>
    <p:extLst>
      <p:ext uri="{BB962C8B-B14F-4D97-AF65-F5344CB8AC3E}">
        <p14:creationId xmlns:p14="http://schemas.microsoft.com/office/powerpoint/2010/main" val="3286074399"/>
      </p:ext>
    </p:extLst>
  </p:cSld>
  <p:clrMapOvr>
    <a:masterClrMapping/>
  </p:clrMapOvr>
  <mc:AlternateContent>
    <mc:Choice xmlns:p14="http://schemas.microsoft.com/office/powerpoint/2010/main" Requires="p14">
      <p:transition spd="slow" advClick="0" advTm="4000" p14:dur="15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blinds(horizontal)">
                                      <p:cBhvr>
                                        <p:cTn id="17" dur="500"/>
                                        <p:tgtEl>
                                          <p:spTgt spid="10"/>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5" presetClass="entr" presetSubtype="10" fill="hold" nodeType="clickEffect">
                                  <p:stCondLst>
                                    <p:cond delay="0"/>
                                  </p:stCondLst>
                                  <p:childTnLst>
                                    <p:set>
                                      <p:cBhvr>
                                        <p:cTn id="21" dur="1" fill="hold">
                                          <p:stCondLst>
                                            <p:cond delay="0"/>
                                          </p:stCondLst>
                                        </p:cTn>
                                        <p:tgtEl>
                                          <p:spTgt spid="7">
                                            <p:txEl>
                                              <p:pRg st="0" end="0"/>
                                            </p:txEl>
                                          </p:spTgt>
                                        </p:tgtEl>
                                        <p:attrNameLst>
                                          <p:attrName>style.visibility</p:attrName>
                                        </p:attrNameLst>
                                      </p:cBhvr>
                                      <p:to>
                                        <p:strVal val="visible"/>
                                      </p:to>
                                    </p:set>
                                    <p:animEffect transition="in" filter="checkerboard(across)">
                                      <p:cBhvr>
                                        <p:cTn id="22"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Ls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标题 40961">
            <a:extLst>
              <a:ext uri="{FF2B5EF4-FFF2-40B4-BE49-F238E27FC236}">
                <a16:creationId xmlns:a16="http://schemas.microsoft.com/office/drawing/2014/main" xmlns="" id="{A2377785-7A9E-4A24-BCE9-7797F9256DC5}"/>
              </a:ext>
            </a:extLst>
          </p:cNvPr>
          <p:cNvSpPr>
            <a:spLocks noGrp="1" noRot="1" noChangeArrowheads="1"/>
          </p:cNvSpPr>
          <p:nvPr>
            <p:ph type="title"/>
          </p:nvPr>
        </p:nvSpPr>
        <p:spPr>
          <a:xfrm>
            <a:off x="0" y="-90487"/>
            <a:ext cx="8540750" cy="1143000"/>
          </a:xfrm>
        </p:spPr>
        <p:txBody>
          <a:bodyPr/>
          <a:lstStyle/>
          <a:p>
            <a:pPr eaLnBrk="1" hangingPunct="1"/>
            <a:r>
              <a:rPr lang="zh-CN" altLang="en-US" sz="5400" b="1"/>
              <a:t>试一试：</a:t>
            </a:r>
            <a:br>
              <a:rPr lang="zh-CN" altLang="en-US" sz="4800" b="1"/>
            </a:br>
            <a:r>
              <a:rPr lang="zh-CN" altLang="en-US" sz="2800" b="1"/>
              <a:t>快速说出以下成语的使用对象。</a:t>
            </a:r>
          </a:p>
        </p:txBody>
      </p:sp>
      <p:sp>
        <p:nvSpPr>
          <p:cNvPr id="6" name="内容占位符 40962">
            <a:extLst>
              <a:ext uri="{FF2B5EF4-FFF2-40B4-BE49-F238E27FC236}">
                <a16:creationId xmlns:a16="http://schemas.microsoft.com/office/drawing/2014/main" xmlns="" id="{52F31CE4-C659-4C01-B583-9A3A833763D2}"/>
              </a:ext>
            </a:extLst>
          </p:cNvPr>
          <p:cNvSpPr>
            <a:spLocks noGrp="1" noRot="1" noChangeArrowheads="1"/>
          </p:cNvSpPr>
          <p:nvPr>
            <p:ph sz="half" idx="1"/>
          </p:nvPr>
        </p:nvSpPr>
        <p:spPr>
          <a:xfrm>
            <a:off x="266700" y="1293144"/>
            <a:ext cx="4003675" cy="4498975"/>
          </a:xfrm>
        </p:spPr>
        <p:txBody>
          <a:bodyPr/>
          <a:lstStyle/>
          <a:p>
            <a:pPr eaLnBrk="1" hangingPunct="1"/>
            <a:r>
              <a:rPr lang="zh-CN" altLang="en-US" sz="3600" b="1">
                <a:latin typeface="楷体_GB2312" pitchFamily="49" charset="-122"/>
                <a:ea typeface="楷体_GB2312" pitchFamily="49" charset="-122"/>
              </a:rPr>
              <a:t>罄竹难书   </a:t>
            </a:r>
          </a:p>
          <a:p>
            <a:pPr eaLnBrk="1" hangingPunct="1"/>
            <a:r>
              <a:rPr lang="zh-CN" altLang="en-US" sz="3600" b="1">
                <a:latin typeface="楷体_GB2312" pitchFamily="49" charset="-122"/>
                <a:ea typeface="楷体_GB2312" pitchFamily="49" charset="-122"/>
              </a:rPr>
              <a:t>举案齐眉</a:t>
            </a:r>
          </a:p>
          <a:p>
            <a:pPr eaLnBrk="1" hangingPunct="1"/>
            <a:r>
              <a:rPr lang="zh-CN" altLang="en-US" sz="3600" b="1">
                <a:latin typeface="楷体_GB2312" pitchFamily="49" charset="-122"/>
                <a:ea typeface="楷体_GB2312" pitchFamily="49" charset="-122"/>
              </a:rPr>
              <a:t>天伦之乐 </a:t>
            </a:r>
          </a:p>
          <a:p>
            <a:pPr eaLnBrk="1" hangingPunct="1"/>
            <a:r>
              <a:rPr lang="zh-CN" altLang="en-US" sz="3600" b="1">
                <a:latin typeface="楷体_GB2312" pitchFamily="49" charset="-122"/>
                <a:ea typeface="楷体_GB2312" pitchFamily="49" charset="-122"/>
              </a:rPr>
              <a:t>不胫而走</a:t>
            </a:r>
          </a:p>
          <a:p>
            <a:pPr eaLnBrk="1" hangingPunct="1"/>
            <a:r>
              <a:rPr lang="zh-CN" altLang="en-US" sz="3600" b="1">
                <a:latin typeface="楷体_GB2312" pitchFamily="49" charset="-122"/>
                <a:ea typeface="楷体_GB2312" pitchFamily="49" charset="-122"/>
              </a:rPr>
              <a:t>萍水相逢</a:t>
            </a:r>
          </a:p>
          <a:p>
            <a:pPr eaLnBrk="1" hangingPunct="1"/>
            <a:r>
              <a:rPr lang="zh-CN" altLang="en-US" sz="3600" b="1">
                <a:latin typeface="楷体_GB2312" pitchFamily="49" charset="-122"/>
                <a:ea typeface="楷体_GB2312" pitchFamily="49" charset="-122"/>
              </a:rPr>
              <a:t>如坐春风</a:t>
            </a:r>
          </a:p>
          <a:p>
            <a:pPr eaLnBrk="1" hangingPunct="1">
              <a:lnSpc>
                <a:spcPct val="70000"/>
              </a:lnSpc>
            </a:pPr>
            <a:r>
              <a:rPr lang="zh-CN" altLang="en-US" sz="3300" b="1">
                <a:latin typeface="楷体_GB2312" pitchFamily="49" charset="-122"/>
                <a:ea typeface="楷体_GB2312" pitchFamily="49" charset="-122"/>
              </a:rPr>
              <a:t>广开言路</a:t>
            </a:r>
          </a:p>
          <a:p>
            <a:pPr eaLnBrk="1" hangingPunct="1"/>
            <a:endParaRPr lang="zh-CN" altLang="en-US" sz="3600" b="1">
              <a:latin typeface="楷体_GB2312" pitchFamily="49" charset="-122"/>
              <a:ea typeface="楷体_GB2312" pitchFamily="49" charset="-122"/>
            </a:endParaRPr>
          </a:p>
          <a:p>
            <a:pPr eaLnBrk="1" hangingPunct="1">
              <a:buFont typeface="Wingdings" panose="05000000000000000000" pitchFamily="2" charset="2"/>
              <a:buNone/>
            </a:pPr>
            <a:endParaRPr lang="zh-CN" altLang="en-US" b="1">
              <a:latin typeface="楷体_GB2312" pitchFamily="49" charset="-122"/>
              <a:ea typeface="楷体_GB2312" pitchFamily="49" charset="-122"/>
            </a:endParaRPr>
          </a:p>
          <a:p>
            <a:pPr eaLnBrk="1" hangingPunct="1"/>
            <a:endParaRPr lang="zh-CN" altLang="en-US" b="1"/>
          </a:p>
        </p:txBody>
      </p:sp>
      <p:sp>
        <p:nvSpPr>
          <p:cNvPr id="7" name="文本框 40964">
            <a:extLst>
              <a:ext uri="{FF2B5EF4-FFF2-40B4-BE49-F238E27FC236}">
                <a16:creationId xmlns:a16="http://schemas.microsoft.com/office/drawing/2014/main" xmlns="" id="{CCAFE231-65E6-4A6C-B110-EBC0B3D9B693}"/>
              </a:ext>
            </a:extLst>
          </p:cNvPr>
          <p:cNvSpPr txBox="1">
            <a:spLocks noChangeArrowheads="1"/>
          </p:cNvSpPr>
          <p:nvPr/>
        </p:nvSpPr>
        <p:spPr bwMode="auto">
          <a:xfrm>
            <a:off x="250825" y="5695382"/>
            <a:ext cx="11941175" cy="1600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hlink"/>
              </a:buClr>
              <a:buFont typeface="Wingdings" panose="05000000000000000000" pitchFamily="2" charset="2"/>
              <a:buChar char="§"/>
              <a:defRPr sz="3200">
                <a:solidFill>
                  <a:schemeClr val="tx1"/>
                </a:solidFill>
                <a:latin typeface="Arial" pitchFamily="34" charset="0"/>
                <a:ea typeface="宋体" pitchFamily="2" charset="-122"/>
              </a:defRPr>
            </a:lvl1pPr>
            <a:lvl2pPr marL="742950" indent="-285750">
              <a:spcBef>
                <a:spcPct val="20000"/>
              </a:spcBef>
              <a:buClr>
                <a:schemeClr val="tx2"/>
              </a:buClr>
              <a:buSzPct val="85000"/>
              <a:buFont typeface="Wingdings" panose="05000000000000000000" pitchFamily="2" charset="2"/>
              <a:buChar char="Ø"/>
              <a:defRPr sz="2800">
                <a:solidFill>
                  <a:schemeClr val="tx1"/>
                </a:solidFill>
                <a:latin typeface="Arial" pitchFamily="34" charset="0"/>
                <a:ea typeface="宋体" pitchFamily="2" charset="-122"/>
              </a:defRPr>
            </a:lvl2pPr>
            <a:lvl3pPr marL="1143000" indent="-228600">
              <a:spcBef>
                <a:spcPct val="20000"/>
              </a:spcBef>
              <a:buClr>
                <a:schemeClr val="hlink"/>
              </a:buClr>
              <a:buSzPct val="95000"/>
              <a:buFont typeface="Wingdings" panose="05000000000000000000" pitchFamily="2" charset="2"/>
              <a:buChar char="¡"/>
              <a:defRPr sz="2400">
                <a:solidFill>
                  <a:schemeClr val="tx1"/>
                </a:solidFill>
                <a:latin typeface="Arial" pitchFamily="34" charset="0"/>
                <a:ea typeface="宋体" pitchFamily="2" charset="-122"/>
              </a:defRPr>
            </a:lvl3pPr>
            <a:lvl4pPr marL="1600200" indent="-228600">
              <a:spcBef>
                <a:spcPct val="20000"/>
              </a:spcBef>
              <a:buClr>
                <a:schemeClr val="tx2"/>
              </a:buClr>
              <a:buSzPct val="90000"/>
              <a:buFont typeface="Wingdings" panose="05000000000000000000" pitchFamily="2" charset="2"/>
              <a:buChar char="Ø"/>
              <a:defRPr sz="2000">
                <a:solidFill>
                  <a:schemeClr val="tx1"/>
                </a:solidFill>
                <a:latin typeface="Arial" pitchFamily="34" charset="0"/>
                <a:ea typeface="宋体" pitchFamily="2" charset="-122"/>
              </a:defRPr>
            </a:lvl4pPr>
            <a:lvl5pPr marL="2057400" indent="-228600">
              <a:spcBef>
                <a:spcPct val="20000"/>
              </a:spcBef>
              <a:buClr>
                <a:schemeClr val="hlink"/>
              </a:buClr>
              <a:buFont typeface="Wingdings 2" panose="05020102010507070707" pitchFamily="82" charset="2"/>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lr>
                <a:schemeClr val="hlink"/>
              </a:buClr>
              <a:buFont typeface="Wingdings 2" panose="05020102010507070707" pitchFamily="82" charset="2"/>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lr>
                <a:schemeClr val="hlink"/>
              </a:buClr>
              <a:buFont typeface="Wingdings 2" panose="05020102010507070707" pitchFamily="82" charset="2"/>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lr>
                <a:schemeClr val="hlink"/>
              </a:buClr>
              <a:buFont typeface="Wingdings 2" panose="05020102010507070707" pitchFamily="82" charset="2"/>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lr>
                <a:schemeClr val="hlink"/>
              </a:buClr>
              <a:buFont typeface="Wingdings 2" panose="05020102010507070707" pitchFamily="82" charset="2"/>
              <a:buChar char="¡"/>
              <a:defRPr sz="2000">
                <a:solidFill>
                  <a:schemeClr val="tx1"/>
                </a:solidFill>
                <a:latin typeface="Arial" pitchFamily="34" charset="0"/>
                <a:ea typeface="宋体" pitchFamily="2" charset="-122"/>
              </a:defRPr>
            </a:lvl9pPr>
          </a:lstStyle>
          <a:p>
            <a:pPr eaLnBrk="1" hangingPunct="1">
              <a:spcBef>
                <a:spcPct val="50000"/>
              </a:spcBef>
              <a:buClrTx/>
              <a:buFont typeface="Arial" pitchFamily="34" charset="0"/>
              <a:buNone/>
            </a:pPr>
            <a:r>
              <a:rPr lang="zh-CN" altLang="en-US" sz="2800" b="1">
                <a:solidFill>
                  <a:srgbClr val="FF3300"/>
                </a:solidFill>
              </a:rPr>
              <a:t>注意只能用于男女尤其是夫妻间的成语，如</a:t>
            </a:r>
            <a:r>
              <a:rPr lang="zh-CN" altLang="en-US" sz="2800" b="1"/>
              <a:t>青梅竹马、两小无猜、比翼双飞、破镜重圆、夫唱妇随、、相敬如宾</a:t>
            </a:r>
            <a:r>
              <a:rPr lang="zh-CN" altLang="en-US" sz="2800" b="1">
                <a:solidFill>
                  <a:srgbClr val="FF3300"/>
                </a:solidFill>
              </a:rPr>
              <a:t>等</a:t>
            </a:r>
          </a:p>
          <a:p>
            <a:pPr eaLnBrk="1" hangingPunct="1">
              <a:spcBef>
                <a:spcPct val="50000"/>
              </a:spcBef>
              <a:buClrTx/>
              <a:buFont typeface="Arial" pitchFamily="34" charset="0"/>
              <a:buNone/>
            </a:pPr>
            <a:endParaRPr lang="zh-CN" altLang="en-US" sz="2800"/>
          </a:p>
        </p:txBody>
      </p:sp>
      <p:sp>
        <p:nvSpPr>
          <p:cNvPr id="8" name="内容占位符 40963">
            <a:extLst>
              <a:ext uri="{FF2B5EF4-FFF2-40B4-BE49-F238E27FC236}">
                <a16:creationId xmlns:a16="http://schemas.microsoft.com/office/drawing/2014/main" xmlns="" id="{3313ABA4-1F2F-4E6A-81C1-A25B57E4FE1F}"/>
              </a:ext>
            </a:extLst>
          </p:cNvPr>
          <p:cNvSpPr>
            <a:spLocks noGrp="1" noRot="1" noChangeArrowheads="1"/>
          </p:cNvSpPr>
          <p:nvPr>
            <p:ph sz="half" idx="2"/>
          </p:nvPr>
        </p:nvSpPr>
        <p:spPr>
          <a:xfrm>
            <a:off x="3431381" y="1244776"/>
            <a:ext cx="5329238" cy="4498975"/>
          </a:xfrm>
        </p:spPr>
        <p:txBody>
          <a:bodyPr/>
          <a:lstStyle/>
          <a:p>
            <a:pPr eaLnBrk="1" hangingPunct="1"/>
            <a:r>
              <a:rPr lang="zh-CN" altLang="en-US" sz="3600" b="1">
                <a:ea typeface="楷体_GB2312" pitchFamily="49" charset="-122"/>
              </a:rPr>
              <a:t>罪行</a:t>
            </a:r>
          </a:p>
          <a:p>
            <a:pPr eaLnBrk="1" hangingPunct="1"/>
            <a:r>
              <a:rPr lang="zh-CN" altLang="en-US" sz="3600" b="1">
                <a:ea typeface="楷体_GB2312" pitchFamily="49" charset="-122"/>
              </a:rPr>
              <a:t>夫妻</a:t>
            </a:r>
          </a:p>
          <a:p>
            <a:pPr eaLnBrk="1" hangingPunct="1"/>
            <a:r>
              <a:rPr lang="zh-CN" altLang="en-US" sz="3600" b="1">
                <a:ea typeface="楷体_GB2312" pitchFamily="49" charset="-122"/>
              </a:rPr>
              <a:t>父子、兄弟等家人之间</a:t>
            </a:r>
            <a:r>
              <a:rPr lang="zh-CN" altLang="en-US" sz="2800"/>
              <a:t> </a:t>
            </a:r>
            <a:endParaRPr lang="zh-CN" altLang="en-US" sz="3600" b="1">
              <a:ea typeface="楷体_GB2312" pitchFamily="49" charset="-122"/>
            </a:endParaRPr>
          </a:p>
          <a:p>
            <a:pPr eaLnBrk="1" hangingPunct="1"/>
            <a:r>
              <a:rPr lang="zh-CN" altLang="en-US" sz="3600" b="1">
                <a:ea typeface="楷体_GB2312" pitchFamily="49" charset="-122"/>
              </a:rPr>
              <a:t>消息、谣言等</a:t>
            </a:r>
          </a:p>
          <a:p>
            <a:pPr eaLnBrk="1" hangingPunct="1"/>
            <a:r>
              <a:rPr lang="zh-CN" altLang="en-US" sz="3600" b="1">
                <a:ea typeface="楷体_GB2312" pitchFamily="49" charset="-122"/>
              </a:rPr>
              <a:t>素不相识的人</a:t>
            </a:r>
          </a:p>
          <a:p>
            <a:pPr eaLnBrk="1" hangingPunct="1"/>
            <a:r>
              <a:rPr lang="zh-CN" altLang="en-US" sz="3600" b="1">
                <a:ea typeface="楷体_GB2312" pitchFamily="49" charset="-122"/>
              </a:rPr>
              <a:t>被教育者</a:t>
            </a:r>
          </a:p>
          <a:p>
            <a:pPr eaLnBrk="1" hangingPunct="1">
              <a:lnSpc>
                <a:spcPct val="70000"/>
              </a:lnSpc>
            </a:pPr>
            <a:r>
              <a:rPr lang="zh-CN" altLang="en-US" sz="3300" b="1">
                <a:ea typeface="楷体_GB2312" pitchFamily="49" charset="-122"/>
              </a:rPr>
              <a:t>上级对下级</a:t>
            </a:r>
          </a:p>
          <a:p>
            <a:pPr eaLnBrk="1" hangingPunct="1">
              <a:lnSpc>
                <a:spcPct val="70000"/>
              </a:lnSpc>
              <a:buFont typeface="Wingdings" panose="05000000000000000000" pitchFamily="2" charset="2"/>
              <a:buNone/>
            </a:pPr>
            <a:endParaRPr lang="en-US" altLang="zh-CN" sz="3300" b="1">
              <a:ea typeface="楷体_GB2312" pitchFamily="49" charset="-122"/>
            </a:endParaRPr>
          </a:p>
          <a:p>
            <a:pPr eaLnBrk="1" hangingPunct="1"/>
            <a:endParaRPr lang="zh-CN" altLang="en-US" sz="3600" b="1">
              <a:ea typeface="楷体_GB2312" pitchFamily="49" charset="-122"/>
            </a:endParaRPr>
          </a:p>
          <a:p>
            <a:pPr eaLnBrk="1" hangingPunct="1">
              <a:buFont typeface="Wingdings" panose="05000000000000000000" pitchFamily="2" charset="2"/>
              <a:buNone/>
            </a:pPr>
            <a:endParaRPr lang="zh-CN" altLang="en-US" sz="3600" b="1">
              <a:ea typeface="楷体_GB2312" pitchFamily="49" charset="-122"/>
            </a:endParaRPr>
          </a:p>
        </p:txBody>
      </p:sp>
    </p:spTree>
    <p:extLst>
      <p:ext uri="{BB962C8B-B14F-4D97-AF65-F5344CB8AC3E}">
        <p14:creationId xmlns:p14="http://schemas.microsoft.com/office/powerpoint/2010/main" val="1736438286"/>
      </p:ext>
    </p:extLst>
  </p:cSld>
  <p:clrMapOvr>
    <a:masterClrMapping/>
  </p:clrMapOvr>
  <mc:AlternateContent>
    <mc:Choice xmlns:p14="http://schemas.microsoft.com/office/powerpoint/2010/main" Requires="p14">
      <p:transition spd="slow" advClick="0" advTm="4000" p14:dur="1500">
        <p:random/>
      </p:transition>
    </mc:Choice>
    <mc:Fallback>
      <p:transition spd="slow" advClick="0" advTm="4000">
        <p:random/>
      </p:transition>
    </mc:Fallback>
  </mc:AlternateConten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 name="Picture 5">
            <a:extLst>
              <a:ext uri="{FF2B5EF4-FFF2-40B4-BE49-F238E27FC236}">
                <a16:creationId xmlns:a16="http://schemas.microsoft.com/office/drawing/2014/main" xmlns="" id="{8470CA14-EF7F-43DF-AA1B-7E9FC62C13D3}"/>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 y="50534"/>
            <a:ext cx="5974675" cy="32456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7">
            <a:extLst>
              <a:ext uri="{FF2B5EF4-FFF2-40B4-BE49-F238E27FC236}">
                <a16:creationId xmlns:a16="http://schemas.microsoft.com/office/drawing/2014/main" xmlns="" id="{1A19758B-657E-4925-9186-6680347C6512}"/>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5974675" y="50534"/>
            <a:ext cx="6136045" cy="33784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9">
            <a:extLst>
              <a:ext uri="{FF2B5EF4-FFF2-40B4-BE49-F238E27FC236}">
                <a16:creationId xmlns:a16="http://schemas.microsoft.com/office/drawing/2014/main" xmlns="" id="{CCB4BE8B-8EEF-4F11-B233-108AC58E60BA}"/>
              </a:ext>
            </a:extLst>
          </p:cNvPr>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0" y="3592578"/>
            <a:ext cx="5079999" cy="3029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文本框 4">
            <a:extLst>
              <a:ext uri="{FF2B5EF4-FFF2-40B4-BE49-F238E27FC236}">
                <a16:creationId xmlns:a16="http://schemas.microsoft.com/office/drawing/2014/main" xmlns="" id="{9CB327AF-97F5-4158-B4CB-E31C98023581}"/>
              </a:ext>
            </a:extLst>
          </p:cNvPr>
          <p:cNvSpPr txBox="1"/>
          <p:nvPr/>
        </p:nvSpPr>
        <p:spPr>
          <a:xfrm>
            <a:off x="5079999" y="3429000"/>
            <a:ext cx="7221087" cy="3785652"/>
          </a:xfrm>
          <a:prstGeom prst="rect">
            <a:avLst/>
          </a:prstGeom>
          <a:noFill/>
          <a:ln w="9525">
            <a:noFill/>
          </a:ln>
        </p:spPr>
        <p:txBody>
          <a:bodyPr wrap="square" rtlCol="0" anchor="t">
            <a:spAutoFit/>
          </a:bodyPr>
          <a:lstStyle/>
          <a:p>
            <a:pPr>
              <a:lnSpc>
                <a:spcPts val="2400"/>
              </a:lnSpc>
            </a:pPr>
            <a:r>
              <a:rPr lang="zh-CN" altLang="en-US" sz="2000">
                <a:solidFill>
                  <a:srgbClr val="FF0066"/>
                </a:solidFill>
              </a:rPr>
              <a:t>在北宋时期，福建将东县有个叫杨时的进士，他特别喜好钻研学问，到处寻师访友</a:t>
            </a:r>
            <a:r>
              <a:rPr lang="en-US" altLang="zh-CN" sz="2000">
                <a:solidFill>
                  <a:srgbClr val="FF0066"/>
                </a:solidFill>
              </a:rPr>
              <a:t>.</a:t>
            </a:r>
            <a:r>
              <a:rPr lang="zh-CN" altLang="en-US" sz="2000">
                <a:solidFill>
                  <a:srgbClr val="FF0066"/>
                </a:solidFill>
              </a:rPr>
              <a:t> 一天，杨时同一起学习的游酢向程颐请求学问，却不巧赶上老师正在屋中打盹儿。杨时便劝告游酢不要惊醒老师，于是两人静立门口，等老师醒来。一会儿，天飘起了鹅毛大雪，越下越急，杨时和游酢却还立在雪中，游酢实在冻的受不了，几次想叫醒程颐，都被杨时阻拦住了。 直到程颐一觉醒来，才赫然发现门外的两个雪人！从此，程颐深受感动，更加尽心尽力教杨时，杨时不负重望，终于学到了老师的全部学问。之后，杨时回到南方传播程氏理学，且形成独家学派，世称“龟山先生”。 后人便用“程门立雪”这个典故，来赞扬那些为求学师门，诚心专志，尊师重道的学子。 </a:t>
            </a:r>
          </a:p>
          <a:p>
            <a:pPr>
              <a:lnSpc>
                <a:spcPts val="2400"/>
              </a:lnSpc>
            </a:pPr>
            <a:endParaRPr lang="zh-CN" altLang="en-US" sz="2000" b="1">
              <a:solidFill>
                <a:srgbClr val="FF0000"/>
              </a:solidFill>
              <a:latin typeface="Arial" pitchFamily="34" charset="0"/>
              <a:ea typeface="宋体" pitchFamily="2" charset="-122"/>
            </a:endParaRPr>
          </a:p>
        </p:txBody>
      </p:sp>
      <p:pic>
        <p:nvPicPr>
          <p:cNvPr id="6" name="Picture 19">
            <a:extLst>
              <a:ext uri="{FF2B5EF4-FFF2-40B4-BE49-F238E27FC236}">
                <a16:creationId xmlns:a16="http://schemas.microsoft.com/office/drawing/2014/main" xmlns="" id="{E6A242DE-CC1B-4161-ADE2-431CA8D836B3}"/>
              </a:ext>
            </a:extLst>
          </p:cNvPr>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5974675" y="3429001"/>
            <a:ext cx="6217325" cy="33784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矩形 6">
            <a:extLst>
              <a:ext uri="{FF2B5EF4-FFF2-40B4-BE49-F238E27FC236}">
                <a16:creationId xmlns:a16="http://schemas.microsoft.com/office/drawing/2014/main" xmlns="" id="{A5152A47-D78A-4D3E-AD7E-54FBCB2086AB}"/>
              </a:ext>
            </a:extLst>
          </p:cNvPr>
          <p:cNvSpPr/>
          <p:nvPr/>
        </p:nvSpPr>
        <p:spPr>
          <a:xfrm>
            <a:off x="0" y="3428999"/>
            <a:ext cx="5974675" cy="3378467"/>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eaLnBrk="1" hangingPunct="1"/>
            <a:r>
              <a:rPr lang="zh-CN" altLang="en-US" sz="1800" b="1">
                <a:solidFill>
                  <a:srgbClr val="0000FF"/>
                </a:solidFill>
                <a:latin typeface="黑体" panose="02010609060101010101" pitchFamily="49" charset="-122"/>
              </a:rPr>
              <a:t>王祥（</a:t>
            </a:r>
            <a:r>
              <a:rPr lang="en-US" altLang="zh-CN" sz="1800" b="1">
                <a:solidFill>
                  <a:srgbClr val="0000FF"/>
                </a:solidFill>
                <a:latin typeface="黑体" panose="02010609060101010101" pitchFamily="49" charset="-122"/>
              </a:rPr>
              <a:t>185</a:t>
            </a:r>
            <a:r>
              <a:rPr lang="zh-CN" altLang="en-US" sz="1800" b="1">
                <a:solidFill>
                  <a:srgbClr val="0000FF"/>
                </a:solidFill>
                <a:latin typeface="黑体" panose="02010609060101010101" pitchFamily="49" charset="-122"/>
              </a:rPr>
              <a:t>年</a:t>
            </a:r>
            <a:r>
              <a:rPr lang="en-US" altLang="zh-CN" sz="1800" b="1">
                <a:solidFill>
                  <a:srgbClr val="0000FF"/>
                </a:solidFill>
              </a:rPr>
              <a:t>—</a:t>
            </a:r>
            <a:r>
              <a:rPr lang="en-US" altLang="zh-CN" sz="1800" b="1">
                <a:solidFill>
                  <a:srgbClr val="0000FF"/>
                </a:solidFill>
                <a:latin typeface="黑体" panose="02010609060101010101" pitchFamily="49" charset="-122"/>
              </a:rPr>
              <a:t>269</a:t>
            </a:r>
            <a:r>
              <a:rPr lang="zh-CN" altLang="en-US" sz="1800" b="1">
                <a:solidFill>
                  <a:srgbClr val="0000FF"/>
                </a:solidFill>
                <a:latin typeface="黑体" panose="02010609060101010101" pitchFamily="49" charset="-122"/>
              </a:rPr>
              <a:t>年），字休征，</a:t>
            </a:r>
            <a:r>
              <a:rPr lang="zh-CN" altLang="en-US" sz="1800" b="1">
                <a:solidFill>
                  <a:srgbClr val="0000FF"/>
                </a:solidFill>
                <a:latin typeface="黑体" panose="02010609060101010101" pitchFamily="49" charset="-122"/>
                <a:hlinkClick r:id="rId6"/>
              </a:rPr>
              <a:t>西晋</a:t>
            </a:r>
            <a:r>
              <a:rPr lang="zh-CN" altLang="en-US" sz="1800" b="1">
                <a:solidFill>
                  <a:srgbClr val="0000FF"/>
                </a:solidFill>
                <a:latin typeface="黑体" panose="02010609060101010101" pitchFamily="49" charset="-122"/>
                <a:hlinkClick r:id="rId7"/>
              </a:rPr>
              <a:t>琅琊</a:t>
            </a:r>
            <a:r>
              <a:rPr lang="zh-CN" altLang="en-US" sz="1800" b="1">
                <a:solidFill>
                  <a:srgbClr val="0000FF"/>
                </a:solidFill>
                <a:latin typeface="黑体" panose="02010609060101010101" pitchFamily="49" charset="-122"/>
              </a:rPr>
              <a:t>（今</a:t>
            </a:r>
            <a:r>
              <a:rPr lang="zh-CN" altLang="en-US" sz="1800" b="1">
                <a:solidFill>
                  <a:srgbClr val="0000FF"/>
                </a:solidFill>
                <a:latin typeface="黑体" panose="02010609060101010101" pitchFamily="49" charset="-122"/>
                <a:hlinkClick r:id="rId8"/>
              </a:rPr>
              <a:t>临沂</a:t>
            </a:r>
            <a:r>
              <a:rPr lang="zh-CN" altLang="en-US" sz="1800" b="1">
                <a:solidFill>
                  <a:srgbClr val="0000FF"/>
                </a:solidFill>
                <a:latin typeface="黑体" panose="02010609060101010101" pitchFamily="49" charset="-122"/>
              </a:rPr>
              <a:t>）人，历</a:t>
            </a:r>
            <a:r>
              <a:rPr lang="zh-CN" altLang="en-US" sz="1800" b="1">
                <a:solidFill>
                  <a:srgbClr val="0000FF"/>
                </a:solidFill>
                <a:latin typeface="黑体" panose="02010609060101010101" pitchFamily="49" charset="-122"/>
                <a:hlinkClick r:id="rId9"/>
              </a:rPr>
              <a:t>汉</a:t>
            </a:r>
            <a:r>
              <a:rPr lang="zh-CN" altLang="en-US" sz="1800" b="1">
                <a:solidFill>
                  <a:srgbClr val="0000FF"/>
                </a:solidFill>
                <a:latin typeface="黑体" panose="02010609060101010101" pitchFamily="49" charset="-122"/>
              </a:rPr>
              <a:t>、</a:t>
            </a:r>
            <a:r>
              <a:rPr lang="zh-CN" altLang="en-US" sz="1800" b="1">
                <a:solidFill>
                  <a:srgbClr val="0000FF"/>
                </a:solidFill>
                <a:latin typeface="黑体" panose="02010609060101010101" pitchFamily="49" charset="-122"/>
                <a:hlinkClick r:id="rId10"/>
              </a:rPr>
              <a:t>魏</a:t>
            </a:r>
            <a:r>
              <a:rPr lang="zh-CN" altLang="en-US" sz="1800" b="1">
                <a:solidFill>
                  <a:srgbClr val="0000FF"/>
                </a:solidFill>
                <a:latin typeface="黑体" panose="02010609060101010101" pitchFamily="49" charset="-122"/>
              </a:rPr>
              <a:t>、西晋三代。东汉末年隐居</a:t>
            </a:r>
            <a:r>
              <a:rPr lang="en-US" altLang="zh-CN" sz="1800" b="1">
                <a:solidFill>
                  <a:srgbClr val="0000FF"/>
                </a:solidFill>
                <a:latin typeface="黑体" panose="02010609060101010101" pitchFamily="49" charset="-122"/>
              </a:rPr>
              <a:t>20</a:t>
            </a:r>
            <a:r>
              <a:rPr lang="zh-CN" altLang="en-US" sz="1800" b="1">
                <a:solidFill>
                  <a:srgbClr val="0000FF"/>
                </a:solidFill>
                <a:latin typeface="黑体" panose="02010609060101010101" pitchFamily="49" charset="-122"/>
              </a:rPr>
              <a:t>年</a:t>
            </a:r>
            <a:r>
              <a:rPr lang="en-US" altLang="zh-CN" sz="1800" b="1">
                <a:solidFill>
                  <a:srgbClr val="0000FF"/>
                </a:solidFill>
                <a:latin typeface="黑体" panose="02010609060101010101" pitchFamily="49" charset="-122"/>
              </a:rPr>
              <a:t>,</a:t>
            </a:r>
            <a:r>
              <a:rPr lang="zh-CN" altLang="en-US" sz="1800" b="1">
                <a:solidFill>
                  <a:srgbClr val="0000FF"/>
                </a:solidFill>
                <a:latin typeface="黑体" panose="02010609060101010101" pitchFamily="49" charset="-122"/>
              </a:rPr>
              <a:t>仕晋官至</a:t>
            </a:r>
            <a:r>
              <a:rPr lang="zh-CN" altLang="en-US" sz="1800" b="1">
                <a:solidFill>
                  <a:srgbClr val="0000FF"/>
                </a:solidFill>
                <a:latin typeface="黑体" panose="02010609060101010101" pitchFamily="49" charset="-122"/>
                <a:hlinkClick r:id="rId11"/>
              </a:rPr>
              <a:t>太尉</a:t>
            </a:r>
            <a:r>
              <a:rPr lang="zh-CN" altLang="en-US" sz="1800" b="1">
                <a:solidFill>
                  <a:srgbClr val="0000FF"/>
                </a:solidFill>
                <a:latin typeface="黑体" panose="02010609060101010101" pitchFamily="49" charset="-122"/>
              </a:rPr>
              <a:t>、</a:t>
            </a:r>
            <a:r>
              <a:rPr lang="zh-CN" altLang="en-US" sz="1800" b="1">
                <a:solidFill>
                  <a:srgbClr val="0000FF"/>
                </a:solidFill>
                <a:latin typeface="黑体" panose="02010609060101010101" pitchFamily="49" charset="-122"/>
                <a:hlinkClick r:id="rId12"/>
              </a:rPr>
              <a:t>太保</a:t>
            </a:r>
            <a:r>
              <a:rPr lang="zh-CN" altLang="en-US" sz="1800" b="1">
                <a:solidFill>
                  <a:srgbClr val="0000FF"/>
                </a:solidFill>
                <a:latin typeface="黑体" panose="02010609060101010101" pitchFamily="49" charset="-122"/>
              </a:rPr>
              <a:t>。以孝著称，为</a:t>
            </a:r>
            <a:r>
              <a:rPr lang="zh-CN" altLang="en-US" sz="1800" b="1">
                <a:solidFill>
                  <a:srgbClr val="0000FF"/>
                </a:solidFill>
                <a:latin typeface="黑体" panose="02010609060101010101" pitchFamily="49" charset="-122"/>
                <a:hlinkClick r:id="rId13"/>
              </a:rPr>
              <a:t>二十四孝</a:t>
            </a:r>
            <a:r>
              <a:rPr lang="zh-CN" altLang="en-US" sz="1800" b="1">
                <a:solidFill>
                  <a:srgbClr val="0000FF"/>
                </a:solidFill>
                <a:latin typeface="黑体" panose="02010609060101010101" pitchFamily="49" charset="-122"/>
              </a:rPr>
              <a:t>之一，</a:t>
            </a:r>
            <a:r>
              <a:rPr lang="zh-CN" altLang="en-US" sz="1800" b="1">
                <a:solidFill>
                  <a:srgbClr val="0000FF"/>
                </a:solidFill>
              </a:rPr>
              <a:t>“</a:t>
            </a:r>
            <a:r>
              <a:rPr lang="zh-CN" altLang="en-US" sz="1800" b="1">
                <a:solidFill>
                  <a:srgbClr val="0000FF"/>
                </a:solidFill>
                <a:latin typeface="黑体" panose="02010609060101010101" pitchFamily="49" charset="-122"/>
                <a:hlinkClick r:id="rId14"/>
              </a:rPr>
              <a:t>卧冰求鲤</a:t>
            </a:r>
            <a:r>
              <a:rPr lang="zh-CN" altLang="en-US" sz="1800" b="1">
                <a:solidFill>
                  <a:srgbClr val="0000FF"/>
                </a:solidFill>
              </a:rPr>
              <a:t>”</a:t>
            </a:r>
            <a:r>
              <a:rPr lang="zh-CN" altLang="en-US" sz="1800" b="1">
                <a:solidFill>
                  <a:srgbClr val="0000FF"/>
                </a:solidFill>
                <a:latin typeface="黑体" panose="02010609060101010101" pitchFamily="49" charset="-122"/>
              </a:rPr>
              <a:t>的主人翁。</a:t>
            </a:r>
            <a:r>
              <a:rPr lang="zh-CN" altLang="en-US" sz="1800" b="1">
                <a:solidFill>
                  <a:srgbClr val="0000FF"/>
                </a:solidFill>
              </a:rPr>
              <a:t>“</a:t>
            </a:r>
            <a:r>
              <a:rPr lang="zh-CN" altLang="en-US" sz="1800" b="1">
                <a:solidFill>
                  <a:srgbClr val="0000FF"/>
                </a:solidFill>
                <a:latin typeface="黑体" panose="02010609060101010101" pitchFamily="49" charset="-122"/>
              </a:rPr>
              <a:t>书圣</a:t>
            </a:r>
            <a:r>
              <a:rPr lang="zh-CN" altLang="en-US" sz="1800" b="1">
                <a:solidFill>
                  <a:srgbClr val="0000FF"/>
                </a:solidFill>
              </a:rPr>
              <a:t>”</a:t>
            </a:r>
            <a:r>
              <a:rPr lang="zh-CN" altLang="en-US" sz="1800" b="1">
                <a:solidFill>
                  <a:srgbClr val="0000FF"/>
                </a:solidFill>
                <a:latin typeface="黑体" panose="02010609060101010101" pitchFamily="49" charset="-122"/>
                <a:hlinkClick r:id="rId15"/>
              </a:rPr>
              <a:t>王羲之</a:t>
            </a:r>
            <a:r>
              <a:rPr lang="zh-CN" altLang="en-US" sz="1800" b="1">
                <a:solidFill>
                  <a:srgbClr val="0000FF"/>
                </a:solidFill>
                <a:latin typeface="黑体" panose="02010609060101010101" pitchFamily="49" charset="-122"/>
              </a:rPr>
              <a:t>五世祖</a:t>
            </a:r>
            <a:r>
              <a:rPr lang="zh-CN" altLang="en-US" sz="1800" b="1">
                <a:solidFill>
                  <a:srgbClr val="0000FF"/>
                </a:solidFill>
                <a:latin typeface="黑体" panose="02010609060101010101" pitchFamily="49" charset="-122"/>
                <a:hlinkClick r:id="rId16"/>
              </a:rPr>
              <a:t>王览</a:t>
            </a:r>
            <a:r>
              <a:rPr lang="zh-CN" altLang="en-US" sz="1800" b="1">
                <a:solidFill>
                  <a:srgbClr val="0000FF"/>
                </a:solidFill>
                <a:latin typeface="黑体" panose="02010609060101010101" pitchFamily="49" charset="-122"/>
              </a:rPr>
              <a:t>的同父异母兄。 </a:t>
            </a:r>
            <a:r>
              <a:rPr lang="zh-CN" altLang="en-US" sz="1800" b="1">
                <a:solidFill>
                  <a:srgbClr val="0000FF"/>
                </a:solidFill>
                <a:hlinkClick r:id="rId17" tooltip="查看图片"/>
              </a:rPr>
              <a:t>  </a:t>
            </a:r>
            <a:r>
              <a:rPr lang="zh-CN" altLang="en-US" sz="1800" b="1">
                <a:solidFill>
                  <a:srgbClr val="0000FF"/>
                </a:solidFill>
                <a:latin typeface="黑体" panose="02010609060101010101" pitchFamily="49" charset="-122"/>
                <a:hlinkClick r:id="rId17"/>
              </a:rPr>
              <a:t> </a:t>
            </a:r>
            <a:r>
              <a:rPr lang="zh-CN" altLang="en-US" sz="1800" b="1">
                <a:solidFill>
                  <a:srgbClr val="0000FF"/>
                </a:solidFill>
                <a:latin typeface="黑体" panose="02010609060101010101" pitchFamily="49" charset="-122"/>
              </a:rPr>
              <a:t> </a:t>
            </a:r>
          </a:p>
          <a:p>
            <a:pPr eaLnBrk="1" hangingPunct="1"/>
            <a:r>
              <a:rPr lang="zh-CN" altLang="en-US" sz="1800" b="1">
                <a:solidFill>
                  <a:srgbClr val="0000FF"/>
                </a:solidFill>
                <a:latin typeface="黑体" panose="02010609060101010101" pitchFamily="49" charset="-122"/>
              </a:rPr>
              <a:t>王祥生母早逝，后母朱氏不喜欢他，在父亲前面说王祥坏话，所以连父亲也疏远他，派他去扫牛粪；但是王祥逆来顺受，仍然恭谨地事奉父母。父母生病了，王祥忙碌地事奉，亲尝汤药。</a:t>
            </a:r>
          </a:p>
          <a:p>
            <a:pPr eaLnBrk="1" hangingPunct="1">
              <a:buFontTx/>
              <a:buNone/>
            </a:pPr>
            <a:r>
              <a:rPr lang="zh-CN" altLang="en-US" sz="1800" b="1">
                <a:solidFill>
                  <a:srgbClr val="0000FF"/>
                </a:solidFill>
                <a:latin typeface="黑体" panose="02010609060101010101" pitchFamily="49" charset="-122"/>
              </a:rPr>
              <a:t>　后母虐待王祥，冬天嚷着要吃鱼，王祥就就到河上「卧冰求鲤」。不料，王祥才刚脱了衣服，凿开河面上的冰，底下冰冷的河水中就跃出两只鲤鱼，给他捧回去了。 </a:t>
            </a:r>
          </a:p>
          <a:p>
            <a:pPr algn="ctr"/>
            <a:endParaRPr lang="zh-CN" altLang="en-US"/>
          </a:p>
        </p:txBody>
      </p:sp>
      <p:sp>
        <p:nvSpPr>
          <p:cNvPr id="8" name="卷形: 水平 7">
            <a:extLst>
              <a:ext uri="{FF2B5EF4-FFF2-40B4-BE49-F238E27FC236}">
                <a16:creationId xmlns:a16="http://schemas.microsoft.com/office/drawing/2014/main" xmlns="" id="{B25020A2-C8B0-4BE5-85FC-3EE6D1A53F05}"/>
              </a:ext>
            </a:extLst>
          </p:cNvPr>
          <p:cNvSpPr/>
          <p:nvPr/>
        </p:nvSpPr>
        <p:spPr>
          <a:xfrm>
            <a:off x="116632" y="82294"/>
            <a:ext cx="11906451" cy="5509984"/>
          </a:xfrm>
          <a:prstGeom prst="horizontalScroll">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a:t>成语源远流长，很多是来源于历史故事、神话、寓言、典故中，而且在其演变过程中不断引申新义，甚至发生转义，因此，他们在意义常常是意在“字”外，需要我们追源溯流，寻根究底，才能准确把握和理解。</a:t>
            </a:r>
          </a:p>
        </p:txBody>
      </p:sp>
    </p:spTree>
    <p:extLst>
      <p:ext uri="{BB962C8B-B14F-4D97-AF65-F5344CB8AC3E}">
        <p14:creationId xmlns:p14="http://schemas.microsoft.com/office/powerpoint/2010/main" val="2505043668"/>
      </p:ext>
    </p:extLst>
  </p:cSld>
  <p:clrMapOvr>
    <a:masterClrMapping/>
  </p:clrMapOvr>
  <mc:AlternateContent>
    <mc:Choice xmlns:p14="http://schemas.microsoft.com/office/powerpoint/2010/main" Requires="p14">
      <p:transition spd="slow" advClick="0" advTm="4000" p14:dur="1500">
        <p:random/>
      </p:transition>
    </mc:Choice>
    <mc:Fallback>
      <p:transition spd="slow" advClick="0" advTm="4000">
        <p:random/>
      </p:transition>
    </mc:Fallback>
  </mc:AlternateContent>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537810" y="3822725"/>
            <a:ext cx="1155154" cy="1155154"/>
          </a:xfrm>
          <a:prstGeom prst="rect">
            <a:avLst/>
          </a:prstGeom>
        </p:spPr>
      </p:pic>
      <p:grpSp>
        <p:nvGrpSpPr>
          <p:cNvPr id="11" name="组合 10"/>
          <p:cNvGrpSpPr/>
          <p:nvPr/>
        </p:nvGrpSpPr>
        <p:grpSpPr>
          <a:xfrm>
            <a:off x="-3424" y="4357577"/>
            <a:ext cx="11778876" cy="1330434"/>
            <a:chOff x="-3424" y="4357577"/>
            <a:chExt cx="11778876" cy="1330434"/>
          </a:xfrm>
        </p:grpSpPr>
        <p:pic>
          <p:nvPicPr>
            <p:cNvPr id="2" name="图片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610476" y="4593428"/>
              <a:ext cx="2164976" cy="1094583"/>
            </a:xfrm>
            <a:prstGeom prst="rect">
              <a:avLst/>
            </a:prstGeom>
          </p:spPr>
        </p:pic>
        <p:cxnSp>
          <p:nvCxnSpPr>
            <p:cNvPr id="4" name="直接连接符 3"/>
            <p:cNvCxnSpPr/>
            <p:nvPr/>
          </p:nvCxnSpPr>
          <p:spPr>
            <a:xfrm flipH="1">
              <a:off x="0" y="5422900"/>
              <a:ext cx="9635876"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pic>
          <p:nvPicPr>
            <p:cNvPr id="9" name="图片 8"/>
            <p:cNvPicPr>
              <a:picLocks noChangeAspect="1"/>
            </p:cNvPicPr>
            <p:nvPr/>
          </p:nvPicPr>
          <p:blipFill>
            <a:blip r:embed="rId5">
              <a:extLst>
                <a:ext uri="{28A0092B-C50C-407E-A947-70E740481C1C}">
                  <a14:useLocalDpi xmlns:a14="http://schemas.microsoft.com/office/drawing/2010/main" val="0"/>
                </a:ext>
              </a:extLst>
            </a:blip>
            <a:srcRect b="6013"/>
            <a:stretch>
              <a:fillRect/>
            </a:stretch>
          </p:blipFill>
          <p:spPr>
            <a:xfrm>
              <a:off x="-3424" y="4357577"/>
              <a:ext cx="3134057" cy="1065323"/>
            </a:xfrm>
            <a:prstGeom prst="rect">
              <a:avLst/>
            </a:prstGeom>
          </p:spPr>
        </p:pic>
      </p:grpSp>
      <p:sp>
        <p:nvSpPr>
          <p:cNvPr id="10" name="文本框 9"/>
          <p:cNvSpPr txBox="1"/>
          <p:nvPr/>
        </p:nvSpPr>
        <p:spPr>
          <a:xfrm>
            <a:off x="262367" y="1208441"/>
            <a:ext cx="3074616" cy="646331"/>
          </a:xfrm>
          <a:prstGeom prst="rect">
            <a:avLst/>
          </a:prstGeom>
          <a:noFill/>
          <a:ln w="28575">
            <a:solidFill>
              <a:srgbClr val="DD3B44"/>
            </a:solidFill>
          </a:ln>
        </p:spPr>
        <p:txBody>
          <a:bodyPr wrap="square" rtlCol="0">
            <a:spAutoFit/>
          </a:bodyPr>
          <a:lstStyle/>
          <a:p>
            <a:r>
              <a:rPr lang="zh-CN" altLang="en-US" sz="3600">
                <a:latin typeface="+mj-ea"/>
                <a:ea typeface="+mj-ea"/>
              </a:rPr>
              <a:t>语义重复赘余</a:t>
            </a:r>
          </a:p>
        </p:txBody>
      </p:sp>
      <p:sp>
        <p:nvSpPr>
          <p:cNvPr id="3" name="文本框 2">
            <a:extLst>
              <a:ext uri="{FF2B5EF4-FFF2-40B4-BE49-F238E27FC236}">
                <a16:creationId xmlns:a16="http://schemas.microsoft.com/office/drawing/2014/main" xmlns="" id="{E7825243-2E46-4E81-B82C-F2E046110A85}"/>
              </a:ext>
            </a:extLst>
          </p:cNvPr>
          <p:cNvSpPr txBox="1"/>
          <p:nvPr/>
        </p:nvSpPr>
        <p:spPr>
          <a:xfrm>
            <a:off x="5688531" y="346509"/>
            <a:ext cx="6343048" cy="3401893"/>
          </a:xfrm>
          <a:prstGeom prst="rect">
            <a:avLst/>
          </a:prstGeom>
          <a:noFill/>
          <a:ln w="9525">
            <a:noFill/>
          </a:ln>
        </p:spPr>
        <p:txBody>
          <a:bodyPr wrap="square" rtlCol="0" anchor="t">
            <a:spAutoFit/>
          </a:bodyPr>
          <a:lstStyle/>
          <a:p>
            <a:pPr>
              <a:lnSpc>
                <a:spcPct val="200000"/>
              </a:lnSpc>
            </a:pPr>
            <a:r>
              <a:rPr lang="zh-CN" altLang="en-US" sz="2800" b="1">
                <a:solidFill>
                  <a:srgbClr val="FF0000"/>
                </a:solidFill>
                <a:latin typeface="Arial" pitchFamily="34" charset="0"/>
                <a:ea typeface="宋体" pitchFamily="2" charset="-122"/>
              </a:rPr>
              <a:t>梳理句子，分析整个句子的意思，看词义是否与句子重复：句中的某些句子（一般紧挨着成语的词语）的意思重复。或者用词赘余。</a:t>
            </a:r>
          </a:p>
        </p:txBody>
      </p:sp>
      <p:sp>
        <p:nvSpPr>
          <p:cNvPr id="5" name="箭头: 右 4">
            <a:extLst>
              <a:ext uri="{FF2B5EF4-FFF2-40B4-BE49-F238E27FC236}">
                <a16:creationId xmlns:a16="http://schemas.microsoft.com/office/drawing/2014/main" xmlns="" id="{A4BDB78A-1E98-409B-AF27-0EC536F250FA}"/>
              </a:ext>
            </a:extLst>
          </p:cNvPr>
          <p:cNvSpPr/>
          <p:nvPr/>
        </p:nvSpPr>
        <p:spPr>
          <a:xfrm>
            <a:off x="3580598" y="1435099"/>
            <a:ext cx="1876926" cy="576579"/>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mc:Choice xmlns:p14="http://schemas.microsoft.com/office/powerpoint/2010/main" Requires="p14">
      <p:transition spd="slow" advClick="0" advTm="4000" p14:dur="15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3" grpId="0"/>
      <p:bldP spid="5" grpId="0"/>
    </p:bldLst>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744250" y="5817619"/>
            <a:ext cx="1523650" cy="770337"/>
          </a:xfrm>
          <a:prstGeom prst="rect">
            <a:avLst/>
          </a:prstGeom>
        </p:spPr>
      </p:pic>
      <p:sp>
        <p:nvSpPr>
          <p:cNvPr id="10" name="Rectangle 3">
            <a:extLst>
              <a:ext uri="{FF2B5EF4-FFF2-40B4-BE49-F238E27FC236}">
                <a16:creationId xmlns:a16="http://schemas.microsoft.com/office/drawing/2014/main" xmlns="" id="{4BE10E7F-56EC-48FA-9A63-796B0F66283D}"/>
              </a:ext>
            </a:extLst>
          </p:cNvPr>
          <p:cNvSpPr txBox="1">
            <a:spLocks noChangeArrowheads="1"/>
          </p:cNvSpPr>
          <p:nvPr/>
        </p:nvSpPr>
        <p:spPr>
          <a:xfrm>
            <a:off x="0" y="426179"/>
            <a:ext cx="12021954" cy="4525963"/>
          </a:xfrm>
          <a:prstGeom prst="rect">
            <a:avLst/>
          </a:prstGeom>
        </p:spPr>
        <p:txBody>
          <a:bodyPr/>
          <a:lst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r>
              <a:rPr lang="en-US" altLang="zh-CN" sz="4400" b="1">
                <a:latin typeface="黑体" panose="02010609060101010101" pitchFamily="49" charset="-122"/>
              </a:rPr>
              <a:t>1.</a:t>
            </a:r>
            <a:r>
              <a:rPr lang="zh-CN" altLang="en-US" sz="4400" b="1">
                <a:latin typeface="黑体" panose="02010609060101010101" pitchFamily="49" charset="-122"/>
              </a:rPr>
              <a:t>看到他这种滑稽的表演，坐在身旁的一名外国记者</a:t>
            </a:r>
            <a:r>
              <a:rPr lang="zh-CN" altLang="en-US" sz="4400" b="1" u="sng">
                <a:solidFill>
                  <a:srgbClr val="0000FF"/>
                </a:solidFill>
                <a:latin typeface="黑体" panose="02010609060101010101" pitchFamily="49" charset="-122"/>
              </a:rPr>
              <a:t>忍俊不禁</a:t>
            </a:r>
            <a:r>
              <a:rPr lang="zh-CN" altLang="en-US" sz="4400" b="1">
                <a:latin typeface="黑体" panose="02010609060101010101" pitchFamily="49" charset="-122"/>
              </a:rPr>
              <a:t>扑哧一声笑起来。</a:t>
            </a:r>
            <a:endParaRPr lang="en-US" altLang="zh-CN" sz="4400" b="1">
              <a:latin typeface="黑体" panose="02010609060101010101" pitchFamily="49" charset="-122"/>
            </a:endParaRPr>
          </a:p>
          <a:p>
            <a:endParaRPr lang="en-US" altLang="zh-CN" sz="4400" b="1">
              <a:latin typeface="黑体" panose="02010609060101010101" pitchFamily="49" charset="-122"/>
            </a:endParaRPr>
          </a:p>
          <a:p>
            <a:endParaRPr lang="en-US" altLang="zh-CN" sz="4400" b="1">
              <a:latin typeface="黑体" panose="02010609060101010101" pitchFamily="49" charset="-122"/>
            </a:endParaRPr>
          </a:p>
          <a:p>
            <a:endParaRPr lang="zh-CN" altLang="en-US" sz="4400" b="1">
              <a:latin typeface="黑体" panose="02010609060101010101" pitchFamily="49" charset="-122"/>
            </a:endParaRPr>
          </a:p>
          <a:p>
            <a:r>
              <a:rPr lang="en-US" altLang="zh-CN" sz="4400" b="1">
                <a:latin typeface="黑体" panose="02010609060101010101" pitchFamily="49" charset="-122"/>
              </a:rPr>
              <a:t>2.</a:t>
            </a:r>
            <a:r>
              <a:rPr lang="zh-CN" altLang="en-US" sz="4400" b="1">
                <a:latin typeface="黑体" panose="02010609060101010101" pitchFamily="49" charset="-122"/>
              </a:rPr>
              <a:t>他全身被打得</a:t>
            </a:r>
            <a:r>
              <a:rPr lang="zh-CN" altLang="en-US" sz="4400" b="1" u="sng">
                <a:solidFill>
                  <a:srgbClr val="0000FF"/>
                </a:solidFill>
                <a:latin typeface="黑体" panose="02010609060101010101" pitchFamily="49" charset="-122"/>
              </a:rPr>
              <a:t>遍体鳞伤</a:t>
            </a:r>
            <a:r>
              <a:rPr lang="zh-CN" altLang="en-US" sz="4400" b="1">
                <a:latin typeface="黑体" panose="02010609060101010101" pitchFamily="49" charset="-122"/>
              </a:rPr>
              <a:t>。</a:t>
            </a:r>
            <a:endParaRPr lang="en-US" altLang="zh-CN" sz="4400" b="1">
              <a:latin typeface="黑体" panose="02010609060101010101" pitchFamily="49" charset="-122"/>
            </a:endParaRPr>
          </a:p>
          <a:p>
            <a:endParaRPr lang="en-US" altLang="zh-CN" sz="4400" b="1">
              <a:latin typeface="黑体" panose="02010609060101010101" pitchFamily="49" charset="-122"/>
            </a:endParaRPr>
          </a:p>
          <a:p>
            <a:endParaRPr lang="zh-CN" altLang="en-US" sz="4400" b="1">
              <a:latin typeface="黑体" panose="02010609060101010101" pitchFamily="49" charset="-122"/>
            </a:endParaRPr>
          </a:p>
        </p:txBody>
      </p:sp>
      <p:sp>
        <p:nvSpPr>
          <p:cNvPr id="8" name="文本框 7">
            <a:extLst>
              <a:ext uri="{FF2B5EF4-FFF2-40B4-BE49-F238E27FC236}">
                <a16:creationId xmlns:a16="http://schemas.microsoft.com/office/drawing/2014/main" xmlns="" id="{5E7F9481-CD5E-4124-9AF3-E8259C3E4877}"/>
              </a:ext>
            </a:extLst>
          </p:cNvPr>
          <p:cNvSpPr txBox="1"/>
          <p:nvPr/>
        </p:nvSpPr>
        <p:spPr>
          <a:xfrm>
            <a:off x="789271" y="2457469"/>
            <a:ext cx="7382577" cy="1323439"/>
          </a:xfrm>
          <a:prstGeom prst="rect">
            <a:avLst/>
          </a:prstGeom>
          <a:noFill/>
          <a:ln w="9525">
            <a:noFill/>
          </a:ln>
        </p:spPr>
        <p:txBody>
          <a:bodyPr wrap="square">
            <a:spAutoFit/>
          </a:bodyPr>
          <a:lstStyle/>
          <a:p>
            <a:pPr eaLnBrk="1" hangingPunct="1">
              <a:spcBef>
                <a:spcPct val="50000"/>
              </a:spcBef>
              <a:buClrTx/>
              <a:buFont typeface="Arial" pitchFamily="34" charset="0"/>
              <a:buNone/>
            </a:pPr>
            <a:r>
              <a:rPr lang="zh-CN" altLang="en-US" sz="3200" b="1">
                <a:solidFill>
                  <a:srgbClr val="FF0000"/>
                </a:solidFill>
              </a:rPr>
              <a:t>一般指无法控制自己，忍不住要发笑。</a:t>
            </a:r>
            <a:endParaRPr lang="en-US" altLang="zh-CN" sz="3200" b="1">
              <a:solidFill>
                <a:srgbClr val="FF0000"/>
              </a:solidFill>
            </a:endParaRPr>
          </a:p>
          <a:p>
            <a:pPr eaLnBrk="1" hangingPunct="1">
              <a:spcBef>
                <a:spcPct val="50000"/>
              </a:spcBef>
              <a:buClrTx/>
              <a:buFont typeface="Arial" pitchFamily="34" charset="0"/>
              <a:buNone/>
            </a:pPr>
            <a:r>
              <a:rPr lang="zh-CN" altLang="en-US" sz="3200"/>
              <a:t> </a:t>
            </a:r>
          </a:p>
        </p:txBody>
      </p:sp>
      <p:sp>
        <p:nvSpPr>
          <p:cNvPr id="11" name="文本框 10">
            <a:extLst>
              <a:ext uri="{FF2B5EF4-FFF2-40B4-BE49-F238E27FC236}">
                <a16:creationId xmlns:a16="http://schemas.microsoft.com/office/drawing/2014/main" xmlns="" id="{39AC7288-0F0E-4D20-88DF-6571D76E3A2C}"/>
              </a:ext>
            </a:extLst>
          </p:cNvPr>
          <p:cNvSpPr txBox="1"/>
          <p:nvPr/>
        </p:nvSpPr>
        <p:spPr>
          <a:xfrm>
            <a:off x="654517" y="5521535"/>
            <a:ext cx="9394257" cy="584775"/>
          </a:xfrm>
          <a:prstGeom prst="rect">
            <a:avLst/>
          </a:prstGeom>
          <a:noFill/>
          <a:ln w="9525">
            <a:noFill/>
          </a:ln>
        </p:spPr>
        <p:txBody>
          <a:bodyPr wrap="square">
            <a:spAutoFit/>
          </a:bodyPr>
          <a:lstStyle/>
          <a:p>
            <a:pPr eaLnBrk="1" hangingPunct="1">
              <a:spcBef>
                <a:spcPct val="50000"/>
              </a:spcBef>
              <a:buClrTx/>
              <a:buFont typeface="Arial" pitchFamily="34" charset="0"/>
              <a:buNone/>
            </a:pPr>
            <a:r>
              <a:rPr lang="zh-CN" altLang="en-US" sz="3200" b="1">
                <a:solidFill>
                  <a:srgbClr val="FF0000"/>
                </a:solidFill>
              </a:rPr>
              <a:t>浑身受伤，伤痕象鱼鳞一样密。形容受伤很重。 </a:t>
            </a:r>
          </a:p>
        </p:txBody>
      </p:sp>
      <p:sp>
        <p:nvSpPr>
          <p:cNvPr id="12" name="TextBox 3">
            <a:extLst>
              <a:ext uri="{FF2B5EF4-FFF2-40B4-BE49-F238E27FC236}">
                <a16:creationId xmlns:a16="http://schemas.microsoft.com/office/drawing/2014/main" xmlns="" id="{0680BB2A-A115-4F40-A182-34611025499B}"/>
              </a:ext>
            </a:extLst>
          </p:cNvPr>
          <p:cNvSpPr txBox="1"/>
          <p:nvPr/>
        </p:nvSpPr>
        <p:spPr>
          <a:xfrm>
            <a:off x="8426245" y="1449894"/>
            <a:ext cx="1439862" cy="1198880"/>
          </a:xfrm>
          <a:prstGeom prst="rect">
            <a:avLst/>
          </a:prstGeom>
          <a:noFill/>
          <a:ln w="9525">
            <a:noFill/>
          </a:ln>
        </p:spPr>
        <p:txBody>
          <a:bodyPr anchor="t">
            <a:spAutoFit/>
          </a:bodyPr>
          <a:lstStyle/>
          <a:p>
            <a:r>
              <a:rPr lang="el-GR" altLang="en-US" sz="7200">
                <a:solidFill>
                  <a:srgbClr val="FF0000"/>
                </a:solidFill>
                <a:latin typeface="Calibri"/>
                <a:ea typeface="宋体" pitchFamily="2" charset="-122"/>
              </a:rPr>
              <a:t>Χ</a:t>
            </a:r>
            <a:endParaRPr lang="zh-CN" altLang="en-US" sz="7200">
              <a:solidFill>
                <a:srgbClr val="FF0000"/>
              </a:solidFill>
              <a:latin typeface="Calibri"/>
              <a:ea typeface="宋体" pitchFamily="2" charset="-122"/>
            </a:endParaRPr>
          </a:p>
        </p:txBody>
      </p:sp>
      <p:sp>
        <p:nvSpPr>
          <p:cNvPr id="13" name="TextBox 3">
            <a:extLst>
              <a:ext uri="{FF2B5EF4-FFF2-40B4-BE49-F238E27FC236}">
                <a16:creationId xmlns:a16="http://schemas.microsoft.com/office/drawing/2014/main" xmlns="" id="{353F92B0-5CF1-4DE1-8F4D-D0D704B17568}"/>
              </a:ext>
            </a:extLst>
          </p:cNvPr>
          <p:cNvSpPr txBox="1"/>
          <p:nvPr/>
        </p:nvSpPr>
        <p:spPr>
          <a:xfrm>
            <a:off x="6731986" y="3994085"/>
            <a:ext cx="1439862" cy="1198880"/>
          </a:xfrm>
          <a:prstGeom prst="rect">
            <a:avLst/>
          </a:prstGeom>
          <a:noFill/>
          <a:ln w="9525">
            <a:noFill/>
          </a:ln>
        </p:spPr>
        <p:txBody>
          <a:bodyPr anchor="t">
            <a:spAutoFit/>
          </a:bodyPr>
          <a:lstStyle/>
          <a:p>
            <a:r>
              <a:rPr lang="el-GR" altLang="en-US" sz="7200">
                <a:solidFill>
                  <a:srgbClr val="FF0000"/>
                </a:solidFill>
                <a:latin typeface="Calibri"/>
                <a:ea typeface="宋体" pitchFamily="2" charset="-122"/>
              </a:rPr>
              <a:t>Χ</a:t>
            </a:r>
            <a:endParaRPr lang="zh-CN" altLang="en-US" sz="7200">
              <a:solidFill>
                <a:srgbClr val="FF0000"/>
              </a:solidFill>
              <a:latin typeface="Calibri"/>
              <a:ea typeface="宋体" pitchFamily="2" charset="-122"/>
            </a:endParaRPr>
          </a:p>
        </p:txBody>
      </p:sp>
    </p:spTree>
  </p:cSld>
  <p:clrMapOvr>
    <a:masterClrMapping/>
  </p:clrMapOvr>
  <mc:AlternateContent>
    <mc:Choice xmlns:p14="http://schemas.microsoft.com/office/powerpoint/2010/main" Requires="p14">
      <p:transition spd="slow" advClick="0" advTm="4000" p14:dur="15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linds(horizontal)">
                                      <p:cBhvr>
                                        <p:cTn id="7" dur="500"/>
                                        <p:tgtEl>
                                          <p:spTgt spid="1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fill="hold"/>
                                        <p:tgtEl>
                                          <p:spTgt spid="8"/>
                                        </p:tgtEl>
                                        <p:attrNameLst>
                                          <p:attrName>ppt_x</p:attrName>
                                        </p:attrNameLst>
                                      </p:cBhvr>
                                      <p:tavLst>
                                        <p:tav tm="0">
                                          <p:val>
                                            <p:strVal val="#ppt_x"/>
                                          </p:val>
                                        </p:tav>
                                        <p:tav tm="100000">
                                          <p:val>
                                            <p:strVal val="#ppt_x"/>
                                          </p:val>
                                        </p:tav>
                                      </p:tavLst>
                                    </p:anim>
                                    <p:anim calcmode="lin" valueType="num">
                                      <p:cBhvr additive="base">
                                        <p:cTn id="13"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4" fill="hold" nodeType="clickPar">
                      <p:stCondLst>
                        <p:cond delay="indefinite"/>
                      </p:stCondLst>
                      <p:childTnLst>
                        <p:par>
                          <p:cTn id="15" fill="hold" nodeType="afterGroup">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blinds(horizontal)">
                                      <p:cBhvr>
                                        <p:cTn id="18" dur="500"/>
                                        <p:tgtEl>
                                          <p:spTgt spid="13"/>
                                        </p:tgtEl>
                                      </p:cBhvr>
                                    </p:animEffect>
                                  </p:childTnLst>
                                </p:cTn>
                              </p:par>
                            </p:childTnLst>
                          </p:cTn>
                        </p:par>
                      </p:childTnLst>
                    </p:cTn>
                  </p:par>
                  <p:par>
                    <p:cTn id="19" fill="hold" nodeType="clickPar">
                      <p:stCondLst>
                        <p:cond delay="indefinite"/>
                      </p:stCondLst>
                      <p:childTnLst>
                        <p:par>
                          <p:cTn id="20" fill="hold" nodeType="afterGroup">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500" fill="hold"/>
                                        <p:tgtEl>
                                          <p:spTgt spid="11"/>
                                        </p:tgtEl>
                                        <p:attrNameLst>
                                          <p:attrName>ppt_x</p:attrName>
                                        </p:attrNameLst>
                                      </p:cBhvr>
                                      <p:tavLst>
                                        <p:tav tm="0">
                                          <p:val>
                                            <p:strVal val="#ppt_x"/>
                                          </p:val>
                                        </p:tav>
                                        <p:tav tm="100000">
                                          <p:val>
                                            <p:strVal val="#ppt_x"/>
                                          </p:val>
                                        </p:tav>
                                      </p:tavLst>
                                    </p:anim>
                                    <p:anim calcmode="lin" valueType="num">
                                      <p:cBhvr additive="base">
                                        <p:cTn id="2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P spid="12" grpId="0"/>
      <p:bldP spid="13" grpId="0"/>
    </p:bldLst>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a:extLst>
              <a:ext uri="{FF2B5EF4-FFF2-40B4-BE49-F238E27FC236}">
                <a16:creationId xmlns:a16="http://schemas.microsoft.com/office/drawing/2014/main" xmlns="" id="{F5EE42A4-DA45-4C9C-B07B-E93AA096344D}"/>
              </a:ext>
            </a:extLst>
          </p:cNvPr>
          <p:cNvSpPr txBox="1"/>
          <p:nvPr/>
        </p:nvSpPr>
        <p:spPr>
          <a:xfrm>
            <a:off x="468830" y="576797"/>
            <a:ext cx="11254339" cy="1200329"/>
          </a:xfrm>
          <a:prstGeom prst="rect">
            <a:avLst/>
          </a:prstGeom>
          <a:noFill/>
          <a:ln w="9525">
            <a:noFill/>
          </a:ln>
        </p:spPr>
        <p:txBody>
          <a:bodyPr wrap="square">
            <a:spAutoFit/>
          </a:bodyPr>
          <a:lstStyle/>
          <a:p>
            <a:r>
              <a:rPr lang="en-US" altLang="zh-CN" sz="3600" b="1">
                <a:latin typeface="黑体" panose="02010609060101010101" pitchFamily="49" charset="-122"/>
              </a:rPr>
              <a:t>3.</a:t>
            </a:r>
            <a:r>
              <a:rPr lang="zh-CN" altLang="en-US" sz="3600" b="1">
                <a:latin typeface="黑体" panose="02010609060101010101" pitchFamily="49" charset="-122"/>
              </a:rPr>
              <a:t>你看他双眉紧锁，沉默不语，恐怕真是有什么</a:t>
            </a:r>
            <a:r>
              <a:rPr lang="zh-CN" altLang="en-US" sz="3600" b="1" u="sng">
                <a:solidFill>
                  <a:srgbClr val="0000FF"/>
                </a:solidFill>
                <a:latin typeface="黑体" panose="02010609060101010101" pitchFamily="49" charset="-122"/>
              </a:rPr>
              <a:t>难言之隐</a:t>
            </a:r>
            <a:r>
              <a:rPr lang="zh-CN" altLang="en-US" sz="3600" b="1">
                <a:latin typeface="黑体" panose="02010609060101010101" pitchFamily="49" charset="-122"/>
              </a:rPr>
              <a:t>的苦衷吧</a:t>
            </a:r>
            <a:r>
              <a:rPr lang="zh-CN" altLang="en-US" sz="3600" b="1">
                <a:latin typeface="楷体_GB2312" pitchFamily="49" charset="-122"/>
                <a:ea typeface="楷体_GB2312" pitchFamily="49" charset="-122"/>
              </a:rPr>
              <a:t>。</a:t>
            </a:r>
            <a:endParaRPr lang="zh-CN" altLang="en-US" sz="3600">
              <a:latin typeface="楷体_GB2312" pitchFamily="49" charset="-122"/>
              <a:ea typeface="楷体_GB2312" pitchFamily="49" charset="-122"/>
            </a:endParaRPr>
          </a:p>
        </p:txBody>
      </p:sp>
      <p:graphicFrame>
        <p:nvGraphicFramePr>
          <p:cNvPr id="4" name="Object 3">
            <a:extLst>
              <a:ext uri="{FF2B5EF4-FFF2-40B4-BE49-F238E27FC236}">
                <a16:creationId xmlns:a16="http://schemas.microsoft.com/office/drawing/2014/main" xmlns="" id="{9DACA9E1-32DC-4D3F-9317-86DE4DCBC6D3}"/>
              </a:ext>
            </a:extLst>
          </p:cNvPr>
          <p:cNvGraphicFramePr>
            <a:graphicFrameLocks noChangeAspect="1"/>
          </p:cNvGraphicFramePr>
          <p:nvPr>
            <p:extLst>
              <p:ext uri="{D42A27DB-BD31-4B8C-83A1-F6EECF244321}">
                <p14:modId xmlns:p14="http://schemas.microsoft.com/office/powerpoint/2010/main" val="3153515586"/>
              </p:ext>
            </p:extLst>
          </p:nvPr>
        </p:nvGraphicFramePr>
        <p:xfrm>
          <a:off x="468830" y="3582275"/>
          <a:ext cx="11254338" cy="1498600"/>
        </p:xfrm>
        <a:graphic>
          <a:graphicData uri="http://schemas.openxmlformats.org/presentationml/2006/ole">
            <mc:AlternateContent>
              <mc:Choice xmlns:v="urn:schemas-microsoft-com:vml" Requires="v">
                <p:oleObj spid="_x0000_s1039" r:id="rId2" imgW="7741800" imgH="1523880" progId="">
                  <p:embed/>
                </p:oleObj>
              </mc:Choice>
              <mc:Fallback>
                <p:oleObj r:id="rId2" imgW="7741800" imgH="1523880" progId="">
                  <p:embed/>
                  <p:pic>
                    <p:nvPicPr>
                      <p:cNvPr id="0" name="OLE substitute image"/>
                      <p:cNvPicPr/>
                      <p:nvPr/>
                    </p:nvPicPr>
                    <p:blipFill>
                      <a:blip r:embed="rId3">
                        <a:extLst>
                          <a:ext uri="{28A0092B-C50C-407E-A947-70E740481C1C}">
                            <a14:useLocalDpi xmlns:a14="http://schemas.microsoft.com/office/drawing/2010/main" val="0"/>
                          </a:ext>
                        </a:extLst>
                      </a:blip>
                      <a:stretch>
                        <a:fillRect/>
                      </a:stretch>
                    </p:blipFill>
                    <p:spPr>
                      <a:xfrm>
                        <a:off x="468830" y="3582275"/>
                        <a:ext cx="11254338" cy="1498600"/>
                      </a:xfrm>
                      <a:prstGeom prst="rect">
                        <a:avLst/>
                      </a:prstGeom>
                      <a:noFill/>
                      <a:ln>
                        <a:noFill/>
                      </a:ln>
                    </p:spPr>
                  </p:pic>
                </p:oleObj>
              </mc:Fallback>
            </mc:AlternateContent>
          </a:graphicData>
        </a:graphic>
      </p:graphicFrame>
      <p:sp>
        <p:nvSpPr>
          <p:cNvPr id="6" name="文本框 5">
            <a:extLst>
              <a:ext uri="{FF2B5EF4-FFF2-40B4-BE49-F238E27FC236}">
                <a16:creationId xmlns:a16="http://schemas.microsoft.com/office/drawing/2014/main" xmlns="" id="{5BD00B81-D7FF-4603-9219-D7401614AFB6}"/>
              </a:ext>
            </a:extLst>
          </p:cNvPr>
          <p:cNvSpPr txBox="1"/>
          <p:nvPr/>
        </p:nvSpPr>
        <p:spPr>
          <a:xfrm>
            <a:off x="401453" y="5514012"/>
            <a:ext cx="11081486" cy="1087349"/>
          </a:xfrm>
          <a:prstGeom prst="rect">
            <a:avLst/>
          </a:prstGeom>
          <a:noFill/>
          <a:ln w="9525">
            <a:noFill/>
          </a:ln>
        </p:spPr>
        <p:txBody>
          <a:bodyPr wrap="square">
            <a:spAutoFit/>
          </a:bodyPr>
          <a:lstStyle/>
          <a:p>
            <a:pPr marL="431800" indent="-431800" eaLnBrk="1" hangingPunct="1">
              <a:lnSpc>
                <a:spcPts val="4000"/>
              </a:lnSpc>
              <a:spcBef>
                <a:spcPct val="0"/>
              </a:spcBef>
              <a:buFont typeface="Wingdings" panose="05000000000000000000" pitchFamily="2" charset="2"/>
              <a:buNone/>
            </a:pPr>
            <a:r>
              <a:rPr lang="zh-CN" altLang="en-US" sz="3200" b="1">
                <a:solidFill>
                  <a:srgbClr val="FF0000"/>
                </a:solidFill>
                <a:latin typeface="黑体" panose="02010609060101010101" pitchFamily="49" charset="-122"/>
                <a:ea typeface="黑体" panose="02010609060101010101" pitchFamily="49" charset="-122"/>
              </a:rPr>
              <a:t>解析</a:t>
            </a:r>
            <a:r>
              <a:rPr lang="zh-CN" altLang="en-US" sz="3200" b="1">
                <a:solidFill>
                  <a:srgbClr val="FF0000"/>
                </a:solidFill>
                <a:latin typeface="Times New Roman" panose="02020603050405020304" pitchFamily="18" charset="0"/>
                <a:ea typeface="仿宋_GB2312" pitchFamily="1" charset="-122"/>
              </a:rPr>
              <a:t>　釜底抽薪：比喻从根本上解决问题，和前面的</a:t>
            </a:r>
            <a:r>
              <a:rPr lang="en-US" altLang="zh-CN" sz="3200" b="1">
                <a:solidFill>
                  <a:srgbClr val="FF0000"/>
                </a:solidFill>
                <a:latin typeface="Times New Roman" panose="02020603050405020304" pitchFamily="18" charset="0"/>
                <a:ea typeface="仿宋_GB2312" pitchFamily="1" charset="-122"/>
              </a:rPr>
              <a:t>“</a:t>
            </a:r>
            <a:r>
              <a:rPr lang="zh-CN" altLang="en-US" sz="3200" b="1">
                <a:solidFill>
                  <a:srgbClr val="FF0000"/>
                </a:solidFill>
                <a:latin typeface="Times New Roman" panose="02020603050405020304" pitchFamily="18" charset="0"/>
                <a:ea typeface="仿宋_GB2312" pitchFamily="1" charset="-122"/>
              </a:rPr>
              <a:t>从根本上</a:t>
            </a:r>
            <a:r>
              <a:rPr lang="en-US" altLang="zh-CN" sz="3200" b="1">
                <a:solidFill>
                  <a:srgbClr val="FF0000"/>
                </a:solidFill>
                <a:latin typeface="Times New Roman" panose="02020603050405020304" pitchFamily="18" charset="0"/>
                <a:ea typeface="仿宋_GB2312" pitchFamily="1" charset="-122"/>
              </a:rPr>
              <a:t>”</a:t>
            </a:r>
            <a:r>
              <a:rPr lang="zh-CN" altLang="en-US" sz="3200" b="1">
                <a:solidFill>
                  <a:srgbClr val="FF0000"/>
                </a:solidFill>
                <a:latin typeface="Times New Roman" panose="02020603050405020304" pitchFamily="18" charset="0"/>
                <a:ea typeface="仿宋_GB2312" pitchFamily="1" charset="-122"/>
              </a:rPr>
              <a:t>语义重复，应删去</a:t>
            </a:r>
            <a:r>
              <a:rPr lang="en-US" altLang="zh-CN" sz="3200" b="1">
                <a:solidFill>
                  <a:srgbClr val="FF0000"/>
                </a:solidFill>
                <a:latin typeface="Times New Roman" panose="02020603050405020304" pitchFamily="18" charset="0"/>
                <a:ea typeface="仿宋_GB2312" pitchFamily="1" charset="-122"/>
              </a:rPr>
              <a:t>“</a:t>
            </a:r>
            <a:r>
              <a:rPr lang="zh-CN" altLang="en-US" sz="3200" b="1">
                <a:solidFill>
                  <a:srgbClr val="FF0000"/>
                </a:solidFill>
                <a:latin typeface="Times New Roman" panose="02020603050405020304" pitchFamily="18" charset="0"/>
                <a:ea typeface="仿宋_GB2312" pitchFamily="1" charset="-122"/>
              </a:rPr>
              <a:t>从根本上</a:t>
            </a:r>
            <a:r>
              <a:rPr lang="en-US" altLang="zh-CN" sz="3200" b="1">
                <a:solidFill>
                  <a:srgbClr val="FF0000"/>
                </a:solidFill>
                <a:latin typeface="Times New Roman" panose="02020603050405020304" pitchFamily="18" charset="0"/>
                <a:ea typeface="仿宋_GB2312" pitchFamily="1" charset="-122"/>
              </a:rPr>
              <a:t>”</a:t>
            </a:r>
            <a:r>
              <a:rPr lang="zh-CN" altLang="en-US" sz="3200" b="1">
                <a:solidFill>
                  <a:srgbClr val="FF0000"/>
                </a:solidFill>
                <a:latin typeface="Times New Roman" panose="02020603050405020304" pitchFamily="18" charset="0"/>
                <a:ea typeface="仿宋_GB2312" pitchFamily="1" charset="-122"/>
              </a:rPr>
              <a:t>。</a:t>
            </a:r>
            <a:endParaRPr lang="en-US" altLang="zh-CN" sz="3200" b="1">
              <a:solidFill>
                <a:srgbClr val="FF0000"/>
              </a:solidFill>
              <a:latin typeface="Times New Roman" panose="02020603050405020304" pitchFamily="18" charset="0"/>
              <a:ea typeface="仿宋_GB2312" pitchFamily="1" charset="-122"/>
            </a:endParaRPr>
          </a:p>
        </p:txBody>
      </p:sp>
      <p:sp>
        <p:nvSpPr>
          <p:cNvPr id="8" name="文本框 7">
            <a:extLst>
              <a:ext uri="{FF2B5EF4-FFF2-40B4-BE49-F238E27FC236}">
                <a16:creationId xmlns:a16="http://schemas.microsoft.com/office/drawing/2014/main" xmlns="" id="{7AD83988-08E8-40C7-A06B-7D1FC12033F4}"/>
              </a:ext>
            </a:extLst>
          </p:cNvPr>
          <p:cNvSpPr txBox="1"/>
          <p:nvPr/>
        </p:nvSpPr>
        <p:spPr>
          <a:xfrm>
            <a:off x="1017871" y="2390092"/>
            <a:ext cx="7798870" cy="584775"/>
          </a:xfrm>
          <a:prstGeom prst="rect">
            <a:avLst/>
          </a:prstGeom>
          <a:noFill/>
          <a:ln w="9525">
            <a:noFill/>
          </a:ln>
        </p:spPr>
        <p:txBody>
          <a:bodyPr wrap="square">
            <a:spAutoFit/>
          </a:bodyPr>
          <a:lstStyle/>
          <a:p>
            <a:pPr eaLnBrk="1" hangingPunct="1">
              <a:spcBef>
                <a:spcPct val="50000"/>
              </a:spcBef>
              <a:buClrTx/>
              <a:buFont typeface="Arial" pitchFamily="34" charset="0"/>
              <a:buNone/>
            </a:pPr>
            <a:r>
              <a:rPr lang="zh-CN" altLang="en-US" sz="3200" b="1">
                <a:solidFill>
                  <a:srgbClr val="FF0000"/>
                </a:solidFill>
              </a:rPr>
              <a:t>藏在内心深处的事</a:t>
            </a:r>
            <a:r>
              <a:rPr lang="en-US" altLang="zh-CN" sz="3200" b="1">
                <a:solidFill>
                  <a:srgbClr val="FF0000"/>
                </a:solidFill>
              </a:rPr>
              <a:t>.</a:t>
            </a:r>
            <a:r>
              <a:rPr lang="zh-CN" altLang="en-US" sz="3200" b="1">
                <a:solidFill>
                  <a:srgbClr val="FF0000"/>
                </a:solidFill>
              </a:rPr>
              <a:t>难以说出口的隐衷</a:t>
            </a:r>
            <a:r>
              <a:rPr lang="en-US" altLang="zh-CN" sz="3200" b="1">
                <a:solidFill>
                  <a:srgbClr val="FF0000"/>
                </a:solidFill>
              </a:rPr>
              <a:t>.</a:t>
            </a:r>
            <a:r>
              <a:rPr lang="en-US" altLang="zh-CN" sz="3200"/>
              <a:t> </a:t>
            </a:r>
            <a:endParaRPr lang="zh-CN" altLang="en-US" sz="3200"/>
          </a:p>
        </p:txBody>
      </p:sp>
      <p:sp>
        <p:nvSpPr>
          <p:cNvPr id="9" name="TextBox 3">
            <a:extLst>
              <a:ext uri="{FF2B5EF4-FFF2-40B4-BE49-F238E27FC236}">
                <a16:creationId xmlns:a16="http://schemas.microsoft.com/office/drawing/2014/main" xmlns="" id="{378EBA7B-742A-4FCD-B607-F7BD8F248745}"/>
              </a:ext>
            </a:extLst>
          </p:cNvPr>
          <p:cNvSpPr txBox="1"/>
          <p:nvPr/>
        </p:nvSpPr>
        <p:spPr>
          <a:xfrm>
            <a:off x="8426245" y="1449894"/>
            <a:ext cx="1439862" cy="1198880"/>
          </a:xfrm>
          <a:prstGeom prst="rect">
            <a:avLst/>
          </a:prstGeom>
          <a:noFill/>
          <a:ln w="9525">
            <a:noFill/>
          </a:ln>
        </p:spPr>
        <p:txBody>
          <a:bodyPr anchor="t">
            <a:spAutoFit/>
          </a:bodyPr>
          <a:lstStyle/>
          <a:p>
            <a:r>
              <a:rPr lang="el-GR" altLang="en-US" sz="7200">
                <a:solidFill>
                  <a:srgbClr val="FF0000"/>
                </a:solidFill>
                <a:latin typeface="Calibri"/>
                <a:ea typeface="宋体" pitchFamily="2" charset="-122"/>
              </a:rPr>
              <a:t>Χ</a:t>
            </a:r>
            <a:endParaRPr lang="zh-CN" altLang="en-US" sz="7200">
              <a:solidFill>
                <a:srgbClr val="FF0000"/>
              </a:solidFill>
              <a:latin typeface="Calibri"/>
              <a:ea typeface="宋体" pitchFamily="2" charset="-122"/>
            </a:endParaRPr>
          </a:p>
        </p:txBody>
      </p:sp>
      <p:sp>
        <p:nvSpPr>
          <p:cNvPr id="10" name="TextBox 3">
            <a:extLst>
              <a:ext uri="{FF2B5EF4-FFF2-40B4-BE49-F238E27FC236}">
                <a16:creationId xmlns:a16="http://schemas.microsoft.com/office/drawing/2014/main" xmlns="" id="{87701248-FCA6-4060-AFC7-D85C3C6E74E0}"/>
              </a:ext>
            </a:extLst>
          </p:cNvPr>
          <p:cNvSpPr txBox="1"/>
          <p:nvPr/>
        </p:nvSpPr>
        <p:spPr>
          <a:xfrm>
            <a:off x="8020380" y="4331575"/>
            <a:ext cx="1439862" cy="1198880"/>
          </a:xfrm>
          <a:prstGeom prst="rect">
            <a:avLst/>
          </a:prstGeom>
          <a:noFill/>
          <a:ln w="9525">
            <a:noFill/>
          </a:ln>
        </p:spPr>
        <p:txBody>
          <a:bodyPr anchor="t">
            <a:spAutoFit/>
          </a:bodyPr>
          <a:lstStyle/>
          <a:p>
            <a:r>
              <a:rPr lang="el-GR" altLang="en-US" sz="7200">
                <a:solidFill>
                  <a:srgbClr val="FF0000"/>
                </a:solidFill>
                <a:latin typeface="Calibri"/>
                <a:ea typeface="宋体" pitchFamily="2" charset="-122"/>
              </a:rPr>
              <a:t>Χ</a:t>
            </a:r>
            <a:endParaRPr lang="zh-CN" altLang="en-US" sz="7200">
              <a:solidFill>
                <a:srgbClr val="FF0000"/>
              </a:solidFill>
              <a:latin typeface="Calibri"/>
              <a:ea typeface="宋体" pitchFamily="2" charset="-122"/>
            </a:endParaRPr>
          </a:p>
        </p:txBody>
      </p:sp>
      <p:cxnSp>
        <p:nvCxnSpPr>
          <p:cNvPr id="12" name="直接连接符 11">
            <a:extLst>
              <a:ext uri="{FF2B5EF4-FFF2-40B4-BE49-F238E27FC236}">
                <a16:creationId xmlns:a16="http://schemas.microsoft.com/office/drawing/2014/main" xmlns="" id="{08970047-1F90-4D72-AE57-F52F119C09B1}"/>
              </a:ext>
            </a:extLst>
          </p:cNvPr>
          <p:cNvCxnSpPr/>
          <p:nvPr/>
        </p:nvCxnSpPr>
        <p:spPr>
          <a:xfrm>
            <a:off x="9146176" y="4600876"/>
            <a:ext cx="1720746" cy="0"/>
          </a:xfrm>
          <a:prstGeom prst="line">
            <a:avLst/>
          </a:prstGeom>
          <a:ln w="50800">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78762394"/>
      </p:ext>
    </p:extLst>
  </p:cSld>
  <p:clrMapOvr>
    <a:masterClrMapping/>
  </p:clrMapOvr>
  <mc:AlternateContent>
    <mc:Choice xmlns:p14="http://schemas.microsoft.com/office/powerpoint/2010/main" Requires="p14">
      <p:transition spd="slow" advClick="0" advTm="4000" p14:dur="15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fill="hold"/>
                                        <p:tgtEl>
                                          <p:spTgt spid="8"/>
                                        </p:tgtEl>
                                        <p:attrNameLst>
                                          <p:attrName>ppt_x</p:attrName>
                                        </p:attrNameLst>
                                      </p:cBhvr>
                                      <p:tavLst>
                                        <p:tav tm="0">
                                          <p:val>
                                            <p:strVal val="#ppt_x"/>
                                          </p:val>
                                        </p:tav>
                                        <p:tav tm="100000">
                                          <p:val>
                                            <p:strVal val="#ppt_x"/>
                                          </p:val>
                                        </p:tav>
                                      </p:tavLst>
                                    </p:anim>
                                    <p:anim calcmode="lin" valueType="num">
                                      <p:cBhvr additive="base">
                                        <p:cTn id="13"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4" fill="hold" nodeType="clickPar">
                      <p:stCondLst>
                        <p:cond delay="indefinite"/>
                      </p:stCondLst>
                      <p:childTnLst>
                        <p:par>
                          <p:cTn id="15" fill="hold" nodeType="afterGroup">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blinds(horizontal)">
                                      <p:cBhvr>
                                        <p:cTn id="18" dur="500"/>
                                        <p:tgtEl>
                                          <p:spTgt spid="10"/>
                                        </p:tgtEl>
                                      </p:cBhvr>
                                    </p:animEffect>
                                  </p:childTnLst>
                                </p:cTn>
                              </p:par>
                            </p:childTnLst>
                          </p:cTn>
                        </p:par>
                      </p:childTnLst>
                    </p:cTn>
                  </p:par>
                  <p:par>
                    <p:cTn id="19" fill="hold" nodeType="clickPar">
                      <p:stCondLst>
                        <p:cond delay="indefinite"/>
                      </p:stCondLst>
                      <p:childTnLst>
                        <p:par>
                          <p:cTn id="20" fill="hold" nodeType="afterGroup">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additive="base">
                                        <p:cTn id="23" dur="500" fill="hold"/>
                                        <p:tgtEl>
                                          <p:spTgt spid="6"/>
                                        </p:tgtEl>
                                        <p:attrNameLst>
                                          <p:attrName>ppt_x</p:attrName>
                                        </p:attrNameLst>
                                      </p:cBhvr>
                                      <p:tavLst>
                                        <p:tav tm="0">
                                          <p:val>
                                            <p:strVal val="#ppt_x"/>
                                          </p:val>
                                        </p:tav>
                                        <p:tav tm="100000">
                                          <p:val>
                                            <p:strVal val="#ppt_x"/>
                                          </p:val>
                                        </p:tav>
                                      </p:tavLst>
                                    </p:anim>
                                    <p:anim calcmode="lin" valueType="num">
                                      <p:cBhvr additive="base">
                                        <p:cTn id="2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P spid="9" grpId="0"/>
      <p:bldP spid="10" grpId="0"/>
    </p:bldLst>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65539" name="Picture 2" descr="知识卡片">
            <a:extLst>
              <a:ext uri="{FF2B5EF4-FFF2-40B4-BE49-F238E27FC236}">
                <a16:creationId xmlns:a16="http://schemas.microsoft.com/office/drawing/2014/main" xmlns="" id="{57DD6FE2-EC64-4415-8597-89F3BBC5D5E0}"/>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0" y="0"/>
            <a:ext cx="4156613" cy="8691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内容占位符 1">
            <a:extLst>
              <a:ext uri="{FF2B5EF4-FFF2-40B4-BE49-F238E27FC236}">
                <a16:creationId xmlns:a16="http://schemas.microsoft.com/office/drawing/2014/main" xmlns="" id="{415FF305-7747-4648-91F1-FD738A74FE48}"/>
              </a:ext>
            </a:extLst>
          </p:cNvPr>
          <p:cNvSpPr txBox="1">
            <a:spLocks noRot="1" noChangeArrowheads="1"/>
          </p:cNvSpPr>
          <p:nvPr/>
        </p:nvSpPr>
        <p:spPr>
          <a:xfrm>
            <a:off x="570873" y="882697"/>
            <a:ext cx="11094946" cy="5975303"/>
          </a:xfrm>
          <a:prstGeom prst="rect">
            <a:avLst/>
          </a:prstGeom>
          <a:ln>
            <a:solidFill>
              <a:schemeClr val="tx1"/>
            </a:solidFill>
            <a:miter lim="800000"/>
          </a:ln>
        </p:spPr>
        <p:txBody>
          <a:bodyPr/>
          <a:lst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pPr marL="431800" lvl="4" indent="-431800">
              <a:lnSpc>
                <a:spcPts val="4000"/>
              </a:lnSpc>
              <a:spcBef>
                <a:spcPct val="0"/>
              </a:spcBef>
              <a:buFont typeface="Wingdings 2" panose="05020102010507070707" pitchFamily="82" charset="2"/>
              <a:buNone/>
            </a:pPr>
            <a:r>
              <a:rPr lang="zh-CN" altLang="en-US" sz="3200" b="1">
                <a:latin typeface="Times New Roman" panose="02020603050405020304" pitchFamily="18" charset="0"/>
              </a:rPr>
              <a:t>容易重复赘余的成语</a:t>
            </a:r>
            <a:r>
              <a:rPr lang="en-US" altLang="zh-CN" sz="3200" b="1">
                <a:latin typeface="Times New Roman" panose="02020603050405020304" pitchFamily="18" charset="0"/>
              </a:rPr>
              <a:t>(</a:t>
            </a:r>
            <a:r>
              <a:rPr lang="zh-CN" altLang="en-US" sz="3200" b="1">
                <a:latin typeface="Times New Roman" panose="02020603050405020304" pitchFamily="18" charset="0"/>
              </a:rPr>
              <a:t>括号内的词赘余，应删除</a:t>
            </a:r>
            <a:r>
              <a:rPr lang="en-US" altLang="zh-CN" sz="3200" b="1">
                <a:latin typeface="Times New Roman" panose="02020603050405020304" pitchFamily="18" charset="0"/>
              </a:rPr>
              <a:t>)</a:t>
            </a:r>
            <a:r>
              <a:rPr lang="zh-CN" altLang="en-US" sz="3200" b="1">
                <a:latin typeface="Times New Roman" panose="02020603050405020304" pitchFamily="18" charset="0"/>
              </a:rPr>
              <a:t>有：</a:t>
            </a:r>
          </a:p>
          <a:p>
            <a:pPr marL="431800" indent="-431800">
              <a:lnSpc>
                <a:spcPts val="4000"/>
              </a:lnSpc>
              <a:spcBef>
                <a:spcPct val="0"/>
              </a:spcBef>
              <a:buFont typeface="Wingdings" panose="05000000000000000000" pitchFamily="2" charset="2"/>
              <a:buNone/>
            </a:pPr>
            <a:r>
              <a:rPr lang="en-US" altLang="zh-CN" sz="3200" b="1">
                <a:solidFill>
                  <a:srgbClr val="000000"/>
                </a:solidFill>
                <a:latin typeface="Times New Roman" panose="02020603050405020304" pitchFamily="18" charset="0"/>
              </a:rPr>
              <a:t>	(</a:t>
            </a:r>
            <a:r>
              <a:rPr lang="zh-CN" altLang="en-US" sz="3200" b="1">
                <a:solidFill>
                  <a:srgbClr val="000000"/>
                </a:solidFill>
                <a:latin typeface="Times New Roman" panose="02020603050405020304" pitchFamily="18" charset="0"/>
              </a:rPr>
              <a:t>正</a:t>
            </a:r>
            <a:r>
              <a:rPr lang="en-US" altLang="zh-CN" sz="3200" b="1">
                <a:solidFill>
                  <a:srgbClr val="000000"/>
                </a:solidFill>
                <a:latin typeface="Times New Roman" panose="02020603050405020304" pitchFamily="18" charset="0"/>
              </a:rPr>
              <a:t>)</a:t>
            </a:r>
            <a:r>
              <a:rPr lang="zh-CN" altLang="en-US" sz="3200" b="1">
                <a:solidFill>
                  <a:srgbClr val="000000"/>
                </a:solidFill>
                <a:latin typeface="Times New Roman" panose="02020603050405020304" pitchFamily="18" charset="0"/>
              </a:rPr>
              <a:t>方兴未艾　　　　　　　　难言之隐</a:t>
            </a:r>
            <a:r>
              <a:rPr lang="en-US" altLang="zh-CN" sz="3200" b="1">
                <a:solidFill>
                  <a:srgbClr val="000000"/>
                </a:solidFill>
                <a:latin typeface="Times New Roman" panose="02020603050405020304" pitchFamily="18" charset="0"/>
              </a:rPr>
              <a:t>(</a:t>
            </a:r>
            <a:r>
              <a:rPr lang="zh-CN" altLang="en-US" sz="3200" b="1">
                <a:solidFill>
                  <a:srgbClr val="000000"/>
                </a:solidFill>
                <a:latin typeface="Times New Roman" panose="02020603050405020304" pitchFamily="18" charset="0"/>
              </a:rPr>
              <a:t>的苦衷</a:t>
            </a:r>
            <a:r>
              <a:rPr lang="en-US" altLang="zh-CN" sz="3200" b="1">
                <a:solidFill>
                  <a:srgbClr val="000000"/>
                </a:solidFill>
                <a:latin typeface="Times New Roman" panose="02020603050405020304" pitchFamily="18" charset="0"/>
              </a:rPr>
              <a:t>)</a:t>
            </a:r>
          </a:p>
          <a:p>
            <a:pPr marL="431800" indent="-431800">
              <a:lnSpc>
                <a:spcPts val="4000"/>
              </a:lnSpc>
              <a:spcBef>
                <a:spcPct val="0"/>
              </a:spcBef>
              <a:buFont typeface="Wingdings" panose="05000000000000000000" pitchFamily="2" charset="2"/>
              <a:buNone/>
            </a:pPr>
            <a:endParaRPr lang="zh-CN" altLang="en-US" sz="3200" b="1">
              <a:solidFill>
                <a:srgbClr val="000000"/>
              </a:solidFill>
              <a:latin typeface="Times New Roman" panose="02020603050405020304" pitchFamily="18" charset="0"/>
            </a:endParaRPr>
          </a:p>
          <a:p>
            <a:pPr marL="431800" indent="-431800">
              <a:lnSpc>
                <a:spcPts val="4000"/>
              </a:lnSpc>
              <a:spcBef>
                <a:spcPct val="0"/>
              </a:spcBef>
              <a:buFont typeface="Wingdings" panose="05000000000000000000" pitchFamily="2" charset="2"/>
              <a:buNone/>
            </a:pPr>
            <a:r>
              <a:rPr lang="en-US" altLang="zh-CN" sz="3200" b="1">
                <a:solidFill>
                  <a:srgbClr val="000000"/>
                </a:solidFill>
                <a:latin typeface="Times New Roman" panose="02020603050405020304" pitchFamily="18" charset="0"/>
              </a:rPr>
              <a:t>	(</a:t>
            </a:r>
            <a:r>
              <a:rPr lang="zh-CN" altLang="en-US" sz="3200" b="1">
                <a:solidFill>
                  <a:srgbClr val="000000"/>
                </a:solidFill>
                <a:latin typeface="Times New Roman" panose="02020603050405020304" pitchFamily="18" charset="0"/>
              </a:rPr>
              <a:t>对自己</a:t>
            </a:r>
            <a:r>
              <a:rPr lang="en-US" altLang="zh-CN" sz="3200" b="1">
                <a:solidFill>
                  <a:srgbClr val="000000"/>
                </a:solidFill>
                <a:latin typeface="Times New Roman" panose="02020603050405020304" pitchFamily="18" charset="0"/>
              </a:rPr>
              <a:t>)</a:t>
            </a:r>
            <a:r>
              <a:rPr lang="zh-CN" altLang="en-US" sz="3200" b="1">
                <a:solidFill>
                  <a:srgbClr val="000000"/>
                </a:solidFill>
                <a:latin typeface="Times New Roman" panose="02020603050405020304" pitchFamily="18" charset="0"/>
              </a:rPr>
              <a:t>妄自菲薄</a:t>
            </a:r>
            <a:r>
              <a:rPr lang="en-US" altLang="zh-CN" sz="3200" b="1">
                <a:solidFill>
                  <a:srgbClr val="000000"/>
                </a:solidFill>
                <a:latin typeface="Times New Roman" panose="02020603050405020304" pitchFamily="18" charset="0"/>
              </a:rPr>
              <a:t>  		(</a:t>
            </a:r>
            <a:r>
              <a:rPr lang="zh-CN" altLang="en-US" sz="3200" b="1">
                <a:solidFill>
                  <a:srgbClr val="000000"/>
                </a:solidFill>
                <a:latin typeface="Times New Roman" panose="02020603050405020304" pitchFamily="18" charset="0"/>
              </a:rPr>
              <a:t>人民</a:t>
            </a:r>
            <a:r>
              <a:rPr lang="en-US" altLang="zh-CN" sz="3200" b="1">
                <a:solidFill>
                  <a:srgbClr val="000000"/>
                </a:solidFill>
                <a:latin typeface="Times New Roman" panose="02020603050405020304" pitchFamily="18" charset="0"/>
              </a:rPr>
              <a:t>)</a:t>
            </a:r>
            <a:r>
              <a:rPr lang="zh-CN" altLang="en-US" sz="3200" b="1">
                <a:solidFill>
                  <a:srgbClr val="000000"/>
                </a:solidFill>
                <a:latin typeface="Times New Roman" panose="02020603050405020304" pitchFamily="18" charset="0"/>
              </a:rPr>
              <a:t>生灵涂炭</a:t>
            </a:r>
            <a:endParaRPr lang="en-US" altLang="zh-CN" sz="3200" b="1">
              <a:solidFill>
                <a:srgbClr val="000000"/>
              </a:solidFill>
              <a:latin typeface="Times New Roman" panose="02020603050405020304" pitchFamily="18" charset="0"/>
            </a:endParaRPr>
          </a:p>
          <a:p>
            <a:pPr marL="431800" indent="-431800">
              <a:lnSpc>
                <a:spcPts val="4000"/>
              </a:lnSpc>
              <a:spcBef>
                <a:spcPct val="0"/>
              </a:spcBef>
              <a:buFont typeface="Wingdings" panose="05000000000000000000" pitchFamily="2" charset="2"/>
              <a:buNone/>
            </a:pPr>
            <a:endParaRPr lang="zh-CN" altLang="en-US" sz="3200" b="1">
              <a:solidFill>
                <a:srgbClr val="000000"/>
              </a:solidFill>
              <a:latin typeface="Times New Roman" panose="02020603050405020304" pitchFamily="18" charset="0"/>
            </a:endParaRPr>
          </a:p>
          <a:p>
            <a:pPr marL="431800" indent="-431800">
              <a:lnSpc>
                <a:spcPts val="4000"/>
              </a:lnSpc>
              <a:spcBef>
                <a:spcPct val="0"/>
              </a:spcBef>
              <a:buFont typeface="Wingdings" panose="05000000000000000000" pitchFamily="2" charset="2"/>
              <a:buNone/>
            </a:pPr>
            <a:r>
              <a:rPr lang="en-US" altLang="zh-CN" sz="3200" b="1">
                <a:solidFill>
                  <a:srgbClr val="000000"/>
                </a:solidFill>
                <a:latin typeface="Times New Roman" panose="02020603050405020304" pitchFamily="18" charset="0"/>
              </a:rPr>
              <a:t>	(</a:t>
            </a:r>
            <a:r>
              <a:rPr lang="zh-CN" altLang="en-US" sz="3200" b="1">
                <a:solidFill>
                  <a:srgbClr val="000000"/>
                </a:solidFill>
                <a:latin typeface="Times New Roman" panose="02020603050405020304" pitchFamily="18" charset="0"/>
              </a:rPr>
              <a:t>人民的生活</a:t>
            </a:r>
            <a:r>
              <a:rPr lang="en-US" altLang="zh-CN" sz="3200" b="1">
                <a:solidFill>
                  <a:srgbClr val="000000"/>
                </a:solidFill>
                <a:latin typeface="Times New Roman" panose="02020603050405020304" pitchFamily="18" charset="0"/>
              </a:rPr>
              <a:t>)</a:t>
            </a:r>
            <a:r>
              <a:rPr lang="zh-CN" altLang="en-US" sz="3200" b="1">
                <a:solidFill>
                  <a:srgbClr val="000000"/>
                </a:solidFill>
                <a:latin typeface="Times New Roman" panose="02020603050405020304" pitchFamily="18" charset="0"/>
              </a:rPr>
              <a:t>安居乐业</a:t>
            </a:r>
            <a:r>
              <a:rPr lang="en-US" altLang="zh-CN" sz="3200" b="1">
                <a:solidFill>
                  <a:srgbClr val="000000"/>
                </a:solidFill>
                <a:latin typeface="Times New Roman" panose="02020603050405020304" pitchFamily="18" charset="0"/>
              </a:rPr>
              <a:t>  		(</a:t>
            </a:r>
            <a:r>
              <a:rPr lang="zh-CN" altLang="en-US" sz="3200" b="1">
                <a:solidFill>
                  <a:srgbClr val="000000"/>
                </a:solidFill>
                <a:latin typeface="Times New Roman" panose="02020603050405020304" pitchFamily="18" charset="0"/>
              </a:rPr>
              <a:t>显得</a:t>
            </a:r>
            <a:r>
              <a:rPr lang="en-US" altLang="zh-CN" sz="3200" b="1">
                <a:solidFill>
                  <a:srgbClr val="000000"/>
                </a:solidFill>
                <a:latin typeface="Times New Roman" panose="02020603050405020304" pitchFamily="18" charset="0"/>
              </a:rPr>
              <a:t>)</a:t>
            </a:r>
            <a:r>
              <a:rPr lang="zh-CN" altLang="en-US" sz="3200" b="1">
                <a:solidFill>
                  <a:srgbClr val="000000"/>
                </a:solidFill>
                <a:latin typeface="Times New Roman" panose="02020603050405020304" pitchFamily="18" charset="0"/>
              </a:rPr>
              <a:t>相形见绌</a:t>
            </a:r>
            <a:endParaRPr lang="en-US" altLang="zh-CN" sz="3200" b="1">
              <a:solidFill>
                <a:srgbClr val="000000"/>
              </a:solidFill>
              <a:latin typeface="Times New Roman" panose="02020603050405020304" pitchFamily="18" charset="0"/>
            </a:endParaRPr>
          </a:p>
          <a:p>
            <a:pPr marL="431800" indent="-431800">
              <a:lnSpc>
                <a:spcPts val="4000"/>
              </a:lnSpc>
              <a:spcBef>
                <a:spcPct val="0"/>
              </a:spcBef>
              <a:buFont typeface="Wingdings" panose="05000000000000000000" pitchFamily="2" charset="2"/>
              <a:buNone/>
            </a:pPr>
            <a:endParaRPr lang="zh-CN" altLang="en-US" sz="3200" b="1">
              <a:solidFill>
                <a:srgbClr val="000000"/>
              </a:solidFill>
              <a:latin typeface="Times New Roman" panose="02020603050405020304" pitchFamily="18" charset="0"/>
            </a:endParaRPr>
          </a:p>
          <a:p>
            <a:pPr marL="431800" indent="-431800">
              <a:lnSpc>
                <a:spcPts val="4000"/>
              </a:lnSpc>
              <a:spcBef>
                <a:spcPct val="0"/>
              </a:spcBef>
              <a:buFont typeface="Wingdings" panose="05000000000000000000" pitchFamily="2" charset="2"/>
              <a:buNone/>
            </a:pPr>
            <a:r>
              <a:rPr lang="en-US" altLang="zh-CN" sz="3200" b="1">
                <a:solidFill>
                  <a:srgbClr val="000000"/>
                </a:solidFill>
                <a:latin typeface="Times New Roman" panose="02020603050405020304" pitchFamily="18" charset="0"/>
              </a:rPr>
              <a:t>	(</a:t>
            </a:r>
            <a:r>
              <a:rPr lang="zh-CN" altLang="en-US" sz="3200" b="1">
                <a:solidFill>
                  <a:srgbClr val="000000"/>
                </a:solidFill>
                <a:latin typeface="Times New Roman" panose="02020603050405020304" pitchFamily="18" charset="0"/>
              </a:rPr>
              <a:t>感到</a:t>
            </a:r>
            <a:r>
              <a:rPr lang="en-US" altLang="zh-CN" sz="3200" b="1">
                <a:solidFill>
                  <a:srgbClr val="000000"/>
                </a:solidFill>
                <a:latin typeface="Times New Roman" panose="02020603050405020304" pitchFamily="18" charset="0"/>
              </a:rPr>
              <a:t>)</a:t>
            </a:r>
            <a:r>
              <a:rPr lang="zh-CN" altLang="en-US" sz="3200" b="1">
                <a:solidFill>
                  <a:srgbClr val="000000"/>
                </a:solidFill>
                <a:latin typeface="Times New Roman" panose="02020603050405020304" pitchFamily="18" charset="0"/>
              </a:rPr>
              <a:t>习以为常</a:t>
            </a:r>
            <a:r>
              <a:rPr lang="en-US" altLang="zh-CN" sz="3200" b="1">
                <a:solidFill>
                  <a:srgbClr val="000000"/>
                </a:solidFill>
                <a:latin typeface="Times New Roman" panose="02020603050405020304" pitchFamily="18" charset="0"/>
              </a:rPr>
              <a:t>  			</a:t>
            </a:r>
            <a:r>
              <a:rPr lang="zh-CN" altLang="en-US" sz="3200" b="1">
                <a:solidFill>
                  <a:srgbClr val="000000"/>
                </a:solidFill>
                <a:latin typeface="Times New Roman" panose="02020603050405020304" pitchFamily="18" charset="0"/>
              </a:rPr>
              <a:t>忍俊不禁</a:t>
            </a:r>
            <a:r>
              <a:rPr lang="en-US" altLang="zh-CN" sz="3200" b="1">
                <a:solidFill>
                  <a:srgbClr val="000000"/>
                </a:solidFill>
                <a:latin typeface="Times New Roman" panose="02020603050405020304" pitchFamily="18" charset="0"/>
              </a:rPr>
              <a:t>(</a:t>
            </a:r>
            <a:r>
              <a:rPr lang="zh-CN" altLang="en-US" sz="3200" b="1">
                <a:solidFill>
                  <a:srgbClr val="000000"/>
                </a:solidFill>
                <a:latin typeface="Times New Roman" panose="02020603050405020304" pitchFamily="18" charset="0"/>
              </a:rPr>
              <a:t>地笑起来</a:t>
            </a:r>
            <a:r>
              <a:rPr lang="en-US" altLang="zh-CN" sz="3200" b="1">
                <a:solidFill>
                  <a:srgbClr val="000000"/>
                </a:solidFill>
                <a:latin typeface="Times New Roman" panose="02020603050405020304" pitchFamily="18" charset="0"/>
              </a:rPr>
              <a:t>)</a:t>
            </a:r>
          </a:p>
          <a:p>
            <a:pPr marL="431800" indent="-431800">
              <a:lnSpc>
                <a:spcPts val="4000"/>
              </a:lnSpc>
              <a:spcBef>
                <a:spcPct val="0"/>
              </a:spcBef>
              <a:buFont typeface="Wingdings" panose="05000000000000000000" pitchFamily="2" charset="2"/>
              <a:buNone/>
            </a:pPr>
            <a:endParaRPr lang="zh-CN" altLang="en-US" sz="3200" b="1">
              <a:solidFill>
                <a:srgbClr val="000000"/>
              </a:solidFill>
              <a:latin typeface="Times New Roman" panose="02020603050405020304" pitchFamily="18" charset="0"/>
            </a:endParaRPr>
          </a:p>
          <a:p>
            <a:pPr marL="431800" indent="-431800">
              <a:lnSpc>
                <a:spcPts val="4000"/>
              </a:lnSpc>
              <a:spcBef>
                <a:spcPct val="0"/>
              </a:spcBef>
              <a:buFont typeface="Wingdings" panose="05000000000000000000" pitchFamily="2" charset="2"/>
              <a:buNone/>
            </a:pPr>
            <a:r>
              <a:rPr lang="en-US" altLang="zh-CN" sz="3200" b="1">
                <a:solidFill>
                  <a:srgbClr val="000000"/>
                </a:solidFill>
                <a:latin typeface="Times New Roman" panose="02020603050405020304" pitchFamily="18" charset="0"/>
              </a:rPr>
              <a:t>	(</a:t>
            </a:r>
            <a:r>
              <a:rPr lang="zh-CN" altLang="en-US" sz="3200" b="1">
                <a:solidFill>
                  <a:srgbClr val="000000"/>
                </a:solidFill>
                <a:latin typeface="Times New Roman" panose="02020603050405020304" pitchFamily="18" charset="0"/>
              </a:rPr>
              <a:t>故意说得</a:t>
            </a:r>
            <a:r>
              <a:rPr lang="en-US" altLang="zh-CN" sz="3200" b="1">
                <a:solidFill>
                  <a:srgbClr val="000000"/>
                </a:solidFill>
                <a:latin typeface="Times New Roman" panose="02020603050405020304" pitchFamily="18" charset="0"/>
              </a:rPr>
              <a:t>)</a:t>
            </a:r>
            <a:r>
              <a:rPr lang="zh-CN" altLang="en-US" sz="3200" b="1">
                <a:solidFill>
                  <a:srgbClr val="000000"/>
                </a:solidFill>
                <a:latin typeface="Times New Roman" panose="02020603050405020304" pitchFamily="18" charset="0"/>
              </a:rPr>
              <a:t>闪烁其辞</a:t>
            </a:r>
            <a:r>
              <a:rPr lang="en-US" altLang="zh-CN" sz="3200" b="1">
                <a:solidFill>
                  <a:srgbClr val="000000"/>
                </a:solidFill>
                <a:latin typeface="Times New Roman" panose="02020603050405020304" pitchFamily="18" charset="0"/>
              </a:rPr>
              <a:t>  		(</a:t>
            </a:r>
            <a:r>
              <a:rPr lang="zh-CN" altLang="en-US" sz="3200" b="1">
                <a:solidFill>
                  <a:srgbClr val="000000"/>
                </a:solidFill>
                <a:latin typeface="Times New Roman" panose="02020603050405020304" pitchFamily="18" charset="0"/>
              </a:rPr>
              <a:t>目前的</a:t>
            </a:r>
            <a:r>
              <a:rPr lang="en-US" altLang="zh-CN" sz="3200" b="1">
                <a:solidFill>
                  <a:srgbClr val="000000"/>
                </a:solidFill>
                <a:latin typeface="Times New Roman" panose="02020603050405020304" pitchFamily="18" charset="0"/>
              </a:rPr>
              <a:t>)</a:t>
            </a:r>
            <a:r>
              <a:rPr lang="zh-CN" altLang="en-US" sz="3200" b="1">
                <a:solidFill>
                  <a:srgbClr val="000000"/>
                </a:solidFill>
                <a:latin typeface="Times New Roman" panose="02020603050405020304" pitchFamily="18" charset="0"/>
              </a:rPr>
              <a:t>当务之急</a:t>
            </a:r>
            <a:endParaRPr lang="en-US" altLang="zh-CN" sz="3200" b="1">
              <a:solidFill>
                <a:srgbClr val="000000"/>
              </a:solidFill>
              <a:latin typeface="Times New Roman" panose="02020603050405020304" pitchFamily="18" charset="0"/>
            </a:endParaRPr>
          </a:p>
          <a:p>
            <a:pPr marL="431800" indent="-431800">
              <a:lnSpc>
                <a:spcPts val="4000"/>
              </a:lnSpc>
              <a:spcBef>
                <a:spcPct val="0"/>
              </a:spcBef>
              <a:buFont typeface="Wingdings" panose="05000000000000000000" pitchFamily="2" charset="2"/>
              <a:buNone/>
            </a:pPr>
            <a:endParaRPr lang="zh-CN" altLang="en-US" sz="3200" b="1">
              <a:solidFill>
                <a:srgbClr val="000000"/>
              </a:solidFill>
              <a:latin typeface="Times New Roman" panose="02020603050405020304" pitchFamily="18" charset="0"/>
            </a:endParaRPr>
          </a:p>
          <a:p>
            <a:pPr marL="431800" indent="-431800">
              <a:lnSpc>
                <a:spcPts val="4000"/>
              </a:lnSpc>
              <a:spcBef>
                <a:spcPct val="0"/>
              </a:spcBef>
              <a:buFont typeface="Wingdings" panose="05000000000000000000" pitchFamily="2" charset="2"/>
              <a:buNone/>
            </a:pPr>
            <a:r>
              <a:rPr lang="en-US" altLang="zh-CN" sz="3200" b="1">
                <a:solidFill>
                  <a:srgbClr val="000000"/>
                </a:solidFill>
                <a:latin typeface="Times New Roman" panose="02020603050405020304" pitchFamily="18" charset="0"/>
              </a:rPr>
              <a:t>	(</a:t>
            </a:r>
            <a:r>
              <a:rPr lang="zh-CN" altLang="en-US" sz="3200" b="1">
                <a:solidFill>
                  <a:srgbClr val="000000"/>
                </a:solidFill>
                <a:latin typeface="Times New Roman" panose="02020603050405020304" pitchFamily="18" charset="0"/>
              </a:rPr>
              <a:t>难得的</a:t>
            </a:r>
            <a:r>
              <a:rPr lang="en-US" altLang="zh-CN" sz="3200" b="1">
                <a:solidFill>
                  <a:srgbClr val="000000"/>
                </a:solidFill>
                <a:latin typeface="Times New Roman" panose="02020603050405020304" pitchFamily="18" charset="0"/>
              </a:rPr>
              <a:t>)</a:t>
            </a:r>
            <a:r>
              <a:rPr lang="zh-CN" altLang="en-US" sz="3200" b="1">
                <a:solidFill>
                  <a:srgbClr val="000000"/>
                </a:solidFill>
                <a:latin typeface="Times New Roman" panose="02020603050405020304" pitchFamily="18" charset="0"/>
              </a:rPr>
              <a:t>空谷足音</a:t>
            </a:r>
            <a:r>
              <a:rPr lang="en-US" altLang="zh-CN" sz="3200" b="1">
                <a:solidFill>
                  <a:srgbClr val="000000"/>
                </a:solidFill>
                <a:latin typeface="Times New Roman" panose="02020603050405020304" pitchFamily="18" charset="0"/>
              </a:rPr>
              <a:t>  		(</a:t>
            </a:r>
            <a:r>
              <a:rPr lang="zh-CN" altLang="en-US" sz="3200" b="1">
                <a:solidFill>
                  <a:srgbClr val="000000"/>
                </a:solidFill>
                <a:latin typeface="Times New Roman" panose="02020603050405020304" pitchFamily="18" charset="0"/>
              </a:rPr>
              <a:t>许多</a:t>
            </a:r>
            <a:r>
              <a:rPr lang="en-US" altLang="zh-CN" sz="3200" b="1">
                <a:solidFill>
                  <a:srgbClr val="000000"/>
                </a:solidFill>
                <a:latin typeface="Times New Roman" panose="02020603050405020304" pitchFamily="18" charset="0"/>
              </a:rPr>
              <a:t>)</a:t>
            </a:r>
            <a:r>
              <a:rPr lang="zh-CN" altLang="en-US" sz="3200" b="1">
                <a:solidFill>
                  <a:srgbClr val="000000"/>
                </a:solidFill>
                <a:latin typeface="Times New Roman" panose="02020603050405020304" pitchFamily="18" charset="0"/>
              </a:rPr>
              <a:t>莘莘学子</a:t>
            </a:r>
          </a:p>
        </p:txBody>
      </p:sp>
    </p:spTree>
  </p:cSld>
  <p:clrMapOvr>
    <a:masterClrMapping/>
  </p:clrMapOvr>
  <p:transition/>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0"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11742" y="449632"/>
            <a:ext cx="1679930" cy="1679930"/>
          </a:xfrm>
          <a:prstGeom prst="rect">
            <a:avLst/>
          </a:prstGeom>
        </p:spPr>
      </p:pic>
      <p:pic>
        <p:nvPicPr>
          <p:cNvPr id="11" name="图片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779348" y="5141221"/>
            <a:ext cx="1988937" cy="1005580"/>
          </a:xfrm>
          <a:prstGeom prst="rect">
            <a:avLst/>
          </a:prstGeom>
        </p:spPr>
      </p:pic>
      <p:sp>
        <p:nvSpPr>
          <p:cNvPr id="17" name="文本框 16"/>
          <p:cNvSpPr txBox="1"/>
          <p:nvPr/>
        </p:nvSpPr>
        <p:spPr>
          <a:xfrm>
            <a:off x="5459715" y="2389444"/>
            <a:ext cx="738664" cy="3026675"/>
          </a:xfrm>
          <a:prstGeom prst="rect">
            <a:avLst/>
          </a:prstGeom>
          <a:noFill/>
          <a:ln w="28575">
            <a:solidFill>
              <a:srgbClr val="DD3B44"/>
            </a:solidFill>
          </a:ln>
        </p:spPr>
        <p:txBody>
          <a:bodyPr vert="eaVert" wrap="square" rtlCol="0">
            <a:spAutoFit/>
          </a:bodyPr>
          <a:lstStyle/>
          <a:p>
            <a:r>
              <a:rPr lang="zh-CN" altLang="en-US" sz="3600">
                <a:latin typeface="+mj-ea"/>
                <a:ea typeface="+mj-ea"/>
              </a:rPr>
              <a:t>搭配不当</a:t>
            </a:r>
          </a:p>
        </p:txBody>
      </p:sp>
      <p:pic>
        <p:nvPicPr>
          <p:cNvPr id="7" name="图片 6"/>
          <p:cNvPicPr>
            <a:picLocks noChangeAspect="1"/>
          </p:cNvPicPr>
          <p:nvPr/>
        </p:nvPicPr>
        <p:blipFill>
          <a:blip r:embed="rId5">
            <a:extLst>
              <a:ext uri="{28A0092B-C50C-407E-A947-70E740481C1C}">
                <a14:useLocalDpi xmlns:a14="http://schemas.microsoft.com/office/drawing/2010/main" val="0"/>
              </a:ext>
            </a:extLst>
          </a:blip>
          <a:srcRect b="6013"/>
          <a:stretch>
            <a:fillRect/>
          </a:stretch>
        </p:blipFill>
        <p:spPr>
          <a:xfrm rot="10800000">
            <a:off x="3880943" y="0"/>
            <a:ext cx="5230670" cy="1778000"/>
          </a:xfrm>
          <a:prstGeom prst="rect">
            <a:avLst/>
          </a:prstGeom>
        </p:spPr>
      </p:pic>
    </p:spTree>
  </p:cSld>
  <p:clrMapOvr>
    <a:masterClrMapping/>
  </p:clrMapOvr>
  <mc:AlternateContent>
    <mc:Choice xmlns:p14="http://schemas.microsoft.com/office/powerpoint/2010/main" Requires="p14">
      <p:transition spd="slow" advClick="0" advTm="4000" p14:dur="1500">
        <p:random/>
      </p:transition>
    </mc:Choice>
    <mc:Fallback>
      <p:transition spd="slow" advClick="0" advTm="4000">
        <p:random/>
      </p:transition>
    </mc:Fallback>
  </mc:AlternateContent>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a:extLst>
              <a:ext uri="{FF2B5EF4-FFF2-40B4-BE49-F238E27FC236}">
                <a16:creationId xmlns:a16="http://schemas.microsoft.com/office/drawing/2014/main" xmlns="" id="{DBD06126-5339-4603-AC57-E3430E0B9952}"/>
              </a:ext>
            </a:extLst>
          </p:cNvPr>
          <p:cNvSpPr txBox="1"/>
          <p:nvPr/>
        </p:nvSpPr>
        <p:spPr>
          <a:xfrm>
            <a:off x="411480" y="345790"/>
            <a:ext cx="10426566" cy="1077218"/>
          </a:xfrm>
          <a:prstGeom prst="rect">
            <a:avLst/>
          </a:prstGeom>
          <a:noFill/>
          <a:ln w="9525">
            <a:noFill/>
          </a:ln>
        </p:spPr>
        <p:txBody>
          <a:bodyPr wrap="square">
            <a:spAutoFit/>
          </a:bodyPr>
          <a:lstStyle/>
          <a:p>
            <a:pPr eaLnBrk="1" hangingPunct="1">
              <a:spcBef>
                <a:spcPct val="50000"/>
              </a:spcBef>
              <a:buClrTx/>
              <a:buFont typeface="Arial" pitchFamily="34" charset="0"/>
              <a:buNone/>
            </a:pPr>
            <a:r>
              <a:rPr lang="zh-CN" altLang="en-US" sz="3200" b="1">
                <a:latin typeface="Times New Roman" panose="02020603050405020304" pitchFamily="18" charset="0"/>
              </a:rPr>
              <a:t>例</a:t>
            </a:r>
            <a:r>
              <a:rPr lang="en-US" altLang="zh-CN" sz="3200" b="1">
                <a:latin typeface="Times New Roman" panose="02020603050405020304" pitchFamily="18" charset="0"/>
              </a:rPr>
              <a:t>1</a:t>
            </a:r>
            <a:r>
              <a:rPr lang="zh-CN" altLang="en-US" sz="3200" b="1">
                <a:latin typeface="Times New Roman" panose="02020603050405020304" pitchFamily="18" charset="0"/>
              </a:rPr>
              <a:t>：我们来到兰亭，漫步在山阳关上，风景</a:t>
            </a:r>
            <a:r>
              <a:rPr lang="zh-CN" altLang="en-US" sz="3200" b="1" u="sng">
                <a:solidFill>
                  <a:srgbClr val="FF3300"/>
                </a:solidFill>
                <a:latin typeface="Times New Roman" panose="02020603050405020304" pitchFamily="18" charset="0"/>
              </a:rPr>
              <a:t>络绎不绝</a:t>
            </a:r>
            <a:r>
              <a:rPr lang="zh-CN" altLang="en-US" sz="3200" b="1">
                <a:latin typeface="Times New Roman" panose="02020603050405020304" pitchFamily="18" charset="0"/>
              </a:rPr>
              <a:t>，使我们应接不暇。</a:t>
            </a:r>
          </a:p>
        </p:txBody>
      </p:sp>
      <p:sp>
        <p:nvSpPr>
          <p:cNvPr id="5" name="文本框 4">
            <a:extLst>
              <a:ext uri="{FF2B5EF4-FFF2-40B4-BE49-F238E27FC236}">
                <a16:creationId xmlns:a16="http://schemas.microsoft.com/office/drawing/2014/main" xmlns="" id="{21E9BA56-F7F9-4C93-8210-EF4B7A49A6E4}"/>
              </a:ext>
            </a:extLst>
          </p:cNvPr>
          <p:cNvSpPr txBox="1"/>
          <p:nvPr/>
        </p:nvSpPr>
        <p:spPr>
          <a:xfrm>
            <a:off x="163629" y="3429000"/>
            <a:ext cx="12028371" cy="1077218"/>
          </a:xfrm>
          <a:prstGeom prst="rect">
            <a:avLst/>
          </a:prstGeom>
          <a:noFill/>
          <a:ln w="9525">
            <a:noFill/>
          </a:ln>
        </p:spPr>
        <p:txBody>
          <a:bodyPr wrap="square">
            <a:spAutoFit/>
          </a:bodyPr>
          <a:lstStyle/>
          <a:p>
            <a:r>
              <a:rPr lang="zh-CN" altLang="en-US" sz="3200" b="1">
                <a:latin typeface="Times New Roman" panose="02020603050405020304" pitchFamily="18" charset="0"/>
              </a:rPr>
              <a:t>例</a:t>
            </a:r>
            <a:r>
              <a:rPr lang="en-US" altLang="zh-CN" sz="3200" b="1">
                <a:latin typeface="Times New Roman" panose="02020603050405020304" pitchFamily="18" charset="0"/>
              </a:rPr>
              <a:t>2</a:t>
            </a:r>
            <a:r>
              <a:rPr lang="zh-CN" altLang="en-US" sz="3200" b="1">
                <a:latin typeface="Times New Roman" panose="02020603050405020304" pitchFamily="18" charset="0"/>
              </a:rPr>
              <a:t>：当时暴雨如注，满路泥泞，汽车无法行驶，抢险队员只好</a:t>
            </a:r>
            <a:r>
              <a:rPr lang="zh-CN" altLang="en-US" sz="3200" b="1">
                <a:solidFill>
                  <a:srgbClr val="FF3300"/>
                </a:solidFill>
                <a:latin typeface="Times New Roman" panose="02020603050405020304" pitchFamily="18" charset="0"/>
              </a:rPr>
              <a:t>安步当车</a:t>
            </a:r>
            <a:r>
              <a:rPr lang="zh-CN" altLang="en-US" sz="3200" b="1">
                <a:latin typeface="Times New Roman" panose="02020603050405020304" pitchFamily="18" charset="0"/>
              </a:rPr>
              <a:t>，跋涉一个多小时赶到大坝。</a:t>
            </a:r>
            <a:endParaRPr lang="zh-CN" altLang="en-US" sz="3200"/>
          </a:p>
        </p:txBody>
      </p:sp>
      <p:sp>
        <p:nvSpPr>
          <p:cNvPr id="6" name="文本框 5">
            <a:extLst>
              <a:ext uri="{FF2B5EF4-FFF2-40B4-BE49-F238E27FC236}">
                <a16:creationId xmlns:a16="http://schemas.microsoft.com/office/drawing/2014/main" xmlns="" id="{1EA54442-1130-4745-975C-8C6F305B7576}"/>
              </a:ext>
            </a:extLst>
          </p:cNvPr>
          <p:cNvSpPr txBox="1">
            <a:spLocks noChangeArrowheads="1"/>
          </p:cNvSpPr>
          <p:nvPr/>
        </p:nvSpPr>
        <p:spPr bwMode="auto">
          <a:xfrm>
            <a:off x="93044" y="1764284"/>
            <a:ext cx="12098956"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hlink"/>
              </a:buClr>
              <a:buFont typeface="Wingdings" panose="05000000000000000000" pitchFamily="2" charset="2"/>
              <a:buChar char="§"/>
              <a:defRPr sz="3200">
                <a:solidFill>
                  <a:schemeClr val="tx1"/>
                </a:solidFill>
                <a:latin typeface="Arial" pitchFamily="34" charset="0"/>
                <a:ea typeface="宋体" pitchFamily="2" charset="-122"/>
              </a:defRPr>
            </a:lvl1pPr>
            <a:lvl2pPr marL="742950" indent="-285750">
              <a:spcBef>
                <a:spcPct val="20000"/>
              </a:spcBef>
              <a:buClr>
                <a:schemeClr val="tx2"/>
              </a:buClr>
              <a:buSzPct val="85000"/>
              <a:buFont typeface="Wingdings" panose="05000000000000000000" pitchFamily="2" charset="2"/>
              <a:buChar char="Ø"/>
              <a:defRPr sz="2800">
                <a:solidFill>
                  <a:schemeClr val="tx1"/>
                </a:solidFill>
                <a:latin typeface="Arial" pitchFamily="34" charset="0"/>
                <a:ea typeface="宋体" pitchFamily="2" charset="-122"/>
              </a:defRPr>
            </a:lvl2pPr>
            <a:lvl3pPr marL="1143000" indent="-228600">
              <a:spcBef>
                <a:spcPct val="20000"/>
              </a:spcBef>
              <a:buClr>
                <a:schemeClr val="hlink"/>
              </a:buClr>
              <a:buSzPct val="95000"/>
              <a:buFont typeface="Wingdings" panose="05000000000000000000" pitchFamily="2" charset="2"/>
              <a:buChar char="¡"/>
              <a:defRPr sz="2400">
                <a:solidFill>
                  <a:schemeClr val="tx1"/>
                </a:solidFill>
                <a:latin typeface="Arial" pitchFamily="34" charset="0"/>
                <a:ea typeface="宋体" pitchFamily="2" charset="-122"/>
              </a:defRPr>
            </a:lvl3pPr>
            <a:lvl4pPr marL="1600200" indent="-228600">
              <a:spcBef>
                <a:spcPct val="20000"/>
              </a:spcBef>
              <a:buClr>
                <a:schemeClr val="tx2"/>
              </a:buClr>
              <a:buSzPct val="90000"/>
              <a:buFont typeface="Wingdings" panose="05000000000000000000" pitchFamily="2" charset="2"/>
              <a:buChar char="Ø"/>
              <a:defRPr sz="2000">
                <a:solidFill>
                  <a:schemeClr val="tx1"/>
                </a:solidFill>
                <a:latin typeface="Arial" pitchFamily="34" charset="0"/>
                <a:ea typeface="宋体" pitchFamily="2" charset="-122"/>
              </a:defRPr>
            </a:lvl4pPr>
            <a:lvl5pPr marL="2057400" indent="-228600">
              <a:spcBef>
                <a:spcPct val="20000"/>
              </a:spcBef>
              <a:buClr>
                <a:schemeClr val="hlink"/>
              </a:buClr>
              <a:buFont typeface="Wingdings 2" panose="05020102010507070707" pitchFamily="82" charset="2"/>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lr>
                <a:schemeClr val="hlink"/>
              </a:buClr>
              <a:buFont typeface="Wingdings 2" panose="05020102010507070707" pitchFamily="82" charset="2"/>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lr>
                <a:schemeClr val="hlink"/>
              </a:buClr>
              <a:buFont typeface="Wingdings 2" panose="05020102010507070707" pitchFamily="82" charset="2"/>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lr>
                <a:schemeClr val="hlink"/>
              </a:buClr>
              <a:buFont typeface="Wingdings 2" panose="05020102010507070707" pitchFamily="82" charset="2"/>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lr>
                <a:schemeClr val="hlink"/>
              </a:buClr>
              <a:buFont typeface="Wingdings 2" panose="05020102010507070707" pitchFamily="82" charset="2"/>
              <a:buChar char="¡"/>
              <a:defRPr sz="2000">
                <a:solidFill>
                  <a:schemeClr val="tx1"/>
                </a:solidFill>
                <a:latin typeface="Arial" pitchFamily="34" charset="0"/>
                <a:ea typeface="宋体" pitchFamily="2" charset="-122"/>
              </a:defRPr>
            </a:lvl9pPr>
          </a:lstStyle>
          <a:p>
            <a:pPr eaLnBrk="1" hangingPunct="1">
              <a:spcBef>
                <a:spcPct val="50000"/>
              </a:spcBef>
              <a:buClrTx/>
              <a:buFont typeface="Arial" pitchFamily="34" charset="0"/>
              <a:buNone/>
            </a:pPr>
            <a:r>
              <a:rPr lang="zh-CN" altLang="en-US" sz="3600" b="1">
                <a:solidFill>
                  <a:srgbClr val="FF3300"/>
                </a:solidFill>
                <a:latin typeface="Times New Roman" panose="02020603050405020304" pitchFamily="18" charset="0"/>
                <a:ea typeface="楷体_GB2312" pitchFamily="49" charset="-122"/>
              </a:rPr>
              <a:t>“络绎不绝”习惯上与车辆人马搭配，一般不能与风景这类静物搭配的</a:t>
            </a:r>
          </a:p>
        </p:txBody>
      </p:sp>
      <p:sp>
        <p:nvSpPr>
          <p:cNvPr id="8" name="文本框 7">
            <a:extLst>
              <a:ext uri="{FF2B5EF4-FFF2-40B4-BE49-F238E27FC236}">
                <a16:creationId xmlns:a16="http://schemas.microsoft.com/office/drawing/2014/main" xmlns="" id="{6E1AD1B5-30D1-4FE2-96DE-688BE7F41447}"/>
              </a:ext>
            </a:extLst>
          </p:cNvPr>
          <p:cNvSpPr txBox="1"/>
          <p:nvPr/>
        </p:nvSpPr>
        <p:spPr>
          <a:xfrm>
            <a:off x="163628" y="4817792"/>
            <a:ext cx="12028371" cy="1754326"/>
          </a:xfrm>
          <a:prstGeom prst="rect">
            <a:avLst/>
          </a:prstGeom>
          <a:noFill/>
          <a:ln w="9525">
            <a:noFill/>
          </a:ln>
        </p:spPr>
        <p:txBody>
          <a:bodyPr wrap="square">
            <a:spAutoFit/>
          </a:bodyPr>
          <a:lstStyle/>
          <a:p>
            <a:pPr eaLnBrk="1" hangingPunct="1">
              <a:spcBef>
                <a:spcPct val="50000"/>
              </a:spcBef>
              <a:buClrTx/>
              <a:buFont typeface="Arial" pitchFamily="34" charset="0"/>
              <a:buNone/>
            </a:pPr>
            <a:r>
              <a:rPr lang="zh-CN" altLang="en-US" sz="3600" b="1">
                <a:solidFill>
                  <a:srgbClr val="FF3300"/>
                </a:solidFill>
                <a:latin typeface="Times New Roman" panose="02020603050405020304" pitchFamily="18" charset="0"/>
                <a:ea typeface="楷体_GB2312" pitchFamily="49" charset="-122"/>
              </a:rPr>
              <a:t>“安步当车”指慢慢地步行，就当是坐车。句中描述的是抢险，情况十分危急，必须尽快赶到，显然“安步当车”与情理相悖。</a:t>
            </a:r>
          </a:p>
        </p:txBody>
      </p:sp>
      <p:sp>
        <p:nvSpPr>
          <p:cNvPr id="9" name="TextBox 3">
            <a:extLst>
              <a:ext uri="{FF2B5EF4-FFF2-40B4-BE49-F238E27FC236}">
                <a16:creationId xmlns:a16="http://schemas.microsoft.com/office/drawing/2014/main" xmlns="" id="{9B680AF8-4841-4DE8-BF12-855AB39C4D24}"/>
              </a:ext>
            </a:extLst>
          </p:cNvPr>
          <p:cNvSpPr txBox="1"/>
          <p:nvPr/>
        </p:nvSpPr>
        <p:spPr>
          <a:xfrm>
            <a:off x="10235794" y="224128"/>
            <a:ext cx="1439862" cy="1198880"/>
          </a:xfrm>
          <a:prstGeom prst="rect">
            <a:avLst/>
          </a:prstGeom>
          <a:noFill/>
          <a:ln w="9525">
            <a:noFill/>
          </a:ln>
        </p:spPr>
        <p:txBody>
          <a:bodyPr anchor="t">
            <a:spAutoFit/>
          </a:bodyPr>
          <a:lstStyle/>
          <a:p>
            <a:r>
              <a:rPr lang="el-GR" altLang="en-US" sz="7200">
                <a:solidFill>
                  <a:srgbClr val="FF0000"/>
                </a:solidFill>
                <a:latin typeface="Calibri"/>
                <a:ea typeface="宋体" pitchFamily="2" charset="-122"/>
              </a:rPr>
              <a:t>Χ</a:t>
            </a:r>
            <a:endParaRPr lang="zh-CN" altLang="en-US" sz="7200">
              <a:solidFill>
                <a:srgbClr val="FF0000"/>
              </a:solidFill>
              <a:latin typeface="Calibri"/>
              <a:ea typeface="宋体" pitchFamily="2" charset="-122"/>
            </a:endParaRPr>
          </a:p>
        </p:txBody>
      </p:sp>
      <p:sp>
        <p:nvSpPr>
          <p:cNvPr id="10" name="TextBox 3">
            <a:extLst>
              <a:ext uri="{FF2B5EF4-FFF2-40B4-BE49-F238E27FC236}">
                <a16:creationId xmlns:a16="http://schemas.microsoft.com/office/drawing/2014/main" xmlns="" id="{B069E76D-A48D-493F-AFFF-AB7E2F71E12D}"/>
              </a:ext>
            </a:extLst>
          </p:cNvPr>
          <p:cNvSpPr txBox="1"/>
          <p:nvPr/>
        </p:nvSpPr>
        <p:spPr>
          <a:xfrm>
            <a:off x="9205891" y="3799070"/>
            <a:ext cx="1439862" cy="1198880"/>
          </a:xfrm>
          <a:prstGeom prst="rect">
            <a:avLst/>
          </a:prstGeom>
          <a:noFill/>
          <a:ln w="9525">
            <a:noFill/>
          </a:ln>
        </p:spPr>
        <p:txBody>
          <a:bodyPr anchor="t">
            <a:spAutoFit/>
          </a:bodyPr>
          <a:lstStyle/>
          <a:p>
            <a:r>
              <a:rPr lang="el-GR" altLang="en-US" sz="7200">
                <a:solidFill>
                  <a:srgbClr val="FF0000"/>
                </a:solidFill>
                <a:latin typeface="Calibri"/>
                <a:ea typeface="宋体" pitchFamily="2" charset="-122"/>
              </a:rPr>
              <a:t>Χ</a:t>
            </a:r>
            <a:endParaRPr lang="zh-CN" altLang="en-US" sz="7200">
              <a:solidFill>
                <a:srgbClr val="FF0000"/>
              </a:solidFill>
              <a:latin typeface="Calibri"/>
              <a:ea typeface="宋体" pitchFamily="2" charset="-122"/>
            </a:endParaRPr>
          </a:p>
        </p:txBody>
      </p:sp>
    </p:spTree>
    <p:extLst>
      <p:ext uri="{BB962C8B-B14F-4D97-AF65-F5344CB8AC3E}">
        <p14:creationId xmlns:p14="http://schemas.microsoft.com/office/powerpoint/2010/main" val="493109874"/>
      </p:ext>
    </p:extLst>
  </p:cSld>
  <p:clrMapOvr>
    <a:masterClrMapping/>
  </p:clrMapOvr>
  <mc:AlternateContent>
    <mc:Choice xmlns:p14="http://schemas.microsoft.com/office/powerpoint/2010/main" Requires="p14">
      <p:transition spd="slow" advClick="0" advTm="4000" p14:dur="15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6">
                                            <p:txEl>
                                              <p:pRg st="0" end="0"/>
                                            </p:txEl>
                                          </p:spTgt>
                                        </p:tgtEl>
                                        <p:attrNameLst>
                                          <p:attrName>style.visibility</p:attrName>
                                        </p:attrNameLst>
                                      </p:cBhvr>
                                      <p:to>
                                        <p:strVal val="visible"/>
                                      </p:to>
                                    </p:set>
                                    <p:animEffect transition="in" filter="box(out)">
                                      <p:cBhvr>
                                        <p:cTn id="12" dur="500"/>
                                        <p:tgtEl>
                                          <p:spTgt spid="6">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blinds(horizontal)">
                                      <p:cBhvr>
                                        <p:cTn id="17" dur="500"/>
                                        <p:tgtEl>
                                          <p:spTgt spid="10"/>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 presetClass="entr" presetSubtype="4"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additive="base">
                                        <p:cTn id="22" dur="500" fill="hold"/>
                                        <p:tgtEl>
                                          <p:spTgt spid="8"/>
                                        </p:tgtEl>
                                        <p:attrNameLst>
                                          <p:attrName>ppt_x</p:attrName>
                                        </p:attrNameLst>
                                      </p:cBhvr>
                                      <p:tavLst>
                                        <p:tav tm="0">
                                          <p:val>
                                            <p:strVal val="#ppt_x"/>
                                          </p:val>
                                        </p:tav>
                                        <p:tav tm="100000">
                                          <p:val>
                                            <p:strVal val="#ppt_x"/>
                                          </p:val>
                                        </p:tav>
                                      </p:tavLst>
                                    </p:anim>
                                    <p:anim calcmode="lin" valueType="num">
                                      <p:cBhvr additive="base">
                                        <p:cTn id="23"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P spid="8" grpId="0"/>
      <p:bldP spid="9" grpId="0"/>
      <p:bldP spid="10" grpId="0"/>
    </p:bldLst>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8"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42281" y="5244023"/>
            <a:ext cx="1234446" cy="624119"/>
          </a:xfrm>
          <a:prstGeom prst="rect">
            <a:avLst/>
          </a:prstGeom>
        </p:spPr>
      </p:pic>
      <p:pic>
        <p:nvPicPr>
          <p:cNvPr id="9" name="图片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03187" y="4341635"/>
            <a:ext cx="1679930" cy="1679930"/>
          </a:xfrm>
          <a:prstGeom prst="rect">
            <a:avLst/>
          </a:prstGeom>
        </p:spPr>
      </p:pic>
      <p:pic>
        <p:nvPicPr>
          <p:cNvPr id="10"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725273" y="1949283"/>
            <a:ext cx="1748027" cy="883779"/>
          </a:xfrm>
          <a:prstGeom prst="rect">
            <a:avLst/>
          </a:prstGeom>
        </p:spPr>
      </p:pic>
      <p:pic>
        <p:nvPicPr>
          <p:cNvPr id="11" name="图片 10"/>
          <p:cNvPicPr>
            <a:picLocks noChangeAspect="1"/>
          </p:cNvPicPr>
          <p:nvPr/>
        </p:nvPicPr>
        <p:blipFill>
          <a:blip r:embed="rId5">
            <a:extLst>
              <a:ext uri="{28A0092B-C50C-407E-A947-70E740481C1C}">
                <a14:useLocalDpi xmlns:a14="http://schemas.microsoft.com/office/drawing/2010/main" val="0"/>
              </a:ext>
            </a:extLst>
          </a:blip>
          <a:srcRect b="6137"/>
          <a:stretch>
            <a:fillRect/>
          </a:stretch>
        </p:blipFill>
        <p:spPr>
          <a:xfrm>
            <a:off x="8725273" y="4406216"/>
            <a:ext cx="3978613" cy="2619775"/>
          </a:xfrm>
          <a:prstGeom prst="rect">
            <a:avLst/>
          </a:prstGeom>
        </p:spPr>
      </p:pic>
      <p:sp>
        <p:nvSpPr>
          <p:cNvPr id="13" name="文本框 12"/>
          <p:cNvSpPr txBox="1"/>
          <p:nvPr/>
        </p:nvSpPr>
        <p:spPr>
          <a:xfrm>
            <a:off x="4235384" y="548805"/>
            <a:ext cx="3074616" cy="646331"/>
          </a:xfrm>
          <a:prstGeom prst="rect">
            <a:avLst/>
          </a:prstGeom>
          <a:noFill/>
          <a:ln w="28575">
            <a:solidFill>
              <a:srgbClr val="DD3B44"/>
            </a:solidFill>
          </a:ln>
        </p:spPr>
        <p:txBody>
          <a:bodyPr wrap="square" rtlCol="0">
            <a:spAutoFit/>
          </a:bodyPr>
          <a:lstStyle/>
          <a:p>
            <a:r>
              <a:rPr lang="zh-CN" altLang="en-US" sz="3600" b="1">
                <a:solidFill>
                  <a:srgbClr val="FF0000"/>
                </a:solidFill>
                <a:latin typeface="Times New Roman" panose="02020603050405020304" pitchFamily="18" charset="0"/>
              </a:rPr>
              <a:t>   轻重失当</a:t>
            </a:r>
            <a:endParaRPr lang="zh-CN" altLang="en-US" sz="3600">
              <a:latin typeface="+mj-ea"/>
              <a:ea typeface="+mj-ea"/>
            </a:endParaRPr>
          </a:p>
        </p:txBody>
      </p:sp>
      <p:sp>
        <p:nvSpPr>
          <p:cNvPr id="12" name="箭头: 下 11">
            <a:extLst>
              <a:ext uri="{FF2B5EF4-FFF2-40B4-BE49-F238E27FC236}">
                <a16:creationId xmlns:a16="http://schemas.microsoft.com/office/drawing/2014/main" xmlns="" id="{61910EEC-F226-478E-8F07-074FE9A5177D}"/>
              </a:ext>
            </a:extLst>
          </p:cNvPr>
          <p:cNvSpPr/>
          <p:nvPr/>
        </p:nvSpPr>
        <p:spPr>
          <a:xfrm>
            <a:off x="5236143" y="1386038"/>
            <a:ext cx="539015" cy="1549667"/>
          </a:xfrm>
          <a:prstGeom prst="down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a:extLst>
              <a:ext uri="{FF2B5EF4-FFF2-40B4-BE49-F238E27FC236}">
                <a16:creationId xmlns:a16="http://schemas.microsoft.com/office/drawing/2014/main" xmlns="" id="{4B9F9E6E-CA32-4854-B028-CCA20AD1D07B}"/>
              </a:ext>
            </a:extLst>
          </p:cNvPr>
          <p:cNvSpPr txBox="1"/>
          <p:nvPr/>
        </p:nvSpPr>
        <p:spPr>
          <a:xfrm>
            <a:off x="3066522" y="2935705"/>
            <a:ext cx="5245769" cy="3401893"/>
          </a:xfrm>
          <a:prstGeom prst="rect">
            <a:avLst/>
          </a:prstGeom>
          <a:noFill/>
          <a:ln w="9525">
            <a:noFill/>
          </a:ln>
        </p:spPr>
        <p:txBody>
          <a:bodyPr wrap="square" rtlCol="0" anchor="t">
            <a:spAutoFit/>
          </a:bodyPr>
          <a:lstStyle/>
          <a:p>
            <a:pPr>
              <a:lnSpc>
                <a:spcPct val="200000"/>
              </a:lnSpc>
            </a:pPr>
            <a:r>
              <a:rPr lang="zh-CN" altLang="en-US" sz="2800" b="1">
                <a:solidFill>
                  <a:srgbClr val="FF0000"/>
                </a:solidFill>
                <a:latin typeface="Arial" pitchFamily="34" charset="0"/>
                <a:ea typeface="宋体" pitchFamily="2" charset="-122"/>
              </a:rPr>
              <a:t>有些成语词义较轻、有些成语词意较重，要求根据特定的语言环境选用词意轻重适度的。以避免大词小用或小词大用。</a:t>
            </a:r>
          </a:p>
        </p:txBody>
      </p:sp>
    </p:spTree>
  </p:cSld>
  <p:clrMapOvr>
    <a:masterClrMapping/>
  </p:clrMapOvr>
  <mc:AlternateContent>
    <mc:Choice xmlns:p14="http://schemas.microsoft.com/office/powerpoint/2010/main" Requires="p14">
      <p:transition spd="slow" advClick="0" advTm="4000" p14:dur="15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fill="hold"/>
                                        <p:tgtEl>
                                          <p:spTgt spid="12"/>
                                        </p:tgtEl>
                                        <p:attrNameLst>
                                          <p:attrName>ppt_x</p:attrName>
                                        </p:attrNameLst>
                                      </p:cBhvr>
                                      <p:tavLst>
                                        <p:tav tm="0">
                                          <p:val>
                                            <p:strVal val="#ppt_x"/>
                                          </p:val>
                                        </p:tav>
                                        <p:tav tm="100000">
                                          <p:val>
                                            <p:strVal val="#ppt_x"/>
                                          </p:val>
                                        </p:tav>
                                      </p:tavLst>
                                    </p:anim>
                                    <p:anim calcmode="lin" valueType="num">
                                      <p:cBhvr additive="base">
                                        <p:cTn id="1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500" fill="hold"/>
                                        <p:tgtEl>
                                          <p:spTgt spid="14"/>
                                        </p:tgtEl>
                                        <p:attrNameLst>
                                          <p:attrName>ppt_x</p:attrName>
                                        </p:attrNameLst>
                                      </p:cBhvr>
                                      <p:tavLst>
                                        <p:tav tm="0">
                                          <p:val>
                                            <p:strVal val="#ppt_x"/>
                                          </p:val>
                                        </p:tav>
                                        <p:tav tm="100000">
                                          <p:val>
                                            <p:strVal val="#ppt_x"/>
                                          </p:val>
                                        </p:tav>
                                      </p:tavLst>
                                    </p:anim>
                                    <p:anim calcmode="lin" valueType="num">
                                      <p:cBhvr additive="base">
                                        <p:cTn id="20"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2" grpId="0"/>
      <p:bldP spid="14" grpId="0"/>
    </p:bldLst>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06497">
            <a:extLst>
              <a:ext uri="{FF2B5EF4-FFF2-40B4-BE49-F238E27FC236}">
                <a16:creationId xmlns:a16="http://schemas.microsoft.com/office/drawing/2014/main" xmlns="" id="{D728ABC3-F334-49CE-98FD-DEA9703C52C5}"/>
              </a:ext>
            </a:extLst>
          </p:cNvPr>
          <p:cNvSpPr>
            <a:spLocks noChangeArrowheads="1"/>
          </p:cNvSpPr>
          <p:nvPr/>
        </p:nvSpPr>
        <p:spPr bwMode="auto">
          <a:xfrm>
            <a:off x="400769" y="625441"/>
            <a:ext cx="11563433" cy="3508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spcBef>
                <a:spcPct val="20000"/>
              </a:spcBef>
              <a:buClr>
                <a:schemeClr val="hlink"/>
              </a:buClr>
              <a:buFont typeface="Wingdings" panose="05000000000000000000" pitchFamily="2" charset="2"/>
              <a:buChar char="§"/>
              <a:defRPr sz="3200">
                <a:solidFill>
                  <a:schemeClr val="tx1"/>
                </a:solidFill>
                <a:latin typeface="Arial" pitchFamily="34" charset="0"/>
                <a:ea typeface="宋体" pitchFamily="2" charset="-122"/>
              </a:defRPr>
            </a:lvl1pPr>
            <a:lvl2pPr marL="742950" indent="-285750">
              <a:spcBef>
                <a:spcPct val="20000"/>
              </a:spcBef>
              <a:buClr>
                <a:schemeClr val="tx2"/>
              </a:buClr>
              <a:buSzPct val="85000"/>
              <a:buFont typeface="Wingdings" panose="05000000000000000000" pitchFamily="2" charset="2"/>
              <a:buChar char="Ø"/>
              <a:defRPr sz="2800">
                <a:solidFill>
                  <a:schemeClr val="tx1"/>
                </a:solidFill>
                <a:latin typeface="Arial" pitchFamily="34" charset="0"/>
                <a:ea typeface="宋体" pitchFamily="2" charset="-122"/>
              </a:defRPr>
            </a:lvl2pPr>
            <a:lvl3pPr marL="1143000" indent="-228600">
              <a:spcBef>
                <a:spcPct val="20000"/>
              </a:spcBef>
              <a:buClr>
                <a:schemeClr val="hlink"/>
              </a:buClr>
              <a:buSzPct val="95000"/>
              <a:buFont typeface="Wingdings" panose="05000000000000000000" pitchFamily="2" charset="2"/>
              <a:buChar char="¡"/>
              <a:defRPr sz="2400">
                <a:solidFill>
                  <a:schemeClr val="tx1"/>
                </a:solidFill>
                <a:latin typeface="Arial" pitchFamily="34" charset="0"/>
                <a:ea typeface="宋体" pitchFamily="2" charset="-122"/>
              </a:defRPr>
            </a:lvl3pPr>
            <a:lvl4pPr marL="1600200" indent="-228600">
              <a:spcBef>
                <a:spcPct val="20000"/>
              </a:spcBef>
              <a:buClr>
                <a:schemeClr val="tx2"/>
              </a:buClr>
              <a:buSzPct val="90000"/>
              <a:buFont typeface="Wingdings" panose="05000000000000000000" pitchFamily="2" charset="2"/>
              <a:buChar char="Ø"/>
              <a:defRPr sz="2000">
                <a:solidFill>
                  <a:schemeClr val="tx1"/>
                </a:solidFill>
                <a:latin typeface="Arial" pitchFamily="34" charset="0"/>
                <a:ea typeface="宋体" pitchFamily="2" charset="-122"/>
              </a:defRPr>
            </a:lvl4pPr>
            <a:lvl5pPr marL="2057400" indent="-228600">
              <a:spcBef>
                <a:spcPct val="20000"/>
              </a:spcBef>
              <a:buClr>
                <a:schemeClr val="hlink"/>
              </a:buClr>
              <a:buFont typeface="Wingdings 2" panose="05020102010507070707" pitchFamily="82" charset="2"/>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lr>
                <a:schemeClr val="hlink"/>
              </a:buClr>
              <a:buFont typeface="Wingdings 2" panose="05020102010507070707" pitchFamily="82" charset="2"/>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lr>
                <a:schemeClr val="hlink"/>
              </a:buClr>
              <a:buFont typeface="Wingdings 2" panose="05020102010507070707" pitchFamily="82" charset="2"/>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lr>
                <a:schemeClr val="hlink"/>
              </a:buClr>
              <a:buFont typeface="Wingdings 2" panose="05020102010507070707" pitchFamily="82" charset="2"/>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lr>
                <a:schemeClr val="hlink"/>
              </a:buClr>
              <a:buFont typeface="Wingdings 2" panose="05020102010507070707" pitchFamily="82" charset="2"/>
              <a:buChar char="¡"/>
              <a:defRPr sz="2000">
                <a:solidFill>
                  <a:schemeClr val="tx1"/>
                </a:solidFill>
                <a:latin typeface="Arial" pitchFamily="34" charset="0"/>
                <a:ea typeface="宋体" pitchFamily="2" charset="-122"/>
              </a:defRPr>
            </a:lvl9pPr>
          </a:lstStyle>
          <a:p>
            <a:pPr eaLnBrk="1" hangingPunct="1">
              <a:spcBef>
                <a:spcPct val="0"/>
              </a:spcBef>
              <a:buClrTx/>
              <a:buFont typeface="Arial" pitchFamily="34" charset="0"/>
              <a:buNone/>
            </a:pPr>
            <a:r>
              <a:rPr lang="zh-CN" altLang="en-US" sz="2800" b="1">
                <a:solidFill>
                  <a:srgbClr val="000000"/>
                </a:solidFill>
                <a:latin typeface="+mn-ea"/>
                <a:ea typeface="+mn-ea"/>
              </a:rPr>
              <a:t>例</a:t>
            </a:r>
            <a:r>
              <a:rPr lang="en-US" altLang="zh-CN" sz="2800" b="1">
                <a:solidFill>
                  <a:srgbClr val="000000"/>
                </a:solidFill>
                <a:latin typeface="+mn-ea"/>
                <a:ea typeface="+mn-ea"/>
              </a:rPr>
              <a:t>1</a:t>
            </a:r>
            <a:r>
              <a:rPr lang="zh-CN" altLang="en-US" sz="2800" b="1">
                <a:solidFill>
                  <a:srgbClr val="000000"/>
                </a:solidFill>
                <a:latin typeface="+mn-ea"/>
                <a:ea typeface="+mn-ea"/>
              </a:rPr>
              <a:t>、李老师身兼班主任、年级组长二职，又担任三个班的数学课，真是</a:t>
            </a:r>
            <a:r>
              <a:rPr lang="zh-CN" altLang="en-US" sz="2800" b="1" u="sng">
                <a:solidFill>
                  <a:srgbClr val="FF0000"/>
                </a:solidFill>
                <a:latin typeface="+mn-ea"/>
                <a:ea typeface="+mn-ea"/>
              </a:rPr>
              <a:t>日理万机</a:t>
            </a:r>
            <a:r>
              <a:rPr lang="zh-CN" altLang="en-US" sz="2800" b="1">
                <a:solidFill>
                  <a:srgbClr val="FF0000"/>
                </a:solidFill>
                <a:latin typeface="+mn-ea"/>
                <a:ea typeface="+mn-ea"/>
              </a:rPr>
              <a:t>。</a:t>
            </a:r>
            <a:r>
              <a:rPr lang="zh-CN" altLang="en-US" sz="2800" b="1">
                <a:solidFill>
                  <a:srgbClr val="000000"/>
                </a:solidFill>
                <a:latin typeface="+mn-ea"/>
                <a:ea typeface="+mn-ea"/>
              </a:rPr>
              <a:t> </a:t>
            </a:r>
          </a:p>
          <a:p>
            <a:pPr eaLnBrk="1" hangingPunct="1">
              <a:spcBef>
                <a:spcPct val="0"/>
              </a:spcBef>
              <a:buClrTx/>
              <a:buFont typeface="Arial" pitchFamily="34" charset="0"/>
              <a:buNone/>
            </a:pPr>
            <a:endParaRPr lang="zh-CN" altLang="en-US" sz="2800" b="1">
              <a:solidFill>
                <a:srgbClr val="000000"/>
              </a:solidFill>
              <a:latin typeface="+mn-ea"/>
              <a:ea typeface="+mn-ea"/>
            </a:endParaRPr>
          </a:p>
          <a:p>
            <a:pPr eaLnBrk="1" hangingPunct="1">
              <a:spcBef>
                <a:spcPct val="0"/>
              </a:spcBef>
              <a:buClrTx/>
              <a:buFont typeface="Arial" pitchFamily="34" charset="0"/>
              <a:buNone/>
            </a:pPr>
            <a:endParaRPr lang="en-US" altLang="zh-CN" sz="2800" b="1">
              <a:solidFill>
                <a:srgbClr val="000000"/>
              </a:solidFill>
              <a:latin typeface="+mn-ea"/>
              <a:ea typeface="+mn-ea"/>
            </a:endParaRPr>
          </a:p>
          <a:p>
            <a:pPr eaLnBrk="1" hangingPunct="1">
              <a:spcBef>
                <a:spcPct val="0"/>
              </a:spcBef>
              <a:buClrTx/>
              <a:buFont typeface="Arial" pitchFamily="34" charset="0"/>
              <a:buNone/>
            </a:pPr>
            <a:r>
              <a:rPr lang="zh-CN" altLang="en-US" sz="2800" b="1">
                <a:solidFill>
                  <a:srgbClr val="000000"/>
                </a:solidFill>
                <a:latin typeface="+mn-ea"/>
                <a:ea typeface="+mn-ea"/>
              </a:rPr>
              <a:t> </a:t>
            </a:r>
          </a:p>
          <a:p>
            <a:pPr eaLnBrk="1" hangingPunct="1">
              <a:spcBef>
                <a:spcPct val="0"/>
              </a:spcBef>
              <a:buClrTx/>
              <a:buFont typeface="Arial" pitchFamily="34" charset="0"/>
              <a:buNone/>
            </a:pPr>
            <a:endParaRPr lang="zh-CN" altLang="en-US" sz="2800" b="1">
              <a:solidFill>
                <a:srgbClr val="000000"/>
              </a:solidFill>
              <a:latin typeface="+mn-ea"/>
              <a:ea typeface="+mn-ea"/>
            </a:endParaRPr>
          </a:p>
          <a:p>
            <a:pPr eaLnBrk="1" hangingPunct="1">
              <a:spcBef>
                <a:spcPct val="0"/>
              </a:spcBef>
              <a:buClrTx/>
              <a:buFont typeface="Arial" pitchFamily="34" charset="0"/>
              <a:buNone/>
            </a:pPr>
            <a:endParaRPr lang="en-US" altLang="zh-CN" sz="2800" b="1">
              <a:solidFill>
                <a:srgbClr val="000000"/>
              </a:solidFill>
              <a:latin typeface="+mn-ea"/>
              <a:ea typeface="+mn-ea"/>
            </a:endParaRPr>
          </a:p>
          <a:p>
            <a:pPr eaLnBrk="1" hangingPunct="1">
              <a:spcBef>
                <a:spcPct val="0"/>
              </a:spcBef>
              <a:buClrTx/>
              <a:buFont typeface="Arial" pitchFamily="34" charset="0"/>
              <a:buNone/>
            </a:pPr>
            <a:endParaRPr lang="zh-CN" altLang="en-US" sz="2800" b="1">
              <a:solidFill>
                <a:srgbClr val="000000"/>
              </a:solidFill>
              <a:latin typeface="+mn-ea"/>
              <a:ea typeface="+mn-ea"/>
            </a:endParaRPr>
          </a:p>
        </p:txBody>
      </p:sp>
      <p:sp>
        <p:nvSpPr>
          <p:cNvPr id="3" name="文本框 2">
            <a:extLst>
              <a:ext uri="{FF2B5EF4-FFF2-40B4-BE49-F238E27FC236}">
                <a16:creationId xmlns:a16="http://schemas.microsoft.com/office/drawing/2014/main" xmlns="" id="{6E927083-146F-433F-9AC6-14CE96852868}"/>
              </a:ext>
            </a:extLst>
          </p:cNvPr>
          <p:cNvSpPr txBox="1">
            <a:spLocks noChangeArrowheads="1"/>
          </p:cNvSpPr>
          <p:nvPr/>
        </p:nvSpPr>
        <p:spPr bwMode="auto">
          <a:xfrm>
            <a:off x="904257" y="1860515"/>
            <a:ext cx="7667625"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hlink"/>
              </a:buClr>
              <a:buFont typeface="Wingdings" panose="05000000000000000000" pitchFamily="2" charset="2"/>
              <a:buChar char="§"/>
              <a:defRPr sz="3200">
                <a:solidFill>
                  <a:schemeClr val="tx1"/>
                </a:solidFill>
                <a:latin typeface="Arial" pitchFamily="34" charset="0"/>
                <a:ea typeface="宋体" pitchFamily="2" charset="-122"/>
              </a:defRPr>
            </a:lvl1pPr>
            <a:lvl2pPr marL="742950" indent="-285750">
              <a:spcBef>
                <a:spcPct val="20000"/>
              </a:spcBef>
              <a:buClr>
                <a:schemeClr val="tx2"/>
              </a:buClr>
              <a:buSzPct val="85000"/>
              <a:buFont typeface="Wingdings" panose="05000000000000000000" pitchFamily="2" charset="2"/>
              <a:buChar char="Ø"/>
              <a:defRPr sz="2800">
                <a:solidFill>
                  <a:schemeClr val="tx1"/>
                </a:solidFill>
                <a:latin typeface="Arial" pitchFamily="34" charset="0"/>
                <a:ea typeface="宋体" pitchFamily="2" charset="-122"/>
              </a:defRPr>
            </a:lvl2pPr>
            <a:lvl3pPr marL="1143000" indent="-228600">
              <a:spcBef>
                <a:spcPct val="20000"/>
              </a:spcBef>
              <a:buClr>
                <a:schemeClr val="hlink"/>
              </a:buClr>
              <a:buSzPct val="95000"/>
              <a:buFont typeface="Wingdings" panose="05000000000000000000" pitchFamily="2" charset="2"/>
              <a:buChar char="¡"/>
              <a:defRPr sz="2400">
                <a:solidFill>
                  <a:schemeClr val="tx1"/>
                </a:solidFill>
                <a:latin typeface="Arial" pitchFamily="34" charset="0"/>
                <a:ea typeface="宋体" pitchFamily="2" charset="-122"/>
              </a:defRPr>
            </a:lvl3pPr>
            <a:lvl4pPr marL="1600200" indent="-228600">
              <a:spcBef>
                <a:spcPct val="20000"/>
              </a:spcBef>
              <a:buClr>
                <a:schemeClr val="tx2"/>
              </a:buClr>
              <a:buSzPct val="90000"/>
              <a:buFont typeface="Wingdings" panose="05000000000000000000" pitchFamily="2" charset="2"/>
              <a:buChar char="Ø"/>
              <a:defRPr sz="2000">
                <a:solidFill>
                  <a:schemeClr val="tx1"/>
                </a:solidFill>
                <a:latin typeface="Arial" pitchFamily="34" charset="0"/>
                <a:ea typeface="宋体" pitchFamily="2" charset="-122"/>
              </a:defRPr>
            </a:lvl4pPr>
            <a:lvl5pPr marL="2057400" indent="-228600">
              <a:spcBef>
                <a:spcPct val="20000"/>
              </a:spcBef>
              <a:buClr>
                <a:schemeClr val="hlink"/>
              </a:buClr>
              <a:buFont typeface="Wingdings 2" panose="05020102010507070707" pitchFamily="82" charset="2"/>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lr>
                <a:schemeClr val="hlink"/>
              </a:buClr>
              <a:buFont typeface="Wingdings 2" panose="05020102010507070707" pitchFamily="82" charset="2"/>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lr>
                <a:schemeClr val="hlink"/>
              </a:buClr>
              <a:buFont typeface="Wingdings 2" panose="05020102010507070707" pitchFamily="82" charset="2"/>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lr>
                <a:schemeClr val="hlink"/>
              </a:buClr>
              <a:buFont typeface="Wingdings 2" panose="05020102010507070707" pitchFamily="82" charset="2"/>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lr>
                <a:schemeClr val="hlink"/>
              </a:buClr>
              <a:buFont typeface="Wingdings 2" panose="05020102010507070707" pitchFamily="82" charset="2"/>
              <a:buChar char="¡"/>
              <a:defRPr sz="2000">
                <a:solidFill>
                  <a:schemeClr val="tx1"/>
                </a:solidFill>
                <a:latin typeface="Arial" pitchFamily="34" charset="0"/>
                <a:ea typeface="宋体" pitchFamily="2" charset="-122"/>
              </a:defRPr>
            </a:lvl9pPr>
          </a:lstStyle>
          <a:p>
            <a:pPr eaLnBrk="1" hangingPunct="1">
              <a:spcBef>
                <a:spcPct val="50000"/>
              </a:spcBef>
              <a:buClrTx/>
              <a:buFont typeface="Arial" pitchFamily="34" charset="0"/>
              <a:buNone/>
            </a:pPr>
            <a:r>
              <a:rPr lang="zh-CN" altLang="en-US" sz="2800" b="1">
                <a:solidFill>
                  <a:srgbClr val="FF0000"/>
                </a:solidFill>
              </a:rPr>
              <a:t>现指国家领导人为国事日夜操劳</a:t>
            </a:r>
            <a:r>
              <a:rPr lang="en-US" altLang="zh-CN" sz="1800"/>
              <a:t>. </a:t>
            </a:r>
            <a:endParaRPr lang="zh-CN" altLang="en-US" sz="1800"/>
          </a:p>
        </p:txBody>
      </p:sp>
      <p:graphicFrame>
        <p:nvGraphicFramePr>
          <p:cNvPr id="4" name="Object 3">
            <a:extLst>
              <a:ext uri="{FF2B5EF4-FFF2-40B4-BE49-F238E27FC236}">
                <a16:creationId xmlns:a16="http://schemas.microsoft.com/office/drawing/2014/main" xmlns="" id="{725F373C-A5C1-406F-A4E2-D14D5AD85AA5}"/>
              </a:ext>
            </a:extLst>
          </p:cNvPr>
          <p:cNvGraphicFramePr>
            <a:graphicFrameLocks noChangeAspect="1"/>
          </p:cNvGraphicFramePr>
          <p:nvPr>
            <p:extLst>
              <p:ext uri="{D42A27DB-BD31-4B8C-83A1-F6EECF244321}">
                <p14:modId xmlns:p14="http://schemas.microsoft.com/office/powerpoint/2010/main" val="1367981385"/>
              </p:ext>
            </p:extLst>
          </p:nvPr>
        </p:nvGraphicFramePr>
        <p:xfrm>
          <a:off x="147906" y="3343310"/>
          <a:ext cx="11922174" cy="1135063"/>
        </p:xfrm>
        <a:graphic>
          <a:graphicData uri="http://schemas.openxmlformats.org/presentationml/2006/ole">
            <mc:AlternateContent>
              <mc:Choice xmlns:v="urn:schemas-microsoft-com:vml" Requires="v">
                <p:oleObj spid="_x0000_s1040" r:id="rId2" imgW="8230320" imgH="1164960" progId="">
                  <p:embed/>
                </p:oleObj>
              </mc:Choice>
              <mc:Fallback>
                <p:oleObj r:id="rId2" imgW="8230320" imgH="1164960" progId="">
                  <p:embed/>
                  <p:pic>
                    <p:nvPicPr>
                      <p:cNvPr id="0" name="OLE substitute image"/>
                      <p:cNvPicPr/>
                      <p:nvPr/>
                    </p:nvPicPr>
                    <p:blipFill>
                      <a:blip r:embed="rId3">
                        <a:extLst>
                          <a:ext uri="{28A0092B-C50C-407E-A947-70E740481C1C}">
                            <a14:useLocalDpi xmlns:a14="http://schemas.microsoft.com/office/drawing/2010/main" val="0"/>
                          </a:ext>
                        </a:extLst>
                      </a:blip>
                      <a:stretch>
                        <a:fillRect/>
                      </a:stretch>
                    </p:blipFill>
                    <p:spPr>
                      <a:xfrm>
                        <a:off x="147906" y="3343310"/>
                        <a:ext cx="11922174" cy="1135063"/>
                      </a:xfrm>
                      <a:prstGeom prst="rect">
                        <a:avLst/>
                      </a:prstGeom>
                      <a:noFill/>
                      <a:ln>
                        <a:noFill/>
                      </a:ln>
                    </p:spPr>
                  </p:pic>
                </p:oleObj>
              </mc:Fallback>
            </mc:AlternateContent>
          </a:graphicData>
        </a:graphic>
      </p:graphicFrame>
      <p:sp>
        <p:nvSpPr>
          <p:cNvPr id="6" name="文本框 5">
            <a:extLst>
              <a:ext uri="{FF2B5EF4-FFF2-40B4-BE49-F238E27FC236}">
                <a16:creationId xmlns:a16="http://schemas.microsoft.com/office/drawing/2014/main" xmlns="" id="{C88424E4-D0E6-4017-968B-5D4EA9D3E7BF}"/>
              </a:ext>
            </a:extLst>
          </p:cNvPr>
          <p:cNvSpPr txBox="1"/>
          <p:nvPr/>
        </p:nvSpPr>
        <p:spPr>
          <a:xfrm>
            <a:off x="661737" y="4904439"/>
            <a:ext cx="11302465" cy="1075231"/>
          </a:xfrm>
          <a:prstGeom prst="rect">
            <a:avLst/>
          </a:prstGeom>
          <a:noFill/>
          <a:ln w="9525">
            <a:noFill/>
          </a:ln>
        </p:spPr>
        <p:txBody>
          <a:bodyPr wrap="square">
            <a:spAutoFit/>
          </a:bodyPr>
          <a:lstStyle/>
          <a:p>
            <a:pPr marL="431800" lvl="1" indent="-431800" eaLnBrk="1" hangingPunct="1">
              <a:lnSpc>
                <a:spcPts val="4000"/>
              </a:lnSpc>
              <a:spcBef>
                <a:spcPct val="0"/>
              </a:spcBef>
              <a:buFont typeface="Wingdings" panose="05000000000000000000" pitchFamily="2" charset="2"/>
              <a:buNone/>
            </a:pPr>
            <a:r>
              <a:rPr lang="zh-CN" altLang="en-US" sz="2800" b="1">
                <a:solidFill>
                  <a:srgbClr val="FF0000"/>
                </a:solidFill>
                <a:latin typeface="黑体" panose="02010609060101010101" pitchFamily="49" charset="-122"/>
                <a:ea typeface="黑体" panose="02010609060101010101" pitchFamily="49" charset="-122"/>
              </a:rPr>
              <a:t>解析</a:t>
            </a:r>
            <a:r>
              <a:rPr lang="zh-CN" altLang="en-US" sz="2800" b="1">
                <a:solidFill>
                  <a:srgbClr val="FF0000"/>
                </a:solidFill>
                <a:latin typeface="Times New Roman" panose="02020603050405020304" pitchFamily="18" charset="0"/>
                <a:ea typeface="仿宋_GB2312" pitchFamily="1" charset="-122"/>
              </a:rPr>
              <a:t>　</a:t>
            </a:r>
            <a:r>
              <a:rPr lang="en-US" altLang="zh-CN" sz="2800" b="1">
                <a:solidFill>
                  <a:srgbClr val="FF0000"/>
                </a:solidFill>
                <a:latin typeface="Times New Roman" panose="02020603050405020304" pitchFamily="18" charset="0"/>
                <a:ea typeface="仿宋_GB2312" pitchFamily="1" charset="-122"/>
              </a:rPr>
              <a:t>“</a:t>
            </a:r>
            <a:r>
              <a:rPr lang="zh-CN" altLang="en-US" sz="2800" b="1">
                <a:solidFill>
                  <a:srgbClr val="FF0000"/>
                </a:solidFill>
                <a:latin typeface="Times New Roman" panose="02020603050405020304" pitchFamily="18" charset="0"/>
                <a:ea typeface="仿宋_GB2312" pitchFamily="1" charset="-122"/>
              </a:rPr>
              <a:t>哀鸿遍野</a:t>
            </a:r>
            <a:r>
              <a:rPr lang="en-US" altLang="zh-CN" sz="2800" b="1">
                <a:solidFill>
                  <a:srgbClr val="FF0000"/>
                </a:solidFill>
                <a:latin typeface="Times New Roman" panose="02020603050405020304" pitchFamily="18" charset="0"/>
                <a:ea typeface="仿宋_GB2312" pitchFamily="1" charset="-122"/>
              </a:rPr>
              <a:t>”</a:t>
            </a:r>
            <a:r>
              <a:rPr lang="zh-CN" altLang="en-US" sz="2800" b="1">
                <a:solidFill>
                  <a:srgbClr val="FF0000"/>
                </a:solidFill>
                <a:latin typeface="Times New Roman" panose="02020603050405020304" pitchFamily="18" charset="0"/>
                <a:ea typeface="仿宋_GB2312" pitchFamily="1" charset="-122"/>
              </a:rPr>
              <a:t>的使用轻重不当，属于大词小用。“哀鸿遍野”比喻在天灾人祸中到处都是流离失所、呻吟呼号的饥民。</a:t>
            </a:r>
          </a:p>
        </p:txBody>
      </p:sp>
      <p:cxnSp>
        <p:nvCxnSpPr>
          <p:cNvPr id="8" name="直接连接符 7">
            <a:extLst>
              <a:ext uri="{FF2B5EF4-FFF2-40B4-BE49-F238E27FC236}">
                <a16:creationId xmlns:a16="http://schemas.microsoft.com/office/drawing/2014/main" xmlns="" id="{1FD7A704-807F-445B-891E-FF1B8DE39020}"/>
              </a:ext>
            </a:extLst>
          </p:cNvPr>
          <p:cNvCxnSpPr/>
          <p:nvPr/>
        </p:nvCxnSpPr>
        <p:spPr>
          <a:xfrm>
            <a:off x="1049154" y="4312118"/>
            <a:ext cx="1578543"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9" name="TextBox 3">
            <a:extLst>
              <a:ext uri="{FF2B5EF4-FFF2-40B4-BE49-F238E27FC236}">
                <a16:creationId xmlns:a16="http://schemas.microsoft.com/office/drawing/2014/main" xmlns="" id="{E8A5A274-4A6E-4227-BD8F-AB82B6B093A8}"/>
              </a:ext>
            </a:extLst>
          </p:cNvPr>
          <p:cNvSpPr txBox="1"/>
          <p:nvPr/>
        </p:nvSpPr>
        <p:spPr>
          <a:xfrm>
            <a:off x="8426245" y="1449894"/>
            <a:ext cx="1439862" cy="1198880"/>
          </a:xfrm>
          <a:prstGeom prst="rect">
            <a:avLst/>
          </a:prstGeom>
          <a:noFill/>
          <a:ln w="9525">
            <a:noFill/>
          </a:ln>
        </p:spPr>
        <p:txBody>
          <a:bodyPr anchor="t">
            <a:spAutoFit/>
          </a:bodyPr>
          <a:lstStyle/>
          <a:p>
            <a:r>
              <a:rPr lang="el-GR" altLang="en-US" sz="7200">
                <a:solidFill>
                  <a:srgbClr val="FF0000"/>
                </a:solidFill>
                <a:latin typeface="Calibri"/>
                <a:ea typeface="宋体" pitchFamily="2" charset="-122"/>
              </a:rPr>
              <a:t>Χ</a:t>
            </a:r>
            <a:endParaRPr lang="zh-CN" altLang="en-US" sz="7200">
              <a:solidFill>
                <a:srgbClr val="FF0000"/>
              </a:solidFill>
              <a:latin typeface="Calibri"/>
              <a:ea typeface="宋体" pitchFamily="2" charset="-122"/>
            </a:endParaRPr>
          </a:p>
        </p:txBody>
      </p:sp>
      <p:sp>
        <p:nvSpPr>
          <p:cNvPr id="10" name="TextBox 3">
            <a:extLst>
              <a:ext uri="{FF2B5EF4-FFF2-40B4-BE49-F238E27FC236}">
                <a16:creationId xmlns:a16="http://schemas.microsoft.com/office/drawing/2014/main" xmlns="" id="{64E2E183-C472-4A35-8606-8F9D0AFF1FC8}"/>
              </a:ext>
            </a:extLst>
          </p:cNvPr>
          <p:cNvSpPr txBox="1"/>
          <p:nvPr/>
        </p:nvSpPr>
        <p:spPr>
          <a:xfrm>
            <a:off x="7132020" y="3747409"/>
            <a:ext cx="1439862" cy="1198880"/>
          </a:xfrm>
          <a:prstGeom prst="rect">
            <a:avLst/>
          </a:prstGeom>
          <a:noFill/>
          <a:ln w="9525">
            <a:noFill/>
          </a:ln>
        </p:spPr>
        <p:txBody>
          <a:bodyPr anchor="t">
            <a:spAutoFit/>
          </a:bodyPr>
          <a:lstStyle/>
          <a:p>
            <a:r>
              <a:rPr lang="el-GR" altLang="en-US" sz="7200">
                <a:solidFill>
                  <a:srgbClr val="FF0000"/>
                </a:solidFill>
                <a:latin typeface="Calibri"/>
                <a:ea typeface="宋体" pitchFamily="2" charset="-122"/>
              </a:rPr>
              <a:t>Χ</a:t>
            </a:r>
            <a:endParaRPr lang="zh-CN" altLang="en-US" sz="7200">
              <a:solidFill>
                <a:srgbClr val="FF0000"/>
              </a:solidFill>
              <a:latin typeface="Calibri"/>
              <a:ea typeface="宋体" pitchFamily="2" charset="-122"/>
            </a:endParaRPr>
          </a:p>
        </p:txBody>
      </p:sp>
    </p:spTree>
    <p:extLst>
      <p:ext uri="{BB962C8B-B14F-4D97-AF65-F5344CB8AC3E}">
        <p14:creationId xmlns:p14="http://schemas.microsoft.com/office/powerpoint/2010/main" val="2792612887"/>
      </p:ext>
    </p:extLst>
  </p:cSld>
  <p:clrMapOvr>
    <a:masterClrMapping/>
  </p:clrMapOvr>
  <mc:AlternateContent>
    <mc:Choice xmlns:p14="http://schemas.microsoft.com/office/powerpoint/2010/main" Requires="p14">
      <p:transition spd="slow" advClick="0" advTm="4000" p14:dur="15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blinds(horizontal)">
                                      <p:cBhvr>
                                        <p:cTn id="17" dur="500"/>
                                        <p:tgtEl>
                                          <p:spTgt spid="10"/>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 presetClass="entr" presetSubtype="4"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additive="base">
                                        <p:cTn id="22" dur="500" fill="hold"/>
                                        <p:tgtEl>
                                          <p:spTgt spid="6"/>
                                        </p:tgtEl>
                                        <p:attrNameLst>
                                          <p:attrName>ppt_x</p:attrName>
                                        </p:attrNameLst>
                                      </p:cBhvr>
                                      <p:tavLst>
                                        <p:tav tm="0">
                                          <p:val>
                                            <p:strVal val="#ppt_x"/>
                                          </p:val>
                                        </p:tav>
                                        <p:tav tm="100000">
                                          <p:val>
                                            <p:strVal val="#ppt_x"/>
                                          </p:val>
                                        </p:tav>
                                      </p:tavLst>
                                    </p:anim>
                                    <p:anim calcmode="lin" valueType="num">
                                      <p:cBhvr additive="base">
                                        <p:cTn id="23"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P spid="9" grpId="0"/>
      <p:bldP spid="10" grpId="0"/>
    </p:bldLst>
  </p:timing>
</p:sld>
</file>

<file path=ppt/slides/slide3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Rectangle 2">
            <a:extLst>
              <a:ext uri="{FF2B5EF4-FFF2-40B4-BE49-F238E27FC236}">
                <a16:creationId xmlns:a16="http://schemas.microsoft.com/office/drawing/2014/main" xmlns="" id="{6AE4D712-9940-4A11-A674-1542AC97F921}"/>
              </a:ext>
            </a:extLst>
          </p:cNvPr>
          <p:cNvSpPr txBox="1">
            <a:spLocks noChangeArrowheads="1"/>
          </p:cNvSpPr>
          <p:nvPr/>
        </p:nvSpPr>
        <p:spPr>
          <a:xfrm>
            <a:off x="5039181" y="158750"/>
            <a:ext cx="8229600" cy="822325"/>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5400" b="1">
                <a:solidFill>
                  <a:schemeClr val="folHlink"/>
                </a:solidFill>
                <a:ea typeface="隶书" pitchFamily="1" charset="-122"/>
              </a:rPr>
              <a:t>小  结</a:t>
            </a:r>
          </a:p>
        </p:txBody>
      </p:sp>
      <p:sp>
        <p:nvSpPr>
          <p:cNvPr id="3" name="Rectangle 3">
            <a:extLst>
              <a:ext uri="{FF2B5EF4-FFF2-40B4-BE49-F238E27FC236}">
                <a16:creationId xmlns:a16="http://schemas.microsoft.com/office/drawing/2014/main" xmlns="" id="{228153B9-9FC7-40DC-B3C6-D42A88A5F99A}"/>
              </a:ext>
            </a:extLst>
          </p:cNvPr>
          <p:cNvSpPr txBox="1">
            <a:spLocks noChangeArrowheads="1"/>
          </p:cNvSpPr>
          <p:nvPr/>
        </p:nvSpPr>
        <p:spPr>
          <a:xfrm>
            <a:off x="-1" y="981075"/>
            <a:ext cx="12262585" cy="6048375"/>
          </a:xfrm>
          <a:prstGeom prst="rect">
            <a:avLst/>
          </a:prstGeom>
        </p:spPr>
        <p:txBody>
          <a:bodyPr/>
          <a:lst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pPr>
              <a:lnSpc>
                <a:spcPct val="80000"/>
              </a:lnSpc>
              <a:defRPr/>
            </a:pPr>
            <a:r>
              <a:rPr lang="en-US" altLang="zh-CN" sz="3200" b="1">
                <a:solidFill>
                  <a:srgbClr val="FF6600"/>
                </a:solidFill>
                <a:effectLst>
                  <a:outerShdw blurRad="38100" dist="38100" dir="2700000" algn="tl">
                    <a:srgbClr val="C0C0C0"/>
                  </a:outerShdw>
                </a:effectLst>
                <a:latin typeface="黑体" panose="02010609060101010101" pitchFamily="49" charset="-122"/>
              </a:rPr>
              <a:t>1</a:t>
            </a:r>
            <a:r>
              <a:rPr lang="zh-CN" altLang="en-US" sz="3200" b="1">
                <a:solidFill>
                  <a:srgbClr val="FF6600"/>
                </a:solidFill>
                <a:effectLst>
                  <a:outerShdw blurRad="38100" dist="38100" dir="2700000" algn="tl">
                    <a:srgbClr val="C0C0C0"/>
                  </a:outerShdw>
                </a:effectLst>
                <a:latin typeface="黑体" panose="02010609060101010101" pitchFamily="49" charset="-122"/>
              </a:rPr>
              <a:t>、准确理解词意（日积月累）</a:t>
            </a:r>
          </a:p>
          <a:p>
            <a:pPr>
              <a:lnSpc>
                <a:spcPct val="80000"/>
              </a:lnSpc>
              <a:buFontTx/>
              <a:buNone/>
              <a:defRPr/>
            </a:pPr>
            <a:r>
              <a:rPr lang="zh-CN" altLang="en-US" sz="3200" b="1">
                <a:latin typeface="黑体" panose="02010609060101010101" pitchFamily="49" charset="-122"/>
              </a:rPr>
              <a:t>      每一个成语，在其结构上有相对稳定的特点，这要求我们必须从整体上把握其本身所固有的意义，从时空上分析其习惯的用法。</a:t>
            </a:r>
          </a:p>
          <a:p>
            <a:pPr>
              <a:lnSpc>
                <a:spcPct val="80000"/>
              </a:lnSpc>
              <a:defRPr/>
            </a:pPr>
            <a:r>
              <a:rPr lang="en-US" altLang="zh-CN" sz="3200" b="1">
                <a:solidFill>
                  <a:srgbClr val="FF6600"/>
                </a:solidFill>
                <a:effectLst>
                  <a:outerShdw blurRad="38100" dist="38100" dir="2700000" algn="tl">
                    <a:srgbClr val="C0C0C0"/>
                  </a:outerShdw>
                </a:effectLst>
                <a:latin typeface="黑体" panose="02010609060101010101" pitchFamily="49" charset="-122"/>
              </a:rPr>
              <a:t>2</a:t>
            </a:r>
            <a:r>
              <a:rPr lang="zh-CN" altLang="en-US" sz="3200" b="1">
                <a:solidFill>
                  <a:srgbClr val="FF6600"/>
                </a:solidFill>
                <a:effectLst>
                  <a:outerShdw blurRad="38100" dist="38100" dir="2700000" algn="tl">
                    <a:srgbClr val="C0C0C0"/>
                  </a:outerShdw>
                </a:effectLst>
                <a:latin typeface="黑体" panose="02010609060101010101" pitchFamily="49" charset="-122"/>
              </a:rPr>
              <a:t>、准确分析语法（兼顾</a:t>
            </a:r>
            <a:r>
              <a:rPr lang="zh-CN" altLang="en-US" sz="3200" b="1">
                <a:solidFill>
                  <a:srgbClr val="FF6600"/>
                </a:solidFill>
                <a:effectLst>
                  <a:outerShdw blurRad="38100" dist="38100" dir="2700000" algn="tl">
                    <a:srgbClr val="C0C0C0"/>
                  </a:outerShdw>
                </a:effectLst>
              </a:rPr>
              <a:t>“</a:t>
            </a:r>
            <a:r>
              <a:rPr lang="zh-CN" altLang="en-US" sz="3200" b="1">
                <a:solidFill>
                  <a:srgbClr val="FF6600"/>
                </a:solidFill>
                <a:effectLst>
                  <a:outerShdw blurRad="38100" dist="38100" dir="2700000" algn="tl">
                    <a:srgbClr val="C0C0C0"/>
                  </a:outerShdw>
                </a:effectLst>
                <a:latin typeface="黑体" panose="02010609060101010101" pitchFamily="49" charset="-122"/>
              </a:rPr>
              <a:t>词</a:t>
            </a:r>
            <a:r>
              <a:rPr lang="zh-CN" altLang="en-US" sz="3200" b="1">
                <a:solidFill>
                  <a:srgbClr val="FF6600"/>
                </a:solidFill>
                <a:effectLst>
                  <a:outerShdw blurRad="38100" dist="38100" dir="2700000" algn="tl">
                    <a:srgbClr val="C0C0C0"/>
                  </a:outerShdw>
                </a:effectLst>
              </a:rPr>
              <a:t>”“</a:t>
            </a:r>
            <a:r>
              <a:rPr lang="zh-CN" altLang="en-US" sz="3200" b="1">
                <a:solidFill>
                  <a:srgbClr val="FF6600"/>
                </a:solidFill>
                <a:effectLst>
                  <a:outerShdw blurRad="38100" dist="38100" dir="2700000" algn="tl">
                    <a:srgbClr val="C0C0C0"/>
                  </a:outerShdw>
                </a:effectLst>
                <a:latin typeface="黑体" panose="02010609060101010101" pitchFamily="49" charset="-122"/>
              </a:rPr>
              <a:t>句</a:t>
            </a:r>
            <a:r>
              <a:rPr lang="zh-CN" altLang="en-US" sz="3200" b="1">
                <a:solidFill>
                  <a:srgbClr val="FF6600"/>
                </a:solidFill>
                <a:effectLst>
                  <a:outerShdw blurRad="38100" dist="38100" dir="2700000" algn="tl">
                    <a:srgbClr val="C0C0C0"/>
                  </a:outerShdw>
                </a:effectLst>
              </a:rPr>
              <a:t>”</a:t>
            </a:r>
            <a:r>
              <a:rPr lang="zh-CN" altLang="en-US" sz="3200" b="1">
                <a:solidFill>
                  <a:srgbClr val="FF6600"/>
                </a:solidFill>
                <a:effectLst>
                  <a:outerShdw blurRad="38100" dist="38100" dir="2700000" algn="tl">
                    <a:srgbClr val="C0C0C0"/>
                  </a:outerShdw>
                </a:effectLst>
                <a:latin typeface="黑体" panose="02010609060101010101" pitchFamily="49" charset="-122"/>
              </a:rPr>
              <a:t>）</a:t>
            </a:r>
          </a:p>
          <a:p>
            <a:pPr>
              <a:lnSpc>
                <a:spcPct val="80000"/>
              </a:lnSpc>
              <a:buFontTx/>
              <a:buNone/>
              <a:defRPr/>
            </a:pPr>
            <a:r>
              <a:rPr lang="zh-CN" altLang="en-US" sz="3200" b="1">
                <a:effectLst>
                  <a:outerShdw blurRad="38100" dist="38100" dir="2700000" algn="tl">
                    <a:srgbClr val="C0C0C0"/>
                  </a:outerShdw>
                </a:effectLst>
                <a:latin typeface="黑体" panose="02010609060101010101" pitchFamily="49" charset="-122"/>
              </a:rPr>
              <a:t>      成语的结构是稳定的，同时又是多种多样的，了解结构方式，有助于我们利用成语本身来理解成语。并有助我们判断这个成语本身的语法特征是否吻合这个句子的语法特征。</a:t>
            </a:r>
          </a:p>
          <a:p>
            <a:pPr>
              <a:lnSpc>
                <a:spcPct val="80000"/>
              </a:lnSpc>
              <a:defRPr/>
            </a:pPr>
            <a:r>
              <a:rPr lang="en-US" altLang="zh-CN" sz="3200" b="1">
                <a:solidFill>
                  <a:srgbClr val="FF6600"/>
                </a:solidFill>
                <a:effectLst>
                  <a:outerShdw blurRad="38100" dist="38100" dir="2700000" algn="tl">
                    <a:srgbClr val="C0C0C0"/>
                  </a:outerShdw>
                </a:effectLst>
                <a:latin typeface="黑体" panose="02010609060101010101" pitchFamily="49" charset="-122"/>
              </a:rPr>
              <a:t>3</a:t>
            </a:r>
            <a:r>
              <a:rPr lang="zh-CN" altLang="en-US" sz="3200" b="1">
                <a:solidFill>
                  <a:srgbClr val="FF6600"/>
                </a:solidFill>
                <a:effectLst>
                  <a:outerShdw blurRad="38100" dist="38100" dir="2700000" algn="tl">
                    <a:srgbClr val="C0C0C0"/>
                  </a:outerShdw>
                </a:effectLst>
                <a:latin typeface="黑体" panose="02010609060101010101" pitchFamily="49" charset="-122"/>
              </a:rPr>
              <a:t>、准确理解语境（</a:t>
            </a:r>
            <a:r>
              <a:rPr lang="zh-CN" altLang="en-US" sz="3200" b="1">
                <a:solidFill>
                  <a:srgbClr val="FF6600"/>
                </a:solidFill>
                <a:effectLst>
                  <a:outerShdw blurRad="38100" dist="38100" dir="2700000" algn="tl">
                    <a:srgbClr val="C0C0C0"/>
                  </a:outerShdw>
                </a:effectLst>
              </a:rPr>
              <a:t>“</a:t>
            </a:r>
            <a:r>
              <a:rPr lang="zh-CN" altLang="en-US" sz="3200" b="1">
                <a:solidFill>
                  <a:srgbClr val="FF6600"/>
                </a:solidFill>
                <a:effectLst>
                  <a:outerShdw blurRad="38100" dist="38100" dir="2700000" algn="tl">
                    <a:srgbClr val="C0C0C0"/>
                  </a:outerShdw>
                </a:effectLst>
                <a:latin typeface="黑体" panose="02010609060101010101" pitchFamily="49" charset="-122"/>
              </a:rPr>
              <a:t>察言观色</a:t>
            </a:r>
            <a:r>
              <a:rPr lang="zh-CN" altLang="en-US" sz="3200" b="1">
                <a:solidFill>
                  <a:srgbClr val="FF6600"/>
                </a:solidFill>
                <a:effectLst>
                  <a:outerShdw blurRad="38100" dist="38100" dir="2700000" algn="tl">
                    <a:srgbClr val="C0C0C0"/>
                  </a:outerShdw>
                </a:effectLst>
              </a:rPr>
              <a:t>”</a:t>
            </a:r>
            <a:r>
              <a:rPr lang="zh-CN" altLang="en-US" sz="3200" b="1">
                <a:solidFill>
                  <a:srgbClr val="FF6600"/>
                </a:solidFill>
                <a:effectLst>
                  <a:outerShdw blurRad="38100" dist="38100" dir="2700000" algn="tl">
                    <a:srgbClr val="C0C0C0"/>
                  </a:outerShdw>
                </a:effectLst>
                <a:latin typeface="黑体" panose="02010609060101010101" pitchFamily="49" charset="-122"/>
              </a:rPr>
              <a:t>）</a:t>
            </a:r>
          </a:p>
          <a:p>
            <a:pPr>
              <a:lnSpc>
                <a:spcPct val="80000"/>
              </a:lnSpc>
              <a:buFontTx/>
              <a:buNone/>
              <a:defRPr/>
            </a:pPr>
            <a:r>
              <a:rPr lang="zh-CN" altLang="en-US" sz="3200" b="1">
                <a:latin typeface="黑体" panose="02010609060101010101" pitchFamily="49" charset="-122"/>
              </a:rPr>
              <a:t>      由于语境对成语表达起限作用，这告诉我们固定的成语必须符合特定的语境，而特定的语境需要合理的成语，对照二者才会得出准确答案。</a:t>
            </a:r>
          </a:p>
        </p:txBody>
      </p:sp>
    </p:spTree>
    <p:extLst>
      <p:ext uri="{BB962C8B-B14F-4D97-AF65-F5344CB8AC3E}">
        <p14:creationId xmlns:p14="http://schemas.microsoft.com/office/powerpoint/2010/main" val="787312489"/>
      </p:ext>
    </p:extLst>
  </p:cSld>
  <p:clrMapOvr>
    <a:masterClrMapping/>
  </p:clrMapOvr>
  <mc:AlternateContent>
    <mc:Choice xmlns:p14="http://schemas.microsoft.com/office/powerpoint/2010/main" Requires="p14">
      <p:transition spd="slow" advClick="0" advTm="4000" p14:dur="1500">
        <p:random/>
      </p:transition>
    </mc:Choice>
    <mc:Fallback>
      <p:transition spd="slow" advClick="0" advTm="4000">
        <p:random/>
      </p:transition>
    </mc:Fallback>
  </mc:AlternateContent>
  <p:timing/>
</p:sld>
</file>

<file path=ppt/slides/slide3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a:extLst>
              <a:ext uri="{FF2B5EF4-FFF2-40B4-BE49-F238E27FC236}">
                <a16:creationId xmlns:a16="http://schemas.microsoft.com/office/drawing/2014/main" xmlns="" id="{BC39CDB9-3FBF-4EB8-B831-D8CFF2045BA1}"/>
              </a:ext>
            </a:extLst>
          </p:cNvPr>
          <p:cNvSpPr txBox="1"/>
          <p:nvPr/>
        </p:nvSpPr>
        <p:spPr>
          <a:xfrm>
            <a:off x="0" y="921652"/>
            <a:ext cx="12192000" cy="3539430"/>
          </a:xfrm>
          <a:prstGeom prst="rect">
            <a:avLst/>
          </a:prstGeom>
          <a:noFill/>
          <a:ln w="9525">
            <a:noFill/>
          </a:ln>
        </p:spPr>
        <p:txBody>
          <a:bodyPr wrap="square">
            <a:spAutoFit/>
          </a:bodyPr>
          <a:lstStyle/>
          <a:p>
            <a:pPr eaLnBrk="1" hangingPunct="1">
              <a:spcBef>
                <a:spcPct val="0"/>
              </a:spcBef>
              <a:buFontTx/>
              <a:buNone/>
            </a:pPr>
            <a:r>
              <a:rPr lang="zh-CN" altLang="en-US" sz="3200" b="1">
                <a:latin typeface="黑体" panose="02010609060101010101" pitchFamily="49" charset="-122"/>
              </a:rPr>
              <a:t>1、下列各句中，加点的成语使用恰当的一句是（ </a:t>
            </a:r>
            <a:r>
              <a:rPr lang="en-US" altLang="zh-CN" sz="3200" b="1">
                <a:ea typeface="宋体" pitchFamily="2" charset="-122"/>
              </a:rPr>
              <a:t>B</a:t>
            </a:r>
            <a:r>
              <a:rPr lang="zh-CN" altLang="en-US" sz="3200" b="1">
                <a:latin typeface="黑体" panose="02010609060101010101" pitchFamily="49" charset="-122"/>
              </a:rPr>
              <a:t> ）</a:t>
            </a:r>
          </a:p>
          <a:p>
            <a:pPr eaLnBrk="1" hangingPunct="1">
              <a:spcBef>
                <a:spcPct val="0"/>
              </a:spcBef>
              <a:buFontTx/>
              <a:buNone/>
            </a:pPr>
            <a:r>
              <a:rPr lang="en-US" altLang="zh-CN" sz="3200" b="1">
                <a:latin typeface="黑体" panose="02010609060101010101" pitchFamily="49" charset="-122"/>
              </a:rPr>
              <a:t>A</a:t>
            </a:r>
            <a:r>
              <a:rPr lang="zh-CN" altLang="en-US" sz="3200" b="1">
                <a:latin typeface="黑体" panose="02010609060101010101" pitchFamily="49" charset="-122"/>
              </a:rPr>
              <a:t>、新产品的试验已经到了关键时刻，大家要做好充分准备，</a:t>
            </a:r>
            <a:r>
              <a:rPr lang="zh-CN" altLang="en-US" sz="3200" b="1">
                <a:solidFill>
                  <a:srgbClr val="FF0000"/>
                </a:solidFill>
                <a:latin typeface="黑体" panose="02010609060101010101" pitchFamily="49" charset="-122"/>
              </a:rPr>
              <a:t>功败垂成</a:t>
            </a:r>
            <a:r>
              <a:rPr lang="zh-CN" altLang="en-US" sz="3200" b="1">
                <a:latin typeface="黑体" panose="02010609060101010101" pitchFamily="49" charset="-122"/>
              </a:rPr>
              <a:t>在此一举。</a:t>
            </a:r>
          </a:p>
          <a:p>
            <a:pPr eaLnBrk="1" hangingPunct="1">
              <a:spcBef>
                <a:spcPct val="0"/>
              </a:spcBef>
              <a:buFontTx/>
              <a:buNone/>
            </a:pPr>
            <a:r>
              <a:rPr lang="en-US" altLang="zh-CN" sz="3200" b="1">
                <a:latin typeface="黑体" panose="02010609060101010101" pitchFamily="49" charset="-122"/>
              </a:rPr>
              <a:t>B</a:t>
            </a:r>
            <a:r>
              <a:rPr lang="zh-CN" altLang="en-US" sz="3200" b="1">
                <a:latin typeface="黑体" panose="02010609060101010101" pitchFamily="49" charset="-122"/>
              </a:rPr>
              <a:t>、中国寺庙建筑宏大精美，因势构筑巧思妙想。真可谓</a:t>
            </a:r>
            <a:r>
              <a:rPr lang="zh-CN" altLang="en-US" sz="3200" b="1">
                <a:solidFill>
                  <a:srgbClr val="FF0000"/>
                </a:solidFill>
                <a:latin typeface="黑体" panose="02010609060101010101" pitchFamily="49" charset="-122"/>
              </a:rPr>
              <a:t>鬼斧神工</a:t>
            </a:r>
            <a:r>
              <a:rPr lang="zh-CN" altLang="en-US" sz="3200" b="1">
                <a:latin typeface="黑体" panose="02010609060101010101" pitchFamily="49" charset="-122"/>
              </a:rPr>
              <a:t>。</a:t>
            </a:r>
          </a:p>
          <a:p>
            <a:pPr eaLnBrk="1" hangingPunct="1">
              <a:spcBef>
                <a:spcPct val="0"/>
              </a:spcBef>
              <a:buFontTx/>
              <a:buNone/>
            </a:pPr>
            <a:r>
              <a:rPr lang="en-US" altLang="zh-CN" sz="3200" b="1">
                <a:latin typeface="黑体" panose="02010609060101010101" pitchFamily="49" charset="-122"/>
              </a:rPr>
              <a:t>C</a:t>
            </a:r>
            <a:r>
              <a:rPr lang="zh-CN" altLang="en-US" sz="3200" b="1">
                <a:latin typeface="黑体" panose="02010609060101010101" pitchFamily="49" charset="-122"/>
              </a:rPr>
              <a:t>、他性格热情、大方，</a:t>
            </a:r>
            <a:r>
              <a:rPr lang="zh-CN" altLang="en-US" sz="3200" b="1">
                <a:solidFill>
                  <a:srgbClr val="FF0000"/>
                </a:solidFill>
                <a:latin typeface="黑体" panose="02010609060101010101" pitchFamily="49" charset="-122"/>
              </a:rPr>
              <a:t>豁然开朗</a:t>
            </a:r>
            <a:r>
              <a:rPr lang="zh-CN" altLang="en-US" sz="3200" b="1">
                <a:latin typeface="黑体" panose="02010609060101010101" pitchFamily="49" charset="-122"/>
              </a:rPr>
              <a:t>，很让大家喜欢。</a:t>
            </a:r>
          </a:p>
          <a:p>
            <a:pPr eaLnBrk="1" hangingPunct="1">
              <a:spcBef>
                <a:spcPct val="0"/>
              </a:spcBef>
              <a:buFontTx/>
              <a:buNone/>
            </a:pPr>
            <a:r>
              <a:rPr lang="en-US" altLang="zh-CN" sz="3200" b="1">
                <a:latin typeface="黑体" panose="02010609060101010101" pitchFamily="49" charset="-122"/>
              </a:rPr>
              <a:t>D</a:t>
            </a:r>
            <a:r>
              <a:rPr lang="zh-CN" altLang="en-US" sz="3200" b="1">
                <a:latin typeface="黑体" panose="02010609060101010101" pitchFamily="49" charset="-122"/>
              </a:rPr>
              <a:t>、泥泞的道路，低矮的平房，乌黑的河沟，难闻的气味，恶劣的环境使厂商</a:t>
            </a:r>
            <a:r>
              <a:rPr lang="zh-CN" altLang="en-US" sz="3200" b="1">
                <a:solidFill>
                  <a:srgbClr val="FF0000"/>
                </a:solidFill>
                <a:latin typeface="黑体" panose="02010609060101010101" pitchFamily="49" charset="-122"/>
              </a:rPr>
              <a:t>望风披靡</a:t>
            </a:r>
            <a:r>
              <a:rPr lang="zh-CN" altLang="en-US" sz="3200" b="1">
                <a:latin typeface="黑体" panose="02010609060101010101" pitchFamily="49" charset="-122"/>
              </a:rPr>
              <a:t>。 </a:t>
            </a:r>
          </a:p>
        </p:txBody>
      </p:sp>
      <p:sp>
        <p:nvSpPr>
          <p:cNvPr id="5" name="文本框 4">
            <a:extLst>
              <a:ext uri="{FF2B5EF4-FFF2-40B4-BE49-F238E27FC236}">
                <a16:creationId xmlns:a16="http://schemas.microsoft.com/office/drawing/2014/main" xmlns="" id="{E69ED29A-4859-4FB0-B093-D14AF2E92203}"/>
              </a:ext>
            </a:extLst>
          </p:cNvPr>
          <p:cNvSpPr txBox="1"/>
          <p:nvPr/>
        </p:nvSpPr>
        <p:spPr>
          <a:xfrm>
            <a:off x="0" y="4512868"/>
            <a:ext cx="12262585" cy="2246769"/>
          </a:xfrm>
          <a:prstGeom prst="rect">
            <a:avLst/>
          </a:prstGeom>
          <a:solidFill>
            <a:schemeClr val="bg1"/>
          </a:solidFill>
          <a:ln w="9525">
            <a:noFill/>
          </a:ln>
        </p:spPr>
        <p:txBody>
          <a:bodyPr wrap="square">
            <a:spAutoFit/>
          </a:bodyPr>
          <a:lstStyle/>
          <a:p>
            <a:pPr eaLnBrk="1" hangingPunct="1">
              <a:spcBef>
                <a:spcPct val="0"/>
              </a:spcBef>
              <a:buFontTx/>
              <a:buNone/>
            </a:pPr>
            <a:r>
              <a:rPr lang="en-US" altLang="zh-CN" sz="2800" b="1">
                <a:solidFill>
                  <a:srgbClr val="FF0000"/>
                </a:solidFill>
                <a:latin typeface="黑体" panose="02010609060101010101" pitchFamily="49" charset="-122"/>
              </a:rPr>
              <a:t>A</a:t>
            </a:r>
            <a:r>
              <a:rPr lang="zh-CN" altLang="en-US" sz="2800" b="1">
                <a:solidFill>
                  <a:srgbClr val="FF0000"/>
                </a:solidFill>
                <a:latin typeface="黑体" panose="02010609060101010101" pitchFamily="49" charset="-122"/>
              </a:rPr>
              <a:t>项</a:t>
            </a:r>
            <a:r>
              <a:rPr lang="zh-CN" altLang="en-US" sz="2800" b="1">
                <a:solidFill>
                  <a:srgbClr val="FF0000"/>
                </a:solidFill>
              </a:rPr>
              <a:t>“</a:t>
            </a:r>
            <a:r>
              <a:rPr lang="zh-CN" altLang="en-US" sz="2800" b="1">
                <a:solidFill>
                  <a:srgbClr val="FF0000"/>
                </a:solidFill>
                <a:latin typeface="黑体" panose="02010609060101010101" pitchFamily="49" charset="-122"/>
              </a:rPr>
              <a:t>功败垂成</a:t>
            </a:r>
            <a:r>
              <a:rPr lang="zh-CN" altLang="en-US" sz="2800" b="1">
                <a:solidFill>
                  <a:srgbClr val="FF0000"/>
                </a:solidFill>
              </a:rPr>
              <a:t>”</a:t>
            </a:r>
            <a:r>
              <a:rPr lang="zh-CN" altLang="en-US" sz="2800" b="1">
                <a:solidFill>
                  <a:srgbClr val="FF0000"/>
                </a:solidFill>
                <a:latin typeface="黑体" panose="02010609060101010101" pitchFamily="49" charset="-122"/>
              </a:rPr>
              <a:t>指事情将要成功时，遇到了失败。不合语境。</a:t>
            </a:r>
            <a:endParaRPr lang="en-US" altLang="zh-CN" sz="2800" b="1">
              <a:solidFill>
                <a:srgbClr val="FF0000"/>
              </a:solidFill>
              <a:latin typeface="黑体" panose="02010609060101010101" pitchFamily="49" charset="-122"/>
            </a:endParaRPr>
          </a:p>
          <a:p>
            <a:pPr eaLnBrk="1" hangingPunct="1">
              <a:spcBef>
                <a:spcPct val="0"/>
              </a:spcBef>
              <a:buFontTx/>
              <a:buNone/>
            </a:pPr>
            <a:r>
              <a:rPr lang="en-US" altLang="zh-CN" sz="2800" b="1">
                <a:solidFill>
                  <a:srgbClr val="FF0000"/>
                </a:solidFill>
                <a:latin typeface="黑体" panose="02010609060101010101" pitchFamily="49" charset="-122"/>
              </a:rPr>
              <a:t>C</a:t>
            </a:r>
            <a:r>
              <a:rPr lang="zh-CN" altLang="en-US" sz="2800" b="1">
                <a:solidFill>
                  <a:srgbClr val="FF0000"/>
                </a:solidFill>
                <a:latin typeface="黑体" panose="02010609060101010101" pitchFamily="49" charset="-122"/>
              </a:rPr>
              <a:t>项</a:t>
            </a:r>
            <a:r>
              <a:rPr lang="zh-CN" altLang="en-US" sz="2800" b="1">
                <a:solidFill>
                  <a:srgbClr val="FF0000"/>
                </a:solidFill>
              </a:rPr>
              <a:t>“</a:t>
            </a:r>
            <a:r>
              <a:rPr lang="zh-CN" altLang="en-US" sz="2800" b="1">
                <a:solidFill>
                  <a:srgbClr val="FF0000"/>
                </a:solidFill>
                <a:latin typeface="黑体" panose="02010609060101010101" pitchFamily="49" charset="-122"/>
              </a:rPr>
              <a:t>豁然开朗</a:t>
            </a:r>
            <a:r>
              <a:rPr lang="zh-CN" altLang="en-US" sz="2800" b="1">
                <a:solidFill>
                  <a:srgbClr val="FF0000"/>
                </a:solidFill>
              </a:rPr>
              <a:t>”</a:t>
            </a:r>
            <a:r>
              <a:rPr lang="zh-CN" altLang="en-US" sz="2800" b="1">
                <a:solidFill>
                  <a:srgbClr val="FF0000"/>
                </a:solidFill>
                <a:latin typeface="黑体" panose="02010609060101010101" pitchFamily="49" charset="-122"/>
              </a:rPr>
              <a:t>是指道理一下子明白了，不能用来形容性格。</a:t>
            </a:r>
            <a:endParaRPr lang="en-US" altLang="zh-CN" sz="2800" b="1">
              <a:solidFill>
                <a:srgbClr val="FF0000"/>
              </a:solidFill>
              <a:latin typeface="黑体" panose="02010609060101010101" pitchFamily="49" charset="-122"/>
            </a:endParaRPr>
          </a:p>
          <a:p>
            <a:pPr eaLnBrk="1" hangingPunct="1">
              <a:spcBef>
                <a:spcPct val="0"/>
              </a:spcBef>
              <a:buFontTx/>
              <a:buNone/>
            </a:pPr>
            <a:r>
              <a:rPr lang="en-US" altLang="zh-CN" sz="2800" b="1">
                <a:solidFill>
                  <a:srgbClr val="FF0000"/>
                </a:solidFill>
                <a:latin typeface="黑体" panose="02010609060101010101" pitchFamily="49" charset="-122"/>
              </a:rPr>
              <a:t>D</a:t>
            </a:r>
            <a:r>
              <a:rPr lang="zh-CN" altLang="en-US" sz="2800" b="1">
                <a:solidFill>
                  <a:srgbClr val="FF0000"/>
                </a:solidFill>
                <a:latin typeface="黑体" panose="02010609060101010101" pitchFamily="49" charset="-122"/>
              </a:rPr>
              <a:t>项</a:t>
            </a:r>
            <a:r>
              <a:rPr lang="zh-CN" altLang="en-US" sz="2800" b="1">
                <a:solidFill>
                  <a:srgbClr val="FF0000"/>
                </a:solidFill>
              </a:rPr>
              <a:t>“</a:t>
            </a:r>
            <a:r>
              <a:rPr lang="zh-CN" altLang="en-US" sz="2800" b="1">
                <a:solidFill>
                  <a:srgbClr val="FF0000"/>
                </a:solidFill>
                <a:latin typeface="黑体" panose="02010609060101010101" pitchFamily="49" charset="-122"/>
              </a:rPr>
              <a:t>望风披靡</a:t>
            </a:r>
            <a:r>
              <a:rPr lang="zh-CN" altLang="en-US" sz="2800" b="1">
                <a:solidFill>
                  <a:srgbClr val="FF0000"/>
                </a:solidFill>
              </a:rPr>
              <a:t>”</a:t>
            </a:r>
            <a:r>
              <a:rPr lang="zh-CN" altLang="en-US" sz="2800" b="1">
                <a:solidFill>
                  <a:srgbClr val="FF0000"/>
                </a:solidFill>
                <a:latin typeface="黑体" panose="02010609060101010101" pitchFamily="49" charset="-122"/>
              </a:rPr>
              <a:t>比喻作战中被对方的威势所震吓，老远地看到来势勇猛，未经战斗就溃散了。不合语境。</a:t>
            </a:r>
          </a:p>
          <a:p>
            <a:pPr eaLnBrk="1" hangingPunct="1">
              <a:spcBef>
                <a:spcPct val="0"/>
              </a:spcBef>
              <a:buFontTx/>
              <a:buNone/>
            </a:pPr>
            <a:r>
              <a:rPr lang="en-US" altLang="zh-CN" sz="2800" b="1">
                <a:solidFill>
                  <a:srgbClr val="FF0000"/>
                </a:solidFill>
                <a:ea typeface="宋体" pitchFamily="2" charset="-122"/>
              </a:rPr>
              <a:t>B</a:t>
            </a:r>
            <a:r>
              <a:rPr lang="zh-CN" altLang="en-US" sz="2800" b="1">
                <a:solidFill>
                  <a:srgbClr val="FF0000"/>
                </a:solidFill>
                <a:latin typeface="黑体" panose="02010609060101010101" pitchFamily="49" charset="-122"/>
              </a:rPr>
              <a:t>鬼斧神工，成语，形容建筑雕塑等艺术技巧精巧。</a:t>
            </a:r>
            <a:endParaRPr lang="zh-CN" altLang="en-US" sz="2800">
              <a:solidFill>
                <a:srgbClr val="FF0000"/>
              </a:solidFill>
            </a:endParaRPr>
          </a:p>
        </p:txBody>
      </p:sp>
      <p:sp>
        <p:nvSpPr>
          <p:cNvPr id="6" name="WordArt 4">
            <a:extLst>
              <a:ext uri="{FF2B5EF4-FFF2-40B4-BE49-F238E27FC236}">
                <a16:creationId xmlns:a16="http://schemas.microsoft.com/office/drawing/2014/main" xmlns="" id="{698A1802-3DC8-4E0E-B287-4BB1E2F22392}"/>
              </a:ext>
            </a:extLst>
          </p:cNvPr>
          <p:cNvSpPr>
            <a:spLocks noChangeArrowheads="1" noChangeShapeType="1"/>
          </p:cNvSpPr>
          <p:nvPr/>
        </p:nvSpPr>
        <p:spPr bwMode="auto">
          <a:xfrm>
            <a:off x="0" y="-173255"/>
            <a:ext cx="1322070" cy="1043121"/>
          </a:xfrm>
          <a:prstGeom prst="rect">
            <a:avLst/>
          </a:prstGeom>
        </p:spPr>
        <p:txBody>
          <a:bodyPr wrap="none" fromWordArt="1">
            <a:prstTxWarp prst="textCascadeUp">
              <a:avLst>
                <a:gd name="adj" fmla="val 71203"/>
              </a:avLst>
            </a:prstTxWarp>
            <a:scene3d>
              <a:camera prst="legacyPerspectiveFront">
                <a:rot lat="20520000" lon="1080000" rev="0"/>
              </a:camera>
              <a:lightRig rig="legacyFlat1" dir="r"/>
            </a:scene3d>
            <a:sp3d extrusionH="430200" prstMaterial="legacyMatte">
              <a:extrusionClr>
                <a:srgbClr val="FF6600"/>
              </a:extrusionClr>
              <a:contourClr>
                <a:srgbClr val="FFE701"/>
              </a:contourClr>
            </a:sp3d>
          </a:bodyPr>
          <a:lstStyle/>
          <a:p>
            <a:pPr algn="ctr" eaLnBrk="1" hangingPunct="1">
              <a:defRPr/>
            </a:pPr>
            <a:r>
              <a:rPr lang="zh-CN" altLang="en-US" sz="3600">
                <a:ln w="9525">
                  <a:round/>
                </a:ln>
                <a:gradFill rotWithShape="0">
                  <a:gsLst>
                    <a:gs pos="0">
                      <a:srgbClr val="FFE701"/>
                    </a:gs>
                    <a:gs pos="100000">
                      <a:srgbClr val="FE3E02"/>
                    </a:gs>
                  </a:gsLst>
                  <a:lin ang="5400000" scaled="1"/>
                </a:gradFill>
                <a:latin typeface="宋体" panose="02010600030101010101" pitchFamily="2" charset="-122"/>
              </a:rPr>
              <a:t>当堂小测</a:t>
            </a:r>
          </a:p>
        </p:txBody>
      </p:sp>
    </p:spTree>
    <p:extLst>
      <p:ext uri="{BB962C8B-B14F-4D97-AF65-F5344CB8AC3E}">
        <p14:creationId xmlns:p14="http://schemas.microsoft.com/office/powerpoint/2010/main" val="83554653"/>
      </p:ext>
    </p:extLst>
  </p:cSld>
  <p:clrMapOvr>
    <a:masterClrMapping/>
  </p:clrMapOvr>
  <mc:AlternateContent>
    <mc:Choice xmlns:p14="http://schemas.microsoft.com/office/powerpoint/2010/main" Requires="p14">
      <p:transition spd="slow" advClick="0" advTm="4000" p14:dur="15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65" y="2056068"/>
            <a:ext cx="5718237" cy="4680944"/>
          </a:xfrm>
          <a:prstGeom prst="rect">
            <a:avLst/>
          </a:prstGeom>
        </p:spPr>
      </p:pic>
      <p:pic>
        <p:nvPicPr>
          <p:cNvPr id="6" name="图片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520237" y="961485"/>
            <a:ext cx="2164976" cy="1094583"/>
          </a:xfrm>
          <a:prstGeom prst="rect">
            <a:avLst/>
          </a:prstGeom>
        </p:spPr>
      </p:pic>
      <p:pic>
        <p:nvPicPr>
          <p:cNvPr id="7" name="图片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756014" y="1286668"/>
            <a:ext cx="1523650" cy="770337"/>
          </a:xfrm>
          <a:prstGeom prst="rect">
            <a:avLst/>
          </a:prstGeom>
        </p:spPr>
      </p:pic>
      <p:pic>
        <p:nvPicPr>
          <p:cNvPr id="5" name="图片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643647" y="121273"/>
            <a:ext cx="1679930" cy="1679930"/>
          </a:xfrm>
          <a:prstGeom prst="rect">
            <a:avLst/>
          </a:prstGeom>
        </p:spPr>
      </p:pic>
      <p:pic>
        <p:nvPicPr>
          <p:cNvPr id="11" name="图片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794473" y="4685491"/>
            <a:ext cx="1523650" cy="770337"/>
          </a:xfrm>
          <a:prstGeom prst="rect">
            <a:avLst/>
          </a:prstGeom>
        </p:spPr>
      </p:pic>
      <p:pic>
        <p:nvPicPr>
          <p:cNvPr id="13" name="闫月 - 敦煌">
            <a:hlinkClick action="ppaction://media"/>
          </p:cNvPr>
          <p:cNvPicPr>
            <a:picLocks noChangeAspect="1"/>
          </p:cNvPicPr>
          <p:nvPr>
            <a:audioFile r:link="rId7"/>
            <p:extLst>
              <p:ext uri="{DAA4B4D4-6D71-4841-9C94-3DE7FCFB9230}">
                <p14:media xmlns:p14="http://schemas.microsoft.com/office/powerpoint/2010/main" r:embed="rId8"/>
              </p:ext>
            </p:extLst>
          </p:nvPr>
        </p:nvPicPr>
        <p:blipFill>
          <a:blip r:embed="rId6"/>
          <a:stretch>
            <a:fillRect/>
          </a:stretch>
        </p:blipFill>
        <p:spPr>
          <a:xfrm>
            <a:off x="9509125" y="-1438275"/>
            <a:ext cx="487363" cy="487363"/>
          </a:xfrm>
          <a:prstGeom prst="rect">
            <a:avLst/>
          </a:prstGeom>
        </p:spPr>
      </p:pic>
      <p:sp>
        <p:nvSpPr>
          <p:cNvPr id="12" name="矩形 13315">
            <a:extLst>
              <a:ext uri="{FF2B5EF4-FFF2-40B4-BE49-F238E27FC236}">
                <a16:creationId xmlns:a16="http://schemas.microsoft.com/office/drawing/2014/main" xmlns="" id="{628D3E37-DD0C-43AC-A010-A19C4246900E}"/>
              </a:ext>
            </a:extLst>
          </p:cNvPr>
          <p:cNvSpPr>
            <a:spLocks noChangeArrowheads="1" noChangeShapeType="1" noTextEdit="1"/>
          </p:cNvSpPr>
          <p:nvPr/>
        </p:nvSpPr>
        <p:spPr bwMode="auto">
          <a:xfrm>
            <a:off x="316287" y="300838"/>
            <a:ext cx="6203950" cy="1320800"/>
          </a:xfrm>
          <a:prstGeom prst="rect">
            <a:avLst/>
          </a:prstGeom>
          <a:extLst>
            <a:ext uri="{91240B29-F687-4F45-9708-019B960494DF}">
              <a14:hiddenLine xmlns:a14="http://schemas.microsoft.com/office/drawing/2010/main" w="9525">
                <a:noFill/>
                <a:round/>
                <a:headEnd/>
                <a:tailEnd/>
              </a14:hiddenLine>
            </a:ext>
          </a:extLst>
        </p:spPr>
        <p:txBody>
          <a:bodyPr wrap="none" fromWordArt="1">
            <a:prstTxWarp prst="textPlain">
              <a:avLst>
                <a:gd name="adj" fmla="val 50000"/>
              </a:avLst>
            </a:prstTxWarp>
            <a:scene3d>
              <a:camera prst="legacyObliqueRight"/>
              <a:lightRig rig="legacyHarsh3" dir="t"/>
            </a:scene3d>
            <a:sp3d extrusionH="100000" prstMaterial="legacyMatte">
              <a:extrusionClr>
                <a:srgbClr val="663300"/>
              </a:extrusionClr>
              <a:contourClr>
                <a:srgbClr val="FFFF00"/>
              </a:contourClr>
            </a:sp3d>
          </a:bodyPr>
          <a:lstStyle/>
          <a:p>
            <a:pPr algn="ctr" eaLnBrk="1" hangingPunct="1">
              <a:buFont typeface="Arial" pitchFamily="34" charset="0"/>
              <a:buNone/>
              <a:defRPr/>
            </a:pPr>
            <a:r>
              <a:rPr lang="en-US" altLang="zh-CN" sz="3600">
                <a:solidFill>
                  <a:srgbClr val="FFFF00"/>
                </a:solidFill>
                <a:latin typeface="宋体" panose="02010600030101010101" pitchFamily="2" charset="-122"/>
              </a:rPr>
              <a:t>2021</a:t>
            </a:r>
            <a:r>
              <a:rPr lang="zh-CN" altLang="en-US" sz="3600">
                <a:solidFill>
                  <a:srgbClr val="FFFF00"/>
                </a:solidFill>
                <a:latin typeface="宋体" panose="02010600030101010101" pitchFamily="2" charset="-122"/>
              </a:rPr>
              <a:t>高考语文复习之</a:t>
            </a:r>
          </a:p>
        </p:txBody>
      </p:sp>
      <p:sp>
        <p:nvSpPr>
          <p:cNvPr id="14" name="矩形 13316">
            <a:extLst>
              <a:ext uri="{FF2B5EF4-FFF2-40B4-BE49-F238E27FC236}">
                <a16:creationId xmlns:a16="http://schemas.microsoft.com/office/drawing/2014/main" xmlns="" id="{EF967884-04D8-4E84-9586-80002C5B6E3D}"/>
              </a:ext>
            </a:extLst>
          </p:cNvPr>
          <p:cNvSpPr>
            <a:spLocks noChangeArrowheads="1" noChangeShapeType="1" noTextEdit="1"/>
          </p:cNvSpPr>
          <p:nvPr/>
        </p:nvSpPr>
        <p:spPr bwMode="auto">
          <a:xfrm>
            <a:off x="6096000" y="2641415"/>
            <a:ext cx="5616575" cy="2374900"/>
          </a:xfrm>
          <a:prstGeom prst="rect">
            <a:avLst/>
          </a:prstGeom>
        </p:spPr>
        <p:txBody>
          <a:bodyPr wrap="none" fromWordArt="1">
            <a:prstTxWarp prst="textPlain">
              <a:avLst>
                <a:gd name="adj" fmla="val 50000"/>
              </a:avLst>
            </a:prstTxWarp>
          </a:bodyPr>
          <a:lstStyle/>
          <a:p>
            <a:pPr algn="ctr"/>
            <a:r>
              <a:rPr lang="zh-CN" altLang="en-US" sz="3600" kern="10">
                <a:ln w="12700" cap="sq">
                  <a:solidFill>
                    <a:srgbClr val="EAEAEA"/>
                  </a:solidFill>
                  <a:rou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79999"/>
                    </a:srgbClr>
                  </a:outerShdw>
                </a:effectLst>
                <a:latin typeface="楷体" panose="02010609060101010101" pitchFamily="49" charset="-122"/>
                <a:ea typeface="楷体" panose="02010609060101010101" pitchFamily="49" charset="-122"/>
              </a:rPr>
              <a:t>成语专题</a:t>
            </a:r>
          </a:p>
        </p:txBody>
      </p:sp>
    </p:spTree>
  </p:cSld>
  <p:clrMapOvr>
    <a:masterClrMapping/>
  </p:clrMapOvr>
  <mc:AlternateContent>
    <mc:Choice xmlns:p14="http://schemas.microsoft.com/office/powerpoint/2010/main" Requires="p14">
      <p:transition advClick="0" advTm="4000" p14:dur="10"/>
    </mc:Choice>
    <mc:Fallback>
      <p:transition advClick="0" advTm="4000"/>
    </mc:Fallback>
  </mc:AlternateContent>
  <p:timing/>
</p:sld>
</file>

<file path=ppt/slides/slide4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a:extLst>
              <a:ext uri="{FF2B5EF4-FFF2-40B4-BE49-F238E27FC236}">
                <a16:creationId xmlns:a16="http://schemas.microsoft.com/office/drawing/2014/main" xmlns="" id="{3E9D92C8-ADA3-4504-BC9B-CFDDFA0A490D}"/>
              </a:ext>
            </a:extLst>
          </p:cNvPr>
          <p:cNvSpPr txBox="1"/>
          <p:nvPr/>
        </p:nvSpPr>
        <p:spPr>
          <a:xfrm>
            <a:off x="151597" y="82685"/>
            <a:ext cx="11966609" cy="3539430"/>
          </a:xfrm>
          <a:prstGeom prst="rect">
            <a:avLst/>
          </a:prstGeom>
          <a:noFill/>
          <a:ln w="9525">
            <a:noFill/>
          </a:ln>
        </p:spPr>
        <p:txBody>
          <a:bodyPr wrap="square">
            <a:spAutoFit/>
          </a:bodyPr>
          <a:lstStyle/>
          <a:p>
            <a:pPr eaLnBrk="1" hangingPunct="1">
              <a:spcBef>
                <a:spcPct val="0"/>
              </a:spcBef>
              <a:buFontTx/>
              <a:buNone/>
            </a:pPr>
            <a:r>
              <a:rPr lang="zh-CN" altLang="en-US" sz="2800" b="1">
                <a:latin typeface="黑体" panose="02010609060101010101" pitchFamily="49" charset="-122"/>
              </a:rPr>
              <a:t>2、下列各句中，加点的成语使用恰当的一句是（  ）</a:t>
            </a:r>
          </a:p>
          <a:p>
            <a:pPr eaLnBrk="1" hangingPunct="1">
              <a:spcBef>
                <a:spcPct val="0"/>
              </a:spcBef>
              <a:buFontTx/>
              <a:buNone/>
            </a:pPr>
            <a:r>
              <a:rPr lang="en-US" altLang="zh-CN" sz="2800" b="1">
                <a:latin typeface="黑体" panose="02010609060101010101" pitchFamily="49" charset="-122"/>
              </a:rPr>
              <a:t>A</a:t>
            </a:r>
            <a:r>
              <a:rPr lang="zh-CN" altLang="en-US" sz="2800" b="1">
                <a:latin typeface="黑体" panose="02010609060101010101" pitchFamily="49" charset="-122"/>
              </a:rPr>
              <a:t>、世纪之交，我们回顾民族屈辱的历史，瞻望时代的挑战，不由生出</a:t>
            </a:r>
            <a:r>
              <a:rPr lang="zh-CN" altLang="en-US" sz="2800" b="1">
                <a:solidFill>
                  <a:srgbClr val="FF0000"/>
                </a:solidFill>
                <a:latin typeface="黑体" panose="02010609060101010101" pitchFamily="49" charset="-122"/>
              </a:rPr>
              <a:t>多难兴邦</a:t>
            </a:r>
            <a:r>
              <a:rPr lang="zh-CN" altLang="en-US" sz="2800" b="1">
                <a:latin typeface="黑体" panose="02010609060101010101" pitchFamily="49" charset="-122"/>
              </a:rPr>
              <a:t>的历史感怀。</a:t>
            </a:r>
          </a:p>
          <a:p>
            <a:pPr eaLnBrk="1" hangingPunct="1">
              <a:spcBef>
                <a:spcPct val="0"/>
              </a:spcBef>
              <a:buFontTx/>
              <a:buNone/>
            </a:pPr>
            <a:r>
              <a:rPr lang="en-US" altLang="zh-CN" sz="2800" b="1">
                <a:latin typeface="黑体" panose="02010609060101010101" pitchFamily="49" charset="-122"/>
              </a:rPr>
              <a:t>B</a:t>
            </a:r>
            <a:r>
              <a:rPr lang="zh-CN" altLang="en-US" sz="2800" b="1">
                <a:latin typeface="黑体" panose="02010609060101010101" pitchFamily="49" charset="-122"/>
              </a:rPr>
              <a:t>、近年来由于纸张价格上涨，报纸杂志竞相提价，让学生们惊呼，</a:t>
            </a:r>
            <a:r>
              <a:rPr lang="zh-CN" altLang="en-US" sz="2800" b="1">
                <a:solidFill>
                  <a:srgbClr val="FF0000"/>
                </a:solidFill>
                <a:latin typeface="黑体" panose="02010609060101010101" pitchFamily="49" charset="-122"/>
              </a:rPr>
              <a:t>洛阳纸贵</a:t>
            </a:r>
            <a:r>
              <a:rPr lang="zh-CN" altLang="en-US" sz="2800" b="1">
                <a:latin typeface="黑体" panose="02010609060101010101" pitchFamily="49" charset="-122"/>
              </a:rPr>
              <a:t>今又来。</a:t>
            </a:r>
          </a:p>
          <a:p>
            <a:pPr eaLnBrk="1" hangingPunct="1">
              <a:spcBef>
                <a:spcPct val="0"/>
              </a:spcBef>
              <a:buFontTx/>
              <a:buNone/>
            </a:pPr>
            <a:r>
              <a:rPr lang="en-US" altLang="zh-CN" sz="2800" b="1">
                <a:latin typeface="黑体" panose="02010609060101010101" pitchFamily="49" charset="-122"/>
              </a:rPr>
              <a:t>C</a:t>
            </a:r>
            <a:r>
              <a:rPr lang="zh-CN" altLang="en-US" sz="2800" b="1">
                <a:latin typeface="黑体" panose="02010609060101010101" pitchFamily="49" charset="-122"/>
              </a:rPr>
              <a:t>、仿制古画还有一种情形，那就是决不署自己的姓名，以假乱真，</a:t>
            </a:r>
            <a:r>
              <a:rPr lang="zh-CN" altLang="en-US" sz="2800" b="1">
                <a:solidFill>
                  <a:srgbClr val="FF0000"/>
                </a:solidFill>
                <a:latin typeface="黑体" panose="02010609060101010101" pitchFamily="49" charset="-122"/>
              </a:rPr>
              <a:t>鱼龙混杂</a:t>
            </a:r>
            <a:r>
              <a:rPr lang="zh-CN" altLang="en-US" sz="2800" b="1">
                <a:latin typeface="黑体" panose="02010609060101010101" pitchFamily="49" charset="-122"/>
              </a:rPr>
              <a:t>，骗取黑钱。</a:t>
            </a:r>
          </a:p>
          <a:p>
            <a:pPr eaLnBrk="1" hangingPunct="1">
              <a:spcBef>
                <a:spcPct val="0"/>
              </a:spcBef>
              <a:buFontTx/>
              <a:buNone/>
            </a:pPr>
            <a:r>
              <a:rPr lang="en-US" altLang="zh-CN" sz="2800" b="1">
                <a:latin typeface="黑体" panose="02010609060101010101" pitchFamily="49" charset="-122"/>
              </a:rPr>
              <a:t>D</a:t>
            </a:r>
            <a:r>
              <a:rPr lang="zh-CN" altLang="en-US" sz="2800" b="1">
                <a:latin typeface="黑体" panose="02010609060101010101" pitchFamily="49" charset="-122"/>
              </a:rPr>
              <a:t>、矮桩水稻成熟期</a:t>
            </a:r>
            <a:r>
              <a:rPr lang="zh-CN" altLang="en-US" sz="2800" b="1">
                <a:solidFill>
                  <a:srgbClr val="FF0000"/>
                </a:solidFill>
                <a:latin typeface="黑体" panose="02010609060101010101" pitchFamily="49" charset="-122"/>
              </a:rPr>
              <a:t>参差不齐</a:t>
            </a:r>
            <a:r>
              <a:rPr lang="zh-CN" altLang="en-US" sz="2800" b="1">
                <a:latin typeface="黑体" panose="02010609060101010101" pitchFamily="49" charset="-122"/>
              </a:rPr>
              <a:t>，不宜用机器统一收割。</a:t>
            </a:r>
            <a:endParaRPr lang="zh-CN" altLang="en-US" sz="2800"/>
          </a:p>
        </p:txBody>
      </p:sp>
      <p:sp>
        <p:nvSpPr>
          <p:cNvPr id="4" name="Text Box 4">
            <a:extLst>
              <a:ext uri="{FF2B5EF4-FFF2-40B4-BE49-F238E27FC236}">
                <a16:creationId xmlns:a16="http://schemas.microsoft.com/office/drawing/2014/main" xmlns="" id="{0FE29833-0048-4CDF-BD8B-4F7A9FF40CDC}"/>
              </a:ext>
            </a:extLst>
          </p:cNvPr>
          <p:cNvSpPr txBox="1">
            <a:spLocks noChangeArrowheads="1"/>
          </p:cNvSpPr>
          <p:nvPr/>
        </p:nvSpPr>
        <p:spPr bwMode="auto">
          <a:xfrm>
            <a:off x="7893234" y="0"/>
            <a:ext cx="360362"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2400">
                <a:solidFill>
                  <a:schemeClr val="tx1"/>
                </a:solidFill>
                <a:latin typeface="Arial" pitchFamily="34" charset="0"/>
                <a:ea typeface="黑体" panose="02010609060101010101" pitchFamily="49" charset="-122"/>
              </a:defRPr>
            </a:lvl1pPr>
            <a:lvl2pPr marL="742950" indent="-285750">
              <a:spcBef>
                <a:spcPct val="20000"/>
              </a:spcBef>
              <a:buChar char="–"/>
              <a:defRPr sz="2000">
                <a:solidFill>
                  <a:schemeClr val="tx1"/>
                </a:solidFill>
                <a:latin typeface="Arial" pitchFamily="34" charset="0"/>
                <a:ea typeface="黑体" panose="02010609060101010101" pitchFamily="49" charset="-122"/>
              </a:defRPr>
            </a:lvl2pPr>
            <a:lvl3pPr marL="1143000" indent="-228600">
              <a:spcBef>
                <a:spcPct val="20000"/>
              </a:spcBef>
              <a:buChar char="•"/>
              <a:defRPr>
                <a:solidFill>
                  <a:schemeClr val="tx1"/>
                </a:solidFill>
                <a:latin typeface="Arial" pitchFamily="34" charset="0"/>
                <a:ea typeface="黑体" panose="02010609060101010101" pitchFamily="49" charset="-122"/>
              </a:defRPr>
            </a:lvl3pPr>
            <a:lvl4pPr marL="1600200" indent="-228600">
              <a:spcBef>
                <a:spcPct val="20000"/>
              </a:spcBef>
              <a:buChar char="–"/>
              <a:defRPr sz="1600">
                <a:solidFill>
                  <a:schemeClr val="tx1"/>
                </a:solidFill>
                <a:latin typeface="Arial" pitchFamily="34" charset="0"/>
                <a:ea typeface="黑体" panose="02010609060101010101" pitchFamily="49" charset="-122"/>
              </a:defRPr>
            </a:lvl4pPr>
            <a:lvl5pPr marL="2057400" indent="-228600">
              <a:spcBef>
                <a:spcPct val="20000"/>
              </a:spcBef>
              <a:buChar char="»"/>
              <a:defRPr sz="1600">
                <a:solidFill>
                  <a:schemeClr val="tx1"/>
                </a:solidFill>
                <a:latin typeface="Arial" pitchFamily="34" charset="0"/>
                <a:ea typeface="黑体" panose="02010609060101010101" pitchFamily="49" charset="-122"/>
              </a:defRPr>
            </a:lvl5pPr>
            <a:lvl6pPr marL="2514600" indent="-228600" eaLnBrk="0" fontAlgn="base" hangingPunct="0">
              <a:spcBef>
                <a:spcPct val="20000"/>
              </a:spcBef>
              <a:spcAft>
                <a:spcPct val="0"/>
              </a:spcAft>
              <a:buChar char="»"/>
              <a:defRPr sz="1600">
                <a:solidFill>
                  <a:schemeClr val="tx1"/>
                </a:solidFill>
                <a:latin typeface="Arial" pitchFamily="34" charset="0"/>
                <a:ea typeface="黑体" panose="02010609060101010101" pitchFamily="49" charset="-122"/>
              </a:defRPr>
            </a:lvl6pPr>
            <a:lvl7pPr marL="2971800" indent="-228600" eaLnBrk="0" fontAlgn="base" hangingPunct="0">
              <a:spcBef>
                <a:spcPct val="20000"/>
              </a:spcBef>
              <a:spcAft>
                <a:spcPct val="0"/>
              </a:spcAft>
              <a:buChar char="»"/>
              <a:defRPr sz="1600">
                <a:solidFill>
                  <a:schemeClr val="tx1"/>
                </a:solidFill>
                <a:latin typeface="Arial" pitchFamily="34" charset="0"/>
                <a:ea typeface="黑体" panose="02010609060101010101" pitchFamily="49" charset="-122"/>
              </a:defRPr>
            </a:lvl7pPr>
            <a:lvl8pPr marL="3429000" indent="-228600" eaLnBrk="0" fontAlgn="base" hangingPunct="0">
              <a:spcBef>
                <a:spcPct val="20000"/>
              </a:spcBef>
              <a:spcAft>
                <a:spcPct val="0"/>
              </a:spcAft>
              <a:buChar char="»"/>
              <a:defRPr sz="1600">
                <a:solidFill>
                  <a:schemeClr val="tx1"/>
                </a:solidFill>
                <a:latin typeface="Arial" pitchFamily="34" charset="0"/>
                <a:ea typeface="黑体" panose="02010609060101010101" pitchFamily="49" charset="-122"/>
              </a:defRPr>
            </a:lvl8pPr>
            <a:lvl9pPr marL="3886200" indent="-228600" eaLnBrk="0" fontAlgn="base" hangingPunct="0">
              <a:spcBef>
                <a:spcPct val="20000"/>
              </a:spcBef>
              <a:spcAft>
                <a:spcPct val="0"/>
              </a:spcAft>
              <a:buChar char="»"/>
              <a:defRPr sz="1600">
                <a:solidFill>
                  <a:schemeClr val="tx1"/>
                </a:solidFill>
                <a:latin typeface="Arial" pitchFamily="34" charset="0"/>
                <a:ea typeface="黑体" panose="02010609060101010101" pitchFamily="49" charset="-122"/>
              </a:defRPr>
            </a:lvl9pPr>
          </a:lstStyle>
          <a:p>
            <a:pPr eaLnBrk="1" hangingPunct="1">
              <a:spcBef>
                <a:spcPct val="0"/>
              </a:spcBef>
              <a:buFontTx/>
              <a:buNone/>
            </a:pPr>
            <a:r>
              <a:rPr lang="en-US" altLang="zh-CN" sz="3200" b="1">
                <a:solidFill>
                  <a:srgbClr val="FF0000"/>
                </a:solidFill>
                <a:latin typeface="黑体" panose="02010609060101010101" pitchFamily="49" charset="-122"/>
              </a:rPr>
              <a:t>A</a:t>
            </a:r>
          </a:p>
        </p:txBody>
      </p:sp>
      <p:sp>
        <p:nvSpPr>
          <p:cNvPr id="6" name="文本框 5">
            <a:extLst>
              <a:ext uri="{FF2B5EF4-FFF2-40B4-BE49-F238E27FC236}">
                <a16:creationId xmlns:a16="http://schemas.microsoft.com/office/drawing/2014/main" xmlns="" id="{B596C59D-E4EC-4301-92B6-728F714C82C9}"/>
              </a:ext>
            </a:extLst>
          </p:cNvPr>
          <p:cNvSpPr txBox="1"/>
          <p:nvPr/>
        </p:nvSpPr>
        <p:spPr>
          <a:xfrm>
            <a:off x="147588" y="3896194"/>
            <a:ext cx="12044412" cy="2785378"/>
          </a:xfrm>
          <a:prstGeom prst="rect">
            <a:avLst/>
          </a:prstGeom>
          <a:solidFill>
            <a:schemeClr val="bg1"/>
          </a:solidFill>
          <a:ln w="9525">
            <a:noFill/>
          </a:ln>
        </p:spPr>
        <p:txBody>
          <a:bodyPr wrap="square">
            <a:spAutoFit/>
          </a:bodyPr>
          <a:lstStyle/>
          <a:p>
            <a:pPr eaLnBrk="1" hangingPunct="1">
              <a:spcBef>
                <a:spcPct val="0"/>
              </a:spcBef>
              <a:buFontTx/>
              <a:buNone/>
            </a:pPr>
            <a:r>
              <a:rPr lang="en-US" altLang="zh-CN" sz="2500" b="1">
                <a:latin typeface="黑体" panose="02010609060101010101" pitchFamily="49" charset="-122"/>
              </a:rPr>
              <a:t>B</a:t>
            </a:r>
            <a:r>
              <a:rPr lang="zh-CN" altLang="en-US" sz="2500" b="1">
                <a:latin typeface="黑体" panose="02010609060101010101" pitchFamily="49" charset="-122"/>
              </a:rPr>
              <a:t>项</a:t>
            </a:r>
            <a:r>
              <a:rPr lang="zh-CN" altLang="en-US" sz="2500" b="1"/>
              <a:t>“</a:t>
            </a:r>
            <a:r>
              <a:rPr lang="zh-CN" altLang="en-US" sz="2500" b="1">
                <a:solidFill>
                  <a:srgbClr val="FF0000"/>
                </a:solidFill>
                <a:latin typeface="黑体" panose="02010609060101010101" pitchFamily="49" charset="-122"/>
              </a:rPr>
              <a:t>洛阳纸贵</a:t>
            </a:r>
            <a:r>
              <a:rPr lang="zh-CN" altLang="en-US" sz="2500" b="1"/>
              <a:t>”</a:t>
            </a:r>
            <a:r>
              <a:rPr lang="zh-CN" altLang="en-US" sz="2500" b="1">
                <a:latin typeface="黑体" panose="02010609060101010101" pitchFamily="49" charset="-122"/>
              </a:rPr>
              <a:t>源于</a:t>
            </a:r>
            <a:r>
              <a:rPr lang="en-US" altLang="zh-CN" sz="2500" b="1">
                <a:latin typeface="黑体" panose="02010609060101010101" pitchFamily="49" charset="-122"/>
              </a:rPr>
              <a:t>《</a:t>
            </a:r>
            <a:r>
              <a:rPr lang="zh-CN" altLang="en-US" sz="2500" b="1">
                <a:latin typeface="黑体" panose="02010609060101010101" pitchFamily="49" charset="-122"/>
              </a:rPr>
              <a:t>晋书</a:t>
            </a:r>
            <a:r>
              <a:rPr lang="en-US" altLang="zh-CN" sz="2500" b="1"/>
              <a:t>·</a:t>
            </a:r>
            <a:r>
              <a:rPr lang="zh-CN" altLang="en-US" sz="2500" b="1">
                <a:latin typeface="黑体" panose="02010609060101010101" pitchFamily="49" charset="-122"/>
              </a:rPr>
              <a:t>文苑传</a:t>
            </a:r>
            <a:r>
              <a:rPr lang="en-US" altLang="zh-CN" sz="2500" b="1">
                <a:latin typeface="黑体" panose="02010609060101010101" pitchFamily="49" charset="-122"/>
              </a:rPr>
              <a:t>》</a:t>
            </a:r>
            <a:r>
              <a:rPr lang="zh-CN" altLang="en-US" sz="2500" b="1">
                <a:latin typeface="黑体" panose="02010609060101010101" pitchFamily="49" charset="-122"/>
              </a:rPr>
              <a:t>，记载左思写</a:t>
            </a:r>
            <a:r>
              <a:rPr lang="en-US" altLang="zh-CN" sz="2500" b="1">
                <a:latin typeface="黑体" panose="02010609060101010101" pitchFamily="49" charset="-122"/>
              </a:rPr>
              <a:t>《</a:t>
            </a:r>
            <a:r>
              <a:rPr lang="zh-CN" altLang="en-US" sz="2500" b="1">
                <a:latin typeface="黑体" panose="02010609060101010101" pitchFamily="49" charset="-122"/>
              </a:rPr>
              <a:t>三都赋</a:t>
            </a:r>
            <a:r>
              <a:rPr lang="en-US" altLang="zh-CN" sz="2500" b="1">
                <a:latin typeface="黑体" panose="02010609060101010101" pitchFamily="49" charset="-122"/>
              </a:rPr>
              <a:t>》</a:t>
            </a:r>
            <a:r>
              <a:rPr lang="zh-CN" altLang="en-US" sz="2500" b="1">
                <a:latin typeface="黑体" panose="02010609060101010101" pitchFamily="49" charset="-122"/>
              </a:rPr>
              <a:t>，构思了十年，写成以后，抢着抄写的人极多，以致洛阳的纸都涨价了。比喻著作风行一时。句中属望文生义。</a:t>
            </a:r>
            <a:endParaRPr lang="en-US" altLang="zh-CN" sz="2500" b="1">
              <a:latin typeface="黑体" panose="02010609060101010101" pitchFamily="49" charset="-122"/>
            </a:endParaRPr>
          </a:p>
          <a:p>
            <a:pPr eaLnBrk="1" hangingPunct="1">
              <a:spcBef>
                <a:spcPct val="0"/>
              </a:spcBef>
              <a:buFontTx/>
              <a:buNone/>
            </a:pPr>
            <a:r>
              <a:rPr lang="en-US" altLang="zh-CN" sz="2500" b="1">
                <a:latin typeface="黑体" panose="02010609060101010101" pitchFamily="49" charset="-122"/>
              </a:rPr>
              <a:t>C</a:t>
            </a:r>
            <a:r>
              <a:rPr lang="zh-CN" altLang="en-US" sz="2500" b="1">
                <a:latin typeface="黑体" panose="02010609060101010101" pitchFamily="49" charset="-122"/>
              </a:rPr>
              <a:t>项</a:t>
            </a:r>
            <a:r>
              <a:rPr lang="zh-CN" altLang="en-US" sz="2500" b="1"/>
              <a:t>“</a:t>
            </a:r>
            <a:r>
              <a:rPr lang="zh-CN" altLang="en-US" sz="2500" b="1">
                <a:solidFill>
                  <a:srgbClr val="FF0000"/>
                </a:solidFill>
                <a:latin typeface="黑体" panose="02010609060101010101" pitchFamily="49" charset="-122"/>
              </a:rPr>
              <a:t>鱼龙混杂</a:t>
            </a:r>
            <a:r>
              <a:rPr lang="zh-CN" altLang="en-US" sz="2500" b="1"/>
              <a:t>”</a:t>
            </a:r>
            <a:r>
              <a:rPr lang="zh-CN" altLang="en-US" sz="2500" b="1">
                <a:latin typeface="黑体" panose="02010609060101010101" pitchFamily="49" charset="-122"/>
              </a:rPr>
              <a:t>比喻好人坏人混杂在一起，成分复杂。不合语境，可改为</a:t>
            </a:r>
            <a:r>
              <a:rPr lang="zh-CN" altLang="en-US" sz="2500" b="1"/>
              <a:t>“</a:t>
            </a:r>
            <a:r>
              <a:rPr lang="zh-CN" altLang="en-US" sz="2500" b="1">
                <a:latin typeface="黑体" panose="02010609060101010101" pitchFamily="49" charset="-122"/>
              </a:rPr>
              <a:t>鱼目混珠</a:t>
            </a:r>
            <a:r>
              <a:rPr lang="zh-CN" altLang="en-US" sz="2500" b="1"/>
              <a:t>”</a:t>
            </a:r>
            <a:r>
              <a:rPr lang="zh-CN" altLang="en-US" sz="2500" b="1">
                <a:latin typeface="黑体" panose="02010609060101010101" pitchFamily="49" charset="-122"/>
              </a:rPr>
              <a:t>。</a:t>
            </a:r>
            <a:endParaRPr lang="en-US" altLang="zh-CN" sz="2500" b="1">
              <a:latin typeface="黑体" panose="02010609060101010101" pitchFamily="49" charset="-122"/>
            </a:endParaRPr>
          </a:p>
          <a:p>
            <a:pPr eaLnBrk="1" hangingPunct="1">
              <a:spcBef>
                <a:spcPct val="0"/>
              </a:spcBef>
              <a:buFontTx/>
              <a:buNone/>
            </a:pPr>
            <a:r>
              <a:rPr lang="en-US" altLang="zh-CN" sz="2500" b="1">
                <a:latin typeface="黑体" panose="02010609060101010101" pitchFamily="49" charset="-122"/>
              </a:rPr>
              <a:t>D</a:t>
            </a:r>
            <a:r>
              <a:rPr lang="zh-CN" altLang="en-US" sz="2500" b="1">
                <a:latin typeface="黑体" panose="02010609060101010101" pitchFamily="49" charset="-122"/>
              </a:rPr>
              <a:t>项</a:t>
            </a:r>
            <a:r>
              <a:rPr lang="zh-CN" altLang="en-US" sz="2500" b="1"/>
              <a:t>“</a:t>
            </a:r>
            <a:r>
              <a:rPr lang="zh-CN" altLang="en-US" sz="2500" b="1">
                <a:solidFill>
                  <a:srgbClr val="FF0000"/>
                </a:solidFill>
                <a:latin typeface="黑体" panose="02010609060101010101" pitchFamily="49" charset="-122"/>
              </a:rPr>
              <a:t>参差不齐</a:t>
            </a:r>
            <a:r>
              <a:rPr lang="zh-CN" altLang="en-US" sz="2500" b="1"/>
              <a:t>”</a:t>
            </a:r>
            <a:r>
              <a:rPr lang="zh-CN" altLang="en-US" sz="2500" b="1">
                <a:latin typeface="黑体" panose="02010609060101010101" pitchFamily="49" charset="-122"/>
              </a:rPr>
              <a:t>指长短高低不齐，也</a:t>
            </a:r>
            <a:r>
              <a:rPr lang="zh-CN" altLang="en-US" sz="2500" b="1">
                <a:ea typeface="宋体" pitchFamily="2" charset="-122"/>
              </a:rPr>
              <a:t>形容水平不一或很不整齐</a:t>
            </a:r>
            <a:r>
              <a:rPr lang="zh-CN" altLang="en-US" sz="2500" b="1">
                <a:latin typeface="黑体" panose="02010609060101010101" pitchFamily="49" charset="-122"/>
              </a:rPr>
              <a:t>不能描述时间。</a:t>
            </a:r>
            <a:endParaRPr lang="en-US" altLang="zh-CN" sz="2500" b="1">
              <a:latin typeface="黑体" panose="02010609060101010101" pitchFamily="49" charset="-122"/>
            </a:endParaRPr>
          </a:p>
          <a:p>
            <a:pPr eaLnBrk="1" hangingPunct="1">
              <a:spcBef>
                <a:spcPct val="0"/>
              </a:spcBef>
              <a:buFontTx/>
              <a:buNone/>
            </a:pPr>
            <a:r>
              <a:rPr lang="en-US" altLang="zh-CN" sz="2500" b="1">
                <a:latin typeface="黑体" panose="02010609060101010101" pitchFamily="49" charset="-122"/>
              </a:rPr>
              <a:t>A</a:t>
            </a:r>
            <a:r>
              <a:rPr lang="zh-CN" altLang="en-US" sz="2500" b="1">
                <a:latin typeface="黑体" panose="02010609060101010101" pitchFamily="49" charset="-122"/>
              </a:rPr>
              <a:t>项“多难兴邦”国家多灾难，在一定条件下可以促进内部团结，发愤图强，因而兴盛起来。</a:t>
            </a:r>
          </a:p>
        </p:txBody>
      </p:sp>
    </p:spTree>
    <p:extLst>
      <p:ext uri="{BB962C8B-B14F-4D97-AF65-F5344CB8AC3E}">
        <p14:creationId xmlns:p14="http://schemas.microsoft.com/office/powerpoint/2010/main" val="3386665104"/>
      </p:ext>
    </p:extLst>
  </p:cSld>
  <p:clrMapOvr>
    <a:masterClrMapping/>
  </p:clrMapOvr>
  <mc:AlternateContent>
    <mc:Choice xmlns:p14="http://schemas.microsoft.com/office/powerpoint/2010/main" Requires="p14">
      <p:transition spd="slow" advClick="0" advTm="4000" p14:dur="15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Lst>
  </p:timing>
</p:sld>
</file>

<file path=ppt/slides/slide4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0" name="文本框 99"/>
          <p:cNvSpPr txBox="1"/>
          <p:nvPr/>
        </p:nvSpPr>
        <p:spPr>
          <a:xfrm>
            <a:off x="114300" y="258173"/>
            <a:ext cx="11963400" cy="6986528"/>
          </a:xfrm>
          <a:prstGeom prst="rect">
            <a:avLst/>
          </a:prstGeom>
          <a:noFill/>
          <a:ln w="9525">
            <a:noFill/>
          </a:ln>
        </p:spPr>
        <p:txBody>
          <a:bodyPr wrap="square">
            <a:spAutoFit/>
          </a:bodyPr>
          <a:lstStyle/>
          <a:p>
            <a:pPr indent="0"/>
            <a:r>
              <a:rPr lang="zh-CN" sz="2800" b="1">
                <a:latin typeface="宋体" panose="02010600030101010101" pitchFamily="2" charset="-122"/>
                <a:ea typeface="宋体" pitchFamily="2" charset="-122"/>
                <a:cs typeface="宋体" panose="02010600030101010101" pitchFamily="2" charset="-122"/>
              </a:rPr>
              <a:t>例</a:t>
            </a:r>
            <a:r>
              <a:rPr lang="en-US" altLang="zh-CN" sz="2800" b="1">
                <a:latin typeface="宋体" panose="02010600030101010101" pitchFamily="2" charset="-122"/>
                <a:ea typeface="宋体" pitchFamily="2" charset="-122"/>
                <a:cs typeface="宋体" panose="02010600030101010101" pitchFamily="2" charset="-122"/>
              </a:rPr>
              <a:t>3</a:t>
            </a:r>
            <a:r>
              <a:rPr lang="zh-CN" sz="2800" b="1">
                <a:latin typeface="宋体" panose="02010600030101010101" pitchFamily="2" charset="-122"/>
                <a:ea typeface="宋体" pitchFamily="2" charset="-122"/>
                <a:cs typeface="宋体" panose="02010600030101010101" pitchFamily="2" charset="-122"/>
              </a:rPr>
              <a:t>(2017全国卷1)</a:t>
            </a:r>
            <a:r>
              <a:rPr lang="en-US" sz="2800" b="1">
                <a:latin typeface="宋体" panose="02010600030101010101" pitchFamily="2" charset="-122"/>
                <a:ea typeface="宋体" pitchFamily="2" charset="-122"/>
                <a:cs typeface="宋体" panose="02010600030101010101" pitchFamily="2" charset="-122"/>
              </a:rPr>
              <a:t>17</a:t>
            </a:r>
            <a:r>
              <a:rPr lang="zh-CN" sz="2800" b="1">
                <a:latin typeface="宋体" panose="02010600030101010101" pitchFamily="2" charset="-122"/>
                <a:ea typeface="宋体" pitchFamily="2" charset="-122"/>
                <a:cs typeface="宋体" panose="02010600030101010101" pitchFamily="2" charset="-122"/>
              </a:rPr>
              <a:t>．下列各句中加点成语的使用，全都不正确的一项是（</a:t>
            </a:r>
            <a:r>
              <a:rPr lang="en-US" sz="2800" b="1">
                <a:latin typeface="宋体" panose="02010600030101010101" pitchFamily="2" charset="-122"/>
                <a:ea typeface="宋体" pitchFamily="2" charset="-122"/>
                <a:cs typeface="宋体" panose="02010600030101010101" pitchFamily="2" charset="-122"/>
              </a:rPr>
              <a:t>3</a:t>
            </a:r>
            <a:r>
              <a:rPr lang="zh-CN" sz="2800" b="1">
                <a:latin typeface="宋体" panose="02010600030101010101" pitchFamily="2" charset="-122"/>
                <a:ea typeface="宋体" pitchFamily="2" charset="-122"/>
                <a:cs typeface="宋体" panose="02010600030101010101" pitchFamily="2" charset="-122"/>
              </a:rPr>
              <a:t>分）</a:t>
            </a:r>
            <a:r>
              <a:rPr lang="en-US" altLang="zh-CN" sz="2800" b="1">
                <a:latin typeface="宋体" panose="02010600030101010101" pitchFamily="2" charset="-122"/>
                <a:ea typeface="宋体" pitchFamily="2" charset="-122"/>
                <a:cs typeface="宋体" panose="02010600030101010101" pitchFamily="2" charset="-122"/>
              </a:rPr>
              <a:t>(    )</a:t>
            </a:r>
            <a:endParaRPr lang="en-US" sz="2800" b="1">
              <a:latin typeface="宋体" panose="02010600030101010101" pitchFamily="2" charset="-122"/>
              <a:ea typeface="宋体" pitchFamily="2" charset="-122"/>
              <a:cs typeface="宋体" panose="02010600030101010101" pitchFamily="2" charset="-122"/>
            </a:endParaRPr>
          </a:p>
          <a:p>
            <a:pPr indent="0"/>
            <a:r>
              <a:rPr lang="en-US" sz="2800" b="1">
                <a:latin typeface="宋体" panose="02010600030101010101" pitchFamily="2" charset="-122"/>
                <a:ea typeface="宋体" pitchFamily="2" charset="-122"/>
                <a:cs typeface="宋体" panose="02010600030101010101" pitchFamily="2" charset="-122"/>
                <a:sym typeface="+mn-ea"/>
              </a:rPr>
              <a:t>①</a:t>
            </a:r>
            <a:r>
              <a:rPr lang="zh-CN" sz="2800" b="1">
                <a:latin typeface="宋体" panose="02010600030101010101" pitchFamily="2" charset="-122"/>
                <a:ea typeface="宋体" pitchFamily="2" charset="-122"/>
                <a:cs typeface="宋体" panose="02010600030101010101" pitchFamily="2" charset="-122"/>
              </a:rPr>
              <a:t>比赛过后，教练希望大家</a:t>
            </a:r>
            <a:r>
              <a:rPr lang="zh-CN" sz="2800" b="1">
                <a:solidFill>
                  <a:srgbClr val="FF0000"/>
                </a:solidFill>
                <a:latin typeface="宋体" panose="02010600030101010101" pitchFamily="2" charset="-122"/>
                <a:ea typeface="宋体" pitchFamily="2" charset="-122"/>
                <a:cs typeface="宋体" panose="02010600030101010101" pitchFamily="2" charset="-122"/>
              </a:rPr>
              <a:t>重整旗鼓，</a:t>
            </a:r>
            <a:r>
              <a:rPr lang="zh-CN" sz="2800" b="1">
                <a:latin typeface="宋体" panose="02010600030101010101" pitchFamily="2" charset="-122"/>
                <a:ea typeface="宋体" pitchFamily="2" charset="-122"/>
                <a:cs typeface="宋体" panose="02010600030101010101" pitchFamily="2" charset="-122"/>
              </a:rPr>
              <a:t>继续以高昂的士气、振奋的精神、最佳的竞技状态，在下一届赛事中再创佳绩。</a:t>
            </a:r>
            <a:endParaRPr lang="en-US" sz="2800" b="1">
              <a:latin typeface="宋体" panose="02010600030101010101" pitchFamily="2" charset="-122"/>
              <a:ea typeface="宋体" pitchFamily="2" charset="-122"/>
              <a:cs typeface="宋体" panose="02010600030101010101" pitchFamily="2" charset="-122"/>
            </a:endParaRPr>
          </a:p>
          <a:p>
            <a:pPr indent="0"/>
            <a:r>
              <a:rPr lang="en-US" sz="2800" b="1">
                <a:latin typeface="宋体" panose="02010600030101010101" pitchFamily="2" charset="-122"/>
                <a:ea typeface="宋体" pitchFamily="2" charset="-122"/>
                <a:cs typeface="宋体" panose="02010600030101010101" pitchFamily="2" charset="-122"/>
                <a:sym typeface="+mn-ea"/>
              </a:rPr>
              <a:t>②</a:t>
            </a:r>
            <a:r>
              <a:rPr lang="zh-CN" sz="2800" b="1">
                <a:latin typeface="宋体" panose="02010600030101010101" pitchFamily="2" charset="-122"/>
                <a:ea typeface="宋体" pitchFamily="2" charset="-122"/>
                <a:cs typeface="宋体" panose="02010600030101010101" pitchFamily="2" charset="-122"/>
              </a:rPr>
              <a:t>今年，公司加大公益广告创新力度，制作出一批画面清晰、</a:t>
            </a:r>
            <a:r>
              <a:rPr lang="zh-CN" sz="2800" b="1">
                <a:solidFill>
                  <a:srgbClr val="FF0000"/>
                </a:solidFill>
                <a:latin typeface="宋体" panose="02010600030101010101" pitchFamily="2" charset="-122"/>
                <a:ea typeface="宋体" pitchFamily="2" charset="-122"/>
                <a:cs typeface="宋体" panose="02010600030101010101" pitchFamily="2" charset="-122"/>
              </a:rPr>
              <a:t>意味深长</a:t>
            </a:r>
            <a:r>
              <a:rPr lang="zh-CN" sz="2800" b="1">
                <a:latin typeface="宋体" panose="02010600030101010101" pitchFamily="2" charset="-122"/>
                <a:ea typeface="宋体" pitchFamily="2" charset="-122"/>
                <a:cs typeface="宋体" panose="02010600030101010101" pitchFamily="2" charset="-122"/>
              </a:rPr>
              <a:t>的精品，有效发挥了公益广告引领社会风尚的积极作用。</a:t>
            </a:r>
            <a:endParaRPr lang="en-US" sz="2800" b="1">
              <a:latin typeface="宋体" panose="02010600030101010101" pitchFamily="2" charset="-122"/>
              <a:ea typeface="宋体" pitchFamily="2" charset="-122"/>
              <a:cs typeface="宋体" panose="02010600030101010101" pitchFamily="2" charset="-122"/>
            </a:endParaRPr>
          </a:p>
          <a:p>
            <a:pPr indent="0"/>
            <a:r>
              <a:rPr lang="en-US" sz="2800" b="1">
                <a:latin typeface="宋体" panose="02010600030101010101" pitchFamily="2" charset="-122"/>
                <a:ea typeface="宋体" pitchFamily="2" charset="-122"/>
                <a:cs typeface="宋体" panose="02010600030101010101" pitchFamily="2" charset="-122"/>
                <a:sym typeface="+mn-ea"/>
              </a:rPr>
              <a:t>③</a:t>
            </a:r>
            <a:r>
              <a:rPr lang="zh-CN" sz="2800" b="1">
                <a:latin typeface="宋体" panose="02010600030101010101" pitchFamily="2" charset="-122"/>
                <a:ea typeface="宋体" pitchFamily="2" charset="-122"/>
                <a:cs typeface="宋体" panose="02010600030101010101" pitchFamily="2" charset="-122"/>
              </a:rPr>
              <a:t>世界各国正大力研制实用的智能机器人，技术不断升级，创新产品</a:t>
            </a:r>
            <a:r>
              <a:rPr lang="zh-CN" sz="2800" b="1">
                <a:solidFill>
                  <a:srgbClr val="FF0000"/>
                </a:solidFill>
                <a:latin typeface="宋体" panose="02010600030101010101" pitchFamily="2" charset="-122"/>
                <a:ea typeface="宋体" pitchFamily="2" charset="-122"/>
                <a:cs typeface="宋体" panose="02010600030101010101" pitchFamily="2" charset="-122"/>
              </a:rPr>
              <a:t>层出不穷</a:t>
            </a:r>
            <a:r>
              <a:rPr lang="zh-CN" sz="2800" b="1">
                <a:latin typeface="宋体" panose="02010600030101010101" pitchFamily="2" charset="-122"/>
                <a:ea typeface="宋体" pitchFamily="2" charset="-122"/>
                <a:cs typeface="宋体" panose="02010600030101010101" pitchFamily="2" charset="-122"/>
              </a:rPr>
              <a:t>，未来有望在多领域、多行业发挥更大的作用。</a:t>
            </a:r>
            <a:endParaRPr lang="en-US" altLang="zh-CN" sz="2800" b="1">
              <a:latin typeface="宋体" panose="02010600030101010101" pitchFamily="2" charset="-122"/>
              <a:ea typeface="宋体" pitchFamily="2" charset="-122"/>
              <a:cs typeface="宋体" panose="02010600030101010101" pitchFamily="2" charset="-122"/>
            </a:endParaRPr>
          </a:p>
          <a:p>
            <a:pPr indent="0"/>
            <a:r>
              <a:rPr lang="en-US" sz="2800" b="1">
                <a:latin typeface="宋体" panose="02010600030101010101" pitchFamily="2" charset="-122"/>
                <a:ea typeface="宋体" pitchFamily="2" charset="-122"/>
                <a:cs typeface="宋体" panose="02010600030101010101" pitchFamily="2" charset="-122"/>
              </a:rPr>
              <a:t>④</a:t>
            </a:r>
            <a:r>
              <a:rPr lang="zh-CN" sz="2800" b="1">
                <a:latin typeface="宋体" panose="02010600030101010101" pitchFamily="2" charset="-122"/>
                <a:ea typeface="宋体" pitchFamily="2" charset="-122"/>
                <a:cs typeface="宋体" panose="02010600030101010101" pitchFamily="2" charset="-122"/>
              </a:rPr>
              <a:t>赵老师学的是冷门专业，当年毕业时，不少同学离开了该领域，而他</a:t>
            </a:r>
            <a:r>
              <a:rPr lang="zh-CN" sz="2800" b="1">
                <a:solidFill>
                  <a:srgbClr val="FF0000"/>
                </a:solidFill>
                <a:latin typeface="宋体" panose="02010600030101010101" pitchFamily="2" charset="-122"/>
                <a:ea typeface="宋体" pitchFamily="2" charset="-122"/>
                <a:cs typeface="宋体" panose="02010600030101010101" pitchFamily="2" charset="-122"/>
              </a:rPr>
              <a:t>守正不阿</a:t>
            </a:r>
            <a:r>
              <a:rPr lang="zh-CN" sz="2800" b="1">
                <a:latin typeface="宋体" panose="02010600030101010101" pitchFamily="2" charset="-122"/>
                <a:ea typeface="宋体" pitchFamily="2" charset="-122"/>
                <a:cs typeface="宋体" panose="02010600030101010101" pitchFamily="2" charset="-122"/>
              </a:rPr>
              <a:t>，坚持致力于该专业的教研工作，最后硕果累累。</a:t>
            </a:r>
            <a:endParaRPr lang="en-US" altLang="zh-CN" sz="2800" b="1">
              <a:latin typeface="宋体" panose="02010600030101010101" pitchFamily="2" charset="-122"/>
              <a:ea typeface="宋体" pitchFamily="2" charset="-122"/>
              <a:cs typeface="宋体" panose="02010600030101010101" pitchFamily="2" charset="-122"/>
            </a:endParaRPr>
          </a:p>
          <a:p>
            <a:pPr indent="0"/>
            <a:r>
              <a:rPr lang="en-US" sz="2800" b="1">
                <a:latin typeface="宋体" panose="02010600030101010101" pitchFamily="2" charset="-122"/>
                <a:ea typeface="宋体" pitchFamily="2" charset="-122"/>
                <a:cs typeface="宋体" panose="02010600030101010101" pitchFamily="2" charset="-122"/>
              </a:rPr>
              <a:t>⑤</a:t>
            </a:r>
            <a:r>
              <a:rPr lang="zh-CN" sz="2800" b="1">
                <a:latin typeface="宋体" panose="02010600030101010101" pitchFamily="2" charset="-122"/>
                <a:ea typeface="宋体" pitchFamily="2" charset="-122"/>
                <a:cs typeface="宋体" panose="02010600030101010101" pitchFamily="2" charset="-122"/>
              </a:rPr>
              <a:t>国家“一带一路”战略的实施，给古丝绸之路的沿线城市带来了活力，很多城市对未来</a:t>
            </a:r>
            <a:r>
              <a:rPr lang="zh-CN" sz="2800" b="1">
                <a:solidFill>
                  <a:srgbClr val="FF0000"/>
                </a:solidFill>
                <a:latin typeface="宋体" panose="02010600030101010101" pitchFamily="2" charset="-122"/>
                <a:ea typeface="宋体" pitchFamily="2" charset="-122"/>
                <a:cs typeface="宋体" panose="02010600030101010101" pitchFamily="2" charset="-122"/>
              </a:rPr>
              <a:t>踌躇满志</a:t>
            </a:r>
            <a:r>
              <a:rPr lang="zh-CN" sz="2800" b="1">
                <a:latin typeface="宋体" panose="02010600030101010101" pitchFamily="2" charset="-122"/>
                <a:ea typeface="宋体" pitchFamily="2" charset="-122"/>
                <a:cs typeface="宋体" panose="02010600030101010101" pitchFamily="2" charset="-122"/>
              </a:rPr>
              <a:t>，跃跃欲试。</a:t>
            </a:r>
            <a:endParaRPr lang="en-US" altLang="zh-CN" sz="2800" b="1">
              <a:latin typeface="宋体" panose="02010600030101010101" pitchFamily="2" charset="-122"/>
              <a:ea typeface="宋体" pitchFamily="2" charset="-122"/>
              <a:cs typeface="宋体" panose="02010600030101010101" pitchFamily="2" charset="-122"/>
            </a:endParaRPr>
          </a:p>
          <a:p>
            <a:pPr indent="0"/>
            <a:r>
              <a:rPr lang="en-US" sz="2800" b="1">
                <a:latin typeface="宋体" panose="02010600030101010101" pitchFamily="2" charset="-122"/>
                <a:ea typeface="宋体" pitchFamily="2" charset="-122"/>
                <a:cs typeface="宋体" panose="02010600030101010101" pitchFamily="2" charset="-122"/>
              </a:rPr>
              <a:t>⑥</a:t>
            </a:r>
            <a:r>
              <a:rPr lang="zh-CN" sz="2800" b="1">
                <a:latin typeface="宋体" panose="02010600030101010101" pitchFamily="2" charset="-122"/>
                <a:ea typeface="宋体" pitchFamily="2" charset="-122"/>
                <a:cs typeface="宋体" panose="02010600030101010101" pitchFamily="2" charset="-122"/>
              </a:rPr>
              <a:t>目前，快递业已经成为一个不可忽视的行业，快递服务虽不能说</a:t>
            </a:r>
            <a:r>
              <a:rPr lang="zh-CN" sz="2800" b="1">
                <a:solidFill>
                  <a:srgbClr val="FF0000"/>
                </a:solidFill>
                <a:latin typeface="宋体" panose="02010600030101010101" pitchFamily="2" charset="-122"/>
                <a:ea typeface="宋体" pitchFamily="2" charset="-122"/>
                <a:cs typeface="宋体" panose="02010600030101010101" pitchFamily="2" charset="-122"/>
              </a:rPr>
              <a:t>万无一失</a:t>
            </a:r>
            <a:r>
              <a:rPr lang="zh-CN" sz="2800" b="1">
                <a:latin typeface="宋体" panose="02010600030101010101" pitchFamily="2" charset="-122"/>
                <a:ea typeface="宋体" pitchFamily="2" charset="-122"/>
                <a:cs typeface="宋体" panose="02010600030101010101" pitchFamily="2" charset="-122"/>
              </a:rPr>
              <a:t>，但的确为百姓生活提供了极大的便利。</a:t>
            </a:r>
            <a:endParaRPr lang="en-US" altLang="zh-CN" sz="2800" b="1">
              <a:latin typeface="宋体" panose="02010600030101010101" pitchFamily="2" charset="-122"/>
              <a:ea typeface="宋体" pitchFamily="2" charset="-122"/>
              <a:cs typeface="宋体" panose="02010600030101010101" pitchFamily="2" charset="-122"/>
            </a:endParaRPr>
          </a:p>
          <a:p>
            <a:pPr indent="0"/>
            <a:r>
              <a:rPr lang="en-US" sz="2800" b="1">
                <a:latin typeface="宋体" panose="02010600030101010101" pitchFamily="2" charset="-122"/>
                <a:ea typeface="宋体" pitchFamily="2" charset="-122"/>
                <a:cs typeface="宋体" panose="02010600030101010101" pitchFamily="2" charset="-122"/>
              </a:rPr>
              <a:t>A</a:t>
            </a:r>
            <a:r>
              <a:rPr lang="zh-CN" sz="2800" b="1">
                <a:latin typeface="宋体" panose="02010600030101010101" pitchFamily="2" charset="-122"/>
                <a:ea typeface="宋体" pitchFamily="2" charset="-122"/>
                <a:cs typeface="宋体" panose="02010600030101010101" pitchFamily="2" charset="-122"/>
              </a:rPr>
              <a:t>．</a:t>
            </a:r>
            <a:r>
              <a:rPr lang="en-US" sz="2800" b="1">
                <a:latin typeface="宋体" panose="02010600030101010101" pitchFamily="2" charset="-122"/>
                <a:ea typeface="宋体" pitchFamily="2" charset="-122"/>
                <a:cs typeface="宋体" panose="02010600030101010101" pitchFamily="2" charset="-122"/>
              </a:rPr>
              <a:t>①③⑥     B</a:t>
            </a:r>
            <a:r>
              <a:rPr lang="zh-CN" sz="2800" b="1">
                <a:latin typeface="宋体" panose="02010600030101010101" pitchFamily="2" charset="-122"/>
                <a:ea typeface="宋体" pitchFamily="2" charset="-122"/>
                <a:cs typeface="宋体" panose="02010600030101010101" pitchFamily="2" charset="-122"/>
              </a:rPr>
              <a:t>．</a:t>
            </a:r>
            <a:r>
              <a:rPr lang="en-US" sz="2800" b="1">
                <a:latin typeface="宋体" panose="02010600030101010101" pitchFamily="2" charset="-122"/>
                <a:ea typeface="宋体" pitchFamily="2" charset="-122"/>
                <a:cs typeface="宋体" panose="02010600030101010101" pitchFamily="2" charset="-122"/>
              </a:rPr>
              <a:t>①④⑤    C</a:t>
            </a:r>
            <a:r>
              <a:rPr lang="zh-CN" sz="2800" b="1">
                <a:latin typeface="宋体" panose="02010600030101010101" pitchFamily="2" charset="-122"/>
                <a:ea typeface="宋体" pitchFamily="2" charset="-122"/>
                <a:cs typeface="宋体" panose="02010600030101010101" pitchFamily="2" charset="-122"/>
              </a:rPr>
              <a:t>．</a:t>
            </a:r>
            <a:r>
              <a:rPr lang="en-US" sz="2800" b="1">
                <a:latin typeface="宋体" panose="02010600030101010101" pitchFamily="2" charset="-122"/>
                <a:ea typeface="宋体" pitchFamily="2" charset="-122"/>
                <a:cs typeface="宋体" panose="02010600030101010101" pitchFamily="2" charset="-122"/>
              </a:rPr>
              <a:t>②③⑤     D</a:t>
            </a:r>
            <a:r>
              <a:rPr lang="zh-CN" sz="2800" b="1">
                <a:latin typeface="宋体" panose="02010600030101010101" pitchFamily="2" charset="-122"/>
                <a:ea typeface="宋体" pitchFamily="2" charset="-122"/>
                <a:cs typeface="宋体" panose="02010600030101010101" pitchFamily="2" charset="-122"/>
              </a:rPr>
              <a:t>．</a:t>
            </a:r>
            <a:r>
              <a:rPr lang="en-US" sz="2800" b="1">
                <a:latin typeface="宋体" panose="02010600030101010101" pitchFamily="2" charset="-122"/>
                <a:ea typeface="宋体" pitchFamily="2" charset="-122"/>
                <a:cs typeface="宋体" panose="02010600030101010101" pitchFamily="2" charset="-122"/>
              </a:rPr>
              <a:t>②④⑥
</a:t>
            </a:r>
            <a:endParaRPr lang="zh-CN" altLang="en-US" sz="2800" b="1">
              <a:latin typeface="宋体" panose="02010600030101010101" pitchFamily="2" charset="-122"/>
              <a:ea typeface="宋体" pitchFamily="2" charset="-122"/>
              <a:cs typeface="宋体" panose="02010600030101010101" pitchFamily="2" charset="-122"/>
            </a:endParaRPr>
          </a:p>
        </p:txBody>
      </p:sp>
      <p:sp>
        <p:nvSpPr>
          <p:cNvPr id="2" name="文本框 1"/>
          <p:cNvSpPr txBox="1"/>
          <p:nvPr/>
        </p:nvSpPr>
        <p:spPr>
          <a:xfrm>
            <a:off x="6424930" y="5033645"/>
            <a:ext cx="2552700" cy="521970"/>
          </a:xfrm>
          <a:prstGeom prst="rect">
            <a:avLst/>
          </a:prstGeom>
          <a:noFill/>
          <a:ln w="76200">
            <a:solidFill>
              <a:srgbClr val="FF0000"/>
            </a:solidFill>
          </a:ln>
        </p:spPr>
        <p:txBody>
          <a:bodyPr wrap="square" rtlCol="0">
            <a:spAutoFit/>
          </a:bodyPr>
          <a:lstStyle/>
          <a:p>
            <a:r>
              <a:rPr lang="en-US" altLang="zh-CN" sz="2800" b="1">
                <a:solidFill>
                  <a:srgbClr val="FF0000"/>
                </a:solidFill>
              </a:rPr>
              <a:t>    </a:t>
            </a:r>
            <a:r>
              <a:rPr lang="zh-CN" altLang="en-US" sz="2800" b="1">
                <a:solidFill>
                  <a:srgbClr val="FF0000"/>
                </a:solidFill>
              </a:rPr>
              <a:t>望文生义</a:t>
            </a:r>
          </a:p>
        </p:txBody>
      </p:sp>
      <p:sp>
        <p:nvSpPr>
          <p:cNvPr id="4" name="文本框 3"/>
          <p:cNvSpPr txBox="1"/>
          <p:nvPr/>
        </p:nvSpPr>
        <p:spPr>
          <a:xfrm>
            <a:off x="7048953" y="799179"/>
            <a:ext cx="2552700" cy="521970"/>
          </a:xfrm>
          <a:prstGeom prst="rect">
            <a:avLst/>
          </a:prstGeom>
          <a:noFill/>
          <a:ln w="76200">
            <a:solidFill>
              <a:srgbClr val="FF0000"/>
            </a:solidFill>
          </a:ln>
        </p:spPr>
        <p:txBody>
          <a:bodyPr wrap="square" rtlCol="0">
            <a:spAutoFit/>
          </a:bodyPr>
          <a:lstStyle/>
          <a:p>
            <a:r>
              <a:rPr lang="en-US" altLang="zh-CN" sz="2800" b="1">
                <a:solidFill>
                  <a:srgbClr val="FF0000"/>
                </a:solidFill>
              </a:rPr>
              <a:t>    </a:t>
            </a:r>
            <a:r>
              <a:rPr lang="zh-CN" altLang="en-US" sz="2800" b="1">
                <a:solidFill>
                  <a:srgbClr val="FF0000"/>
                </a:solidFill>
              </a:rPr>
              <a:t>望文生义</a:t>
            </a:r>
          </a:p>
        </p:txBody>
      </p:sp>
      <p:sp>
        <p:nvSpPr>
          <p:cNvPr id="5" name="文本框 4"/>
          <p:cNvSpPr txBox="1"/>
          <p:nvPr/>
        </p:nvSpPr>
        <p:spPr>
          <a:xfrm>
            <a:off x="9268913" y="5964199"/>
            <a:ext cx="2552700" cy="521970"/>
          </a:xfrm>
          <a:prstGeom prst="rect">
            <a:avLst/>
          </a:prstGeom>
          <a:noFill/>
          <a:ln w="76200">
            <a:solidFill>
              <a:srgbClr val="FF0000"/>
            </a:solidFill>
          </a:ln>
        </p:spPr>
        <p:txBody>
          <a:bodyPr wrap="square" rtlCol="0">
            <a:spAutoFit/>
          </a:bodyPr>
          <a:lstStyle/>
          <a:p>
            <a:r>
              <a:rPr lang="en-US" altLang="zh-CN" sz="2800" b="1">
                <a:solidFill>
                  <a:srgbClr val="FF0000"/>
                </a:solidFill>
              </a:rPr>
              <a:t> </a:t>
            </a:r>
            <a:r>
              <a:rPr lang="zh-CN" altLang="en-US" sz="2800" b="1">
                <a:solidFill>
                  <a:srgbClr val="FF0000"/>
                </a:solidFill>
              </a:rPr>
              <a:t>用错对象</a:t>
            </a:r>
          </a:p>
        </p:txBody>
      </p:sp>
      <p:sp>
        <p:nvSpPr>
          <p:cNvPr id="6" name="文本框 5"/>
          <p:cNvSpPr txBox="1"/>
          <p:nvPr/>
        </p:nvSpPr>
        <p:spPr>
          <a:xfrm>
            <a:off x="1822722" y="596265"/>
            <a:ext cx="795655" cy="706755"/>
          </a:xfrm>
          <a:prstGeom prst="rect">
            <a:avLst/>
          </a:prstGeom>
          <a:noFill/>
        </p:spPr>
        <p:txBody>
          <a:bodyPr wrap="square" rtlCol="0">
            <a:spAutoFit/>
          </a:bodyPr>
          <a:lstStyle/>
          <a:p>
            <a:r>
              <a:rPr lang="en-US" altLang="zh-CN" sz="4000">
                <a:solidFill>
                  <a:srgbClr val="FF0000"/>
                </a:solidFill>
              </a:rPr>
              <a:t>B</a:t>
            </a:r>
          </a:p>
        </p:txBody>
      </p:sp>
      <p:sp>
        <p:nvSpPr>
          <p:cNvPr id="8" name="文本框 7">
            <a:extLst>
              <a:ext uri="{FF2B5EF4-FFF2-40B4-BE49-F238E27FC236}">
                <a16:creationId xmlns:a16="http://schemas.microsoft.com/office/drawing/2014/main" xmlns="" id="{36196D11-0D04-42C3-BA83-FDA2489624DE}"/>
              </a:ext>
            </a:extLst>
          </p:cNvPr>
          <p:cNvSpPr txBox="1"/>
          <p:nvPr/>
        </p:nvSpPr>
        <p:spPr>
          <a:xfrm>
            <a:off x="9475742" y="4021940"/>
            <a:ext cx="2552700" cy="521970"/>
          </a:xfrm>
          <a:prstGeom prst="rect">
            <a:avLst/>
          </a:prstGeom>
          <a:noFill/>
          <a:ln w="76200">
            <a:solidFill>
              <a:srgbClr val="FF0000"/>
            </a:solidFill>
          </a:ln>
        </p:spPr>
        <p:txBody>
          <a:bodyPr wrap="square" rtlCol="0">
            <a:spAutoFit/>
          </a:bodyPr>
          <a:lstStyle/>
          <a:p>
            <a:r>
              <a:rPr lang="en-US" altLang="zh-CN" sz="2800" b="1">
                <a:solidFill>
                  <a:srgbClr val="FF0000"/>
                </a:solidFill>
              </a:rPr>
              <a:t>    </a:t>
            </a:r>
            <a:r>
              <a:rPr lang="zh-CN" altLang="en-US" sz="2800" b="1">
                <a:solidFill>
                  <a:srgbClr val="FF0000"/>
                </a:solidFill>
              </a:rPr>
              <a:t>望文生义</a:t>
            </a:r>
          </a:p>
        </p:txBody>
      </p:sp>
    </p:spTree>
  </p:cSld>
  <p:clrMapOvr>
    <a:masterClrMapping/>
  </p:clrMapOvr>
  <mc:AlternateContent>
    <mc:Choice xmlns:p14="http://schemas.microsoft.com/office/powerpoint/2010/main" Requires="p14">
      <p:transition spd="slow" advClick="0" advTm="4000" p14:dur="15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80">
                                          <p:stCondLst>
                                            <p:cond delay="0"/>
                                          </p:stCondLst>
                                        </p:cTn>
                                        <p:tgtEl>
                                          <p:spTgt spid="6"/>
                                        </p:tgtEl>
                                      </p:cBhvr>
                                    </p:animEffect>
                                    <p:anim calcmode="lin" valueType="num">
                                      <p:cBhvr>
                                        <p:cTn id="8" dur="1822"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6"/>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6"/>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6"/>
                                        </p:tgtEl>
                                        <p:attrNameLst>
                                          <p:attrName>ppt_y</p:attrName>
                                        </p:attrNameLst>
                                      </p:cBhvr>
                                      <p:tavLst>
                                        <p:tav tm="0" fmla="#ppt_y-sin(pi*$)/81">
                                          <p:val>
                                            <p:fltVal val="0"/>
                                          </p:val>
                                        </p:tav>
                                        <p:tav tm="100000">
                                          <p:val>
                                            <p:fltVal val="1"/>
                                          </p:val>
                                        </p:tav>
                                      </p:tavLst>
                                    </p:anim>
                                    <p:animScale>
                                      <p:cBhvr>
                                        <p:cTn id="13" dur="26">
                                          <p:stCondLst>
                                            <p:cond delay="650"/>
                                          </p:stCondLst>
                                        </p:cTn>
                                        <p:tgtEl>
                                          <p:spTgt spid="6"/>
                                        </p:tgtEl>
                                      </p:cBhvr>
                                      <p:to x="100000" y="60000"/>
                                    </p:animScale>
                                    <p:animScale>
                                      <p:cBhvr>
                                        <p:cTn id="14" dur="166" decel="50000">
                                          <p:stCondLst>
                                            <p:cond delay="676"/>
                                          </p:stCondLst>
                                        </p:cTn>
                                        <p:tgtEl>
                                          <p:spTgt spid="6"/>
                                        </p:tgtEl>
                                      </p:cBhvr>
                                      <p:to x="100000" y="100000"/>
                                    </p:animScale>
                                    <p:animScale>
                                      <p:cBhvr>
                                        <p:cTn id="15" dur="26">
                                          <p:stCondLst>
                                            <p:cond delay="1312"/>
                                          </p:stCondLst>
                                        </p:cTn>
                                        <p:tgtEl>
                                          <p:spTgt spid="6"/>
                                        </p:tgtEl>
                                      </p:cBhvr>
                                      <p:to x="100000" y="80000"/>
                                    </p:animScale>
                                    <p:animScale>
                                      <p:cBhvr>
                                        <p:cTn id="16" dur="166" decel="50000">
                                          <p:stCondLst>
                                            <p:cond delay="1338"/>
                                          </p:stCondLst>
                                        </p:cTn>
                                        <p:tgtEl>
                                          <p:spTgt spid="6"/>
                                        </p:tgtEl>
                                      </p:cBhvr>
                                      <p:to x="100000" y="100000"/>
                                    </p:animScale>
                                    <p:animScale>
                                      <p:cBhvr>
                                        <p:cTn id="17" dur="26">
                                          <p:stCondLst>
                                            <p:cond delay="1642"/>
                                          </p:stCondLst>
                                        </p:cTn>
                                        <p:tgtEl>
                                          <p:spTgt spid="6"/>
                                        </p:tgtEl>
                                      </p:cBhvr>
                                      <p:to x="100000" y="90000"/>
                                    </p:animScale>
                                    <p:animScale>
                                      <p:cBhvr>
                                        <p:cTn id="18" dur="166" decel="50000">
                                          <p:stCondLst>
                                            <p:cond delay="1668"/>
                                          </p:stCondLst>
                                        </p:cTn>
                                        <p:tgtEl>
                                          <p:spTgt spid="6"/>
                                        </p:tgtEl>
                                      </p:cBhvr>
                                      <p:to x="100000" y="100000"/>
                                    </p:animScale>
                                    <p:animScale>
                                      <p:cBhvr>
                                        <p:cTn id="19" dur="26">
                                          <p:stCondLst>
                                            <p:cond delay="1808"/>
                                          </p:stCondLst>
                                        </p:cTn>
                                        <p:tgtEl>
                                          <p:spTgt spid="6"/>
                                        </p:tgtEl>
                                      </p:cBhvr>
                                      <p:to x="100000" y="95000"/>
                                    </p:animScale>
                                    <p:animScale>
                                      <p:cBhvr>
                                        <p:cTn id="20" dur="166" decel="50000">
                                          <p:stCondLst>
                                            <p:cond delay="1834"/>
                                          </p:stCondLst>
                                        </p:cTn>
                                        <p:tgtEl>
                                          <p:spTgt spid="6"/>
                                        </p:tgtEl>
                                      </p:cBhvr>
                                      <p:to x="100000" y="100000"/>
                                    </p:animScale>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
                                        </p:tgtEl>
                                        <p:attrNameLst>
                                          <p:attrName>style.visibility</p:attrName>
                                        </p:attrNameLst>
                                      </p:cBhvr>
                                      <p:to>
                                        <p:strVal val="visible"/>
                                      </p:to>
                                    </p:set>
                                    <p:anim calcmode="lin" valueType="num">
                                      <p:cBhvr additive="base">
                                        <p:cTn id="25" dur="500" fill="hold"/>
                                        <p:tgtEl>
                                          <p:spTgt spid="2"/>
                                        </p:tgtEl>
                                        <p:attrNameLst>
                                          <p:attrName>ppt_x</p:attrName>
                                        </p:attrNameLst>
                                      </p:cBhvr>
                                      <p:tavLst>
                                        <p:tav tm="0">
                                          <p:val>
                                            <p:strVal val="#ppt_x"/>
                                          </p:val>
                                        </p:tav>
                                        <p:tav tm="100000">
                                          <p:val>
                                            <p:strVal val="#ppt_x"/>
                                          </p:val>
                                        </p:tav>
                                      </p:tavLst>
                                    </p:anim>
                                    <p:anim calcmode="lin" valueType="num">
                                      <p:cBhvr additive="base">
                                        <p:cTn id="26"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additive="base">
                                        <p:cTn id="31" dur="500" fill="hold"/>
                                        <p:tgtEl>
                                          <p:spTgt spid="4"/>
                                        </p:tgtEl>
                                        <p:attrNameLst>
                                          <p:attrName>ppt_x</p:attrName>
                                        </p:attrNameLst>
                                      </p:cBhvr>
                                      <p:tavLst>
                                        <p:tav tm="0">
                                          <p:val>
                                            <p:strVal val="#ppt_x"/>
                                          </p:val>
                                        </p:tav>
                                        <p:tav tm="100000">
                                          <p:val>
                                            <p:strVal val="#ppt_x"/>
                                          </p:val>
                                        </p:tav>
                                      </p:tavLst>
                                    </p:anim>
                                    <p:anim calcmode="lin" valueType="num">
                                      <p:cBhvr additive="base">
                                        <p:cTn id="32"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5"/>
                                        </p:tgtEl>
                                        <p:attrNameLst>
                                          <p:attrName>style.visibility</p:attrName>
                                        </p:attrNameLst>
                                      </p:cBhvr>
                                      <p:to>
                                        <p:strVal val="visible"/>
                                      </p:to>
                                    </p:set>
                                    <p:anim calcmode="lin" valueType="num">
                                      <p:cBhvr additive="base">
                                        <p:cTn id="37" dur="500" fill="hold"/>
                                        <p:tgtEl>
                                          <p:spTgt spid="5"/>
                                        </p:tgtEl>
                                        <p:attrNameLst>
                                          <p:attrName>ppt_x</p:attrName>
                                        </p:attrNameLst>
                                      </p:cBhvr>
                                      <p:tavLst>
                                        <p:tav tm="0">
                                          <p:val>
                                            <p:strVal val="#ppt_x"/>
                                          </p:val>
                                        </p:tav>
                                        <p:tav tm="100000">
                                          <p:val>
                                            <p:strVal val="#ppt_x"/>
                                          </p:val>
                                        </p:tav>
                                      </p:tavLst>
                                    </p:anim>
                                    <p:anim calcmode="lin" valueType="num">
                                      <p:cBhvr additive="base">
                                        <p:cTn id="3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8"/>
                                        </p:tgtEl>
                                        <p:attrNameLst>
                                          <p:attrName>style.visibility</p:attrName>
                                        </p:attrNameLst>
                                      </p:cBhvr>
                                      <p:to>
                                        <p:strVal val="visible"/>
                                      </p:to>
                                    </p:set>
                                    <p:anim calcmode="lin" valueType="num">
                                      <p:cBhvr additive="base">
                                        <p:cTn id="43" dur="500" fill="hold"/>
                                        <p:tgtEl>
                                          <p:spTgt spid="8"/>
                                        </p:tgtEl>
                                        <p:attrNameLst>
                                          <p:attrName>ppt_x</p:attrName>
                                        </p:attrNameLst>
                                      </p:cBhvr>
                                      <p:tavLst>
                                        <p:tav tm="0">
                                          <p:val>
                                            <p:strVal val="#ppt_x"/>
                                          </p:val>
                                        </p:tav>
                                        <p:tav tm="100000">
                                          <p:val>
                                            <p:strVal val="#ppt_x"/>
                                          </p:val>
                                        </p:tav>
                                      </p:tavLst>
                                    </p:anim>
                                    <p:anim calcmode="lin" valueType="num">
                                      <p:cBhvr additive="base">
                                        <p:cTn id="4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p:bldP spid="6" grpId="0"/>
      <p:bldP spid="8" grpId="0"/>
    </p:bldLst>
  </p:timing>
</p:sld>
</file>

<file path=ppt/slides/slide4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aphicFrame>
        <p:nvGraphicFramePr>
          <p:cNvPr id="6" name="表格 2"/>
          <p:cNvGraphicFramePr>
            <a:graphicFrameLocks noGrp="1"/>
          </p:cNvGraphicFramePr>
          <p:nvPr>
            <p:custDataLst>
              <p:tags r:id="rId2"/>
            </p:custDataLst>
          </p:nvPr>
        </p:nvGraphicFramePr>
        <p:xfrm>
          <a:off x="630238" y="773113"/>
          <a:ext cx="10930255" cy="6325587"/>
        </p:xfrm>
        <a:graphic>
          <a:graphicData uri="http://schemas.openxmlformats.org/drawingml/2006/table">
            <a:tbl>
              <a:tblPr/>
              <a:tblGrid>
                <a:gridCol w="983615">
                  <a:extLst>
                    <a:ext uri="{9D8B030D-6E8A-4147-A177-3AD203B41FA5}">
                      <a16:colId xmlns:a16="http://schemas.microsoft.com/office/drawing/2014/main" xmlns="" val="20000"/>
                    </a:ext>
                  </a:extLst>
                </a:gridCol>
                <a:gridCol w="5150485">
                  <a:extLst>
                    <a:ext uri="{9D8B030D-6E8A-4147-A177-3AD203B41FA5}">
                      <a16:colId xmlns:a16="http://schemas.microsoft.com/office/drawing/2014/main" xmlns="" val="20001"/>
                    </a:ext>
                  </a:extLst>
                </a:gridCol>
                <a:gridCol w="2064385">
                  <a:extLst>
                    <a:ext uri="{9D8B030D-6E8A-4147-A177-3AD203B41FA5}">
                      <a16:colId xmlns:a16="http://schemas.microsoft.com/office/drawing/2014/main" xmlns="" val="20002"/>
                    </a:ext>
                  </a:extLst>
                </a:gridCol>
                <a:gridCol w="2731770">
                  <a:extLst>
                    <a:ext uri="{9D8B030D-6E8A-4147-A177-3AD203B41FA5}">
                      <a16:colId xmlns:a16="http://schemas.microsoft.com/office/drawing/2014/main" xmlns="" val="20003"/>
                    </a:ext>
                  </a:extLst>
                </a:gridCol>
              </a:tblGrid>
              <a:tr h="677545">
                <a:tc>
                  <a:txBody>
                    <a:bodyPr vert="horz" wrap="square"/>
                    <a:lstStyle/>
                    <a:p>
                      <a:pPr eaLnBrk="0" latinLnBrk="1" hangingPunct="0">
                        <a:lnSpc>
                          <a:spcPct val="150000"/>
                        </a:lnSpc>
                        <a:spcBef>
                          <a:spcPct val="0"/>
                        </a:spcBef>
                      </a:pPr>
                      <a:r>
                        <a:rPr lang="zh-CN" altLang="en-US" sz="2400" b="1" kern="0">
                          <a:solidFill>
                            <a:srgbClr val="000000"/>
                          </a:solidFill>
                          <a:latin typeface="Times New Roman" panose="02020603050405020304" pitchFamily="65" charset="-122"/>
                          <a:ea typeface="宋体" pitchFamily="2" charset="-122"/>
                        </a:rPr>
                        <a:t>序号</a:t>
                      </a:r>
                    </a:p>
                  </a:txBody>
                  <a:tcPr marL="34378" marR="34378" marT="34378" marB="34378"/>
                </a:tc>
                <a:tc>
                  <a:txBody>
                    <a:bodyPr vert="horz" wrap="square"/>
                    <a:lstStyle/>
                    <a:p>
                      <a:pPr eaLnBrk="0" latinLnBrk="1" hangingPunct="0">
                        <a:lnSpc>
                          <a:spcPct val="150000"/>
                        </a:lnSpc>
                        <a:spcBef>
                          <a:spcPct val="0"/>
                        </a:spcBef>
                      </a:pPr>
                      <a:r>
                        <a:rPr lang="zh-CN" altLang="en-US" sz="2400" b="1" kern="0">
                          <a:solidFill>
                            <a:srgbClr val="000000"/>
                          </a:solidFill>
                          <a:latin typeface="Times New Roman" panose="02020603050405020304" pitchFamily="65" charset="-122"/>
                          <a:ea typeface="宋体" pitchFamily="2" charset="-122"/>
                        </a:rPr>
                        <a:t>词义</a:t>
                      </a:r>
                    </a:p>
                  </a:txBody>
                  <a:tcPr marL="34378" marR="34378" marT="34378" marB="34378"/>
                </a:tc>
                <a:tc>
                  <a:txBody>
                    <a:bodyPr vert="horz" wrap="square"/>
                    <a:lstStyle/>
                    <a:p>
                      <a:pPr eaLnBrk="0" latinLnBrk="1" hangingPunct="0">
                        <a:lnSpc>
                          <a:spcPct val="150000"/>
                        </a:lnSpc>
                        <a:spcBef>
                          <a:spcPct val="0"/>
                        </a:spcBef>
                      </a:pPr>
                      <a:r>
                        <a:rPr lang="zh-CN" altLang="en-US" sz="2400" b="1" kern="0">
                          <a:solidFill>
                            <a:srgbClr val="000000"/>
                          </a:solidFill>
                          <a:latin typeface="Times New Roman" panose="02020603050405020304" pitchFamily="65" charset="-122"/>
                          <a:ea typeface="宋体" pitchFamily="2" charset="-122"/>
                        </a:rPr>
                        <a:t>错误类型</a:t>
                      </a:r>
                    </a:p>
                  </a:txBody>
                  <a:tcPr marL="34378" marR="34378" marT="34378" marB="34378"/>
                </a:tc>
                <a:tc>
                  <a:txBody>
                    <a:bodyPr vert="horz" wrap="square"/>
                    <a:lstStyle/>
                    <a:p>
                      <a:pPr eaLnBrk="0" latinLnBrk="1" hangingPunct="0">
                        <a:lnSpc>
                          <a:spcPct val="150000"/>
                        </a:lnSpc>
                        <a:spcBef>
                          <a:spcPct val="0"/>
                        </a:spcBef>
                      </a:pPr>
                      <a:r>
                        <a:rPr lang="zh-CN" altLang="en-US" sz="2400" b="1" kern="0">
                          <a:solidFill>
                            <a:srgbClr val="000000"/>
                          </a:solidFill>
                          <a:latin typeface="Times New Roman" panose="02020603050405020304" pitchFamily="65" charset="-122"/>
                          <a:ea typeface="宋体" pitchFamily="2" charset="-122"/>
                        </a:rPr>
                        <a:t>判定</a:t>
                      </a:r>
                    </a:p>
                  </a:txBody>
                  <a:tcPr marL="34378" marR="34378" marT="34378" marB="34378"/>
                </a:tc>
                <a:extLst>
                  <a:ext uri="{0D108BD9-81ED-4DB2-BD59-A6C34878D82A}">
                    <a16:rowId xmlns:a16="http://schemas.microsoft.com/office/drawing/2014/main" xmlns="" val="10000"/>
                  </a:ext>
                </a:extLst>
              </a:tr>
              <a:tr h="873125">
                <a:tc>
                  <a:txBody>
                    <a:bodyPr vert="horz" wrap="square"/>
                    <a:lstStyle/>
                    <a:p>
                      <a:pPr eaLnBrk="0" latinLnBrk="1" hangingPunct="0">
                        <a:lnSpc>
                          <a:spcPct val="150000"/>
                        </a:lnSpc>
                        <a:spcBef>
                          <a:spcPct val="0"/>
                        </a:spcBef>
                      </a:pPr>
                      <a:r>
                        <a:rPr lang="zh-CN" altLang="en-US" sz="2400" b="1" kern="0">
                          <a:solidFill>
                            <a:srgbClr val="000000"/>
                          </a:solidFill>
                          <a:latin typeface="Times New Roman" panose="02020603050405020304" pitchFamily="65" charset="-122"/>
                          <a:ea typeface="宋体" pitchFamily="2" charset="-122"/>
                        </a:rPr>
                        <a:t>①</a:t>
                      </a:r>
                    </a:p>
                  </a:txBody>
                  <a:tcPr marL="34378" marR="34378" marT="34378" marB="34378"/>
                </a:tc>
                <a:tc>
                  <a:txBody>
                    <a:bodyPr vert="horz" wrap="square"/>
                    <a:lstStyle/>
                    <a:p>
                      <a:pPr eaLnBrk="0" latinLnBrk="1" hangingPunct="0">
                        <a:lnSpc>
                          <a:spcPct val="150000"/>
                        </a:lnSpc>
                        <a:spcBef>
                          <a:spcPct val="0"/>
                        </a:spcBef>
                      </a:pPr>
                      <a:r>
                        <a:rPr lang="zh-CN" altLang="en-US" sz="2400" b="1" kern="0">
                          <a:solidFill>
                            <a:srgbClr val="000000"/>
                          </a:solidFill>
                          <a:latin typeface="Times New Roman" panose="02020603050405020304" pitchFamily="65" charset="-122"/>
                          <a:ea typeface="宋体" pitchFamily="2" charset="-122"/>
                        </a:rPr>
                        <a:t>重整旗鼓:失败之后,重新集合力量再干</a:t>
                      </a:r>
                    </a:p>
                  </a:txBody>
                  <a:tcPr marL="34378" marR="34378" marT="34378" marB="34378"/>
                </a:tc>
                <a:tc>
                  <a:txBody>
                    <a:bodyPr vert="horz" wrap="square"/>
                    <a:lstStyle/>
                    <a:p>
                      <a:pPr eaLnBrk="0" latinLnBrk="1" hangingPunct="0">
                        <a:lnSpc>
                          <a:spcPct val="150000"/>
                        </a:lnSpc>
                        <a:spcBef>
                          <a:spcPct val="0"/>
                        </a:spcBef>
                      </a:pPr>
                      <a:r>
                        <a:rPr lang="zh-CN" altLang="en-US" sz="2400" b="1" kern="0">
                          <a:solidFill>
                            <a:srgbClr val="000000"/>
                          </a:solidFill>
                          <a:latin typeface="Times New Roman" panose="02020603050405020304" pitchFamily="65" charset="-122"/>
                          <a:ea typeface="宋体" pitchFamily="2" charset="-122"/>
                        </a:rPr>
                        <a:t>望文生义</a:t>
                      </a:r>
                    </a:p>
                  </a:txBody>
                  <a:tcPr marL="34378" marR="34378" marT="34378" marB="34378"/>
                </a:tc>
                <a:tc>
                  <a:txBody>
                    <a:bodyPr vert="horz" wrap="square"/>
                    <a:lstStyle/>
                    <a:p>
                      <a:pPr eaLnBrk="0" latinLnBrk="1" hangingPunct="0">
                        <a:lnSpc>
                          <a:spcPct val="150000"/>
                        </a:lnSpc>
                        <a:spcBef>
                          <a:spcPct val="0"/>
                        </a:spcBef>
                      </a:pPr>
                      <a:r>
                        <a:rPr lang="zh-CN" altLang="en-US" sz="2400" b="1" kern="0">
                          <a:solidFill>
                            <a:srgbClr val="000000"/>
                          </a:solidFill>
                          <a:latin typeface="Arial Narrow" panose="020b0606020202030204" pitchFamily="65" charset="-122"/>
                          <a:ea typeface="Arial Unicode MS" pitchFamily="2" charset="-122"/>
                        </a:rPr>
                        <a:t>×</a:t>
                      </a:r>
                    </a:p>
                  </a:txBody>
                  <a:tcPr marL="34378" marR="34378" marT="34378" marB="34378"/>
                </a:tc>
                <a:extLst>
                  <a:ext uri="{0D108BD9-81ED-4DB2-BD59-A6C34878D82A}">
                    <a16:rowId xmlns:a16="http://schemas.microsoft.com/office/drawing/2014/main" xmlns="" val="10001"/>
                  </a:ext>
                </a:extLst>
              </a:tr>
              <a:tr h="678815">
                <a:tc>
                  <a:txBody>
                    <a:bodyPr vert="horz" wrap="square"/>
                    <a:lstStyle/>
                    <a:p>
                      <a:pPr eaLnBrk="0" latinLnBrk="1" hangingPunct="0">
                        <a:lnSpc>
                          <a:spcPct val="150000"/>
                        </a:lnSpc>
                        <a:spcBef>
                          <a:spcPct val="0"/>
                        </a:spcBef>
                      </a:pPr>
                      <a:r>
                        <a:rPr lang="zh-CN" altLang="en-US" sz="2400" b="1" kern="0">
                          <a:solidFill>
                            <a:srgbClr val="000000"/>
                          </a:solidFill>
                          <a:latin typeface="Times New Roman" panose="02020603050405020304" pitchFamily="65" charset="-122"/>
                          <a:ea typeface="宋体" pitchFamily="2" charset="-122"/>
                        </a:rPr>
                        <a:t>②</a:t>
                      </a:r>
                    </a:p>
                  </a:txBody>
                  <a:tcPr marL="34378" marR="34378" marT="34378" marB="34378"/>
                </a:tc>
                <a:tc>
                  <a:txBody>
                    <a:bodyPr vert="horz" wrap="square"/>
                    <a:lstStyle/>
                    <a:p>
                      <a:pPr eaLnBrk="0" latinLnBrk="1" hangingPunct="0">
                        <a:lnSpc>
                          <a:spcPct val="150000"/>
                        </a:lnSpc>
                        <a:spcBef>
                          <a:spcPct val="0"/>
                        </a:spcBef>
                      </a:pPr>
                      <a:r>
                        <a:rPr lang="zh-CN" altLang="en-US" sz="2400" b="1" kern="0">
                          <a:solidFill>
                            <a:srgbClr val="000000"/>
                          </a:solidFill>
                          <a:latin typeface="Times New Roman" panose="02020603050405020304" pitchFamily="65" charset="-122"/>
                          <a:ea typeface="宋体" pitchFamily="2" charset="-122"/>
                        </a:rPr>
                        <a:t>意味深长:含义深刻,耐人寻味。</a:t>
                      </a:r>
                    </a:p>
                  </a:txBody>
                  <a:tcPr marL="34378" marR="34378" marT="34378" marB="34378"/>
                </a:tc>
                <a:tc>
                  <a:txBody>
                    <a:bodyPr vert="horz" wrap="square"/>
                    <a:lstStyle/>
                    <a:p>
                      <a:pPr eaLnBrk="0" latinLnBrk="1" hangingPunct="0">
                        <a:lnSpc>
                          <a:spcPct val="150000"/>
                        </a:lnSpc>
                        <a:spcBef>
                          <a:spcPct val="0"/>
                        </a:spcBef>
                      </a:pPr>
                      <a:r>
                        <a:rPr lang="zh-CN" altLang="en-US" sz="2400" b="1" kern="0">
                          <a:solidFill>
                            <a:srgbClr val="000000"/>
                          </a:solidFill>
                          <a:latin typeface="Times New Roman" panose="02020603050405020304" pitchFamily="65" charset="-122"/>
                          <a:ea typeface="宋体" pitchFamily="2" charset="-122"/>
                        </a:rPr>
                        <a:t> </a:t>
                      </a:r>
                    </a:p>
                  </a:txBody>
                  <a:tcPr marL="34378" marR="34378" marT="34378" marB="34378"/>
                </a:tc>
                <a:tc>
                  <a:txBody>
                    <a:bodyPr vert="horz" wrap="square"/>
                    <a:lstStyle/>
                    <a:p>
                      <a:pPr eaLnBrk="0" latinLnBrk="1" hangingPunct="0">
                        <a:lnSpc>
                          <a:spcPct val="150000"/>
                        </a:lnSpc>
                        <a:spcBef>
                          <a:spcPct val="0"/>
                        </a:spcBef>
                      </a:pPr>
                      <a:r>
                        <a:rPr lang="zh-CN" altLang="en-US" sz="2400" b="1" kern="0">
                          <a:solidFill>
                            <a:srgbClr val="000000"/>
                          </a:solidFill>
                          <a:latin typeface="Times New Roman" panose="02020603050405020304" pitchFamily="65" charset="-122"/>
                          <a:ea typeface="宋体" pitchFamily="2" charset="-122"/>
                        </a:rPr>
                        <a:t>√</a:t>
                      </a:r>
                    </a:p>
                  </a:txBody>
                  <a:tcPr marL="34378" marR="34378" marT="34378" marB="34378"/>
                </a:tc>
                <a:extLst>
                  <a:ext uri="{0D108BD9-81ED-4DB2-BD59-A6C34878D82A}">
                    <a16:rowId xmlns:a16="http://schemas.microsoft.com/office/drawing/2014/main" xmlns="" val="10002"/>
                  </a:ext>
                </a:extLst>
              </a:tr>
              <a:tr h="735965">
                <a:tc>
                  <a:txBody>
                    <a:bodyPr vert="horz" wrap="square"/>
                    <a:lstStyle/>
                    <a:p>
                      <a:pPr eaLnBrk="0" latinLnBrk="1" hangingPunct="0">
                        <a:lnSpc>
                          <a:spcPct val="150000"/>
                        </a:lnSpc>
                        <a:spcBef>
                          <a:spcPct val="0"/>
                        </a:spcBef>
                      </a:pPr>
                      <a:r>
                        <a:rPr lang="zh-CN" altLang="en-US" sz="2400" b="1" kern="0">
                          <a:solidFill>
                            <a:srgbClr val="000000"/>
                          </a:solidFill>
                          <a:latin typeface="Times New Roman" panose="02020603050405020304" pitchFamily="65" charset="-122"/>
                          <a:ea typeface="宋体" pitchFamily="2" charset="-122"/>
                        </a:rPr>
                        <a:t>③</a:t>
                      </a:r>
                    </a:p>
                  </a:txBody>
                  <a:tcPr marL="34378" marR="34378" marT="34378" marB="34378"/>
                </a:tc>
                <a:tc>
                  <a:txBody>
                    <a:bodyPr vert="horz" wrap="square"/>
                    <a:lstStyle/>
                    <a:p>
                      <a:pPr eaLnBrk="0" latinLnBrk="1" hangingPunct="0">
                        <a:lnSpc>
                          <a:spcPct val="150000"/>
                        </a:lnSpc>
                        <a:spcBef>
                          <a:spcPct val="0"/>
                        </a:spcBef>
                      </a:pPr>
                      <a:r>
                        <a:rPr lang="zh-CN" altLang="en-US" sz="2400" b="1" kern="0">
                          <a:solidFill>
                            <a:srgbClr val="000000"/>
                          </a:solidFill>
                          <a:latin typeface="Times New Roman" panose="02020603050405020304" pitchFamily="65" charset="-122"/>
                          <a:ea typeface="宋体" pitchFamily="2" charset="-122"/>
                        </a:rPr>
                        <a:t>层出不穷:接连不断地出现,没有穷尽。</a:t>
                      </a:r>
                    </a:p>
                  </a:txBody>
                  <a:tcPr marL="34378" marR="34378" marT="34378" marB="34378"/>
                </a:tc>
                <a:tc>
                  <a:txBody>
                    <a:bodyPr vert="horz" wrap="square"/>
                    <a:lstStyle/>
                    <a:p>
                      <a:pPr eaLnBrk="0" latinLnBrk="1" hangingPunct="0">
                        <a:lnSpc>
                          <a:spcPct val="150000"/>
                        </a:lnSpc>
                        <a:spcBef>
                          <a:spcPct val="0"/>
                        </a:spcBef>
                      </a:pPr>
                      <a:r>
                        <a:rPr lang="zh-CN" altLang="en-US" sz="2400" b="1" kern="0">
                          <a:solidFill>
                            <a:srgbClr val="000000"/>
                          </a:solidFill>
                          <a:latin typeface="Times New Roman" panose="02020603050405020304" pitchFamily="65" charset="-122"/>
                          <a:ea typeface="宋体" pitchFamily="2" charset="-122"/>
                        </a:rPr>
                        <a:t> </a:t>
                      </a:r>
                    </a:p>
                  </a:txBody>
                  <a:tcPr marL="34378" marR="34378" marT="34378" marB="34378"/>
                </a:tc>
                <a:tc>
                  <a:txBody>
                    <a:bodyPr vert="horz" wrap="square"/>
                    <a:lstStyle/>
                    <a:p>
                      <a:pPr eaLnBrk="0" latinLnBrk="1" hangingPunct="0">
                        <a:lnSpc>
                          <a:spcPct val="150000"/>
                        </a:lnSpc>
                        <a:spcBef>
                          <a:spcPct val="0"/>
                        </a:spcBef>
                      </a:pPr>
                      <a:r>
                        <a:rPr lang="zh-CN" altLang="en-US" sz="2400" b="1" kern="0">
                          <a:solidFill>
                            <a:srgbClr val="000000"/>
                          </a:solidFill>
                          <a:latin typeface="Times New Roman" panose="02020603050405020304" pitchFamily="65" charset="-122"/>
                          <a:ea typeface="宋体" pitchFamily="2" charset="-122"/>
                        </a:rPr>
                        <a:t>√</a:t>
                      </a:r>
                    </a:p>
                  </a:txBody>
                  <a:tcPr marL="34378" marR="34378" marT="34378" marB="34378"/>
                </a:tc>
                <a:extLst>
                  <a:ext uri="{0D108BD9-81ED-4DB2-BD59-A6C34878D82A}">
                    <a16:rowId xmlns:a16="http://schemas.microsoft.com/office/drawing/2014/main" xmlns="" val="10003"/>
                  </a:ext>
                </a:extLst>
              </a:tr>
              <a:tr h="678815">
                <a:tc>
                  <a:txBody>
                    <a:bodyPr vert="horz" wrap="square"/>
                    <a:lstStyle/>
                    <a:p>
                      <a:pPr eaLnBrk="0" latinLnBrk="1" hangingPunct="0">
                        <a:lnSpc>
                          <a:spcPct val="150000"/>
                        </a:lnSpc>
                        <a:spcBef>
                          <a:spcPct val="0"/>
                        </a:spcBef>
                      </a:pPr>
                      <a:r>
                        <a:rPr lang="zh-CN" altLang="en-US" sz="2400" b="1" kern="0">
                          <a:solidFill>
                            <a:srgbClr val="000000"/>
                          </a:solidFill>
                          <a:latin typeface="Times New Roman" panose="02020603050405020304" pitchFamily="65" charset="-122"/>
                          <a:ea typeface="宋体" pitchFamily="2" charset="-122"/>
                        </a:rPr>
                        <a:t>④</a:t>
                      </a:r>
                    </a:p>
                  </a:txBody>
                  <a:tcPr marL="34378" marR="34378" marT="34378" marB="34378"/>
                </a:tc>
                <a:tc>
                  <a:txBody>
                    <a:bodyPr vert="horz" wrap="square"/>
                    <a:lstStyle/>
                    <a:p>
                      <a:pPr eaLnBrk="0" latinLnBrk="1" hangingPunct="0">
                        <a:lnSpc>
                          <a:spcPct val="150000"/>
                        </a:lnSpc>
                        <a:spcBef>
                          <a:spcPct val="0"/>
                        </a:spcBef>
                      </a:pPr>
                      <a:r>
                        <a:rPr lang="zh-CN" altLang="en-US" sz="2400" b="1" kern="0">
                          <a:solidFill>
                            <a:srgbClr val="000000"/>
                          </a:solidFill>
                          <a:latin typeface="Times New Roman" panose="02020603050405020304" pitchFamily="65" charset="-122"/>
                          <a:ea typeface="宋体" pitchFamily="2" charset="-122"/>
                        </a:rPr>
                        <a:t>守正不阿:坚守正道,不徇私情。</a:t>
                      </a:r>
                    </a:p>
                  </a:txBody>
                  <a:tcPr marL="34378" marR="34378" marT="34378" marB="34378"/>
                </a:tc>
                <a:tc>
                  <a:txBody>
                    <a:bodyPr vert="horz" wrap="square"/>
                    <a:lstStyle/>
                    <a:p>
                      <a:pPr eaLnBrk="0" latinLnBrk="1" hangingPunct="0">
                        <a:lnSpc>
                          <a:spcPct val="150000"/>
                        </a:lnSpc>
                        <a:spcBef>
                          <a:spcPct val="0"/>
                        </a:spcBef>
                      </a:pPr>
                      <a:r>
                        <a:rPr lang="zh-CN" altLang="en-US" sz="2400" b="1" kern="0">
                          <a:solidFill>
                            <a:srgbClr val="000000"/>
                          </a:solidFill>
                          <a:latin typeface="Times New Roman" panose="02020603050405020304" pitchFamily="65" charset="-122"/>
                          <a:ea typeface="宋体" pitchFamily="2" charset="-122"/>
                        </a:rPr>
                        <a:t>望文生义</a:t>
                      </a:r>
                    </a:p>
                  </a:txBody>
                  <a:tcPr marL="34378" marR="34378" marT="34378" marB="34378"/>
                </a:tc>
                <a:tc>
                  <a:txBody>
                    <a:bodyPr vert="horz" wrap="square"/>
                    <a:lstStyle/>
                    <a:p>
                      <a:pPr eaLnBrk="0" latinLnBrk="1" hangingPunct="0">
                        <a:lnSpc>
                          <a:spcPct val="150000"/>
                        </a:lnSpc>
                        <a:spcBef>
                          <a:spcPct val="0"/>
                        </a:spcBef>
                      </a:pPr>
                      <a:r>
                        <a:rPr lang="zh-CN" altLang="en-US" sz="2400" b="1" kern="0">
                          <a:solidFill>
                            <a:srgbClr val="000000"/>
                          </a:solidFill>
                          <a:latin typeface="Arial Narrow" panose="020b0606020202030204" pitchFamily="65" charset="-122"/>
                          <a:ea typeface="Arial Unicode MS" pitchFamily="2" charset="-122"/>
                        </a:rPr>
                        <a:t>×</a:t>
                      </a:r>
                    </a:p>
                  </a:txBody>
                  <a:tcPr marL="34378" marR="34378" marT="34378" marB="34378"/>
                </a:tc>
                <a:extLst>
                  <a:ext uri="{0D108BD9-81ED-4DB2-BD59-A6C34878D82A}">
                    <a16:rowId xmlns:a16="http://schemas.microsoft.com/office/drawing/2014/main" xmlns="" val="10004"/>
                  </a:ext>
                </a:extLst>
              </a:tr>
              <a:tr h="1280795">
                <a:tc>
                  <a:txBody>
                    <a:bodyPr vert="horz" wrap="square"/>
                    <a:lstStyle/>
                    <a:p>
                      <a:pPr eaLnBrk="0" latinLnBrk="1" hangingPunct="0">
                        <a:lnSpc>
                          <a:spcPct val="150000"/>
                        </a:lnSpc>
                        <a:spcBef>
                          <a:spcPct val="0"/>
                        </a:spcBef>
                      </a:pPr>
                      <a:r>
                        <a:rPr lang="zh-CN" altLang="en-US" sz="2400" b="1" kern="0">
                          <a:solidFill>
                            <a:srgbClr val="000000"/>
                          </a:solidFill>
                          <a:latin typeface="Times New Roman" panose="02020603050405020304" pitchFamily="65" charset="-122"/>
                          <a:ea typeface="宋体" pitchFamily="2" charset="-122"/>
                        </a:rPr>
                        <a:t>⑤</a:t>
                      </a:r>
                    </a:p>
                  </a:txBody>
                  <a:tcPr marL="34378" marR="34378" marT="34378" marB="34378"/>
                </a:tc>
                <a:tc>
                  <a:txBody>
                    <a:bodyPr vert="horz" wrap="square"/>
                    <a:lstStyle/>
                    <a:p>
                      <a:pPr eaLnBrk="0" latinLnBrk="1" hangingPunct="0">
                        <a:lnSpc>
                          <a:spcPct val="150000"/>
                        </a:lnSpc>
                        <a:spcBef>
                          <a:spcPct val="0"/>
                        </a:spcBef>
                      </a:pPr>
                      <a:r>
                        <a:rPr lang="zh-CN" altLang="en-US" sz="2400" b="1" kern="0">
                          <a:solidFill>
                            <a:srgbClr val="000000"/>
                          </a:solidFill>
                          <a:latin typeface="Times New Roman" panose="02020603050405020304" pitchFamily="65" charset="-122"/>
                          <a:ea typeface="宋体" pitchFamily="2" charset="-122"/>
                        </a:rPr>
                        <a:t>踌躇满志:形容对自己的现状或取得的成就非常得意。</a:t>
                      </a:r>
                    </a:p>
                  </a:txBody>
                  <a:tcPr marL="34378" marR="34378" marT="34378" marB="34378"/>
                </a:tc>
                <a:tc>
                  <a:txBody>
                    <a:bodyPr vert="horz" wrap="square"/>
                    <a:lstStyle/>
                    <a:p>
                      <a:pPr eaLnBrk="0" latinLnBrk="1" hangingPunct="0">
                        <a:lnSpc>
                          <a:spcPct val="150000"/>
                        </a:lnSpc>
                        <a:spcBef>
                          <a:spcPct val="0"/>
                        </a:spcBef>
                      </a:pPr>
                      <a:r>
                        <a:rPr lang="zh-CN" altLang="en-US" sz="2400" b="1" kern="0">
                          <a:solidFill>
                            <a:srgbClr val="000000"/>
                          </a:solidFill>
                          <a:latin typeface="Times New Roman" panose="02020603050405020304" pitchFamily="65" charset="-122"/>
                          <a:ea typeface="宋体" pitchFamily="2" charset="-122"/>
                        </a:rPr>
                        <a:t>望文生义</a:t>
                      </a:r>
                    </a:p>
                  </a:txBody>
                  <a:tcPr marL="34378" marR="34378" marT="34378" marB="34378"/>
                </a:tc>
                <a:tc>
                  <a:txBody>
                    <a:bodyPr vert="horz" wrap="square"/>
                    <a:lstStyle/>
                    <a:p>
                      <a:pPr eaLnBrk="0" latinLnBrk="1" hangingPunct="0">
                        <a:lnSpc>
                          <a:spcPct val="150000"/>
                        </a:lnSpc>
                        <a:spcBef>
                          <a:spcPct val="0"/>
                        </a:spcBef>
                      </a:pPr>
                      <a:r>
                        <a:rPr lang="zh-CN" altLang="en-US" sz="2400" b="1" kern="0">
                          <a:solidFill>
                            <a:srgbClr val="000000"/>
                          </a:solidFill>
                          <a:latin typeface="Arial Narrow" panose="020b0606020202030204" pitchFamily="65" charset="-122"/>
                          <a:ea typeface="Arial Unicode MS" pitchFamily="2" charset="-122"/>
                        </a:rPr>
                        <a:t>×</a:t>
                      </a:r>
                    </a:p>
                  </a:txBody>
                  <a:tcPr marL="34378" marR="34378" marT="34378" marB="34378"/>
                </a:tc>
                <a:extLst>
                  <a:ext uri="{0D108BD9-81ED-4DB2-BD59-A6C34878D82A}">
                    <a16:rowId xmlns:a16="http://schemas.microsoft.com/office/drawing/2014/main" xmlns="" val="10005"/>
                  </a:ext>
                </a:extLst>
              </a:tr>
              <a:tr h="677545">
                <a:tc>
                  <a:txBody>
                    <a:bodyPr vert="horz" wrap="square"/>
                    <a:lstStyle/>
                    <a:p>
                      <a:pPr eaLnBrk="0" latinLnBrk="1" hangingPunct="0">
                        <a:lnSpc>
                          <a:spcPct val="150000"/>
                        </a:lnSpc>
                        <a:spcBef>
                          <a:spcPct val="0"/>
                        </a:spcBef>
                      </a:pPr>
                      <a:r>
                        <a:rPr lang="zh-CN" altLang="en-US" sz="2400" b="1" kern="0">
                          <a:solidFill>
                            <a:srgbClr val="000000"/>
                          </a:solidFill>
                          <a:latin typeface="Times New Roman" panose="02020603050405020304" pitchFamily="65" charset="-122"/>
                          <a:ea typeface="宋体" pitchFamily="2" charset="-122"/>
                        </a:rPr>
                        <a:t>⑥</a:t>
                      </a:r>
                    </a:p>
                  </a:txBody>
                  <a:tcPr marL="34378" marR="34378" marT="34378" marB="34378"/>
                </a:tc>
                <a:tc>
                  <a:txBody>
                    <a:bodyPr vert="horz" wrap="square"/>
                    <a:lstStyle/>
                    <a:p>
                      <a:pPr eaLnBrk="0" latinLnBrk="1" hangingPunct="0">
                        <a:lnSpc>
                          <a:spcPct val="150000"/>
                        </a:lnSpc>
                        <a:spcBef>
                          <a:spcPct val="0"/>
                        </a:spcBef>
                      </a:pPr>
                      <a:r>
                        <a:rPr lang="zh-CN" altLang="en-US" sz="2400" b="1" kern="0">
                          <a:solidFill>
                            <a:srgbClr val="000000"/>
                          </a:solidFill>
                          <a:latin typeface="Times New Roman" panose="02020603050405020304" pitchFamily="65" charset="-122"/>
                          <a:ea typeface="宋体" pitchFamily="2" charset="-122"/>
                        </a:rPr>
                        <a:t>万无一失:绝对不会出差错。</a:t>
                      </a:r>
                    </a:p>
                  </a:txBody>
                  <a:tcPr marL="34378" marR="34378" marT="34378" marB="34378"/>
                </a:tc>
                <a:tc>
                  <a:txBody>
                    <a:bodyPr vert="horz" wrap="square"/>
                    <a:lstStyle/>
                    <a:p>
                      <a:pPr eaLnBrk="0" latinLnBrk="1" hangingPunct="0">
                        <a:lnSpc>
                          <a:spcPct val="150000"/>
                        </a:lnSpc>
                        <a:spcBef>
                          <a:spcPct val="0"/>
                        </a:spcBef>
                      </a:pPr>
                      <a:r>
                        <a:rPr lang="zh-CN" altLang="en-US" sz="2400" b="1" kern="0">
                          <a:solidFill>
                            <a:srgbClr val="000000"/>
                          </a:solidFill>
                          <a:latin typeface="Times New Roman" panose="02020603050405020304" pitchFamily="65" charset="-122"/>
                          <a:ea typeface="宋体" pitchFamily="2" charset="-122"/>
                        </a:rPr>
                        <a:t>对象误用</a:t>
                      </a:r>
                    </a:p>
                  </a:txBody>
                  <a:tcPr marL="34378" marR="34378" marT="34378" marB="34378"/>
                </a:tc>
                <a:tc>
                  <a:txBody>
                    <a:bodyPr vert="horz" wrap="square"/>
                    <a:lstStyle/>
                    <a:p>
                      <a:pPr eaLnBrk="0" latinLnBrk="1" hangingPunct="0">
                        <a:lnSpc>
                          <a:spcPct val="150000"/>
                        </a:lnSpc>
                        <a:spcBef>
                          <a:spcPct val="0"/>
                        </a:spcBef>
                      </a:pPr>
                      <a:r>
                        <a:rPr lang="zh-CN" altLang="en-US" sz="2400" b="1" kern="0">
                          <a:solidFill>
                            <a:srgbClr val="000000"/>
                          </a:solidFill>
                          <a:latin typeface="Arial Narrow" panose="020b0606020202030204" pitchFamily="65" charset="-122"/>
                          <a:ea typeface="Arial Unicode MS" pitchFamily="2" charset="-122"/>
                        </a:rPr>
                        <a:t>×</a:t>
                      </a:r>
                    </a:p>
                  </a:txBody>
                  <a:tcPr marL="34378" marR="34378" marT="34378" marB="34378"/>
                </a:tc>
                <a:extLst>
                  <a:ext uri="{0D108BD9-81ED-4DB2-BD59-A6C34878D82A}">
                    <a16:rowId xmlns:a16="http://schemas.microsoft.com/office/drawing/2014/main" xmlns="" val="10006"/>
                  </a:ext>
                </a:extLst>
              </a:tr>
            </a:tbl>
          </a:graphicData>
        </a:graphic>
      </p:graphicFrame>
    </p:spTree>
    <p:custDataLst>
      <p:tags r:id="rId3"/>
    </p:custDataLst>
  </p:cSld>
  <p:clrMapOvr>
    <a:masterClrMapping/>
  </p:clrMapOvr>
  <p:transition spd="slow">
    <p:push dir="u"/>
  </p:transition>
  <p:timing/>
</p:sld>
</file>

<file path=ppt/slides/slide4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6322" name="文本框 70657"/>
          <p:cNvSpPr txBox="1"/>
          <p:nvPr/>
        </p:nvSpPr>
        <p:spPr>
          <a:xfrm>
            <a:off x="611505" y="189230"/>
            <a:ext cx="233045" cy="460375"/>
          </a:xfrm>
          <a:prstGeom prst="rect">
            <a:avLst/>
          </a:prstGeom>
          <a:noFill/>
          <a:ln w="9525">
            <a:noFill/>
          </a:ln>
        </p:spPr>
        <p:txBody>
          <a:bodyPr wrap="square">
            <a:spAutoFit/>
          </a:bodyPr>
          <a:lstStyle/>
          <a:p>
            <a:endParaRPr lang="zh-CN" altLang="en-US" sz="2400" b="0">
              <a:latin typeface="Times New Roman" charset="0"/>
            </a:endParaRPr>
          </a:p>
        </p:txBody>
      </p:sp>
      <p:sp>
        <p:nvSpPr>
          <p:cNvPr id="56323" name="文本框 70658" descr="胡桃"/>
          <p:cNvSpPr txBox="1"/>
          <p:nvPr/>
        </p:nvSpPr>
        <p:spPr>
          <a:xfrm>
            <a:off x="179705" y="0"/>
            <a:ext cx="1831340" cy="583565"/>
          </a:xfrm>
          <a:prstGeom prst="rect">
            <a:avLst/>
          </a:prstGeom>
          <a:blipFill rotWithShape="1">
            <a:blip r:embed="rId2"/>
            <a:stretch>
              <a:fillRect/>
            </a:stretch>
          </a:blipFill>
          <a:ln w="9525">
            <a:noFill/>
          </a:ln>
        </p:spPr>
        <p:txBody>
          <a:bodyPr wrap="square">
            <a:spAutoFit/>
          </a:bodyPr>
          <a:lstStyle/>
          <a:p>
            <a:pPr algn="ctr">
              <a:spcBef>
                <a:spcPct val="50000"/>
              </a:spcBef>
            </a:pPr>
            <a:r>
              <a:rPr lang="zh-CN" altLang="en-US" sz="3200">
                <a:solidFill>
                  <a:schemeClr val="bg1"/>
                </a:solidFill>
                <a:latin typeface="黑体" panose="02010609060101010101" pitchFamily="49" charset="-122"/>
                <a:ea typeface="黑体" panose="02010609060101010101" pitchFamily="49" charset="-122"/>
              </a:rPr>
              <a:t>巩固练习</a:t>
            </a:r>
          </a:p>
        </p:txBody>
      </p:sp>
      <p:sp>
        <p:nvSpPr>
          <p:cNvPr id="56324" name="文本框 70659"/>
          <p:cNvSpPr txBox="1"/>
          <p:nvPr/>
        </p:nvSpPr>
        <p:spPr>
          <a:xfrm>
            <a:off x="179705" y="549275"/>
            <a:ext cx="11821160" cy="4523105"/>
          </a:xfrm>
          <a:prstGeom prst="rect">
            <a:avLst/>
          </a:prstGeom>
          <a:solidFill>
            <a:schemeClr val="bg1"/>
          </a:solidFill>
          <a:ln w="12700" cap="flat" cmpd="sng">
            <a:solidFill>
              <a:schemeClr val="accent1">
                <a:shade val="50000"/>
              </a:schemeClr>
            </a:solidFill>
            <a:prstDash val="solid"/>
            <a:miter/>
            <a:headEnd type="none" w="med" len="med"/>
            <a:tailEnd type="none" w="med" len="med"/>
          </a:ln>
        </p:spPr>
        <p:txBody>
          <a:bodyPr wrap="square">
            <a:spAutoFit/>
          </a:bodyPr>
          <a:lstStyle/>
          <a:p>
            <a:r>
              <a:rPr lang="en-US" altLang="zh-CN" sz="3200" b="1">
                <a:latin typeface="楷体" charset="-122"/>
                <a:ea typeface="楷体" charset="-122"/>
                <a:cs typeface="楷体" panose="02010609060101010101" charset="-122"/>
              </a:rPr>
              <a:t>1</a:t>
            </a:r>
            <a:r>
              <a:rPr lang="zh-CN" altLang="en-US" sz="3200" b="1">
                <a:latin typeface="楷体" charset="-122"/>
                <a:ea typeface="楷体" charset="-122"/>
                <a:cs typeface="楷体" panose="02010609060101010101" charset="-122"/>
              </a:rPr>
              <a:t>、下列各句中，加点的成语使用恰当的一句是（   </a:t>
            </a:r>
            <a:r>
              <a:rPr lang="en-US" altLang="zh-CN" sz="3200" b="1">
                <a:latin typeface="楷体" charset="-122"/>
                <a:ea typeface="楷体" charset="-122"/>
                <a:cs typeface="楷体" panose="02010609060101010101" charset="-122"/>
              </a:rPr>
              <a:t>)</a:t>
            </a:r>
          </a:p>
          <a:p>
            <a:r>
              <a:rPr lang="en-US" altLang="zh-CN" sz="3200" b="1">
                <a:latin typeface="楷体" charset="-122"/>
                <a:ea typeface="楷体" charset="-122"/>
                <a:cs typeface="楷体" panose="02010609060101010101" charset="-122"/>
              </a:rPr>
              <a:t>A</a:t>
            </a:r>
            <a:r>
              <a:rPr lang="zh-CN" altLang="en-US" sz="3200" b="1">
                <a:latin typeface="楷体" charset="-122"/>
                <a:ea typeface="楷体" charset="-122"/>
                <a:cs typeface="楷体" panose="02010609060101010101" charset="-122"/>
              </a:rPr>
              <a:t>、为了给心爱的儿子送大衣，母亲在风雪中已经</a:t>
            </a:r>
            <a:r>
              <a:rPr lang="zh-CN" altLang="en-US" sz="3200" b="1">
                <a:solidFill>
                  <a:srgbClr val="FF0000"/>
                </a:solidFill>
                <a:latin typeface="楷体" charset="-122"/>
                <a:ea typeface="楷体" charset="-122"/>
                <a:cs typeface="楷体" panose="02010609060101010101" charset="-122"/>
              </a:rPr>
              <a:t>茕茕孑立</a:t>
            </a:r>
            <a:r>
              <a:rPr lang="zh-CN" altLang="en-US" sz="3200" b="1">
                <a:latin typeface="楷体" charset="-122"/>
                <a:ea typeface="楷体" charset="-122"/>
                <a:cs typeface="楷体" panose="02010609060101010101" charset="-122"/>
              </a:rPr>
              <a:t>地等了一个多小时。</a:t>
            </a:r>
          </a:p>
          <a:p>
            <a:r>
              <a:rPr lang="en-US" altLang="zh-CN" sz="3200" b="1">
                <a:latin typeface="楷体" charset="-122"/>
                <a:ea typeface="楷体" charset="-122"/>
                <a:cs typeface="楷体" panose="02010609060101010101" charset="-122"/>
              </a:rPr>
              <a:t>B</a:t>
            </a:r>
            <a:r>
              <a:rPr lang="zh-CN" altLang="en-US" sz="3200" b="1">
                <a:latin typeface="楷体" charset="-122"/>
                <a:ea typeface="楷体" charset="-122"/>
                <a:cs typeface="楷体" panose="02010609060101010101" charset="-122"/>
              </a:rPr>
              <a:t>、我们教育工作者应该懂得：发展学生的智力，必须与培养学生的非智力因素结合起来，因为二者是</a:t>
            </a:r>
            <a:r>
              <a:rPr lang="zh-CN" altLang="en-US" sz="3200" b="1">
                <a:solidFill>
                  <a:srgbClr val="FF0000"/>
                </a:solidFill>
                <a:latin typeface="楷体" charset="-122"/>
                <a:ea typeface="楷体" charset="-122"/>
                <a:cs typeface="楷体" panose="02010609060101010101" charset="-122"/>
              </a:rPr>
              <a:t>休戚相关</a:t>
            </a:r>
            <a:r>
              <a:rPr lang="zh-CN" altLang="en-US" sz="3200" b="1">
                <a:latin typeface="楷体" charset="-122"/>
                <a:ea typeface="楷体" charset="-122"/>
                <a:cs typeface="楷体" panose="02010609060101010101" charset="-122"/>
              </a:rPr>
              <a:t>、紧密相连的。</a:t>
            </a:r>
          </a:p>
          <a:p>
            <a:r>
              <a:rPr lang="en-US" altLang="zh-CN" sz="3200" b="1">
                <a:latin typeface="楷体" charset="-122"/>
                <a:ea typeface="楷体" charset="-122"/>
                <a:cs typeface="楷体" panose="02010609060101010101" charset="-122"/>
              </a:rPr>
              <a:t>C</a:t>
            </a:r>
            <a:r>
              <a:rPr lang="zh-CN" altLang="en-US" sz="3200" b="1">
                <a:latin typeface="楷体" charset="-122"/>
                <a:ea typeface="楷体" charset="-122"/>
                <a:cs typeface="楷体" panose="02010609060101010101" charset="-122"/>
              </a:rPr>
              <a:t>、北大荒虽然</a:t>
            </a:r>
            <a:r>
              <a:rPr lang="zh-CN" altLang="en-US" sz="3200" b="1">
                <a:solidFill>
                  <a:srgbClr val="FF0000"/>
                </a:solidFill>
                <a:latin typeface="楷体" charset="-122"/>
                <a:ea typeface="楷体" charset="-122"/>
                <a:cs typeface="楷体" panose="02010609060101010101" charset="-122"/>
              </a:rPr>
              <a:t>天荒地老</a:t>
            </a:r>
            <a:r>
              <a:rPr lang="zh-CN" altLang="en-US" sz="3200" b="1">
                <a:latin typeface="楷体" charset="-122"/>
                <a:ea typeface="楷体" charset="-122"/>
                <a:cs typeface="楷体" panose="02010609060101010101" charset="-122"/>
              </a:rPr>
              <a:t>，但经过农垦战士的开发，已成为我国重要的商品粮基地。</a:t>
            </a:r>
          </a:p>
          <a:p>
            <a:r>
              <a:rPr lang="en-US" altLang="zh-CN" sz="3200" b="1">
                <a:latin typeface="楷体" charset="-122"/>
                <a:ea typeface="楷体" charset="-122"/>
                <a:cs typeface="楷体" panose="02010609060101010101" charset="-122"/>
              </a:rPr>
              <a:t>D</a:t>
            </a:r>
            <a:r>
              <a:rPr lang="zh-CN" altLang="en-US" sz="3200" b="1">
                <a:latin typeface="楷体" charset="-122"/>
                <a:ea typeface="楷体" charset="-122"/>
                <a:cs typeface="楷体" panose="02010609060101010101" charset="-122"/>
              </a:rPr>
              <a:t>、这位老教师总结出的经验，在教学实践中</a:t>
            </a:r>
            <a:r>
              <a:rPr lang="zh-CN" altLang="en-US" sz="3200" b="1">
                <a:solidFill>
                  <a:srgbClr val="FF0000"/>
                </a:solidFill>
                <a:latin typeface="楷体" charset="-122"/>
                <a:ea typeface="楷体" charset="-122"/>
                <a:cs typeface="楷体" panose="02010609060101010101" charset="-122"/>
              </a:rPr>
              <a:t>屡试不爽</a:t>
            </a:r>
            <a:r>
              <a:rPr lang="zh-CN" altLang="en-US" sz="3200" b="1">
                <a:latin typeface="楷体" charset="-122"/>
                <a:ea typeface="楷体" charset="-122"/>
                <a:cs typeface="楷体" panose="02010609060101010101" charset="-122"/>
              </a:rPr>
              <a:t>，大家佩服得很。</a:t>
            </a:r>
          </a:p>
        </p:txBody>
      </p:sp>
      <p:sp>
        <p:nvSpPr>
          <p:cNvPr id="70661" name="文本框 70660"/>
          <p:cNvSpPr txBox="1"/>
          <p:nvPr/>
        </p:nvSpPr>
        <p:spPr>
          <a:xfrm>
            <a:off x="179070" y="5216525"/>
            <a:ext cx="11633835" cy="1814830"/>
          </a:xfrm>
          <a:prstGeom prst="rect">
            <a:avLst/>
          </a:prstGeom>
          <a:noFill/>
          <a:ln w="12700" cap="flat" cmpd="sng">
            <a:solidFill>
              <a:schemeClr val="accent1">
                <a:shade val="50000"/>
              </a:schemeClr>
            </a:solidFill>
            <a:prstDash val="solid"/>
            <a:miter/>
            <a:headEnd type="none" w="med" len="med"/>
            <a:tailEnd type="none" w="med" len="med"/>
          </a:ln>
        </p:spPr>
        <p:txBody>
          <a:bodyPr wrap="square">
            <a:spAutoFit/>
          </a:bodyPr>
          <a:lstStyle/>
          <a:p>
            <a:r>
              <a:rPr lang="en-US" altLang="zh-CN" sz="2800" b="1">
                <a:latin typeface="楷体" charset="-122"/>
                <a:ea typeface="楷体" charset="-122"/>
                <a:cs typeface="楷体" panose="02010609060101010101" charset="-122"/>
              </a:rPr>
              <a:t>A</a:t>
            </a:r>
            <a:r>
              <a:rPr lang="zh-CN" altLang="en-US" sz="2800" b="1">
                <a:latin typeface="楷体" charset="-122"/>
                <a:ea typeface="楷体" charset="-122"/>
                <a:cs typeface="楷体" panose="02010609060101010101" charset="-122"/>
              </a:rPr>
              <a:t>项“</a:t>
            </a:r>
            <a:r>
              <a:rPr lang="zh-CN" altLang="en-US" sz="2800" b="1">
                <a:solidFill>
                  <a:srgbClr val="FF0000"/>
                </a:solidFill>
                <a:latin typeface="楷体" charset="-122"/>
                <a:ea typeface="楷体" charset="-122"/>
                <a:cs typeface="楷体" panose="02010609060101010101" charset="-122"/>
              </a:rPr>
              <a:t>茕茕孑立</a:t>
            </a:r>
            <a:r>
              <a:rPr lang="zh-CN" altLang="en-US" sz="2800" b="1">
                <a:latin typeface="楷体" charset="-122"/>
                <a:ea typeface="楷体" charset="-122"/>
                <a:cs typeface="楷体" panose="02010609060101010101" charset="-122"/>
              </a:rPr>
              <a:t>”形容孤孤单单，无依无靠，在此不合语境。</a:t>
            </a:r>
            <a:r>
              <a:rPr lang="en-US" altLang="zh-CN" sz="2800" b="1">
                <a:latin typeface="楷体" charset="-122"/>
                <a:ea typeface="楷体" charset="-122"/>
                <a:cs typeface="楷体" panose="02010609060101010101" charset="-122"/>
              </a:rPr>
              <a:t>B</a:t>
            </a:r>
            <a:r>
              <a:rPr lang="zh-CN" altLang="en-US" sz="2800" b="1">
                <a:latin typeface="楷体" charset="-122"/>
                <a:ea typeface="楷体" charset="-122"/>
                <a:cs typeface="楷体" panose="02010609060101010101" charset="-122"/>
              </a:rPr>
              <a:t>项“</a:t>
            </a:r>
            <a:r>
              <a:rPr lang="zh-CN" altLang="en-US" sz="2800" b="1">
                <a:solidFill>
                  <a:srgbClr val="FF0000"/>
                </a:solidFill>
                <a:latin typeface="楷体" charset="-122"/>
                <a:ea typeface="楷体" charset="-122"/>
                <a:cs typeface="楷体" panose="02010609060101010101" charset="-122"/>
              </a:rPr>
              <a:t>休戚相关</a:t>
            </a:r>
            <a:r>
              <a:rPr lang="zh-CN" altLang="en-US" sz="2800" b="1">
                <a:latin typeface="楷体" charset="-122"/>
                <a:ea typeface="楷体" charset="-122"/>
                <a:cs typeface="楷体" panose="02010609060101010101" charset="-122"/>
              </a:rPr>
              <a:t>”是指彼此之间的忧喜、祸福都互相关联，形容利益一致。用在这里显得不合事理。</a:t>
            </a:r>
            <a:r>
              <a:rPr lang="en-US" altLang="zh-CN" sz="2800" b="1">
                <a:latin typeface="楷体" charset="-122"/>
                <a:ea typeface="楷体" charset="-122"/>
                <a:cs typeface="楷体" panose="02010609060101010101" charset="-122"/>
              </a:rPr>
              <a:t>C</a:t>
            </a:r>
            <a:r>
              <a:rPr lang="zh-CN" altLang="en-US" sz="2800" b="1">
                <a:latin typeface="楷体" charset="-122"/>
                <a:ea typeface="楷体" charset="-122"/>
                <a:cs typeface="楷体" panose="02010609060101010101" charset="-122"/>
              </a:rPr>
              <a:t>项“</a:t>
            </a:r>
            <a:r>
              <a:rPr lang="zh-CN" altLang="en-US" sz="2800" b="1">
                <a:solidFill>
                  <a:srgbClr val="FF0000"/>
                </a:solidFill>
                <a:latin typeface="楷体" charset="-122"/>
                <a:ea typeface="楷体" charset="-122"/>
                <a:cs typeface="楷体" panose="02010609060101010101" charset="-122"/>
              </a:rPr>
              <a:t>天荒地老</a:t>
            </a:r>
            <a:r>
              <a:rPr lang="zh-CN" altLang="en-US" sz="2800" b="1">
                <a:latin typeface="楷体" charset="-122"/>
                <a:ea typeface="楷体" charset="-122"/>
                <a:cs typeface="楷体" panose="02010609060101010101" charset="-122"/>
              </a:rPr>
              <a:t>”意思是天荒秽了，地衰老了，比喻经过的时间很长久。在句中属于望文生义。</a:t>
            </a:r>
          </a:p>
        </p:txBody>
      </p:sp>
      <p:sp>
        <p:nvSpPr>
          <p:cNvPr id="70662" name="文本框 70661"/>
          <p:cNvSpPr txBox="1"/>
          <p:nvPr/>
        </p:nvSpPr>
        <p:spPr>
          <a:xfrm>
            <a:off x="9055100" y="457835"/>
            <a:ext cx="604520" cy="583565"/>
          </a:xfrm>
          <a:prstGeom prst="rect">
            <a:avLst/>
          </a:prstGeom>
          <a:noFill/>
          <a:ln w="9525">
            <a:noFill/>
          </a:ln>
        </p:spPr>
        <p:txBody>
          <a:bodyPr wrap="square">
            <a:spAutoFit/>
          </a:bodyPr>
          <a:lstStyle/>
          <a:p>
            <a:r>
              <a:rPr lang="en-US" altLang="zh-CN" sz="3200">
                <a:solidFill>
                  <a:srgbClr val="FF0000"/>
                </a:solidFill>
                <a:latin typeface="Times New Roman" charset="0"/>
              </a:rPr>
              <a:t>D</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70662">
                                            <p:txEl>
                                              <p:pRg st="0" end="0"/>
                                            </p:txEl>
                                          </p:spTgt>
                                        </p:tgtEl>
                                        <p:attrNameLst>
                                          <p:attrName>style.visibility</p:attrName>
                                        </p:attrNameLst>
                                      </p:cBhvr>
                                      <p:to>
                                        <p:strVal val="visible"/>
                                      </p:to>
                                    </p:set>
                                    <p:anim calcmode="lin" valueType="num">
                                      <p:cBhvr additive="base">
                                        <p:cTn id="7" dur="500" fill="hold"/>
                                        <p:tgtEl>
                                          <p:spTgt spid="7066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066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0661"/>
                                        </p:tgtEl>
                                        <p:attrNameLst>
                                          <p:attrName>style.visibility</p:attrName>
                                        </p:attrNameLst>
                                      </p:cBhvr>
                                      <p:to>
                                        <p:strVal val="visible"/>
                                      </p:to>
                                    </p:set>
                                    <p:anim calcmode="lin" valueType="num">
                                      <p:cBhvr additive="base">
                                        <p:cTn id="13" dur="500" fill="hold"/>
                                        <p:tgtEl>
                                          <p:spTgt spid="70661"/>
                                        </p:tgtEl>
                                        <p:attrNameLst>
                                          <p:attrName>ppt_x</p:attrName>
                                        </p:attrNameLst>
                                      </p:cBhvr>
                                      <p:tavLst>
                                        <p:tav tm="0">
                                          <p:val>
                                            <p:strVal val="#ppt_x"/>
                                          </p:val>
                                        </p:tav>
                                        <p:tav tm="100000">
                                          <p:val>
                                            <p:strVal val="#ppt_x"/>
                                          </p:val>
                                        </p:tav>
                                      </p:tavLst>
                                    </p:anim>
                                    <p:anim calcmode="lin" valueType="num">
                                      <p:cBhvr additive="base">
                                        <p:cTn id="14" dur="500" fill="hold"/>
                                        <p:tgtEl>
                                          <p:spTgt spid="7066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661" grpId="0"/>
    </p:bldLst>
  </p:timing>
</p:sld>
</file>

<file path=ppt/slides/slide4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7346" name="文本框 71681"/>
          <p:cNvSpPr txBox="1"/>
          <p:nvPr/>
        </p:nvSpPr>
        <p:spPr>
          <a:xfrm>
            <a:off x="611188" y="188913"/>
            <a:ext cx="184150" cy="366712"/>
          </a:xfrm>
          <a:prstGeom prst="rect">
            <a:avLst/>
          </a:prstGeom>
          <a:noFill/>
          <a:ln w="9525">
            <a:noFill/>
          </a:ln>
        </p:spPr>
        <p:txBody>
          <a:bodyPr wrap="none">
            <a:spAutoFit/>
          </a:bodyPr>
          <a:lstStyle/>
          <a:p>
            <a:endParaRPr lang="zh-CN" altLang="en-US" sz="2400" b="0">
              <a:latin typeface="Times New Roman" charset="0"/>
            </a:endParaRPr>
          </a:p>
        </p:txBody>
      </p:sp>
      <p:sp>
        <p:nvSpPr>
          <p:cNvPr id="57347" name="文本框 71682"/>
          <p:cNvSpPr txBox="1"/>
          <p:nvPr/>
        </p:nvSpPr>
        <p:spPr>
          <a:xfrm>
            <a:off x="179070" y="393065"/>
            <a:ext cx="11523980" cy="4030980"/>
          </a:xfrm>
          <a:prstGeom prst="rect">
            <a:avLst/>
          </a:prstGeom>
          <a:solidFill>
            <a:schemeClr val="bg1"/>
          </a:solidFill>
          <a:ln w="12700" cap="flat" cmpd="sng">
            <a:solidFill>
              <a:schemeClr val="accent1">
                <a:shade val="50000"/>
              </a:schemeClr>
            </a:solidFill>
            <a:prstDash val="solid"/>
            <a:miter/>
            <a:headEnd type="none" w="med" len="med"/>
            <a:tailEnd type="none" w="med" len="med"/>
          </a:ln>
        </p:spPr>
        <p:txBody>
          <a:bodyPr wrap="square">
            <a:spAutoFit/>
          </a:bodyPr>
          <a:lstStyle/>
          <a:p>
            <a:r>
              <a:rPr lang="en-US" altLang="zh-CN" sz="3200" b="1">
                <a:latin typeface="楷体" charset="-122"/>
                <a:ea typeface="楷体" charset="-122"/>
                <a:cs typeface="楷体" panose="02010609060101010101" charset="-122"/>
              </a:rPr>
              <a:t>2</a:t>
            </a:r>
            <a:r>
              <a:rPr lang="zh-CN" altLang="en-US" sz="3200" b="1">
                <a:latin typeface="楷体" charset="-122"/>
                <a:ea typeface="楷体" charset="-122"/>
                <a:cs typeface="楷体" panose="02010609060101010101" charset="-122"/>
              </a:rPr>
              <a:t>、下列各句中，加点的成语使用恰当的一句是（   ）</a:t>
            </a:r>
          </a:p>
          <a:p>
            <a:r>
              <a:rPr lang="en-US" altLang="zh-CN" sz="3200" b="1">
                <a:latin typeface="楷体" charset="-122"/>
                <a:ea typeface="楷体" charset="-122"/>
                <a:cs typeface="楷体" panose="02010609060101010101" charset="-122"/>
              </a:rPr>
              <a:t>A</a:t>
            </a:r>
            <a:r>
              <a:rPr lang="zh-CN" altLang="en-US" sz="3200" b="1">
                <a:latin typeface="楷体" charset="-122"/>
                <a:ea typeface="楷体" charset="-122"/>
                <a:cs typeface="楷体" panose="02010609060101010101" charset="-122"/>
              </a:rPr>
              <a:t>、周汝昌先生有极高的学养，他以</a:t>
            </a:r>
            <a:r>
              <a:rPr lang="zh-CN" altLang="en-US" sz="3200" b="1">
                <a:solidFill>
                  <a:srgbClr val="FF0000"/>
                </a:solidFill>
                <a:latin typeface="楷体" charset="-122"/>
                <a:ea typeface="楷体" charset="-122"/>
                <a:cs typeface="楷体" panose="02010609060101010101" charset="-122"/>
              </a:rPr>
              <a:t>出神入化</a:t>
            </a:r>
            <a:r>
              <a:rPr lang="zh-CN" altLang="en-US" sz="3200" b="1">
                <a:latin typeface="楷体" charset="-122"/>
                <a:ea typeface="楷体" charset="-122"/>
                <a:cs typeface="楷体" panose="02010609060101010101" charset="-122"/>
              </a:rPr>
              <a:t>的文笔生动地阐述了“女性大悲剧”的红学见解。</a:t>
            </a:r>
          </a:p>
          <a:p>
            <a:r>
              <a:rPr lang="en-US" altLang="zh-CN" sz="3200" b="1">
                <a:latin typeface="楷体" charset="-122"/>
                <a:ea typeface="楷体" charset="-122"/>
                <a:cs typeface="楷体" panose="02010609060101010101" charset="-122"/>
              </a:rPr>
              <a:t>B</a:t>
            </a:r>
            <a:r>
              <a:rPr lang="zh-CN" altLang="en-US" sz="3200" b="1">
                <a:latin typeface="楷体" charset="-122"/>
                <a:ea typeface="楷体" charset="-122"/>
                <a:cs typeface="楷体" panose="02010609060101010101" charset="-122"/>
              </a:rPr>
              <a:t>、面对种种诋毁和流言，他愤怒地斥责说“这完全是</a:t>
            </a:r>
            <a:r>
              <a:rPr lang="zh-CN" altLang="en-US" sz="3200" b="1">
                <a:solidFill>
                  <a:srgbClr val="FF0000"/>
                </a:solidFill>
                <a:latin typeface="楷体" charset="-122"/>
                <a:ea typeface="楷体" charset="-122"/>
                <a:cs typeface="楷体" panose="02010609060101010101" charset="-122"/>
              </a:rPr>
              <a:t>杯弓蛇影</a:t>
            </a:r>
            <a:r>
              <a:rPr lang="zh-CN" altLang="en-US" sz="3200" b="1">
                <a:latin typeface="楷体" charset="-122"/>
                <a:ea typeface="楷体" charset="-122"/>
                <a:cs typeface="楷体" panose="02010609060101010101" charset="-122"/>
              </a:rPr>
              <a:t>，无稽之谈。”</a:t>
            </a:r>
          </a:p>
          <a:p>
            <a:r>
              <a:rPr lang="en-US" altLang="zh-CN" sz="3200" b="1">
                <a:latin typeface="楷体" charset="-122"/>
                <a:ea typeface="楷体" charset="-122"/>
                <a:cs typeface="楷体" panose="02010609060101010101" charset="-122"/>
              </a:rPr>
              <a:t>C</a:t>
            </a:r>
            <a:r>
              <a:rPr lang="zh-CN" altLang="en-US" sz="3200" b="1">
                <a:latin typeface="楷体" charset="-122"/>
                <a:ea typeface="楷体" charset="-122"/>
                <a:cs typeface="楷体" panose="02010609060101010101" charset="-122"/>
              </a:rPr>
              <a:t>、菲律宾总统埃斯特拉达终于因为种种丑闻陷入</a:t>
            </a:r>
            <a:r>
              <a:rPr lang="zh-CN" altLang="en-US" sz="3200" b="1">
                <a:solidFill>
                  <a:srgbClr val="FF0000"/>
                </a:solidFill>
                <a:latin typeface="楷体" charset="-122"/>
                <a:ea typeface="楷体" charset="-122"/>
                <a:cs typeface="楷体" panose="02010609060101010101" charset="-122"/>
              </a:rPr>
              <a:t>四面楚歌</a:t>
            </a:r>
            <a:r>
              <a:rPr lang="zh-CN" altLang="en-US" sz="3200" b="1">
                <a:latin typeface="楷体" charset="-122"/>
                <a:ea typeface="楷体" charset="-122"/>
                <a:cs typeface="楷体" panose="02010609060101010101" charset="-122"/>
              </a:rPr>
              <a:t>，黯然辞职了。</a:t>
            </a:r>
          </a:p>
          <a:p>
            <a:r>
              <a:rPr lang="en-US" altLang="zh-CN" sz="3200" b="1">
                <a:latin typeface="楷体" charset="-122"/>
                <a:ea typeface="楷体" charset="-122"/>
                <a:cs typeface="楷体" panose="02010609060101010101" charset="-122"/>
              </a:rPr>
              <a:t>D</a:t>
            </a:r>
            <a:r>
              <a:rPr lang="zh-CN" altLang="en-US" sz="3200" b="1">
                <a:latin typeface="楷体" charset="-122"/>
                <a:ea typeface="楷体" charset="-122"/>
                <a:cs typeface="楷体" panose="02010609060101010101" charset="-122"/>
              </a:rPr>
              <a:t>、众志成城，</a:t>
            </a:r>
            <a:r>
              <a:rPr lang="zh-CN" altLang="en-US" sz="3200" b="1">
                <a:solidFill>
                  <a:srgbClr val="FF0000"/>
                </a:solidFill>
                <a:latin typeface="楷体" charset="-122"/>
                <a:ea typeface="楷体" charset="-122"/>
                <a:cs typeface="楷体" panose="02010609060101010101" charset="-122"/>
              </a:rPr>
              <a:t>因人成事</a:t>
            </a:r>
            <a:r>
              <a:rPr lang="zh-CN" altLang="en-US" sz="3200" b="1">
                <a:latin typeface="楷体" charset="-122"/>
                <a:ea typeface="楷体" charset="-122"/>
                <a:cs typeface="楷体" panose="02010609060101010101" charset="-122"/>
              </a:rPr>
              <a:t>，中国人民靠自己的力量建立了新中国。 </a:t>
            </a:r>
          </a:p>
        </p:txBody>
      </p:sp>
      <p:sp>
        <p:nvSpPr>
          <p:cNvPr id="71684" name="文本框 71683"/>
          <p:cNvSpPr txBox="1"/>
          <p:nvPr/>
        </p:nvSpPr>
        <p:spPr>
          <a:xfrm>
            <a:off x="239395" y="4953635"/>
            <a:ext cx="11403965" cy="1383665"/>
          </a:xfrm>
          <a:prstGeom prst="rect">
            <a:avLst/>
          </a:prstGeom>
          <a:solidFill>
            <a:schemeClr val="bg1"/>
          </a:solidFill>
          <a:ln w="12700" cap="flat" cmpd="sng">
            <a:solidFill>
              <a:schemeClr val="accent1">
                <a:shade val="50000"/>
              </a:schemeClr>
            </a:solidFill>
            <a:prstDash val="solid"/>
            <a:miter/>
            <a:headEnd type="none" w="med" len="med"/>
            <a:tailEnd type="none" w="med" len="med"/>
          </a:ln>
        </p:spPr>
        <p:txBody>
          <a:bodyPr wrap="square">
            <a:spAutoFit/>
          </a:bodyPr>
          <a:lstStyle/>
          <a:p>
            <a:r>
              <a:rPr lang="en-US" altLang="zh-CN" sz="2800" b="1">
                <a:latin typeface="楷体" charset="-122"/>
                <a:ea typeface="楷体" charset="-122"/>
                <a:cs typeface="楷体" panose="02010609060101010101" charset="-122"/>
              </a:rPr>
              <a:t>A</a:t>
            </a:r>
            <a:r>
              <a:rPr lang="zh-CN" altLang="en-US" sz="2800" b="1">
                <a:latin typeface="楷体" charset="-122"/>
                <a:ea typeface="楷体" charset="-122"/>
                <a:cs typeface="楷体" panose="02010609060101010101" charset="-122"/>
              </a:rPr>
              <a:t>项“</a:t>
            </a:r>
            <a:r>
              <a:rPr lang="zh-CN" altLang="en-US" sz="2800" b="1">
                <a:solidFill>
                  <a:srgbClr val="FF0000"/>
                </a:solidFill>
                <a:latin typeface="楷体" charset="-122"/>
                <a:ea typeface="楷体" charset="-122"/>
                <a:cs typeface="楷体" panose="02010609060101010101" charset="-122"/>
              </a:rPr>
              <a:t>出神入化</a:t>
            </a:r>
            <a:r>
              <a:rPr lang="zh-CN" altLang="en-US" sz="2800" b="1">
                <a:latin typeface="楷体" charset="-122"/>
                <a:ea typeface="楷体" charset="-122"/>
                <a:cs typeface="楷体" panose="02010609060101010101" charset="-122"/>
              </a:rPr>
              <a:t>”形容文学、艺术达到非常高超的境界，一般指技能，不形容文笔。</a:t>
            </a:r>
            <a:r>
              <a:rPr lang="en-US" altLang="zh-CN" sz="2800" b="1">
                <a:latin typeface="楷体" charset="-122"/>
                <a:ea typeface="楷体" charset="-122"/>
                <a:cs typeface="楷体" panose="02010609060101010101" charset="-122"/>
              </a:rPr>
              <a:t>B</a:t>
            </a:r>
            <a:r>
              <a:rPr lang="zh-CN" altLang="en-US" sz="2800" b="1">
                <a:latin typeface="楷体" charset="-122"/>
                <a:ea typeface="楷体" charset="-122"/>
                <a:cs typeface="楷体" panose="02010609060101010101" charset="-122"/>
              </a:rPr>
              <a:t>项“</a:t>
            </a:r>
            <a:r>
              <a:rPr lang="zh-CN" altLang="en-US" sz="2800" b="1">
                <a:solidFill>
                  <a:srgbClr val="FF0000"/>
                </a:solidFill>
                <a:latin typeface="楷体" charset="-122"/>
                <a:ea typeface="楷体" charset="-122"/>
                <a:cs typeface="楷体" panose="02010609060101010101" charset="-122"/>
              </a:rPr>
              <a:t>杯弓蛇影</a:t>
            </a:r>
            <a:r>
              <a:rPr lang="zh-CN" altLang="en-US" sz="2800" b="1">
                <a:latin typeface="楷体" charset="-122"/>
                <a:ea typeface="楷体" charset="-122"/>
                <a:cs typeface="楷体" panose="02010609060101010101" charset="-122"/>
              </a:rPr>
              <a:t>”比喻疑神疑鬼，自相惊扰。与语境不合。</a:t>
            </a:r>
            <a:r>
              <a:rPr lang="en-US" altLang="zh-CN" sz="2800" b="1">
                <a:latin typeface="楷体" charset="-122"/>
                <a:ea typeface="楷体" charset="-122"/>
                <a:cs typeface="楷体" panose="02010609060101010101" charset="-122"/>
              </a:rPr>
              <a:t>D</a:t>
            </a:r>
            <a:r>
              <a:rPr lang="zh-CN" altLang="en-US" sz="2800" b="1">
                <a:latin typeface="楷体" charset="-122"/>
                <a:ea typeface="楷体" charset="-122"/>
                <a:cs typeface="楷体" panose="02010609060101010101" charset="-122"/>
              </a:rPr>
              <a:t>项“</a:t>
            </a:r>
            <a:r>
              <a:rPr lang="zh-CN" altLang="en-US" sz="2800" b="1">
                <a:solidFill>
                  <a:srgbClr val="FF0000"/>
                </a:solidFill>
                <a:latin typeface="楷体" charset="-122"/>
                <a:ea typeface="楷体" charset="-122"/>
                <a:cs typeface="楷体" panose="02010609060101010101" charset="-122"/>
              </a:rPr>
              <a:t>因人成事</a:t>
            </a:r>
            <a:r>
              <a:rPr lang="zh-CN" altLang="en-US" sz="2800" b="1">
                <a:latin typeface="楷体" charset="-122"/>
                <a:ea typeface="楷体" charset="-122"/>
                <a:cs typeface="楷体" panose="02010609060101010101" charset="-122"/>
              </a:rPr>
              <a:t>”指依靠别人把事情办好，与句子要表达的意思不合。</a:t>
            </a:r>
          </a:p>
        </p:txBody>
      </p:sp>
      <p:sp>
        <p:nvSpPr>
          <p:cNvPr id="71685" name="文本框 71684"/>
          <p:cNvSpPr txBox="1"/>
          <p:nvPr/>
        </p:nvSpPr>
        <p:spPr>
          <a:xfrm>
            <a:off x="9199563" y="82868"/>
            <a:ext cx="477837" cy="579437"/>
          </a:xfrm>
          <a:prstGeom prst="rect">
            <a:avLst/>
          </a:prstGeom>
          <a:noFill/>
          <a:ln w="9525">
            <a:noFill/>
          </a:ln>
        </p:spPr>
        <p:txBody>
          <a:bodyPr wrap="none">
            <a:spAutoFit/>
          </a:bodyPr>
          <a:lstStyle/>
          <a:p>
            <a:r>
              <a:rPr lang="en-US" altLang="zh-CN" sz="3200">
                <a:solidFill>
                  <a:srgbClr val="FF0000"/>
                </a:solidFill>
                <a:latin typeface="Times New Roman" charset="0"/>
              </a:rPr>
              <a:t>C</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1685"/>
                                        </p:tgtEl>
                                        <p:attrNameLst>
                                          <p:attrName>style.visibility</p:attrName>
                                        </p:attrNameLst>
                                      </p:cBhvr>
                                      <p:to>
                                        <p:strVal val="visible"/>
                                      </p:to>
                                    </p:set>
                                    <p:animEffect transition="in" filter="fade">
                                      <p:cBhvr>
                                        <p:cTn id="7" dur="1000"/>
                                        <p:tgtEl>
                                          <p:spTgt spid="71685"/>
                                        </p:tgtEl>
                                      </p:cBhvr>
                                    </p:animEffect>
                                    <p:anim calcmode="lin" valueType="num">
                                      <p:cBhvr>
                                        <p:cTn id="8" dur="1000" fill="hold"/>
                                        <p:tgtEl>
                                          <p:spTgt spid="71685"/>
                                        </p:tgtEl>
                                        <p:attrNameLst>
                                          <p:attrName>ppt_x</p:attrName>
                                        </p:attrNameLst>
                                      </p:cBhvr>
                                      <p:tavLst>
                                        <p:tav tm="0">
                                          <p:val>
                                            <p:strVal val="#ppt_x"/>
                                          </p:val>
                                        </p:tav>
                                        <p:tav tm="100000">
                                          <p:val>
                                            <p:strVal val="#ppt_x"/>
                                          </p:val>
                                        </p:tav>
                                      </p:tavLst>
                                    </p:anim>
                                    <p:anim calcmode="lin" valueType="num">
                                      <p:cBhvr>
                                        <p:cTn id="9" dur="1000" fill="hold"/>
                                        <p:tgtEl>
                                          <p:spTgt spid="71685"/>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afterGroup">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71684"/>
                                        </p:tgtEl>
                                        <p:attrNameLst>
                                          <p:attrName>style.visibility</p:attrName>
                                        </p:attrNameLst>
                                      </p:cBhvr>
                                      <p:to>
                                        <p:strVal val="visible"/>
                                      </p:to>
                                    </p:set>
                                    <p:anim calcmode="lin" valueType="num">
                                      <p:cBhvr additive="base">
                                        <p:cTn id="14" dur="500" fill="hold"/>
                                        <p:tgtEl>
                                          <p:spTgt spid="71684"/>
                                        </p:tgtEl>
                                        <p:attrNameLst>
                                          <p:attrName>ppt_x</p:attrName>
                                        </p:attrNameLst>
                                      </p:cBhvr>
                                      <p:tavLst>
                                        <p:tav tm="0">
                                          <p:val>
                                            <p:strVal val="#ppt_x"/>
                                          </p:val>
                                        </p:tav>
                                        <p:tav tm="100000">
                                          <p:val>
                                            <p:strVal val="#ppt_x"/>
                                          </p:val>
                                        </p:tav>
                                      </p:tavLst>
                                    </p:anim>
                                    <p:anim calcmode="lin" valueType="num">
                                      <p:cBhvr additive="base">
                                        <p:cTn id="15" dur="500" fill="hold"/>
                                        <p:tgtEl>
                                          <p:spTgt spid="7168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684" grpId="0"/>
      <p:bldP spid="71685" grpId="0"/>
    </p:bldLst>
  </p:timing>
</p:sld>
</file>

<file path=ppt/slides/slide4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8370" name="文本框 72705"/>
          <p:cNvSpPr txBox="1"/>
          <p:nvPr/>
        </p:nvSpPr>
        <p:spPr>
          <a:xfrm>
            <a:off x="611188" y="188913"/>
            <a:ext cx="184150" cy="366712"/>
          </a:xfrm>
          <a:prstGeom prst="rect">
            <a:avLst/>
          </a:prstGeom>
          <a:noFill/>
          <a:ln w="9525">
            <a:noFill/>
          </a:ln>
        </p:spPr>
        <p:txBody>
          <a:bodyPr wrap="none">
            <a:spAutoFit/>
          </a:bodyPr>
          <a:lstStyle/>
          <a:p>
            <a:endParaRPr lang="zh-CN" altLang="en-US" sz="2400" b="0">
              <a:latin typeface="Times New Roman" charset="0"/>
            </a:endParaRPr>
          </a:p>
        </p:txBody>
      </p:sp>
      <p:sp>
        <p:nvSpPr>
          <p:cNvPr id="58371" name="文本框 72706"/>
          <p:cNvSpPr txBox="1"/>
          <p:nvPr/>
        </p:nvSpPr>
        <p:spPr>
          <a:xfrm>
            <a:off x="250825" y="260350"/>
            <a:ext cx="11489690" cy="4030980"/>
          </a:xfrm>
          <a:prstGeom prst="rect">
            <a:avLst/>
          </a:prstGeom>
          <a:solidFill>
            <a:schemeClr val="bg1"/>
          </a:solidFill>
          <a:ln w="12700" cap="flat" cmpd="sng">
            <a:solidFill>
              <a:schemeClr val="accent1">
                <a:shade val="50000"/>
              </a:schemeClr>
            </a:solidFill>
            <a:prstDash val="solid"/>
            <a:miter/>
            <a:headEnd type="none" w="med" len="med"/>
            <a:tailEnd type="none" w="med" len="med"/>
          </a:ln>
        </p:spPr>
        <p:txBody>
          <a:bodyPr wrap="square">
            <a:spAutoFit/>
          </a:bodyPr>
          <a:lstStyle/>
          <a:p>
            <a:r>
              <a:rPr lang="en-US" altLang="zh-CN" sz="3200" b="1">
                <a:latin typeface="楷体" charset="-122"/>
                <a:ea typeface="楷体" charset="-122"/>
                <a:cs typeface="楷体" panose="02010609060101010101" charset="-122"/>
              </a:rPr>
              <a:t>3</a:t>
            </a:r>
            <a:r>
              <a:rPr lang="zh-CN" altLang="en-US" sz="3200" b="1">
                <a:latin typeface="楷体" charset="-122"/>
                <a:ea typeface="楷体" charset="-122"/>
                <a:cs typeface="楷体" panose="02010609060101010101" charset="-122"/>
              </a:rPr>
              <a:t>、下列各句中，加点的成语使用恰当的一句是（  ）</a:t>
            </a:r>
          </a:p>
          <a:p>
            <a:r>
              <a:rPr lang="en-US" altLang="zh-CN" sz="3200" b="1">
                <a:latin typeface="楷体" charset="-122"/>
                <a:ea typeface="楷体" charset="-122"/>
                <a:cs typeface="楷体" panose="02010609060101010101" charset="-122"/>
              </a:rPr>
              <a:t>A</a:t>
            </a:r>
            <a:r>
              <a:rPr lang="zh-CN" altLang="en-US" sz="3200" b="1">
                <a:latin typeface="楷体" charset="-122"/>
                <a:ea typeface="楷体" charset="-122"/>
                <a:cs typeface="楷体" panose="02010609060101010101" charset="-122"/>
              </a:rPr>
              <a:t>、新产品的试验已经到了关键时刻，大家要做好充分准备，</a:t>
            </a:r>
            <a:r>
              <a:rPr lang="zh-CN" altLang="en-US" sz="3200" b="1">
                <a:solidFill>
                  <a:srgbClr val="FF0000"/>
                </a:solidFill>
                <a:latin typeface="楷体" charset="-122"/>
                <a:ea typeface="楷体" charset="-122"/>
                <a:cs typeface="楷体" panose="02010609060101010101" charset="-122"/>
              </a:rPr>
              <a:t>功败垂成</a:t>
            </a:r>
            <a:r>
              <a:rPr lang="zh-CN" altLang="en-US" sz="3200" b="1">
                <a:latin typeface="楷体" charset="-122"/>
                <a:ea typeface="楷体" charset="-122"/>
                <a:cs typeface="楷体" panose="02010609060101010101" charset="-122"/>
              </a:rPr>
              <a:t>在此一举。</a:t>
            </a:r>
          </a:p>
          <a:p>
            <a:r>
              <a:rPr lang="en-US" altLang="zh-CN" sz="3200" b="1">
                <a:latin typeface="楷体" charset="-122"/>
                <a:ea typeface="楷体" charset="-122"/>
                <a:cs typeface="楷体" panose="02010609060101010101" charset="-122"/>
              </a:rPr>
              <a:t>B</a:t>
            </a:r>
            <a:r>
              <a:rPr lang="zh-CN" altLang="en-US" sz="3200" b="1">
                <a:latin typeface="楷体" charset="-122"/>
                <a:ea typeface="楷体" charset="-122"/>
                <a:cs typeface="楷体" panose="02010609060101010101" charset="-122"/>
              </a:rPr>
              <a:t>、中国寺庙建筑宏大精美，因势构筑巧思妙想。真可谓</a:t>
            </a:r>
            <a:r>
              <a:rPr lang="zh-CN" altLang="en-US" sz="3200" b="1">
                <a:solidFill>
                  <a:srgbClr val="FF0000"/>
                </a:solidFill>
                <a:latin typeface="楷体" charset="-122"/>
                <a:ea typeface="楷体" charset="-122"/>
                <a:cs typeface="楷体" panose="02010609060101010101" charset="-122"/>
              </a:rPr>
              <a:t>鬼斧神工</a:t>
            </a:r>
            <a:r>
              <a:rPr lang="zh-CN" altLang="en-US" sz="3200" b="1">
                <a:latin typeface="楷体" charset="-122"/>
                <a:ea typeface="楷体" charset="-122"/>
                <a:cs typeface="楷体" panose="02010609060101010101" charset="-122"/>
              </a:rPr>
              <a:t>。</a:t>
            </a:r>
          </a:p>
          <a:p>
            <a:r>
              <a:rPr lang="en-US" altLang="zh-CN" sz="3200" b="1">
                <a:latin typeface="楷体" charset="-122"/>
                <a:ea typeface="楷体" charset="-122"/>
                <a:cs typeface="楷体" panose="02010609060101010101" charset="-122"/>
              </a:rPr>
              <a:t>C</a:t>
            </a:r>
            <a:r>
              <a:rPr lang="zh-CN" altLang="en-US" sz="3200" b="1">
                <a:latin typeface="楷体" charset="-122"/>
                <a:ea typeface="楷体" charset="-122"/>
                <a:cs typeface="楷体" panose="02010609060101010101" charset="-122"/>
              </a:rPr>
              <a:t>、他性格热情、大方，</a:t>
            </a:r>
            <a:r>
              <a:rPr lang="zh-CN" altLang="en-US" sz="3200" b="1">
                <a:solidFill>
                  <a:srgbClr val="FF0000"/>
                </a:solidFill>
                <a:latin typeface="楷体" charset="-122"/>
                <a:ea typeface="楷体" charset="-122"/>
                <a:cs typeface="楷体" panose="02010609060101010101" charset="-122"/>
              </a:rPr>
              <a:t>豁然开朗</a:t>
            </a:r>
            <a:r>
              <a:rPr lang="zh-CN" altLang="en-US" sz="3200" b="1">
                <a:latin typeface="楷体" charset="-122"/>
                <a:ea typeface="楷体" charset="-122"/>
                <a:cs typeface="楷体" panose="02010609060101010101" charset="-122"/>
              </a:rPr>
              <a:t>，很让大家喜欢。</a:t>
            </a:r>
          </a:p>
          <a:p>
            <a:r>
              <a:rPr lang="en-US" altLang="zh-CN" sz="3200" b="1">
                <a:latin typeface="楷体" charset="-122"/>
                <a:ea typeface="楷体" charset="-122"/>
                <a:cs typeface="楷体" panose="02010609060101010101" charset="-122"/>
              </a:rPr>
              <a:t>D</a:t>
            </a:r>
            <a:r>
              <a:rPr lang="zh-CN" altLang="en-US" sz="3200" b="1">
                <a:latin typeface="楷体" charset="-122"/>
                <a:ea typeface="楷体" charset="-122"/>
                <a:cs typeface="楷体" panose="02010609060101010101" charset="-122"/>
              </a:rPr>
              <a:t>、泥泞的道路，低矮的平房，乌黑的河沟，难闻的气味，恶劣的环境使厂商</a:t>
            </a:r>
            <a:r>
              <a:rPr lang="zh-CN" altLang="en-US" sz="3200" b="1">
                <a:solidFill>
                  <a:srgbClr val="FF0000"/>
                </a:solidFill>
                <a:latin typeface="楷体" charset="-122"/>
                <a:ea typeface="楷体" charset="-122"/>
                <a:cs typeface="楷体" panose="02010609060101010101" charset="-122"/>
              </a:rPr>
              <a:t>望风披靡</a:t>
            </a:r>
            <a:r>
              <a:rPr lang="zh-CN" altLang="en-US" sz="3200" b="1">
                <a:latin typeface="楷体" charset="-122"/>
                <a:ea typeface="楷体" charset="-122"/>
                <a:cs typeface="楷体" panose="02010609060101010101" charset="-122"/>
              </a:rPr>
              <a:t>。 </a:t>
            </a:r>
          </a:p>
        </p:txBody>
      </p:sp>
      <p:sp>
        <p:nvSpPr>
          <p:cNvPr id="72708" name="文本框 72707"/>
          <p:cNvSpPr txBox="1"/>
          <p:nvPr/>
        </p:nvSpPr>
        <p:spPr>
          <a:xfrm>
            <a:off x="250825" y="4574540"/>
            <a:ext cx="11490325" cy="1814830"/>
          </a:xfrm>
          <a:prstGeom prst="rect">
            <a:avLst/>
          </a:prstGeom>
          <a:noFill/>
          <a:ln w="12700" cap="flat" cmpd="sng">
            <a:solidFill>
              <a:schemeClr val="accent1">
                <a:shade val="50000"/>
              </a:schemeClr>
            </a:solidFill>
            <a:prstDash val="solid"/>
            <a:miter/>
            <a:headEnd type="none" w="med" len="med"/>
            <a:tailEnd type="none" w="med" len="med"/>
          </a:ln>
        </p:spPr>
        <p:txBody>
          <a:bodyPr wrap="square">
            <a:spAutoFit/>
          </a:bodyPr>
          <a:lstStyle/>
          <a:p>
            <a:r>
              <a:rPr lang="en-US" altLang="zh-CN" sz="2800" b="1">
                <a:latin typeface="楷体" charset="-122"/>
                <a:ea typeface="楷体" charset="-122"/>
                <a:cs typeface="楷体" panose="02010609060101010101" charset="-122"/>
              </a:rPr>
              <a:t>A</a:t>
            </a:r>
            <a:r>
              <a:rPr lang="zh-CN" altLang="en-US" sz="2800" b="1">
                <a:latin typeface="楷体" charset="-122"/>
                <a:ea typeface="楷体" charset="-122"/>
                <a:cs typeface="楷体" panose="02010609060101010101" charset="-122"/>
              </a:rPr>
              <a:t>项“</a:t>
            </a:r>
            <a:r>
              <a:rPr lang="zh-CN" altLang="en-US" sz="2800" b="1">
                <a:solidFill>
                  <a:srgbClr val="FF0000"/>
                </a:solidFill>
                <a:latin typeface="楷体" charset="-122"/>
                <a:ea typeface="楷体" charset="-122"/>
                <a:cs typeface="楷体" panose="02010609060101010101" charset="-122"/>
              </a:rPr>
              <a:t>功败垂成</a:t>
            </a:r>
            <a:r>
              <a:rPr lang="zh-CN" altLang="en-US" sz="2800" b="1">
                <a:latin typeface="楷体" charset="-122"/>
                <a:ea typeface="楷体" charset="-122"/>
                <a:cs typeface="楷体" panose="02010609060101010101" charset="-122"/>
              </a:rPr>
              <a:t>”指事情将要成功时，遇到了失败。不合语境。</a:t>
            </a:r>
            <a:r>
              <a:rPr lang="en-US" altLang="zh-CN" sz="2800" b="1">
                <a:latin typeface="楷体" charset="-122"/>
                <a:ea typeface="楷体" charset="-122"/>
                <a:cs typeface="楷体" panose="02010609060101010101" charset="-122"/>
              </a:rPr>
              <a:t>C</a:t>
            </a:r>
            <a:r>
              <a:rPr lang="zh-CN" altLang="en-US" sz="2800" b="1">
                <a:latin typeface="楷体" charset="-122"/>
                <a:ea typeface="楷体" charset="-122"/>
                <a:cs typeface="楷体" panose="02010609060101010101" charset="-122"/>
              </a:rPr>
              <a:t>项“</a:t>
            </a:r>
            <a:r>
              <a:rPr lang="zh-CN" altLang="en-US" sz="2800" b="1">
                <a:solidFill>
                  <a:srgbClr val="FF0000"/>
                </a:solidFill>
                <a:latin typeface="楷体" charset="-122"/>
                <a:ea typeface="楷体" charset="-122"/>
                <a:cs typeface="楷体" panose="02010609060101010101" charset="-122"/>
              </a:rPr>
              <a:t>豁然开朗</a:t>
            </a:r>
            <a:r>
              <a:rPr lang="zh-CN" altLang="en-US" sz="2800" b="1">
                <a:latin typeface="楷体" charset="-122"/>
                <a:ea typeface="楷体" charset="-122"/>
                <a:cs typeface="楷体" panose="02010609060101010101" charset="-122"/>
              </a:rPr>
              <a:t>”是指道理一下子明白了，不能用来形容性格。</a:t>
            </a:r>
            <a:r>
              <a:rPr lang="en-US" altLang="zh-CN" sz="2800" b="1">
                <a:latin typeface="楷体" charset="-122"/>
                <a:ea typeface="楷体" charset="-122"/>
                <a:cs typeface="楷体" panose="02010609060101010101" charset="-122"/>
              </a:rPr>
              <a:t>D</a:t>
            </a:r>
            <a:r>
              <a:rPr lang="zh-CN" altLang="en-US" sz="2800" b="1">
                <a:latin typeface="楷体" charset="-122"/>
                <a:ea typeface="楷体" charset="-122"/>
                <a:cs typeface="楷体" panose="02010609060101010101" charset="-122"/>
              </a:rPr>
              <a:t>项“</a:t>
            </a:r>
            <a:r>
              <a:rPr lang="zh-CN" altLang="en-US" sz="2800" b="1">
                <a:solidFill>
                  <a:srgbClr val="FF0000"/>
                </a:solidFill>
                <a:latin typeface="楷体" charset="-122"/>
                <a:ea typeface="楷体" charset="-122"/>
                <a:cs typeface="楷体" panose="02010609060101010101" charset="-122"/>
              </a:rPr>
              <a:t>望风披靡</a:t>
            </a:r>
            <a:r>
              <a:rPr lang="zh-CN" altLang="en-US" sz="2800" b="1">
                <a:latin typeface="楷体" charset="-122"/>
                <a:ea typeface="楷体" charset="-122"/>
                <a:cs typeface="楷体" panose="02010609060101010101" charset="-122"/>
              </a:rPr>
              <a:t>”比喻作战中被对方的威势所震吓，老远地看到来势勇猛，未经战斗就溃散了。不合语境。</a:t>
            </a:r>
          </a:p>
        </p:txBody>
      </p:sp>
      <p:sp>
        <p:nvSpPr>
          <p:cNvPr id="72709" name="文本框 72708"/>
          <p:cNvSpPr txBox="1"/>
          <p:nvPr/>
        </p:nvSpPr>
        <p:spPr>
          <a:xfrm>
            <a:off x="9085580" y="260350"/>
            <a:ext cx="477838" cy="579438"/>
          </a:xfrm>
          <a:prstGeom prst="rect">
            <a:avLst/>
          </a:prstGeom>
          <a:noFill/>
          <a:ln w="9525">
            <a:noFill/>
          </a:ln>
        </p:spPr>
        <p:txBody>
          <a:bodyPr wrap="none">
            <a:spAutoFit/>
          </a:bodyPr>
          <a:lstStyle/>
          <a:p>
            <a:r>
              <a:rPr lang="en-US" altLang="zh-CN" sz="3200">
                <a:solidFill>
                  <a:srgbClr val="FF0000"/>
                </a:solidFill>
                <a:latin typeface="Times New Roman" charset="0"/>
              </a:rPr>
              <a:t>B</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2709"/>
                                        </p:tgtEl>
                                        <p:attrNameLst>
                                          <p:attrName>style.visibility</p:attrName>
                                        </p:attrNameLst>
                                      </p:cBhvr>
                                      <p:to>
                                        <p:strVal val="visible"/>
                                      </p:to>
                                    </p:set>
                                    <p:anim calcmode="lin" valueType="num">
                                      <p:cBhvr additive="base">
                                        <p:cTn id="7" dur="500" fill="hold"/>
                                        <p:tgtEl>
                                          <p:spTgt spid="72709"/>
                                        </p:tgtEl>
                                        <p:attrNameLst>
                                          <p:attrName>ppt_x</p:attrName>
                                        </p:attrNameLst>
                                      </p:cBhvr>
                                      <p:tavLst>
                                        <p:tav tm="0">
                                          <p:val>
                                            <p:strVal val="#ppt_x"/>
                                          </p:val>
                                        </p:tav>
                                        <p:tav tm="100000">
                                          <p:val>
                                            <p:strVal val="#ppt_x"/>
                                          </p:val>
                                        </p:tav>
                                      </p:tavLst>
                                    </p:anim>
                                    <p:anim calcmode="lin" valueType="num">
                                      <p:cBhvr additive="base">
                                        <p:cTn id="8" dur="500" fill="hold"/>
                                        <p:tgtEl>
                                          <p:spTgt spid="72709"/>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2708"/>
                                        </p:tgtEl>
                                        <p:attrNameLst>
                                          <p:attrName>style.visibility</p:attrName>
                                        </p:attrNameLst>
                                      </p:cBhvr>
                                      <p:to>
                                        <p:strVal val="visible"/>
                                      </p:to>
                                    </p:set>
                                    <p:anim calcmode="lin" valueType="num">
                                      <p:cBhvr additive="base">
                                        <p:cTn id="13" dur="500" fill="hold"/>
                                        <p:tgtEl>
                                          <p:spTgt spid="72708"/>
                                        </p:tgtEl>
                                        <p:attrNameLst>
                                          <p:attrName>ppt_x</p:attrName>
                                        </p:attrNameLst>
                                      </p:cBhvr>
                                      <p:tavLst>
                                        <p:tav tm="0">
                                          <p:val>
                                            <p:strVal val="#ppt_x"/>
                                          </p:val>
                                        </p:tav>
                                        <p:tav tm="100000">
                                          <p:val>
                                            <p:strVal val="#ppt_x"/>
                                          </p:val>
                                        </p:tav>
                                      </p:tavLst>
                                    </p:anim>
                                    <p:anim calcmode="lin" valueType="num">
                                      <p:cBhvr additive="base">
                                        <p:cTn id="14" dur="500" fill="hold"/>
                                        <p:tgtEl>
                                          <p:spTgt spid="7270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708" grpId="0"/>
      <p:bldP spid="72709" grpId="0"/>
    </p:bldLst>
  </p:timing>
</p:sld>
</file>

<file path=ppt/slides/slide4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9394" name="文本框 73729"/>
          <p:cNvSpPr txBox="1"/>
          <p:nvPr/>
        </p:nvSpPr>
        <p:spPr>
          <a:xfrm>
            <a:off x="611188" y="188913"/>
            <a:ext cx="184150" cy="366712"/>
          </a:xfrm>
          <a:prstGeom prst="rect">
            <a:avLst/>
          </a:prstGeom>
          <a:noFill/>
          <a:ln w="9525">
            <a:noFill/>
          </a:ln>
        </p:spPr>
        <p:txBody>
          <a:bodyPr wrap="none">
            <a:spAutoFit/>
          </a:bodyPr>
          <a:lstStyle/>
          <a:p>
            <a:endParaRPr lang="zh-CN" altLang="en-US" sz="2400" b="0">
              <a:latin typeface="Times New Roman" charset="0"/>
            </a:endParaRPr>
          </a:p>
        </p:txBody>
      </p:sp>
      <p:sp>
        <p:nvSpPr>
          <p:cNvPr id="59395" name="文本框 73730"/>
          <p:cNvSpPr txBox="1"/>
          <p:nvPr/>
        </p:nvSpPr>
        <p:spPr>
          <a:xfrm>
            <a:off x="179705" y="0"/>
            <a:ext cx="11752580" cy="4523105"/>
          </a:xfrm>
          <a:prstGeom prst="rect">
            <a:avLst/>
          </a:prstGeom>
          <a:solidFill>
            <a:schemeClr val="bg1"/>
          </a:solidFill>
          <a:ln w="12700" cap="flat" cmpd="sng">
            <a:solidFill>
              <a:schemeClr val="accent1">
                <a:shade val="50000"/>
              </a:schemeClr>
            </a:solidFill>
            <a:prstDash val="solid"/>
            <a:miter/>
            <a:headEnd type="none" w="med" len="med"/>
            <a:tailEnd type="none" w="med" len="med"/>
          </a:ln>
        </p:spPr>
        <p:txBody>
          <a:bodyPr wrap="square">
            <a:spAutoFit/>
          </a:bodyPr>
          <a:lstStyle/>
          <a:p>
            <a:r>
              <a:rPr lang="en-US" altLang="zh-CN" sz="3200" b="1">
                <a:latin typeface="楷体" charset="-122"/>
                <a:ea typeface="楷体" charset="-122"/>
                <a:cs typeface="楷体" panose="02010609060101010101" charset="-122"/>
              </a:rPr>
              <a:t>4</a:t>
            </a:r>
            <a:r>
              <a:rPr lang="zh-CN" altLang="en-US" sz="3200" b="1">
                <a:latin typeface="楷体" charset="-122"/>
                <a:ea typeface="楷体" charset="-122"/>
                <a:cs typeface="楷体" panose="02010609060101010101" charset="-122"/>
              </a:rPr>
              <a:t>、下列各句中，加点的成语使用恰当的一句是（  ）</a:t>
            </a:r>
          </a:p>
          <a:p>
            <a:r>
              <a:rPr lang="en-US" altLang="zh-CN" sz="3200" b="1">
                <a:latin typeface="楷体" charset="-122"/>
                <a:ea typeface="楷体" charset="-122"/>
                <a:cs typeface="楷体" panose="02010609060101010101" charset="-122"/>
              </a:rPr>
              <a:t>A</a:t>
            </a:r>
            <a:r>
              <a:rPr lang="zh-CN" altLang="en-US" sz="3200" b="1">
                <a:latin typeface="楷体" charset="-122"/>
                <a:ea typeface="楷体" charset="-122"/>
                <a:cs typeface="楷体" panose="02010609060101010101" charset="-122"/>
              </a:rPr>
              <a:t>、这个饭店服务质量之差，可谓是</a:t>
            </a:r>
            <a:r>
              <a:rPr lang="zh-CN" altLang="en-US" sz="3200" b="1">
                <a:solidFill>
                  <a:srgbClr val="FF0000"/>
                </a:solidFill>
                <a:latin typeface="楷体" charset="-122"/>
                <a:ea typeface="楷体" charset="-122"/>
                <a:cs typeface="楷体" panose="02010609060101010101" charset="-122"/>
              </a:rPr>
              <a:t>有口皆碑</a:t>
            </a:r>
            <a:r>
              <a:rPr lang="zh-CN" altLang="en-US" sz="3200" b="1">
                <a:latin typeface="楷体" charset="-122"/>
                <a:ea typeface="楷体" charset="-122"/>
                <a:cs typeface="楷体" panose="02010609060101010101" charset="-122"/>
              </a:rPr>
              <a:t>。但因别无分店，只好在此就餐了。</a:t>
            </a:r>
          </a:p>
          <a:p>
            <a:r>
              <a:rPr lang="en-US" altLang="zh-CN" sz="3200" b="1">
                <a:latin typeface="楷体" charset="-122"/>
                <a:ea typeface="楷体" charset="-122"/>
                <a:cs typeface="楷体" panose="02010609060101010101" charset="-122"/>
              </a:rPr>
              <a:t>B</a:t>
            </a:r>
            <a:r>
              <a:rPr lang="zh-CN" altLang="en-US" sz="3200" b="1">
                <a:latin typeface="楷体" charset="-122"/>
                <a:ea typeface="楷体" charset="-122"/>
                <a:cs typeface="楷体" panose="02010609060101010101" charset="-122"/>
              </a:rPr>
              <a:t>、那些酷爱平等自由的人们，怎么能够愿意去过那种</a:t>
            </a:r>
            <a:r>
              <a:rPr lang="zh-CN" altLang="en-US" sz="3200" b="1">
                <a:solidFill>
                  <a:srgbClr val="FF0000"/>
                </a:solidFill>
                <a:latin typeface="楷体" charset="-122"/>
                <a:ea typeface="楷体" charset="-122"/>
                <a:cs typeface="楷体" panose="02010609060101010101" charset="-122"/>
              </a:rPr>
              <a:t>俯仰由人</a:t>
            </a:r>
            <a:r>
              <a:rPr lang="zh-CN" altLang="en-US" sz="3200" b="1">
                <a:latin typeface="楷体" charset="-122"/>
                <a:ea typeface="楷体" charset="-122"/>
                <a:cs typeface="楷体" panose="02010609060101010101" charset="-122"/>
              </a:rPr>
              <a:t>的生活呢？</a:t>
            </a:r>
          </a:p>
          <a:p>
            <a:r>
              <a:rPr lang="en-US" altLang="zh-CN" sz="3200" b="1">
                <a:latin typeface="楷体" charset="-122"/>
                <a:ea typeface="楷体" charset="-122"/>
                <a:cs typeface="楷体" panose="02010609060101010101" charset="-122"/>
              </a:rPr>
              <a:t>C</a:t>
            </a:r>
            <a:r>
              <a:rPr lang="zh-CN" altLang="en-US" sz="3200" b="1">
                <a:latin typeface="楷体" charset="-122"/>
                <a:ea typeface="楷体" charset="-122"/>
                <a:cs typeface="楷体" panose="02010609060101010101" charset="-122"/>
              </a:rPr>
              <a:t>、电子宠物玩具在市场上</a:t>
            </a:r>
            <a:r>
              <a:rPr lang="zh-CN" altLang="en-US" sz="3200" b="1">
                <a:solidFill>
                  <a:srgbClr val="FF0000"/>
                </a:solidFill>
                <a:latin typeface="楷体" charset="-122"/>
                <a:ea typeface="楷体" charset="-122"/>
                <a:cs typeface="楷体" panose="02010609060101010101" charset="-122"/>
              </a:rPr>
              <a:t>方兴未艾</a:t>
            </a:r>
            <a:r>
              <a:rPr lang="zh-CN" altLang="en-US" sz="3200" b="1">
                <a:latin typeface="楷体" charset="-122"/>
                <a:ea typeface="楷体" charset="-122"/>
                <a:cs typeface="楷体" panose="02010609060101010101" charset="-122"/>
              </a:rPr>
              <a:t>，已经从火爆一时发展到无人问津了。</a:t>
            </a:r>
          </a:p>
          <a:p>
            <a:r>
              <a:rPr lang="en-US" altLang="zh-CN" sz="3200" b="1">
                <a:latin typeface="楷体" charset="-122"/>
                <a:ea typeface="楷体" charset="-122"/>
                <a:cs typeface="楷体" panose="02010609060101010101" charset="-122"/>
              </a:rPr>
              <a:t>D</a:t>
            </a:r>
            <a:r>
              <a:rPr lang="zh-CN" altLang="en-US" sz="3200" b="1">
                <a:latin typeface="楷体" charset="-122"/>
                <a:ea typeface="楷体" charset="-122"/>
                <a:cs typeface="楷体" panose="02010609060101010101" charset="-122"/>
              </a:rPr>
              <a:t>、张大夫给我针灸了一个多月就治好了我的腰痛病，可真是</a:t>
            </a:r>
            <a:r>
              <a:rPr lang="zh-CN" altLang="en-US" sz="3200" b="1">
                <a:solidFill>
                  <a:srgbClr val="FF0000"/>
                </a:solidFill>
                <a:latin typeface="楷体" charset="-122"/>
                <a:ea typeface="楷体" charset="-122"/>
                <a:cs typeface="楷体" panose="02010609060101010101" charset="-122"/>
              </a:rPr>
              <a:t>妙手回春</a:t>
            </a:r>
            <a:r>
              <a:rPr lang="zh-CN" altLang="en-US" sz="3200" b="1">
                <a:latin typeface="楷体" charset="-122"/>
                <a:ea typeface="楷体" charset="-122"/>
                <a:cs typeface="楷体" panose="02010609060101010101" charset="-122"/>
              </a:rPr>
              <a:t>啊。 </a:t>
            </a:r>
          </a:p>
        </p:txBody>
      </p:sp>
      <p:sp>
        <p:nvSpPr>
          <p:cNvPr id="73732" name="文本框 73731"/>
          <p:cNvSpPr txBox="1"/>
          <p:nvPr/>
        </p:nvSpPr>
        <p:spPr>
          <a:xfrm>
            <a:off x="179705" y="4523105"/>
            <a:ext cx="11752580" cy="2245360"/>
          </a:xfrm>
          <a:prstGeom prst="rect">
            <a:avLst/>
          </a:prstGeom>
          <a:solidFill>
            <a:schemeClr val="bg1"/>
          </a:solidFill>
          <a:ln w="12700" cap="flat" cmpd="sng">
            <a:solidFill>
              <a:schemeClr val="accent1">
                <a:shade val="50000"/>
              </a:schemeClr>
            </a:solidFill>
            <a:prstDash val="solid"/>
            <a:miter/>
            <a:headEnd type="none" w="med" len="med"/>
            <a:tailEnd type="none" w="med" len="med"/>
          </a:ln>
        </p:spPr>
        <p:txBody>
          <a:bodyPr wrap="square">
            <a:spAutoFit/>
          </a:bodyPr>
          <a:lstStyle/>
          <a:p>
            <a:r>
              <a:rPr lang="en-US" altLang="zh-CN" sz="2800" b="1">
                <a:latin typeface="楷体" charset="-122"/>
                <a:ea typeface="楷体" charset="-122"/>
                <a:cs typeface="楷体" panose="02010609060101010101" charset="-122"/>
              </a:rPr>
              <a:t>A</a:t>
            </a:r>
            <a:r>
              <a:rPr lang="zh-CN" altLang="en-US" sz="2800" b="1">
                <a:latin typeface="楷体" charset="-122"/>
                <a:ea typeface="楷体" charset="-122"/>
                <a:cs typeface="楷体" panose="02010609060101010101" charset="-122"/>
              </a:rPr>
              <a:t>项“</a:t>
            </a:r>
            <a:r>
              <a:rPr lang="zh-CN" altLang="en-US" sz="2800" b="1">
                <a:solidFill>
                  <a:srgbClr val="FF0000"/>
                </a:solidFill>
                <a:latin typeface="楷体" charset="-122"/>
                <a:ea typeface="楷体" charset="-122"/>
                <a:cs typeface="楷体" panose="02010609060101010101" charset="-122"/>
              </a:rPr>
              <a:t>有口皆碑</a:t>
            </a:r>
            <a:r>
              <a:rPr lang="zh-CN" altLang="en-US" sz="2800" b="1">
                <a:latin typeface="楷体" charset="-122"/>
                <a:ea typeface="楷体" charset="-122"/>
                <a:cs typeface="楷体" panose="02010609060101010101" charset="-122"/>
              </a:rPr>
              <a:t>”意思是所有人的嘴都是活的纪功碑，比喻对好人好事一致颂扬，是个褒义词，用在句中不恰当。</a:t>
            </a:r>
            <a:r>
              <a:rPr lang="en-US" altLang="zh-CN" sz="2800" b="1">
                <a:latin typeface="楷体" charset="-122"/>
                <a:ea typeface="楷体" charset="-122"/>
                <a:cs typeface="楷体" panose="02010609060101010101" charset="-122"/>
              </a:rPr>
              <a:t>C</a:t>
            </a:r>
            <a:r>
              <a:rPr lang="zh-CN" altLang="en-US" sz="2800" b="1">
                <a:latin typeface="楷体" charset="-122"/>
                <a:ea typeface="楷体" charset="-122"/>
                <a:cs typeface="楷体" panose="02010609060101010101" charset="-122"/>
              </a:rPr>
              <a:t>项“</a:t>
            </a:r>
            <a:r>
              <a:rPr lang="zh-CN" altLang="en-US" sz="2800" b="1">
                <a:solidFill>
                  <a:srgbClr val="FF0000"/>
                </a:solidFill>
                <a:latin typeface="楷体" charset="-122"/>
                <a:ea typeface="楷体" charset="-122"/>
                <a:cs typeface="楷体" panose="02010609060101010101" charset="-122"/>
              </a:rPr>
              <a:t>方兴未艾</a:t>
            </a:r>
            <a:r>
              <a:rPr lang="zh-CN" altLang="en-US" sz="2800" b="1">
                <a:latin typeface="楷体" charset="-122"/>
                <a:ea typeface="楷体" charset="-122"/>
                <a:cs typeface="楷体" panose="02010609060101010101" charset="-122"/>
              </a:rPr>
              <a:t>”指事物正在发展，还没有停止。多形容革命形势或新生事物正在蓬勃发展。与后面的“无人问津”矛盾。</a:t>
            </a:r>
            <a:r>
              <a:rPr lang="en-US" altLang="zh-CN" sz="2800" b="1">
                <a:latin typeface="楷体" charset="-122"/>
                <a:ea typeface="楷体" charset="-122"/>
                <a:cs typeface="楷体" panose="02010609060101010101" charset="-122"/>
              </a:rPr>
              <a:t>D</a:t>
            </a:r>
            <a:r>
              <a:rPr lang="zh-CN" altLang="en-US" sz="2800" b="1">
                <a:latin typeface="楷体" charset="-122"/>
                <a:ea typeface="楷体" charset="-122"/>
                <a:cs typeface="楷体" panose="02010609060101010101" charset="-122"/>
              </a:rPr>
              <a:t>项“</a:t>
            </a:r>
            <a:r>
              <a:rPr lang="zh-CN" altLang="en-US" sz="2800" b="1">
                <a:solidFill>
                  <a:srgbClr val="FF0000"/>
                </a:solidFill>
                <a:latin typeface="楷体" charset="-122"/>
                <a:ea typeface="楷体" charset="-122"/>
                <a:cs typeface="楷体" panose="02010609060101010101" charset="-122"/>
              </a:rPr>
              <a:t>妙手回春</a:t>
            </a:r>
            <a:r>
              <a:rPr lang="zh-CN" altLang="en-US" sz="2800" b="1">
                <a:latin typeface="楷体" charset="-122"/>
                <a:ea typeface="楷体" charset="-122"/>
                <a:cs typeface="楷体" panose="02010609060101010101" charset="-122"/>
              </a:rPr>
              <a:t>”是称赞医生医术高明，能使病危的人痊愈。没有分清词义的轻重。 </a:t>
            </a:r>
          </a:p>
        </p:txBody>
      </p:sp>
      <p:sp>
        <p:nvSpPr>
          <p:cNvPr id="73733" name="文本框 73732"/>
          <p:cNvSpPr txBox="1"/>
          <p:nvPr/>
        </p:nvSpPr>
        <p:spPr>
          <a:xfrm>
            <a:off x="8994140" y="82550"/>
            <a:ext cx="388938" cy="579438"/>
          </a:xfrm>
          <a:prstGeom prst="rect">
            <a:avLst/>
          </a:prstGeom>
          <a:noFill/>
          <a:ln w="9525">
            <a:noFill/>
          </a:ln>
        </p:spPr>
        <p:txBody>
          <a:bodyPr wrap="none">
            <a:spAutoFit/>
          </a:bodyPr>
          <a:lstStyle/>
          <a:p>
            <a:r>
              <a:rPr lang="en-US" altLang="zh-CN" sz="3200">
                <a:solidFill>
                  <a:srgbClr val="FF0000"/>
                </a:solidFill>
                <a:latin typeface="黑体" panose="02010609060101010101" pitchFamily="49" charset="-122"/>
                <a:ea typeface="黑体" panose="02010609060101010101" pitchFamily="49" charset="-122"/>
              </a:rPr>
              <a:t>B</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3733"/>
                                        </p:tgtEl>
                                        <p:attrNameLst>
                                          <p:attrName>style.visibility</p:attrName>
                                        </p:attrNameLst>
                                      </p:cBhvr>
                                      <p:to>
                                        <p:strVal val="visible"/>
                                      </p:to>
                                    </p:set>
                                    <p:anim calcmode="lin" valueType="num">
                                      <p:cBhvr additive="base">
                                        <p:cTn id="7" dur="500" fill="hold"/>
                                        <p:tgtEl>
                                          <p:spTgt spid="73733"/>
                                        </p:tgtEl>
                                        <p:attrNameLst>
                                          <p:attrName>ppt_x</p:attrName>
                                        </p:attrNameLst>
                                      </p:cBhvr>
                                      <p:tavLst>
                                        <p:tav tm="0">
                                          <p:val>
                                            <p:strVal val="#ppt_x"/>
                                          </p:val>
                                        </p:tav>
                                        <p:tav tm="100000">
                                          <p:val>
                                            <p:strVal val="#ppt_x"/>
                                          </p:val>
                                        </p:tav>
                                      </p:tavLst>
                                    </p:anim>
                                    <p:anim calcmode="lin" valueType="num">
                                      <p:cBhvr additive="base">
                                        <p:cTn id="8" dur="500" fill="hold"/>
                                        <p:tgtEl>
                                          <p:spTgt spid="73733"/>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8" presetClass="entr" presetSubtype="16" fill="hold" grpId="0" nodeType="clickEffect">
                                  <p:stCondLst>
                                    <p:cond delay="0"/>
                                  </p:stCondLst>
                                  <p:childTnLst>
                                    <p:set>
                                      <p:cBhvr>
                                        <p:cTn id="12" dur="1" fill="hold">
                                          <p:stCondLst>
                                            <p:cond delay="0"/>
                                          </p:stCondLst>
                                        </p:cTn>
                                        <p:tgtEl>
                                          <p:spTgt spid="73732"/>
                                        </p:tgtEl>
                                        <p:attrNameLst>
                                          <p:attrName>style.visibility</p:attrName>
                                        </p:attrNameLst>
                                      </p:cBhvr>
                                      <p:to>
                                        <p:strVal val="visible"/>
                                      </p:to>
                                    </p:set>
                                    <p:animEffect transition="in" filter="diamond(in)">
                                      <p:cBhvr>
                                        <p:cTn id="13" dur="2000"/>
                                        <p:tgtEl>
                                          <p:spTgt spid="737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732" grpId="0"/>
      <p:bldP spid="73733" grpId="0"/>
    </p:bldLst>
  </p:timing>
</p:sld>
</file>

<file path=ppt/slides/slide4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0418" name="文本框 74753"/>
          <p:cNvSpPr txBox="1"/>
          <p:nvPr/>
        </p:nvSpPr>
        <p:spPr>
          <a:xfrm>
            <a:off x="611188" y="188913"/>
            <a:ext cx="184150" cy="366712"/>
          </a:xfrm>
          <a:prstGeom prst="rect">
            <a:avLst/>
          </a:prstGeom>
          <a:noFill/>
          <a:ln w="9525">
            <a:noFill/>
          </a:ln>
        </p:spPr>
        <p:txBody>
          <a:bodyPr wrap="none">
            <a:spAutoFit/>
          </a:bodyPr>
          <a:lstStyle/>
          <a:p>
            <a:endParaRPr lang="zh-CN" altLang="en-US" sz="2400" b="0">
              <a:latin typeface="Times New Roman" charset="0"/>
            </a:endParaRPr>
          </a:p>
        </p:txBody>
      </p:sp>
      <p:sp>
        <p:nvSpPr>
          <p:cNvPr id="60419" name="文本框 74754"/>
          <p:cNvSpPr txBox="1"/>
          <p:nvPr/>
        </p:nvSpPr>
        <p:spPr>
          <a:xfrm>
            <a:off x="250825" y="189230"/>
            <a:ext cx="11285855" cy="4030980"/>
          </a:xfrm>
          <a:prstGeom prst="rect">
            <a:avLst/>
          </a:prstGeom>
          <a:solidFill>
            <a:schemeClr val="bg1"/>
          </a:solidFill>
          <a:ln w="12700" cap="flat" cmpd="sng">
            <a:solidFill>
              <a:schemeClr val="accent1">
                <a:shade val="50000"/>
              </a:schemeClr>
            </a:solidFill>
            <a:prstDash val="solid"/>
            <a:miter/>
            <a:headEnd type="none" w="med" len="med"/>
            <a:tailEnd type="none" w="med" len="med"/>
          </a:ln>
        </p:spPr>
        <p:txBody>
          <a:bodyPr wrap="square">
            <a:spAutoFit/>
          </a:bodyPr>
          <a:lstStyle/>
          <a:p>
            <a:r>
              <a:rPr lang="en-US" altLang="zh-CN" sz="3200" b="1">
                <a:latin typeface="楷体" charset="-122"/>
                <a:ea typeface="楷体" charset="-122"/>
                <a:cs typeface="楷体" panose="02010609060101010101" charset="-122"/>
              </a:rPr>
              <a:t>5</a:t>
            </a:r>
            <a:r>
              <a:rPr lang="zh-CN" altLang="en-US" sz="3200" b="1">
                <a:latin typeface="楷体" charset="-122"/>
                <a:ea typeface="楷体" charset="-122"/>
                <a:cs typeface="楷体" panose="02010609060101010101" charset="-122"/>
              </a:rPr>
              <a:t>、下列各句中，加点的成语使用恰当的一句是（  ）</a:t>
            </a:r>
          </a:p>
          <a:p>
            <a:r>
              <a:rPr lang="en-US" altLang="zh-CN" sz="3200" b="1">
                <a:latin typeface="楷体" charset="-122"/>
                <a:ea typeface="楷体" charset="-122"/>
                <a:cs typeface="楷体" panose="02010609060101010101" charset="-122"/>
              </a:rPr>
              <a:t>A</a:t>
            </a:r>
            <a:r>
              <a:rPr lang="zh-CN" altLang="en-US" sz="3200" b="1">
                <a:latin typeface="楷体" charset="-122"/>
                <a:ea typeface="楷体" charset="-122"/>
                <a:cs typeface="楷体" panose="02010609060101010101" charset="-122"/>
              </a:rPr>
              <a:t>、世纪之交，我们回顾民族屈辱的历史，瞻望时代的挑战，不由生出</a:t>
            </a:r>
            <a:r>
              <a:rPr lang="zh-CN" altLang="en-US" sz="3200" b="1">
                <a:solidFill>
                  <a:srgbClr val="FF0000"/>
                </a:solidFill>
                <a:latin typeface="楷体" charset="-122"/>
                <a:ea typeface="楷体" charset="-122"/>
                <a:cs typeface="楷体" panose="02010609060101010101" charset="-122"/>
              </a:rPr>
              <a:t>多难兴邦</a:t>
            </a:r>
            <a:r>
              <a:rPr lang="zh-CN" altLang="en-US" sz="3200" b="1">
                <a:latin typeface="楷体" charset="-122"/>
                <a:ea typeface="楷体" charset="-122"/>
                <a:cs typeface="楷体" panose="02010609060101010101" charset="-122"/>
              </a:rPr>
              <a:t>的历史感怀。</a:t>
            </a:r>
          </a:p>
          <a:p>
            <a:r>
              <a:rPr lang="en-US" altLang="zh-CN" sz="3200" b="1">
                <a:latin typeface="楷体" charset="-122"/>
                <a:ea typeface="楷体" charset="-122"/>
                <a:cs typeface="楷体" panose="02010609060101010101" charset="-122"/>
              </a:rPr>
              <a:t>B</a:t>
            </a:r>
            <a:r>
              <a:rPr lang="zh-CN" altLang="en-US" sz="3200" b="1">
                <a:latin typeface="楷体" charset="-122"/>
                <a:ea typeface="楷体" charset="-122"/>
                <a:cs typeface="楷体" panose="02010609060101010101" charset="-122"/>
              </a:rPr>
              <a:t>、近年来由于纸张价格上涨，报纸杂志竞相提价，让学生们惊呼，</a:t>
            </a:r>
            <a:r>
              <a:rPr lang="zh-CN" altLang="en-US" sz="3200" b="1">
                <a:solidFill>
                  <a:srgbClr val="FF0000"/>
                </a:solidFill>
                <a:latin typeface="楷体" charset="-122"/>
                <a:ea typeface="楷体" charset="-122"/>
                <a:cs typeface="楷体" panose="02010609060101010101" charset="-122"/>
              </a:rPr>
              <a:t>洛阳纸贵</a:t>
            </a:r>
            <a:r>
              <a:rPr lang="zh-CN" altLang="en-US" sz="3200" b="1">
                <a:latin typeface="楷体" charset="-122"/>
                <a:ea typeface="楷体" charset="-122"/>
                <a:cs typeface="楷体" panose="02010609060101010101" charset="-122"/>
              </a:rPr>
              <a:t>今又来。</a:t>
            </a:r>
          </a:p>
          <a:p>
            <a:r>
              <a:rPr lang="en-US" altLang="zh-CN" sz="3200" b="1">
                <a:latin typeface="楷体" charset="-122"/>
                <a:ea typeface="楷体" charset="-122"/>
                <a:cs typeface="楷体" panose="02010609060101010101" charset="-122"/>
              </a:rPr>
              <a:t>C</a:t>
            </a:r>
            <a:r>
              <a:rPr lang="zh-CN" altLang="en-US" sz="3200" b="1">
                <a:latin typeface="楷体" charset="-122"/>
                <a:ea typeface="楷体" charset="-122"/>
                <a:cs typeface="楷体" panose="02010609060101010101" charset="-122"/>
              </a:rPr>
              <a:t>、仿制古画还有一种情形，那就是决不署自己的姓名，以假乱真，</a:t>
            </a:r>
            <a:r>
              <a:rPr lang="zh-CN" altLang="en-US" sz="3200" b="1">
                <a:solidFill>
                  <a:srgbClr val="FF0000"/>
                </a:solidFill>
                <a:latin typeface="楷体" charset="-122"/>
                <a:ea typeface="楷体" charset="-122"/>
                <a:cs typeface="楷体" panose="02010609060101010101" charset="-122"/>
              </a:rPr>
              <a:t>鱼龙混杂</a:t>
            </a:r>
            <a:r>
              <a:rPr lang="zh-CN" altLang="en-US" sz="3200" b="1">
                <a:latin typeface="楷体" charset="-122"/>
                <a:ea typeface="楷体" charset="-122"/>
                <a:cs typeface="楷体" panose="02010609060101010101" charset="-122"/>
              </a:rPr>
              <a:t>，骗取黑钱。</a:t>
            </a:r>
          </a:p>
          <a:p>
            <a:r>
              <a:rPr lang="en-US" altLang="zh-CN" sz="3200" b="1">
                <a:latin typeface="楷体" charset="-122"/>
                <a:ea typeface="楷体" charset="-122"/>
                <a:cs typeface="楷体" panose="02010609060101010101" charset="-122"/>
              </a:rPr>
              <a:t>D</a:t>
            </a:r>
            <a:r>
              <a:rPr lang="zh-CN" altLang="en-US" sz="3200" b="1">
                <a:latin typeface="楷体" charset="-122"/>
                <a:ea typeface="楷体" charset="-122"/>
                <a:cs typeface="楷体" panose="02010609060101010101" charset="-122"/>
              </a:rPr>
              <a:t>、矮桩水稻成熟期</a:t>
            </a:r>
            <a:r>
              <a:rPr lang="zh-CN" altLang="en-US" sz="3200" b="1">
                <a:solidFill>
                  <a:srgbClr val="FF0000"/>
                </a:solidFill>
                <a:latin typeface="楷体" charset="-122"/>
                <a:ea typeface="楷体" charset="-122"/>
                <a:cs typeface="楷体" panose="02010609060101010101" charset="-122"/>
              </a:rPr>
              <a:t>参差不齐</a:t>
            </a:r>
            <a:r>
              <a:rPr lang="zh-CN" altLang="en-US" sz="3200" b="1">
                <a:latin typeface="楷体" charset="-122"/>
                <a:ea typeface="楷体" charset="-122"/>
                <a:cs typeface="楷体" panose="02010609060101010101" charset="-122"/>
              </a:rPr>
              <a:t>，不宜用机器统一收割。 </a:t>
            </a:r>
          </a:p>
        </p:txBody>
      </p:sp>
      <p:sp>
        <p:nvSpPr>
          <p:cNvPr id="74756" name="文本框 74755"/>
          <p:cNvSpPr txBox="1"/>
          <p:nvPr/>
        </p:nvSpPr>
        <p:spPr>
          <a:xfrm>
            <a:off x="250825" y="4533900"/>
            <a:ext cx="11113135" cy="2245360"/>
          </a:xfrm>
          <a:prstGeom prst="rect">
            <a:avLst/>
          </a:prstGeom>
          <a:noFill/>
          <a:ln w="12700" cap="flat" cmpd="sng">
            <a:solidFill>
              <a:schemeClr val="accent1">
                <a:shade val="50000"/>
              </a:schemeClr>
            </a:solidFill>
            <a:prstDash val="solid"/>
            <a:miter/>
            <a:headEnd type="none" w="med" len="med"/>
            <a:tailEnd type="none" w="med" len="med"/>
          </a:ln>
        </p:spPr>
        <p:txBody>
          <a:bodyPr wrap="square">
            <a:spAutoFit/>
          </a:bodyPr>
          <a:lstStyle/>
          <a:p>
            <a:r>
              <a:rPr lang="en-US" altLang="zh-CN" sz="2800" b="1">
                <a:latin typeface="楷体" charset="-122"/>
                <a:ea typeface="楷体" charset="-122"/>
                <a:cs typeface="楷体" panose="02010609060101010101" charset="-122"/>
              </a:rPr>
              <a:t>B</a:t>
            </a:r>
            <a:r>
              <a:rPr lang="zh-CN" altLang="en-US" sz="2800" b="1">
                <a:latin typeface="楷体" charset="-122"/>
                <a:ea typeface="楷体" charset="-122"/>
                <a:cs typeface="楷体" panose="02010609060101010101" charset="-122"/>
              </a:rPr>
              <a:t>项“</a:t>
            </a:r>
            <a:r>
              <a:rPr lang="zh-CN" altLang="en-US" sz="2800" b="1">
                <a:solidFill>
                  <a:srgbClr val="FF0000"/>
                </a:solidFill>
                <a:latin typeface="楷体" charset="-122"/>
                <a:ea typeface="楷体" charset="-122"/>
                <a:cs typeface="楷体" panose="02010609060101010101" charset="-122"/>
              </a:rPr>
              <a:t>洛阳纸贵</a:t>
            </a:r>
            <a:r>
              <a:rPr lang="zh-CN" altLang="en-US" sz="2800" b="1">
                <a:latin typeface="楷体" charset="-122"/>
                <a:ea typeface="楷体" charset="-122"/>
                <a:cs typeface="楷体" panose="02010609060101010101" charset="-122"/>
              </a:rPr>
              <a:t>”源于</a:t>
            </a:r>
            <a:r>
              <a:rPr lang="en-US" altLang="zh-CN" sz="2800" b="1">
                <a:latin typeface="楷体" charset="-122"/>
                <a:ea typeface="楷体" charset="-122"/>
                <a:cs typeface="楷体" panose="02010609060101010101" charset="-122"/>
              </a:rPr>
              <a:t>《</a:t>
            </a:r>
            <a:r>
              <a:rPr lang="zh-CN" altLang="en-US" sz="2800" b="1">
                <a:latin typeface="楷体" charset="-122"/>
                <a:ea typeface="楷体" charset="-122"/>
                <a:cs typeface="楷体" panose="02010609060101010101" charset="-122"/>
              </a:rPr>
              <a:t>晋书</a:t>
            </a:r>
            <a:r>
              <a:rPr lang="en-US" altLang="zh-CN" sz="2800" b="1">
                <a:latin typeface="楷体" charset="-122"/>
                <a:ea typeface="楷体" charset="-122"/>
                <a:cs typeface="楷体" panose="02010609060101010101" charset="-122"/>
              </a:rPr>
              <a:t>·</a:t>
            </a:r>
            <a:r>
              <a:rPr lang="zh-CN" altLang="en-US" sz="2800" b="1">
                <a:latin typeface="楷体" charset="-122"/>
                <a:ea typeface="楷体" charset="-122"/>
                <a:cs typeface="楷体" panose="02010609060101010101" charset="-122"/>
              </a:rPr>
              <a:t>文苑传</a:t>
            </a:r>
            <a:r>
              <a:rPr lang="en-US" altLang="zh-CN" sz="2800" b="1">
                <a:latin typeface="楷体" charset="-122"/>
                <a:ea typeface="楷体" charset="-122"/>
                <a:cs typeface="楷体" panose="02010609060101010101" charset="-122"/>
              </a:rPr>
              <a:t>》</a:t>
            </a:r>
            <a:r>
              <a:rPr lang="zh-CN" altLang="en-US" sz="2800" b="1">
                <a:latin typeface="楷体" charset="-122"/>
                <a:ea typeface="楷体" charset="-122"/>
                <a:cs typeface="楷体" panose="02010609060101010101" charset="-122"/>
              </a:rPr>
              <a:t>，记载左思写</a:t>
            </a:r>
            <a:r>
              <a:rPr lang="en-US" altLang="zh-CN" sz="2800" b="1">
                <a:latin typeface="楷体" charset="-122"/>
                <a:ea typeface="楷体" charset="-122"/>
                <a:cs typeface="楷体" panose="02010609060101010101" charset="-122"/>
              </a:rPr>
              <a:t>《</a:t>
            </a:r>
            <a:r>
              <a:rPr lang="zh-CN" altLang="en-US" sz="2800" b="1">
                <a:latin typeface="楷体" charset="-122"/>
                <a:ea typeface="楷体" charset="-122"/>
                <a:cs typeface="楷体" panose="02010609060101010101" charset="-122"/>
              </a:rPr>
              <a:t>三都赋</a:t>
            </a:r>
            <a:r>
              <a:rPr lang="en-US" altLang="zh-CN" sz="2800" b="1">
                <a:latin typeface="楷体" charset="-122"/>
                <a:ea typeface="楷体" charset="-122"/>
                <a:cs typeface="楷体" panose="02010609060101010101" charset="-122"/>
              </a:rPr>
              <a:t>》</a:t>
            </a:r>
            <a:r>
              <a:rPr lang="zh-CN" altLang="en-US" sz="2800" b="1">
                <a:latin typeface="楷体" charset="-122"/>
                <a:ea typeface="楷体" charset="-122"/>
                <a:cs typeface="楷体" panose="02010609060101010101" charset="-122"/>
              </a:rPr>
              <a:t>，构思了十年，写成以后，抢着抄写的人极多，以致洛阳的纸都涨价了。比喻著作风行一时。句中属望文生义。</a:t>
            </a:r>
            <a:r>
              <a:rPr lang="en-US" altLang="zh-CN" sz="2800" b="1">
                <a:latin typeface="楷体" charset="-122"/>
                <a:ea typeface="楷体" charset="-122"/>
                <a:cs typeface="楷体" panose="02010609060101010101" charset="-122"/>
              </a:rPr>
              <a:t>C</a:t>
            </a:r>
            <a:r>
              <a:rPr lang="zh-CN" altLang="en-US" sz="2800" b="1">
                <a:latin typeface="楷体" charset="-122"/>
                <a:ea typeface="楷体" charset="-122"/>
                <a:cs typeface="楷体" panose="02010609060101010101" charset="-122"/>
              </a:rPr>
              <a:t>项“</a:t>
            </a:r>
            <a:r>
              <a:rPr lang="zh-CN" altLang="en-US" sz="2800" b="1">
                <a:solidFill>
                  <a:srgbClr val="FF0000"/>
                </a:solidFill>
                <a:latin typeface="楷体" charset="-122"/>
                <a:ea typeface="楷体" charset="-122"/>
                <a:cs typeface="楷体" panose="02010609060101010101" charset="-122"/>
              </a:rPr>
              <a:t>鱼龙混杂</a:t>
            </a:r>
            <a:r>
              <a:rPr lang="zh-CN" altLang="en-US" sz="2800" b="1">
                <a:latin typeface="楷体" charset="-122"/>
                <a:ea typeface="楷体" charset="-122"/>
                <a:cs typeface="楷体" panose="02010609060101010101" charset="-122"/>
              </a:rPr>
              <a:t>”比喻好人坏人混杂在一起，成分复杂。不合语境，可改为“鱼目混珠”。</a:t>
            </a:r>
            <a:r>
              <a:rPr lang="en-US" altLang="zh-CN" sz="2800" b="1">
                <a:latin typeface="楷体" charset="-122"/>
                <a:ea typeface="楷体" charset="-122"/>
                <a:cs typeface="楷体" panose="02010609060101010101" charset="-122"/>
              </a:rPr>
              <a:t>D</a:t>
            </a:r>
            <a:r>
              <a:rPr lang="zh-CN" altLang="en-US" sz="2800" b="1">
                <a:latin typeface="楷体" charset="-122"/>
                <a:ea typeface="楷体" charset="-122"/>
                <a:cs typeface="楷体" panose="02010609060101010101" charset="-122"/>
              </a:rPr>
              <a:t>项“</a:t>
            </a:r>
            <a:r>
              <a:rPr lang="zh-CN" altLang="en-US" sz="2800" b="1">
                <a:solidFill>
                  <a:srgbClr val="FF0000"/>
                </a:solidFill>
                <a:latin typeface="楷体" charset="-122"/>
                <a:ea typeface="楷体" charset="-122"/>
                <a:cs typeface="楷体" panose="02010609060101010101" charset="-122"/>
              </a:rPr>
              <a:t>参差不齐</a:t>
            </a:r>
            <a:r>
              <a:rPr lang="zh-CN" altLang="en-US" sz="2800" b="1">
                <a:latin typeface="楷体" charset="-122"/>
                <a:ea typeface="楷体" charset="-122"/>
                <a:cs typeface="楷体" panose="02010609060101010101" charset="-122"/>
              </a:rPr>
              <a:t>”指长短高低不齐，不能描述时间。</a:t>
            </a:r>
          </a:p>
        </p:txBody>
      </p:sp>
      <p:sp>
        <p:nvSpPr>
          <p:cNvPr id="74757" name="文本框 74756"/>
          <p:cNvSpPr txBox="1"/>
          <p:nvPr/>
        </p:nvSpPr>
        <p:spPr>
          <a:xfrm>
            <a:off x="9035098" y="270510"/>
            <a:ext cx="388937" cy="579438"/>
          </a:xfrm>
          <a:prstGeom prst="rect">
            <a:avLst/>
          </a:prstGeom>
          <a:noFill/>
          <a:ln w="9525">
            <a:noFill/>
          </a:ln>
        </p:spPr>
        <p:txBody>
          <a:bodyPr wrap="none">
            <a:spAutoFit/>
          </a:bodyPr>
          <a:lstStyle/>
          <a:p>
            <a:r>
              <a:rPr lang="en-US" altLang="zh-CN" sz="3200">
                <a:solidFill>
                  <a:srgbClr val="FF0000"/>
                </a:solidFill>
                <a:latin typeface="黑体" panose="02010609060101010101" pitchFamily="49" charset="-122"/>
                <a:ea typeface="黑体" panose="02010609060101010101" pitchFamily="49" charset="-122"/>
              </a:rPr>
              <a:t>A</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4757"/>
                                        </p:tgtEl>
                                        <p:attrNameLst>
                                          <p:attrName>style.visibility</p:attrName>
                                        </p:attrNameLst>
                                      </p:cBhvr>
                                      <p:to>
                                        <p:strVal val="visible"/>
                                      </p:to>
                                    </p:set>
                                    <p:anim calcmode="lin" valueType="num">
                                      <p:cBhvr additive="base">
                                        <p:cTn id="7" dur="500" fill="hold"/>
                                        <p:tgtEl>
                                          <p:spTgt spid="74757"/>
                                        </p:tgtEl>
                                        <p:attrNameLst>
                                          <p:attrName>ppt_x</p:attrName>
                                        </p:attrNameLst>
                                      </p:cBhvr>
                                      <p:tavLst>
                                        <p:tav tm="0">
                                          <p:val>
                                            <p:strVal val="#ppt_x"/>
                                          </p:val>
                                        </p:tav>
                                        <p:tav tm="100000">
                                          <p:val>
                                            <p:strVal val="#ppt_x"/>
                                          </p:val>
                                        </p:tav>
                                      </p:tavLst>
                                    </p:anim>
                                    <p:anim calcmode="lin" valueType="num">
                                      <p:cBhvr additive="base">
                                        <p:cTn id="8" dur="500" fill="hold"/>
                                        <p:tgtEl>
                                          <p:spTgt spid="74757"/>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8" presetClass="entr" presetSubtype="16" fill="hold" grpId="0" nodeType="clickEffect">
                                  <p:stCondLst>
                                    <p:cond delay="0"/>
                                  </p:stCondLst>
                                  <p:childTnLst>
                                    <p:set>
                                      <p:cBhvr>
                                        <p:cTn id="12" dur="1" fill="hold">
                                          <p:stCondLst>
                                            <p:cond delay="0"/>
                                          </p:stCondLst>
                                        </p:cTn>
                                        <p:tgtEl>
                                          <p:spTgt spid="74756"/>
                                        </p:tgtEl>
                                        <p:attrNameLst>
                                          <p:attrName>style.visibility</p:attrName>
                                        </p:attrNameLst>
                                      </p:cBhvr>
                                      <p:to>
                                        <p:strVal val="visible"/>
                                      </p:to>
                                    </p:set>
                                    <p:animEffect transition="in" filter="diamond(in)">
                                      <p:cBhvr>
                                        <p:cTn id="13" dur="2000"/>
                                        <p:tgtEl>
                                          <p:spTgt spid="747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756" grpId="0"/>
      <p:bldP spid="74757" grpId="0"/>
    </p:bldLst>
  </p:timing>
</p:sld>
</file>

<file path=ppt/slides/slide4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65488" y="1245146"/>
            <a:ext cx="1679930" cy="1679930"/>
          </a:xfrm>
          <a:prstGeom prst="rect">
            <a:avLst/>
          </a:prstGeom>
        </p:spPr>
      </p:pic>
      <p:pic>
        <p:nvPicPr>
          <p:cNvPr id="5" name="图片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779348" y="3350521"/>
            <a:ext cx="1988937" cy="1005580"/>
          </a:xfrm>
          <a:prstGeom prst="rect">
            <a:avLst/>
          </a:prstGeom>
        </p:spPr>
      </p:pic>
      <p:pic>
        <p:nvPicPr>
          <p:cNvPr id="2" name="图片 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10800000">
            <a:off x="7014126" y="-109061"/>
            <a:ext cx="5177874" cy="1872650"/>
          </a:xfrm>
          <a:prstGeom prst="rect">
            <a:avLst/>
          </a:prstGeom>
        </p:spPr>
      </p:pic>
      <p:pic>
        <p:nvPicPr>
          <p:cNvPr id="3" name="图片 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0" y="3917280"/>
            <a:ext cx="4716961" cy="3309020"/>
          </a:xfrm>
          <a:prstGeom prst="rect">
            <a:avLst/>
          </a:prstGeom>
        </p:spPr>
      </p:pic>
      <p:grpSp>
        <p:nvGrpSpPr>
          <p:cNvPr id="10" name="组合 9"/>
          <p:cNvGrpSpPr/>
          <p:nvPr/>
        </p:nvGrpSpPr>
        <p:grpSpPr>
          <a:xfrm>
            <a:off x="5134486" y="3191591"/>
            <a:ext cx="7184514" cy="1323439"/>
            <a:chOff x="5134486" y="3191591"/>
            <a:chExt cx="7184514" cy="1323439"/>
          </a:xfrm>
        </p:grpSpPr>
        <p:sp>
          <p:nvSpPr>
            <p:cNvPr id="6" name="矩形 5"/>
            <p:cNvSpPr/>
            <p:nvPr/>
          </p:nvSpPr>
          <p:spPr>
            <a:xfrm>
              <a:off x="5134486" y="3191591"/>
              <a:ext cx="4288353" cy="1323439"/>
            </a:xfrm>
            <a:prstGeom prst="rect">
              <a:avLst/>
            </a:prstGeom>
          </p:spPr>
          <p:txBody>
            <a:bodyPr wrap="none">
              <a:spAutoFit/>
            </a:bodyPr>
            <a:lstStyle/>
            <a:p>
              <a:r>
                <a:rPr lang="zh-CN" altLang="en-US" sz="8000">
                  <a:latin typeface="+mj-ea"/>
                  <a:ea typeface="+mj-ea"/>
                </a:rPr>
                <a:t>感谢观看</a:t>
              </a:r>
              <a:endParaRPr lang="en-US" altLang="zh-CN" sz="8000">
                <a:latin typeface="+mj-ea"/>
                <a:ea typeface="+mj-ea"/>
              </a:endParaRPr>
            </a:p>
          </p:txBody>
        </p:sp>
        <p:cxnSp>
          <p:nvCxnSpPr>
            <p:cNvPr id="7" name="直接连接符 6"/>
            <p:cNvCxnSpPr/>
            <p:nvPr/>
          </p:nvCxnSpPr>
          <p:spPr>
            <a:xfrm flipH="1">
              <a:off x="5134486" y="4466197"/>
              <a:ext cx="7184514" cy="0"/>
            </a:xfrm>
            <a:prstGeom prst="line">
              <a:avLst/>
            </a:prstGeom>
            <a:ln w="12700"/>
          </p:spPr>
          <p:style>
            <a:lnRef idx="1">
              <a:schemeClr val="accent1"/>
            </a:lnRef>
            <a:fillRef idx="0">
              <a:schemeClr val="accent1"/>
            </a:fillRef>
            <a:effectRef idx="0">
              <a:schemeClr val="accent1"/>
            </a:effectRef>
            <a:fontRef idx="minor">
              <a:schemeClr val="tx1"/>
            </a:fontRef>
          </p:style>
        </p:cxnSp>
      </p:grpSp>
      <p:pic>
        <p:nvPicPr>
          <p:cNvPr id="11" name="New picture" hidden="1"/>
          <p:cNvPicPr/>
          <p:nvPr/>
        </p:nvPicPr>
        <p:blipFill>
          <a:blip r:embed="rId7"/>
          <a:stretch>
            <a:fillRect/>
          </a:stretch>
        </p:blipFill>
        <p:spPr>
          <a:xfrm>
            <a:off x="12319000" y="10210800"/>
            <a:ext cx="469900" cy="254000"/>
          </a:xfrm>
          <a:prstGeom prst="cube">
            <a:avLst/>
          </a:prstGeom>
        </p:spPr>
      </p:pic>
      <p:pic>
        <p:nvPicPr>
          <p:cNvPr id="12" name="New picture"/>
          <p:cNvPicPr/>
          <p:nvPr/>
        </p:nvPicPr>
        <p:blipFill>
          <a:blip r:embed="rId8"/>
          <a:stretch>
            <a:fillRect/>
          </a:stretch>
        </p:blipFill>
        <p:spPr>
          <a:xfrm>
            <a:off x="10312400" y="12319000"/>
            <a:ext cx="342900" cy="254000"/>
          </a:xfrm>
          <a:prstGeom prst="cube">
            <a:avLst/>
          </a:prstGeom>
        </p:spPr>
      </p:pic>
      <p:pic>
        <p:nvPicPr>
          <p:cNvPr id="13" name="New picture"/>
          <p:cNvPicPr/>
          <p:nvPr/>
        </p:nvPicPr>
        <p:blipFill>
          <a:blip r:embed="rId9"/>
          <a:stretch>
            <a:fillRect/>
          </a:stretch>
        </p:blipFill>
        <p:spPr>
          <a:xfrm>
            <a:off x="12090400" y="11595100"/>
            <a:ext cx="317500" cy="228600"/>
          </a:xfrm>
          <a:prstGeom prst="cube">
            <a:avLst/>
          </a:prstGeom>
        </p:spPr>
      </p:pic>
    </p:spTree>
  </p:cSld>
  <p:clrMapOvr>
    <a:masterClrMapping/>
  </p:clrMapOvr>
  <mc:AlternateContent>
    <mc:Choice xmlns:p14="http://schemas.microsoft.com/office/powerpoint/2010/main" Requires="p14">
      <p:transition spd="slow" advClick="0" advTm="4000" p14:dur="1500">
        <p:random/>
      </p:transition>
    </mc:Choice>
    <mc:Fallback>
      <p:transition spd="slow" advClick="0" advTm="4000">
        <p:random/>
      </p:transition>
    </mc:Fallback>
  </mc:AlternateConten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3" name="文本框 12">
            <a:extLst>
              <a:ext uri="{FF2B5EF4-FFF2-40B4-BE49-F238E27FC236}">
                <a16:creationId xmlns:a16="http://schemas.microsoft.com/office/drawing/2014/main" xmlns="" id="{443253BF-4BE9-45B6-99BC-A89221764F73}"/>
              </a:ext>
            </a:extLst>
          </p:cNvPr>
          <p:cNvSpPr txBox="1"/>
          <p:nvPr/>
        </p:nvSpPr>
        <p:spPr>
          <a:xfrm>
            <a:off x="188111" y="1623706"/>
            <a:ext cx="1200329" cy="4170265"/>
          </a:xfrm>
          <a:prstGeom prst="rect">
            <a:avLst/>
          </a:prstGeom>
          <a:noFill/>
        </p:spPr>
        <p:txBody>
          <a:bodyPr vert="eaVert" wrap="square" rtlCol="0">
            <a:spAutoFit/>
          </a:bodyPr>
          <a:lstStyle/>
          <a:p>
            <a:r>
              <a:rPr lang="zh-CN" altLang="en-US" sz="6600" kern="100">
                <a:latin typeface="字魂49号-逍遥行书" panose="00000500000000000000" pitchFamily="2" charset="-122"/>
                <a:ea typeface="字魂49号-逍遥行书" panose="00000500000000000000" pitchFamily="2" charset="-122"/>
                <a:sym typeface="Century Gothic" panose="020b0502020202020204" pitchFamily="34" charset="0"/>
              </a:rPr>
              <a:t>高考解读</a:t>
            </a:r>
          </a:p>
        </p:txBody>
      </p:sp>
      <p:sp>
        <p:nvSpPr>
          <p:cNvPr id="14" name="文本框 13">
            <a:extLst>
              <a:ext uri="{FF2B5EF4-FFF2-40B4-BE49-F238E27FC236}">
                <a16:creationId xmlns:a16="http://schemas.microsoft.com/office/drawing/2014/main" xmlns="" id="{83D4ED50-D48B-4350-BEB2-86F2009A48FA}"/>
              </a:ext>
            </a:extLst>
          </p:cNvPr>
          <p:cNvSpPr txBox="1"/>
          <p:nvPr/>
        </p:nvSpPr>
        <p:spPr>
          <a:xfrm>
            <a:off x="1979708" y="1349722"/>
            <a:ext cx="9560983" cy="4524315"/>
          </a:xfrm>
          <a:prstGeom prst="rect">
            <a:avLst/>
          </a:prstGeom>
          <a:solidFill>
            <a:schemeClr val="bg1"/>
          </a:solidFill>
        </p:spPr>
        <p:txBody>
          <a:bodyPr wrap="square">
            <a:spAutoFit/>
          </a:bodyPr>
          <a:lstStyle/>
          <a:p>
            <a:r>
              <a:rPr lang="en-US" altLang="zh-CN" sz="3200" b="1">
                <a:latin typeface="黑体" panose="02010609060101010101" pitchFamily="49" charset="-122"/>
              </a:rPr>
              <a:t>《</a:t>
            </a:r>
            <a:r>
              <a:rPr lang="zh-CN" altLang="en-US" sz="3200" b="1">
                <a:latin typeface="黑体" panose="02010609060101010101" pitchFamily="49" charset="-122"/>
              </a:rPr>
              <a:t>考试大纲</a:t>
            </a:r>
            <a:r>
              <a:rPr lang="en-US" altLang="zh-CN" sz="3200" b="1">
                <a:latin typeface="黑体" panose="02010609060101010101" pitchFamily="49" charset="-122"/>
              </a:rPr>
              <a:t>》</a:t>
            </a:r>
            <a:r>
              <a:rPr lang="zh-CN" altLang="en-US" sz="3200" b="1">
                <a:latin typeface="黑体" panose="02010609060101010101" pitchFamily="49" charset="-122"/>
              </a:rPr>
              <a:t>要求：正确使用词语（包括熟语），能力等级为</a:t>
            </a:r>
            <a:r>
              <a:rPr lang="en-US" altLang="zh-CN" sz="3200" b="1">
                <a:latin typeface="黑体" panose="02010609060101010101" pitchFamily="49" charset="-122"/>
              </a:rPr>
              <a:t>D</a:t>
            </a:r>
            <a:r>
              <a:rPr lang="zh-CN" altLang="en-US" sz="3200" b="1">
                <a:latin typeface="黑体" panose="02010609060101010101" pitchFamily="49" charset="-122"/>
              </a:rPr>
              <a:t>。</a:t>
            </a:r>
            <a:endParaRPr lang="en-US" altLang="zh-CN" sz="3200" b="1">
              <a:latin typeface="黑体" panose="02010609060101010101" pitchFamily="49" charset="-122"/>
            </a:endParaRPr>
          </a:p>
          <a:p>
            <a:r>
              <a:rPr lang="en-US" altLang="zh-CN" sz="3200" b="1" u="sng">
                <a:latin typeface="黑体" panose="02010609060101010101" pitchFamily="49" charset="-122"/>
              </a:rPr>
              <a:t>     </a:t>
            </a:r>
            <a:r>
              <a:rPr lang="zh-CN" altLang="en-US" sz="3200" b="1" u="sng">
                <a:latin typeface="黑体" panose="02010609060101010101" pitchFamily="49" charset="-122"/>
              </a:rPr>
              <a:t>熟语是固定词组的总和，它包括成语、谚语、俗语、格言、歇后语和惯用语。</a:t>
            </a:r>
            <a:r>
              <a:rPr lang="zh-CN" altLang="en-US" sz="3200" b="1">
                <a:latin typeface="黑体" panose="02010609060101010101" pitchFamily="49" charset="-122"/>
              </a:rPr>
              <a:t>显然，对熟语的考查是引导中学生走向生活的一条重要途径。从近几年各地考题来看，对熟语的考查，除了那些实用性强、流传性广的惯用语、歇后语、俗语外，重点还是常见成语的使用，难点在误解词义的成语和容易误解色彩与适用范围的成语等。</a:t>
            </a:r>
          </a:p>
        </p:txBody>
      </p:sp>
      <p:pic>
        <p:nvPicPr>
          <p:cNvPr id="15" name="图片 14">
            <a:extLst>
              <a:ext uri="{FF2B5EF4-FFF2-40B4-BE49-F238E27FC236}">
                <a16:creationId xmlns:a16="http://schemas.microsoft.com/office/drawing/2014/main" xmlns="" id="{CE5D0327-633A-4FF0-98C9-58BCC7C705B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0" y="-846406"/>
            <a:ext cx="3716499" cy="2470112"/>
          </a:xfrm>
          <a:prstGeom prst="rect">
            <a:avLst/>
          </a:prstGeom>
        </p:spPr>
      </p:pic>
    </p:spTree>
  </p:cSld>
  <p:clrMapOvr>
    <a:masterClrMapping/>
  </p:clrMapOvr>
  <mc:AlternateContent>
    <mc:Choice xmlns:p14="http://schemas.microsoft.com/office/powerpoint/2010/main" Requires="p14">
      <p:transition spd="slow" advClick="0" advTm="4000" p14:dur="1500">
        <p:random/>
      </p:transition>
    </mc:Choice>
    <mc:Fallback>
      <p:transition spd="slow" advClick="0" advTm="4000">
        <p:random/>
      </p:transition>
    </mc:Fallback>
  </mc:AlternateConten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11366" y="97073"/>
            <a:ext cx="1523650" cy="770337"/>
          </a:xfrm>
          <a:prstGeom prst="rect">
            <a:avLst/>
          </a:prstGeom>
        </p:spPr>
      </p:pic>
      <p:pic>
        <p:nvPicPr>
          <p:cNvPr id="4" name="图片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8841" y="200742"/>
            <a:ext cx="1679930" cy="1679930"/>
          </a:xfrm>
          <a:prstGeom prst="rect">
            <a:avLst/>
          </a:prstGeom>
        </p:spPr>
      </p:pic>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275711" y="5220888"/>
            <a:ext cx="1523650" cy="770337"/>
          </a:xfrm>
          <a:prstGeom prst="rect">
            <a:avLst/>
          </a:prstGeom>
        </p:spPr>
      </p:pic>
      <p:sp>
        <p:nvSpPr>
          <p:cNvPr id="6" name="文本框 5"/>
          <p:cNvSpPr txBox="1"/>
          <p:nvPr/>
        </p:nvSpPr>
        <p:spPr>
          <a:xfrm>
            <a:off x="8226425" y="200660"/>
            <a:ext cx="3572510" cy="1198880"/>
          </a:xfrm>
          <a:prstGeom prst="rect">
            <a:avLst/>
          </a:prstGeom>
          <a:noFill/>
          <a:ln w="28575">
            <a:solidFill>
              <a:srgbClr val="DD3B44"/>
            </a:solidFill>
          </a:ln>
        </p:spPr>
        <p:txBody>
          <a:bodyPr wrap="square" rtlCol="0">
            <a:spAutoFit/>
          </a:bodyPr>
          <a:lstStyle/>
          <a:p>
            <a:r>
              <a:rPr lang="en-US" altLang="zh-CN" sz="3600">
                <a:latin typeface="+mj-ea"/>
                <a:ea typeface="+mj-ea"/>
              </a:rPr>
              <a:t> </a:t>
            </a:r>
            <a:r>
              <a:rPr lang="en-US" altLang="zh-CN" sz="3600" b="1">
                <a:latin typeface="+mj-ea"/>
                <a:ea typeface="+mj-ea"/>
              </a:rPr>
              <a:t>2018</a:t>
            </a:r>
            <a:r>
              <a:rPr lang="zh-CN" altLang="en-US" sz="3600" b="1">
                <a:latin typeface="+mj-ea"/>
                <a:ea typeface="宋体" pitchFamily="2" charset="-122"/>
              </a:rPr>
              <a:t>开始</a:t>
            </a:r>
            <a:endParaRPr lang="zh-CN" altLang="en-US" sz="3600" b="1">
              <a:latin typeface="+mj-ea"/>
              <a:ea typeface="+mj-ea"/>
            </a:endParaRPr>
          </a:p>
          <a:p>
            <a:r>
              <a:rPr lang="zh-CN" altLang="en-US" sz="3600" b="1">
                <a:latin typeface="+mj-ea"/>
                <a:ea typeface="+mj-ea"/>
              </a:rPr>
              <a:t> 综合考察</a:t>
            </a:r>
            <a:r>
              <a:rPr lang="zh-CN" altLang="en-US" sz="2400" b="1">
                <a:latin typeface="+mj-ea"/>
                <a:ea typeface="+mj-ea"/>
              </a:rPr>
              <a:t>（近义）</a:t>
            </a:r>
          </a:p>
        </p:txBody>
      </p:sp>
      <p:pic>
        <p:nvPicPr>
          <p:cNvPr id="7" name="图片 6"/>
          <p:cNvPicPr>
            <a:picLocks noChangeAspect="1"/>
          </p:cNvPicPr>
          <p:nvPr/>
        </p:nvPicPr>
        <p:blipFill>
          <a:blip r:embed="rId5"/>
          <a:srcRect t="-150" r="4359"/>
          <a:stretch>
            <a:fillRect/>
          </a:stretch>
        </p:blipFill>
        <p:spPr>
          <a:xfrm>
            <a:off x="501015" y="-12065"/>
            <a:ext cx="6431280" cy="4012565"/>
          </a:xfrm>
          <a:prstGeom prst="rect">
            <a:avLst/>
          </a:prstGeom>
        </p:spPr>
      </p:pic>
      <p:pic>
        <p:nvPicPr>
          <p:cNvPr id="8" name="图片 7"/>
          <p:cNvPicPr>
            <a:picLocks noChangeAspect="1"/>
          </p:cNvPicPr>
          <p:nvPr/>
        </p:nvPicPr>
        <p:blipFill>
          <a:blip r:embed="rId6"/>
          <a:stretch>
            <a:fillRect/>
          </a:stretch>
        </p:blipFill>
        <p:spPr>
          <a:xfrm>
            <a:off x="5858510" y="2813685"/>
            <a:ext cx="6242685" cy="4111625"/>
          </a:xfrm>
          <a:prstGeom prst="rect">
            <a:avLst/>
          </a:prstGeom>
        </p:spPr>
      </p:pic>
      <p:sp>
        <p:nvSpPr>
          <p:cNvPr id="9" name="文本框 8"/>
          <p:cNvSpPr txBox="1"/>
          <p:nvPr/>
        </p:nvSpPr>
        <p:spPr>
          <a:xfrm>
            <a:off x="1666240" y="4792345"/>
            <a:ext cx="3903345" cy="1198880"/>
          </a:xfrm>
          <a:prstGeom prst="rect">
            <a:avLst/>
          </a:prstGeom>
          <a:noFill/>
          <a:ln w="28575">
            <a:solidFill>
              <a:srgbClr val="DD3B44"/>
            </a:solidFill>
          </a:ln>
        </p:spPr>
        <p:txBody>
          <a:bodyPr wrap="square" rtlCol="0">
            <a:spAutoFit/>
          </a:bodyPr>
          <a:lstStyle/>
          <a:p>
            <a:r>
              <a:rPr lang="en-US" altLang="zh-CN" sz="3600">
                <a:latin typeface="+mj-ea"/>
                <a:ea typeface="+mj-ea"/>
              </a:rPr>
              <a:t>  </a:t>
            </a:r>
            <a:r>
              <a:rPr lang="en-US" altLang="zh-CN" sz="3600" b="1">
                <a:latin typeface="+mj-ea"/>
                <a:ea typeface="+mj-ea"/>
              </a:rPr>
              <a:t>2017</a:t>
            </a:r>
            <a:r>
              <a:rPr lang="zh-CN" altLang="en-US" sz="3600" b="1">
                <a:latin typeface="+mj-ea"/>
                <a:ea typeface="+mj-ea"/>
              </a:rPr>
              <a:t>年</a:t>
            </a:r>
          </a:p>
          <a:p>
            <a:r>
              <a:rPr lang="zh-CN" altLang="en-US" sz="3600" b="1">
                <a:latin typeface="+mj-ea"/>
                <a:ea typeface="+mj-ea"/>
              </a:rPr>
              <a:t> 单个考察</a:t>
            </a:r>
            <a:r>
              <a:rPr lang="zh-CN" altLang="en-US" sz="2800" b="1">
                <a:latin typeface="+mj-ea"/>
                <a:ea typeface="+mj-ea"/>
              </a:rPr>
              <a:t>（正误）</a:t>
            </a:r>
          </a:p>
        </p:txBody>
      </p:sp>
    </p:spTree>
  </p:cSld>
  <p:clrMapOvr>
    <a:masterClrMapping/>
  </p:clrMapOvr>
  <mc:AlternateContent>
    <mc:Choice xmlns:p14="http://schemas.microsoft.com/office/powerpoint/2010/main" Requires="p14">
      <p:transition spd="slow" advClick="0" advTm="4000" p14:dur="15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afterGroup">
                            <p:stCondLst>
                              <p:cond delay="0"/>
                            </p:stCondLst>
                            <p:childTnLst>
                              <p:par>
                                <p:cTn id="12" presetID="10" presetClass="entr" presetSubtype="0"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500"/>
                                        <p:tgtEl>
                                          <p:spTgt spid="4"/>
                                        </p:tgtEl>
                                      </p:cBhvr>
                                    </p:animEffect>
                                  </p:childTnLst>
                                </p:cTn>
                              </p:par>
                              <p:par>
                                <p:cTn id="15" presetID="10" presetClass="entr" presetSubtype="0" fill="hold" nodeType="with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500"/>
                                        <p:tgtEl>
                                          <p:spTgt spid="3"/>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0" presetClass="entr" presetSubtype="0" fill="hold"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500"/>
                                        <p:tgtEl>
                                          <p:spTgt spid="5"/>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47" presetClass="entr" presetSubtype="0" fill="hold" grpId="1"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1000"/>
                                        <p:tgtEl>
                                          <p:spTgt spid="9"/>
                                        </p:tgtEl>
                                      </p:cBhvr>
                                    </p:animEffect>
                                    <p:anim calcmode="lin" valueType="num">
                                      <p:cBhvr>
                                        <p:cTn id="28" dur="1000" fill="hold"/>
                                        <p:tgtEl>
                                          <p:spTgt spid="9"/>
                                        </p:tgtEl>
                                        <p:attrNameLst>
                                          <p:attrName>ppt_x</p:attrName>
                                        </p:attrNameLst>
                                      </p:cBhvr>
                                      <p:tavLst>
                                        <p:tav tm="0">
                                          <p:val>
                                            <p:strVal val="#ppt_x"/>
                                          </p:val>
                                        </p:tav>
                                        <p:tav tm="100000">
                                          <p:val>
                                            <p:strVal val="#ppt_x"/>
                                          </p:val>
                                        </p:tav>
                                      </p:tavLst>
                                    </p:anim>
                                    <p:anim calcmode="lin" valueType="num">
                                      <p:cBhvr>
                                        <p:cTn id="2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9" grpId="1"/>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aphicFrame>
        <p:nvGraphicFramePr>
          <p:cNvPr id="3" name="表格 2"/>
          <p:cNvGraphicFramePr>
            <a:graphicFrameLocks noGrp="1"/>
          </p:cNvGraphicFramePr>
          <p:nvPr>
            <p:custDataLst>
              <p:tags r:id="rId2"/>
            </p:custDataLst>
          </p:nvPr>
        </p:nvGraphicFramePr>
        <p:xfrm>
          <a:off x="215265" y="796290"/>
          <a:ext cx="11505565" cy="5596890"/>
        </p:xfrm>
        <a:graphic>
          <a:graphicData uri="http://schemas.openxmlformats.org/drawingml/2006/table">
            <a:tbl>
              <a:tblPr firstRow="1" bandRow="1">
                <a:tableStyleId>{5940675A-B579-460E-94D1-54222C63F5DA}</a:tableStyleId>
              </a:tblPr>
              <a:tblGrid>
                <a:gridCol w="1243330">
                  <a:extLst>
                    <a:ext uri="{9D8B030D-6E8A-4147-A177-3AD203B41FA5}">
                      <a16:colId xmlns:a16="http://schemas.microsoft.com/office/drawing/2014/main" xmlns="" val="20000"/>
                    </a:ext>
                  </a:extLst>
                </a:gridCol>
                <a:gridCol w="1058545">
                  <a:extLst>
                    <a:ext uri="{9D8B030D-6E8A-4147-A177-3AD203B41FA5}">
                      <a16:colId xmlns:a16="http://schemas.microsoft.com/office/drawing/2014/main" xmlns="" val="20001"/>
                    </a:ext>
                  </a:extLst>
                </a:gridCol>
                <a:gridCol w="5607050">
                  <a:extLst>
                    <a:ext uri="{9D8B030D-6E8A-4147-A177-3AD203B41FA5}">
                      <a16:colId xmlns:a16="http://schemas.microsoft.com/office/drawing/2014/main" xmlns="" val="20002"/>
                    </a:ext>
                  </a:extLst>
                </a:gridCol>
                <a:gridCol w="843915">
                  <a:extLst>
                    <a:ext uri="{9D8B030D-6E8A-4147-A177-3AD203B41FA5}">
                      <a16:colId xmlns:a16="http://schemas.microsoft.com/office/drawing/2014/main" xmlns="" val="20003"/>
                    </a:ext>
                  </a:extLst>
                </a:gridCol>
                <a:gridCol w="2752725">
                  <a:extLst>
                    <a:ext uri="{9D8B030D-6E8A-4147-A177-3AD203B41FA5}">
                      <a16:colId xmlns:a16="http://schemas.microsoft.com/office/drawing/2014/main" xmlns="" val="20004"/>
                    </a:ext>
                  </a:extLst>
                </a:gridCol>
              </a:tblGrid>
              <a:tr h="429260">
                <a:tc>
                  <a:txBody>
                    <a:bodyPr vert="horz" wrap="square"/>
                    <a:lstStyle/>
                    <a:p>
                      <a:pPr indent="0" algn="ctr">
                        <a:buNone/>
                      </a:pPr>
                      <a:r>
                        <a:rPr lang="en-US" sz="2400" b="1">
                          <a:latin typeface="宋体" panose="02010600030101010101" pitchFamily="2" charset="-122"/>
                          <a:ea typeface="宋体" pitchFamily="2" charset="-122"/>
                          <a:cs typeface="宋体" panose="02010600030101010101" pitchFamily="2" charset="-122"/>
                        </a:rPr>
                        <a:t>年份</a:t>
                      </a:r>
                      <a:endParaRPr lang="en-US" altLang="en-US" sz="2400" b="1">
                        <a:latin typeface="宋体" panose="02010600030101010101" pitchFamily="2" charset="-122"/>
                        <a:ea typeface="宋体" pitchFamily="2" charset="-122"/>
                        <a:cs typeface="宋体" panose="02010600030101010101" pitchFamily="2" charset="-122"/>
                      </a:endParaRPr>
                    </a:p>
                  </a:txBody>
                  <a:tcPr marL="51435" marR="51435"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1">
                          <a:latin typeface="宋体" panose="02010600030101010101" pitchFamily="2" charset="-122"/>
                          <a:ea typeface="宋体" pitchFamily="2" charset="-122"/>
                          <a:cs typeface="宋体" panose="02010600030101010101" pitchFamily="2" charset="-122"/>
                        </a:rPr>
                        <a:t>考题</a:t>
                      </a:r>
                      <a:endParaRPr lang="en-US" altLang="en-US" sz="2400" b="1">
                        <a:latin typeface="宋体" panose="02010600030101010101" pitchFamily="2" charset="-122"/>
                        <a:ea typeface="宋体" pitchFamily="2" charset="-122"/>
                        <a:cs typeface="宋体" panose="02010600030101010101" pitchFamily="2" charset="-122"/>
                      </a:endParaRPr>
                    </a:p>
                  </a:txBody>
                  <a:tcPr marL="51435" marR="51435"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1">
                          <a:latin typeface="宋体" panose="02010600030101010101" pitchFamily="2" charset="-122"/>
                          <a:ea typeface="宋体" pitchFamily="2" charset="-122"/>
                          <a:cs typeface="宋体" panose="02010600030101010101" pitchFamily="2" charset="-122"/>
                        </a:rPr>
                        <a:t>考查成语</a:t>
                      </a:r>
                      <a:endParaRPr lang="en-US" altLang="en-US" sz="2400" b="1">
                        <a:latin typeface="宋体" panose="02010600030101010101" pitchFamily="2" charset="-122"/>
                        <a:ea typeface="宋体" pitchFamily="2" charset="-122"/>
                        <a:cs typeface="宋体" panose="02010600030101010101" pitchFamily="2" charset="-122"/>
                      </a:endParaRPr>
                    </a:p>
                  </a:txBody>
                  <a:tcPr marL="51435" marR="51435"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1">
                          <a:latin typeface="宋体" panose="02010600030101010101" pitchFamily="2" charset="-122"/>
                          <a:ea typeface="宋体" pitchFamily="2" charset="-122"/>
                          <a:cs typeface="宋体" panose="02010600030101010101" pitchFamily="2" charset="-122"/>
                        </a:rPr>
                        <a:t>总分</a:t>
                      </a:r>
                      <a:endParaRPr lang="en-US" altLang="en-US" sz="2400" b="1">
                        <a:latin typeface="宋体" panose="02010600030101010101" pitchFamily="2" charset="-122"/>
                        <a:ea typeface="宋体" pitchFamily="2" charset="-122"/>
                        <a:cs typeface="宋体" panose="02010600030101010101" pitchFamily="2" charset="-122"/>
                      </a:endParaRPr>
                    </a:p>
                  </a:txBody>
                  <a:tcPr marL="51435" marR="51435"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1">
                          <a:latin typeface="宋体" panose="02010600030101010101" pitchFamily="2" charset="-122"/>
                          <a:ea typeface="宋体" pitchFamily="2" charset="-122"/>
                          <a:cs typeface="宋体" panose="02010600030101010101" pitchFamily="2" charset="-122"/>
                        </a:rPr>
                        <a:t>解题方法</a:t>
                      </a:r>
                      <a:endParaRPr lang="en-US" altLang="en-US" sz="2400" b="1">
                        <a:latin typeface="宋体" panose="02010600030101010101" pitchFamily="2" charset="-122"/>
                        <a:ea typeface="宋体" pitchFamily="2" charset="-122"/>
                        <a:cs typeface="宋体" panose="02010600030101010101" pitchFamily="2" charset="-122"/>
                      </a:endParaRPr>
                    </a:p>
                  </a:txBody>
                  <a:tcPr marL="51435" marR="51435"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375285">
                <a:tc>
                  <a:txBody>
                    <a:bodyPr vert="horz" wrap="square"/>
                    <a:lstStyle/>
                    <a:p>
                      <a:pPr indent="0" algn="ctr">
                        <a:buNone/>
                      </a:pPr>
                      <a:r>
                        <a:rPr lang="en-US" sz="2400" b="1">
                          <a:latin typeface="宋体" panose="02010600030101010101" pitchFamily="2" charset="-122"/>
                          <a:ea typeface="宋体" pitchFamily="2" charset="-122"/>
                          <a:cs typeface="宋体" panose="02010600030101010101" pitchFamily="2" charset="-122"/>
                        </a:rPr>
                        <a:t>2014</a:t>
                      </a:r>
                      <a:endParaRPr lang="en-US" altLang="en-US" sz="2400" b="1">
                        <a:latin typeface="宋体" panose="02010600030101010101" pitchFamily="2" charset="-122"/>
                        <a:ea typeface="宋体" pitchFamily="2" charset="-122"/>
                        <a:cs typeface="宋体" panose="02010600030101010101" pitchFamily="2" charset="-122"/>
                      </a:endParaRPr>
                    </a:p>
                  </a:txBody>
                  <a:tcPr marL="51435" marR="51435"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1">
                          <a:latin typeface="宋体" panose="02010600030101010101" pitchFamily="2" charset="-122"/>
                          <a:ea typeface="宋体" pitchFamily="2" charset="-122"/>
                          <a:cs typeface="宋体" panose="02010600030101010101" pitchFamily="2" charset="-122"/>
                        </a:rPr>
                        <a:t>13题</a:t>
                      </a:r>
                      <a:endParaRPr lang="en-US" altLang="en-US" sz="2400" b="1">
                        <a:latin typeface="宋体" panose="02010600030101010101" pitchFamily="2" charset="-122"/>
                        <a:ea typeface="宋体" pitchFamily="2" charset="-122"/>
                        <a:cs typeface="宋体" panose="02010600030101010101" pitchFamily="2" charset="-122"/>
                      </a:endParaRPr>
                    </a:p>
                  </a:txBody>
                  <a:tcPr marL="51435" marR="51435"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lgn="l">
                        <a:buNone/>
                      </a:pPr>
                      <a:r>
                        <a:rPr lang="en-US" sz="2400" b="1">
                          <a:latin typeface="宋体" panose="02010600030101010101" pitchFamily="2" charset="-122"/>
                          <a:ea typeface="宋体" pitchFamily="2" charset="-122"/>
                          <a:cs typeface="宋体" panose="02010600030101010101" pitchFamily="2" charset="-122"/>
                        </a:rPr>
                        <a:t>当仁不让，责无旁贷、义不容辞</a:t>
                      </a:r>
                      <a:endParaRPr lang="en-US" altLang="en-US" sz="2400" b="1">
                        <a:latin typeface="宋体" panose="02010600030101010101" pitchFamily="2" charset="-122"/>
                        <a:ea typeface="宋体" pitchFamily="2" charset="-122"/>
                        <a:cs typeface="宋体" panose="02010600030101010101" pitchFamily="2" charset="-122"/>
                      </a:endParaRPr>
                    </a:p>
                  </a:txBody>
                  <a:tcPr marL="51435" marR="51435"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1">
                          <a:latin typeface="宋体" panose="02010600030101010101" pitchFamily="2" charset="-122"/>
                          <a:ea typeface="宋体" pitchFamily="2" charset="-122"/>
                          <a:cs typeface="宋体" panose="02010600030101010101" pitchFamily="2" charset="-122"/>
                        </a:rPr>
                        <a:t>3分</a:t>
                      </a:r>
                      <a:endParaRPr lang="en-US" altLang="en-US" sz="2400" b="1">
                        <a:latin typeface="宋体" panose="02010600030101010101" pitchFamily="2" charset="-122"/>
                        <a:ea typeface="宋体" pitchFamily="2" charset="-122"/>
                        <a:cs typeface="宋体" panose="02010600030101010101" pitchFamily="2" charset="-122"/>
                      </a:endParaRPr>
                    </a:p>
                  </a:txBody>
                  <a:tcPr marL="51435" marR="51435"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1">
                          <a:latin typeface="宋体" panose="02010600030101010101" pitchFamily="2" charset="-122"/>
                          <a:ea typeface="宋体" pitchFamily="2" charset="-122"/>
                          <a:cs typeface="宋体" panose="02010600030101010101" pitchFamily="2" charset="-122"/>
                        </a:rPr>
                        <a:t>防范“轻重不分”</a:t>
                      </a:r>
                      <a:endParaRPr lang="en-US" altLang="en-US" sz="2400" b="1">
                        <a:latin typeface="宋体" panose="02010600030101010101" pitchFamily="2" charset="-122"/>
                        <a:ea typeface="宋体" pitchFamily="2" charset="-122"/>
                        <a:cs typeface="宋体" panose="02010600030101010101" pitchFamily="2" charset="-122"/>
                      </a:endParaRPr>
                    </a:p>
                  </a:txBody>
                  <a:tcPr marL="51435" marR="51435"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08940">
                <a:tc>
                  <a:txBody>
                    <a:bodyPr vert="horz" wrap="square"/>
                    <a:lstStyle/>
                    <a:p>
                      <a:pPr indent="0" algn="ctr">
                        <a:buNone/>
                      </a:pPr>
                      <a:r>
                        <a:rPr lang="en-US" sz="2400" b="1">
                          <a:latin typeface="宋体" panose="02010600030101010101" pitchFamily="2" charset="-122"/>
                          <a:ea typeface="宋体" pitchFamily="2" charset="-122"/>
                          <a:cs typeface="宋体" panose="02010600030101010101" pitchFamily="2" charset="-122"/>
                        </a:rPr>
                        <a:t>2015</a:t>
                      </a:r>
                      <a:endParaRPr lang="en-US" altLang="en-US" sz="2400" b="1">
                        <a:latin typeface="宋体" panose="02010600030101010101" pitchFamily="2" charset="-122"/>
                        <a:ea typeface="宋体" pitchFamily="2" charset="-122"/>
                        <a:cs typeface="宋体" panose="02010600030101010101" pitchFamily="2" charset="-122"/>
                      </a:endParaRPr>
                    </a:p>
                  </a:txBody>
                  <a:tcPr marL="51435" marR="51435"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1">
                          <a:latin typeface="宋体" panose="02010600030101010101" pitchFamily="2" charset="-122"/>
                          <a:ea typeface="宋体" pitchFamily="2" charset="-122"/>
                          <a:cs typeface="宋体" panose="02010600030101010101" pitchFamily="2" charset="-122"/>
                        </a:rPr>
                        <a:t>13题</a:t>
                      </a:r>
                      <a:endParaRPr lang="en-US" altLang="en-US" sz="2400" b="1">
                        <a:latin typeface="宋体" panose="02010600030101010101" pitchFamily="2" charset="-122"/>
                        <a:ea typeface="宋体" pitchFamily="2" charset="-122"/>
                        <a:cs typeface="宋体" panose="02010600030101010101" pitchFamily="2" charset="-122"/>
                      </a:endParaRPr>
                    </a:p>
                  </a:txBody>
                  <a:tcPr marL="51435" marR="51435"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lgn="l">
                        <a:buNone/>
                      </a:pPr>
                      <a:r>
                        <a:rPr lang="en-US" sz="2400" b="1">
                          <a:latin typeface="宋体" panose="02010600030101010101" pitchFamily="2" charset="-122"/>
                          <a:ea typeface="宋体" pitchFamily="2" charset="-122"/>
                          <a:cs typeface="宋体" panose="02010600030101010101" pitchFamily="2" charset="-122"/>
                        </a:rPr>
                        <a:t>老谋深算，深思熟虑、深谋远虑</a:t>
                      </a:r>
                      <a:endParaRPr lang="en-US" altLang="en-US" sz="2400" b="1">
                        <a:latin typeface="宋体" panose="02010600030101010101" pitchFamily="2" charset="-122"/>
                        <a:ea typeface="宋体" pitchFamily="2" charset="-122"/>
                        <a:cs typeface="宋体" panose="02010600030101010101" pitchFamily="2" charset="-122"/>
                      </a:endParaRPr>
                    </a:p>
                  </a:txBody>
                  <a:tcPr marL="51435" marR="51435"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1">
                          <a:latin typeface="宋体" panose="02010600030101010101" pitchFamily="2" charset="-122"/>
                          <a:ea typeface="宋体" pitchFamily="2" charset="-122"/>
                          <a:cs typeface="宋体" panose="02010600030101010101" pitchFamily="2" charset="-122"/>
                        </a:rPr>
                        <a:t>3分</a:t>
                      </a:r>
                      <a:endParaRPr lang="en-US" altLang="en-US" sz="2400" b="1">
                        <a:latin typeface="宋体" panose="02010600030101010101" pitchFamily="2" charset="-122"/>
                        <a:ea typeface="宋体" pitchFamily="2" charset="-122"/>
                        <a:cs typeface="宋体" panose="02010600030101010101" pitchFamily="2" charset="-122"/>
                      </a:endParaRPr>
                    </a:p>
                  </a:txBody>
                  <a:tcPr marL="51435" marR="51435"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1">
                          <a:latin typeface="宋体" panose="02010600030101010101" pitchFamily="2" charset="-122"/>
                          <a:ea typeface="宋体" pitchFamily="2" charset="-122"/>
                          <a:cs typeface="宋体" panose="02010600030101010101" pitchFamily="2" charset="-122"/>
                        </a:rPr>
                        <a:t>防范“搭配不当”</a:t>
                      </a:r>
                      <a:endParaRPr lang="en-US" altLang="en-US" sz="2400" b="1">
                        <a:latin typeface="宋体" panose="02010600030101010101" pitchFamily="2" charset="-122"/>
                        <a:ea typeface="宋体" pitchFamily="2" charset="-122"/>
                        <a:cs typeface="宋体" panose="02010600030101010101" pitchFamily="2" charset="-122"/>
                      </a:endParaRPr>
                    </a:p>
                  </a:txBody>
                  <a:tcPr marL="51435" marR="51435"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31520">
                <a:tc>
                  <a:txBody>
                    <a:bodyPr vert="horz" wrap="square"/>
                    <a:lstStyle/>
                    <a:p>
                      <a:pPr indent="0" algn="ctr">
                        <a:buNone/>
                      </a:pPr>
                      <a:r>
                        <a:rPr lang="en-US" sz="2400" b="1">
                          <a:latin typeface="宋体" panose="02010600030101010101" pitchFamily="2" charset="-122"/>
                          <a:ea typeface="宋体" pitchFamily="2" charset="-122"/>
                          <a:cs typeface="宋体" panose="02010600030101010101" pitchFamily="2" charset="-122"/>
                        </a:rPr>
                        <a:t>2016</a:t>
                      </a:r>
                      <a:endParaRPr lang="en-US" altLang="en-US" sz="2400" b="1">
                        <a:latin typeface="宋体" panose="02010600030101010101" pitchFamily="2" charset="-122"/>
                        <a:ea typeface="宋体" pitchFamily="2" charset="-122"/>
                        <a:cs typeface="宋体" panose="02010600030101010101" pitchFamily="2" charset="-122"/>
                      </a:endParaRPr>
                    </a:p>
                  </a:txBody>
                  <a:tcPr marL="51435" marR="51435"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1">
                          <a:latin typeface="宋体" panose="02010600030101010101" pitchFamily="2" charset="-122"/>
                          <a:ea typeface="宋体" pitchFamily="2" charset="-122"/>
                          <a:cs typeface="宋体" panose="02010600030101010101" pitchFamily="2" charset="-122"/>
                        </a:rPr>
                        <a:t>13题</a:t>
                      </a:r>
                      <a:endParaRPr lang="en-US" altLang="en-US" sz="2400" b="1">
                        <a:latin typeface="宋体" panose="02010600030101010101" pitchFamily="2" charset="-122"/>
                        <a:ea typeface="宋体" pitchFamily="2" charset="-122"/>
                        <a:cs typeface="宋体" panose="02010600030101010101" pitchFamily="2" charset="-122"/>
                      </a:endParaRPr>
                    </a:p>
                  </a:txBody>
                  <a:tcPr marL="51435" marR="51435"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lgn="l">
                        <a:buNone/>
                      </a:pPr>
                      <a:r>
                        <a:rPr lang="en-US" sz="2400" b="1">
                          <a:latin typeface="宋体" panose="02010600030101010101" pitchFamily="2" charset="-122"/>
                          <a:ea typeface="宋体" pitchFamily="2" charset="-122"/>
                          <a:cs typeface="宋体" panose="02010600030101010101" pitchFamily="2" charset="-122"/>
                        </a:rPr>
                        <a:t>举重若轻、光怪陆离、改换门庭、并行不悖、空谷足音、奉为圭臬</a:t>
                      </a:r>
                      <a:endParaRPr lang="en-US" altLang="en-US" sz="2400" b="1">
                        <a:latin typeface="宋体" panose="02010600030101010101" pitchFamily="2" charset="-122"/>
                        <a:ea typeface="宋体" pitchFamily="2" charset="-122"/>
                        <a:cs typeface="宋体" panose="02010600030101010101" pitchFamily="2" charset="-122"/>
                      </a:endParaRPr>
                    </a:p>
                  </a:txBody>
                  <a:tcPr marL="51435" marR="51435"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1">
                          <a:latin typeface="宋体" panose="02010600030101010101" pitchFamily="2" charset="-122"/>
                          <a:ea typeface="宋体" pitchFamily="2" charset="-122"/>
                          <a:cs typeface="宋体" panose="02010600030101010101" pitchFamily="2" charset="-122"/>
                        </a:rPr>
                        <a:t>3分</a:t>
                      </a:r>
                      <a:endParaRPr lang="en-US" altLang="en-US" sz="2400" b="1">
                        <a:latin typeface="宋体" panose="02010600030101010101" pitchFamily="2" charset="-122"/>
                        <a:ea typeface="宋体" pitchFamily="2" charset="-122"/>
                        <a:cs typeface="宋体" panose="02010600030101010101" pitchFamily="2" charset="-122"/>
                      </a:endParaRPr>
                    </a:p>
                  </a:txBody>
                  <a:tcPr marL="51435" marR="51435"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1">
                          <a:latin typeface="宋体" panose="02010600030101010101" pitchFamily="2" charset="-122"/>
                          <a:ea typeface="宋体" pitchFamily="2" charset="-122"/>
                          <a:cs typeface="宋体" panose="02010600030101010101" pitchFamily="2" charset="-122"/>
                        </a:rPr>
                        <a:t>防范“望文生义”</a:t>
                      </a:r>
                      <a:endParaRPr lang="en-US" altLang="en-US" sz="2400" b="1">
                        <a:latin typeface="宋体" panose="02010600030101010101" pitchFamily="2" charset="-122"/>
                        <a:ea typeface="宋体" pitchFamily="2" charset="-122"/>
                        <a:cs typeface="宋体" panose="02010600030101010101" pitchFamily="2" charset="-122"/>
                      </a:endParaRPr>
                    </a:p>
                  </a:txBody>
                  <a:tcPr marL="51435" marR="51435"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31520">
                <a:tc>
                  <a:txBody>
                    <a:bodyPr vert="horz" wrap="square"/>
                    <a:lstStyle/>
                    <a:p>
                      <a:pPr indent="0" algn="ctr">
                        <a:buNone/>
                      </a:pPr>
                      <a:r>
                        <a:rPr lang="en-US" sz="2400" b="1">
                          <a:latin typeface="宋体" panose="02010600030101010101" pitchFamily="2" charset="-122"/>
                          <a:ea typeface="宋体" pitchFamily="2" charset="-122"/>
                          <a:cs typeface="宋体" panose="02010600030101010101" pitchFamily="2" charset="-122"/>
                        </a:rPr>
                        <a:t>2017</a:t>
                      </a:r>
                      <a:endParaRPr lang="en-US" altLang="en-US" sz="2400" b="1">
                        <a:latin typeface="宋体" panose="02010600030101010101" pitchFamily="2" charset="-122"/>
                        <a:ea typeface="宋体" pitchFamily="2" charset="-122"/>
                        <a:cs typeface="宋体" panose="02010600030101010101" pitchFamily="2" charset="-122"/>
                      </a:endParaRPr>
                    </a:p>
                  </a:txBody>
                  <a:tcPr marL="51435" marR="51435"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1">
                          <a:latin typeface="宋体" panose="02010600030101010101" pitchFamily="2" charset="-122"/>
                          <a:ea typeface="宋体" pitchFamily="2" charset="-122"/>
                          <a:cs typeface="宋体" panose="02010600030101010101" pitchFamily="2" charset="-122"/>
                        </a:rPr>
                        <a:t>13题</a:t>
                      </a:r>
                      <a:endParaRPr lang="en-US" altLang="en-US" sz="2400" b="1">
                        <a:latin typeface="宋体" panose="02010600030101010101" pitchFamily="2" charset="-122"/>
                        <a:ea typeface="宋体" pitchFamily="2" charset="-122"/>
                        <a:cs typeface="宋体" panose="02010600030101010101" pitchFamily="2" charset="-122"/>
                      </a:endParaRPr>
                    </a:p>
                  </a:txBody>
                  <a:tcPr marL="51435" marR="51435"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lgn="l">
                        <a:buNone/>
                      </a:pPr>
                      <a:r>
                        <a:rPr lang="en-US" sz="2400" b="1">
                          <a:latin typeface="宋体" panose="02010600030101010101" pitchFamily="2" charset="-122"/>
                          <a:ea typeface="宋体" pitchFamily="2" charset="-122"/>
                          <a:cs typeface="宋体" panose="02010600030101010101" pitchFamily="2" charset="-122"/>
                        </a:rPr>
                        <a:t>重整旗鼓、意味深长、层出不穷、刚正不阿、踌躇满志、万无一失</a:t>
                      </a:r>
                      <a:endParaRPr lang="en-US" altLang="en-US" sz="2400" b="1">
                        <a:latin typeface="宋体" panose="02010600030101010101" pitchFamily="2" charset="-122"/>
                        <a:ea typeface="宋体" pitchFamily="2" charset="-122"/>
                        <a:cs typeface="宋体" panose="02010600030101010101" pitchFamily="2" charset="-122"/>
                      </a:endParaRPr>
                    </a:p>
                  </a:txBody>
                  <a:tcPr marL="51435" marR="51435"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1">
                          <a:latin typeface="宋体" panose="02010600030101010101" pitchFamily="2" charset="-122"/>
                          <a:ea typeface="宋体" pitchFamily="2" charset="-122"/>
                          <a:cs typeface="宋体" panose="02010600030101010101" pitchFamily="2" charset="-122"/>
                        </a:rPr>
                        <a:t>3分</a:t>
                      </a:r>
                      <a:endParaRPr lang="en-US" altLang="en-US" sz="2400" b="1">
                        <a:latin typeface="宋体" panose="02010600030101010101" pitchFamily="2" charset="-122"/>
                        <a:ea typeface="宋体" pitchFamily="2" charset="-122"/>
                        <a:cs typeface="宋体" panose="02010600030101010101" pitchFamily="2" charset="-122"/>
                      </a:endParaRPr>
                    </a:p>
                  </a:txBody>
                  <a:tcPr marL="51435" marR="51435"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1">
                          <a:latin typeface="宋体" panose="02010600030101010101" pitchFamily="2" charset="-122"/>
                          <a:ea typeface="宋体" pitchFamily="2" charset="-122"/>
                          <a:cs typeface="宋体" panose="02010600030101010101" pitchFamily="2" charset="-122"/>
                        </a:rPr>
                        <a:t>防范“张冠李戴”</a:t>
                      </a:r>
                      <a:endParaRPr lang="en-US" altLang="en-US" sz="2400" b="1">
                        <a:latin typeface="宋体" panose="02010600030101010101" pitchFamily="2" charset="-122"/>
                        <a:ea typeface="宋体" pitchFamily="2" charset="-122"/>
                        <a:cs typeface="宋体" panose="02010600030101010101" pitchFamily="2" charset="-122"/>
                      </a:endParaRPr>
                    </a:p>
                  </a:txBody>
                  <a:tcPr marL="51435" marR="51435"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r h="1097280">
                <a:tc>
                  <a:txBody>
                    <a:bodyPr vert="horz" wrap="square"/>
                    <a:lstStyle/>
                    <a:p>
                      <a:pPr indent="0" algn="ctr">
                        <a:buNone/>
                      </a:pPr>
                      <a:r>
                        <a:rPr lang="en-US" sz="2400" b="1">
                          <a:latin typeface="宋体" panose="02010600030101010101" pitchFamily="2" charset="-122"/>
                          <a:ea typeface="宋体" pitchFamily="2" charset="-122"/>
                          <a:cs typeface="宋体" panose="02010600030101010101" pitchFamily="2" charset="-122"/>
                        </a:rPr>
                        <a:t>2018</a:t>
                      </a:r>
                      <a:endParaRPr lang="en-US" altLang="en-US" sz="2400" b="1">
                        <a:latin typeface="宋体" panose="02010600030101010101" pitchFamily="2" charset="-122"/>
                        <a:ea typeface="宋体" pitchFamily="2" charset="-122"/>
                        <a:cs typeface="宋体" panose="02010600030101010101" pitchFamily="2" charset="-122"/>
                      </a:endParaRPr>
                    </a:p>
                  </a:txBody>
                  <a:tcPr marL="51435" marR="51435"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1">
                          <a:latin typeface="宋体" panose="02010600030101010101" pitchFamily="2" charset="-122"/>
                          <a:ea typeface="宋体" pitchFamily="2" charset="-122"/>
                          <a:cs typeface="宋体" panose="02010600030101010101" pitchFamily="2" charset="-122"/>
                        </a:rPr>
                        <a:t>19题</a:t>
                      </a:r>
                      <a:endParaRPr lang="en-US" altLang="en-US" sz="2400" b="1">
                        <a:latin typeface="宋体" panose="02010600030101010101" pitchFamily="2" charset="-122"/>
                        <a:ea typeface="宋体" pitchFamily="2" charset="-122"/>
                        <a:cs typeface="宋体" panose="02010600030101010101" pitchFamily="2" charset="-122"/>
                      </a:endParaRPr>
                    </a:p>
                  </a:txBody>
                  <a:tcPr marL="51435" marR="51435"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lgn="l">
                        <a:buNone/>
                      </a:pPr>
                      <a:r>
                        <a:rPr lang="en-US" sz="2400" b="1">
                          <a:latin typeface="宋体" panose="02010600030101010101" pitchFamily="2" charset="-122"/>
                          <a:ea typeface="宋体" pitchFamily="2" charset="-122"/>
                          <a:cs typeface="宋体" panose="02010600030101010101" pitchFamily="2" charset="-122"/>
                        </a:rPr>
                        <a:t>一应俱全，应有尽有；一览无余，一目了然；易如反掌，轻而易举；东山再起，再接再厉</a:t>
                      </a:r>
                      <a:endParaRPr lang="en-US" altLang="en-US" sz="2400" b="1">
                        <a:latin typeface="宋体" panose="02010600030101010101" pitchFamily="2" charset="-122"/>
                        <a:ea typeface="宋体" pitchFamily="2" charset="-122"/>
                        <a:cs typeface="宋体" panose="02010600030101010101" pitchFamily="2" charset="-122"/>
                      </a:endParaRPr>
                    </a:p>
                  </a:txBody>
                  <a:tcPr marL="51435" marR="51435"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1">
                          <a:latin typeface="宋体" panose="02010600030101010101" pitchFamily="2" charset="-122"/>
                          <a:ea typeface="宋体" pitchFamily="2" charset="-122"/>
                          <a:cs typeface="宋体" panose="02010600030101010101" pitchFamily="2" charset="-122"/>
                        </a:rPr>
                        <a:t>3分</a:t>
                      </a:r>
                      <a:endParaRPr lang="en-US" altLang="en-US" sz="2400" b="1">
                        <a:latin typeface="宋体" panose="02010600030101010101" pitchFamily="2" charset="-122"/>
                        <a:ea typeface="宋体" pitchFamily="2" charset="-122"/>
                        <a:cs typeface="宋体" panose="02010600030101010101" pitchFamily="2" charset="-122"/>
                      </a:endParaRPr>
                    </a:p>
                  </a:txBody>
                  <a:tcPr marL="51435" marR="51435"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1">
                          <a:latin typeface="宋体" panose="02010600030101010101" pitchFamily="2" charset="-122"/>
                          <a:ea typeface="宋体" pitchFamily="2" charset="-122"/>
                          <a:cs typeface="宋体" panose="02010600030101010101" pitchFamily="2" charset="-122"/>
                        </a:rPr>
                        <a:t>近义辨析</a:t>
                      </a:r>
                      <a:endParaRPr lang="en-US" altLang="en-US" sz="2400" b="1">
                        <a:latin typeface="宋体" panose="02010600030101010101" pitchFamily="2" charset="-122"/>
                        <a:ea typeface="宋体" pitchFamily="2" charset="-122"/>
                        <a:cs typeface="宋体" panose="02010600030101010101" pitchFamily="2" charset="-122"/>
                      </a:endParaRPr>
                    </a:p>
                  </a:txBody>
                  <a:tcPr marL="51435" marR="51435"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5"/>
                  </a:ext>
                </a:extLst>
              </a:tr>
              <a:tr h="781050">
                <a:tc>
                  <a:txBody>
                    <a:bodyPr vert="horz" wrap="square"/>
                    <a:lstStyle/>
                    <a:p>
                      <a:pPr indent="0" algn="ctr">
                        <a:buNone/>
                      </a:pPr>
                      <a:r>
                        <a:rPr lang="en-US" altLang="en-US" sz="2400" b="1">
                          <a:latin typeface="宋体" panose="02010600030101010101" pitchFamily="2" charset="-122"/>
                          <a:ea typeface="宋体" pitchFamily="2" charset="-122"/>
                          <a:cs typeface="宋体" panose="02010600030101010101" pitchFamily="2" charset="-122"/>
                        </a:rPr>
                        <a:t>2019</a:t>
                      </a:r>
                    </a:p>
                  </a:txBody>
                  <a:tcPr marL="51435" marR="51435"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lgn="ctr">
                        <a:buNone/>
                      </a:pPr>
                      <a:r>
                        <a:rPr lang="en-US" altLang="en-US" sz="2400" b="1">
                          <a:latin typeface="宋体" panose="02010600030101010101" pitchFamily="2" charset="-122"/>
                          <a:ea typeface="宋体" pitchFamily="2" charset="-122"/>
                          <a:cs typeface="宋体" panose="02010600030101010101" pitchFamily="2" charset="-122"/>
                        </a:rPr>
                        <a:t>18</a:t>
                      </a:r>
                      <a:r>
                        <a:rPr lang="zh-CN" altLang="en-US" sz="2400" b="1">
                          <a:latin typeface="宋体" panose="02010600030101010101" pitchFamily="2" charset="-122"/>
                          <a:ea typeface="宋体" pitchFamily="2" charset="-122"/>
                          <a:cs typeface="宋体" panose="02010600030101010101" pitchFamily="2" charset="-122"/>
                        </a:rPr>
                        <a:t>题</a:t>
                      </a:r>
                    </a:p>
                  </a:txBody>
                  <a:tcPr marL="51435" marR="51435"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lgn="l">
                        <a:buNone/>
                      </a:pPr>
                      <a:r>
                        <a:rPr lang="en-US" altLang="en-US" sz="2400" b="1">
                          <a:latin typeface="宋体" panose="02010600030101010101" pitchFamily="2" charset="-122"/>
                          <a:ea typeface="宋体" pitchFamily="2" charset="-122"/>
                          <a:cs typeface="宋体" panose="02010600030101010101" pitchFamily="2" charset="-122"/>
                        </a:rPr>
                        <a:t>边缘化  获得  制约  放松身心</a:t>
                      </a:r>
                    </a:p>
                    <a:p>
                      <a:pPr indent="0" algn="l">
                        <a:buNone/>
                      </a:pPr>
                      <a:r>
                        <a:rPr lang="en-US" altLang="en-US" sz="2400" b="1">
                          <a:latin typeface="宋体" panose="02010600030101010101" pitchFamily="2" charset="-122"/>
                          <a:ea typeface="宋体" pitchFamily="2" charset="-122"/>
                          <a:cs typeface="宋体" panose="02010600030101010101" pitchFamily="2" charset="-122"/>
                        </a:rPr>
                        <a:t>私人化    修身养性 焕发  约束  </a:t>
                      </a:r>
                    </a:p>
                  </a:txBody>
                  <a:tcPr marL="51435" marR="51435"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lgn="ctr">
                        <a:buNone/>
                      </a:pPr>
                      <a:r>
                        <a:rPr lang="en-US" altLang="en-US" sz="2400" b="1">
                          <a:latin typeface="宋体" panose="02010600030101010101" pitchFamily="2" charset="-122"/>
                          <a:ea typeface="宋体" pitchFamily="2" charset="-122"/>
                          <a:cs typeface="宋体" panose="02010600030101010101" pitchFamily="2" charset="-122"/>
                        </a:rPr>
                        <a:t>3</a:t>
                      </a:r>
                      <a:r>
                        <a:rPr lang="zh-CN" altLang="en-US" sz="2400" b="1">
                          <a:latin typeface="宋体" panose="02010600030101010101" pitchFamily="2" charset="-122"/>
                          <a:ea typeface="宋体" pitchFamily="2" charset="-122"/>
                          <a:cs typeface="宋体" panose="02010600030101010101" pitchFamily="2" charset="-122"/>
                        </a:rPr>
                        <a:t>分</a:t>
                      </a:r>
                    </a:p>
                  </a:txBody>
                  <a:tcPr marL="51435" marR="51435"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1">
                          <a:latin typeface="宋体" panose="02010600030101010101" pitchFamily="2" charset="-122"/>
                          <a:ea typeface="宋体" pitchFamily="2" charset="-122"/>
                          <a:cs typeface="宋体" panose="02010600030101010101" pitchFamily="2" charset="-122"/>
                          <a:sym typeface="+mn-ea"/>
                        </a:rPr>
                        <a:t>近义辨析</a:t>
                      </a:r>
                      <a:endParaRPr lang="en-US" altLang="en-US" sz="2400" b="1">
                        <a:latin typeface="宋体" panose="02010600030101010101" pitchFamily="2" charset="-122"/>
                        <a:ea typeface="宋体" pitchFamily="2" charset="-122"/>
                        <a:cs typeface="宋体" panose="02010600030101010101" pitchFamily="2" charset="-122"/>
                        <a:sym typeface="+mn-ea"/>
                      </a:endParaRPr>
                    </a:p>
                    <a:p>
                      <a:pPr indent="0" algn="ctr">
                        <a:buNone/>
                      </a:pPr>
                      <a:endParaRPr lang="en-US" altLang="en-US" sz="2400" b="1">
                        <a:latin typeface="宋体" panose="02010600030101010101" pitchFamily="2" charset="-122"/>
                        <a:ea typeface="宋体" pitchFamily="2" charset="-122"/>
                        <a:cs typeface="宋体" panose="02010600030101010101" pitchFamily="2" charset="-122"/>
                        <a:sym typeface="+mn-ea"/>
                      </a:endParaRPr>
                    </a:p>
                  </a:txBody>
                  <a:tcPr marL="51435" marR="51435"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6"/>
                  </a:ext>
                </a:extLst>
              </a:tr>
              <a:tr h="1042035">
                <a:tc>
                  <a:txBody>
                    <a:bodyPr vert="horz" wrap="square"/>
                    <a:lstStyle/>
                    <a:p>
                      <a:pPr indent="0" algn="ctr">
                        <a:buNone/>
                      </a:pPr>
                      <a:r>
                        <a:rPr lang="en-US" altLang="en-US" sz="2400" b="1">
                          <a:latin typeface="宋体" panose="02010600030101010101" pitchFamily="2" charset="-122"/>
                          <a:ea typeface="宋体" pitchFamily="2" charset="-122"/>
                          <a:cs typeface="宋体" panose="02010600030101010101" pitchFamily="2" charset="-122"/>
                        </a:rPr>
                        <a:t>2020</a:t>
                      </a:r>
                    </a:p>
                  </a:txBody>
                  <a:tcPr marL="51435" marR="51435"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lgn="ctr">
                        <a:buNone/>
                      </a:pPr>
                      <a:r>
                        <a:rPr lang="en-US" altLang="en-US" sz="2400" b="1">
                          <a:latin typeface="宋体" panose="02010600030101010101" pitchFamily="2" charset="-122"/>
                          <a:ea typeface="宋体" pitchFamily="2" charset="-122"/>
                          <a:cs typeface="宋体" panose="02010600030101010101" pitchFamily="2" charset="-122"/>
                        </a:rPr>
                        <a:t>17</a:t>
                      </a:r>
                      <a:r>
                        <a:rPr lang="zh-CN" altLang="en-US" sz="2400" b="1">
                          <a:latin typeface="宋体" panose="02010600030101010101" pitchFamily="2" charset="-122"/>
                          <a:ea typeface="宋体" pitchFamily="2" charset="-122"/>
                          <a:cs typeface="宋体" panose="02010600030101010101" pitchFamily="2" charset="-122"/>
                        </a:rPr>
                        <a:t>题</a:t>
                      </a:r>
                    </a:p>
                  </a:txBody>
                  <a:tcPr marL="51435" marR="51435"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lgn="l">
                        <a:buNone/>
                      </a:pPr>
                      <a:r>
                        <a:rPr lang="zh-CN" altLang="en-US" sz="2400" b="1">
                          <a:latin typeface="宋体" panose="02010600030101010101" pitchFamily="2" charset="-122"/>
                          <a:ea typeface="宋体" pitchFamily="2" charset="-122"/>
                          <a:cs typeface="宋体" panose="02010600030101010101" pitchFamily="2" charset="-122"/>
                        </a:rPr>
                        <a:t>别具匠心 十分独特 才思敏捷 才华横溢 异彩纷呈 奇光异彩 不可或缺 弥足珍贵</a:t>
                      </a:r>
                    </a:p>
                  </a:txBody>
                  <a:tcPr marL="51435" marR="51435"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lgn="ctr">
                        <a:buNone/>
                      </a:pPr>
                      <a:r>
                        <a:rPr lang="en-US" altLang="zh-CN" sz="2400" b="1">
                          <a:latin typeface="宋体" panose="02010600030101010101" pitchFamily="2" charset="-122"/>
                          <a:ea typeface="宋体" pitchFamily="2" charset="-122"/>
                          <a:cs typeface="宋体" panose="02010600030101010101" pitchFamily="2" charset="-122"/>
                        </a:rPr>
                        <a:t>3</a:t>
                      </a:r>
                      <a:r>
                        <a:rPr lang="zh-CN" altLang="en-US" sz="2400" b="1">
                          <a:latin typeface="宋体" panose="02010600030101010101" pitchFamily="2" charset="-122"/>
                          <a:ea typeface="宋体" pitchFamily="2" charset="-122"/>
                          <a:cs typeface="宋体" panose="02010600030101010101" pitchFamily="2" charset="-122"/>
                        </a:rPr>
                        <a:t>分</a:t>
                      </a:r>
                    </a:p>
                  </a:txBody>
                  <a:tcPr marL="51435" marR="51435"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1">
                          <a:latin typeface="宋体" panose="02010600030101010101" pitchFamily="2" charset="-122"/>
                          <a:ea typeface="宋体" pitchFamily="2" charset="-122"/>
                          <a:cs typeface="宋体" panose="02010600030101010101" pitchFamily="2" charset="-122"/>
                          <a:sym typeface="+mn-ea"/>
                        </a:rPr>
                        <a:t>近义辨析</a:t>
                      </a:r>
                      <a:endParaRPr lang="en-US" altLang="en-US" sz="2400" b="1">
                        <a:latin typeface="宋体" panose="02010600030101010101" pitchFamily="2" charset="-122"/>
                        <a:ea typeface="宋体" pitchFamily="2" charset="-122"/>
                        <a:cs typeface="宋体" panose="02010600030101010101" pitchFamily="2" charset="-122"/>
                        <a:sym typeface="+mn-ea"/>
                      </a:endParaRPr>
                    </a:p>
                    <a:p>
                      <a:pPr indent="0" algn="ctr">
                        <a:buNone/>
                      </a:pPr>
                      <a:endParaRPr lang="en-US" altLang="en-US" sz="2400" b="1">
                        <a:latin typeface="宋体" panose="02010600030101010101" pitchFamily="2" charset="-122"/>
                        <a:ea typeface="宋体" pitchFamily="2" charset="-122"/>
                        <a:cs typeface="宋体" panose="02010600030101010101" pitchFamily="2" charset="-122"/>
                        <a:sym typeface="+mn-ea"/>
                      </a:endParaRPr>
                    </a:p>
                  </a:txBody>
                  <a:tcPr marL="51435" marR="51435"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7"/>
                  </a:ext>
                </a:extLst>
              </a:tr>
            </a:tbl>
          </a:graphicData>
        </a:graphic>
      </p:graphicFrame>
    </p:spTree>
  </p:cSld>
  <p:clrMapOvr>
    <a:masterClrMapping/>
  </p:clrMapOvr>
  <mc:AlternateContent>
    <mc:Choice xmlns:p14="http://schemas.microsoft.com/office/powerpoint/2010/main" Requires="p14">
      <p:transition spd="slow" advClick="0" advTm="4000" p14:dur="1500">
        <p:random/>
      </p:transition>
    </mc:Choice>
    <mc:Fallback>
      <p:transition spd="slow" advClick="0" advTm="4000">
        <p:random/>
      </p:transition>
    </mc:Fallback>
  </mc:AlternateConten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045" y="4094410"/>
            <a:ext cx="4401159" cy="2916756"/>
          </a:xfrm>
          <a:prstGeom prst="rect">
            <a:avLst/>
          </a:prstGeom>
        </p:spPr>
      </p:pic>
      <p:sp>
        <p:nvSpPr>
          <p:cNvPr id="13" name="Rectangle 2">
            <a:extLst>
              <a:ext uri="{FF2B5EF4-FFF2-40B4-BE49-F238E27FC236}">
                <a16:creationId xmlns:a16="http://schemas.microsoft.com/office/drawing/2014/main" xmlns="" id="{94EE233B-433A-4574-90D9-8CFB27155FBF}"/>
              </a:ext>
            </a:extLst>
          </p:cNvPr>
          <p:cNvSpPr txBox="1">
            <a:spLocks noChangeArrowheads="1"/>
          </p:cNvSpPr>
          <p:nvPr/>
        </p:nvSpPr>
        <p:spPr>
          <a:xfrm>
            <a:off x="187860" y="1921661"/>
            <a:ext cx="11816279" cy="1975207"/>
          </a:xfrm>
          <a:prstGeom prst="rect">
            <a:avLst/>
          </a:prstGeom>
        </p:spPr>
        <p:txBody>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zh-CN" altLang="en-US" sz="4400" b="1">
                <a:solidFill>
                  <a:schemeClr val="bg1"/>
                </a:solidFill>
                <a:ea typeface="楷体_GB2312" pitchFamily="49" charset="-122"/>
              </a:rPr>
              <a:t>归纳总结成语误用的几种主要类型。</a:t>
            </a:r>
            <a:endParaRPr lang="en-US" altLang="zh-CN" sz="4400" b="1">
              <a:solidFill>
                <a:schemeClr val="bg1"/>
              </a:solidFill>
              <a:ea typeface="楷体_GB2312" pitchFamily="49" charset="-122"/>
            </a:endParaRPr>
          </a:p>
          <a:p>
            <a:endParaRPr lang="zh-CN" altLang="en-US" sz="4400" b="1">
              <a:solidFill>
                <a:schemeClr val="bg1"/>
              </a:solidFill>
              <a:ea typeface="楷体_GB2312" pitchFamily="49" charset="-122"/>
            </a:endParaRPr>
          </a:p>
          <a:p>
            <a:r>
              <a:rPr lang="zh-CN" altLang="en-US" sz="4400" b="1">
                <a:solidFill>
                  <a:schemeClr val="bg1"/>
                </a:solidFill>
                <a:ea typeface="楷体_GB2312" pitchFamily="49" charset="-122"/>
              </a:rPr>
              <a:t>掌握判断成语使用正误的各种技巧方法。</a:t>
            </a:r>
          </a:p>
          <a:p>
            <a:endParaRPr lang="zh-CN" altLang="en-US" sz="4400" b="1">
              <a:solidFill>
                <a:schemeClr val="bg1"/>
              </a:solidFill>
              <a:latin typeface="黑体" panose="02010609060101010101" pitchFamily="49" charset="-122"/>
            </a:endParaRPr>
          </a:p>
        </p:txBody>
      </p:sp>
      <p:sp>
        <p:nvSpPr>
          <p:cNvPr id="14" name="WordArt 3">
            <a:extLst>
              <a:ext uri="{FF2B5EF4-FFF2-40B4-BE49-F238E27FC236}">
                <a16:creationId xmlns:a16="http://schemas.microsoft.com/office/drawing/2014/main" xmlns="" id="{92A60231-8B08-4F27-A289-D82D6016C24D}"/>
              </a:ext>
            </a:extLst>
          </p:cNvPr>
          <p:cNvSpPr>
            <a:spLocks noChangeArrowheads="1" noChangeShapeType="1" noTextEdit="1"/>
          </p:cNvSpPr>
          <p:nvPr/>
        </p:nvSpPr>
        <p:spPr bwMode="auto">
          <a:xfrm>
            <a:off x="459733" y="232255"/>
            <a:ext cx="2478676" cy="1380787"/>
          </a:xfrm>
          <a:prstGeom prst="rect">
            <a:avLst/>
          </a:prstGeom>
          <a:extLst>
            <a:ext uri="{AF507438-7753-43E0-B8FC-AC1667EBCBE1}">
              <a14:hiddenEffects xmlns:a14="http://schemas.microsoft.com/office/drawing/2010/main">
                <a:effectLst/>
              </a14:hiddenEffects>
            </a:ext>
          </a:extLst>
        </p:spPr>
        <p:txBody>
          <a:bodyPr wrap="none" fromWordArt="1">
            <a:prstTxWarp prst="textCascadeUp">
              <a:avLst>
                <a:gd name="adj" fmla="val 44444"/>
              </a:avLst>
            </a:prstTxWarp>
            <a:scene3d>
              <a:camera prst="legacyPerspectiveFront">
                <a:rot lat="20520000" lon="1080000" rev="0"/>
              </a:camera>
              <a:lightRig rig="legacyFlat1" dir="r"/>
            </a:scene3d>
            <a:sp3d extrusionH="430200" prstMaterial="legacyMatte">
              <a:extrusionClr>
                <a:srgbClr val="FF6600"/>
              </a:extrusionClr>
              <a:contourClr>
                <a:srgbClr val="FFE701"/>
              </a:contourClr>
            </a:sp3d>
          </a:bodyPr>
          <a:lstStyle/>
          <a:p>
            <a:r>
              <a:rPr lang="zh-CN" altLang="en-US">
                <a:gradFill rotWithShape="0">
                  <a:gsLst>
                    <a:gs pos="0">
                      <a:srgbClr val="FFE701"/>
                    </a:gs>
                    <a:gs pos="100000">
                      <a:srgbClr val="FE3E02"/>
                    </a:gs>
                  </a:gsLst>
                  <a:lin ang="5400000" scaled="1"/>
                </a:gradFill>
                <a:latin typeface="宋体" panose="02010600030101010101" pitchFamily="2" charset="-122"/>
                <a:ea typeface="宋体" pitchFamily="2" charset="-122"/>
              </a:rPr>
              <a:t>目标展示</a:t>
            </a:r>
          </a:p>
        </p:txBody>
      </p:sp>
    </p:spTree>
  </p:cSld>
  <p:clrMapOvr>
    <a:masterClrMapping/>
  </p:clrMapOvr>
  <mc:AlternateContent>
    <mc:Choice xmlns:p14="http://schemas.microsoft.com/office/powerpoint/2010/main" Requires="p14">
      <p:transition spd="slow" advTm="3000" p14:dur="2000"/>
    </mc:Choice>
    <mc:Fallback>
      <p:transition spd="slow" advTm="3000"/>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8" presetClass="entr" presetSubtype="16" fill="hold" grpId="0" nodeType="click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Effect transition="in" filter="diamond(in)">
                                      <p:cBhvr>
                                        <p:cTn id="13" dur="2000"/>
                                        <p:tgtEl>
                                          <p:spTgt spid="13">
                                            <p:txEl>
                                              <p:pRg st="0" end="0"/>
                                            </p:txEl>
                                          </p:spTgt>
                                        </p:tgtEl>
                                      </p:cBhvr>
                                    </p:animEffect>
                                  </p:childTnLst>
                                </p:cTn>
                              </p:par>
                            </p:childTnLst>
                          </p:cTn>
                        </p:par>
                      </p:childTnLst>
                    </p:cTn>
                  </p:par>
                  <p:par>
                    <p:cTn id="14" fill="hold" nodeType="clickPar">
                      <p:stCondLst>
                        <p:cond delay="indefinite"/>
                      </p:stCondLst>
                      <p:childTnLst>
                        <p:par>
                          <p:cTn id="15" fill="hold" nodeType="afterGroup">
                            <p:stCondLst>
                              <p:cond delay="0"/>
                            </p:stCondLst>
                            <p:childTnLst>
                              <p:par>
                                <p:cTn id="16" presetID="8" presetClass="entr" presetSubtype="16" fill="hold" grpId="0" nodeType="clickEffect">
                                  <p:stCondLst>
                                    <p:cond delay="0"/>
                                  </p:stCondLst>
                                  <p:childTnLst>
                                    <p:set>
                                      <p:cBhvr>
                                        <p:cTn id="17" dur="1" fill="hold">
                                          <p:stCondLst>
                                            <p:cond delay="0"/>
                                          </p:stCondLst>
                                        </p:cTn>
                                        <p:tgtEl>
                                          <p:spTgt spid="13">
                                            <p:txEl>
                                              <p:pRg st="2" end="2"/>
                                            </p:txEl>
                                          </p:spTgt>
                                        </p:tgtEl>
                                        <p:attrNameLst>
                                          <p:attrName>style.visibility</p:attrName>
                                        </p:attrNameLst>
                                      </p:cBhvr>
                                      <p:to>
                                        <p:strVal val="visible"/>
                                      </p:to>
                                    </p:set>
                                    <p:animEffect transition="in" filter="diamond(in)">
                                      <p:cBhvr>
                                        <p:cTn id="18" dur="2000"/>
                                        <p:tgtEl>
                                          <p:spTgt spid="1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uiExpand="1" build="p"/>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0800000">
            <a:off x="4067175" y="0"/>
            <a:ext cx="4057650" cy="1601859"/>
          </a:xfrm>
          <a:prstGeom prst="rect">
            <a:avLst/>
          </a:prstGeom>
        </p:spPr>
      </p:pic>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00500" y="5270173"/>
            <a:ext cx="4191000" cy="1654502"/>
          </a:xfrm>
          <a:prstGeom prst="rect">
            <a:avLst/>
          </a:prstGeom>
        </p:spPr>
      </p:pic>
      <p:pic>
        <p:nvPicPr>
          <p:cNvPr id="10" name="图片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73524" y="1478699"/>
            <a:ext cx="2164976" cy="1094583"/>
          </a:xfrm>
          <a:prstGeom prst="rect">
            <a:avLst/>
          </a:prstGeom>
        </p:spPr>
      </p:pic>
      <p:pic>
        <p:nvPicPr>
          <p:cNvPr id="11" name="图片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770760" y="4135803"/>
            <a:ext cx="2595989" cy="1312497"/>
          </a:xfrm>
          <a:prstGeom prst="rect">
            <a:avLst/>
          </a:prstGeom>
        </p:spPr>
      </p:pic>
      <p:sp>
        <p:nvSpPr>
          <p:cNvPr id="8" name="文本框 7">
            <a:extLst>
              <a:ext uri="{FF2B5EF4-FFF2-40B4-BE49-F238E27FC236}">
                <a16:creationId xmlns:a16="http://schemas.microsoft.com/office/drawing/2014/main" xmlns="" id="{0F9359F5-6AEE-466F-8086-9772283F9787}"/>
              </a:ext>
            </a:extLst>
          </p:cNvPr>
          <p:cNvSpPr txBox="1"/>
          <p:nvPr/>
        </p:nvSpPr>
        <p:spPr>
          <a:xfrm>
            <a:off x="4000500" y="2722197"/>
            <a:ext cx="6155356" cy="1323439"/>
          </a:xfrm>
          <a:prstGeom prst="rect">
            <a:avLst/>
          </a:prstGeom>
          <a:noFill/>
          <a:ln w="9525">
            <a:noFill/>
          </a:ln>
        </p:spPr>
        <p:txBody>
          <a:bodyPr wrap="square">
            <a:spAutoFit/>
          </a:bodyPr>
          <a:lstStyle/>
          <a:p>
            <a:r>
              <a:rPr lang="zh-CN" altLang="en-US" sz="8000" b="1">
                <a:latin typeface="+mj-ea"/>
                <a:ea typeface="+mj-ea"/>
              </a:rPr>
              <a:t>高考回顾</a:t>
            </a:r>
            <a:endParaRPr lang="zh-CN" altLang="en-US" sz="8000"/>
          </a:p>
        </p:txBody>
      </p:sp>
      <p:pic>
        <p:nvPicPr>
          <p:cNvPr id="9" name="图片 8">
            <a:extLst>
              <a:ext uri="{FF2B5EF4-FFF2-40B4-BE49-F238E27FC236}">
                <a16:creationId xmlns:a16="http://schemas.microsoft.com/office/drawing/2014/main" xmlns="" id="{A2AC5901-5DA8-4C06-A10F-EA3357B5074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73306" y="-92891"/>
            <a:ext cx="4458635" cy="4458635"/>
          </a:xfrm>
          <a:prstGeom prst="rect">
            <a:avLst/>
          </a:prstGeom>
        </p:spPr>
      </p:pic>
    </p:spTree>
    <p:extLst>
      <p:ext uri="{BB962C8B-B14F-4D97-AF65-F5344CB8AC3E}">
        <p14:creationId xmlns:p14="http://schemas.microsoft.com/office/powerpoint/2010/main" val="618984593"/>
      </p:ext>
    </p:extLst>
  </p:cSld>
  <p:clrMapOvr>
    <a:masterClrMapping/>
  </p:clrMapOvr>
  <mc:AlternateContent>
    <mc:Choice xmlns:p14="http://schemas.microsoft.com/office/powerpoint/2010/main" Requires="p14">
      <p:transition spd="slow" advClick="0" advTm="4000" p14:dur="1500">
        <p:random/>
      </p:transition>
    </mc:Choice>
    <mc:Fallback>
      <p:transition spd="slow" advClick="0" advTm="4000">
        <p:random/>
      </p:transition>
    </mc:Fallback>
  </mc:AlternateContent>
  <p:timing/>
</p:sld>
</file>

<file path=ppt/tags/tag1.xml><?xml version="1.0" encoding="utf-8"?>
<p:tagLst xmlns:p="http://schemas.openxmlformats.org/presentationml/2006/main">
  <p:tag name="KSO_WM_UNIT_TABLE_BEAUTIFY" val="smartTable{a93f917c-cd5a-4f2d-b1cf-cf21bbf7b35d}"/>
  <p:tag name="TABLE_ENDDRAG_ORIGIN_RECT" val="905*432"/>
  <p:tag name="TABLE_ENDDRAG_RECT" val="27*29*905*432"/>
</p:tagLst>
</file>

<file path=ppt/tags/tag2.xml><?xml version="1.0" encoding="utf-8"?>
<p:tagLst xmlns:p="http://schemas.openxmlformats.org/presentationml/2006/main">
  <p:tag name="KSO_WM_UNIT_TABLE_BEAUTIFY" val="smartTable{bb861ab7-bc56-4931-a730-52c463a92389}"/>
</p:tagLst>
</file>

<file path=ppt/tags/tag3.xml><?xml version="1.0" encoding="utf-8"?>
<p:tagLst xmlns:p="http://schemas.openxmlformats.org/presentationml/2006/main">
  <p:tag name="KSO_WM_BEAUTIFY_FLAG" val="#wm#"/>
  <p:tag name="KSO_WM_TEMPLATE_CATEGORY" val="custom"/>
  <p:tag name="KSO_WM_TEMPLATE_INDEX" val="20205081"/>
</p:tagLst>
</file>

<file path=ppt/tags/tag4.xml><?xml version="1.0" encoding="utf-8"?>
<p:tagLst xmlns:p="http://schemas.openxmlformats.org/presentationml/2006/main">
  <p:tag name="AS_NET" val="4.0.30319.42000"/>
  <p:tag name="AS_OS" val="Unix 3.10 unknown"/>
  <p:tag name="AS_RELEASE_DATE" val="2020.11.30"/>
  <p:tag name="AS_TITLE" val="Aspose.Slides for Java"/>
  <p:tag name="AS_VERSION" val="20.11"/>
</p:tagLst>
</file>

<file path=ppt/theme/theme1.xml><?xml version="1.0" encoding="utf-8"?>
<a:theme xmlns:r="http://schemas.openxmlformats.org/officeDocument/2006/relationships" xmlns:a="http://schemas.openxmlformats.org/drawingml/2006/main" name="Office 主题">
  <a:themeElements>
    <a:clrScheme name="自定义 27">
      <a:dk1>
        <a:srgbClr val="0C0C0C"/>
      </a:dk1>
      <a:lt1>
        <a:sysClr val="window" lastClr="FFFFFF"/>
      </a:lt1>
      <a:dk2>
        <a:srgbClr val="0C0C0C"/>
      </a:dk2>
      <a:lt2>
        <a:srgbClr val="FFFFFF"/>
      </a:lt2>
      <a:accent1>
        <a:srgbClr val="3F3F3F"/>
      </a:accent1>
      <a:accent2>
        <a:srgbClr val="3F3F3F"/>
      </a:accent2>
      <a:accent3>
        <a:srgbClr val="3F3F3F"/>
      </a:accent3>
      <a:accent4>
        <a:srgbClr val="3F3F3F"/>
      </a:accent4>
      <a:accent5>
        <a:srgbClr val="595959"/>
      </a:accent5>
      <a:accent6>
        <a:srgbClr val="3F3F3F"/>
      </a:accent6>
      <a:hlink>
        <a:srgbClr val="3F3F3F"/>
      </a:hlink>
      <a:folHlink>
        <a:srgbClr val="3F3F3F"/>
      </a:folHlink>
    </a:clrScheme>
    <a:fontScheme name="自定义 2">
      <a:majorFont>
        <a:latin typeface="Calibri Light"/>
        <a:ea typeface="文悦古典明朝体 (非商业使用) W5"/>
        <a:cs typeface="Arial"/>
      </a:majorFont>
      <a:minorFont>
        <a:latin typeface="Calibri"/>
        <a:ea typeface="文悦古典明朝体 (非商业使用) W5"/>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ln w="9525">
          <a:noFill/>
        </a:ln>
      </a:spPr>
      <a:bodyPr anchor="t">
        <a:spAutoFit/>
      </a:bodyPr>
      <a:lstStyle>
        <a:defPPr>
          <a:lnSpc>
            <a:spcPct val="200000"/>
          </a:lnSpc>
          <a:defRPr lang="en-US" altLang="zh-CN" sz="2800" b="1">
            <a:solidFill>
              <a:srgbClr val="FF0000"/>
            </a:solidFill>
            <a:latin typeface="Arial" panose="020B0604020202020204" pitchFamily="34" charset="0"/>
            <a:ea typeface="宋体" panose="02010600030101010101" pitchFamily="2" charset="-122"/>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283</Paragraphs>
  <Slides>48</Slides>
  <Notes>15</Notes>
  <TotalTime>0</TotalTime>
  <HiddenSlides>0</HiddenSlides>
  <MMClips>1</MMClips>
  <ScaleCrop>0</ScaleCrop>
  <HeadingPairs>
    <vt:vector baseType="variant" size="6">
      <vt:variant>
        <vt:lpstr>Fonts used</vt:lpstr>
      </vt:variant>
      <vt:variant>
        <vt:i4>21</vt:i4>
      </vt:variant>
      <vt:variant>
        <vt:lpstr>Theme</vt:lpstr>
      </vt:variant>
      <vt:variant>
        <vt:i4>1</vt:i4>
      </vt:variant>
      <vt:variant>
        <vt:lpstr>Slide Titles</vt:lpstr>
      </vt:variant>
      <vt:variant>
        <vt:i4>48</vt:i4>
      </vt:variant>
    </vt:vector>
  </HeadingPairs>
  <TitlesOfParts>
    <vt:vector baseType="lpstr" size="70">
      <vt:lpstr>Arial</vt:lpstr>
      <vt:lpstr>Calibri Light</vt:lpstr>
      <vt:lpstr>文悦古典明朝体 (非商业使用) W5</vt:lpstr>
      <vt:lpstr>Calibri</vt:lpstr>
      <vt:lpstr>Times New Roman</vt:lpstr>
      <vt:lpstr>宋体</vt:lpstr>
      <vt:lpstr>黑体</vt:lpstr>
      <vt:lpstr>楷体</vt:lpstr>
      <vt:lpstr>字魂49号-逍遥行书</vt:lpstr>
      <vt:lpstr>Century Gothic</vt:lpstr>
      <vt:lpstr>楷体_GB2312</vt:lpstr>
      <vt:lpstr>等线</vt:lpstr>
      <vt:lpstr>隶书</vt:lpstr>
      <vt:lpstr>华文中宋</vt:lpstr>
      <vt:lpstr>Wingdings</vt:lpstr>
      <vt:lpstr>仿宋_GB2312</vt:lpstr>
      <vt:lpstr>华文行楷</vt:lpstr>
      <vt:lpstr>Wingdings 2</vt:lpstr>
      <vt:lpstr>华文隶书</vt:lpstr>
      <vt:lpstr>Arial Narrow</vt:lpstr>
      <vt:lpstr>Arial Unicode MS</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试一试：快速说出以下成语的使用对象。</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2021-11-19T22:12:40.400</cp:lastPrinted>
  <dcterms:created xsi:type="dcterms:W3CDTF">2021-11-19T22:12:40Z</dcterms:created>
  <dcterms:modified xsi:type="dcterms:W3CDTF">2021-11-19T14:12:47Z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