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89" r:id="rId4"/>
    <p:sldId id="288" r:id="rId5"/>
    <p:sldId id="273" r:id="rId6"/>
    <p:sldId id="291" r:id="rId7"/>
    <p:sldId id="290" r:id="rId8"/>
    <p:sldId id="287" r:id="rId9"/>
    <p:sldId id="274" r:id="rId10"/>
    <p:sldId id="275" r:id="rId11"/>
    <p:sldId id="261" r:id="rId12"/>
    <p:sldId id="257" r:id="rId13"/>
    <p:sldId id="258" r:id="rId14"/>
    <p:sldId id="259" r:id="rId15"/>
    <p:sldId id="265" r:id="rId16"/>
    <p:sldId id="260" r:id="rId17"/>
    <p:sldId id="262" r:id="rId18"/>
    <p:sldId id="263" r:id="rId19"/>
    <p:sldId id="264" r:id="rId20"/>
    <p:sldId id="267" r:id="rId21"/>
    <p:sldId id="276" r:id="rId22"/>
    <p:sldId id="29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8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直接连接符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直接连接符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5" name="直接连接符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6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椭圆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椭圆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椭圆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椭圆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22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2E53C-D7DC-4C52-B3FF-80478513698F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23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6757A-39A2-40B8-9532-DD77BF5BFB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2D1A1-327D-427F-843F-F5AD4DDD9F10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91BD8-F752-495D-ACD4-15434B3251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F2650-B033-498E-BD73-8C6C10E3678B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8ADE-49D6-4FBA-9A51-D64203774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1548A7-0DA4-4554-AE96-473CBD956437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0EE9586-407A-4896-BCA5-62012E59C2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直接连接符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直接连接符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直接连接符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椭圆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椭圆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椭圆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椭圆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直接连接符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3013C-66C3-4AFA-B7E5-2D1D5222E0B0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9AFE0-DD11-478F-91DA-B6900E07C9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E510-4157-468C-B2D3-4B87DEFDB767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BC3EB-CA05-45EF-8CE6-896368640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CF4A6-5CD8-4D05-A26C-FDE967AD25F5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CF747-CDE9-4FD5-B6E7-5C9951457A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469EAD6-9950-466B-B124-0805BCB3DD06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27EC032-415A-4970-B869-DF74EB775C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F74B6-2996-44D0-82FF-4B1A182539EA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F77EB-0B4E-45CB-BD6C-ACD7C81A71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6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7" name="直接连接符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椭圆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日期占位符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7670E3A-B56B-4B84-AC36-495821E7D7DA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13" name="灯片编号占位符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676B256-D357-4E9C-B4DF-99D520C164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页脚占位符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椭圆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1" name="直接连接符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DC6E966-FD2D-4B80-A09B-E6FFFCC80C9B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13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BD4A494-888A-4654-9C30-99762837DE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8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0CA8B8-3ACB-4E49-917C-B0C10411DBD8}" type="datetimeFigureOut">
              <a:rPr lang="zh-CN" altLang="en-US"/>
              <a:pPr>
                <a:defRPr/>
              </a:pPr>
              <a:t>2018-03-23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C78C59-AE81-40DF-B394-612AF27251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9" r:id="rId4"/>
    <p:sldLayoutId id="2147483658" r:id="rId5"/>
    <p:sldLayoutId id="2147483663" r:id="rId6"/>
    <p:sldLayoutId id="2147483657" r:id="rId7"/>
    <p:sldLayoutId id="2147483664" r:id="rId8"/>
    <p:sldLayoutId id="2147483665" r:id="rId9"/>
    <p:sldLayoutId id="2147483656" r:id="rId10"/>
    <p:sldLayoutId id="21474836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华文楷体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  <a:ea typeface="华文楷体"/>
          <a:cs typeface="华文楷体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24075" y="1268413"/>
            <a:ext cx="6172200" cy="16557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小说阅读之形象篇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333375"/>
            <a:ext cx="8280400" cy="6140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．“劳力士”手表在小说中多次出现，请简要分析其作用。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(6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作为线索，贯穿全文，使小说结构更为严谨。②以前后时间的变化，暗示文中叙写的乡村情景实为梦境，推动情节发展，使小说构思更为精妙。③“劳力士”手表，是现代文明的象征，与乡村姑娘刻印计时的落后形成对比，更明晰地揭示小说主题。④以时间的短暂，暗示“彼岸”虽然美好，但又虚幻，难以到达。     </a:t>
            </a: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评分建议：每点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分，答对三点即得满分。</a:t>
            </a:r>
          </a:p>
          <a:p>
            <a:pPr>
              <a:lnSpc>
                <a:spcPct val="90000"/>
              </a:lnSpc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．请结合全文，探究小说标题“彼岸”的丰富意蕴。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(6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①“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彼岸”是女作家构思的小说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美丽的原野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中“设在一条河溪的彼岸”的“原野”；②“彼岸”是女作家所向往的与喧嚣城市相对的古朴乡村；③“彼岸”是以乡村姑娘为代表的乡村人所向往的城市文明；④“彼岸”是人们一直向往追求，但永远难以到达的远方。    </a:t>
            </a: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评分建议：每点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分，答对三点即得满分。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《2018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年江苏省高考说明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相关内容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3" y="2276475"/>
            <a:ext cx="8362950" cy="305276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赏析评价 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（指对阅读材料的鉴别、赏析和评说，是以识记、理解和分析综合为基础，在阅读方面发展了的能力等级）</a:t>
            </a:r>
            <a:endParaRPr lang="en-US" altLang="zh-CN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欣赏作品形象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34925"/>
            <a:ext cx="8353425" cy="9461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知识点回顾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147050" cy="4989512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小说形象分类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中的人物形象</a:t>
            </a:r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主要人物、次要人物</a:t>
            </a:r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个体形象、群体形象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小说中的物象</a:t>
            </a:r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主要关注小说中反复出现的、细致描绘的物象。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/>
              <a:buChar char=""/>
              <a:defRPr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18488" cy="936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考试说明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中出现的相关题目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sz="quarter" idx="1"/>
          </p:nvPr>
        </p:nvSpPr>
        <p:spPr>
          <a:xfrm>
            <a:off x="250825" y="1341438"/>
            <a:ext cx="8424863" cy="5111750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P19  40.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文中画线的两处，分别表现了侯银匠什么样的情感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P20  41.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小说中的花轿与刻画侯菊的形象有密切关系，请简要分析。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P21  44.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文中两处画线句分别表现了会明什么样的精神状态？请简要分析。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P23  47.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结合情节，简要分析小说中“我的朋友”的生活状态。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P23  48.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文中画线句表达了“我”什么样的情感？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P23  49.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小狗奎尼在小说中多次出现，简析其对人物刻画的映衬作用。</a:t>
            </a:r>
          </a:p>
          <a:p>
            <a:pPr eaLnBrk="1" hangingPunct="1"/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91513" cy="7921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近阶段练习中出现的相关题型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sz="quarter" idx="1"/>
          </p:nvPr>
        </p:nvSpPr>
        <p:spPr>
          <a:xfrm>
            <a:off x="250825" y="836613"/>
            <a:ext cx="8569325" cy="60213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期末考试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敲铜锣的孩子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14. 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简要概括小说中羊凹岭人的生活状态。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15. 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小说中敲铜锣的孩子有哪些性格特点？请简要分析。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(6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16. 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文中画线的两处，分别表现了人物什么样的心理状态？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/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南通小题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P10《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伏击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》8.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第五段中对一只松鼠的描写，具有什么特点和作用？ （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P14《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开小差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》7.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试概括文中斯莱戈的形象。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9.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请分析乙段中复杂的人物心理。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10.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请结合全文探究“朋友”这一角色的作用。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b="1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…</a:t>
            </a:r>
            <a:endParaRPr lang="zh-CN" altLang="en-US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sz="quarter" idx="1"/>
          </p:nvPr>
        </p:nvSpPr>
        <p:spPr>
          <a:xfrm>
            <a:off x="457200" y="620713"/>
            <a:ext cx="8075613" cy="585311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期中考试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伊豆的舞女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．结合情节，简要概括小说中这群艺人的生活状态。（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14.“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夜雨闻鼓”部分刻画了“我”短时间内多层次的心理变化，请加以分析。（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分）</a:t>
            </a:r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en-US" altLang="zh-CN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月情况调研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在途中</a:t>
            </a:r>
            <a:r>
              <a: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．小说中写到了牧师“住宅的大门”、教堂的“门”、监狱的“铁栅门”，作者写这些“门”有什么用意？请简要分析。（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18487" cy="7921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小说形象考查题型归纳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8674" name="内容占位符 4"/>
          <p:cNvSpPr>
            <a:spLocks noGrp="1"/>
          </p:cNvSpPr>
          <p:nvPr>
            <p:ph sz="quarter" idx="1"/>
          </p:nvPr>
        </p:nvSpPr>
        <p:spPr>
          <a:xfrm>
            <a:off x="428625" y="1428750"/>
            <a:ext cx="8072438" cy="3643313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、概括、分析形象特点。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、概括分析人物心理、情感、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精神状态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、分析形象的作用（人物形象之间、物象与人物之间）。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、分析刻画形象的手法技巧。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、概括分析形象的生活状态（个体、群体）。</a:t>
            </a:r>
            <a:endParaRPr lang="en-US" altLang="zh-CN" sz="28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388" y="260350"/>
            <a:ext cx="8569325" cy="6213475"/>
          </a:xfrm>
        </p:spPr>
        <p:txBody>
          <a:bodyPr/>
          <a:lstStyle/>
          <a:p>
            <a:pPr eaLnBrk="1" hangingPunct="1"/>
            <a:r>
              <a:rPr lang="zh-CN" altLang="en-US" sz="2800" b="1" u="sng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精神状态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人的思想意识的临时定位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。精神状态，随着时间环境的变化，每个人都不一样。我们每时每刻都处在一种精神状态之中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，人们常用精神状态表述当时的心境、还有传递给外界的感觉信息。</a:t>
            </a:r>
            <a:endParaRPr lang="en-US" altLang="zh-CN" sz="28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会明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文中两处画线句分别表现了会明什么样的精神状态？请简要分析。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“看，这是他送我们的，他说‘嗨，勇敢点，插到那个地方去！’你明白插到哪个地方去吗？”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这完全是鸡好，它太懂事了，它太乖巧了。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参考答案：第一处，向别人吹嘘过去的荣耀，满足虚荣心，体现</a:t>
            </a:r>
            <a:r>
              <a:rPr lang="zh-CN" altLang="en-US" sz="2800" b="1" u="sng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内心的空虚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；第二处，从喂鸡的成就中获得满足，体现</a:t>
            </a:r>
            <a:r>
              <a:rPr lang="zh-CN" altLang="en-US" sz="2800" b="1" u="sng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内心的充盈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sz="quarter" idx="1"/>
          </p:nvPr>
        </p:nvSpPr>
        <p:spPr>
          <a:xfrm>
            <a:off x="250825" y="476250"/>
            <a:ext cx="8353425" cy="5997575"/>
          </a:xfrm>
        </p:spPr>
        <p:txBody>
          <a:bodyPr/>
          <a:lstStyle/>
          <a:p>
            <a:pPr eaLnBrk="1" hangingPunct="1"/>
            <a:r>
              <a:rPr lang="zh-CN" altLang="en-US" sz="2800" b="1" u="sng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生活状态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：状态：状貌特征与动作情态、狀況、情形。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包括</a:t>
            </a:r>
            <a:r>
              <a:rPr lang="zh-CN" altLang="en-US" sz="2800" b="1" u="sng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生存处境、精神面貌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（用来形容一个人对待事物或者事情的态度）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一个圣诞节的回忆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结合情节，简要分析小说中“</a:t>
            </a:r>
            <a:r>
              <a:rPr lang="zh-CN" altLang="en-US" sz="2800" b="1" u="sng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我的朋友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”的生活状态。</a:t>
            </a:r>
            <a:endParaRPr lang="en-US" altLang="zh-CN" sz="2800" b="1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参考答案：贫穷、孤单，却热爱生活、充满快乐。从卖破烂来筹集水果蛋糕基金、自己做风筝作为礼物、凑五分钱买牛骨头等情节，可见其贫穷；从只有“我”和小狗陪伴她等情节，可见其孤单；从满怀欣喜地做蛋糕、送蛋糕、准备礼物等情节，可见其热爱生活、充满快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sz="quarter" idx="1"/>
          </p:nvPr>
        </p:nvSpPr>
        <p:spPr>
          <a:xfrm>
            <a:off x="457200" y="333375"/>
            <a:ext cx="8147050" cy="6140450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敲铜锣的孩子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简要概括小说中</a:t>
            </a:r>
            <a:r>
              <a:rPr lang="zh-CN" altLang="en-US" sz="2800" b="1" u="sng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羊凹岭人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的生活状态。</a:t>
            </a:r>
            <a:endParaRPr lang="en-US" altLang="zh-CN" sz="2800" b="1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参考答案：物质生活艰苦，精神生活贫乏。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伊豆的舞女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结合情节，简要概括小说中</a:t>
            </a:r>
            <a:r>
              <a:rPr lang="zh-CN" altLang="en-US" sz="2800" b="1" u="sng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这群艺人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的生活状态。</a:t>
            </a:r>
            <a:endParaRPr lang="en-US" altLang="zh-CN" sz="2800" b="1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参考答案：地位卑贱，境遇凄惨；注重情感，保持尊严。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186738" cy="7143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200" b="1" cap="none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课前训练</a:t>
            </a:r>
            <a:r>
              <a:rPr lang="en-US" altLang="zh-CN" sz="3200" b="1" cap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cap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南通小题</a:t>
            </a:r>
            <a:r>
              <a:rPr lang="en-US" altLang="zh-CN" sz="3200" b="1" cap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》P72 《</a:t>
            </a:r>
            <a:r>
              <a:rPr lang="zh-CN" altLang="en-US" sz="3200" b="1" cap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槐树下的战争</a:t>
            </a:r>
            <a:r>
              <a:rPr lang="en-US" altLang="zh-CN" sz="3200" b="1" cap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3200" b="1" cap="none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7625" y="928688"/>
            <a:ext cx="8939213" cy="5840412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第⑤段中冠晓荷鞠躬的细节表现出他怎样的心理？（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①巴结日本人自觉主动（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分）；②享受做奴隶的感觉（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分）；③总想炫耀与日本人的关系（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分）。</a:t>
            </a:r>
            <a:r>
              <a:rPr 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2800" b="1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9.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请分析小说结尾处画线句的含意。（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民族危亡的时刻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中国人开始觉醒，起来反抗侵略者；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②运用比喻的手法，阐明民族危亡促使人民激发出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内心的反抗精神与不屈的斗志；③作者从正在觉醒的人民身上看到民族希望。（每点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7467600" cy="9398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技法概括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88" y="1285875"/>
            <a:ext cx="8358187" cy="5187950"/>
          </a:xfrm>
        </p:spPr>
        <p:txBody>
          <a:bodyPr/>
          <a:lstStyle/>
          <a:p>
            <a:pPr eaLnBrk="1" hangingPunct="1">
              <a:lnSpc>
                <a:spcPct val="114000"/>
              </a:lnSpc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可参看以一轮复习笔记资料，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链接高考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二轮用书“小说”部分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P128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131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132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4000"/>
              </a:lnSpc>
            </a:pP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形象概括的注意点：将人物放在具体情节中，结合人物的身份、地位、年龄、性别；整体把握文章，体会作品中的情感倾向，准确措辞。如</a:t>
            </a:r>
            <a:r>
              <a:rPr lang="en-US" altLang="zh-CN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侯银匠</a:t>
            </a:r>
            <a:r>
              <a:rPr lang="en-US" altLang="zh-CN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中候菊的形象，孝顺？不孝顺？</a:t>
            </a:r>
            <a:r>
              <a:rPr lang="en-US" altLang="zh-CN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敲铜锣的孩子</a:t>
            </a:r>
            <a:r>
              <a:rPr lang="en-US" altLang="zh-CN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中羊凹岭人的生活状态概括，从给孩子的东西及“有什么给什么”概括出大方慷慨？物质贫乏？</a:t>
            </a:r>
            <a:endParaRPr lang="en-US" altLang="zh-CN" sz="2800" b="1" smtClean="0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4000"/>
              </a:lnSpc>
            </a:pPr>
            <a:endParaRPr lang="zh-CN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303213"/>
            <a:ext cx="8351838" cy="60483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b="1" cap="none" smtClean="0">
                <a:solidFill>
                  <a:srgbClr val="FF0000"/>
                </a:solidFill>
                <a:ea typeface="黑体" pitchFamily="49" charset="-122"/>
              </a:rPr>
              <a:t>概括人物形象的常用词语列举</a:t>
            </a:r>
            <a:r>
              <a:rPr lang="zh-CN" altLang="en-US" b="1" cap="none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b="1" cap="none" smtClean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96975"/>
            <a:ext cx="8208963" cy="4824413"/>
          </a:xfrm>
        </p:spPr>
        <p:txBody>
          <a:bodyPr/>
          <a:lstStyle/>
          <a:p>
            <a:r>
              <a:rPr lang="zh-CN" altLang="en-US" b="1" smtClean="0">
                <a:ea typeface="黑体" pitchFamily="49" charset="-122"/>
              </a:rPr>
              <a:t>温柔沉静、富有情趣、通情达理、纯真质朴、自尊自爱、</a:t>
            </a:r>
          </a:p>
          <a:p>
            <a:r>
              <a:rPr lang="zh-CN" altLang="en-US" b="1" smtClean="0">
                <a:ea typeface="黑体" pitchFamily="49" charset="-122"/>
              </a:rPr>
              <a:t>沉稳果断、真诚善良、友好谦恭、宽容忍让、慈爱宽厚、</a:t>
            </a:r>
          </a:p>
          <a:p>
            <a:r>
              <a:rPr lang="zh-CN" altLang="en-US" b="1" smtClean="0">
                <a:ea typeface="黑体" pitchFamily="49" charset="-122"/>
              </a:rPr>
              <a:t>睿智大气、隐忍内敛、严厉苛刻、严慈相济、精明强干、</a:t>
            </a:r>
          </a:p>
          <a:p>
            <a:r>
              <a:rPr lang="zh-CN" altLang="en-US" b="1" smtClean="0">
                <a:ea typeface="黑体" pitchFamily="49" charset="-122"/>
              </a:rPr>
              <a:t>目光敏锐、狂放不羁、特立独行、安贫乐道、虚怀若谷、</a:t>
            </a:r>
          </a:p>
          <a:p>
            <a:r>
              <a:rPr lang="zh-CN" altLang="en-US" b="1" smtClean="0">
                <a:ea typeface="黑体" pitchFamily="49" charset="-122"/>
              </a:rPr>
              <a:t>志存高远、坦荡无私、表里如一、大公无私、锐意进取、</a:t>
            </a:r>
          </a:p>
          <a:p>
            <a:r>
              <a:rPr lang="zh-CN" altLang="en-US" b="1" smtClean="0">
                <a:ea typeface="黑体" pitchFamily="49" charset="-122"/>
              </a:rPr>
              <a:t>赏罚分明、明察秋毫、矢志不渝、任劳任怨、兢兢业业、</a:t>
            </a:r>
          </a:p>
          <a:p>
            <a:r>
              <a:rPr lang="zh-CN" altLang="en-US" b="1" smtClean="0">
                <a:ea typeface="黑体" pitchFamily="49" charset="-122"/>
              </a:rPr>
              <a:t>勇于担当、深明大义、嫉恶如仇、扶危济困、刚正不阿、</a:t>
            </a:r>
            <a:endParaRPr lang="en-US" altLang="zh-CN" b="1" smtClean="0">
              <a:ea typeface="黑体" pitchFamily="49" charset="-122"/>
            </a:endParaRPr>
          </a:p>
          <a:p>
            <a:r>
              <a:rPr lang="zh-CN" altLang="en-US" b="1" smtClean="0">
                <a:ea typeface="黑体" pitchFamily="49" charset="-122"/>
              </a:rPr>
              <a:t>逆来顺受、妄自菲薄、粗鲁莽撞、孤傲自负、刚愎自用、</a:t>
            </a:r>
          </a:p>
          <a:p>
            <a:r>
              <a:rPr lang="zh-CN" altLang="en-US" b="1" smtClean="0">
                <a:ea typeface="黑体" pitchFamily="49" charset="-122"/>
              </a:rPr>
              <a:t>圆滑世故、尖酸刻薄、争强好胜、投机取巧、墨守成规、</a:t>
            </a:r>
          </a:p>
          <a:p>
            <a:r>
              <a:rPr lang="zh-CN" altLang="en-US" b="1" smtClean="0">
                <a:ea typeface="黑体" pitchFamily="49" charset="-122"/>
              </a:rPr>
              <a:t>狭隘、有偏见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b="1" cap="none" smtClean="0">
                <a:solidFill>
                  <a:schemeClr val="tx1"/>
                </a:solidFill>
              </a:rPr>
              <a:t>概括人物心情的常用词语列举</a:t>
            </a:r>
            <a:br>
              <a:rPr lang="zh-CN" altLang="en-US" b="1" cap="none" smtClean="0">
                <a:solidFill>
                  <a:schemeClr val="tx1"/>
                </a:solidFill>
              </a:rPr>
            </a:br>
            <a:endParaRPr lang="zh-CN" altLang="en-US" b="1" cap="none" smtClean="0">
              <a:solidFill>
                <a:schemeClr val="tx1"/>
              </a:solidFill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196975"/>
            <a:ext cx="8281988" cy="54006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smtClean="0"/>
              <a:t>一、激动：  悲喜交集  悲愤填膺  百感交集  心潮澎湃  慷慨激昂   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二、感激：  感激涕零  没齿不忘 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三、懊丧：  灰心丧气  心灰意冷  心灰意懒 万念俱灰 自暴自弃 大失所望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四、悲痛（哀悼）： 心如刀割  切肤之痛 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五、愤怒： 怒不可遏  怒火中烧  忍无可忍   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六、欢喜： 欢天喜地  欢欣鼓舞  大喜过望  兴高采烈  兴致勃勃 心花怒放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七、忧愁： 忧心忡忡  忧心如焚  心急如火  郁郁寡欢   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八、烦乱： 局促不安  忐忑不安  心烦意乱  六神无主  心神不定  心乱如麻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若有所失    惘然若失 </a:t>
            </a:r>
          </a:p>
          <a:p>
            <a:pPr>
              <a:lnSpc>
                <a:spcPct val="90000"/>
              </a:lnSpc>
            </a:pPr>
            <a:r>
              <a:rPr lang="zh-CN" altLang="en-US" b="1" smtClean="0"/>
              <a:t>九、高兴：  怡然自得    兴高采烈   欣喜若狂    悠然自得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125413" y="176213"/>
            <a:ext cx="8821737" cy="660876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16.请探究最后一段的意蕴。（6分）</a:t>
            </a:r>
          </a:p>
          <a:p>
            <a:pPr marL="0" indent="0"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老谈的江湖，就这么大。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答案：（</a:t>
            </a: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分）①老谈的生活圈子小，生活方式简单；②老谈的生活态度坦然豁达，活出了自我；③暗含作者对老谈的肯定与欣赏。（每点</a:t>
            </a: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含意和意蕴题一般角度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zh-CN" altLang="en-US" sz="3600" smtClean="0"/>
              <a:t>表层</a:t>
            </a:r>
          </a:p>
          <a:p>
            <a:r>
              <a:rPr lang="zh-CN" altLang="en-US" sz="3600" smtClean="0"/>
              <a:t>深层</a:t>
            </a:r>
          </a:p>
          <a:p>
            <a:r>
              <a:rPr lang="zh-CN" altLang="en-US" sz="3600" smtClean="0"/>
              <a:t>情感思想态度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3663" y="500063"/>
            <a:ext cx="8550275" cy="5973762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10.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文中用大量笔墨叙写两个日本小孩，请探究这样写的意图。（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分）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日本孩子的野蛮行径导致冲突产生，推动情节发展；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突显了日本孩子刻苦坚韧、野蛮好斗的性格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；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揭露日本军国主义对其国民的毒害；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侧面展现了北平沦陷后的社会环境；</a:t>
            </a:r>
          </a:p>
          <a:p>
            <a:pPr eaLnBrk="1" hangingPunct="1"/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⑤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与中国孩子的懦弱形成鲜明对比，表达作者对民族灾难的深层思考。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（每点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分，答对任意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点即可得</a:t>
            </a:r>
            <a:r>
              <a:rPr lang="en-US" altLang="zh-CN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sz="quarter" idx="1"/>
          </p:nvPr>
        </p:nvSpPr>
        <p:spPr>
          <a:xfrm>
            <a:off x="-25400" y="1260475"/>
            <a:ext cx="7950200" cy="5213350"/>
          </a:xfrm>
        </p:spPr>
        <p:txBody>
          <a:bodyPr/>
          <a:lstStyle/>
          <a:p>
            <a:r>
              <a:rPr lang="zh-CN" altLang="en-US" sz="3600" b="1" smtClean="0"/>
              <a:t>三下枪声（海明威）</a:t>
            </a:r>
          </a:p>
          <a:p>
            <a:r>
              <a:rPr lang="zh-CN" altLang="en-US" sz="3600" b="1" smtClean="0"/>
              <a:t>.小说中“乔治叔叔”这一人物虽着墨不多，但不可或缺。请分析其作用。（6分）</a:t>
            </a:r>
          </a:p>
          <a:p>
            <a:r>
              <a:rPr lang="zh-CN" altLang="en-US" sz="3600" b="1" smtClean="0"/>
              <a:t> ①</a:t>
            </a:r>
            <a:r>
              <a:rPr lang="zh-CN" altLang="en-US" sz="3600" b="1" smtClean="0">
                <a:sym typeface="+mn-ea"/>
              </a:rPr>
              <a:t>对话问答，推动情节发展；</a:t>
            </a:r>
          </a:p>
          <a:p>
            <a:r>
              <a:rPr lang="zh-CN" altLang="en-US" sz="3600" b="1" smtClean="0">
                <a:sym typeface="+mn-ea"/>
              </a:rPr>
              <a:t>②</a:t>
            </a:r>
            <a:r>
              <a:rPr lang="zh-CN" altLang="en-US" sz="3600" b="1" smtClean="0"/>
              <a:t>通过乔治叔叔的不耐烦，突出尼克胆小害怕与恐惧之深；</a:t>
            </a:r>
          </a:p>
          <a:p>
            <a:r>
              <a:rPr lang="zh-CN" altLang="en-US" sz="3600" b="1" smtClean="0">
                <a:sym typeface="+mn-ea"/>
              </a:rPr>
              <a:t>③</a:t>
            </a:r>
            <a:r>
              <a:rPr lang="zh-CN" altLang="en-US" sz="3600" b="1" smtClean="0"/>
              <a:t>突出父亲对尼克的耐心与挚爱。（每点2分）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人物（主要、次要、物象）的作用探究题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zh-CN" altLang="en-US" sz="3600" smtClean="0"/>
              <a:t>情节：推动情节发展，贯穿全文</a:t>
            </a:r>
          </a:p>
          <a:p>
            <a:r>
              <a:rPr lang="zh-CN" altLang="en-US" sz="3600" smtClean="0"/>
              <a:t>人物：人物本身的形象，对其他人物的衬托</a:t>
            </a:r>
          </a:p>
          <a:p>
            <a:r>
              <a:rPr lang="zh-CN" altLang="en-US" sz="3600" smtClean="0"/>
              <a:t>环境：体现当时的氛围</a:t>
            </a:r>
          </a:p>
          <a:p>
            <a:r>
              <a:rPr lang="zh-CN" altLang="en-US" sz="3600" smtClean="0"/>
              <a:t>主题：肯定或否定，赞扬或批判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黑体" pitchFamily="49" charset="-122"/>
                <a:ea typeface="黑体" pitchFamily="49" charset="-122"/>
                <a:sym typeface="+mn-ea"/>
              </a:rPr>
              <a:t>8.</a:t>
            </a:r>
            <a:r>
              <a:rPr lang="zh-CN" altLang="en-US" b="1" smtClean="0">
                <a:latin typeface="黑体" pitchFamily="49" charset="-122"/>
                <a:ea typeface="黑体" pitchFamily="49" charset="-122"/>
                <a:sym typeface="+mn-ea"/>
              </a:rPr>
              <a:t>请简要概括小说中小顺儿妈韵梅的形象特征。（</a:t>
            </a:r>
            <a:r>
              <a:rPr lang="en-US" altLang="zh-CN" b="1" smtClean="0">
                <a:latin typeface="黑体" pitchFamily="49" charset="-122"/>
                <a:ea typeface="黑体" pitchFamily="49" charset="-122"/>
                <a:sym typeface="+mn-ea"/>
              </a:rPr>
              <a:t>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  <a:sym typeface="+mn-ea"/>
              </a:rPr>
              <a:t>分）</a:t>
            </a:r>
            <a:endParaRPr lang="zh-CN" altLang="en-US" b="1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老实本分，与人为善；憎恨侵略者，有反抗精神。（每点</a:t>
            </a:r>
            <a:r>
              <a:rPr lang="en-US" altLang="zh-CN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2</a:t>
            </a:r>
            <a:r>
              <a:rPr lang="zh-CN" altLang="en-US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分）</a:t>
            </a:r>
            <a:r>
              <a:rPr lang="en-US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sym typeface="+mn-ea"/>
              </a:rPr>
              <a:t> </a:t>
            </a:r>
            <a:endParaRPr lang="zh-CN" altLang="en-US" b="1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260350"/>
            <a:ext cx="7467600" cy="7207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b="1" cap="none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cap="none" smtClean="0">
                <a:latin typeface="黑体" pitchFamily="49" charset="-122"/>
                <a:ea typeface="黑体" pitchFamily="49" charset="-122"/>
              </a:rPr>
              <a:t>南通小题</a:t>
            </a:r>
            <a:r>
              <a:rPr lang="en-US" altLang="zh-CN" b="1" cap="none" smtClean="0">
                <a:latin typeface="黑体" pitchFamily="49" charset="-122"/>
                <a:ea typeface="黑体" pitchFamily="49" charset="-122"/>
              </a:rPr>
              <a:t>》P92    《</a:t>
            </a:r>
            <a:r>
              <a:rPr lang="zh-CN" altLang="en-US" b="1" cap="none" smtClean="0">
                <a:latin typeface="黑体" pitchFamily="49" charset="-122"/>
                <a:ea typeface="黑体" pitchFamily="49" charset="-122"/>
              </a:rPr>
              <a:t>彼岸</a:t>
            </a:r>
            <a:r>
              <a:rPr lang="en-US" altLang="zh-CN" b="1" cap="none" smtClean="0">
                <a:latin typeface="黑体" pitchFamily="49" charset="-122"/>
                <a:ea typeface="黑体" pitchFamily="49" charset="-122"/>
              </a:rPr>
              <a:t>》</a:t>
            </a:r>
            <a:endParaRPr lang="zh-CN" altLang="en-US" cap="none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268413"/>
            <a:ext cx="8496300" cy="5191125"/>
          </a:xfrm>
        </p:spPr>
        <p:txBody>
          <a:bodyPr/>
          <a:lstStyle/>
          <a:p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．请简要概括梦中乡村的主要特点。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环境古朴、闭塞；生活方式原始、落后；民风淳朴；村民愚昧无知。</a:t>
            </a:r>
          </a:p>
          <a:p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评分建议：每点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分；若“民风淳朴”答成“待客热情”亦可。</a:t>
            </a:r>
          </a:p>
          <a:p>
            <a:endParaRPr lang="zh-CN" altLang="en-US" b="1" smtClean="0">
              <a:solidFill>
                <a:srgbClr val="0066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．请赏析文中画线语句的艺术魅力。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(4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选取溪流、柳树、山崖等典型景物（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分），从视觉、触觉、听觉等角度（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分），运用比喻、拟人等修辞手法（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分），生动形象地描写了山谷美景和原野风光，表达了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S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君初见彼岸的欣喜之情（</a:t>
            </a:r>
            <a:r>
              <a:rPr lang="en-US" altLang="zh-CN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分）。          评分建议：结合文本内容答题，只用标签化的语言作答则不得分。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凸显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</TotalTime>
  <Words>2712</Words>
  <Application>WPS 演示</Application>
  <PresentationFormat>全屏显示(4:3)</PresentationFormat>
  <Paragraphs>128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Century Schoolbook</vt:lpstr>
      <vt:lpstr>华文楷体</vt:lpstr>
      <vt:lpstr>Wingdings</vt:lpstr>
      <vt:lpstr>Wingdings 2</vt:lpstr>
      <vt:lpstr>Calibri</vt:lpstr>
      <vt:lpstr>黑体</vt:lpstr>
      <vt:lpstr>+mn-ea</vt:lpstr>
      <vt:lpstr>楷体</vt:lpstr>
      <vt:lpstr>凸显</vt:lpstr>
      <vt:lpstr>凸显</vt:lpstr>
      <vt:lpstr>凸显</vt:lpstr>
      <vt:lpstr>凸显</vt:lpstr>
      <vt:lpstr>凸显</vt:lpstr>
      <vt:lpstr>凸显</vt:lpstr>
      <vt:lpstr>凸显</vt:lpstr>
      <vt:lpstr>小说阅读之形象篇</vt:lpstr>
      <vt:lpstr>课前训练《南通小题》P72 《槐树下的战争》</vt:lpstr>
      <vt:lpstr>幻灯片 3</vt:lpstr>
      <vt:lpstr>含意和意蕴题一般角度</vt:lpstr>
      <vt:lpstr>幻灯片 5</vt:lpstr>
      <vt:lpstr>幻灯片 6</vt:lpstr>
      <vt:lpstr>人物（主要、次要、物象）的作用探究题</vt:lpstr>
      <vt:lpstr>幻灯片 8</vt:lpstr>
      <vt:lpstr>《南通小题》P92    《彼岸》</vt:lpstr>
      <vt:lpstr>幻灯片 10</vt:lpstr>
      <vt:lpstr>《2018年江苏省高考说明》相关内容</vt:lpstr>
      <vt:lpstr>知识点回顾</vt:lpstr>
      <vt:lpstr>《考试说明》中出现的相关题目</vt:lpstr>
      <vt:lpstr>近阶段练习中出现的相关题型</vt:lpstr>
      <vt:lpstr>幻灯片 15</vt:lpstr>
      <vt:lpstr>小说形象考查题型归纳</vt:lpstr>
      <vt:lpstr>幻灯片 17</vt:lpstr>
      <vt:lpstr>幻灯片 18</vt:lpstr>
      <vt:lpstr>幻灯片 19</vt:lpstr>
      <vt:lpstr>技法概括</vt:lpstr>
      <vt:lpstr>概括人物形象的常用词语列举 </vt:lpstr>
      <vt:lpstr>概括人物心情的常用词语列举 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小说阅读之形象篇</dc:title>
  <dc:creator>Administrator</dc:creator>
  <cp:lastModifiedBy>pc</cp:lastModifiedBy>
  <cp:revision>31</cp:revision>
  <dcterms:created xsi:type="dcterms:W3CDTF">2018-02-19T07:38:00Z</dcterms:created>
  <dcterms:modified xsi:type="dcterms:W3CDTF">2018-03-23T03:11:52Z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