
<file path=[Content_Types].xml><?xml version="1.0" encoding="utf-8"?>
<Types xmlns="http://schemas.openxmlformats.org/package/2006/content-types">
  <Default Extension="png" ContentType="image/png"/>
  <Default Extension="svg" ContentType="image/sv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notesSlides/notesSlide1.xml" ContentType="application/vnd.openxmlformats-officedocument.presentationml.notesSlide+xml"/>
  <Override PartName="/ppt/tags/tag65.xml" ContentType="application/vnd.openxmlformats-officedocument.presentationml.tags+xml"/>
  <Override PartName="/ppt/notesSlides/notesSlide2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409" r:id="rId2"/>
    <p:sldId id="448" r:id="rId3"/>
    <p:sldId id="449" r:id="rId4"/>
    <p:sldId id="445" r:id="rId5"/>
    <p:sldId id="446" r:id="rId6"/>
    <p:sldId id="417" r:id="rId7"/>
    <p:sldId id="413" r:id="rId8"/>
    <p:sldId id="424" r:id="rId9"/>
    <p:sldId id="415" r:id="rId10"/>
    <p:sldId id="438" r:id="rId11"/>
    <p:sldId id="451" r:id="rId12"/>
    <p:sldId id="452" r:id="rId13"/>
    <p:sldId id="453" r:id="rId14"/>
    <p:sldId id="454" r:id="rId15"/>
    <p:sldId id="455" r:id="rId16"/>
    <p:sldId id="456" r:id="rId17"/>
    <p:sldId id="439" r:id="rId18"/>
    <p:sldId id="457" r:id="rId19"/>
    <p:sldId id="458" r:id="rId20"/>
    <p:sldId id="459" r:id="rId21"/>
    <p:sldId id="460" r:id="rId22"/>
    <p:sldId id="461" r:id="rId23"/>
    <p:sldId id="462" r:id="rId24"/>
    <p:sldId id="463" r:id="rId25"/>
    <p:sldId id="464" r:id="rId26"/>
    <p:sldId id="465" r:id="rId27"/>
    <p:sldId id="466" r:id="rId28"/>
    <p:sldId id="467" r:id="rId29"/>
    <p:sldId id="416" r:id="rId30"/>
    <p:sldId id="469" r:id="rId31"/>
    <p:sldId id="471" r:id="rId32"/>
    <p:sldId id="473" r:id="rId33"/>
    <p:sldId id="472" r:id="rId34"/>
    <p:sldId id="474" r:id="rId35"/>
    <p:sldId id="475" r:id="rId36"/>
    <p:sldId id="476" r:id="rId37"/>
    <p:sldId id="477" r:id="rId38"/>
    <p:sldId id="478" r:id="rId39"/>
    <p:sldId id="479" r:id="rId40"/>
    <p:sldId id="480" r:id="rId41"/>
    <p:sldId id="481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217"/>
        <p:guide pos="37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977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7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5" Type="http://schemas.openxmlformats.org/officeDocument/2006/relationships/image" Target="../media/image3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5" Type="http://schemas.openxmlformats.org/officeDocument/2006/relationships/image" Target="../media/image3.sv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对角圆角矩形 20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86635" y="2635250"/>
            <a:ext cx="761936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齐桓晋文之事</a:t>
            </a:r>
            <a:endParaRPr lang="zh-CN" altLang="en-US" sz="72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</p:txBody>
      </p:sp>
      <p:pic>
        <p:nvPicPr>
          <p:cNvPr id="3" name="图片 2" descr="3b31393939353233393bd0c7d0c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5"/>
              </a:ext>
            </a:extLst>
          </a:blip>
          <a:stretch>
            <a:fillRect/>
          </a:stretch>
        </p:blipFill>
        <p:spPr>
          <a:xfrm>
            <a:off x="1996440" y="4638675"/>
            <a:ext cx="676910" cy="978535"/>
          </a:xfrm>
          <a:prstGeom prst="rect">
            <a:avLst/>
          </a:prstGeom>
        </p:spPr>
      </p:pic>
      <p:pic>
        <p:nvPicPr>
          <p:cNvPr id="7" name="图片 6" descr="3b31393939353233393bd0c7d0c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5"/>
              </a:ext>
            </a:extLst>
          </a:blip>
          <a:stretch>
            <a:fillRect/>
          </a:stretch>
        </p:blipFill>
        <p:spPr>
          <a:xfrm>
            <a:off x="9765030" y="541020"/>
            <a:ext cx="494030" cy="713740"/>
          </a:xfrm>
          <a:prstGeom prst="rect">
            <a:avLst/>
          </a:prstGeom>
        </p:spPr>
      </p:pic>
      <p:pic>
        <p:nvPicPr>
          <p:cNvPr id="9" name="图片 8" descr="3b31393939353233393bd0c7d0c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5"/>
              </a:ext>
            </a:extLst>
          </a:blip>
          <a:stretch>
            <a:fillRect/>
          </a:stretch>
        </p:blipFill>
        <p:spPr>
          <a:xfrm>
            <a:off x="10356215" y="1254760"/>
            <a:ext cx="678815" cy="9817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78860" y="1991360"/>
            <a:ext cx="50399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— 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新教材语文必修下 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3120" y="4339590"/>
            <a:ext cx="1602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孟子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51630" y="912495"/>
            <a:ext cx="393509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2" name="PA-文本框 3"/>
          <p:cNvSpPr txBox="1"/>
          <p:nvPr/>
        </p:nvSpPr>
        <p:spPr>
          <a:xfrm>
            <a:off x="3668395" y="3146425"/>
            <a:ext cx="4853305" cy="1014730"/>
          </a:xfrm>
          <a:prstGeom prst="rect">
            <a:avLst/>
          </a:prstGeom>
          <a:noFill/>
        </p:spPr>
        <p:txBody>
          <a:bodyPr vert="horz" wrap="square" rtlCol="0" anchor="t">
            <a:no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重点字词</a:t>
            </a:r>
          </a:p>
        </p:txBody>
      </p:sp>
      <p:pic>
        <p:nvPicPr>
          <p:cNvPr id="8" name="图片 7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8379460" y="3799840"/>
            <a:ext cx="514985" cy="744220"/>
          </a:xfrm>
          <a:prstGeom prst="rect">
            <a:avLst/>
          </a:prstGeom>
        </p:spPr>
      </p:pic>
      <p:pic>
        <p:nvPicPr>
          <p:cNvPr id="9" name="图片 8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3341370" y="2740660"/>
            <a:ext cx="531495" cy="767715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9400" y="252730"/>
            <a:ext cx="10048875" cy="5200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latin typeface="Calibri"/>
                <a:ea typeface="宋体" panose="02010600030101010101" pitchFamily="2" charset="-122"/>
              </a:rPr>
              <a:t>一、通假字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</a:t>
            </a:r>
            <a:r>
              <a:rPr lang="zh-CN" sz="2400" b="0" u="sng">
                <a:latin typeface="Calibri"/>
                <a:ea typeface="宋体" panose="02010600030101010101" pitchFamily="2" charset="-122"/>
              </a:rPr>
              <a:t>无以，则王乎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以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“已”，停止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、然则废衅钟与（本文有多处）：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与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“欤”，语气词，表疑问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、王说：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说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“悦”，高兴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  4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、为长者折枝：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枝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“肢”，肢体（一说，折枝，就是折树枝）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、刑于寡妻：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刑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“型”，作榜样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 6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、然则王之所大欲，可知已：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已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“矣”，语气词，相当于“了”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、盖亦反其本矣：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盖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“盍”，何不；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反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，通“返”，回、归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、行旅皆欲出于王之涂：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“途”，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道路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 9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、其君者皆欲赴愬于王：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愬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“诉”，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控诉、控告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  10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、是罔民也：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罔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“网”，张开罗网捕捉，引申为陷害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  11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、颁白者不负戴于道路矣：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颁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，通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“斑”，头发花白，常比喻老人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、放辟邪侈，无不为已：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已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。通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“矣”，表确定语气
</a:t>
            </a:r>
            <a:endParaRPr lang="zh-CN" altLang="en-US" sz="2400" b="0">
              <a:latin typeface="Calibri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40510" y="889000"/>
            <a:ext cx="87229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latin typeface="Calibri"/>
                <a:ea typeface="宋体" panose="02010600030101010101" pitchFamily="2" charset="-122"/>
              </a:rPr>
              <a:t>二、古今异义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 1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、吾何爱一牛：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爱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，吝啬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  2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、老吾老，以及人之老：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以及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，用来推及到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 3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、至于兄弟：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至于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，推广到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 4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、不推恩无以保妻子：</a:t>
            </a:r>
            <a:r>
              <a:rPr lang="zh-CN" sz="32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妻子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，妻子和儿女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  5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、莅中国而抚四夷也：</a:t>
            </a:r>
            <a:r>
              <a:rPr lang="zh-CN" sz="32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中国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，指中原一带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  6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、然后从而刑之：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从而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，接着就
</a:t>
            </a:r>
            <a:endParaRPr lang="zh-CN" altLang="en-US" sz="3200" b="0"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74385" y="3067685"/>
            <a:ext cx="883920" cy="101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6823075" y="2840990"/>
            <a:ext cx="3923665" cy="269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0854690" y="1892300"/>
            <a:ext cx="883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常考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800"/>
              <a:t>一词多义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17295" y="1721485"/>
            <a:ext cx="94240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、道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）仲尼之徒无道桓文之事者（谈论）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）唯恐道途显晦，不相通达，致负诚托，又乖恳愿（道路）（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）师道之不传也久矣（风尚）（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）道芷阳间行（取道）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）彼与彼年相若也，道相似也（道理）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、之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）齐桓晋文之事可得闻乎（的）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）牛何之（去、往）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）臣闻之胡龁曰（助词，无意义）
</a:t>
            </a:r>
            <a:endParaRPr lang="zh-CN" altLang="en-US" sz="2400" b="0"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569595"/>
            <a:ext cx="120078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 3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</a:t>
            </a:r>
            <a:r>
              <a:rPr lang="zh-CN" sz="32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舍</a:t>
            </a:r>
            <a:r>
              <a:rPr lang="en-US" sz="3200" b="1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shè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舍南舍北皆春水（房屋）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     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sh</a:t>
            </a:r>
            <a:r>
              <a:rPr lang="zh-CN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ě舍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之！吾不忍其觳觫（释放）（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shě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逝者如斯乎，不舍昼夜（停止）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shè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唐浮图慧褒始舍于其址（居住）（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shě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锲而不舍，金石可镂（舍弃，放弃）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 4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、诚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）诚有百姓者（的确）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           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）是诚何心也（真的）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）帝感其诚，命夸娥氏二子负二山（真诚）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）楚诚能绝齐，秦愿献商于之地六百里（果真，如果）
</a:t>
            </a:r>
            <a:endParaRPr lang="zh-CN" altLang="en-US" sz="3200" b="0"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0">
                <a:latin typeface="Calibri"/>
                <a:ea typeface="宋体" panose="02010600030101010101" pitchFamily="2" charset="-122"/>
                <a:sym typeface="+mn-ea"/>
              </a:rPr>
              <a:t>四、特殊句式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6995" y="1202055"/>
            <a:ext cx="12849860" cy="4315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05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判断句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、是乃仁术也                       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、夫子之谓也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、是诚不能也                       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4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、是折枝之类也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、是罔民也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   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被动句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、百姓之不见保：见，表示被动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省略句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、有牵牛而过（于）堂下者                 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、将以（之）衅钟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  3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、将以（之）求吾所大欲也                 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、及（其）陷于罪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 5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、必使（之）仰足以事父母
</a:t>
            </a:r>
            <a:endParaRPr lang="zh-CN" altLang="en-US" sz="2400" b="0">
              <a:latin typeface="Calibri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685" y="118745"/>
            <a:ext cx="1274064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sz="2400">
                <a:solidFill>
                  <a:srgbClr val="FF0000"/>
                </a:solidFill>
                <a:latin typeface="Calibri"/>
                <a:ea typeface="宋体" panose="02010600030101010101" pitchFamily="2" charset="-122"/>
                <a:sym typeface="+mn-ea"/>
              </a:rPr>
              <a:t>宾语前置句</a:t>
            </a:r>
            <a:r>
              <a:rPr lang="en-US" sz="240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、臣未之闻也：否定句中代词宾语前置，即“臣未闻之也”，之，代词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、莫之能御也：否定句中代词宾语前置，即“莫能御之也”，之，代词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、何由知吾可也：疑问句中代词宾语前置，即</a:t>
            </a:r>
            <a:r>
              <a:rPr lang="zh-CN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“由何知吾可也”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  4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、牛何之：疑问句中代词宾语前置，，即“牛之何”，此处之是动词，去、往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、然则一羽之不举：否定句中代词宾语前置，即“不举一羽”，之，起提宾作用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、夫子之谓也：即</a:t>
            </a:r>
            <a:r>
              <a:rPr lang="zh-CN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“谓夫子也”，之，起提宾作用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 7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、舆薪之不见：否定句中代词宾语前置，即“不见舆薪”，之，起提宾作用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、何以异：疑问句中代词宾语前置，即</a:t>
            </a:r>
            <a:r>
              <a:rPr lang="zh-CN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“以何异”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 9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、未之有也：否定句中代词宾语前置，即“未有也”，之，起提宾作用</a:t>
            </a:r>
            <a:r>
              <a:rPr lang="zh-CN" sz="2400">
                <a:solidFill>
                  <a:srgbClr val="FF0000"/>
                </a:solidFill>
                <a:latin typeface="Calibri"/>
                <a:ea typeface="宋体" panose="02010600030101010101" pitchFamily="2" charset="-122"/>
                <a:sym typeface="+mn-ea"/>
              </a:rPr>
              <a:t>状语后置句</a:t>
            </a:r>
            <a:r>
              <a:rPr lang="en-US" sz="240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、王坐于堂上：即“王于堂上坐”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、构怨于诸侯：即</a:t>
            </a:r>
            <a:r>
              <a:rPr lang="zh-CN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“于诸侯构怨”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 3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、使天下仕者皆欲立于王之朝：即“皆欲于王之朝立”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、我非爱其财，而易之以羊也：即“而以羊易之”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、树之以桑：即“以桑树之”</a:t>
            </a:r>
            <a:r>
              <a:rPr lang="zh-CN" sz="2400">
                <a:solidFill>
                  <a:srgbClr val="FF0000"/>
                </a:solidFill>
                <a:latin typeface="Calibri"/>
                <a:ea typeface="宋体" panose="02010600030101010101" pitchFamily="2" charset="-122"/>
                <a:sym typeface="+mn-ea"/>
              </a:rPr>
              <a:t>主谓倒置句</a:t>
            </a:r>
            <a:r>
              <a:rPr lang="en-US" sz="240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 </a:t>
            </a:r>
            <a:r>
              <a:rPr lang="zh-CN" sz="2400">
                <a:latin typeface="Calibri"/>
                <a:ea typeface="宋体" panose="02010600030101010101" pitchFamily="2" charset="-122"/>
                <a:sym typeface="+mn-ea"/>
              </a:rPr>
              <a:t>宜乎百姓之谓我爱也：即</a:t>
            </a:r>
            <a:r>
              <a:rPr lang="zh-CN" sz="2400">
                <a:latin typeface="Calibri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“百姓之谓我爱也，宜乎”
</a:t>
            </a:r>
            <a:endParaRPr lang="zh-CN" altLang="en-US" sz="2400">
              <a:latin typeface="Calibri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51630" y="912495"/>
            <a:ext cx="393509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51885" y="3142615"/>
            <a:ext cx="44989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文章讲解</a:t>
            </a:r>
          </a:p>
        </p:txBody>
      </p:sp>
      <p:pic>
        <p:nvPicPr>
          <p:cNvPr id="26" name="图片 25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10756265" y="726440"/>
            <a:ext cx="589280" cy="849630"/>
          </a:xfrm>
          <a:prstGeom prst="rect">
            <a:avLst/>
          </a:prstGeom>
        </p:spPr>
      </p:pic>
      <p:pic>
        <p:nvPicPr>
          <p:cNvPr id="4" name="图片 3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10136505" y="1740535"/>
            <a:ext cx="514985" cy="743585"/>
          </a:xfrm>
          <a:prstGeom prst="rect">
            <a:avLst/>
          </a:prstGeom>
        </p:spPr>
      </p:pic>
      <p:pic>
        <p:nvPicPr>
          <p:cNvPr id="2" name="图片 1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1722755" y="4953000"/>
            <a:ext cx="520700" cy="750570"/>
          </a:xfrm>
          <a:prstGeom prst="rect">
            <a:avLst/>
          </a:prstGeom>
        </p:spPr>
      </p:pic>
      <p:sp>
        <p:nvSpPr>
          <p:cNvPr id="6" name="对角圆角矩形 5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0937 0.00463 L 0 0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26160" y="16383"/>
          <a:ext cx="10550525" cy="6877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750"/>
                <a:gridCol w="1988820"/>
                <a:gridCol w="3207385"/>
                <a:gridCol w="3036570"/>
              </a:tblGrid>
              <a:tr h="5581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课文内容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二人讨论的主要内容是什么？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孟子的观点是什么？孟子表达观点的方式是什么？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齐宣王的态度（变化）是怎样的？</a:t>
                      </a:r>
                      <a:endParaRPr lang="en-US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248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第一部分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：“齐宣王问曰”至“保民而王，莫之能御也。”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第二部分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：“曰：若寡人者”至“是以君子远庖厨也。”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6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第三部分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：“王说曰：“《诗》云：‘他人有心，予忖度之。’” 至“王请度之。”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11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第四部分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：“抑王兴甲兵，危士臣，构怨于诸侯，然后快于心与？”至“其若是，孰能御之？”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68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第五部分</a:t>
                      </a: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：“王曰：“吾惛，不能进于是矣！”至“然而不王者，未之有也。”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9525" marB="0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555865" y="2021205"/>
            <a:ext cx="33312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</a:rPr>
              <a:t>读课文，完成表格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906544" y="876953"/>
            <a:ext cx="9926425" cy="4816837"/>
          </a:xfrm>
        </p:spPr>
        <p:txBody>
          <a:bodyPr>
            <a:normAutofit fontScale="92500" lnSpcReduction="20000"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rgbClr val="FFFFFF"/>
                </a:solidFill>
              </a:rPr>
              <a:t>   </a:t>
            </a:r>
            <a:r>
              <a:rPr lang="zh-CN" altLang="en-US" sz="3200">
                <a:solidFill>
                  <a:srgbClr val="FFFFFF"/>
                </a:solidFill>
                <a:effectLst/>
                <a:latin typeface="+mn-ea"/>
              </a:rPr>
              <a:t>“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抑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王兴甲兵，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危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士臣，构怨于诸侯，然后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快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于心与？”</a:t>
            </a:r>
            <a:endParaRPr lang="en-US" altLang="zh-CN" sz="32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   王曰：“否，吾何快于是！将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以求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吾所大欲也。”</a:t>
            </a:r>
            <a:endParaRPr lang="en-US" altLang="zh-CN" sz="32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   曰：“王之所大欲，可得闻与？”</a:t>
            </a:r>
            <a:endParaRPr lang="en-US" altLang="zh-CN" sz="32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   王笑而不言。</a:t>
            </a:r>
            <a:endParaRPr lang="en-US" altLang="zh-CN" sz="3200">
              <a:solidFill>
                <a:schemeClr val="tx1"/>
              </a:solidFill>
              <a:effectLst/>
              <a:latin typeface="+mn-ea"/>
            </a:endParaRPr>
          </a:p>
          <a:p>
            <a:pPr indent="179705" algn="l"/>
            <a:r>
              <a:rPr lang="zh-CN" altLang="en-US" sz="3000">
                <a:solidFill>
                  <a:srgbClr val="FFFFFF"/>
                </a:solidFill>
                <a:effectLst/>
                <a:latin typeface="+mn-ea"/>
              </a:rPr>
              <a:t>      </a:t>
            </a:r>
          </a:p>
        </p:txBody>
      </p:sp>
      <p:sp>
        <p:nvSpPr>
          <p:cNvPr id="3" name="对话气泡: 圆角矩形 2"/>
          <p:cNvSpPr/>
          <p:nvPr/>
        </p:nvSpPr>
        <p:spPr>
          <a:xfrm>
            <a:off x="989814" y="1874424"/>
            <a:ext cx="2309567" cy="522129"/>
          </a:xfrm>
          <a:prstGeom prst="wedgeRoundRectCallout">
            <a:avLst>
              <a:gd name="adj1" fmla="val -5081"/>
              <a:gd name="adj2" fmla="val -7138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难道，表反问。</a:t>
            </a:r>
          </a:p>
        </p:txBody>
      </p:sp>
      <p:sp>
        <p:nvSpPr>
          <p:cNvPr id="4" name="对话气泡: 圆角矩形 3"/>
          <p:cNvSpPr/>
          <p:nvPr/>
        </p:nvSpPr>
        <p:spPr>
          <a:xfrm>
            <a:off x="3960830" y="1874424"/>
            <a:ext cx="2751056" cy="522129"/>
          </a:xfrm>
          <a:prstGeom prst="wedgeRoundRectCallout">
            <a:avLst>
              <a:gd name="adj1" fmla="val -34061"/>
              <a:gd name="adj2" fmla="val -7138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使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……</a:t>
            </a:r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处于陷境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8740221" y="1874423"/>
            <a:ext cx="903402" cy="522129"/>
          </a:xfrm>
          <a:prstGeom prst="wedgeRoundRectCallout">
            <a:avLst>
              <a:gd name="adj1" fmla="val -34061"/>
              <a:gd name="adj2" fmla="val -7138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痛快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6971127" y="2906871"/>
            <a:ext cx="1117071" cy="522129"/>
          </a:xfrm>
          <a:prstGeom prst="wedgeRoundRectCallout">
            <a:avLst>
              <a:gd name="adj1" fmla="val -34061"/>
              <a:gd name="adj2" fmla="val -7138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以此求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对角圆角矩形 20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85365" y="2506345"/>
            <a:ext cx="761936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齐桓晋文之事</a:t>
            </a:r>
            <a:endParaRPr lang="zh-CN" altLang="en-US" sz="72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</p:txBody>
      </p:sp>
      <p:pic>
        <p:nvPicPr>
          <p:cNvPr id="3" name="图片 2" descr="3b31393939353233393bd0c7d0c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5"/>
              </a:ext>
            </a:extLst>
          </a:blip>
          <a:stretch>
            <a:fillRect/>
          </a:stretch>
        </p:blipFill>
        <p:spPr>
          <a:xfrm>
            <a:off x="1996440" y="4638675"/>
            <a:ext cx="676910" cy="978535"/>
          </a:xfrm>
          <a:prstGeom prst="rect">
            <a:avLst/>
          </a:prstGeom>
        </p:spPr>
      </p:pic>
      <p:pic>
        <p:nvPicPr>
          <p:cNvPr id="7" name="图片 6" descr="3b31393939353233393bd0c7d0c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5"/>
              </a:ext>
            </a:extLst>
          </a:blip>
          <a:stretch>
            <a:fillRect/>
          </a:stretch>
        </p:blipFill>
        <p:spPr>
          <a:xfrm>
            <a:off x="9765030" y="541020"/>
            <a:ext cx="494030" cy="713740"/>
          </a:xfrm>
          <a:prstGeom prst="rect">
            <a:avLst/>
          </a:prstGeom>
        </p:spPr>
      </p:pic>
      <p:pic>
        <p:nvPicPr>
          <p:cNvPr id="9" name="图片 8" descr="3b31393939353233393bd0c7d0c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5"/>
              </a:ext>
            </a:extLst>
          </a:blip>
          <a:stretch>
            <a:fillRect/>
          </a:stretch>
        </p:blipFill>
        <p:spPr>
          <a:xfrm>
            <a:off x="10356215" y="1254760"/>
            <a:ext cx="678815" cy="98171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231515" y="2487930"/>
            <a:ext cx="2000885" cy="12141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4246880" y="3801745"/>
            <a:ext cx="9525" cy="10553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878330" y="4867275"/>
            <a:ext cx="62077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ym typeface="+mn-ea"/>
              </a:rPr>
              <a:t>齐恒,齐桓公(公子小白)春秋五霸之首。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212080" y="2557780"/>
            <a:ext cx="1901190" cy="11741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>
            <a:stCxn id="12" idx="0"/>
          </p:cNvCxnSpPr>
          <p:nvPr/>
        </p:nvCxnSpPr>
        <p:spPr>
          <a:xfrm flipV="1">
            <a:off x="6162675" y="1711325"/>
            <a:ext cx="5080" cy="8464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655695" y="1189355"/>
            <a:ext cx="63703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 </a:t>
            </a:r>
            <a:r>
              <a:rPr lang="zh-CN" altLang="en-US" sz="2800">
                <a:sym typeface="+mn-ea"/>
              </a:rPr>
              <a:t>晋文:晋文公(姬重耳),第二位春秋霸主。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1" grpId="0"/>
      <p:bldP spid="12" grpId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898689" y="922306"/>
            <a:ext cx="10358488" cy="4908424"/>
          </a:xfrm>
        </p:spPr>
        <p:txBody>
          <a:bodyPr>
            <a:normAutofit lnSpcReduction="10000"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3000">
                <a:solidFill>
                  <a:schemeClr val="tx1"/>
                </a:solidFill>
                <a:effectLst/>
              </a:rPr>
              <a:t>      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曰：“为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肥甘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不足于口与？轻暖不足于体与？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抑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为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采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色不足视于目与？声音不足听于耳与？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便嬖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不足使令于前与？王之诸臣，皆足以供之，而王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岂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为是哉！”</a:t>
            </a:r>
            <a:endParaRPr lang="en-US" altLang="zh-CN" sz="3200">
              <a:solidFill>
                <a:schemeClr val="tx1"/>
              </a:solidFill>
              <a:effectLst/>
            </a:endParaRPr>
          </a:p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chemeClr val="tx1"/>
                </a:solidFill>
                <a:effectLst/>
              </a:rPr>
              <a:t>      曰：“否，吾不为是也。”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4245200" y="1489427"/>
            <a:ext cx="1216058" cy="433633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7447174" y="1489427"/>
            <a:ext cx="1216058" cy="433633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346658" y="2726751"/>
            <a:ext cx="1610413" cy="433633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022521" y="2726750"/>
            <a:ext cx="1610413" cy="433633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8663232" y="2733150"/>
            <a:ext cx="2093534" cy="433633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1603539" y="2056548"/>
            <a:ext cx="2707064" cy="522129"/>
          </a:xfrm>
          <a:prstGeom prst="wedgeRoundRectCallout">
            <a:avLst>
              <a:gd name="adj1" fmla="val 35237"/>
              <a:gd name="adj2" fmla="val -7860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美味的食物</a:t>
            </a:r>
          </a:p>
        </p:txBody>
      </p:sp>
      <p:sp>
        <p:nvSpPr>
          <p:cNvPr id="10" name="对话气泡: 圆角矩形 9"/>
          <p:cNvSpPr/>
          <p:nvPr/>
        </p:nvSpPr>
        <p:spPr>
          <a:xfrm>
            <a:off x="7715052" y="2056547"/>
            <a:ext cx="2912882" cy="522129"/>
          </a:xfrm>
          <a:prstGeom prst="wedgeRoundRectCallout">
            <a:avLst>
              <a:gd name="adj1" fmla="val 36107"/>
              <a:gd name="adj2" fmla="val -8222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或者，还是，表选择</a:t>
            </a:r>
          </a:p>
        </p:txBody>
      </p:sp>
      <p:sp>
        <p:nvSpPr>
          <p:cNvPr id="11" name="对话气泡: 圆角矩形 10"/>
          <p:cNvSpPr/>
          <p:nvPr/>
        </p:nvSpPr>
        <p:spPr>
          <a:xfrm>
            <a:off x="9656189" y="967298"/>
            <a:ext cx="1469012" cy="522129"/>
          </a:xfrm>
          <a:prstGeom prst="wedgeRoundRectCallout">
            <a:avLst>
              <a:gd name="adj1" fmla="val 43682"/>
              <a:gd name="adj2" fmla="val 6943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通“彩”</a:t>
            </a:r>
          </a:p>
        </p:txBody>
      </p:sp>
      <p:sp>
        <p:nvSpPr>
          <p:cNvPr id="12" name="对话气泡: 圆角矩形 11"/>
          <p:cNvSpPr/>
          <p:nvPr/>
        </p:nvSpPr>
        <p:spPr>
          <a:xfrm>
            <a:off x="5475400" y="3335621"/>
            <a:ext cx="3187832" cy="522129"/>
          </a:xfrm>
          <a:prstGeom prst="wedgeRoundRectCallout">
            <a:avLst>
              <a:gd name="adj1" fmla="val 35237"/>
              <a:gd name="adj2" fmla="val -7860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君主左右受宠爱的人</a:t>
            </a:r>
          </a:p>
        </p:txBody>
      </p:sp>
      <p:sp>
        <p:nvSpPr>
          <p:cNvPr id="13" name="对话气泡: 圆角矩形 12"/>
          <p:cNvSpPr/>
          <p:nvPr/>
        </p:nvSpPr>
        <p:spPr>
          <a:xfrm>
            <a:off x="6447146" y="4538434"/>
            <a:ext cx="952108" cy="522129"/>
          </a:xfrm>
          <a:prstGeom prst="wedgeRoundRectCallout">
            <a:avLst>
              <a:gd name="adj1" fmla="val 36107"/>
              <a:gd name="adj2" fmla="val -8222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难道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064105" y="520657"/>
            <a:ext cx="9682451" cy="4874003"/>
          </a:xfrm>
        </p:spPr>
        <p:txBody>
          <a:bodyPr>
            <a:noAutofit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2800">
                <a:solidFill>
                  <a:srgbClr val="FFFFFF"/>
                </a:solidFill>
                <a:effectLst/>
              </a:rPr>
              <a:t> </a:t>
            </a:r>
            <a:r>
              <a:rPr lang="zh-CN" altLang="en-US" sz="2800">
                <a:solidFill>
                  <a:schemeClr val="tx1"/>
                </a:solidFill>
                <a:effectLst/>
              </a:rPr>
              <a:t>    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曰：“然则王之所大欲可知已：欲辟土地，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朝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秦楚，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莅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中国，而抚四夷也。以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若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所为，求若所欲，犹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缘木而求鱼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也。”</a:t>
            </a:r>
            <a:br>
              <a:rPr lang="zh-CN" altLang="en-US" sz="3200">
                <a:solidFill>
                  <a:schemeClr val="tx1"/>
                </a:solidFill>
                <a:effectLst/>
              </a:rPr>
            </a:br>
            <a:r>
              <a:rPr lang="zh-CN" altLang="en-US" sz="3200">
                <a:solidFill>
                  <a:schemeClr val="tx1"/>
                </a:solidFill>
                <a:effectLst/>
              </a:rPr>
              <a:t>　　王曰：“若是其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甚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与？”</a:t>
            </a:r>
            <a:br>
              <a:rPr lang="zh-CN" altLang="en-US" sz="3200">
                <a:solidFill>
                  <a:schemeClr val="tx1"/>
                </a:solidFill>
                <a:effectLst/>
              </a:rPr>
            </a:br>
            <a:r>
              <a:rPr lang="zh-CN" altLang="en-US" sz="3200">
                <a:solidFill>
                  <a:schemeClr val="tx1"/>
                </a:solidFill>
                <a:effectLst/>
              </a:rPr>
              <a:t>　　　　</a:t>
            </a:r>
          </a:p>
        </p:txBody>
      </p:sp>
      <p:sp>
        <p:nvSpPr>
          <p:cNvPr id="3" name="对话气泡: 圆角矩形 2"/>
          <p:cNvSpPr/>
          <p:nvPr/>
        </p:nvSpPr>
        <p:spPr>
          <a:xfrm>
            <a:off x="8305014" y="1748100"/>
            <a:ext cx="1753386" cy="522129"/>
          </a:xfrm>
          <a:prstGeom prst="wedgeRoundRectCallout">
            <a:avLst>
              <a:gd name="adj1" fmla="val 36107"/>
              <a:gd name="adj2" fmla="val -8222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使</a:t>
            </a:r>
            <a:r>
              <a:rPr lang="en-US" altLang="zh-CN" sz="2400">
                <a:solidFill>
                  <a:srgbClr val="FFFF00"/>
                </a:solidFill>
                <a:sym typeface="Helvetica Neue" panose="02000503000000020004"/>
              </a:rPr>
              <a:t>……</a:t>
            </a:r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朝见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1564061" y="2957658"/>
            <a:ext cx="1160286" cy="522129"/>
          </a:xfrm>
          <a:prstGeom prst="wedgeRoundRectCallout">
            <a:avLst>
              <a:gd name="adj1" fmla="val 2597"/>
              <a:gd name="adj2" fmla="val -80415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统治 </a:t>
            </a:r>
          </a:p>
        </p:txBody>
      </p:sp>
      <p:sp>
        <p:nvSpPr>
          <p:cNvPr id="5" name="对话气泡: 圆角矩形 4"/>
          <p:cNvSpPr/>
          <p:nvPr/>
        </p:nvSpPr>
        <p:spPr>
          <a:xfrm>
            <a:off x="914399" y="4176159"/>
            <a:ext cx="5674937" cy="522129"/>
          </a:xfrm>
          <a:prstGeom prst="wedgeRoundRectCallout">
            <a:avLst>
              <a:gd name="adj1" fmla="val -36001"/>
              <a:gd name="adj2" fmla="val -8407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比喻</a:t>
            </a:r>
            <a:r>
              <a:rPr lang="zh-CN" altLang="en-US" sz="2400" smtClean="0">
                <a:solidFill>
                  <a:srgbClr val="FFFF00"/>
                </a:solidFill>
                <a:sym typeface="Helvetica Neue" panose="02000503000000020004"/>
              </a:rPr>
              <a:t>方向、方法</a:t>
            </a:r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不对，一定达不到目的。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FF00"/>
                </a:solidFill>
                <a:effectLst/>
                <a:uFillTx/>
                <a:sym typeface="Helvetica Neue" panose="02000503000000020004"/>
              </a:rPr>
              <a:t> </a:t>
            </a:r>
          </a:p>
        </p:txBody>
      </p:sp>
      <p:sp>
        <p:nvSpPr>
          <p:cNvPr id="6" name="对话气泡: 圆角矩形 5"/>
          <p:cNvSpPr/>
          <p:nvPr/>
        </p:nvSpPr>
        <p:spPr>
          <a:xfrm>
            <a:off x="2978870" y="5394660"/>
            <a:ext cx="2375555" cy="522129"/>
          </a:xfrm>
          <a:prstGeom prst="wedgeRoundRectCallout">
            <a:avLst>
              <a:gd name="adj1" fmla="val 36107"/>
              <a:gd name="adj2" fmla="val -8222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厉害，严重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6429083" y="2876232"/>
            <a:ext cx="848410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你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781574" y="867526"/>
            <a:ext cx="10628851" cy="4874003"/>
          </a:xfrm>
        </p:spPr>
        <p:txBody>
          <a:bodyPr>
            <a:noAutofit/>
          </a:bodyPr>
          <a:lstStyle/>
          <a:p>
            <a:pPr indent="179705" algn="l">
              <a:lnSpc>
                <a:spcPct val="200000"/>
              </a:lnSpc>
            </a:pPr>
            <a:r>
              <a:rPr lang="zh-CN" altLang="en-US" sz="2800">
                <a:solidFill>
                  <a:srgbClr val="FFFFFF"/>
                </a:solidFill>
                <a:effectLst/>
              </a:rPr>
              <a:t>    </a:t>
            </a:r>
            <a:r>
              <a:rPr lang="zh-CN" altLang="en-US" sz="2800">
                <a:solidFill>
                  <a:schemeClr val="tx1"/>
                </a:solidFill>
                <a:effectLst/>
              </a:rPr>
              <a:t>  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曰：“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殆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有甚焉。缘木求鱼，虽不得鱼，无后灾；以若所为，求若所欲，尽心力而为之，后必有灾。”</a:t>
            </a:r>
            <a:endParaRPr lang="en-US" altLang="zh-CN" sz="3200">
              <a:solidFill>
                <a:schemeClr val="tx1"/>
              </a:solidFill>
              <a:effectLst/>
            </a:endParaRPr>
          </a:p>
          <a:p>
            <a:pPr indent="179705" algn="l">
              <a:lnSpc>
                <a:spcPct val="200000"/>
              </a:lnSpc>
            </a:pPr>
            <a:r>
              <a:rPr lang="en-US" altLang="zh-CN" sz="3200">
                <a:solidFill>
                  <a:schemeClr val="tx1"/>
                </a:solidFill>
                <a:effectLst/>
              </a:rPr>
              <a:t>     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曰：“可得闻与？”</a:t>
            </a:r>
            <a:br>
              <a:rPr lang="zh-CN" altLang="en-US" sz="3200">
                <a:solidFill>
                  <a:schemeClr val="tx1"/>
                </a:solidFill>
                <a:effectLst/>
              </a:rPr>
            </a:br>
            <a:r>
              <a:rPr lang="zh-CN" altLang="en-US" sz="3200">
                <a:solidFill>
                  <a:schemeClr val="tx1"/>
                </a:solidFill>
                <a:effectLst/>
              </a:rPr>
              <a:t>　　曰：“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邹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人与楚人战，则王以为孰胜？”</a:t>
            </a:r>
            <a:br>
              <a:rPr lang="zh-CN" altLang="en-US" sz="3200">
                <a:solidFill>
                  <a:schemeClr val="tx1"/>
                </a:solidFill>
                <a:effectLst/>
              </a:rPr>
            </a:br>
            <a:r>
              <a:rPr lang="zh-CN" altLang="en-US" sz="3200">
                <a:solidFill>
                  <a:schemeClr val="tx1"/>
                </a:solidFill>
                <a:effectLst/>
              </a:rPr>
              <a:t>　　曰：“楚人胜。”</a:t>
            </a:r>
            <a:br>
              <a:rPr lang="zh-CN" altLang="en-US" sz="3200">
                <a:solidFill>
                  <a:schemeClr val="tx1"/>
                </a:solidFill>
                <a:effectLst/>
              </a:rPr>
            </a:br>
            <a:r>
              <a:rPr lang="zh-CN" altLang="en-US" sz="2000">
                <a:solidFill>
                  <a:srgbClr val="FFFFFF"/>
                </a:solidFill>
              </a:rPr>
              <a:t>　</a:t>
            </a:r>
          </a:p>
        </p:txBody>
      </p:sp>
      <p:sp>
        <p:nvSpPr>
          <p:cNvPr id="3" name="对话气泡: 圆角矩形 2"/>
          <p:cNvSpPr/>
          <p:nvPr/>
        </p:nvSpPr>
        <p:spPr>
          <a:xfrm>
            <a:off x="2950591" y="1729247"/>
            <a:ext cx="1150070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恐怕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2837470" y="4709689"/>
            <a:ext cx="1781665" cy="522129"/>
          </a:xfrm>
          <a:prstGeom prst="wedgeRoundRectCallout">
            <a:avLst>
              <a:gd name="adj1" fmla="val -32798"/>
              <a:gd name="adj2" fmla="val -69582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一个小国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082453" y="1382952"/>
            <a:ext cx="9926425" cy="3714161"/>
          </a:xfrm>
        </p:spPr>
        <p:txBody>
          <a:bodyPr>
            <a:normAutofit lnSpcReduction="10000"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rgbClr val="FFFFFF"/>
                </a:solidFill>
              </a:rPr>
              <a:t>  </a:t>
            </a:r>
            <a:r>
              <a:rPr lang="zh-CN" altLang="en-US" sz="3200">
                <a:solidFill>
                  <a:schemeClr val="tx1"/>
                </a:solidFill>
              </a:rPr>
              <a:t>   曰：“然则小固不可以敌大，寡固不可以敌众，弱固不可以敌强。海内之地，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方千里者九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，齐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集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有其一；以一服八，何以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异于邹敌楚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哉！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4317476" y="1951348"/>
            <a:ext cx="2017336" cy="537328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7586977" y="1951348"/>
            <a:ext cx="1982858" cy="537328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090307" y="3160336"/>
            <a:ext cx="2011112" cy="534971"/>
          </a:xfrm>
          <a:prstGeom prst="roundRect">
            <a:avLst/>
          </a:prstGeom>
          <a:noFill/>
          <a:ln w="28575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8729340" y="3729362"/>
            <a:ext cx="2799761" cy="522129"/>
          </a:xfrm>
          <a:prstGeom prst="wedgeRoundRectCallout">
            <a:avLst>
              <a:gd name="adj1" fmla="val -40583"/>
              <a:gd name="adj2" fmla="val -76804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聚集，总计面积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3847708" y="3729362"/>
            <a:ext cx="4699322" cy="522129"/>
          </a:xfrm>
          <a:prstGeom prst="wedgeRoundRectCallout">
            <a:avLst>
              <a:gd name="adj1" fmla="val 4472"/>
              <a:gd name="adj2" fmla="val -69582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纵横各一千里的地方有九块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2804473" y="4997794"/>
            <a:ext cx="2799761" cy="522129"/>
          </a:xfrm>
          <a:prstGeom prst="wedgeRoundRectCallout">
            <a:avLst>
              <a:gd name="adj1" fmla="val 42918"/>
              <a:gd name="adj2" fmla="val -7138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“于邹敌楚异”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082453" y="801278"/>
            <a:ext cx="9926425" cy="5099901"/>
          </a:xfrm>
        </p:spPr>
        <p:txBody>
          <a:bodyPr>
            <a:normAutofit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3200" u="sng">
                <a:solidFill>
                  <a:schemeClr val="tx1"/>
                </a:solidFill>
                <a:effectLst/>
              </a:rPr>
              <a:t>盖亦反其本矣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？今王发政施仁，使天下仕者皆欲立于王之朝，耕者皆欲耕于王之野，商贾皆欲藏于王之市，行旅皆欲出于王之涂，天下之欲疾其君者，皆欲赴诉于王。其若是，孰能御之？</a:t>
            </a:r>
            <a:r>
              <a:rPr lang="zh-CN" altLang="en-US" sz="3200">
                <a:solidFill>
                  <a:srgbClr val="FFFFFF"/>
                </a:solidFill>
                <a:effectLst/>
              </a:rPr>
              <a:t>”</a:t>
            </a:r>
          </a:p>
          <a:p>
            <a:endParaRPr lang="zh-CN" altLang="en-US"/>
          </a:p>
        </p:txBody>
      </p:sp>
      <p:sp>
        <p:nvSpPr>
          <p:cNvPr id="3" name="对话气泡: 圆角矩形 2"/>
          <p:cNvSpPr/>
          <p:nvPr/>
        </p:nvSpPr>
        <p:spPr>
          <a:xfrm>
            <a:off x="914400" y="2024695"/>
            <a:ext cx="5323002" cy="454025"/>
          </a:xfrm>
          <a:prstGeom prst="wedgeRoundRectCallout">
            <a:avLst>
              <a:gd name="adj1" fmla="val -28718"/>
              <a:gd name="adj2" fmla="val -89985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zh-CN" sz="2000">
                <a:solidFill>
                  <a:srgbClr val="FFFF00"/>
                </a:solidFill>
              </a:rPr>
              <a:t>盖，通</a:t>
            </a:r>
            <a:r>
              <a:rPr lang="zh-CN" altLang="en-US" sz="2000">
                <a:solidFill>
                  <a:srgbClr val="FFFF00"/>
                </a:solidFill>
              </a:rPr>
              <a:t>“</a:t>
            </a:r>
            <a:r>
              <a:rPr lang="zh-CN" altLang="zh-CN" sz="2000">
                <a:solidFill>
                  <a:srgbClr val="FFFF00"/>
                </a:solidFill>
              </a:rPr>
              <a:t>盍</a:t>
            </a:r>
            <a:r>
              <a:rPr lang="zh-CN" altLang="en-US" sz="2000">
                <a:solidFill>
                  <a:srgbClr val="FFFF00"/>
                </a:solidFill>
              </a:rPr>
              <a:t>”</a:t>
            </a:r>
            <a:r>
              <a:rPr lang="zh-CN" altLang="zh-CN" sz="2000">
                <a:solidFill>
                  <a:srgbClr val="FFFF00"/>
                </a:solidFill>
              </a:rPr>
              <a:t>，何不。</a:t>
            </a:r>
            <a:r>
              <a:rPr lang="zh-CN" altLang="en-US" sz="2000">
                <a:solidFill>
                  <a:srgbClr val="FFFF00"/>
                </a:solidFill>
              </a:rPr>
              <a:t>何</a:t>
            </a:r>
            <a:r>
              <a:rPr lang="zh-CN" altLang="zh-CN" sz="2000">
                <a:solidFill>
                  <a:srgbClr val="FFFF00"/>
                </a:solidFill>
              </a:rPr>
              <a:t>不回到根本上来呢</a:t>
            </a:r>
            <a:r>
              <a:rPr lang="zh-CN" altLang="en-US" sz="2000">
                <a:solidFill>
                  <a:srgbClr val="FFFF00"/>
                </a:solidFill>
              </a:rPr>
              <a:t>？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131218" y="1736345"/>
            <a:ext cx="9492790" cy="3296875"/>
          </a:xfrm>
        </p:spPr>
        <p:txBody>
          <a:bodyPr>
            <a:noAutofit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3200">
                <a:solidFill>
                  <a:srgbClr val="FFFFFF"/>
                </a:solidFill>
              </a:rPr>
              <a:t> </a:t>
            </a:r>
            <a:r>
              <a:rPr lang="zh-CN" altLang="en-US" sz="3200">
                <a:solidFill>
                  <a:schemeClr val="tx1"/>
                </a:solidFill>
              </a:rPr>
              <a:t>     王曰：“吾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惛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，不能进于是矣！愿夫子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辅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吾志，明以教我。我虽不</a:t>
            </a:r>
            <a:r>
              <a:rPr lang="zh-CN" altLang="en-US" sz="3200" u="sng">
                <a:solidFill>
                  <a:schemeClr val="tx1"/>
                </a:solidFill>
                <a:effectLst/>
              </a:rPr>
              <a:t>敏</a:t>
            </a:r>
            <a:r>
              <a:rPr lang="zh-CN" altLang="en-US" sz="3200">
                <a:solidFill>
                  <a:schemeClr val="tx1"/>
                </a:solidFill>
                <a:effectLst/>
              </a:rPr>
              <a:t>，请尝试之！”</a:t>
            </a:r>
            <a:r>
              <a:rPr lang="zh-CN" altLang="en-US" sz="2400">
                <a:solidFill>
                  <a:schemeClr val="tx1"/>
                </a:solidFill>
                <a:effectLst/>
              </a:rPr>
              <a:t/>
            </a:r>
            <a:br>
              <a:rPr lang="zh-CN" altLang="en-US" sz="2400">
                <a:solidFill>
                  <a:schemeClr val="tx1"/>
                </a:solidFill>
                <a:effectLst/>
              </a:rPr>
            </a:br>
            <a:endParaRPr lang="zh-CN" altLang="en-US" sz="2400">
              <a:solidFill>
                <a:schemeClr val="tx1"/>
              </a:solidFill>
              <a:effectLst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3987541" y="2862653"/>
            <a:ext cx="1079329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糊涂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8924041" y="2906871"/>
            <a:ext cx="1841370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帮助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4366143" y="4077397"/>
            <a:ext cx="1175209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聪慧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901860" y="717388"/>
            <a:ext cx="10528184" cy="5230925"/>
          </a:xfrm>
        </p:spPr>
        <p:txBody>
          <a:bodyPr>
            <a:normAutofit/>
          </a:bodyPr>
          <a:lstStyle/>
          <a:p>
            <a:pPr indent="179705" algn="l">
              <a:lnSpc>
                <a:spcPct val="250000"/>
              </a:lnSpc>
            </a:pPr>
            <a:r>
              <a:rPr lang="zh-CN" altLang="en-US" sz="2400">
                <a:solidFill>
                  <a:srgbClr val="FFFFFF"/>
                </a:solidFill>
                <a:effectLst/>
                <a:latin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effectLst/>
                <a:latin typeface="+mn-ea"/>
              </a:rPr>
              <a:t>     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曰：“无恒产而有恒心者，惟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士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为能。若民，则无恒产，因无恒心。苟无恒心，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放辟邪侈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，无不为已。及陷于罪，然后从而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刑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之，是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罔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民也。焉有仁人在位，罔民而可为也！</a:t>
            </a:r>
          </a:p>
        </p:txBody>
      </p:sp>
      <p:sp>
        <p:nvSpPr>
          <p:cNvPr id="3" name="对话气泡: 圆角矩形 2"/>
          <p:cNvSpPr/>
          <p:nvPr/>
        </p:nvSpPr>
        <p:spPr>
          <a:xfrm>
            <a:off x="7334056" y="1853295"/>
            <a:ext cx="1079329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读书人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4488731" y="3071785"/>
            <a:ext cx="2685066" cy="522129"/>
          </a:xfrm>
          <a:prstGeom prst="wedgeRoundRectCallout">
            <a:avLst>
              <a:gd name="adj1" fmla="val 33374"/>
              <a:gd name="adj2" fmla="val -69583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不遵守礼义法度</a:t>
            </a:r>
          </a:p>
        </p:txBody>
      </p:sp>
      <p:sp>
        <p:nvSpPr>
          <p:cNvPr id="5" name="对话气泡: 圆角矩形 4"/>
          <p:cNvSpPr/>
          <p:nvPr/>
        </p:nvSpPr>
        <p:spPr>
          <a:xfrm>
            <a:off x="4999369" y="4367030"/>
            <a:ext cx="4669374" cy="522129"/>
          </a:xfrm>
          <a:prstGeom prst="wedgeRoundRectCallout">
            <a:avLst>
              <a:gd name="adj1" fmla="val -38690"/>
              <a:gd name="adj2" fmla="val -74999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同“网”，张网捕捉，比喻陷害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3131272" y="4367031"/>
            <a:ext cx="1079329" cy="522129"/>
          </a:xfrm>
          <a:prstGeom prst="wedgeRoundRectCallout">
            <a:avLst>
              <a:gd name="adj1" fmla="val 32866"/>
              <a:gd name="adj2" fmla="val -78610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处罚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831805" y="709367"/>
            <a:ext cx="10528184" cy="5439265"/>
          </a:xfrm>
        </p:spPr>
        <p:txBody>
          <a:bodyPr>
            <a:noAutofit/>
          </a:bodyPr>
          <a:lstStyle/>
          <a:p>
            <a:pPr indent="179705" algn="l">
              <a:lnSpc>
                <a:spcPct val="200000"/>
              </a:lnSpc>
            </a:pP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是故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明君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制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民之产，必使仰足以事父母，俯足以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畜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妻子，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乐岁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终身饱，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凶年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免于死亡；然后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驱而之善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，故民之从之也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轻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。今也制民之产，仰不足以事父母，俯不足以畜妻子，乐岁终身苦，凶年不免于死亡；此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惟救死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而恐不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赡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，奚暇</a:t>
            </a:r>
            <a:r>
              <a:rPr lang="zh-CN" altLang="en-US" sz="3200" u="sng">
                <a:solidFill>
                  <a:schemeClr val="tx1"/>
                </a:solidFill>
                <a:effectLst/>
                <a:latin typeface="+mn-ea"/>
              </a:rPr>
              <a:t>治</a:t>
            </a:r>
            <a:r>
              <a:rPr lang="zh-CN" altLang="en-US" sz="3200">
                <a:solidFill>
                  <a:schemeClr val="tx1"/>
                </a:solidFill>
                <a:effectLst/>
                <a:latin typeface="+mn-ea"/>
              </a:rPr>
              <a:t>礼义哉！</a:t>
            </a:r>
            <a:r>
              <a:rPr lang="en-US" altLang="zh-CN" sz="3200">
                <a:solidFill>
                  <a:schemeClr val="tx1"/>
                </a:solidFill>
                <a:effectLst/>
                <a:latin typeface="+mn-ea"/>
              </a:rPr>
              <a:t>  </a:t>
            </a:r>
            <a:r>
              <a:rPr lang="en-US" altLang="zh-CN" sz="3200">
                <a:solidFill>
                  <a:srgbClr val="FFFFFF"/>
                </a:solidFill>
                <a:effectLst/>
                <a:latin typeface="+mn-ea"/>
              </a:rPr>
              <a:t>        </a:t>
            </a:r>
          </a:p>
        </p:txBody>
      </p:sp>
      <p:sp>
        <p:nvSpPr>
          <p:cNvPr id="3" name="对话气泡: 圆角矩形 2"/>
          <p:cNvSpPr/>
          <p:nvPr/>
        </p:nvSpPr>
        <p:spPr>
          <a:xfrm>
            <a:off x="1605685" y="1637139"/>
            <a:ext cx="989812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因此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8928756" y="1637139"/>
            <a:ext cx="1157924" cy="522129"/>
          </a:xfrm>
          <a:prstGeom prst="wedgeRoundRectCallout">
            <a:avLst>
              <a:gd name="adj1" fmla="val 33374"/>
              <a:gd name="adj2" fmla="val -69583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养活</a:t>
            </a:r>
          </a:p>
        </p:txBody>
      </p:sp>
      <p:sp>
        <p:nvSpPr>
          <p:cNvPr id="5" name="对话气泡: 圆角矩形 4"/>
          <p:cNvSpPr/>
          <p:nvPr/>
        </p:nvSpPr>
        <p:spPr>
          <a:xfrm>
            <a:off x="7369408" y="2640568"/>
            <a:ext cx="2138310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驱使他们向善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2934874" y="1603089"/>
            <a:ext cx="989812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规定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1445834" y="3532336"/>
            <a:ext cx="914399" cy="522129"/>
          </a:xfrm>
          <a:prstGeom prst="wedgeRoundRectCallout">
            <a:avLst>
              <a:gd name="adj1" fmla="val -30941"/>
              <a:gd name="adj2" fmla="val -6416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容易</a:t>
            </a:r>
          </a:p>
        </p:txBody>
      </p:sp>
      <p:sp>
        <p:nvSpPr>
          <p:cNvPr id="8" name="对话气泡: 圆角矩形 7"/>
          <p:cNvSpPr/>
          <p:nvPr/>
        </p:nvSpPr>
        <p:spPr>
          <a:xfrm>
            <a:off x="4952215" y="4571769"/>
            <a:ext cx="3201970" cy="522129"/>
          </a:xfrm>
          <a:prstGeom prst="wedgeRoundRectCallout">
            <a:avLst>
              <a:gd name="adj1" fmla="val 33374"/>
              <a:gd name="adj2" fmla="val -69583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只是使自己摆脱死亡</a:t>
            </a:r>
          </a:p>
        </p:txBody>
      </p:sp>
      <p:sp>
        <p:nvSpPr>
          <p:cNvPr id="10" name="对话气泡: 圆角矩形 9"/>
          <p:cNvSpPr/>
          <p:nvPr/>
        </p:nvSpPr>
        <p:spPr>
          <a:xfrm>
            <a:off x="9183283" y="4554473"/>
            <a:ext cx="903397" cy="522129"/>
          </a:xfrm>
          <a:prstGeom prst="wedgeRoundRectCallout">
            <a:avLst>
              <a:gd name="adj1" fmla="val -8146"/>
              <a:gd name="adj2" fmla="val -67778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足</a:t>
            </a:r>
          </a:p>
        </p:txBody>
      </p:sp>
      <p:sp>
        <p:nvSpPr>
          <p:cNvPr id="11" name="对话气泡: 圆角矩形 10"/>
          <p:cNvSpPr/>
          <p:nvPr/>
        </p:nvSpPr>
        <p:spPr>
          <a:xfrm>
            <a:off x="10400918" y="4554473"/>
            <a:ext cx="903397" cy="522129"/>
          </a:xfrm>
          <a:prstGeom prst="wedgeRoundRectCallout">
            <a:avLst>
              <a:gd name="adj1" fmla="val -41537"/>
              <a:gd name="adj2" fmla="val -6416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哪里</a:t>
            </a:r>
          </a:p>
        </p:txBody>
      </p:sp>
      <p:sp>
        <p:nvSpPr>
          <p:cNvPr id="12" name="对话气泡: 圆角矩形 11"/>
          <p:cNvSpPr/>
          <p:nvPr/>
        </p:nvSpPr>
        <p:spPr>
          <a:xfrm>
            <a:off x="1186192" y="5487459"/>
            <a:ext cx="914399" cy="522129"/>
          </a:xfrm>
          <a:prstGeom prst="wedgeRoundRectCallout">
            <a:avLst>
              <a:gd name="adj1" fmla="val -41537"/>
              <a:gd name="adj2" fmla="val -64167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讲求</a:t>
            </a:r>
          </a:p>
        </p:txBody>
      </p:sp>
      <p:sp>
        <p:nvSpPr>
          <p:cNvPr id="13" name="对话气泡: 圆角矩形 12"/>
          <p:cNvSpPr/>
          <p:nvPr/>
        </p:nvSpPr>
        <p:spPr>
          <a:xfrm>
            <a:off x="1370421" y="2564911"/>
            <a:ext cx="989812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丰</a:t>
            </a:r>
            <a:r>
              <a:rPr lang="zh-CN" altLang="en-US" sz="2400" smtClean="0">
                <a:solidFill>
                  <a:srgbClr val="FFFF00"/>
                </a:solidFill>
                <a:sym typeface="Helvetica Neue" panose="02000503000000020004"/>
              </a:rPr>
              <a:t>年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  <p:sp>
        <p:nvSpPr>
          <p:cNvPr id="14" name="对话气泡: 圆角矩形 13"/>
          <p:cNvSpPr/>
          <p:nvPr/>
        </p:nvSpPr>
        <p:spPr>
          <a:xfrm>
            <a:off x="3875008" y="2564911"/>
            <a:ext cx="989812" cy="522129"/>
          </a:xfrm>
          <a:prstGeom prst="wedgeRoundRectCallout">
            <a:avLst>
              <a:gd name="adj1" fmla="val -34385"/>
              <a:gd name="adj2" fmla="val -64166"/>
              <a:gd name="adj3" fmla="val 16667"/>
            </a:avLst>
          </a:prstGeom>
          <a:blipFill rotWithShape="1">
            <a:blip r:embed="rId2"/>
            <a:tile tx="0" ty="0" sx="100000" sy="100000" flip="none" algn="tl"/>
          </a:blip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zh-CN" altLang="en-US" sz="2400">
                <a:solidFill>
                  <a:srgbClr val="FFFF00"/>
                </a:solidFill>
                <a:sym typeface="Helvetica Neue" panose="02000503000000020004"/>
              </a:rPr>
              <a:t>荒年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FF00"/>
              </a:solidFill>
              <a:effectLst/>
              <a:uFillTx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773906" y="915775"/>
            <a:ext cx="10644188" cy="5208799"/>
          </a:xfrm>
        </p:spPr>
        <p:txBody>
          <a:bodyPr>
            <a:noAutofit/>
          </a:bodyPr>
          <a:lstStyle/>
          <a:p>
            <a:pPr indent="179705" algn="l">
              <a:lnSpc>
                <a:spcPct val="20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+mn-ea"/>
              </a:rPr>
              <a:t>王欲行之，则盍反其本矣</a:t>
            </a:r>
            <a:r>
              <a:rPr lang="en-US" altLang="zh-CN" sz="2800">
                <a:solidFill>
                  <a:schemeClr val="tx1"/>
                </a:solidFill>
                <a:effectLst/>
                <a:latin typeface="+mn-ea"/>
              </a:rPr>
              <a:t>:</a:t>
            </a:r>
          </a:p>
          <a:p>
            <a:pPr indent="179705"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+mn-ea"/>
              </a:rPr>
              <a:t>五亩之宅，树之以桑，五十者可以衣帛矣；</a:t>
            </a:r>
            <a:endParaRPr lang="en-US" altLang="zh-CN" sz="28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+mn-ea"/>
              </a:rPr>
              <a:t>鸡豚狗彘之畜，无失其时，七十者可以食肉矣；</a:t>
            </a:r>
            <a:endParaRPr lang="en-US" altLang="zh-CN" sz="28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+mn-ea"/>
              </a:rPr>
              <a:t>百亩之田，勿夺其时，八口之家可以无饥矣；</a:t>
            </a:r>
            <a:endParaRPr lang="en-US" altLang="zh-CN" sz="28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+mn-ea"/>
              </a:rPr>
              <a:t>谨庠序之教，申之以孝悌之义，颁白者不负戴于道路矣。</a:t>
            </a:r>
            <a:endParaRPr lang="en-US" altLang="zh-CN" sz="2800">
              <a:solidFill>
                <a:schemeClr val="tx1"/>
              </a:solidFill>
              <a:effectLst/>
              <a:latin typeface="+mn-ea"/>
            </a:endParaRPr>
          </a:p>
          <a:p>
            <a:pPr indent="179705" algn="l">
              <a:lnSpc>
                <a:spcPct val="200000"/>
              </a:lnSpc>
            </a:pPr>
            <a:r>
              <a:rPr lang="zh-CN" altLang="en-US" sz="2800">
                <a:solidFill>
                  <a:schemeClr val="tx1"/>
                </a:solidFill>
                <a:effectLst/>
                <a:latin typeface="+mn-ea"/>
              </a:rPr>
              <a:t>老者衣帛食肉，黎民不饥不寒，然而不王者，未之有也。</a:t>
            </a:r>
            <a:r>
              <a:rPr lang="zh-CN" altLang="en-US" sz="2800">
                <a:solidFill>
                  <a:srgbClr val="FFFFFF"/>
                </a:solidFill>
                <a:effectLst/>
                <a:latin typeface="+mn-ea"/>
              </a:rPr>
              <a:t>”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923926" y="1914525"/>
            <a:ext cx="3714750" cy="1800225"/>
          </a:xfrm>
          <a:prstGeom prst="flowChartAlternateProcess">
            <a:avLst/>
          </a:prstGeom>
          <a:noFill/>
          <a:ln w="127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923926" y="3857625"/>
            <a:ext cx="5010149" cy="542925"/>
          </a:xfrm>
          <a:prstGeom prst="flowChartAlternateProcess">
            <a:avLst/>
          </a:prstGeom>
          <a:noFill/>
          <a:ln w="12700" cap="flat">
            <a:solidFill>
              <a:srgbClr val="FFC00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4400" b="0" i="0" u="none" strike="noStrike" cap="none" spc="0" normalizeH="0" baseline="0">
              <a:ln>
                <a:noFill/>
              </a:ln>
              <a:solidFill>
                <a:srgbClr val="F3F1DF"/>
              </a:solidFill>
              <a:effectLst/>
              <a:uFillTx/>
              <a:latin typeface="+mn-lt"/>
              <a:ea typeface="+mn-ea"/>
              <a:cs typeface="+mn-cs"/>
              <a:sym typeface="Helvetica Neue" panose="02000503000000020004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0" y="296545"/>
            <a:ext cx="283718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文章讲解</a:t>
            </a:r>
            <a:endParaRPr lang="zh-CN" altLang="en-US" sz="250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38555" y="800735"/>
            <a:ext cx="218503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confont-1191-866882"/>
          <p:cNvSpPr>
            <a:spLocks noChangeAspect="1"/>
          </p:cNvSpPr>
          <p:nvPr/>
        </p:nvSpPr>
        <p:spPr bwMode="auto">
          <a:xfrm>
            <a:off x="536575" y="296545"/>
            <a:ext cx="504190" cy="504190"/>
          </a:xfrm>
          <a:custGeom>
            <a:avLst/>
            <a:gdLst>
              <a:gd name="T0" fmla="*/ 7771 w 7777"/>
              <a:gd name="T1" fmla="*/ 330 h 7778"/>
              <a:gd name="T2" fmla="*/ 7495 w 7777"/>
              <a:gd name="T3" fmla="*/ 23 h 7778"/>
              <a:gd name="T4" fmla="*/ 7388 w 7777"/>
              <a:gd name="T5" fmla="*/ 9 h 7778"/>
              <a:gd name="T6" fmla="*/ 7387 w 7777"/>
              <a:gd name="T7" fmla="*/ 9 h 7778"/>
              <a:gd name="T8" fmla="*/ 88 w 7777"/>
              <a:gd name="T9" fmla="*/ 3432 h 7778"/>
              <a:gd name="T10" fmla="*/ 47 w 7777"/>
              <a:gd name="T11" fmla="*/ 3499 h 7778"/>
              <a:gd name="T12" fmla="*/ 15 w 7777"/>
              <a:gd name="T13" fmla="*/ 3798 h 7778"/>
              <a:gd name="T14" fmla="*/ 44 w 7777"/>
              <a:gd name="T15" fmla="*/ 3905 h 7778"/>
              <a:gd name="T16" fmla="*/ 80 w 7777"/>
              <a:gd name="T17" fmla="*/ 3954 h 7778"/>
              <a:gd name="T18" fmla="*/ 2584 w 7777"/>
              <a:gd name="T19" fmla="*/ 5208 h 7778"/>
              <a:gd name="T20" fmla="*/ 3837 w 7777"/>
              <a:gd name="T21" fmla="*/ 7719 h 7778"/>
              <a:gd name="T22" fmla="*/ 3945 w 7777"/>
              <a:gd name="T23" fmla="*/ 7759 h 7778"/>
              <a:gd name="T24" fmla="*/ 4262 w 7777"/>
              <a:gd name="T25" fmla="*/ 7753 h 7778"/>
              <a:gd name="T26" fmla="*/ 4358 w 7777"/>
              <a:gd name="T27" fmla="*/ 7712 h 7778"/>
              <a:gd name="T28" fmla="*/ 7772 w 7777"/>
              <a:gd name="T29" fmla="*/ 394 h 7778"/>
              <a:gd name="T30" fmla="*/ 7771 w 7777"/>
              <a:gd name="T31" fmla="*/ 330 h 7778"/>
              <a:gd name="T32" fmla="*/ 2685 w 7777"/>
              <a:gd name="T33" fmla="*/ 4551 h 7778"/>
              <a:gd name="T34" fmla="*/ 1204 w 7777"/>
              <a:gd name="T35" fmla="*/ 3809 h 7778"/>
              <a:gd name="T36" fmla="*/ 1151 w 7777"/>
              <a:gd name="T37" fmla="*/ 3662 h 7778"/>
              <a:gd name="T38" fmla="*/ 1207 w 7777"/>
              <a:gd name="T39" fmla="*/ 3605 h 7778"/>
              <a:gd name="T40" fmla="*/ 5962 w 7777"/>
              <a:gd name="T41" fmla="*/ 1375 h 7778"/>
              <a:gd name="T42" fmla="*/ 2815 w 7777"/>
              <a:gd name="T43" fmla="*/ 4530 h 7778"/>
              <a:gd name="T44" fmla="*/ 2685 w 7777"/>
              <a:gd name="T45" fmla="*/ 4551 h 7778"/>
              <a:gd name="T46" fmla="*/ 6409 w 7777"/>
              <a:gd name="T47" fmla="*/ 1822 h 7778"/>
              <a:gd name="T48" fmla="*/ 4184 w 7777"/>
              <a:gd name="T49" fmla="*/ 6591 h 7778"/>
              <a:gd name="T50" fmla="*/ 3980 w 7777"/>
              <a:gd name="T51" fmla="*/ 6593 h 7778"/>
              <a:gd name="T52" fmla="*/ 3240 w 7777"/>
              <a:gd name="T53" fmla="*/ 5108 h 7778"/>
              <a:gd name="T54" fmla="*/ 3239 w 7777"/>
              <a:gd name="T55" fmla="*/ 5010 h 7778"/>
              <a:gd name="T56" fmla="*/ 3257 w 7777"/>
              <a:gd name="T57" fmla="*/ 4982 h 7778"/>
              <a:gd name="T58" fmla="*/ 3261 w 7777"/>
              <a:gd name="T59" fmla="*/ 4978 h 7778"/>
              <a:gd name="T60" fmla="*/ 6409 w 7777"/>
              <a:gd name="T61" fmla="*/ 1822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77" h="7777">
                <a:moveTo>
                  <a:pt x="7771" y="330"/>
                </a:moveTo>
                <a:cubicBezTo>
                  <a:pt x="7745" y="184"/>
                  <a:pt x="7636" y="68"/>
                  <a:pt x="7495" y="23"/>
                </a:cubicBezTo>
                <a:cubicBezTo>
                  <a:pt x="7448" y="9"/>
                  <a:pt x="7406" y="0"/>
                  <a:pt x="7388" y="9"/>
                </a:cubicBezTo>
                <a:lnTo>
                  <a:pt x="7387" y="9"/>
                </a:lnTo>
                <a:lnTo>
                  <a:pt x="88" y="3432"/>
                </a:lnTo>
                <a:cubicBezTo>
                  <a:pt x="74" y="3438"/>
                  <a:pt x="59" y="3466"/>
                  <a:pt x="47" y="3499"/>
                </a:cubicBezTo>
                <a:cubicBezTo>
                  <a:pt x="10" y="3594"/>
                  <a:pt x="0" y="3697"/>
                  <a:pt x="15" y="3798"/>
                </a:cubicBezTo>
                <a:cubicBezTo>
                  <a:pt x="20" y="3838"/>
                  <a:pt x="29" y="3878"/>
                  <a:pt x="44" y="3905"/>
                </a:cubicBezTo>
                <a:cubicBezTo>
                  <a:pt x="56" y="3929"/>
                  <a:pt x="69" y="3948"/>
                  <a:pt x="80" y="3954"/>
                </a:cubicBezTo>
                <a:lnTo>
                  <a:pt x="2584" y="5208"/>
                </a:lnTo>
                <a:lnTo>
                  <a:pt x="3837" y="7719"/>
                </a:lnTo>
                <a:cubicBezTo>
                  <a:pt x="3845" y="7736"/>
                  <a:pt x="3893" y="7749"/>
                  <a:pt x="3945" y="7759"/>
                </a:cubicBezTo>
                <a:cubicBezTo>
                  <a:pt x="4050" y="7778"/>
                  <a:pt x="4158" y="7777"/>
                  <a:pt x="4262" y="7753"/>
                </a:cubicBezTo>
                <a:cubicBezTo>
                  <a:pt x="4310" y="7743"/>
                  <a:pt x="4350" y="7728"/>
                  <a:pt x="4358" y="7712"/>
                </a:cubicBezTo>
                <a:lnTo>
                  <a:pt x="7772" y="394"/>
                </a:lnTo>
                <a:cubicBezTo>
                  <a:pt x="7777" y="381"/>
                  <a:pt x="7777" y="358"/>
                  <a:pt x="7771" y="330"/>
                </a:cubicBezTo>
                <a:close/>
                <a:moveTo>
                  <a:pt x="2685" y="4551"/>
                </a:moveTo>
                <a:lnTo>
                  <a:pt x="1204" y="3809"/>
                </a:lnTo>
                <a:cubicBezTo>
                  <a:pt x="1146" y="3780"/>
                  <a:pt x="1128" y="3713"/>
                  <a:pt x="1151" y="3662"/>
                </a:cubicBezTo>
                <a:cubicBezTo>
                  <a:pt x="1161" y="3638"/>
                  <a:pt x="1180" y="3618"/>
                  <a:pt x="1207" y="3605"/>
                </a:cubicBezTo>
                <a:lnTo>
                  <a:pt x="5962" y="1375"/>
                </a:lnTo>
                <a:lnTo>
                  <a:pt x="2815" y="4530"/>
                </a:lnTo>
                <a:cubicBezTo>
                  <a:pt x="2781" y="4565"/>
                  <a:pt x="2728" y="4573"/>
                  <a:pt x="2685" y="4551"/>
                </a:cubicBezTo>
                <a:close/>
                <a:moveTo>
                  <a:pt x="6409" y="1822"/>
                </a:moveTo>
                <a:lnTo>
                  <a:pt x="4184" y="6591"/>
                </a:lnTo>
                <a:cubicBezTo>
                  <a:pt x="4144" y="6676"/>
                  <a:pt x="4023" y="6678"/>
                  <a:pt x="3980" y="6593"/>
                </a:cubicBezTo>
                <a:lnTo>
                  <a:pt x="3240" y="5108"/>
                </a:lnTo>
                <a:cubicBezTo>
                  <a:pt x="3224" y="5077"/>
                  <a:pt x="3225" y="5041"/>
                  <a:pt x="3239" y="5010"/>
                </a:cubicBezTo>
                <a:cubicBezTo>
                  <a:pt x="3243" y="5000"/>
                  <a:pt x="3250" y="4991"/>
                  <a:pt x="3257" y="4982"/>
                </a:cubicBezTo>
                <a:cubicBezTo>
                  <a:pt x="3258" y="4981"/>
                  <a:pt x="3260" y="4979"/>
                  <a:pt x="3261" y="4978"/>
                </a:cubicBezTo>
                <a:lnTo>
                  <a:pt x="6409" y="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23" name="空心弧 22"/>
          <p:cNvSpPr/>
          <p:nvPr/>
        </p:nvSpPr>
        <p:spPr>
          <a:xfrm>
            <a:off x="150495" y="6415405"/>
            <a:ext cx="890270" cy="905510"/>
          </a:xfrm>
          <a:prstGeom prst="blockArc">
            <a:avLst/>
          </a:prstGeom>
          <a:solidFill>
            <a:srgbClr val="DBC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>
            <a:off x="1390015" y="6415405"/>
            <a:ext cx="890270" cy="905510"/>
          </a:xfrm>
          <a:prstGeom prst="blockArc">
            <a:avLst/>
          </a:prstGeom>
          <a:solidFill>
            <a:srgbClr val="CFB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>
            <a:off x="2631440" y="6415405"/>
            <a:ext cx="890270" cy="905510"/>
          </a:xfrm>
          <a:prstGeom prst="blockArc">
            <a:avLst/>
          </a:prstGeom>
          <a:solidFill>
            <a:srgbClr val="C4A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空心弧 25"/>
          <p:cNvSpPr/>
          <p:nvPr/>
        </p:nvSpPr>
        <p:spPr>
          <a:xfrm>
            <a:off x="3939540" y="6415405"/>
            <a:ext cx="890270" cy="905510"/>
          </a:xfrm>
          <a:prstGeom prst="blockArc">
            <a:avLst/>
          </a:prstGeom>
          <a:solidFill>
            <a:srgbClr val="A9A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>
            <a:off x="5126990" y="6415405"/>
            <a:ext cx="890270" cy="905510"/>
          </a:xfrm>
          <a:prstGeom prst="blockArc">
            <a:avLst/>
          </a:prstGeom>
          <a:solidFill>
            <a:srgbClr val="BDB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>
            <a:off x="6360160" y="6415405"/>
            <a:ext cx="890270" cy="905510"/>
          </a:xfrm>
          <a:prstGeom prst="blockArc">
            <a:avLst/>
          </a:prstGeom>
          <a:solidFill>
            <a:srgbClr val="B8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>
            <a:off x="7590155" y="6415405"/>
            <a:ext cx="890270" cy="905510"/>
          </a:xfrm>
          <a:prstGeom prst="blockArc">
            <a:avLst/>
          </a:prstGeom>
          <a:solidFill>
            <a:srgbClr val="FAB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>
            <a:off x="8809355" y="6415405"/>
            <a:ext cx="890270" cy="905510"/>
          </a:xfrm>
          <a:prstGeom prst="blockArc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空心弧 30"/>
          <p:cNvSpPr/>
          <p:nvPr/>
        </p:nvSpPr>
        <p:spPr>
          <a:xfrm>
            <a:off x="10046335" y="6415405"/>
            <a:ext cx="890270" cy="905510"/>
          </a:xfrm>
          <a:prstGeom prst="blockArc">
            <a:avLst/>
          </a:prstGeom>
          <a:solidFill>
            <a:srgbClr val="DBC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空心弧 31"/>
          <p:cNvSpPr/>
          <p:nvPr/>
        </p:nvSpPr>
        <p:spPr>
          <a:xfrm>
            <a:off x="11301730" y="6415405"/>
            <a:ext cx="890270" cy="905510"/>
          </a:xfrm>
          <a:prstGeom prst="blockArc">
            <a:avLst/>
          </a:prstGeom>
          <a:solidFill>
            <a:srgbClr val="D2B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77520" y="836295"/>
          <a:ext cx="11283950" cy="6121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2030"/>
                <a:gridCol w="1906270"/>
                <a:gridCol w="5139690"/>
                <a:gridCol w="1965960"/>
              </a:tblGrid>
              <a:tr h="103695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600" b="1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课文内容</a:t>
                      </a: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600" b="1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二人讨论的主要内容是什么？</a:t>
                      </a: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600" b="1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孟子的观点是什么？孟子表达观点的方式是什么？</a:t>
                      </a: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600" b="1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齐宣王的态度（变化）是怎样的？</a:t>
                      </a: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81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第一部分</a:t>
                      </a: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：“齐宣王问曰”至“保民而王，莫之能御也。”</a:t>
                      </a: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霸道而王还是保民而王？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观点：“保民而王”。 方式： 开门见山。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有兴致——不耐烦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681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第二部分</a:t>
                      </a: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：“曰：若寡人者”至“是以君子远庖厨也。”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齐宣王可以保民而王吗？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观点：有可能。    “是心（不忍之心）足以王也。” “乃仁术也。”方式： 举例论证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好奇——高兴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782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第三部分</a:t>
                      </a: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：“王说曰：“《诗》云：‘他人有心，予忖度之。’” 至“王请度之。”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“此心之所以合于王者何也？”（原本想讨论）  “今恩足以及禽兽，而功不至于百姓者，独何与？” （最终讨论）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观点：“王之不王，不为也，非不能也。”  “为”即推恩。   方式：排比修辞，比喻论证，引用论证。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800" b="0" spc="6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高兴——好奇——沉默</a:t>
                      </a:r>
                      <a:endParaRPr lang="en-US" altLang="en-US" sz="1800" b="0" spc="6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25400" marR="25400" marT="6350" marB="6350" anchor="ctr">
                    <a:lnL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A8A6A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50875" y="1606550"/>
            <a:ext cx="1015619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了解孟子的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民本思想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，掌握重要的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实词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虚词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等文言知识点。</a:t>
            </a:r>
          </a:p>
          <a:p>
            <a:pPr algn="just"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学习迂回曲折的</a:t>
            </a:r>
            <a:r>
              <a:rPr lang="zh-CN" altLang="en-US" sz="3200" u="sng">
                <a:latin typeface="微软雅黑" panose="020B0503020204020204" pitchFamily="34" charset="-122"/>
                <a:ea typeface="微软雅黑" panose="020B0503020204020204" pitchFamily="34" charset="-122"/>
              </a:rPr>
              <a:t>论辩方法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，分析比喻在文章中的重要作用，并能够运用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进行论辩。</a:t>
            </a:r>
          </a:p>
          <a:p>
            <a:pPr algn="just"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体悟孟子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当仁不让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的治世精神，理解孟子同情广大劳动人民的深切情怀。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3285" y="415290"/>
            <a:ext cx="38265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132787" y="1760456"/>
            <a:ext cx="9926425" cy="3714161"/>
          </a:xfrm>
        </p:spPr>
        <p:txBody>
          <a:bodyPr>
            <a:normAutofit/>
          </a:bodyPr>
          <a:lstStyle/>
          <a:p>
            <a:pPr indent="179705" algn="l"/>
            <a:r>
              <a:rPr lang="en-US" altLang="zh-CN" sz="2400" kern="100"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93020" y="492666"/>
          <a:ext cx="10267950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9360"/>
                <a:gridCol w="2548890"/>
                <a:gridCol w="3922395"/>
                <a:gridCol w="2567305"/>
              </a:tblGrid>
              <a:tr h="1097280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FFC000"/>
                          </a:solidFill>
                          <a:effectLst/>
                          <a:latin typeface="+mn-ea"/>
                          <a:ea typeface="+mn-ea"/>
                        </a:rPr>
                        <a:t>课文内容</a:t>
                      </a:r>
                      <a:endParaRPr lang="zh-CN" sz="2400" b="0" kern="100">
                        <a:solidFill>
                          <a:srgbClr val="FFC000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FFC000"/>
                          </a:solidFill>
                          <a:effectLst/>
                          <a:latin typeface="+mn-ea"/>
                          <a:ea typeface="+mn-ea"/>
                        </a:rPr>
                        <a:t>二人讨论的主要内容是什么？</a:t>
                      </a:r>
                      <a:endParaRPr lang="zh-CN" sz="2400" b="0" kern="100">
                        <a:solidFill>
                          <a:srgbClr val="FFC000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FFC000"/>
                          </a:solidFill>
                          <a:effectLst/>
                          <a:latin typeface="+mn-ea"/>
                          <a:ea typeface="+mn-ea"/>
                        </a:rPr>
                        <a:t>孟子的观点是什么？</a:t>
                      </a: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FFC000"/>
                          </a:solidFill>
                          <a:effectLst/>
                          <a:latin typeface="+mn-ea"/>
                          <a:ea typeface="+mn-ea"/>
                        </a:rPr>
                        <a:t>孟子表达观点的方式是什么？</a:t>
                      </a:r>
                      <a:endParaRPr lang="zh-CN" sz="2400" b="0" kern="100">
                        <a:solidFill>
                          <a:srgbClr val="FFC000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rgbClr val="FFC000"/>
                          </a:solidFill>
                          <a:effectLst/>
                          <a:latin typeface="+mn-ea"/>
                          <a:ea typeface="+mn-ea"/>
                        </a:rPr>
                        <a:t>齐宣王的态度（变化）是怎样的？</a:t>
                      </a:r>
                      <a:endParaRPr lang="zh-CN" sz="2400" b="0" kern="100">
                        <a:solidFill>
                          <a:srgbClr val="FFC000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0320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第四部分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霸道和王道的对比。</a:t>
                      </a:r>
                      <a:endParaRPr lang="zh-CN" sz="24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观点：霸道如</a:t>
                      </a:r>
                      <a:r>
                        <a:rPr lang="zh-CN" altLang="en-US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“</a:t>
                      </a: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缘木求鱼</a:t>
                      </a:r>
                      <a:r>
                        <a:rPr lang="zh-CN" altLang="en-US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”</a:t>
                      </a: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，</a:t>
                      </a:r>
                      <a:r>
                        <a:rPr lang="zh-CN" altLang="en-US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应“反其本”，“</a:t>
                      </a:r>
                      <a:r>
                        <a:rPr lang="zh-CN" altLang="zh-CN" sz="2400" b="0" i="0" u="none" strike="noStrike" kern="1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发政施仁</a:t>
                      </a:r>
                      <a:r>
                        <a:rPr lang="zh-CN" altLang="en-US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” ，“孰能御之？”</a:t>
                      </a:r>
                      <a:endParaRPr lang="en-US" sz="24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endParaRPr lang="zh-CN" sz="24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方式：排比修辞</a:t>
                      </a: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24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indent="400050" algn="just">
                        <a:spcAft>
                          <a:spcPct val="0"/>
                        </a:spcAft>
                      </a:pPr>
                      <a:r>
                        <a:rPr lang="en-US" alt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</a:t>
                      </a: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举例论证</a:t>
                      </a:r>
                      <a:endParaRPr lang="zh-CN" sz="24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积极求教，认真听取。</a:t>
                      </a:r>
                      <a:endParaRPr lang="zh-CN" sz="24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92810" y="4150360"/>
          <a:ext cx="10271125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9360"/>
                <a:gridCol w="2525395"/>
                <a:gridCol w="3961130"/>
                <a:gridCol w="2555240"/>
              </a:tblGrid>
              <a:tr h="2743200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第五部分：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王道（仁政）如何施行？</a:t>
                      </a:r>
                      <a:endParaRPr lang="zh-CN" altLang="en-US" sz="20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观点</a:t>
                      </a:r>
                      <a:r>
                        <a:rPr lang="zh-CN" altLang="en-US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：</a:t>
                      </a:r>
                      <a:endParaRPr lang="en-US" altLang="zh-CN" sz="2000" b="0" i="0" u="none" strike="noStrike" kern="100" cap="none" spc="0" baseline="0">
                        <a:solidFill>
                          <a:schemeClr val="tx1"/>
                        </a:solidFill>
                        <a:effectLst/>
                        <a:uFillTx/>
                        <a:latin typeface="+mn-ea"/>
                        <a:ea typeface="+mn-ea"/>
                        <a:cs typeface="+mn-cs"/>
                        <a:sym typeface="Palatino"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000" b="0" i="0" u="none" strike="noStrike" kern="1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（ </a:t>
                      </a:r>
                      <a:r>
                        <a:rPr lang="zh-CN" altLang="en-US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“保民而王”</a:t>
                      </a:r>
                      <a:r>
                        <a:rPr lang="zh-CN" altLang="en-US" sz="2000" b="0" i="0" u="none" strike="noStrike" kern="1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 ）</a:t>
                      </a:r>
                      <a:endParaRPr lang="en-US" altLang="zh-CN" sz="20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altLang="zh-CN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“</a:t>
                      </a:r>
                      <a:r>
                        <a:rPr lang="zh-CN" altLang="en-US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制民之产</a:t>
                      </a:r>
                      <a:r>
                        <a:rPr lang="zh-CN" altLang="zh-CN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”</a:t>
                      </a:r>
                      <a:endParaRPr lang="en-US" altLang="zh-CN" sz="2000" b="0" i="0" u="none" strike="noStrike" cap="none" spc="0" baseline="0">
                        <a:solidFill>
                          <a:schemeClr val="tx1"/>
                        </a:solidFill>
                        <a:effectLst/>
                        <a:uFillTx/>
                        <a:latin typeface="+mn-ea"/>
                        <a:ea typeface="+mn-ea"/>
                        <a:cs typeface="+mn-cs"/>
                        <a:sym typeface="Palatino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altLang="en-US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“驱而之善”</a:t>
                      </a:r>
                      <a:endParaRPr lang="en-US" altLang="zh-CN" sz="2000" b="0" i="0" u="none" strike="noStrike" cap="none" spc="0" baseline="0">
                        <a:solidFill>
                          <a:schemeClr val="tx1"/>
                        </a:solidFill>
                        <a:effectLst/>
                        <a:uFillTx/>
                        <a:latin typeface="+mn-ea"/>
                        <a:ea typeface="+mn-ea"/>
                        <a:cs typeface="+mn-cs"/>
                        <a:sym typeface="Palatino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altLang="en-US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“不王者，未之有也。”</a:t>
                      </a:r>
                      <a:endParaRPr lang="en-US" altLang="zh-CN" sz="2000" b="0" i="0" u="none" strike="noStrike" cap="none" spc="0" baseline="0">
                        <a:solidFill>
                          <a:schemeClr val="tx1"/>
                        </a:solidFill>
                        <a:effectLst/>
                        <a:uFillTx/>
                        <a:latin typeface="+mn-ea"/>
                        <a:ea typeface="+mn-ea"/>
                        <a:cs typeface="+mn-cs"/>
                        <a:sym typeface="Palatino"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altLang="en-US" sz="2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ea"/>
                          <a:ea typeface="+mn-ea"/>
                          <a:cs typeface="+mn-cs"/>
                          <a:sym typeface="Palatino"/>
                        </a:rPr>
                        <a:t> </a:t>
                      </a:r>
                      <a:endParaRPr lang="zh-CN" sz="20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方式： </a:t>
                      </a:r>
                      <a:r>
                        <a:rPr lang="en-US" alt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排比修辞</a:t>
                      </a:r>
                    </a:p>
                    <a:p>
                      <a:pPr indent="533400" algn="just">
                        <a:spcAft>
                          <a:spcPct val="0"/>
                        </a:spcAft>
                      </a:pPr>
                      <a:r>
                        <a:rPr lang="en-US" alt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 </a:t>
                      </a:r>
                      <a:r>
                        <a:rPr 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举例论证</a:t>
                      </a:r>
                    </a:p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en-US" sz="20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b="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虚心受教</a:t>
                      </a:r>
                      <a:endParaRPr lang="zh-CN" sz="2000" b="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"/>
          </p:nvPr>
        </p:nvSpPr>
        <p:spPr>
          <a:xfrm>
            <a:off x="1132787" y="1352550"/>
            <a:ext cx="9735238" cy="4122067"/>
          </a:xfrm>
        </p:spPr>
        <p:txBody>
          <a:bodyPr>
            <a:normAutofit/>
          </a:bodyPr>
          <a:lstStyle/>
          <a:p>
            <a:pPr indent="179705" algn="l"/>
            <a:r>
              <a:rPr lang="zh-CN" altLang="en-US" sz="3600">
                <a:solidFill>
                  <a:schemeClr val="tx1"/>
                </a:solidFill>
                <a:effectLst/>
                <a:latin typeface="+mn-ea"/>
              </a:rPr>
              <a:t>齐宣王的态度变化：</a:t>
            </a:r>
            <a:endParaRPr lang="en-US" altLang="zh-CN" sz="3600">
              <a:solidFill>
                <a:schemeClr val="tx1"/>
              </a:solidFill>
              <a:effectLst/>
              <a:latin typeface="+mn-ea"/>
            </a:endParaRPr>
          </a:p>
          <a:p>
            <a:pPr indent="179705" algn="l"/>
            <a:endParaRPr lang="en-US" altLang="zh-CN" sz="3600">
              <a:solidFill>
                <a:schemeClr val="tx1"/>
              </a:solidFill>
              <a:effectLst/>
              <a:latin typeface="+mn-ea"/>
            </a:endParaRPr>
          </a:p>
          <a:p>
            <a:pPr indent="179705" algn="l"/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     </a:t>
            </a:r>
            <a:r>
              <a:rPr lang="zh-CN" altLang="zh-CN" sz="3600">
                <a:solidFill>
                  <a:schemeClr val="tx1"/>
                </a:solidFill>
                <a:effectLst/>
                <a:latin typeface="+mn-ea"/>
              </a:rPr>
              <a:t>有兴致——不耐烦</a:t>
            </a:r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——</a:t>
            </a:r>
            <a:r>
              <a:rPr lang="zh-CN" altLang="zh-CN" sz="3600">
                <a:solidFill>
                  <a:schemeClr val="tx1"/>
                </a:solidFill>
                <a:effectLst/>
                <a:latin typeface="+mn-ea"/>
              </a:rPr>
              <a:t>好奇</a:t>
            </a:r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——</a:t>
            </a:r>
            <a:r>
              <a:rPr lang="zh-CN" altLang="zh-CN" sz="3600">
                <a:solidFill>
                  <a:schemeClr val="tx1"/>
                </a:solidFill>
                <a:effectLst/>
                <a:latin typeface="+mn-ea"/>
              </a:rPr>
              <a:t>开心</a:t>
            </a:r>
            <a:r>
              <a:rPr lang="en-US" altLang="zh-CN" sz="3600" smtClean="0">
                <a:solidFill>
                  <a:schemeClr val="tx1"/>
                </a:solidFill>
                <a:effectLst/>
                <a:latin typeface="+mn-ea"/>
              </a:rPr>
              <a:t>——</a:t>
            </a:r>
          </a:p>
          <a:p>
            <a:pPr indent="179705" algn="l"/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 </a:t>
            </a:r>
            <a:r>
              <a:rPr lang="en-US" altLang="zh-CN" sz="3600" smtClean="0">
                <a:solidFill>
                  <a:schemeClr val="tx1"/>
                </a:solidFill>
                <a:effectLst/>
                <a:latin typeface="+mn-ea"/>
              </a:rPr>
              <a:t>    </a:t>
            </a:r>
            <a:r>
              <a:rPr lang="zh-CN" altLang="zh-CN" sz="3600" smtClean="0">
                <a:solidFill>
                  <a:schemeClr val="tx1"/>
                </a:solidFill>
                <a:effectLst/>
                <a:latin typeface="+mn-ea"/>
              </a:rPr>
              <a:t>好奇</a:t>
            </a:r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——</a:t>
            </a:r>
            <a:r>
              <a:rPr lang="zh-CN" altLang="zh-CN" sz="3600">
                <a:solidFill>
                  <a:schemeClr val="tx1"/>
                </a:solidFill>
                <a:effectLst/>
                <a:latin typeface="+mn-ea"/>
              </a:rPr>
              <a:t>沉默</a:t>
            </a:r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——</a:t>
            </a:r>
            <a:r>
              <a:rPr lang="zh-CN" altLang="en-US" sz="3600">
                <a:solidFill>
                  <a:schemeClr val="tx1"/>
                </a:solidFill>
                <a:effectLst/>
                <a:latin typeface="+mn-ea"/>
              </a:rPr>
              <a:t>积极求教</a:t>
            </a:r>
            <a:r>
              <a:rPr lang="en-US" altLang="zh-CN" sz="3600">
                <a:solidFill>
                  <a:schemeClr val="tx1"/>
                </a:solidFill>
                <a:effectLst/>
                <a:latin typeface="+mn-ea"/>
              </a:rPr>
              <a:t>——</a:t>
            </a:r>
            <a:r>
              <a:rPr lang="zh-CN" altLang="en-US" sz="3600">
                <a:solidFill>
                  <a:schemeClr val="tx1"/>
                </a:solidFill>
                <a:effectLst/>
                <a:latin typeface="+mn-ea"/>
              </a:rPr>
              <a:t>虚心</a:t>
            </a:r>
            <a:r>
              <a:rPr lang="zh-CN" altLang="en-US" sz="3600" smtClean="0">
                <a:solidFill>
                  <a:schemeClr val="tx1"/>
                </a:solidFill>
                <a:effectLst/>
                <a:latin typeface="+mn-ea"/>
              </a:rPr>
              <a:t>受教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0384" y="1449389"/>
            <a:ext cx="2351616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标题 1"/>
          <p:cNvSpPr txBox="1">
            <a:spLocks noChangeArrowheads="1"/>
          </p:cNvSpPr>
          <p:nvPr/>
        </p:nvSpPr>
        <p:spPr bwMode="auto">
          <a:xfrm>
            <a:off x="1238251" y="1458913"/>
            <a:ext cx="224366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950385" y="2154239"/>
            <a:ext cx="944456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孟子避开齐宣王所提的问题，有何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用意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882652" y="2948947"/>
            <a:ext cx="951230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“无以，则王乎”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说法婉转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，使齐宣王难以拒绝，又巧妙地把话题转移到自己想谈的“王道”上来。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由问“霸道”开始，然后避开“霸道”引出“王道”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，文势曲折生姿。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"/>
          <p:cNvSpPr>
            <a:spLocks noChangeArrowheads="1"/>
          </p:cNvSpPr>
          <p:nvPr/>
        </p:nvSpPr>
        <p:spPr bwMode="auto">
          <a:xfrm>
            <a:off x="825500" y="1731963"/>
            <a:ext cx="10287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齐宣王以羊易牛的原因是什么？这和施行王道有什么联系？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4401" y="2276476"/>
            <a:ext cx="101981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①眼见那牛惊恐颤抖的样子，不忍杀它。②没有见到羊恐惧的样子，故以羊换牛。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这足以说明齐宣王有仁慈怜悯之心，这与施行王道有共通点，都有怜悯仁爱之心，都有不忍见其他生命受苦及被杀害之心。这正是“保民而王”的基础，这也就解决了齐宣王缺乏信心的问题。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27111" y="2405896"/>
            <a:ext cx="9937749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孟子用“君子远庖厨”来宽慰齐宣王，为的是坚定其已有的“不忍”之心。这说明齐宣王已经有了“保民”的基本条件，具备施行王道的基础。同时为下文论说齐宣王没有施行王道，是“不为”而非“不能”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埋下了伏笔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886884" y="1728788"/>
            <a:ext cx="101240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孟子用“君子远庖厨”来进一步宽慰齐宣王，有何用意？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80017" y="2319337"/>
            <a:ext cx="9937749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孟子在这段话中巧妙地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，旨在为后面的议论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铺垫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，他以“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举百钧”与“举一羽”、“察秋毫之末”与“见舆薪”为喻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，引出齐宣王的“不王”，是“不为也，非不能也”这一观点，消除了齐宣王的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畏难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心理。</a:t>
            </a:r>
          </a:p>
        </p:txBody>
      </p:sp>
      <p:sp>
        <p:nvSpPr>
          <p:cNvPr id="9218" name="矩形 4"/>
          <p:cNvSpPr>
            <a:spLocks noChangeArrowheads="1"/>
          </p:cNvSpPr>
          <p:nvPr/>
        </p:nvSpPr>
        <p:spPr bwMode="auto">
          <a:xfrm>
            <a:off x="886884" y="1728788"/>
            <a:ext cx="101240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孟子说“有复于王者曰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ko-KR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王许之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乎”这段话的用意是什么？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3819" y="2363788"/>
            <a:ext cx="987636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以“挟太山以超北海”“为长者折枝”这组对照性的比喻，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进一步阐明“不为”和“不能”的区别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，进一步说明齐宣王能王天下而不去做。</a:t>
            </a:r>
          </a:p>
        </p:txBody>
      </p:sp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903817" y="1781175"/>
            <a:ext cx="101240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以“挟太山以超北海”“为长者折枝”为喻有什么用意？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3819" y="2363788"/>
            <a:ext cx="987636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的手法说明“推恩”与“不推恩”的不同结果，发人深省。孟子强调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唯有推恩，才能保民；唯有保民，才能保四海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；唯有“善推其所为”，使普天下之民均受其泽，才能成为“大过人者”的贤明之君。明确指出“推恩”是“保民而王”的现实途径，从而将王道的概念具体化。</a:t>
            </a:r>
          </a:p>
        </p:txBody>
      </p:sp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903817" y="1781175"/>
            <a:ext cx="101240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孟子说“故推恩足以保四海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善推其所为而已矣”这段话有什么用意？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3819" y="2363788"/>
            <a:ext cx="987636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爬到树上去找鱼的结果可想而知，</a:t>
            </a:r>
          </a:p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以此来说明齐宣王以区区之齐国，要战胜力量强大的各诸侯国的做法之不可取，这个生动的比喻，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彻底粉碎了齐宣王的幻想，犹如当头棒喝，使文势如悬崖坠石，有千钧之力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314" name="矩形 4"/>
          <p:cNvSpPr>
            <a:spLocks noChangeArrowheads="1"/>
          </p:cNvSpPr>
          <p:nvPr/>
        </p:nvSpPr>
        <p:spPr bwMode="auto">
          <a:xfrm>
            <a:off x="903817" y="1781175"/>
            <a:ext cx="101240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孟子以“缘木求鱼”为例说明了什么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3819" y="2363788"/>
            <a:ext cx="987636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以上五个句子构成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排比句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，描绘了“发政施仁”的具体效果，即使天下的仕者、耕者、商贾、行旅等都闻风而至，从而在齐宣王面前显示了巨大的诱惑力，展现出一幅“保民而王”的美丽远景，与行“霸道”的结果形成了鲜明的对比。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句式整齐，铿锵有力，富有音乐性。</a:t>
            </a:r>
          </a:p>
        </p:txBody>
      </p:sp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903817" y="1781175"/>
            <a:ext cx="101240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赏析“今王发政施仁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ko-KR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天下之欲疾其君者皆欲赴愬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于王”这几句。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>
          <a:xfrm>
            <a:off x="7890510" y="1697355"/>
            <a:ext cx="3848100" cy="1652905"/>
          </a:xfrm>
          <a:prstGeom prst="cloud">
            <a:avLst/>
          </a:prstGeom>
          <a:solidFill>
            <a:schemeClr val="bg2">
              <a:alpha val="7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76945" y="1385570"/>
            <a:ext cx="12528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9700" y="1873885"/>
            <a:ext cx="15690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66045" y="1458595"/>
            <a:ext cx="3327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2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CONTENTS</a:t>
            </a:r>
          </a:p>
        </p:txBody>
      </p:sp>
      <p:sp>
        <p:nvSpPr>
          <p:cNvPr id="9" name="椭圆 8"/>
          <p:cNvSpPr/>
          <p:nvPr/>
        </p:nvSpPr>
        <p:spPr>
          <a:xfrm>
            <a:off x="1764665" y="2157095"/>
            <a:ext cx="814705" cy="8299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64665" y="3195955"/>
            <a:ext cx="814705" cy="829945"/>
          </a:xfrm>
          <a:prstGeom prst="ellipse">
            <a:avLst/>
          </a:prstGeom>
          <a:solidFill>
            <a:srgbClr val="B3B3B4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64665" y="4231640"/>
            <a:ext cx="814705" cy="8299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4665" y="5267325"/>
            <a:ext cx="814705" cy="829945"/>
          </a:xfrm>
          <a:prstGeom prst="ellipse">
            <a:avLst/>
          </a:prstGeom>
          <a:solidFill>
            <a:srgbClr val="B3B3B4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54835" y="2334260"/>
            <a:ext cx="57340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i="1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01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17370" y="3373120"/>
            <a:ext cx="70929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i="1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02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25625" y="4408805"/>
            <a:ext cx="63246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i="1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03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64665" y="5444490"/>
            <a:ext cx="75438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i="1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04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79370" y="2341880"/>
            <a:ext cx="3684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知人论世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19045" y="3350260"/>
            <a:ext cx="3684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矫正读音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519045" y="4385945"/>
            <a:ext cx="3684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重点字词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458085" y="5360035"/>
            <a:ext cx="3684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文章讲解</a:t>
            </a:r>
          </a:p>
        </p:txBody>
      </p:sp>
      <p:sp>
        <p:nvSpPr>
          <p:cNvPr id="2" name="对角圆角矩形 1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  <p:bldP spid="13" grpId="0"/>
      <p:bldP spid="14" grpId="0"/>
      <p:bldP spid="15" grpId="0"/>
      <p:bldP spid="16" grpId="0"/>
      <p:bldP spid="17" grpId="0"/>
      <p:bldP spid="8" grpId="0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72030" y="1066165"/>
            <a:ext cx="8614410" cy="501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95300" y="1374775"/>
            <a:ext cx="8299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u="sng">
                <a:solidFill>
                  <a:srgbClr val="FF0000"/>
                </a:solidFill>
              </a:rPr>
              <a:t>文章总结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5400"/>
              <a:t>课下作业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98190" y="3121660"/>
            <a:ext cx="63061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背诵课文，课下注解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51630" y="912495"/>
            <a:ext cx="393509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2" name="PA-文本框 3"/>
          <p:cNvSpPr txBox="1"/>
          <p:nvPr/>
        </p:nvSpPr>
        <p:spPr>
          <a:xfrm>
            <a:off x="3669665" y="3146425"/>
            <a:ext cx="4853305" cy="1014730"/>
          </a:xfrm>
          <a:prstGeom prst="rect">
            <a:avLst/>
          </a:prstGeom>
          <a:noFill/>
        </p:spPr>
        <p:txBody>
          <a:bodyPr vert="horz" wrap="square" rtlCol="0" anchor="t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5000">
                <a:solidFill>
                  <a:srgbClr val="3D528E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知人论世</a:t>
            </a:r>
          </a:p>
        </p:txBody>
      </p:sp>
      <p:pic>
        <p:nvPicPr>
          <p:cNvPr id="8" name="图片 7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8379460" y="3799840"/>
            <a:ext cx="514985" cy="744220"/>
          </a:xfrm>
          <a:prstGeom prst="rect">
            <a:avLst/>
          </a:prstGeom>
        </p:spPr>
      </p:pic>
      <p:pic>
        <p:nvPicPr>
          <p:cNvPr id="9" name="图片 8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3341370" y="2740660"/>
            <a:ext cx="531495" cy="767715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09295" y="662305"/>
            <a:ext cx="10773410" cy="568198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孟子（前372 pomnt前o289年），名轲,字子舆,战国时邹（现山东邹县东南)人。孟子是战国时儒家学派的代表人物,曾受业于子思(孔子的孙子)的门人,30岁左右收徒讲学。44岁开始周游列国,晚年回到家乡讲学著述长直到去世。后世统冶者都把他作为尊学的偶像,到元、明时被称为“亚圣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99465" y="186690"/>
            <a:ext cx="2837180" cy="521970"/>
            <a:chOff x="1259" y="294"/>
            <a:chExt cx="4468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1259" y="294"/>
              <a:ext cx="4468" cy="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知人论世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367" y="1116"/>
              <a:ext cx="34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iconfont-1191-866882"/>
          <p:cNvSpPr>
            <a:spLocks noChangeAspect="1"/>
          </p:cNvSpPr>
          <p:nvPr/>
        </p:nvSpPr>
        <p:spPr bwMode="auto">
          <a:xfrm>
            <a:off x="189865" y="204470"/>
            <a:ext cx="504190" cy="504190"/>
          </a:xfrm>
          <a:custGeom>
            <a:avLst/>
            <a:gdLst>
              <a:gd name="T0" fmla="*/ 7771 w 7777"/>
              <a:gd name="T1" fmla="*/ 330 h 7778"/>
              <a:gd name="T2" fmla="*/ 7495 w 7777"/>
              <a:gd name="T3" fmla="*/ 23 h 7778"/>
              <a:gd name="T4" fmla="*/ 7388 w 7777"/>
              <a:gd name="T5" fmla="*/ 9 h 7778"/>
              <a:gd name="T6" fmla="*/ 7387 w 7777"/>
              <a:gd name="T7" fmla="*/ 9 h 7778"/>
              <a:gd name="T8" fmla="*/ 88 w 7777"/>
              <a:gd name="T9" fmla="*/ 3432 h 7778"/>
              <a:gd name="T10" fmla="*/ 47 w 7777"/>
              <a:gd name="T11" fmla="*/ 3499 h 7778"/>
              <a:gd name="T12" fmla="*/ 15 w 7777"/>
              <a:gd name="T13" fmla="*/ 3798 h 7778"/>
              <a:gd name="T14" fmla="*/ 44 w 7777"/>
              <a:gd name="T15" fmla="*/ 3905 h 7778"/>
              <a:gd name="T16" fmla="*/ 80 w 7777"/>
              <a:gd name="T17" fmla="*/ 3954 h 7778"/>
              <a:gd name="T18" fmla="*/ 2584 w 7777"/>
              <a:gd name="T19" fmla="*/ 5208 h 7778"/>
              <a:gd name="T20" fmla="*/ 3837 w 7777"/>
              <a:gd name="T21" fmla="*/ 7719 h 7778"/>
              <a:gd name="T22" fmla="*/ 3945 w 7777"/>
              <a:gd name="T23" fmla="*/ 7759 h 7778"/>
              <a:gd name="T24" fmla="*/ 4262 w 7777"/>
              <a:gd name="T25" fmla="*/ 7753 h 7778"/>
              <a:gd name="T26" fmla="*/ 4358 w 7777"/>
              <a:gd name="T27" fmla="*/ 7712 h 7778"/>
              <a:gd name="T28" fmla="*/ 7772 w 7777"/>
              <a:gd name="T29" fmla="*/ 394 h 7778"/>
              <a:gd name="T30" fmla="*/ 7771 w 7777"/>
              <a:gd name="T31" fmla="*/ 330 h 7778"/>
              <a:gd name="T32" fmla="*/ 2685 w 7777"/>
              <a:gd name="T33" fmla="*/ 4551 h 7778"/>
              <a:gd name="T34" fmla="*/ 1204 w 7777"/>
              <a:gd name="T35" fmla="*/ 3809 h 7778"/>
              <a:gd name="T36" fmla="*/ 1151 w 7777"/>
              <a:gd name="T37" fmla="*/ 3662 h 7778"/>
              <a:gd name="T38" fmla="*/ 1207 w 7777"/>
              <a:gd name="T39" fmla="*/ 3605 h 7778"/>
              <a:gd name="T40" fmla="*/ 5962 w 7777"/>
              <a:gd name="T41" fmla="*/ 1375 h 7778"/>
              <a:gd name="T42" fmla="*/ 2815 w 7777"/>
              <a:gd name="T43" fmla="*/ 4530 h 7778"/>
              <a:gd name="T44" fmla="*/ 2685 w 7777"/>
              <a:gd name="T45" fmla="*/ 4551 h 7778"/>
              <a:gd name="T46" fmla="*/ 6409 w 7777"/>
              <a:gd name="T47" fmla="*/ 1822 h 7778"/>
              <a:gd name="T48" fmla="*/ 4184 w 7777"/>
              <a:gd name="T49" fmla="*/ 6591 h 7778"/>
              <a:gd name="T50" fmla="*/ 3980 w 7777"/>
              <a:gd name="T51" fmla="*/ 6593 h 7778"/>
              <a:gd name="T52" fmla="*/ 3240 w 7777"/>
              <a:gd name="T53" fmla="*/ 5108 h 7778"/>
              <a:gd name="T54" fmla="*/ 3239 w 7777"/>
              <a:gd name="T55" fmla="*/ 5010 h 7778"/>
              <a:gd name="T56" fmla="*/ 3257 w 7777"/>
              <a:gd name="T57" fmla="*/ 4982 h 7778"/>
              <a:gd name="T58" fmla="*/ 3261 w 7777"/>
              <a:gd name="T59" fmla="*/ 4978 h 7778"/>
              <a:gd name="T60" fmla="*/ 6409 w 7777"/>
              <a:gd name="T61" fmla="*/ 1822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77" h="7777">
                <a:moveTo>
                  <a:pt x="7771" y="330"/>
                </a:moveTo>
                <a:cubicBezTo>
                  <a:pt x="7745" y="184"/>
                  <a:pt x="7636" y="68"/>
                  <a:pt x="7495" y="23"/>
                </a:cubicBezTo>
                <a:cubicBezTo>
                  <a:pt x="7448" y="9"/>
                  <a:pt x="7406" y="0"/>
                  <a:pt x="7388" y="9"/>
                </a:cubicBezTo>
                <a:lnTo>
                  <a:pt x="7387" y="9"/>
                </a:lnTo>
                <a:lnTo>
                  <a:pt x="88" y="3432"/>
                </a:lnTo>
                <a:cubicBezTo>
                  <a:pt x="74" y="3438"/>
                  <a:pt x="59" y="3466"/>
                  <a:pt x="47" y="3499"/>
                </a:cubicBezTo>
                <a:cubicBezTo>
                  <a:pt x="10" y="3594"/>
                  <a:pt x="0" y="3697"/>
                  <a:pt x="15" y="3798"/>
                </a:cubicBezTo>
                <a:cubicBezTo>
                  <a:pt x="20" y="3838"/>
                  <a:pt x="29" y="3878"/>
                  <a:pt x="44" y="3905"/>
                </a:cubicBezTo>
                <a:cubicBezTo>
                  <a:pt x="56" y="3929"/>
                  <a:pt x="69" y="3948"/>
                  <a:pt x="80" y="3954"/>
                </a:cubicBezTo>
                <a:lnTo>
                  <a:pt x="2584" y="5208"/>
                </a:lnTo>
                <a:lnTo>
                  <a:pt x="3837" y="7719"/>
                </a:lnTo>
                <a:cubicBezTo>
                  <a:pt x="3845" y="7736"/>
                  <a:pt x="3893" y="7749"/>
                  <a:pt x="3945" y="7759"/>
                </a:cubicBezTo>
                <a:cubicBezTo>
                  <a:pt x="4050" y="7778"/>
                  <a:pt x="4158" y="7777"/>
                  <a:pt x="4262" y="7753"/>
                </a:cubicBezTo>
                <a:cubicBezTo>
                  <a:pt x="4310" y="7743"/>
                  <a:pt x="4350" y="7728"/>
                  <a:pt x="4358" y="7712"/>
                </a:cubicBezTo>
                <a:lnTo>
                  <a:pt x="7772" y="394"/>
                </a:lnTo>
                <a:cubicBezTo>
                  <a:pt x="7777" y="381"/>
                  <a:pt x="7777" y="358"/>
                  <a:pt x="7771" y="330"/>
                </a:cubicBezTo>
                <a:close/>
                <a:moveTo>
                  <a:pt x="2685" y="4551"/>
                </a:moveTo>
                <a:lnTo>
                  <a:pt x="1204" y="3809"/>
                </a:lnTo>
                <a:cubicBezTo>
                  <a:pt x="1146" y="3780"/>
                  <a:pt x="1128" y="3713"/>
                  <a:pt x="1151" y="3662"/>
                </a:cubicBezTo>
                <a:cubicBezTo>
                  <a:pt x="1161" y="3638"/>
                  <a:pt x="1180" y="3618"/>
                  <a:pt x="1207" y="3605"/>
                </a:cubicBezTo>
                <a:lnTo>
                  <a:pt x="5962" y="1375"/>
                </a:lnTo>
                <a:lnTo>
                  <a:pt x="2815" y="4530"/>
                </a:lnTo>
                <a:cubicBezTo>
                  <a:pt x="2781" y="4565"/>
                  <a:pt x="2728" y="4573"/>
                  <a:pt x="2685" y="4551"/>
                </a:cubicBezTo>
                <a:close/>
                <a:moveTo>
                  <a:pt x="6409" y="1822"/>
                </a:moveTo>
                <a:lnTo>
                  <a:pt x="4184" y="6591"/>
                </a:lnTo>
                <a:cubicBezTo>
                  <a:pt x="4144" y="6676"/>
                  <a:pt x="4023" y="6678"/>
                  <a:pt x="3980" y="6593"/>
                </a:cubicBezTo>
                <a:lnTo>
                  <a:pt x="3240" y="5108"/>
                </a:lnTo>
                <a:cubicBezTo>
                  <a:pt x="3224" y="5077"/>
                  <a:pt x="3225" y="5041"/>
                  <a:pt x="3239" y="5010"/>
                </a:cubicBezTo>
                <a:cubicBezTo>
                  <a:pt x="3243" y="5000"/>
                  <a:pt x="3250" y="4991"/>
                  <a:pt x="3257" y="4982"/>
                </a:cubicBezTo>
                <a:cubicBezTo>
                  <a:pt x="3258" y="4981"/>
                  <a:pt x="3260" y="4979"/>
                  <a:pt x="3261" y="4978"/>
                </a:cubicBezTo>
                <a:lnTo>
                  <a:pt x="6409" y="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文本框 5"/>
          <p:cNvSpPr txBox="1"/>
          <p:nvPr/>
        </p:nvSpPr>
        <p:spPr>
          <a:xfrm>
            <a:off x="7604760" y="1423035"/>
            <a:ext cx="37807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孟子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名轲,字子舆</a:t>
            </a:r>
            <a:r>
              <a:rPr lang="zh-CN" altLang="en-US" sz="2400"/>
              <a:t>,</a:t>
            </a:r>
            <a:r>
              <a:rPr lang="zh-CN" altLang="en-US" sz="2400">
                <a:solidFill>
                  <a:srgbClr val="FF0000"/>
                </a:solidFill>
              </a:rPr>
              <a:t>战国</a:t>
            </a:r>
            <a:r>
              <a:rPr lang="zh-CN" altLang="en-US" sz="2400"/>
              <a:t>时邹（现山东邹县东南)人。孟子是战国时</a:t>
            </a:r>
            <a:r>
              <a:rPr lang="zh-CN" altLang="en-US" sz="2400">
                <a:solidFill>
                  <a:srgbClr val="FF0000"/>
                </a:solidFill>
              </a:rPr>
              <a:t>儒家学派</a:t>
            </a:r>
            <a:r>
              <a:rPr lang="zh-CN" altLang="en-US" sz="2400"/>
              <a:t>的代表人物,曾受业于子思(孔子的孙子)的门人,30岁左右收徒讲学。44岁开始周游列国,晚年回到家乡讲学著述长直到去世。后世统冶者都把他作为尊学的偶像,到元、明时被称为“</a:t>
            </a:r>
            <a:r>
              <a:rPr lang="zh-CN" altLang="en-US" sz="2400">
                <a:solidFill>
                  <a:srgbClr val="FF0000"/>
                </a:solidFill>
              </a:rPr>
              <a:t>亚圣</a:t>
            </a:r>
            <a:r>
              <a:rPr lang="zh-CN" altLang="en-US" sz="2000"/>
              <a:t>”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709295"/>
            <a:ext cx="6713220" cy="56356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流程图: 可选过程 21"/>
          <p:cNvSpPr/>
          <p:nvPr/>
        </p:nvSpPr>
        <p:spPr>
          <a:xfrm>
            <a:off x="210820" y="222885"/>
            <a:ext cx="11769725" cy="6411595"/>
          </a:xfrm>
          <a:prstGeom prst="flowChartAlternateProcess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1020" y="1557020"/>
            <a:ext cx="1111059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7658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战国时期，列强纷争，以征伐为能事，各诸侯国君都在野心勃勃地追求“莅中国而抚四夷”的霸主地位。对外连年征战，对内盘剥人民，于是就出现了“争地以战，杀人盈野；争城以战，杀人盈城”（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孟子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离娄上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）的惨烈局面，致使广大人民“仰不足以事父母，俯不足以畜妻子；乐岁终身苦，凶年不免于死亡”，过着苦难的生活。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6580" algn="just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齐国在东方诸侯国中号称强国，齐宣王子承父业，野心勃勃，在稷下广置学宫，招揽学士，任其讲学议论。孟子这时也以客卿的身份在齐宣王身边供职。于是，孟子便在齐宣王问有关齐桓晋文称霸之事的时候，针对当时的社会现实，阐发了他的“发政施仁”，改革政治，实行“王道”的主张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21810" y="560705"/>
            <a:ext cx="2576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accent1"/>
                </a:solidFill>
              </a:rPr>
              <a:t>写作背景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51630" y="912495"/>
            <a:ext cx="393509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>
                    <a:alpha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45560" y="3164205"/>
            <a:ext cx="44989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solidFill>
                  <a:schemeClr val="tx1">
                    <a:lumMod val="85000"/>
                    <a:lumOff val="15000"/>
                  </a:schemeClr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矫正读音</a:t>
            </a:r>
          </a:p>
        </p:txBody>
      </p:sp>
      <p:pic>
        <p:nvPicPr>
          <p:cNvPr id="26" name="图片 25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10756265" y="726440"/>
            <a:ext cx="589280" cy="849630"/>
          </a:xfrm>
          <a:prstGeom prst="rect">
            <a:avLst/>
          </a:prstGeom>
        </p:spPr>
      </p:pic>
      <p:pic>
        <p:nvPicPr>
          <p:cNvPr id="4" name="图片 3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10136505" y="1740535"/>
            <a:ext cx="514985" cy="743585"/>
          </a:xfrm>
          <a:prstGeom prst="rect">
            <a:avLst/>
          </a:prstGeom>
        </p:spPr>
      </p:pic>
      <p:pic>
        <p:nvPicPr>
          <p:cNvPr id="2" name="图片 1" descr="3b31393939353233393bd0c7d0c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4"/>
              </a:ext>
            </a:extLst>
          </a:blip>
          <a:stretch>
            <a:fillRect/>
          </a:stretch>
        </p:blipFill>
        <p:spPr>
          <a:xfrm>
            <a:off x="1722755" y="4953000"/>
            <a:ext cx="520700" cy="750570"/>
          </a:xfrm>
          <a:prstGeom prst="rect">
            <a:avLst/>
          </a:prstGeom>
        </p:spPr>
      </p:pic>
      <p:sp>
        <p:nvSpPr>
          <p:cNvPr id="6" name="对角圆角矩形 5"/>
          <p:cNvSpPr/>
          <p:nvPr/>
        </p:nvSpPr>
        <p:spPr>
          <a:xfrm>
            <a:off x="452120" y="532130"/>
            <a:ext cx="11286490" cy="5793740"/>
          </a:xfrm>
          <a:prstGeom prst="round2DiagRect">
            <a:avLst/>
          </a:prstGeom>
          <a:noFill/>
          <a:ln w="22225">
            <a:gradFill>
              <a:gsLst>
                <a:gs pos="8000">
                  <a:srgbClr val="A5A5A6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rgbClr val="A5A5A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0937 0.00463 L 0 0" pathEditMode="relative" ptsTypes="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413885" y="213360"/>
            <a:ext cx="2837180" cy="645160"/>
            <a:chOff x="6951" y="336"/>
            <a:chExt cx="4468" cy="1016"/>
          </a:xfrm>
        </p:grpSpPr>
        <p:sp>
          <p:nvSpPr>
            <p:cNvPr id="24" name="文本框 23"/>
            <p:cNvSpPr txBox="1"/>
            <p:nvPr/>
          </p:nvSpPr>
          <p:spPr>
            <a:xfrm>
              <a:off x="6951" y="336"/>
              <a:ext cx="446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u="sng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矫正读音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951" y="1352"/>
              <a:ext cx="344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431655" y="1720215"/>
            <a:ext cx="244729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在文章中</a:t>
            </a:r>
            <a:r>
              <a:rPr lang="zh-CN" altLang="en-US" sz="4400">
                <a:solidFill>
                  <a:srgbClr val="FF0000"/>
                </a:solidFill>
              </a:rPr>
              <a:t>标注</a:t>
            </a:r>
          </a:p>
          <a:p>
            <a:r>
              <a:rPr lang="zh-CN" altLang="en-US" sz="4400">
                <a:solidFill>
                  <a:srgbClr val="FF0000"/>
                </a:solidFill>
              </a:rPr>
              <a:t>五分钟</a:t>
            </a:r>
            <a:r>
              <a:rPr lang="zh-CN" altLang="en-US" sz="4400"/>
              <a:t>后提问</a:t>
            </a:r>
          </a:p>
        </p:txBody>
      </p:sp>
      <p:sp>
        <p:nvSpPr>
          <p:cNvPr id="25605" name="矩形 23"/>
          <p:cNvSpPr>
            <a:spLocks noChangeArrowheads="1"/>
          </p:cNvSpPr>
          <p:nvPr/>
        </p:nvSpPr>
        <p:spPr bwMode="auto">
          <a:xfrm>
            <a:off x="488315" y="857885"/>
            <a:ext cx="8943340" cy="461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胡龁（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衅（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xìn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）钟              觳觫（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hú sù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褊（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biǎn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）小    彼恶（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wū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）知之       忖度（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cǔn duó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舆（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yú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）薪       便嬖（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pián bì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莅（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）中国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商贾（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ɡǔ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赴愬（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      惛（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hūn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放辟（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pì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邪侈（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chǐ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     畜（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xù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）妻子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豚（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tún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彘（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zhì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         庠（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xiánɡ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）序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孝悌（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tì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    颁（</a:t>
            </a:r>
            <a:r>
              <a:rPr lang="en-US" altLang="zh-CN" sz="28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bān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）白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60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5;#406998;#405338;#407181;#407179;"/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79;#407176;#407188;#408284;#407342;#408317;#408296;#408253;#408234;"/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#407184;"/>
  <p:tag name="ISLIDE.PICTURE" val="#234473;#316389;#317358;"/>
  <p:tag name="KSO_WM_BEAUTIFY_FLAG" val="#wm#"/>
  <p:tag name="KSO_WM_TEMPLATE_CATEGORY" val="custom"/>
  <p:tag name="KSO_WM_TEMPLATE_INDEX" val="202051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4e27add-343e-44c9-b1fd-80b60757773e}"/>
  <p:tag name="TABLE_ENDDRAG_ORIGIN_RECT" val="830*537"/>
  <p:tag name="TABLE_ENDDRAG_RECT" val="80*1*830*53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54a27a2-db20-4bba-b412-8d95c34a8352}"/>
  <p:tag name="TABLE_AUTOADJUST_FLAG" val="1"/>
  <p:tag name="TABLE_ENDDRAG_ORIGIN_RECT" val="888*573"/>
  <p:tag name="TABLE_ENDDRAG_RECT" val="35*73*888*57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b275197-c97f-4ae2-bd89-86396eb4c789}"/>
  <p:tag name="TABLE_ENDDRAG_ORIGIN_RECT" val="808*236"/>
  <p:tag name="TABLE_ENDDRAG_RECT" val="70*38*808*2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2457</Words>
  <Application>Microsoft Office PowerPoint</Application>
  <PresentationFormat>自定义</PresentationFormat>
  <Paragraphs>197</Paragraphs>
  <Slides>41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一词多义</vt:lpstr>
      <vt:lpstr>PowerPoint 演示文稿</vt:lpstr>
      <vt:lpstr>四、特殊句式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课下作业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2021-01-27T10:12:23Z</cp:lastPrinted>
  <dcterms:created xsi:type="dcterms:W3CDTF">2021-01-27T10:12:23Z</dcterms:created>
  <dcterms:modified xsi:type="dcterms:W3CDTF">2021-02-18T04:26:37Z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