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sldIdLst>
    <p:sldId id="257" r:id="rId3"/>
    <p:sldId id="258" r:id="rId4"/>
    <p:sldId id="259" r:id="rId5"/>
    <p:sldId id="280" r:id="rId6"/>
    <p:sldId id="260" r:id="rId7"/>
    <p:sldId id="309" r:id="rId8"/>
    <p:sldId id="261" r:id="rId9"/>
    <p:sldId id="296" r:id="rId10"/>
    <p:sldId id="262" r:id="rId11"/>
    <p:sldId id="295" r:id="rId12"/>
    <p:sldId id="263" r:id="rId13"/>
    <p:sldId id="290" r:id="rId14"/>
    <p:sldId id="264" r:id="rId15"/>
    <p:sldId id="265" r:id="rId16"/>
    <p:sldId id="297" r:id="rId17"/>
    <p:sldId id="266" r:id="rId18"/>
    <p:sldId id="291" r:id="rId19"/>
    <p:sldId id="298" r:id="rId20"/>
    <p:sldId id="299" r:id="rId21"/>
    <p:sldId id="300" r:id="rId22"/>
    <p:sldId id="301" r:id="rId23"/>
    <p:sldId id="302" r:id="rId24"/>
    <p:sldId id="289" r:id="rId25"/>
    <p:sldId id="303" r:id="rId26"/>
    <p:sldId id="305" r:id="rId27"/>
    <p:sldId id="304" r:id="rId28"/>
    <p:sldId id="267" r:id="rId29"/>
    <p:sldId id="306" r:id="rId30"/>
    <p:sldId id="307" r:id="rId31"/>
    <p:sldId id="308" r:id="rId32"/>
    <p:sldId id="269" r:id="rId33"/>
    <p:sldId id="271" r:id="rId34"/>
    <p:sldId id="272" r:id="rId35"/>
    <p:sldId id="282" r:id="rId36"/>
    <p:sldId id="283" r:id="rId37"/>
    <p:sldId id="284" r:id="rId38"/>
    <p:sldId id="285" r:id="rId39"/>
    <p:sldId id="286" r:id="rId40"/>
    <p:sldId id="287" r:id="rId41"/>
    <p:sldId id="288" r:id="rId42"/>
    <p:sldId id="310" r:id="rId4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A92CD2"/>
    <a:srgbClr val="1C1C1C"/>
    <a:srgbClr val="FF0066"/>
    <a:srgbClr val="00FF00"/>
    <a:srgbClr val="FF00FF"/>
    <a:srgbClr val="990000"/>
    <a:srgbClr val="CC33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2" d="100"/>
          <a:sy n="62" d="100"/>
        </p:scale>
        <p:origin x="-1500" y="-72"/>
      </p:cViewPr>
      <p:guideLst>
        <p:guide orient="horz" pos="218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20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dirty="0"/>
          </a:p>
        </p:txBody>
      </p:sp>
      <p:sp>
        <p:nvSpPr>
          <p:cNvPr id="2051" name="日期占位符 20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dirty="0"/>
          </a:p>
        </p:txBody>
      </p:sp>
      <p:sp>
        <p:nvSpPr>
          <p:cNvPr id="2052" name="幻灯片图像占位符 20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文本占位符 2052"/>
          <p:cNvSpPr>
            <a:spLocks noGrp="1" noRot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altLang="en-US" sz="1200" dirty="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3.xml"/><Relationship Id="rId8" Type="http://schemas.openxmlformats.org/officeDocument/2006/relationships/slide" Target="slide33.xml"/><Relationship Id="rId7" Type="http://schemas.openxmlformats.org/officeDocument/2006/relationships/slide" Target="slide14.xml"/><Relationship Id="rId6" Type="http://schemas.openxmlformats.org/officeDocument/2006/relationships/slide" Target="slide31.xml"/><Relationship Id="rId5" Type="http://schemas.openxmlformats.org/officeDocument/2006/relationships/slide" Target="slide1.xml"/><Relationship Id="rId4" Type="http://schemas.openxmlformats.org/officeDocument/2006/relationships/slide" Target="slide13.xml"/><Relationship Id="rId3" Type="http://schemas.openxmlformats.org/officeDocument/2006/relationships/slide" Target="slide27.xml"/><Relationship Id="rId2" Type="http://schemas.openxmlformats.org/officeDocument/2006/relationships/slide" Target="slide16.xml"/><Relationship Id="rId12" Type="http://schemas.openxmlformats.org/officeDocument/2006/relationships/slideLayout" Target="../slideLayouts/slideLayout12.xml"/><Relationship Id="rId11" Type="http://schemas.openxmlformats.org/officeDocument/2006/relationships/slide" Target="slide7.xml"/><Relationship Id="rId10" Type="http://schemas.openxmlformats.org/officeDocument/2006/relationships/slide" Target="slide5.xml"/><Relationship Id="rId1" Type="http://schemas.openxmlformats.org/officeDocument/2006/relationships/slide" Target="slide1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2.png"/><Relationship Id="rId1" Type="http://schemas.openxmlformats.org/officeDocument/2006/relationships/hyperlink" Target="http://home.ied.edu.hk/~s0403641/game/02.htm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3.png"/><Relationship Id="rId1" Type="http://schemas.openxmlformats.org/officeDocument/2006/relationships/hyperlink" Target="http://home.ied.edu.hk/~s0403641/game/03.htm" TargetMode="Externa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3.png"/><Relationship Id="rId1" Type="http://schemas.openxmlformats.org/officeDocument/2006/relationships/hyperlink" Target="http://home.ied.edu.hk/~s0403641/game/03.htm" TargetMode="Externa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3.png"/><Relationship Id="rId1" Type="http://schemas.openxmlformats.org/officeDocument/2006/relationships/hyperlink" Target="http://home.ied.edu.hk/~s0403641/game/03.htm" TargetMode="Externa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3.png"/><Relationship Id="rId1" Type="http://schemas.openxmlformats.org/officeDocument/2006/relationships/hyperlink" Target="http://home.ied.edu.hk/~s0403641/game/03.htm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3.png"/><Relationship Id="rId1" Type="http://schemas.openxmlformats.org/officeDocument/2006/relationships/hyperlink" Target="http://home.ied.edu.hk/~s0403641/game/03.htm" TargetMode="Externa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3073"/>
          <p:cNvSpPr/>
          <p:nvPr/>
        </p:nvSpPr>
        <p:spPr>
          <a:xfrm>
            <a:off x="2511425" y="2133600"/>
            <a:ext cx="4076700" cy="12255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 lnSpcReduction="10000"/>
          </a:bodyPr>
          <a:lstStyle/>
          <a:p>
            <a:pPr algn="ctr"/>
            <a:r>
              <a:rPr lang="zh-CN" altLang="en-US" sz="8000" b="1" spc="-8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词汇</a:t>
            </a:r>
            <a:endParaRPr lang="zh-CN" altLang="en-US" sz="8000" b="1" spc="-8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075" name="矩形 3074"/>
          <p:cNvSpPr/>
          <p:nvPr/>
        </p:nvSpPr>
        <p:spPr>
          <a:xfrm>
            <a:off x="3175000" y="3943350"/>
            <a:ext cx="2476500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48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（词性）</a:t>
            </a:r>
            <a:endParaRPr lang="zh-CN" altLang="en-US" sz="48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2289"/>
          <p:cNvSpPr/>
          <p:nvPr/>
        </p:nvSpPr>
        <p:spPr>
          <a:xfrm>
            <a:off x="990600" y="381000"/>
            <a:ext cx="1828800" cy="904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华文中宋" panose="02010600040101010101" charset="-122"/>
                <a:ea typeface="华文中宋" panose="02010600040101010101" charset="-122"/>
              </a:rPr>
              <a:t>练习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2291" name="文本框 12290"/>
          <p:cNvSpPr txBox="1"/>
          <p:nvPr/>
        </p:nvSpPr>
        <p:spPr>
          <a:xfrm>
            <a:off x="647700" y="1752600"/>
            <a:ext cx="7848600" cy="36560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请把在这段文字中的</a:t>
            </a:r>
            <a:r>
              <a:rPr lang="zh-CN" altLang="en-US" sz="3600" b="1">
                <a:solidFill>
                  <a:srgbClr val="FF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形容词</a:t>
            </a: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找出来。</a:t>
            </a:r>
            <a:endParaRPr lang="zh-CN" altLang="en-US" sz="3600" b="1">
              <a:solidFill>
                <a:srgbClr val="66FF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宋体" panose="02010600030101010101" pitchFamily="2" charset="-122"/>
              </a:rPr>
              <a:t>    </a:t>
            </a:r>
            <a:r>
              <a:rPr lang="zh-CN" altLang="en-US" sz="44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秋天，无论在什么地方的秋天，总是好的；可是啊，北国的秋，却特别地来得清，来得静，来得悲凉。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647700" y="1752600"/>
            <a:ext cx="7848600" cy="36560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请把在这段文字中的</a:t>
            </a:r>
            <a:r>
              <a:rPr lang="zh-CN" altLang="en-US" sz="3600" b="1">
                <a:solidFill>
                  <a:srgbClr val="FF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形容词</a:t>
            </a: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找出来。</a:t>
            </a:r>
            <a:endParaRPr lang="zh-CN" altLang="en-US" sz="3600" b="1">
              <a:solidFill>
                <a:srgbClr val="66FF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宋体" panose="02010600030101010101" pitchFamily="2" charset="-122"/>
              </a:rPr>
              <a:t>    </a:t>
            </a:r>
            <a:r>
              <a:rPr lang="zh-CN" altLang="en-US" sz="44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秋天，无论在什么地方的秋天，总是</a:t>
            </a:r>
            <a:r>
              <a:rPr lang="zh-CN" altLang="en-US" sz="44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好</a:t>
            </a:r>
            <a:r>
              <a:rPr lang="zh-CN" altLang="en-US" sz="44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的；可是啊，</a:t>
            </a:r>
            <a:r>
              <a:rPr lang="zh-CN" altLang="en-US" sz="44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美丽</a:t>
            </a:r>
            <a:r>
              <a:rPr lang="zh-CN" altLang="en-US" sz="44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北国的秋，却来得</a:t>
            </a:r>
            <a:r>
              <a:rPr lang="zh-CN" altLang="en-US" sz="44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清</a:t>
            </a:r>
            <a:r>
              <a:rPr lang="zh-CN" altLang="en-US" sz="44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，来得</a:t>
            </a:r>
            <a:r>
              <a:rPr lang="zh-CN" altLang="en-US" sz="44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静</a:t>
            </a:r>
            <a:r>
              <a:rPr lang="zh-CN" altLang="en-US" sz="44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，来得</a:t>
            </a:r>
            <a:r>
              <a:rPr lang="zh-CN" altLang="en-US" sz="44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悲凉</a:t>
            </a:r>
            <a:r>
              <a:rPr lang="zh-CN" altLang="en-US" sz="44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/>
      <p:bldP spid="1229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3313"/>
          <p:cNvSpPr txBox="1"/>
          <p:nvPr/>
        </p:nvSpPr>
        <p:spPr>
          <a:xfrm>
            <a:off x="683568" y="1268760"/>
            <a:ext cx="6480175" cy="147405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1.</a:t>
            </a:r>
            <a:r>
              <a:rPr lang="zh-CN" altLang="en-US" sz="3200" b="1" dirty="0">
                <a:latin typeface="Arial" panose="020B0604020202020204" pitchFamily="34" charset="0"/>
              </a:rPr>
              <a:t>绝大部分的名词前面可用</a:t>
            </a:r>
            <a:r>
              <a:rPr lang="zh-CN" altLang="en-US" sz="3200" b="1" dirty="0">
                <a:solidFill>
                  <a:srgbClr val="E92605"/>
                </a:solidFill>
                <a:latin typeface="Arial" panose="020B0604020202020204" pitchFamily="34" charset="0"/>
              </a:rPr>
              <a:t>数量词</a:t>
            </a:r>
            <a:r>
              <a:rPr lang="zh-CN" altLang="en-US" sz="3200" b="1" dirty="0">
                <a:latin typeface="Arial" panose="020B0604020202020204" pitchFamily="34" charset="0"/>
              </a:rPr>
              <a:t>来修饰。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755650" y="2781300"/>
            <a:ext cx="6480175" cy="147405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2.</a:t>
            </a:r>
            <a:r>
              <a:rPr lang="zh-CN" altLang="en-US" sz="3200" b="1" dirty="0">
                <a:latin typeface="Arial" panose="020B0604020202020204" pitchFamily="34" charset="0"/>
              </a:rPr>
              <a:t>绝大部分的动词前面可用否定副词</a:t>
            </a:r>
            <a:r>
              <a:rPr lang="zh-CN" altLang="en-US" sz="3200" b="1" dirty="0">
                <a:solidFill>
                  <a:srgbClr val="E92605"/>
                </a:solidFill>
                <a:latin typeface="Arial" panose="020B0604020202020204" pitchFamily="34" charset="0"/>
              </a:rPr>
              <a:t>“不”</a:t>
            </a:r>
            <a:r>
              <a:rPr lang="zh-CN" altLang="en-US" sz="3200" b="1" dirty="0">
                <a:latin typeface="Arial" panose="020B0604020202020204" pitchFamily="34" charset="0"/>
              </a:rPr>
              <a:t>或</a:t>
            </a:r>
            <a:r>
              <a:rPr lang="zh-CN" altLang="en-US" sz="3200" b="1" dirty="0">
                <a:solidFill>
                  <a:srgbClr val="E92605"/>
                </a:solidFill>
                <a:latin typeface="Arial" panose="020B0604020202020204" pitchFamily="34" charset="0"/>
              </a:rPr>
              <a:t>“没（没有）”</a:t>
            </a:r>
            <a:r>
              <a:rPr lang="zh-CN" altLang="en-US" sz="3200" b="1" dirty="0">
                <a:latin typeface="Arial" panose="020B0604020202020204" pitchFamily="34" charset="0"/>
              </a:rPr>
              <a:t>来修饰。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3316" name="文本框 13315"/>
          <p:cNvSpPr txBox="1"/>
          <p:nvPr/>
        </p:nvSpPr>
        <p:spPr>
          <a:xfrm>
            <a:off x="755576" y="4437112"/>
            <a:ext cx="6480175" cy="147405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3.</a:t>
            </a:r>
            <a:r>
              <a:rPr lang="zh-CN" altLang="en-US" sz="3200" b="1" dirty="0">
                <a:latin typeface="Arial" panose="020B0604020202020204" pitchFamily="34" charset="0"/>
              </a:rPr>
              <a:t>绝大部分的形容词前面可用程度副词</a:t>
            </a:r>
            <a:r>
              <a:rPr lang="zh-CN" altLang="en-US" sz="3200" b="1" dirty="0">
                <a:solidFill>
                  <a:srgbClr val="E92605"/>
                </a:solidFill>
                <a:latin typeface="Arial" panose="020B0604020202020204" pitchFamily="34" charset="0"/>
              </a:rPr>
              <a:t>“很” </a:t>
            </a:r>
            <a:r>
              <a:rPr lang="zh-CN" altLang="en-US" sz="3200" b="1" dirty="0">
                <a:latin typeface="Arial" panose="020B0604020202020204" pitchFamily="34" charset="0"/>
              </a:rPr>
              <a:t>来修饰。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3317" name="文本框 13316"/>
          <p:cNvSpPr txBox="1"/>
          <p:nvPr/>
        </p:nvSpPr>
        <p:spPr>
          <a:xfrm>
            <a:off x="7953375" y="646113"/>
            <a:ext cx="854075" cy="150495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4400" b="1">
                <a:solidFill>
                  <a:srgbClr val="CC3300"/>
                </a:solidFill>
                <a:latin typeface="Arial" panose="020B0604020202020204" pitchFamily="34" charset="0"/>
              </a:rPr>
              <a:t>注  意</a:t>
            </a:r>
            <a:endParaRPr lang="zh-CN" altLang="en-US" sz="4400" b="1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13318" name="文本框 13317"/>
          <p:cNvSpPr txBox="1"/>
          <p:nvPr/>
        </p:nvSpPr>
        <p:spPr>
          <a:xfrm>
            <a:off x="323850" y="260350"/>
            <a:ext cx="6553200" cy="1358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Arial" panose="020B0604020202020204" pitchFamily="34" charset="0"/>
              </a:rPr>
              <a:t>名词、动词、形容词的语法性质有明显的不同，应注意辨别</a:t>
            </a:r>
            <a:r>
              <a:rPr lang="zh-CN" altLang="en-US" sz="2800" b="1" dirty="0">
                <a:latin typeface="Arial" panose="020B0604020202020204" pitchFamily="34" charset="0"/>
              </a:rPr>
              <a:t>。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  <p:bldP spid="13316" grpId="0"/>
      <p:bldP spid="133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4337"/>
          <p:cNvSpPr txBox="1"/>
          <p:nvPr/>
        </p:nvSpPr>
        <p:spPr>
          <a:xfrm>
            <a:off x="89535" y="1811020"/>
            <a:ext cx="8964930" cy="39820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名词一般不能重叠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r>
              <a:rPr lang="zh-CN" altLang="en-US" sz="2800" b="1" dirty="0" smtClean="0">
                <a:solidFill>
                  <a:srgbClr val="66FF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（</a:t>
            </a:r>
            <a:r>
              <a:rPr lang="zh-CN" altLang="en-US" sz="28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少数除外 如：人人、时时、处处、事事、家家、上上下下、前前后后、里里外外，重叠后表示遍及全部、毫无遗漏。） </a:t>
            </a:r>
            <a:r>
              <a:rPr lang="zh-CN" altLang="en-US" sz="2800" b="1" dirty="0"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  <a:br>
              <a:rPr lang="zh-CN" altLang="en-US" sz="2800" b="1" dirty="0">
                <a:latin typeface="Times New Roman" panose="02020603050405020304" pitchFamily="18" charset="0"/>
              </a:rPr>
            </a:b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动词、形容词可以重叠，</a:t>
            </a:r>
            <a:r>
              <a:rPr lang="zh-CN" altLang="en-US" sz="28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如：跑跑、想想、讨论讨论、干干净净、高高的。 　　</a:t>
            </a:r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  <a:br>
              <a:rPr lang="zh-CN" altLang="en-US" sz="2800" b="1" dirty="0">
                <a:latin typeface="Times New Roman" panose="02020603050405020304" pitchFamily="18" charset="0"/>
              </a:rPr>
            </a:b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B.名词不能用肯定否定相叠形式提问:</a:t>
            </a:r>
            <a:r>
              <a:rPr lang="zh-CN" altLang="en-US" sz="28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国家不国家？</a:t>
            </a:r>
            <a:endParaRPr lang="en-US" altLang="zh-CN" sz="2800" b="1" dirty="0" smtClean="0">
              <a:solidFill>
                <a:srgbClr val="66FF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动词、形容词可以重叠，</a:t>
            </a:r>
            <a:r>
              <a:rPr lang="zh-CN" altLang="en-US" sz="28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如：走不走？好不好？ </a:t>
            </a:r>
            <a:r>
              <a:rPr lang="zh-CN" altLang="en-US" sz="2800" b="1" dirty="0"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  <a:br>
              <a:rPr lang="zh-CN" altLang="en-US" sz="2800" b="1" dirty="0">
                <a:latin typeface="Times New Roman" panose="02020603050405020304" pitchFamily="18" charset="0"/>
              </a:rPr>
            </a:b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C.名词前不能加“不”（不受副词限制）</a:t>
            </a:r>
            <a:r>
              <a:rPr lang="zh-CN" altLang="en-US" sz="28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如：不北京。</a:t>
            </a:r>
            <a:endParaRPr lang="en-US" altLang="zh-CN" sz="2800" b="1" dirty="0" smtClean="0">
              <a:solidFill>
                <a:srgbClr val="66FF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动词、形容词一般可以，</a:t>
            </a:r>
            <a:r>
              <a:rPr lang="zh-CN" altLang="en-US" sz="28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如：不看、不吃、不好、不大。</a:t>
            </a:r>
            <a:endParaRPr lang="zh-CN" altLang="en-US" sz="2800" b="1" dirty="0" smtClean="0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14339" name="矩形 14338"/>
          <p:cNvSpPr/>
          <p:nvPr/>
        </p:nvSpPr>
        <p:spPr>
          <a:xfrm>
            <a:off x="342265" y="635635"/>
            <a:ext cx="3787775" cy="7315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52500"/>
          </a:bodyPr>
          <a:lstStyle/>
          <a:p>
            <a:pPr algn="ctr"/>
            <a:r>
              <a:rPr lang="zh-CN" altLang="en-US" sz="3600" b="1" dirty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名与动、形的区别</a:t>
            </a:r>
            <a:r>
              <a:rPr lang="zh-CN" altLang="en-US" sz="3600" dirty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：</a:t>
            </a:r>
            <a:endParaRPr lang="zh-CN" altLang="en-US" sz="3600" dirty="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3600" dirty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　</a:t>
            </a:r>
            <a:endParaRPr lang="zh-CN" altLang="en-US" sz="3600" dirty="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5361"/>
          <p:cNvSpPr txBox="1"/>
          <p:nvPr/>
        </p:nvSpPr>
        <p:spPr>
          <a:xfrm>
            <a:off x="971550" y="1125538"/>
            <a:ext cx="72072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数    词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363" name="左大括号 15362"/>
          <p:cNvSpPr/>
          <p:nvPr/>
        </p:nvSpPr>
        <p:spPr>
          <a:xfrm>
            <a:off x="1763713" y="404813"/>
            <a:ext cx="360362" cy="2881312"/>
          </a:xfrm>
          <a:prstGeom prst="leftBrace">
            <a:avLst>
              <a:gd name="adj1" fmla="val 66630"/>
              <a:gd name="adj2" fmla="val 50000"/>
            </a:avLst>
          </a:prstGeom>
          <a:noFill/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4" name="文本框 15363"/>
          <p:cNvSpPr txBox="1"/>
          <p:nvPr/>
        </p:nvSpPr>
        <p:spPr>
          <a:xfrm>
            <a:off x="2195513" y="333375"/>
            <a:ext cx="65166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表示确数：</a:t>
            </a:r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</a:rPr>
              <a:t>三分之二、七百</a:t>
            </a: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</a:rPr>
              <a:t>……</a:t>
            </a:r>
            <a:endParaRPr lang="en-US" altLang="zh-CN" sz="32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5365" name="文本框 15364"/>
          <p:cNvSpPr txBox="1"/>
          <p:nvPr/>
        </p:nvSpPr>
        <p:spPr>
          <a:xfrm>
            <a:off x="2124075" y="1484313"/>
            <a:ext cx="65166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表示概数：</a:t>
            </a:r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</a:rPr>
              <a:t>成千上万、若干</a:t>
            </a: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</a:rPr>
              <a:t>……</a:t>
            </a:r>
            <a:endParaRPr lang="en-US" altLang="zh-CN" sz="32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2051050" y="2636838"/>
            <a:ext cx="64452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表示序数：</a:t>
            </a:r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</a:rPr>
              <a:t>初一、第八</a:t>
            </a: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</a:rPr>
              <a:t>……</a:t>
            </a:r>
            <a:endParaRPr lang="en-US" altLang="zh-CN" sz="32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5367" name="文本框 15366"/>
          <p:cNvSpPr txBox="1"/>
          <p:nvPr/>
        </p:nvSpPr>
        <p:spPr>
          <a:xfrm>
            <a:off x="341948" y="3727768"/>
            <a:ext cx="8459787" cy="2461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语法功能：</a:t>
            </a:r>
            <a:endParaRPr lang="zh-CN" altLang="en-US" sz="2800" b="1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、 经常和量词组成数量词。</a:t>
            </a:r>
            <a:endParaRPr lang="zh-CN" altLang="en-US" sz="2800" b="1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、倍数只能用于数目的增加，不能用于数目减少。  </a:t>
            </a:r>
            <a:endParaRPr lang="zh-CN" altLang="en-US" sz="2800" b="1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 分数既可用于数目的增加，也可用于数目的减少。</a:t>
            </a:r>
            <a:endParaRPr lang="zh-CN" altLang="en-US" sz="2800" b="1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3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4" grpId="0"/>
      <p:bldP spid="15365" grpId="0"/>
      <p:bldP spid="1536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6385"/>
          <p:cNvSpPr txBox="1"/>
          <p:nvPr/>
        </p:nvSpPr>
        <p:spPr>
          <a:xfrm>
            <a:off x="827088" y="1196975"/>
            <a:ext cx="72072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量    词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387" name="左大括号 16386"/>
          <p:cNvSpPr/>
          <p:nvPr/>
        </p:nvSpPr>
        <p:spPr>
          <a:xfrm>
            <a:off x="1763713" y="476250"/>
            <a:ext cx="360362" cy="2592388"/>
          </a:xfrm>
          <a:prstGeom prst="leftBrace">
            <a:avLst>
              <a:gd name="adj1" fmla="val 59948"/>
              <a:gd name="adj2" fmla="val 50000"/>
            </a:avLst>
          </a:prstGeom>
          <a:noFill/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8" name="文本框 16387"/>
          <p:cNvSpPr txBox="1"/>
          <p:nvPr/>
        </p:nvSpPr>
        <p:spPr>
          <a:xfrm>
            <a:off x="2195513" y="260350"/>
            <a:ext cx="65166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物量词</a:t>
            </a:r>
            <a:r>
              <a:rPr lang="zh-CN" altLang="en-US" sz="2800" b="1">
                <a:latin typeface="Arial" panose="020B0604020202020204" pitchFamily="34" charset="0"/>
              </a:rPr>
              <a:t>（数词</a:t>
            </a:r>
            <a:r>
              <a:rPr lang="en-US" altLang="zh-CN" sz="2800" b="1">
                <a:latin typeface="Arial" panose="020B0604020202020204" pitchFamily="34" charset="0"/>
              </a:rPr>
              <a:t>+</a:t>
            </a:r>
            <a:r>
              <a:rPr lang="zh-CN" altLang="en-US" sz="2800" b="1">
                <a:solidFill>
                  <a:srgbClr val="E92605"/>
                </a:solidFill>
                <a:latin typeface="Arial" panose="020B0604020202020204" pitchFamily="34" charset="0"/>
              </a:rPr>
              <a:t>物量词</a:t>
            </a:r>
            <a:r>
              <a:rPr lang="en-US" altLang="zh-CN" sz="2800" b="1">
                <a:latin typeface="Arial" panose="020B0604020202020204" pitchFamily="34" charset="0"/>
              </a:rPr>
              <a:t>+</a:t>
            </a:r>
            <a:r>
              <a:rPr lang="zh-CN" altLang="en-US" sz="2800" b="1">
                <a:latin typeface="Arial" panose="020B0604020202020204" pitchFamily="34" charset="0"/>
              </a:rPr>
              <a:t>名词）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2124075" y="1844675"/>
            <a:ext cx="64452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动量词</a:t>
            </a:r>
            <a:r>
              <a:rPr lang="zh-CN" altLang="en-US" sz="2800" b="1">
                <a:latin typeface="宋体" panose="02010600030101010101" pitchFamily="2" charset="-122"/>
              </a:rPr>
              <a:t>（动词</a:t>
            </a:r>
            <a:r>
              <a:rPr lang="en-US" altLang="zh-CN" sz="2800" b="1">
                <a:latin typeface="宋体" panose="02010600030101010101" pitchFamily="2" charset="-122"/>
              </a:rPr>
              <a:t>+</a:t>
            </a:r>
            <a:r>
              <a:rPr lang="zh-CN" altLang="en-US" sz="2800" b="1">
                <a:latin typeface="宋体" panose="02010600030101010101" pitchFamily="2" charset="-122"/>
              </a:rPr>
              <a:t>数词</a:t>
            </a:r>
            <a:r>
              <a:rPr lang="en-US" altLang="zh-CN" sz="2800" b="1">
                <a:latin typeface="宋体" panose="02010600030101010101" pitchFamily="2" charset="-122"/>
              </a:rPr>
              <a:t>+</a:t>
            </a:r>
            <a:r>
              <a:rPr lang="zh-CN" altLang="en-US" sz="2800" b="1">
                <a:solidFill>
                  <a:srgbClr val="E92605"/>
                </a:solidFill>
                <a:latin typeface="宋体" panose="02010600030101010101" pitchFamily="2" charset="-122"/>
              </a:rPr>
              <a:t>动量词</a:t>
            </a:r>
            <a:r>
              <a:rPr lang="zh-CN" altLang="en-US" sz="2800" b="1">
                <a:latin typeface="宋体" panose="02010600030101010101" pitchFamily="2" charset="-122"/>
              </a:rPr>
              <a:t>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6390" name="文本框 16389"/>
          <p:cNvSpPr txBox="1"/>
          <p:nvPr/>
        </p:nvSpPr>
        <p:spPr>
          <a:xfrm>
            <a:off x="2411413" y="981075"/>
            <a:ext cx="4654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</a:rPr>
              <a:t>丈 尺 米 两 磅 吨 亩元 角</a:t>
            </a:r>
            <a:endParaRPr lang="zh-CN" altLang="en-US" sz="2800" b="1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16391" name="文本框 16390"/>
          <p:cNvSpPr txBox="1"/>
          <p:nvPr/>
        </p:nvSpPr>
        <p:spPr>
          <a:xfrm>
            <a:off x="2339975" y="2636838"/>
            <a:ext cx="483393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</a:rPr>
              <a:t>次 回 趟 遍 下 阵 遭 笔 口</a:t>
            </a:r>
            <a:endParaRPr lang="zh-CN" altLang="en-US" sz="2800" b="1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16392" name="文本框 16391"/>
          <p:cNvSpPr txBox="1"/>
          <p:nvPr/>
        </p:nvSpPr>
        <p:spPr>
          <a:xfrm>
            <a:off x="323850" y="3114675"/>
            <a:ext cx="8459788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A92CD2"/>
                </a:solidFill>
                <a:latin typeface="华文中宋" panose="02010600040101010101" charset="-122"/>
                <a:ea typeface="华文中宋" panose="02010600040101010101" charset="-122"/>
              </a:rPr>
              <a:t>语法功能：</a:t>
            </a:r>
            <a:endParaRPr lang="zh-CN" altLang="en-US" sz="2400" b="1">
              <a:solidFill>
                <a:srgbClr val="FF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1、 主要同数词组成数量词。</a:t>
            </a:r>
            <a:endParaRPr lang="zh-CN" altLang="en-US" sz="24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2、单音节量词一般都可以重叠，表示“每一”或“多”的意思。如：条条大路通罗马</a:t>
            </a:r>
            <a:endParaRPr lang="zh-CN" altLang="en-US" sz="24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3、表示物量词常用在名词的前面作定语,动词后作宾语。表示动量词常用在动词的后面做补语。</a:t>
            </a:r>
            <a:endParaRPr lang="zh-CN" altLang="en-US" sz="24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如：三位同学考了满分。（定） 我也买两本。（宾） 他把单词写五遍。（补）</a:t>
            </a:r>
            <a:endParaRPr lang="zh-CN" altLang="en-US" sz="24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8" grpId="0"/>
      <p:bldP spid="16389" grpId="0"/>
      <p:bldP spid="16390" grpId="0"/>
      <p:bldP spid="1639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7409"/>
          <p:cNvSpPr/>
          <p:nvPr/>
        </p:nvSpPr>
        <p:spPr>
          <a:xfrm>
            <a:off x="990600" y="381000"/>
            <a:ext cx="1828800" cy="904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华文中宋" panose="02010600040101010101" charset="-122"/>
                <a:ea typeface="华文中宋" panose="02010600040101010101" charset="-122"/>
              </a:rPr>
              <a:t>练习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7411" name="文本框 17410"/>
          <p:cNvSpPr txBox="1"/>
          <p:nvPr/>
        </p:nvSpPr>
        <p:spPr>
          <a:xfrm>
            <a:off x="647700" y="1752600"/>
            <a:ext cx="7848600" cy="4325938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请把在这段文字中的</a:t>
            </a:r>
            <a:r>
              <a:rPr lang="zh-CN" altLang="en-US" sz="3600" b="1">
                <a:solidFill>
                  <a:srgbClr val="FF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数量词</a:t>
            </a: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找出来。</a:t>
            </a:r>
            <a:endParaRPr lang="zh-CN" altLang="en-US" sz="3600" b="1">
              <a:solidFill>
                <a:srgbClr val="66FF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>
                <a:latin typeface="宋体" panose="02010600030101010101" pitchFamily="2" charset="-122"/>
              </a:rPr>
              <a:t>    </a:t>
            </a:r>
            <a:r>
              <a:rPr lang="zh-CN" altLang="en-US" sz="4400">
                <a:latin typeface="华文新魏" panose="02010800040101010101" pitchFamily="2" charset="-122"/>
                <a:ea typeface="华文新魏" panose="02010800040101010101" pitchFamily="2" charset="-122"/>
              </a:rPr>
              <a:t>在默默里算着，八千多日子已经从我手中溜去；像针尖上一滴水滴在大海里，我的日子滴在时间的流里，没有些声音，也没有丝影子。 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647700" y="1828800"/>
            <a:ext cx="7848600" cy="4325938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请把在这段文字中的</a:t>
            </a:r>
            <a:r>
              <a:rPr lang="zh-CN" altLang="en-US" sz="3600" b="1">
                <a:solidFill>
                  <a:srgbClr val="FF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数量词</a:t>
            </a: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找出来。</a:t>
            </a:r>
            <a:endParaRPr lang="zh-CN" altLang="en-US" sz="3600" b="1">
              <a:solidFill>
                <a:srgbClr val="66FF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>
                <a:latin typeface="宋体" panose="02010600030101010101" pitchFamily="2" charset="-122"/>
              </a:rPr>
              <a:t>    </a:t>
            </a:r>
            <a:r>
              <a:rPr lang="zh-CN" altLang="en-US" sz="4400">
                <a:latin typeface="华文新魏" panose="02010800040101010101" pitchFamily="2" charset="-122"/>
                <a:ea typeface="华文新魏" panose="02010800040101010101" pitchFamily="2" charset="-122"/>
              </a:rPr>
              <a:t>在默默里算着，</a:t>
            </a:r>
            <a:r>
              <a:rPr lang="zh-CN" altLang="en-US" sz="4400" u="sng">
                <a:latin typeface="华文新魏" panose="02010800040101010101" pitchFamily="2" charset="-122"/>
                <a:ea typeface="华文新魏" panose="02010800040101010101" pitchFamily="2" charset="-122"/>
              </a:rPr>
              <a:t>八千</a:t>
            </a:r>
            <a:r>
              <a:rPr lang="zh-CN" altLang="en-US" sz="4400">
                <a:latin typeface="华文新魏" panose="02010800040101010101" pitchFamily="2" charset="-122"/>
                <a:ea typeface="华文新魏" panose="02010800040101010101" pitchFamily="2" charset="-122"/>
              </a:rPr>
              <a:t>多日子已经从我手中溜去；像针尖上</a:t>
            </a:r>
            <a:r>
              <a:rPr lang="zh-CN" altLang="en-US" sz="4400" u="sng">
                <a:latin typeface="华文新魏" panose="02010800040101010101" pitchFamily="2" charset="-122"/>
                <a:ea typeface="华文新魏" panose="02010800040101010101" pitchFamily="2" charset="-122"/>
              </a:rPr>
              <a:t>一滴</a:t>
            </a:r>
            <a:r>
              <a:rPr lang="zh-CN" altLang="en-US" sz="4400">
                <a:latin typeface="华文新魏" panose="02010800040101010101" pitchFamily="2" charset="-122"/>
                <a:ea typeface="华文新魏" panose="02010800040101010101" pitchFamily="2" charset="-122"/>
              </a:rPr>
              <a:t>水滴在大海里，我的日子滴在时间的流里，没有</a:t>
            </a:r>
            <a:r>
              <a:rPr lang="zh-CN" altLang="en-US" sz="4400" u="sng">
                <a:latin typeface="华文新魏" panose="02010800040101010101" pitchFamily="2" charset="-122"/>
                <a:ea typeface="华文新魏" panose="02010800040101010101" pitchFamily="2" charset="-122"/>
              </a:rPr>
              <a:t>些</a:t>
            </a:r>
            <a:r>
              <a:rPr lang="zh-CN" altLang="en-US" sz="4400">
                <a:latin typeface="华文新魏" panose="02010800040101010101" pitchFamily="2" charset="-122"/>
                <a:ea typeface="华文新魏" panose="02010800040101010101" pitchFamily="2" charset="-122"/>
              </a:rPr>
              <a:t>声音，也没有</a:t>
            </a:r>
            <a:r>
              <a:rPr lang="zh-CN" altLang="en-US" sz="4400" u="sng">
                <a:latin typeface="华文新魏" panose="02010800040101010101" pitchFamily="2" charset="-122"/>
                <a:ea typeface="华文新魏" panose="02010800040101010101" pitchFamily="2" charset="-122"/>
              </a:rPr>
              <a:t>丝</a:t>
            </a:r>
            <a:r>
              <a:rPr lang="zh-CN" altLang="en-US" sz="4400">
                <a:latin typeface="华文新魏" panose="02010800040101010101" pitchFamily="2" charset="-122"/>
                <a:ea typeface="华文新魏" panose="02010800040101010101" pitchFamily="2" charset="-122"/>
              </a:rPr>
              <a:t>影子。 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nimBg="1"/>
      <p:bldP spid="174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8433"/>
          <p:cNvSpPr txBox="1"/>
          <p:nvPr/>
        </p:nvSpPr>
        <p:spPr>
          <a:xfrm>
            <a:off x="611188" y="1268413"/>
            <a:ext cx="72072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代词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8435" name="左大括号 18434"/>
          <p:cNvSpPr/>
          <p:nvPr/>
        </p:nvSpPr>
        <p:spPr>
          <a:xfrm>
            <a:off x="1331913" y="333375"/>
            <a:ext cx="360362" cy="2881313"/>
          </a:xfrm>
          <a:prstGeom prst="leftBrace">
            <a:avLst>
              <a:gd name="adj1" fmla="val 66630"/>
              <a:gd name="adj2" fmla="val 50000"/>
            </a:avLst>
          </a:prstGeom>
          <a:noFill/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36" name="文本框 18435"/>
          <p:cNvSpPr txBox="1"/>
          <p:nvPr/>
        </p:nvSpPr>
        <p:spPr>
          <a:xfrm>
            <a:off x="1692275" y="188913"/>
            <a:ext cx="33829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</a:rPr>
              <a:t>我、你、他、自己</a:t>
            </a:r>
            <a:r>
              <a:rPr lang="en-US" altLang="zh-CN" sz="2400" b="1">
                <a:latin typeface="Arial" panose="020B0604020202020204" pitchFamily="34" charset="0"/>
              </a:rPr>
              <a:t>……</a:t>
            </a:r>
            <a:endParaRPr lang="en-US" altLang="zh-CN" sz="2400" b="1">
              <a:latin typeface="Arial" panose="020B0604020202020204" pitchFamily="34" charset="0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1692275" y="1341438"/>
            <a:ext cx="36369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</a:rPr>
              <a:t>谁、什么、哪、怎样</a:t>
            </a:r>
            <a:r>
              <a:rPr lang="en-US" altLang="zh-CN" sz="2400" b="1">
                <a:latin typeface="Arial" panose="020B0604020202020204" pitchFamily="34" charset="0"/>
              </a:rPr>
              <a:t>……</a:t>
            </a:r>
            <a:endParaRPr lang="en-US" altLang="zh-CN" sz="2400" b="1">
              <a:latin typeface="Arial" panose="020B0604020202020204" pitchFamily="34" charset="0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1619250" y="2636838"/>
            <a:ext cx="33829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</a:rPr>
              <a:t>这、那、每、各</a:t>
            </a:r>
            <a:r>
              <a:rPr lang="en-US" altLang="zh-CN" sz="2400" b="1">
                <a:latin typeface="Arial" panose="020B0604020202020204" pitchFamily="34" charset="0"/>
              </a:rPr>
              <a:t>……</a:t>
            </a:r>
            <a:endParaRPr lang="en-US" altLang="zh-CN" sz="2400" b="1">
              <a:latin typeface="Arial" panose="020B0604020202020204" pitchFamily="34" charset="0"/>
            </a:endParaRPr>
          </a:p>
        </p:txBody>
      </p:sp>
      <p:sp>
        <p:nvSpPr>
          <p:cNvPr id="18439" name="文本框 18438"/>
          <p:cNvSpPr txBox="1"/>
          <p:nvPr/>
        </p:nvSpPr>
        <p:spPr>
          <a:xfrm>
            <a:off x="5148263" y="188913"/>
            <a:ext cx="26638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</a:rPr>
              <a:t>（</a:t>
            </a: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人称代词</a:t>
            </a:r>
            <a:r>
              <a:rPr lang="zh-CN" altLang="en-US" sz="2800" b="1">
                <a:latin typeface="Arial" panose="020B0604020202020204" pitchFamily="34" charset="0"/>
              </a:rPr>
              <a:t>）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18440" name="文本框 18439"/>
          <p:cNvSpPr txBox="1"/>
          <p:nvPr/>
        </p:nvSpPr>
        <p:spPr>
          <a:xfrm>
            <a:off x="5219700" y="1268413"/>
            <a:ext cx="26638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</a:rPr>
              <a:t>（</a:t>
            </a: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疑问代词</a:t>
            </a:r>
            <a:r>
              <a:rPr lang="zh-CN" altLang="en-US" sz="2800" b="1">
                <a:latin typeface="Arial" panose="020B0604020202020204" pitchFamily="34" charset="0"/>
              </a:rPr>
              <a:t>）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18441" name="文本框 18440"/>
          <p:cNvSpPr txBox="1"/>
          <p:nvPr/>
        </p:nvSpPr>
        <p:spPr>
          <a:xfrm>
            <a:off x="5292725" y="2492375"/>
            <a:ext cx="26638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</a:rPr>
              <a:t>（</a:t>
            </a: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指示代词</a:t>
            </a:r>
            <a:r>
              <a:rPr lang="zh-CN" altLang="en-US" sz="2800" b="1">
                <a:latin typeface="Arial" panose="020B0604020202020204" pitchFamily="34" charset="0"/>
              </a:rPr>
              <a:t>）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18442" name="右大括号 18441"/>
          <p:cNvSpPr/>
          <p:nvPr/>
        </p:nvSpPr>
        <p:spPr>
          <a:xfrm>
            <a:off x="7451725" y="333375"/>
            <a:ext cx="431800" cy="2881313"/>
          </a:xfrm>
          <a:prstGeom prst="rightBrace">
            <a:avLst>
              <a:gd name="adj1" fmla="val 55606"/>
              <a:gd name="adj2" fmla="val 49532"/>
            </a:avLst>
          </a:prstGeom>
          <a:noFill/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3" name="文本框 18442"/>
          <p:cNvSpPr txBox="1"/>
          <p:nvPr/>
        </p:nvSpPr>
        <p:spPr>
          <a:xfrm>
            <a:off x="7956550" y="1196975"/>
            <a:ext cx="936625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C3300"/>
                </a:solidFill>
                <a:latin typeface="Arial" panose="020B0604020202020204" pitchFamily="34" charset="0"/>
              </a:rPr>
              <a:t>起替代作用</a:t>
            </a:r>
            <a:endParaRPr lang="zh-CN" altLang="en-US" sz="2800" b="1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18444" name="文本框 18443"/>
          <p:cNvSpPr txBox="1"/>
          <p:nvPr/>
        </p:nvSpPr>
        <p:spPr>
          <a:xfrm>
            <a:off x="287655" y="3656965"/>
            <a:ext cx="86048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A92CD2"/>
                </a:solidFill>
                <a:latin typeface="华文中宋" panose="02010600040101010101" charset="-122"/>
                <a:ea typeface="华文中宋" panose="02010600040101010101" charset="-122"/>
              </a:rPr>
              <a:t>语法功能：</a:t>
            </a:r>
            <a:endParaRPr lang="zh-CN" altLang="en-US" sz="2400" b="1" dirty="0">
              <a:solidFill>
                <a:srgbClr val="A92CD2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algn="l">
              <a:spcBef>
                <a:spcPct val="50000"/>
              </a:spcBef>
              <a:buClrTx/>
              <a:buSzTx/>
              <a:buNone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①第二人称的敬称“您”不用于复数，如果需要表示复数，就用“您几位”“诸位”</a:t>
            </a:r>
            <a:endParaRPr lang="zh-CN" altLang="en-US" sz="24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algn="l">
              <a:spcBef>
                <a:spcPct val="50000"/>
              </a:spcBef>
              <a:buClrTx/>
              <a:buSzTx/>
              <a:buNone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②第三人称复数代词“他们”可专指男性，也可兼指男性和女性，“她们”则专指女性</a:t>
            </a:r>
            <a:endParaRPr lang="zh-CN" altLang="en-US" sz="24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algn="l">
              <a:spcBef>
                <a:spcPct val="50000"/>
              </a:spcBef>
              <a:buClrTx/>
              <a:buSzTx/>
              <a:buNone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③指示代词“那”用于远指，“这”用于近指</a:t>
            </a:r>
            <a:endParaRPr lang="zh-CN" altLang="en-US" sz="24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8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8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8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4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84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84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84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8"/>
                  </p:tgtEl>
                </p:cond>
              </p:nextCondLst>
            </p:seq>
          </p:childTnLst>
        </p:cTn>
      </p:par>
    </p:tnLst>
    <p:bldLst>
      <p:bldP spid="18434" grpId="0"/>
      <p:bldP spid="18436" grpId="0"/>
      <p:bldP spid="18437" grpId="0"/>
      <p:bldP spid="18438" grpId="0"/>
      <p:bldP spid="18439" grpId="0"/>
      <p:bldP spid="18439" grpId="1"/>
      <p:bldP spid="18440" grpId="0"/>
      <p:bldP spid="18440" grpId="1"/>
      <p:bldP spid="18441" grpId="0"/>
      <p:bldP spid="18441" grpId="1"/>
      <p:bldP spid="18443" grpId="0"/>
      <p:bldP spid="1844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9457"/>
          <p:cNvSpPr/>
          <p:nvPr/>
        </p:nvSpPr>
        <p:spPr>
          <a:xfrm>
            <a:off x="990600" y="381000"/>
            <a:ext cx="1828800" cy="904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华文中宋" panose="02010600040101010101" charset="-122"/>
                <a:ea typeface="华文中宋" panose="02010600040101010101" charset="-122"/>
              </a:rPr>
              <a:t>练习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9459" name="文本框 19458"/>
          <p:cNvSpPr txBox="1"/>
          <p:nvPr/>
        </p:nvSpPr>
        <p:spPr>
          <a:xfrm>
            <a:off x="647700" y="1822450"/>
            <a:ext cx="7848600" cy="503555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请把下面文字中的</a:t>
            </a:r>
            <a:r>
              <a:rPr lang="zh-CN" altLang="en-US" sz="3600" b="1">
                <a:solidFill>
                  <a:srgbClr val="FF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代词</a:t>
            </a: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找出来。</a:t>
            </a:r>
            <a:endParaRPr lang="zh-CN" altLang="en-US" sz="3600" b="1">
              <a:solidFill>
                <a:srgbClr val="66FF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华文新魏" panose="02010800040101010101" pitchFamily="2" charset="-122"/>
              </a:rPr>
              <a:t>     </a:t>
            </a: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</a:rPr>
              <a:t>  </a:t>
            </a: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“是谁？为什么偏偏是我的父亲？”多少次我问自己。</a:t>
            </a:r>
            <a:endParaRPr lang="zh-CN" altLang="en-US" sz="360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当我为这个世界的黑暗和痛苦发出第一声哭喊时，父亲就像山那边每天升腾的那轮红红亮亮的太阳，点亮了我的整个世界。就在那一刻，父亲把自己铸成了我永恒的向往。</a:t>
            </a:r>
            <a:endParaRPr lang="zh-CN" altLang="en-US" sz="360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211455" y="1822450"/>
            <a:ext cx="8561070" cy="507746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请把下面文字中的</a:t>
            </a:r>
            <a:r>
              <a:rPr lang="zh-CN" altLang="en-US" sz="3600" b="1">
                <a:solidFill>
                  <a:srgbClr val="FF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代词</a:t>
            </a: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找出来。</a:t>
            </a:r>
            <a:endParaRPr lang="zh-CN" altLang="en-US" sz="3600" b="1">
              <a:solidFill>
                <a:srgbClr val="66FF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华文新魏" panose="02010800040101010101" pitchFamily="2" charset="-122"/>
              </a:rPr>
              <a:t>     </a:t>
            </a: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</a:rPr>
              <a:t> </a:t>
            </a: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“是</a:t>
            </a:r>
            <a:r>
              <a:rPr lang="zh-CN" altLang="en-US" sz="36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谁</a:t>
            </a: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？为</a:t>
            </a:r>
            <a:r>
              <a:rPr lang="zh-CN" altLang="en-US" sz="36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什么</a:t>
            </a: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偏偏是</a:t>
            </a:r>
            <a:r>
              <a:rPr lang="zh-CN" altLang="en-US" sz="36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</a:t>
            </a: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的父亲？”</a:t>
            </a:r>
            <a:r>
              <a:rPr lang="zh-CN" altLang="en-US" sz="36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多少</a:t>
            </a: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次</a:t>
            </a:r>
            <a:r>
              <a:rPr lang="zh-CN" altLang="en-US" sz="36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</a:t>
            </a: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问</a:t>
            </a:r>
            <a:r>
              <a:rPr lang="zh-CN" altLang="en-US" sz="36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自己</a:t>
            </a: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360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当</a:t>
            </a:r>
            <a:r>
              <a:rPr lang="zh-CN" altLang="en-US" sz="36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</a:t>
            </a: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为</a:t>
            </a:r>
            <a:r>
              <a:rPr lang="zh-CN" altLang="en-US" sz="36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这个</a:t>
            </a: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世界的黑暗和痛苦发出第一声哭喊时，父亲就像山</a:t>
            </a:r>
            <a:r>
              <a:rPr lang="zh-CN" altLang="en-US" sz="36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那边</a:t>
            </a: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6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每</a:t>
            </a: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一天升腾的</a:t>
            </a:r>
            <a:r>
              <a:rPr lang="zh-CN" altLang="en-US" sz="36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那</a:t>
            </a: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轮红红亮亮的太阳，点亮了</a:t>
            </a:r>
            <a:r>
              <a:rPr lang="zh-CN" altLang="en-US" sz="36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</a:t>
            </a: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的整个世界。就在</a:t>
            </a:r>
            <a:r>
              <a:rPr lang="zh-CN" altLang="en-US" sz="36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那</a:t>
            </a: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一刻，父亲把</a:t>
            </a:r>
            <a:r>
              <a:rPr lang="zh-CN" altLang="en-US" sz="36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自己</a:t>
            </a: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铸成了</a:t>
            </a:r>
            <a:r>
              <a:rPr lang="zh-CN" altLang="en-US" sz="36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</a:t>
            </a: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永恒的向往。</a:t>
            </a:r>
            <a:endParaRPr lang="zh-CN" altLang="en-US" sz="360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nimBg="1"/>
      <p:bldP spid="1946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20481"/>
          <p:cNvSpPr/>
          <p:nvPr/>
        </p:nvSpPr>
        <p:spPr>
          <a:xfrm rot="5400000">
            <a:off x="-30162" y="411163"/>
            <a:ext cx="1508125" cy="685800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0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  <a:tileRect/>
                </a:gradFill>
                <a:effectLst>
                  <a:outerShdw dist="99190" dir="7788334" algn="ctr" rotWithShape="0">
                    <a:srgbClr val="00008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虚词</a:t>
            </a:r>
            <a:endParaRPr lang="zh-CN" altLang="en-US" sz="3600">
              <a:gradFill rotWithShape="0">
                <a:gsLst>
                  <a:gs pos="0">
                    <a:srgbClr val="00FF00"/>
                  </a:gs>
                  <a:gs pos="100000">
                    <a:srgbClr val="00CCFF"/>
                  </a:gs>
                </a:gsLst>
                <a:lin ang="0" scaled="1"/>
                <a:tileRect/>
              </a:gradFill>
              <a:effectLst>
                <a:outerShdw dist="99190" dir="7788334" algn="ctr" rotWithShape="0">
                  <a:srgbClr val="00008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483" name="矩形 20482"/>
          <p:cNvSpPr/>
          <p:nvPr/>
        </p:nvSpPr>
        <p:spPr>
          <a:xfrm>
            <a:off x="1219200" y="381000"/>
            <a:ext cx="2362200" cy="8128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431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（一）副词</a:t>
            </a:r>
            <a:endParaRPr lang="zh-CN" altLang="en-US" sz="3600">
              <a:ln w="1270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3657600" y="304800"/>
            <a:ext cx="54864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</a:rPr>
              <a:t>：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</a:rPr>
              <a:t>是限制、修饰动词、形容词，表程度、范围、时间等意义的词。</a:t>
            </a:r>
            <a:endParaRPr lang="zh-CN" altLang="en-US" sz="28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91440" y="1701800"/>
            <a:ext cx="914400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、表程度</a:t>
            </a:r>
            <a:r>
              <a:rPr lang="zh-CN" altLang="en-US" sz="2400" b="1">
                <a:latin typeface="Times New Roman" panose="02020603050405020304" pitchFamily="18" charset="0"/>
              </a:rPr>
              <a:t>    很  更  太 极  顶  十分  非常  至少  起码    略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2、表范围</a:t>
            </a:r>
            <a:r>
              <a:rPr lang="zh-CN" altLang="en-US" sz="2400" b="1">
                <a:latin typeface="Times New Roman" panose="02020603050405020304" pitchFamily="18" charset="0"/>
              </a:rPr>
              <a:t>  都  总  共  净  只  仅仅  光  单单  一概  统统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3、表时间</a:t>
            </a:r>
            <a:r>
              <a:rPr lang="zh-CN" altLang="en-US" sz="2400" b="1">
                <a:latin typeface="Times New Roman" panose="02020603050405020304" pitchFamily="18" charset="0"/>
              </a:rPr>
              <a:t>  已 曾  刚  才  早已  正 将 便  常 一向  从来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4、表频率</a:t>
            </a:r>
            <a:r>
              <a:rPr lang="zh-CN" altLang="en-US" sz="2400" b="1">
                <a:latin typeface="Times New Roman" panose="02020603050405020304" pitchFamily="18" charset="0"/>
              </a:rPr>
              <a:t>   又  再  再三  还  屡次  重新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5、表状态</a:t>
            </a:r>
            <a:r>
              <a:rPr lang="zh-CN" altLang="en-US" sz="2400" b="1">
                <a:latin typeface="Times New Roman" panose="02020603050405020304" pitchFamily="18" charset="0"/>
              </a:rPr>
              <a:t>  大力  大肆  亲自  特意  连忙  悄悄  匆匆  公然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6、表语气</a:t>
            </a:r>
            <a:r>
              <a:rPr lang="zh-CN" altLang="en-US" sz="2400" b="1">
                <a:latin typeface="Times New Roman" panose="02020603050405020304" pitchFamily="18" charset="0"/>
              </a:rPr>
              <a:t>   难道  究竟 简直  可  却  幸而  也许  其实  索性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7、表肯定、否定</a:t>
            </a:r>
            <a:r>
              <a:rPr lang="zh-CN" altLang="en-US" sz="2400" b="1">
                <a:latin typeface="Times New Roman" panose="02020603050405020304" pitchFamily="18" charset="0"/>
              </a:rPr>
              <a:t>   必  必须  准  的确 不 没 未  勿  别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20486" name="文本框 20485"/>
          <p:cNvSpPr txBox="1"/>
          <p:nvPr/>
        </p:nvSpPr>
        <p:spPr>
          <a:xfrm>
            <a:off x="0" y="5486400"/>
            <a:ext cx="8915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20487" name="文本框 20486"/>
          <p:cNvSpPr txBox="1"/>
          <p:nvPr/>
        </p:nvSpPr>
        <p:spPr>
          <a:xfrm>
            <a:off x="163830" y="5486400"/>
            <a:ext cx="9144000" cy="9594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  <a:buClrTx/>
              <a:buSzTx/>
              <a:buNone/>
            </a:pPr>
            <a:r>
              <a:rPr lang="zh-CN" altLang="en-US" sz="2400" b="1" dirty="0">
                <a:solidFill>
                  <a:srgbClr val="A92CD2"/>
                </a:solidFill>
                <a:latin typeface="华文中宋" panose="02010600040101010101" charset="-122"/>
                <a:ea typeface="华文中宋" panose="02010600040101010101" charset="-122"/>
              </a:rPr>
              <a:t>语法功能</a:t>
            </a: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：</a:t>
            </a: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1、修饰动、形，不修饰名词。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  <a:buClrTx/>
              <a:buSzTx/>
              <a:buNone/>
            </a:pP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            2、在句中能作状语或补语。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  <p:bldP spid="2048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21505"/>
          <p:cNvSpPr/>
          <p:nvPr/>
        </p:nvSpPr>
        <p:spPr>
          <a:xfrm>
            <a:off x="971550" y="404813"/>
            <a:ext cx="1828800" cy="904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华文中宋" panose="02010600040101010101" charset="-122"/>
                <a:ea typeface="华文中宋" panose="02010600040101010101" charset="-122"/>
              </a:rPr>
              <a:t>练习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647700" y="1752600"/>
            <a:ext cx="7848600" cy="460375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请把在这段文字中的</a:t>
            </a:r>
            <a:r>
              <a:rPr lang="zh-CN" altLang="en-US" sz="3600" b="1">
                <a:solidFill>
                  <a:srgbClr val="FF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副词</a:t>
            </a: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找出来。</a:t>
            </a:r>
            <a:endParaRPr lang="zh-CN" altLang="en-US" sz="3600" b="1">
              <a:solidFill>
                <a:srgbClr val="66FF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66FF3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雅颂中也很有一些挺出色的篇章，一般说来艺术价值的确极其不如国风。小雅中偶尔有一些士大夫抱怨或讽刺王室的诗，但他们毕竟缺少人民所受的切肤之痛，因而揭露社会现实必定缺乏深度。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1508" name="文本框 21507"/>
          <p:cNvSpPr txBox="1"/>
          <p:nvPr/>
        </p:nvSpPr>
        <p:spPr>
          <a:xfrm>
            <a:off x="611188" y="1644650"/>
            <a:ext cx="8101012" cy="521335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请把在这段文字中的</a:t>
            </a:r>
            <a:r>
              <a:rPr lang="zh-CN" altLang="en-US" sz="3600" b="1">
                <a:solidFill>
                  <a:srgbClr val="FF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副词</a:t>
            </a: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找出来。</a:t>
            </a:r>
            <a:endParaRPr lang="zh-CN" altLang="en-US" sz="3600" b="1">
              <a:solidFill>
                <a:srgbClr val="66FF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66FF3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lang="en-US" altLang="zh-CN" sz="4000" b="1">
                <a:solidFill>
                  <a:srgbClr val="66FF3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4000" b="1" dirty="0">
                <a:solidFill>
                  <a:srgbClr val="66FF3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风</a:t>
            </a:r>
            <a:r>
              <a:rPr lang="en-US" altLang="zh-CN" sz="4000" b="1">
                <a:solidFill>
                  <a:srgbClr val="66FF3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》《</a:t>
            </a:r>
            <a:r>
              <a:rPr lang="zh-CN" altLang="en-US" sz="4000" b="1" dirty="0">
                <a:solidFill>
                  <a:srgbClr val="66FF3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雅</a:t>
            </a:r>
            <a:r>
              <a:rPr lang="en-US" altLang="zh-CN" sz="4000" b="1">
                <a:solidFill>
                  <a:srgbClr val="66FF3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》《</a:t>
            </a:r>
            <a:r>
              <a:rPr lang="zh-CN" altLang="en-US" sz="4000" b="1" dirty="0">
                <a:solidFill>
                  <a:srgbClr val="66FF3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颂</a:t>
            </a:r>
            <a:r>
              <a:rPr lang="en-US" altLang="zh-CN" sz="4000" b="1">
                <a:solidFill>
                  <a:srgbClr val="66FF3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4000" b="1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也 </a:t>
            </a:r>
            <a:r>
              <a:rPr lang="zh-CN" altLang="en-US" sz="4000" b="1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很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有一些</a:t>
            </a:r>
            <a:r>
              <a:rPr lang="zh-CN" altLang="en-US" sz="4000" b="1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挺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出色的篇 章，</a:t>
            </a:r>
            <a:r>
              <a:rPr lang="zh-CN" altLang="en-US" sz="4000" b="1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一般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说来艺术价值</a:t>
            </a:r>
            <a:r>
              <a:rPr lang="zh-CN" altLang="en-US" sz="4000" b="1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的确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4000" b="1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极其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不如国风。小雅中</a:t>
            </a:r>
            <a:r>
              <a:rPr lang="zh-CN" altLang="en-US" sz="4000" b="1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偶尔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有一些士大夫</a:t>
            </a:r>
            <a:r>
              <a:rPr lang="zh-CN" altLang="en-US" sz="4000" b="1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大肆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抱怨或讽刺王室的诗，但他们</a:t>
            </a:r>
            <a:r>
              <a:rPr lang="zh-CN" altLang="en-US" sz="4000" b="1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毕竟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缺少人民所受的切肤之痛，因而揭露社会现实</a:t>
            </a:r>
            <a:r>
              <a:rPr lang="zh-CN" altLang="en-US" sz="4000" b="1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必定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缺乏深度。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  <p:bldP spid="2150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4097"/>
          <p:cNvSpPr txBox="1"/>
          <p:nvPr/>
        </p:nvSpPr>
        <p:spPr>
          <a:xfrm>
            <a:off x="719138" y="719138"/>
            <a:ext cx="78486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Arial" panose="020B0604020202020204" pitchFamily="34" charset="0"/>
              </a:rPr>
              <a:t>词，是语言里</a:t>
            </a:r>
            <a:r>
              <a:rPr lang="zh-CN" altLang="en-US" sz="4400" b="1">
                <a:solidFill>
                  <a:srgbClr val="E92605"/>
                </a:solidFill>
                <a:latin typeface="Arial" panose="020B0604020202020204" pitchFamily="34" charset="0"/>
              </a:rPr>
              <a:t>最小的</a:t>
            </a:r>
            <a:r>
              <a:rPr lang="zh-CN" altLang="en-US" sz="4400" b="1">
                <a:latin typeface="Arial" panose="020B0604020202020204" pitchFamily="34" charset="0"/>
              </a:rPr>
              <a:t>、可以</a:t>
            </a:r>
            <a:r>
              <a:rPr lang="zh-CN" altLang="en-US" sz="4400" b="1">
                <a:solidFill>
                  <a:srgbClr val="E92605"/>
                </a:solidFill>
                <a:latin typeface="Arial" panose="020B0604020202020204" pitchFamily="34" charset="0"/>
              </a:rPr>
              <a:t>自由运用</a:t>
            </a:r>
            <a:r>
              <a:rPr lang="zh-CN" altLang="en-US" sz="4400" b="1">
                <a:latin typeface="Arial" panose="020B0604020202020204" pitchFamily="34" charset="0"/>
              </a:rPr>
              <a:t>的单位。</a:t>
            </a:r>
            <a:endParaRPr lang="zh-CN" altLang="en-US" sz="4400" b="1">
              <a:latin typeface="Arial" panose="020B0604020202020204" pitchFamily="34" charset="0"/>
            </a:endParaRPr>
          </a:p>
        </p:txBody>
      </p:sp>
      <p:sp>
        <p:nvSpPr>
          <p:cNvPr id="4099" name="文本框 4098"/>
          <p:cNvSpPr txBox="1"/>
          <p:nvPr/>
        </p:nvSpPr>
        <p:spPr>
          <a:xfrm>
            <a:off x="755650" y="2736850"/>
            <a:ext cx="7848600" cy="2560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例：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山、水、走、美女、帅哥、坦克、中国、人民、奥林匹克、中华人民共和国……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22529"/>
          <p:cNvSpPr/>
          <p:nvPr/>
        </p:nvSpPr>
        <p:spPr>
          <a:xfrm>
            <a:off x="0" y="188913"/>
            <a:ext cx="2514600" cy="8128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（二）介词</a:t>
            </a:r>
            <a:endParaRPr lang="zh-CN" altLang="en-US" sz="3600">
              <a:ln w="1270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2531" name="文本框 22530"/>
          <p:cNvSpPr txBox="1"/>
          <p:nvPr/>
        </p:nvSpPr>
        <p:spPr>
          <a:xfrm>
            <a:off x="2483803" y="299720"/>
            <a:ext cx="64770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用在名词 、代词或名词性短语前，组成“介宾短语”，起修饰和补充说明作用。</a:t>
            </a:r>
            <a:endParaRPr lang="zh-CN" altLang="en-US" sz="32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179705" y="1484630"/>
            <a:ext cx="8781415" cy="3230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、表时间</a:t>
            </a:r>
            <a:r>
              <a:rPr lang="zh-CN" altLang="en-US" sz="2400" b="1">
                <a:latin typeface="Times New Roman" panose="02020603050405020304" pitchFamily="18" charset="0"/>
              </a:rPr>
              <a:t>：在  于  自 自从  从  当  由  趁  随着  到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2、表处所、方向</a:t>
            </a:r>
            <a:r>
              <a:rPr lang="zh-CN" altLang="en-US" sz="2400" b="1" dirty="0">
                <a:latin typeface="Times New Roman" panose="02020603050405020304" pitchFamily="18" charset="0"/>
              </a:rPr>
              <a:t>：</a:t>
            </a:r>
            <a:r>
              <a:rPr lang="zh-CN" altLang="en-US" sz="2400" b="1">
                <a:latin typeface="Times New Roman" panose="02020603050405020304" pitchFamily="18" charset="0"/>
              </a:rPr>
              <a:t>从  打  朝  向  在  沿着  顺着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3、表排除</a:t>
            </a:r>
            <a:r>
              <a:rPr lang="zh-CN" altLang="en-US" sz="2400" b="1">
                <a:latin typeface="Times New Roman" panose="02020603050405020304" pitchFamily="18" charset="0"/>
              </a:rPr>
              <a:t>：除  除了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4、表对象、范围</a:t>
            </a:r>
            <a:r>
              <a:rPr lang="zh-CN" altLang="en-US" sz="2400" b="1">
                <a:latin typeface="Times New Roman" panose="02020603050405020304" pitchFamily="18" charset="0"/>
              </a:rPr>
              <a:t>： 对于  和  跟 同  与  替  将  把  关于  被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5、表方式、手段</a:t>
            </a:r>
            <a:r>
              <a:rPr lang="zh-CN" altLang="en-US" sz="2400" b="1">
                <a:latin typeface="Times New Roman" panose="02020603050405020304" pitchFamily="18" charset="0"/>
              </a:rPr>
              <a:t>：  按照  依  依照  根据  以  凭  本着 用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6、表目的、原因</a:t>
            </a:r>
            <a:r>
              <a:rPr lang="zh-CN" altLang="en-US" sz="2400" b="1">
                <a:latin typeface="Times New Roman" panose="02020603050405020304" pitchFamily="18" charset="0"/>
              </a:rPr>
              <a:t>：为  为了  为着  因  由 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83820" y="4599305"/>
            <a:ext cx="8877935" cy="2271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语法功能</a:t>
            </a:r>
            <a:r>
              <a:rPr lang="zh-CN" altLang="en-US" sz="2400" b="1">
                <a:solidFill>
                  <a:srgbClr val="FF00FF"/>
                </a:solidFill>
                <a:latin typeface="Times New Roman" panose="02020603050405020304" pitchFamily="18" charset="0"/>
              </a:rPr>
              <a:t>：</a:t>
            </a:r>
            <a:endParaRPr lang="zh-CN" altLang="en-US" sz="2400" b="1">
              <a:solidFill>
                <a:srgbClr val="FF00FF"/>
              </a:solidFill>
              <a:latin typeface="Times New Roman" panose="02020603050405020304" pitchFamily="18" charset="0"/>
            </a:endParaRPr>
          </a:p>
          <a:p>
            <a:pPr algn="l">
              <a:spcBef>
                <a:spcPts val="50"/>
              </a:spcBef>
              <a:spcAft>
                <a:spcPts val="0"/>
              </a:spcAft>
              <a:buClrTx/>
              <a:buSzTx/>
              <a:buNone/>
            </a:pP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1、介词不单用，只能与名、代词组成介宾短语。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algn="l">
              <a:spcBef>
                <a:spcPts val="50"/>
              </a:spcBef>
              <a:spcAft>
                <a:spcPts val="0"/>
              </a:spcAft>
              <a:buClrTx/>
              <a:buSzTx/>
              <a:buNone/>
            </a:pP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介宾短语主要作状语。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algn="l">
              <a:spcBef>
                <a:spcPts val="50"/>
              </a:spcBef>
              <a:spcAft>
                <a:spcPts val="0"/>
              </a:spcAft>
              <a:buClrTx/>
              <a:buSzTx/>
              <a:buNone/>
            </a:pP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2、介词不能成为谓语中心。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algn="l">
              <a:spcBef>
                <a:spcPts val="50"/>
              </a:spcBef>
              <a:spcAft>
                <a:spcPts val="0"/>
              </a:spcAft>
              <a:buClrTx/>
              <a:buSzTx/>
              <a:buNone/>
            </a:pP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 如：他在教室。（动) 他在教室学习。(介）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0" grpId="0"/>
      <p:bldP spid="22532" grpId="0"/>
      <p:bldP spid="225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23553"/>
          <p:cNvSpPr/>
          <p:nvPr/>
        </p:nvSpPr>
        <p:spPr>
          <a:xfrm>
            <a:off x="990600" y="381000"/>
            <a:ext cx="1828800" cy="904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华文中宋" panose="02010600040101010101" charset="-122"/>
                <a:ea typeface="华文中宋" panose="02010600040101010101" charset="-122"/>
              </a:rPr>
              <a:t>练习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3555" name="文本框 23554"/>
          <p:cNvSpPr txBox="1"/>
          <p:nvPr/>
        </p:nvSpPr>
        <p:spPr>
          <a:xfrm>
            <a:off x="647700" y="1752600"/>
            <a:ext cx="7848600" cy="399415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请把在这段文字中的</a:t>
            </a:r>
            <a:r>
              <a:rPr lang="zh-CN" altLang="en-US" sz="3600" b="1">
                <a:solidFill>
                  <a:srgbClr val="FF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介词</a:t>
            </a: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找出来。</a:t>
            </a:r>
            <a:endParaRPr lang="zh-CN" altLang="en-US" sz="3600" b="1">
              <a:solidFill>
                <a:srgbClr val="66FF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</a:t>
            </a:r>
            <a:r>
              <a:rPr lang="zh-CN" altLang="en-US" sz="40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我们从</a:t>
            </a:r>
            <a:r>
              <a:rPr lang="en-US" altLang="zh-CN" sz="40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40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离骚</a:t>
            </a:r>
            <a:r>
              <a:rPr lang="en-US" altLang="zh-CN" sz="40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40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中看到了屈原深沉的忧患意识：他对于民族故国一往情深，因之而喜，因之而悲。他为了自己的祖国忍辱负重含悲苦行。       </a:t>
            </a:r>
            <a:endParaRPr lang="zh-CN" altLang="en-US" sz="400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647700" y="1715770"/>
            <a:ext cx="7848600" cy="403098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请把在这段文字中的</a:t>
            </a:r>
            <a:r>
              <a:rPr lang="zh-CN" altLang="en-US" sz="3600" b="1">
                <a:solidFill>
                  <a:srgbClr val="FF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介词</a:t>
            </a: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找出来。</a:t>
            </a:r>
            <a:endParaRPr lang="zh-CN" altLang="en-US" sz="3600" b="1">
              <a:solidFill>
                <a:srgbClr val="66FF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</a:t>
            </a:r>
            <a:r>
              <a:rPr lang="zh-CN" altLang="en-US" sz="40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我们</a:t>
            </a:r>
            <a:r>
              <a:rPr lang="zh-CN" altLang="en-US" sz="40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从</a:t>
            </a:r>
            <a:r>
              <a:rPr lang="en-US" altLang="zh-CN" sz="40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40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离骚</a:t>
            </a:r>
            <a:r>
              <a:rPr lang="en-US" altLang="zh-CN" sz="40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40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中看到了屈原深沉的忧患意识：他</a:t>
            </a:r>
            <a:r>
              <a:rPr lang="zh-CN" altLang="en-US" sz="40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对于</a:t>
            </a:r>
            <a:r>
              <a:rPr lang="zh-CN" altLang="en-US" sz="40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民族故国一往情深，</a:t>
            </a:r>
            <a:r>
              <a:rPr lang="zh-CN" altLang="en-US" sz="40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因</a:t>
            </a:r>
            <a:r>
              <a:rPr lang="zh-CN" altLang="en-US" sz="40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之而喜，</a:t>
            </a:r>
            <a:r>
              <a:rPr lang="zh-CN" altLang="en-US" sz="40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因</a:t>
            </a:r>
            <a:r>
              <a:rPr lang="zh-CN" altLang="en-US" sz="40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之而悲。他</a:t>
            </a:r>
            <a:r>
              <a:rPr lang="zh-CN" altLang="en-US" sz="40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为了</a:t>
            </a:r>
            <a:r>
              <a:rPr lang="zh-CN" altLang="en-US" sz="40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自己的祖国忍辱负重含悲苦行。       </a:t>
            </a:r>
            <a:endParaRPr lang="zh-CN" altLang="en-US" sz="400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  <p:bldP spid="2355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矩形 24578"/>
          <p:cNvSpPr/>
          <p:nvPr/>
        </p:nvSpPr>
        <p:spPr>
          <a:xfrm>
            <a:off x="255905" y="455295"/>
            <a:ext cx="3657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介词与动词的区别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280" y="1134745"/>
            <a:ext cx="888365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有些介词与动词兼类。有：在、给、叫、用、拿、比、到、让、由、朝、往、把、经过、通过。</a:t>
            </a:r>
            <a:endParaRPr lang="zh-CN" altLang="en-US" sz="3200" b="1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algn="l"/>
            <a:r>
              <a:rPr lang="zh-CN" altLang="en-US" sz="2800" b="1">
                <a:solidFill>
                  <a:srgbClr val="FF00FF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怎么区别？</a:t>
            </a: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  <a:sym typeface="+mn-ea"/>
              </a:rPr>
              <a:t>　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　</a:t>
            </a:r>
            <a:r>
              <a:rPr lang="zh-CN" altLang="en-US" sz="2800" b="1">
                <a:latin typeface="Times New Roman" panose="02020603050405020304" pitchFamily="18" charset="0"/>
                <a:sym typeface="+mn-ea"/>
              </a:rPr>
              <a:t> </a:t>
            </a:r>
            <a:br>
              <a:rPr lang="zh-CN" altLang="en-US" sz="2800" b="1">
                <a:latin typeface="Times New Roman" panose="02020603050405020304" pitchFamily="18" charset="0"/>
                <a:sym typeface="+mn-ea"/>
              </a:rPr>
            </a:br>
            <a:endParaRPr lang="zh-CN" altLang="en-US" sz="2800" b="1">
              <a:latin typeface="仿宋_GB2312" pitchFamily="1" charset="-122"/>
              <a:ea typeface="仿宋_GB2312" pitchFamily="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0175" y="2710180"/>
            <a:ext cx="8785860" cy="35642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A.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介词不能单独作谓语，动词可以。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  <a:sym typeface="+mn-ea"/>
            </a:endParaRPr>
          </a:p>
          <a:p>
            <a:pPr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所以一句话中如果有别的词作谓语（动、形），它就是介词；如果没有别的词作谓语，那它就是动词。                           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  <a:sym typeface="+mn-ea"/>
            </a:endParaRPr>
          </a:p>
          <a:p>
            <a:pPr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如：明天我在学校等你。 明天我在家。 他在看书。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B.介词后面不能带动态助词“着、了、过”，动词可以。</a:t>
            </a: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 如：他给我买了一本书。 他给了我一本书。　　 </a:t>
            </a:r>
            <a:b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</a:b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　　别拿我开玩笑。 他手里拿着一本书。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C.介词不能重叠，动词一般可以</a:t>
            </a:r>
            <a:endParaRPr lang="en-US" altLang="zh-CN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5601"/>
          <p:cNvSpPr txBox="1"/>
          <p:nvPr/>
        </p:nvSpPr>
        <p:spPr>
          <a:xfrm>
            <a:off x="314960" y="2271395"/>
            <a:ext cx="84188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</a:rPr>
              <a:t>★</a:t>
            </a:r>
            <a:r>
              <a:rPr lang="zh-CN" altLang="en-US" sz="3200" b="1">
                <a:latin typeface="Arial" panose="020B0604020202020204" pitchFamily="34" charset="0"/>
              </a:rPr>
              <a:t>介词经常用在</a:t>
            </a:r>
            <a:r>
              <a:rPr lang="zh-CN" altLang="en-US" sz="3200" b="1">
                <a:solidFill>
                  <a:srgbClr val="E92605"/>
                </a:solidFill>
                <a:latin typeface="Arial" panose="020B0604020202020204" pitchFamily="34" charset="0"/>
              </a:rPr>
              <a:t>名词</a:t>
            </a:r>
            <a:r>
              <a:rPr lang="zh-CN" altLang="en-US" sz="3200" b="1">
                <a:latin typeface="Arial" panose="020B0604020202020204" pitchFamily="34" charset="0"/>
              </a:rPr>
              <a:t>、</a:t>
            </a:r>
            <a:r>
              <a:rPr lang="zh-CN" altLang="en-US" sz="3200" b="1">
                <a:solidFill>
                  <a:srgbClr val="E92605"/>
                </a:solidFill>
                <a:latin typeface="Arial" panose="020B0604020202020204" pitchFamily="34" charset="0"/>
              </a:rPr>
              <a:t>代词</a:t>
            </a:r>
            <a:r>
              <a:rPr lang="zh-CN" altLang="en-US" sz="3200" b="1">
                <a:latin typeface="Arial" panose="020B0604020202020204" pitchFamily="34" charset="0"/>
              </a:rPr>
              <a:t>或</a:t>
            </a:r>
            <a:r>
              <a:rPr lang="zh-CN" altLang="en-US" sz="3200" b="1">
                <a:solidFill>
                  <a:srgbClr val="E92605"/>
                </a:solidFill>
                <a:latin typeface="Arial" panose="020B0604020202020204" pitchFamily="34" charset="0"/>
              </a:rPr>
              <a:t>名词短语</a:t>
            </a:r>
            <a:r>
              <a:rPr lang="zh-CN" altLang="en-US" sz="3200" b="1">
                <a:latin typeface="Arial" panose="020B0604020202020204" pitchFamily="34" charset="0"/>
              </a:rPr>
              <a:t>前面，组成介宾短语，起修饰和补充说明的作用。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25603" name="文本框 25602"/>
          <p:cNvSpPr txBox="1"/>
          <p:nvPr/>
        </p:nvSpPr>
        <p:spPr>
          <a:xfrm>
            <a:off x="219075" y="812800"/>
            <a:ext cx="851471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161C8C"/>
                </a:solidFill>
                <a:latin typeface="Arial" panose="020B0604020202020204" pitchFamily="34" charset="0"/>
              </a:rPr>
              <a:t>★</a:t>
            </a:r>
            <a:r>
              <a:rPr lang="zh-CN" altLang="en-US" sz="3200" b="1">
                <a:latin typeface="Arial" panose="020B0604020202020204" pitchFamily="34" charset="0"/>
              </a:rPr>
              <a:t>副词经常用在</a:t>
            </a:r>
            <a:r>
              <a:rPr lang="zh-CN" altLang="en-US" sz="3200" b="1">
                <a:solidFill>
                  <a:srgbClr val="E92605"/>
                </a:solidFill>
                <a:latin typeface="Arial" panose="020B0604020202020204" pitchFamily="34" charset="0"/>
              </a:rPr>
              <a:t>动词</a:t>
            </a:r>
            <a:r>
              <a:rPr lang="zh-CN" altLang="en-US" sz="3200" b="1">
                <a:latin typeface="Arial" panose="020B0604020202020204" pitchFamily="34" charset="0"/>
              </a:rPr>
              <a:t>、</a:t>
            </a:r>
            <a:r>
              <a:rPr lang="zh-CN" altLang="en-US" sz="3200" b="1">
                <a:solidFill>
                  <a:srgbClr val="E92605"/>
                </a:solidFill>
                <a:latin typeface="Arial" panose="020B0604020202020204" pitchFamily="34" charset="0"/>
              </a:rPr>
              <a:t>形容词</a:t>
            </a:r>
            <a:r>
              <a:rPr lang="zh-CN" altLang="en-US" sz="3200" b="1">
                <a:latin typeface="Arial" panose="020B0604020202020204" pitchFamily="34" charset="0"/>
              </a:rPr>
              <a:t>前面，表示程度、范围、时间、否定、语气、频率等。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25604" name="文本框 25603"/>
          <p:cNvSpPr txBox="1"/>
          <p:nvPr/>
        </p:nvSpPr>
        <p:spPr>
          <a:xfrm>
            <a:off x="219075" y="4039870"/>
            <a:ext cx="88290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</a:rPr>
              <a:t>★</a:t>
            </a:r>
            <a:r>
              <a:rPr lang="zh-CN" altLang="en-US" sz="3200" b="1">
                <a:latin typeface="Arial" panose="020B0604020202020204" pitchFamily="34" charset="0"/>
              </a:rPr>
              <a:t>连词</a:t>
            </a:r>
            <a:r>
              <a:rPr lang="zh-CN" altLang="en-US" sz="3200" b="1">
                <a:solidFill>
                  <a:srgbClr val="E92605"/>
                </a:solidFill>
                <a:latin typeface="Arial" panose="020B0604020202020204" pitchFamily="34" charset="0"/>
              </a:rPr>
              <a:t>起连接作用</a:t>
            </a:r>
            <a:r>
              <a:rPr lang="zh-CN" altLang="en-US" sz="3200" b="1">
                <a:latin typeface="Arial" panose="020B0604020202020204" pitchFamily="34" charset="0"/>
              </a:rPr>
              <a:t>，常用来连接词、短语和句子。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0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26625"/>
          <p:cNvSpPr/>
          <p:nvPr/>
        </p:nvSpPr>
        <p:spPr>
          <a:xfrm>
            <a:off x="0" y="0"/>
            <a:ext cx="2514600" cy="7651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FFFF99"/>
                  </a:solidFill>
                  <a:prstDash val="solid"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（三）连词</a:t>
            </a:r>
            <a:endParaRPr lang="zh-CN" altLang="en-US" sz="3600">
              <a:ln w="12700" cap="flat" cmpd="sng">
                <a:solidFill>
                  <a:srgbClr val="FFFF99"/>
                </a:solidFill>
                <a:prstDash val="solid"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6627" name="文本框 26626"/>
          <p:cNvSpPr txBox="1"/>
          <p:nvPr/>
        </p:nvSpPr>
        <p:spPr>
          <a:xfrm>
            <a:off x="2813685" y="445135"/>
            <a:ext cx="6248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：用来连接词语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、短语和句子。</a:t>
            </a:r>
            <a:endParaRPr lang="zh-CN" altLang="en-US" sz="32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29" name="文本框 26628"/>
          <p:cNvSpPr txBox="1"/>
          <p:nvPr/>
        </p:nvSpPr>
        <p:spPr>
          <a:xfrm>
            <a:off x="0" y="3810000"/>
            <a:ext cx="91440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语法特点：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、连接分句的连词，常成对使用，或跟某些 词配合使用。  如，尚且</a:t>
            </a:r>
            <a:r>
              <a:rPr lang="en-US" altLang="zh-CN"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…</a:t>
            </a:r>
            <a:r>
              <a:rPr lang="zh-CN" altLang="en-US"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何况</a:t>
            </a:r>
            <a:r>
              <a:rPr lang="en-US" altLang="zh-CN"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…        </a:t>
            </a:r>
            <a:r>
              <a:rPr lang="zh-CN" altLang="en-US"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只有</a:t>
            </a:r>
            <a:r>
              <a:rPr lang="en-US" altLang="zh-CN"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…</a:t>
            </a:r>
            <a:r>
              <a:rPr lang="zh-CN" altLang="en-US"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才</a:t>
            </a:r>
            <a:r>
              <a:rPr lang="en-US" altLang="zh-CN"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…</a:t>
            </a:r>
            <a:endParaRPr lang="en-US" altLang="zh-CN" sz="2800" b="1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、连词只有关联作用，没有修饰作用，不作句子成分。</a:t>
            </a:r>
            <a:endParaRPr lang="zh-CN" altLang="en-US" sz="2800" b="1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220" y="1605915"/>
            <a:ext cx="874395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、连接</a:t>
            </a:r>
            <a:r>
              <a:rPr lang="zh-CN" altLang="en-US" sz="3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词或短语：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不但  不论  因为  由于  宁可  不过  否则  可见  于是</a:t>
            </a:r>
            <a:endParaRPr lang="zh-CN" altLang="en-US" sz="3200" b="1">
              <a:latin typeface="楷体_GB2312" pitchFamily="1" charset="-122"/>
              <a:ea typeface="楷体_GB2312" pitchFamily="1" charset="-122"/>
            </a:endParaRPr>
          </a:p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3、连接词、句子：</a:t>
            </a:r>
            <a:r>
              <a:rPr lang="zh-CN" altLang="en-US" sz="3200" b="1">
                <a:latin typeface="楷体_GB2312" pitchFamily="1" charset="-122"/>
                <a:ea typeface="楷体_GB2312" pitchFamily="1" charset="-122"/>
                <a:sym typeface="+mn-ea"/>
              </a:rPr>
              <a:t>并</a:t>
            </a:r>
            <a:endParaRPr lang="zh-CN" altLang="en-US" sz="3200" b="1"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9" grpId="0"/>
      <p:bldP spid="26626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27649"/>
          <p:cNvSpPr/>
          <p:nvPr/>
        </p:nvSpPr>
        <p:spPr>
          <a:xfrm>
            <a:off x="990600" y="381000"/>
            <a:ext cx="1828800" cy="904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华文中宋" panose="02010600040101010101" charset="-122"/>
                <a:ea typeface="华文中宋" panose="02010600040101010101" charset="-122"/>
              </a:rPr>
              <a:t>练习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7651" name="文本框 27650"/>
          <p:cNvSpPr txBox="1"/>
          <p:nvPr/>
        </p:nvSpPr>
        <p:spPr>
          <a:xfrm>
            <a:off x="609600" y="2057400"/>
            <a:ext cx="7429500" cy="399415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请把在这段文字中的</a:t>
            </a:r>
            <a:r>
              <a:rPr lang="zh-CN" altLang="en-US" sz="3600" b="1">
                <a:solidFill>
                  <a:srgbClr val="FF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连词</a:t>
            </a: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找出来。</a:t>
            </a:r>
            <a:endParaRPr lang="zh-CN" altLang="en-US" sz="3600" b="1">
              <a:solidFill>
                <a:srgbClr val="66FF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宋体" panose="02010600030101010101" pitchFamily="2" charset="-122"/>
              </a:rPr>
              <a:t>    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作为语录体散文，</a:t>
            </a:r>
            <a:r>
              <a:rPr lang="en-US" altLang="zh-CN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论语</a:t>
            </a:r>
            <a:r>
              <a:rPr lang="en-US" altLang="zh-CN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虽然没有详尽、具体的描写，但从孔子和其它人的对话中，却生动地显现出了孔子及其一些弟子的形象。        </a:t>
            </a:r>
            <a:endParaRPr lang="zh-CN" altLang="en-US" sz="4000" b="1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7652" name="文本框 27651"/>
          <p:cNvSpPr txBox="1"/>
          <p:nvPr/>
        </p:nvSpPr>
        <p:spPr>
          <a:xfrm>
            <a:off x="609600" y="2057400"/>
            <a:ext cx="7429500" cy="403098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请把在这段文字中的</a:t>
            </a:r>
            <a:r>
              <a:rPr lang="zh-CN" altLang="en-US" sz="3600" b="1">
                <a:solidFill>
                  <a:srgbClr val="FF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连词</a:t>
            </a: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找出来。</a:t>
            </a:r>
            <a:endParaRPr lang="zh-CN" altLang="en-US" sz="3600" b="1">
              <a:solidFill>
                <a:srgbClr val="66FF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宋体" panose="02010600030101010101" pitchFamily="2" charset="-122"/>
              </a:rPr>
              <a:t>    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作为语录体散文，</a:t>
            </a:r>
            <a:r>
              <a:rPr lang="en-US" altLang="zh-CN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论语</a:t>
            </a:r>
            <a:r>
              <a:rPr lang="en-US" altLang="zh-CN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4000" b="1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虽然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没有详尽、具体的描写，</a:t>
            </a:r>
            <a:r>
              <a:rPr lang="zh-CN" altLang="en-US" sz="4000" b="1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但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从孔子和其它人的对话中，</a:t>
            </a:r>
            <a:r>
              <a:rPr lang="zh-CN" altLang="en-US" sz="4000" b="1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却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生动地显现出了孔子</a:t>
            </a:r>
            <a:r>
              <a:rPr lang="zh-CN" altLang="en-US" sz="4000" b="1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及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其一些弟子的形象。        </a:t>
            </a:r>
            <a:endParaRPr lang="zh-CN" altLang="en-US" sz="4000" b="1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bldLvl="0" animBg="1" uiExpand="1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28673"/>
          <p:cNvSpPr txBox="1"/>
          <p:nvPr/>
        </p:nvSpPr>
        <p:spPr>
          <a:xfrm>
            <a:off x="0" y="1143000"/>
            <a:ext cx="9144000" cy="54775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．连词“和”前后的词语是并列关系，互换位置基本意思不变；介词“和”前后词语不能互换。  </a:t>
            </a: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              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如：我和弟弟都去过。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B．连词“和”组成并列短语后可以带“都”；介词不可。</a:t>
            </a: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如：我和弟弟都喜欢语文。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C．连词“和”前面不能有修饰语，介词可以。      </a:t>
            </a: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如：我将努力和弟弟改变对立关系。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D．连词“和”不能出现在一个句子或一个成分的开头；介词可以。</a:t>
            </a:r>
            <a:r>
              <a:rPr lang="zh-CN" altLang="en-US" sz="2800" b="1">
                <a:solidFill>
                  <a:srgbClr val="FF00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</a:t>
            </a:r>
            <a:br>
              <a:rPr lang="zh-CN" altLang="en-US" sz="2800" b="1">
                <a:solidFill>
                  <a:srgbClr val="FF00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</a:b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如：和弟弟一块儿去玩的孩子都回来了。 </a:t>
            </a: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28675" name="文本框 28674"/>
          <p:cNvSpPr txBox="1"/>
          <p:nvPr/>
        </p:nvSpPr>
        <p:spPr>
          <a:xfrm>
            <a:off x="0" y="0"/>
            <a:ext cx="9144000" cy="701675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“</a:t>
            </a:r>
            <a:r>
              <a:rPr lang="zh-CN" altLang="en-US" sz="4000">
                <a:solidFill>
                  <a:srgbClr val="0000FF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和、跟、与、同</a:t>
            </a:r>
            <a:r>
              <a:rPr lang="zh-CN" altLang="en-US" sz="400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”</a:t>
            </a:r>
            <a:r>
              <a:rPr lang="zh-CN" altLang="en-US" sz="4000">
                <a:solidFill>
                  <a:srgbClr val="0000FF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连词与介词区别</a:t>
            </a:r>
            <a:endParaRPr lang="zh-CN" altLang="en-US" sz="4000">
              <a:solidFill>
                <a:srgbClr val="0000FF"/>
              </a:solidFill>
              <a:latin typeface="宋体" panose="0201060003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29697"/>
          <p:cNvSpPr txBox="1"/>
          <p:nvPr/>
        </p:nvSpPr>
        <p:spPr>
          <a:xfrm>
            <a:off x="7067233" y="660083"/>
            <a:ext cx="793750" cy="10922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4000" b="1">
                <a:solidFill>
                  <a:srgbClr val="CC3300"/>
                </a:solidFill>
                <a:latin typeface="Arial" panose="020B0604020202020204" pitchFamily="34" charset="0"/>
              </a:rPr>
              <a:t>注意</a:t>
            </a:r>
            <a:endParaRPr lang="zh-CN" altLang="en-US" sz="4000" b="1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29699" name="文本框 29698"/>
          <p:cNvSpPr txBox="1"/>
          <p:nvPr/>
        </p:nvSpPr>
        <p:spPr>
          <a:xfrm>
            <a:off x="228600" y="1219200"/>
            <a:ext cx="72072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助词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9700" name="左大括号 29699"/>
          <p:cNvSpPr/>
          <p:nvPr/>
        </p:nvSpPr>
        <p:spPr>
          <a:xfrm>
            <a:off x="838200" y="457200"/>
            <a:ext cx="360363" cy="2881313"/>
          </a:xfrm>
          <a:prstGeom prst="leftBrace">
            <a:avLst>
              <a:gd name="adj1" fmla="val 66629"/>
              <a:gd name="adj2" fmla="val 50000"/>
            </a:avLst>
          </a:prstGeom>
          <a:noFill/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1" name="文本框 29700"/>
          <p:cNvSpPr txBox="1"/>
          <p:nvPr/>
        </p:nvSpPr>
        <p:spPr>
          <a:xfrm>
            <a:off x="1143000" y="304800"/>
            <a:ext cx="2590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的、地、得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9702" name="文本框 29701"/>
          <p:cNvSpPr txBox="1"/>
          <p:nvPr/>
        </p:nvSpPr>
        <p:spPr>
          <a:xfrm>
            <a:off x="1219200" y="990600"/>
            <a:ext cx="36369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着、了、过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9703" name="文本框 29702"/>
          <p:cNvSpPr txBox="1"/>
          <p:nvPr/>
        </p:nvSpPr>
        <p:spPr>
          <a:xfrm>
            <a:off x="1219200" y="1752600"/>
            <a:ext cx="33829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们、所、似的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9704" name="文本框 29703"/>
          <p:cNvSpPr txBox="1"/>
          <p:nvPr/>
        </p:nvSpPr>
        <p:spPr>
          <a:xfrm>
            <a:off x="3124200" y="304800"/>
            <a:ext cx="26638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（结构助词）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9705" name="文本框 29704"/>
          <p:cNvSpPr txBox="1"/>
          <p:nvPr/>
        </p:nvSpPr>
        <p:spPr>
          <a:xfrm>
            <a:off x="3200400" y="990600"/>
            <a:ext cx="26638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</a:rPr>
              <a:t>（动态</a:t>
            </a: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助词）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9706" name="文本框 29705"/>
          <p:cNvSpPr txBox="1"/>
          <p:nvPr/>
        </p:nvSpPr>
        <p:spPr>
          <a:xfrm>
            <a:off x="3581400" y="1766888"/>
            <a:ext cx="26638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（其他助词）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9707" name="右大括号 29706"/>
          <p:cNvSpPr/>
          <p:nvPr/>
        </p:nvSpPr>
        <p:spPr>
          <a:xfrm>
            <a:off x="5715000" y="457200"/>
            <a:ext cx="685800" cy="4495800"/>
          </a:xfrm>
          <a:prstGeom prst="rightBrace">
            <a:avLst>
              <a:gd name="adj1" fmla="val 54629"/>
              <a:gd name="adj2" fmla="val 49532"/>
            </a:avLst>
          </a:prstGeom>
          <a:noFill/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8" name="文本框 29707"/>
          <p:cNvSpPr txBox="1"/>
          <p:nvPr/>
        </p:nvSpPr>
        <p:spPr>
          <a:xfrm>
            <a:off x="6400800" y="1781175"/>
            <a:ext cx="274256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附着在词、短语的后面，表示一定的附加意义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9709" name="文本框 29708"/>
          <p:cNvSpPr txBox="1"/>
          <p:nvPr/>
        </p:nvSpPr>
        <p:spPr>
          <a:xfrm>
            <a:off x="1066800" y="2590800"/>
            <a:ext cx="720725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语气词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9710" name="左大括号 29709"/>
          <p:cNvSpPr/>
          <p:nvPr/>
        </p:nvSpPr>
        <p:spPr>
          <a:xfrm>
            <a:off x="1981200" y="2590800"/>
            <a:ext cx="381000" cy="2271713"/>
          </a:xfrm>
          <a:prstGeom prst="leftBrace">
            <a:avLst>
              <a:gd name="adj1" fmla="val 49687"/>
              <a:gd name="adj2" fmla="val 50000"/>
            </a:avLst>
          </a:prstGeom>
          <a:noFill/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11" name="文本框 29710"/>
          <p:cNvSpPr txBox="1"/>
          <p:nvPr/>
        </p:nvSpPr>
        <p:spPr>
          <a:xfrm>
            <a:off x="2438400" y="2438400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</a:rPr>
              <a:t>吗、呢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9712" name="文本框 29711"/>
          <p:cNvSpPr txBox="1"/>
          <p:nvPr/>
        </p:nvSpPr>
        <p:spPr>
          <a:xfrm>
            <a:off x="2362200" y="3276600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</a:rPr>
              <a:t>的、了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9713" name="文本框 29712"/>
          <p:cNvSpPr txBox="1"/>
          <p:nvPr/>
        </p:nvSpPr>
        <p:spPr>
          <a:xfrm>
            <a:off x="2362200" y="4495800"/>
            <a:ext cx="1981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</a:rPr>
              <a:t>啊、吧、呀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9714" name="文本框 29713"/>
          <p:cNvSpPr txBox="1"/>
          <p:nvPr/>
        </p:nvSpPr>
        <p:spPr>
          <a:xfrm>
            <a:off x="3276600" y="2376488"/>
            <a:ext cx="26638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（询问语气）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9715" name="文本框 29714"/>
          <p:cNvSpPr txBox="1"/>
          <p:nvPr/>
        </p:nvSpPr>
        <p:spPr>
          <a:xfrm>
            <a:off x="3276600" y="3200400"/>
            <a:ext cx="26638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（陈述语气）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9716" name="文本框 29715"/>
          <p:cNvSpPr txBox="1"/>
          <p:nvPr/>
        </p:nvSpPr>
        <p:spPr>
          <a:xfrm>
            <a:off x="4038600" y="4114800"/>
            <a:ext cx="2160588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（祈使或感叹语气）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9717" name="文本框 29716"/>
          <p:cNvSpPr txBox="1"/>
          <p:nvPr/>
        </p:nvSpPr>
        <p:spPr>
          <a:xfrm>
            <a:off x="381000" y="5257800"/>
            <a:ext cx="35909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（附着在词语、句子的</a:t>
            </a:r>
            <a:r>
              <a:rPr lang="zh-CN" altLang="en-US" sz="2800" b="1">
                <a:solidFill>
                  <a:srgbClr val="E92605"/>
                </a:solidFill>
                <a:latin typeface="Arial" panose="020B0604020202020204" pitchFamily="34" charset="0"/>
              </a:rPr>
              <a:t>末尾</a:t>
            </a:r>
            <a:r>
              <a:rPr lang="zh-CN" altLang="en-US" sz="2800" b="1">
                <a:latin typeface="Arial" panose="020B0604020202020204" pitchFamily="34" charset="0"/>
              </a:rPr>
              <a:t>，表示语气）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9718" name="下箭头 29717"/>
          <p:cNvSpPr/>
          <p:nvPr/>
        </p:nvSpPr>
        <p:spPr>
          <a:xfrm>
            <a:off x="1447800" y="4419600"/>
            <a:ext cx="76200" cy="838200"/>
          </a:xfrm>
          <a:prstGeom prst="downArrow">
            <a:avLst>
              <a:gd name="adj1" fmla="val 50000"/>
              <a:gd name="adj2" fmla="val 27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70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30721"/>
          <p:cNvSpPr/>
          <p:nvPr/>
        </p:nvSpPr>
        <p:spPr>
          <a:xfrm>
            <a:off x="990600" y="381000"/>
            <a:ext cx="1828800" cy="904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华文中宋" panose="02010600040101010101" charset="-122"/>
                <a:ea typeface="华文中宋" panose="02010600040101010101" charset="-122"/>
              </a:rPr>
              <a:t>练习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0723" name="文本框 30722"/>
          <p:cNvSpPr txBox="1"/>
          <p:nvPr/>
        </p:nvSpPr>
        <p:spPr>
          <a:xfrm>
            <a:off x="647700" y="1752600"/>
            <a:ext cx="8115300" cy="460375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请把在这段文字中的</a:t>
            </a:r>
            <a:r>
              <a:rPr lang="zh-CN" altLang="en-US" sz="3600" b="1">
                <a:solidFill>
                  <a:srgbClr val="FF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助词</a:t>
            </a: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找出来。</a:t>
            </a:r>
            <a:endParaRPr lang="zh-CN" altLang="en-US" sz="3600" b="1">
              <a:solidFill>
                <a:srgbClr val="66FF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66FF33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看过</a:t>
            </a:r>
            <a:r>
              <a:rPr lang="en-US" altLang="zh-CN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三国演义</a:t>
            </a:r>
            <a:r>
              <a:rPr lang="en-US" altLang="zh-CN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吧。垓下英雄（我们所熟悉的项羽）之穷途末路，则让人不禁扼腕叹息啊。文章以高超的艺术手法为我们塑造了一个可歌可泣的悲剧英雄形象，怎能不让人振奋、启人深思呢？</a:t>
            </a: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0724" name="文本框 30723"/>
          <p:cNvSpPr txBox="1"/>
          <p:nvPr/>
        </p:nvSpPr>
        <p:spPr>
          <a:xfrm>
            <a:off x="762000" y="1752600"/>
            <a:ext cx="8115300" cy="460375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请把在这段文字中的</a:t>
            </a:r>
            <a:r>
              <a:rPr lang="zh-CN" altLang="en-US" sz="3600" b="1">
                <a:solidFill>
                  <a:srgbClr val="FF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助词</a:t>
            </a: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找出来。</a:t>
            </a:r>
            <a:endParaRPr lang="zh-CN" altLang="en-US" sz="3600" b="1">
              <a:solidFill>
                <a:srgbClr val="66FF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66FF33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看</a:t>
            </a:r>
            <a:r>
              <a:rPr lang="zh-CN" altLang="en-US" sz="4000" b="1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过</a:t>
            </a:r>
            <a:r>
              <a:rPr lang="en-US" altLang="zh-CN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三国演义</a:t>
            </a:r>
            <a:r>
              <a:rPr lang="en-US" altLang="zh-CN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4000" b="1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吧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。垓下英雄（我们</a:t>
            </a:r>
            <a:r>
              <a:rPr lang="zh-CN" altLang="en-US" sz="4000" b="1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所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熟悉</a:t>
            </a:r>
            <a:r>
              <a:rPr lang="zh-CN" altLang="en-US" sz="4000" b="1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项羽）</a:t>
            </a:r>
            <a:r>
              <a:rPr lang="zh-CN" altLang="en-US" sz="4000" b="1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之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穷途末路，则让人不禁扼腕叹息</a:t>
            </a:r>
            <a:r>
              <a:rPr lang="zh-CN" altLang="en-US" sz="4000" b="1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啊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。文章以高超</a:t>
            </a:r>
            <a:r>
              <a:rPr lang="zh-CN" altLang="en-US" sz="4000" b="1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艺术手法为我们塑造</a:t>
            </a:r>
            <a:r>
              <a:rPr lang="zh-CN" altLang="en-US" sz="4000" b="1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了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一个可歌可泣</a:t>
            </a:r>
            <a:r>
              <a:rPr lang="zh-CN" altLang="en-US" sz="4000" b="1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悲剧英雄形象，怎能不让人振奋、启人深思</a:t>
            </a:r>
            <a:r>
              <a:rPr lang="zh-CN" altLang="en-US" sz="4000" b="1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呢</a:t>
            </a:r>
            <a:r>
              <a:rPr lang="zh-CN" altLang="en-US" sz="4000" b="1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？</a:t>
            </a: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31745"/>
          <p:cNvSpPr/>
          <p:nvPr/>
        </p:nvSpPr>
        <p:spPr>
          <a:xfrm>
            <a:off x="228600" y="457200"/>
            <a:ext cx="2286000" cy="7651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FFFF99"/>
                  </a:solidFill>
                  <a:prstDash val="solid"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（五）叹词</a:t>
            </a:r>
            <a:endParaRPr lang="zh-CN" altLang="en-US" sz="3600">
              <a:ln w="12700" cap="flat" cmpd="sng">
                <a:solidFill>
                  <a:srgbClr val="FFFF99"/>
                </a:solidFill>
                <a:prstDash val="solid"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1747" name="文本框 31746"/>
          <p:cNvSpPr txBox="1"/>
          <p:nvPr/>
        </p:nvSpPr>
        <p:spPr>
          <a:xfrm>
            <a:off x="2895600" y="762000"/>
            <a:ext cx="6248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：表示感叹或应答呼唤的词。</a:t>
            </a:r>
            <a:endParaRPr lang="zh-CN" altLang="en-US" sz="32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48" name="文本框 31747"/>
          <p:cNvSpPr txBox="1"/>
          <p:nvPr/>
        </p:nvSpPr>
        <p:spPr>
          <a:xfrm>
            <a:off x="0" y="1752600"/>
            <a:ext cx="9144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1</a:t>
            </a:r>
            <a:r>
              <a:rPr lang="zh-CN" altLang="en-US" sz="3200">
                <a:latin typeface="Times New Roman" panose="02020603050405020304" pitchFamily="18" charset="0"/>
              </a:rPr>
              <a:t>、表感叹：啊  呀  呸  嗬  哎呀  哟  哼</a:t>
            </a:r>
            <a:endParaRPr lang="zh-CN" altLang="en-US" sz="32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2</a:t>
            </a:r>
            <a:r>
              <a:rPr lang="zh-CN" altLang="en-US" sz="3200">
                <a:latin typeface="Times New Roman" panose="02020603050405020304" pitchFamily="18" charset="0"/>
              </a:rPr>
              <a:t>、表应答呼唤：喂  哦   唔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31749" name="文本框 31748"/>
          <p:cNvSpPr txBox="1"/>
          <p:nvPr/>
        </p:nvSpPr>
        <p:spPr>
          <a:xfrm>
            <a:off x="0" y="3352800"/>
            <a:ext cx="9144000" cy="1876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语法特点：</a:t>
            </a:r>
            <a:endParaRPr lang="zh-CN" altLang="en-US" sz="32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、独立性最强，能单独成句；</a:t>
            </a:r>
            <a:endParaRPr lang="zh-CN" altLang="en-US" sz="2800" b="1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、可充当句子成分；如，他哎哟哎哟地叫。（作状语）</a:t>
            </a:r>
            <a:endParaRPr lang="zh-CN" altLang="en-US" sz="2800" b="1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  <p:bldP spid="31749" grpId="0"/>
      <p:bldP spid="317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121"/>
          <p:cNvGrpSpPr>
            <a:grpSpLocks noChangeAspect="1"/>
          </p:cNvGrpSpPr>
          <p:nvPr/>
        </p:nvGrpSpPr>
        <p:grpSpPr>
          <a:xfrm>
            <a:off x="395288" y="188913"/>
            <a:ext cx="7705725" cy="6478587"/>
            <a:chOff x="0" y="0"/>
            <a:chExt cx="2858" cy="2858"/>
          </a:xfrm>
        </p:grpSpPr>
        <p:sp>
          <p:nvSpPr>
            <p:cNvPr id="5123" name="矩形 5122"/>
            <p:cNvSpPr>
              <a:spLocks noChangeAspect="1" noTextEdit="1"/>
            </p:cNvSpPr>
            <p:nvPr/>
          </p:nvSpPr>
          <p:spPr>
            <a:xfrm>
              <a:off x="0" y="0"/>
              <a:ext cx="2858" cy="285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" name="_s5124"/>
            <p:cNvSpPr/>
            <p:nvPr/>
          </p:nvSpPr>
          <p:spPr>
            <a:xfrm flipV="1">
              <a:off x="1429" y="511"/>
              <a:ext cx="0" cy="698"/>
            </a:xfrm>
            <a:prstGeom prst="line">
              <a:avLst/>
            </a:prstGeom>
            <a:ln w="2857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5" name="_s5125"/>
            <p:cNvSpPr/>
            <p:nvPr/>
          </p:nvSpPr>
          <p:spPr>
            <a:xfrm>
              <a:off x="1209" y="71"/>
              <a:ext cx="441" cy="441"/>
            </a:xfrm>
            <a:prstGeom prst="ellipse">
              <a:avLst/>
            </a:prstGeom>
            <a:solidFill>
              <a:srgbClr val="ADCFD2"/>
            </a:solidFill>
            <a:ln w="952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  <a:effectLst>
              <a:outerShdw dist="53882" dir="2699999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0" tIns="0" rIns="0" bIns="0" anchor="ctr"/>
            <a:lstStyle/>
            <a:p>
              <a:pPr algn="ctr"/>
              <a:endParaRPr lang="zh-CN" altLang="en-US" sz="1700" dirty="0">
                <a:latin typeface="Arial" panose="020B0604020202020204" pitchFamily="34" charset="0"/>
              </a:endParaRPr>
            </a:p>
          </p:txBody>
        </p:sp>
        <p:sp>
          <p:nvSpPr>
            <p:cNvPr id="5126" name="_s5126"/>
            <p:cNvSpPr/>
            <p:nvPr/>
          </p:nvSpPr>
          <p:spPr>
            <a:xfrm flipV="1">
              <a:off x="1539" y="633"/>
              <a:ext cx="349" cy="605"/>
            </a:xfrm>
            <a:prstGeom prst="line">
              <a:avLst/>
            </a:prstGeom>
            <a:ln w="2857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7" name="_s5127"/>
            <p:cNvSpPr/>
            <p:nvPr/>
          </p:nvSpPr>
          <p:spPr>
            <a:xfrm>
              <a:off x="1778" y="223"/>
              <a:ext cx="441" cy="441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  <a:effectLst>
              <a:outerShdw dist="53882" dir="2699999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0" tIns="0" rIns="0" bIns="0" anchor="ctr"/>
            <a:lstStyle/>
            <a:p>
              <a:pPr algn="ctr"/>
              <a:endParaRPr lang="zh-CN" altLang="en-US" sz="1700" dirty="0">
                <a:latin typeface="Arial" panose="020B0604020202020204" pitchFamily="34" charset="0"/>
              </a:endParaRPr>
            </a:p>
          </p:txBody>
        </p:sp>
        <p:sp>
          <p:nvSpPr>
            <p:cNvPr id="5128" name="_s5128"/>
            <p:cNvSpPr/>
            <p:nvPr/>
          </p:nvSpPr>
          <p:spPr>
            <a:xfrm flipV="1">
              <a:off x="1619" y="969"/>
              <a:ext cx="605" cy="349"/>
            </a:xfrm>
            <a:prstGeom prst="line">
              <a:avLst/>
            </a:prstGeom>
            <a:ln w="2857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9" name="_s5129"/>
            <p:cNvSpPr/>
            <p:nvPr/>
          </p:nvSpPr>
          <p:spPr>
            <a:xfrm>
              <a:off x="2194" y="639"/>
              <a:ext cx="441" cy="441"/>
            </a:xfrm>
            <a:prstGeom prst="ellipse">
              <a:avLst/>
            </a:prstGeom>
            <a:solidFill>
              <a:srgbClr val="D0EAEC"/>
            </a:solidFill>
            <a:ln w="952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  <a:effectLst>
              <a:outerShdw dist="53882" dir="2699999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0" tIns="0" rIns="0" bIns="0" anchor="ctr"/>
            <a:lstStyle/>
            <a:p>
              <a:pPr algn="ctr"/>
              <a:endParaRPr lang="zh-CN" altLang="en-US" sz="1700" dirty="0">
                <a:latin typeface="Arial" panose="020B0604020202020204" pitchFamily="34" charset="0"/>
              </a:endParaRPr>
            </a:p>
          </p:txBody>
        </p:sp>
        <p:sp>
          <p:nvSpPr>
            <p:cNvPr id="5130" name="_s5130"/>
            <p:cNvSpPr/>
            <p:nvPr/>
          </p:nvSpPr>
          <p:spPr>
            <a:xfrm>
              <a:off x="1649" y="1427"/>
              <a:ext cx="698" cy="1"/>
            </a:xfrm>
            <a:prstGeom prst="line">
              <a:avLst/>
            </a:prstGeom>
            <a:ln w="2857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31" name="_s5131"/>
            <p:cNvSpPr/>
            <p:nvPr/>
          </p:nvSpPr>
          <p:spPr>
            <a:xfrm>
              <a:off x="2347" y="1207"/>
              <a:ext cx="441" cy="441"/>
            </a:xfrm>
            <a:prstGeom prst="ellipse">
              <a:avLst/>
            </a:prstGeom>
            <a:solidFill>
              <a:srgbClr val="E4F3F4"/>
            </a:solidFill>
            <a:ln w="952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  <a:effectLst>
              <a:outerShdw dist="53882" dir="2699999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0" tIns="0" rIns="0" bIns="0" anchor="ctr"/>
            <a:lstStyle/>
            <a:p>
              <a:pPr algn="ctr"/>
              <a:endParaRPr lang="zh-CN" altLang="en-US" sz="1700" dirty="0">
                <a:latin typeface="Arial" panose="020B0604020202020204" pitchFamily="34" charset="0"/>
              </a:endParaRPr>
            </a:p>
          </p:txBody>
        </p:sp>
        <p:sp>
          <p:nvSpPr>
            <p:cNvPr id="5132" name="_s5132"/>
            <p:cNvSpPr/>
            <p:nvPr/>
          </p:nvSpPr>
          <p:spPr>
            <a:xfrm>
              <a:off x="1620" y="1537"/>
              <a:ext cx="604" cy="350"/>
            </a:xfrm>
            <a:prstGeom prst="line">
              <a:avLst/>
            </a:prstGeom>
            <a:ln w="2857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33" name="_s5133"/>
            <p:cNvSpPr/>
            <p:nvPr/>
          </p:nvSpPr>
          <p:spPr>
            <a:xfrm>
              <a:off x="2195" y="1776"/>
              <a:ext cx="441" cy="441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  <a:effectLst>
              <a:outerShdw dist="53882" dir="2699999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0" tIns="0" rIns="0" bIns="0" anchor="ctr"/>
            <a:lstStyle/>
            <a:p>
              <a:pPr algn="ctr"/>
              <a:endParaRPr lang="zh-CN" altLang="en-US" sz="1700" dirty="0">
                <a:latin typeface="Arial" panose="020B0604020202020204" pitchFamily="34" charset="0"/>
              </a:endParaRPr>
            </a:p>
          </p:txBody>
        </p:sp>
        <p:sp>
          <p:nvSpPr>
            <p:cNvPr id="5134" name="_s5134"/>
            <p:cNvSpPr/>
            <p:nvPr/>
          </p:nvSpPr>
          <p:spPr>
            <a:xfrm>
              <a:off x="1540" y="1618"/>
              <a:ext cx="348" cy="605"/>
            </a:xfrm>
            <a:prstGeom prst="line">
              <a:avLst/>
            </a:prstGeom>
            <a:ln w="2857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35" name="_s5135"/>
            <p:cNvSpPr/>
            <p:nvPr/>
          </p:nvSpPr>
          <p:spPr>
            <a:xfrm>
              <a:off x="1779" y="2193"/>
              <a:ext cx="441" cy="441"/>
            </a:xfrm>
            <a:prstGeom prst="ellipse">
              <a:avLst/>
            </a:prstGeom>
            <a:solidFill>
              <a:srgbClr val="A8C9CC"/>
            </a:solidFill>
            <a:ln w="952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  <a:effectLst>
              <a:outerShdw dist="53882" dir="2699999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0" tIns="0" rIns="0" bIns="0" anchor="ctr"/>
            <a:lstStyle/>
            <a:p>
              <a:pPr algn="ctr"/>
              <a:endParaRPr lang="zh-CN" altLang="en-US" sz="1700" dirty="0">
                <a:latin typeface="Arial" panose="020B0604020202020204" pitchFamily="34" charset="0"/>
              </a:endParaRPr>
            </a:p>
          </p:txBody>
        </p:sp>
        <p:sp>
          <p:nvSpPr>
            <p:cNvPr id="5136" name="_s5136"/>
            <p:cNvSpPr/>
            <p:nvPr/>
          </p:nvSpPr>
          <p:spPr>
            <a:xfrm>
              <a:off x="1429" y="1648"/>
              <a:ext cx="1" cy="698"/>
            </a:xfrm>
            <a:prstGeom prst="line">
              <a:avLst/>
            </a:prstGeom>
            <a:ln w="2857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37" name="_s5137"/>
            <p:cNvSpPr/>
            <p:nvPr/>
          </p:nvSpPr>
          <p:spPr>
            <a:xfrm>
              <a:off x="1210" y="2346"/>
              <a:ext cx="441" cy="441"/>
            </a:xfrm>
            <a:prstGeom prst="ellipse">
              <a:avLst/>
            </a:prstGeom>
            <a:solidFill>
              <a:srgbClr val="96B3B6"/>
            </a:solidFill>
            <a:ln w="952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  <a:effectLst>
              <a:outerShdw dist="53882" dir="2699999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0" tIns="0" rIns="0" bIns="0" anchor="ctr"/>
            <a:lstStyle/>
            <a:p>
              <a:pPr algn="ctr"/>
              <a:endParaRPr lang="zh-CN" altLang="en-US" sz="1700" dirty="0">
                <a:latin typeface="Arial" panose="020B0604020202020204" pitchFamily="34" charset="0"/>
              </a:endParaRPr>
            </a:p>
          </p:txBody>
        </p:sp>
        <p:sp>
          <p:nvSpPr>
            <p:cNvPr id="5138" name="_s5138"/>
            <p:cNvSpPr/>
            <p:nvPr/>
          </p:nvSpPr>
          <p:spPr>
            <a:xfrm flipH="1">
              <a:off x="970" y="1619"/>
              <a:ext cx="350" cy="604"/>
            </a:xfrm>
            <a:prstGeom prst="line">
              <a:avLst/>
            </a:prstGeom>
            <a:ln w="2857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39" name="_s5139"/>
            <p:cNvSpPr/>
            <p:nvPr/>
          </p:nvSpPr>
          <p:spPr>
            <a:xfrm>
              <a:off x="641" y="2194"/>
              <a:ext cx="441" cy="441"/>
            </a:xfrm>
            <a:prstGeom prst="ellipse">
              <a:avLst/>
            </a:prstGeom>
            <a:solidFill>
              <a:srgbClr val="9FBFC1"/>
            </a:solidFill>
            <a:ln w="952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  <a:effectLst>
              <a:outerShdw dist="53882" dir="2699999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0" tIns="0" rIns="0" bIns="0" anchor="ctr"/>
            <a:lstStyle/>
            <a:p>
              <a:pPr algn="ctr"/>
              <a:endParaRPr lang="zh-CN" altLang="en-US" sz="1700" dirty="0">
                <a:latin typeface="Arial" panose="020B0604020202020204" pitchFamily="34" charset="0"/>
              </a:endParaRPr>
            </a:p>
          </p:txBody>
        </p:sp>
        <p:sp>
          <p:nvSpPr>
            <p:cNvPr id="5140" name="_s5140"/>
            <p:cNvSpPr/>
            <p:nvPr/>
          </p:nvSpPr>
          <p:spPr>
            <a:xfrm flipH="1">
              <a:off x="634" y="1539"/>
              <a:ext cx="605" cy="348"/>
            </a:xfrm>
            <a:prstGeom prst="line">
              <a:avLst/>
            </a:prstGeom>
            <a:ln w="2857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41" name="_s5141"/>
            <p:cNvSpPr/>
            <p:nvPr/>
          </p:nvSpPr>
          <p:spPr>
            <a:xfrm>
              <a:off x="224" y="1778"/>
              <a:ext cx="441" cy="441"/>
            </a:xfrm>
            <a:prstGeom prst="ellipse">
              <a:avLst/>
            </a:prstGeom>
            <a:solidFill>
              <a:srgbClr val="ADCFD2"/>
            </a:solidFill>
            <a:ln w="952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  <a:effectLst>
              <a:outerShdw dist="53882" dir="2699999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0" tIns="0" rIns="0" bIns="0" anchor="ctr"/>
            <a:lstStyle/>
            <a:p>
              <a:pPr algn="ctr"/>
              <a:endParaRPr lang="zh-CN" altLang="en-US" sz="1700" dirty="0">
                <a:latin typeface="Arial" panose="020B0604020202020204" pitchFamily="34" charset="0"/>
              </a:endParaRPr>
            </a:p>
          </p:txBody>
        </p:sp>
        <p:sp>
          <p:nvSpPr>
            <p:cNvPr id="5142" name="_s5142"/>
            <p:cNvSpPr/>
            <p:nvPr/>
          </p:nvSpPr>
          <p:spPr>
            <a:xfrm flipH="1">
              <a:off x="511" y="1428"/>
              <a:ext cx="698" cy="1"/>
            </a:xfrm>
            <a:prstGeom prst="line">
              <a:avLst/>
            </a:prstGeom>
            <a:ln w="2857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43" name="_s5143"/>
            <p:cNvSpPr/>
            <p:nvPr/>
          </p:nvSpPr>
          <p:spPr>
            <a:xfrm>
              <a:off x="71" y="1209"/>
              <a:ext cx="441" cy="441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  <a:effectLst>
              <a:outerShdw dist="53882" dir="2699999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0" tIns="0" rIns="0" bIns="0" anchor="ctr"/>
            <a:lstStyle/>
            <a:p>
              <a:pPr algn="ctr"/>
              <a:endParaRPr lang="zh-CN" altLang="en-US" sz="1700" dirty="0">
                <a:latin typeface="Arial" panose="020B0604020202020204" pitchFamily="34" charset="0"/>
              </a:endParaRPr>
            </a:p>
          </p:txBody>
        </p:sp>
        <p:sp>
          <p:nvSpPr>
            <p:cNvPr id="5144" name="_s5144"/>
            <p:cNvSpPr/>
            <p:nvPr/>
          </p:nvSpPr>
          <p:spPr>
            <a:xfrm flipH="1" flipV="1">
              <a:off x="634" y="969"/>
              <a:ext cx="604" cy="350"/>
            </a:xfrm>
            <a:prstGeom prst="line">
              <a:avLst/>
            </a:prstGeom>
            <a:ln w="2857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45" name="_s5145"/>
            <p:cNvSpPr/>
            <p:nvPr/>
          </p:nvSpPr>
          <p:spPr>
            <a:xfrm>
              <a:off x="223" y="640"/>
              <a:ext cx="441" cy="441"/>
            </a:xfrm>
            <a:prstGeom prst="ellipse">
              <a:avLst/>
            </a:prstGeom>
            <a:solidFill>
              <a:srgbClr val="D0EAEC"/>
            </a:solidFill>
            <a:ln w="952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  <a:effectLst>
              <a:outerShdw dist="53882" dir="2699999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0" tIns="0" rIns="0" bIns="0" anchor="ctr"/>
            <a:lstStyle/>
            <a:p>
              <a:pPr algn="ctr"/>
              <a:endParaRPr lang="zh-CN" altLang="en-US" sz="1700" dirty="0">
                <a:latin typeface="Arial" panose="020B0604020202020204" pitchFamily="34" charset="0"/>
              </a:endParaRPr>
            </a:p>
          </p:txBody>
        </p:sp>
        <p:sp>
          <p:nvSpPr>
            <p:cNvPr id="5146" name="_s5146"/>
            <p:cNvSpPr/>
            <p:nvPr/>
          </p:nvSpPr>
          <p:spPr>
            <a:xfrm flipH="1" flipV="1">
              <a:off x="970" y="633"/>
              <a:ext cx="348" cy="605"/>
            </a:xfrm>
            <a:prstGeom prst="line">
              <a:avLst/>
            </a:prstGeom>
            <a:ln w="2857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47" name="_s5147"/>
            <p:cNvSpPr/>
            <p:nvPr/>
          </p:nvSpPr>
          <p:spPr>
            <a:xfrm>
              <a:off x="639" y="223"/>
              <a:ext cx="441" cy="441"/>
            </a:xfrm>
            <a:prstGeom prst="ellipse">
              <a:avLst/>
            </a:prstGeom>
            <a:solidFill>
              <a:srgbClr val="E4F3F4"/>
            </a:solidFill>
            <a:ln w="952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  <a:effectLst>
              <a:outerShdw dist="53882" dir="2699999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0" tIns="0" rIns="0" bIns="0" anchor="ctr"/>
            <a:lstStyle/>
            <a:p>
              <a:pPr algn="ctr"/>
              <a:endParaRPr lang="zh-CN" altLang="en-US" sz="1700" dirty="0">
                <a:latin typeface="Arial" panose="020B0604020202020204" pitchFamily="34" charset="0"/>
              </a:endParaRPr>
            </a:p>
          </p:txBody>
        </p:sp>
        <p:sp>
          <p:nvSpPr>
            <p:cNvPr id="5148" name="_s5148"/>
            <p:cNvSpPr/>
            <p:nvPr/>
          </p:nvSpPr>
          <p:spPr>
            <a:xfrm>
              <a:off x="1209" y="1209"/>
              <a:ext cx="441" cy="441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  <a:effectLst>
              <a:outerShdw dist="53882" dir="2699999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0" tIns="0" rIns="0" bIns="0" anchor="ctr"/>
            <a:lstStyle/>
            <a:p>
              <a:pPr algn="ctr"/>
              <a:endParaRPr lang="zh-CN" altLang="en-US" sz="1700" dirty="0">
                <a:latin typeface="Arial" panose="020B0604020202020204" pitchFamily="34" charset="0"/>
              </a:endParaRPr>
            </a:p>
          </p:txBody>
        </p:sp>
      </p:grpSp>
      <p:sp>
        <p:nvSpPr>
          <p:cNvPr id="5149" name="文本框 5148">
            <a:hlinkClick r:id="rId1" action="ppaction://hlinksldjump"/>
          </p:cNvPr>
          <p:cNvSpPr txBox="1"/>
          <p:nvPr/>
        </p:nvSpPr>
        <p:spPr>
          <a:xfrm>
            <a:off x="6948488" y="3141663"/>
            <a:ext cx="720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FF"/>
                </a:solidFill>
                <a:latin typeface="Arial" panose="020B0604020202020204" pitchFamily="34" charset="0"/>
              </a:rPr>
              <a:t>数</a:t>
            </a:r>
            <a:endParaRPr lang="zh-CN" altLang="en-US" sz="4000" b="1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5150" name="文本框 5149">
            <a:hlinkClick r:id="rId2" action="ppaction://hlinksldjump"/>
          </p:cNvPr>
          <p:cNvSpPr txBox="1"/>
          <p:nvPr/>
        </p:nvSpPr>
        <p:spPr>
          <a:xfrm>
            <a:off x="6516688" y="4365625"/>
            <a:ext cx="720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FF"/>
                </a:solidFill>
                <a:latin typeface="Arial" panose="020B0604020202020204" pitchFamily="34" charset="0"/>
              </a:rPr>
              <a:t>量</a:t>
            </a:r>
            <a:endParaRPr lang="zh-CN" altLang="en-US" sz="4000" b="1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5151" name="文本框 5150">
            <a:hlinkClick r:id="rId3" action="ppaction://hlinksldjump"/>
          </p:cNvPr>
          <p:cNvSpPr txBox="1"/>
          <p:nvPr/>
        </p:nvSpPr>
        <p:spPr>
          <a:xfrm>
            <a:off x="5435600" y="5229225"/>
            <a:ext cx="720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FF"/>
                </a:solidFill>
                <a:latin typeface="Arial" panose="020B0604020202020204" pitchFamily="34" charset="0"/>
              </a:rPr>
              <a:t>代</a:t>
            </a:r>
            <a:endParaRPr lang="zh-CN" altLang="en-US" sz="4000" b="1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5152" name="文本框 5151">
            <a:hlinkClick r:id="rId4" action="ppaction://hlinksldjump"/>
          </p:cNvPr>
          <p:cNvSpPr txBox="1"/>
          <p:nvPr/>
        </p:nvSpPr>
        <p:spPr>
          <a:xfrm>
            <a:off x="3851275" y="5661025"/>
            <a:ext cx="720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1C23B0"/>
                </a:solidFill>
                <a:latin typeface="Arial" panose="020B0604020202020204" pitchFamily="34" charset="0"/>
              </a:rPr>
              <a:t>副</a:t>
            </a:r>
            <a:endParaRPr lang="zh-CN" altLang="en-US" sz="4000" b="1">
              <a:solidFill>
                <a:srgbClr val="1C23B0"/>
              </a:solidFill>
              <a:latin typeface="Arial" panose="020B0604020202020204" pitchFamily="34" charset="0"/>
            </a:endParaRPr>
          </a:p>
        </p:txBody>
      </p:sp>
      <p:sp>
        <p:nvSpPr>
          <p:cNvPr id="5153" name="文本框 5152">
            <a:hlinkClick r:id="rId4" action="ppaction://hlinksldjump"/>
          </p:cNvPr>
          <p:cNvSpPr txBox="1"/>
          <p:nvPr/>
        </p:nvSpPr>
        <p:spPr>
          <a:xfrm>
            <a:off x="2339975" y="5300663"/>
            <a:ext cx="720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1C23B0"/>
                </a:solidFill>
                <a:latin typeface="Arial" panose="020B0604020202020204" pitchFamily="34" charset="0"/>
              </a:rPr>
              <a:t>介</a:t>
            </a:r>
            <a:endParaRPr lang="zh-CN" altLang="en-US" sz="4000" b="1">
              <a:solidFill>
                <a:srgbClr val="1C23B0"/>
              </a:solidFill>
              <a:latin typeface="Arial" panose="020B0604020202020204" pitchFamily="34" charset="0"/>
            </a:endParaRPr>
          </a:p>
        </p:txBody>
      </p:sp>
      <p:sp>
        <p:nvSpPr>
          <p:cNvPr id="5154" name="文本框 5153">
            <a:hlinkClick r:id="rId4" action="ppaction://hlinksldjump"/>
          </p:cNvPr>
          <p:cNvSpPr txBox="1"/>
          <p:nvPr/>
        </p:nvSpPr>
        <p:spPr>
          <a:xfrm>
            <a:off x="1258888" y="4365625"/>
            <a:ext cx="720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1C23B0"/>
                </a:solidFill>
                <a:latin typeface="Arial" panose="020B0604020202020204" pitchFamily="34" charset="0"/>
              </a:rPr>
              <a:t>连</a:t>
            </a:r>
            <a:endParaRPr lang="zh-CN" altLang="en-US" sz="4000" b="1">
              <a:solidFill>
                <a:srgbClr val="1C23B0"/>
              </a:solidFill>
              <a:latin typeface="Arial" panose="020B0604020202020204" pitchFamily="34" charset="0"/>
            </a:endParaRPr>
          </a:p>
        </p:txBody>
      </p:sp>
      <p:sp>
        <p:nvSpPr>
          <p:cNvPr id="5155" name="文本框 5154">
            <a:hlinkClick r:id="rId5" action="ppaction://hlinksldjump"/>
          </p:cNvPr>
          <p:cNvSpPr txBox="1"/>
          <p:nvPr/>
        </p:nvSpPr>
        <p:spPr>
          <a:xfrm>
            <a:off x="827088" y="2997200"/>
            <a:ext cx="720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1C23B0"/>
                </a:solidFill>
                <a:latin typeface="Arial" panose="020B0604020202020204" pitchFamily="34" charset="0"/>
              </a:rPr>
              <a:t>助</a:t>
            </a:r>
            <a:endParaRPr lang="zh-CN" altLang="en-US" sz="4000" b="1">
              <a:solidFill>
                <a:srgbClr val="1C23B0"/>
              </a:solidFill>
              <a:latin typeface="Arial" panose="020B0604020202020204" pitchFamily="34" charset="0"/>
            </a:endParaRPr>
          </a:p>
        </p:txBody>
      </p:sp>
      <p:sp>
        <p:nvSpPr>
          <p:cNvPr id="5156" name="文本框 5155">
            <a:hlinkClick r:id="rId6" action="ppaction://hlinksldjump"/>
          </p:cNvPr>
          <p:cNvSpPr txBox="1"/>
          <p:nvPr/>
        </p:nvSpPr>
        <p:spPr>
          <a:xfrm>
            <a:off x="1042988" y="1700213"/>
            <a:ext cx="14414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1C23B0"/>
                </a:solidFill>
                <a:latin typeface="Arial" panose="020B0604020202020204" pitchFamily="34" charset="0"/>
              </a:rPr>
              <a:t>拟声</a:t>
            </a:r>
            <a:endParaRPr lang="zh-CN" altLang="en-US" sz="4000" b="1">
              <a:solidFill>
                <a:srgbClr val="1C23B0"/>
              </a:solidFill>
              <a:latin typeface="Arial" panose="020B0604020202020204" pitchFamily="34" charset="0"/>
            </a:endParaRPr>
          </a:p>
        </p:txBody>
      </p:sp>
      <p:sp>
        <p:nvSpPr>
          <p:cNvPr id="5157" name="文本框 5156">
            <a:hlinkClick r:id="rId7" action="ppaction://hlinksldjump"/>
          </p:cNvPr>
          <p:cNvSpPr txBox="1"/>
          <p:nvPr/>
        </p:nvSpPr>
        <p:spPr>
          <a:xfrm>
            <a:off x="2268538" y="836613"/>
            <a:ext cx="720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1C23B0"/>
                </a:solidFill>
                <a:latin typeface="Arial" panose="020B0604020202020204" pitchFamily="34" charset="0"/>
              </a:rPr>
              <a:t>叹</a:t>
            </a:r>
            <a:endParaRPr lang="zh-CN" altLang="en-US" sz="4000" b="1">
              <a:solidFill>
                <a:srgbClr val="1C23B0"/>
              </a:solidFill>
              <a:latin typeface="Arial" panose="020B0604020202020204" pitchFamily="34" charset="0"/>
            </a:endParaRPr>
          </a:p>
        </p:txBody>
      </p:sp>
      <p:sp>
        <p:nvSpPr>
          <p:cNvPr id="5158" name="文本框 5157">
            <a:hlinkClick r:id="rId8" action="ppaction://hlinksldjump"/>
          </p:cNvPr>
          <p:cNvSpPr txBox="1"/>
          <p:nvPr/>
        </p:nvSpPr>
        <p:spPr>
          <a:xfrm>
            <a:off x="3851275" y="2997200"/>
            <a:ext cx="7207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66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词</a:t>
            </a:r>
            <a:endParaRPr lang="zh-CN" altLang="en-US" sz="4800" b="1">
              <a:solidFill>
                <a:srgbClr val="FF0066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5159" name="文本框 5158">
            <a:hlinkClick r:id="rId9" action="ppaction://hlinksldjump"/>
          </p:cNvPr>
          <p:cNvSpPr txBox="1"/>
          <p:nvPr/>
        </p:nvSpPr>
        <p:spPr>
          <a:xfrm>
            <a:off x="3924300" y="476250"/>
            <a:ext cx="720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FF"/>
                </a:solidFill>
                <a:latin typeface="Arial" panose="020B0604020202020204" pitchFamily="34" charset="0"/>
              </a:rPr>
              <a:t>名</a:t>
            </a:r>
            <a:endParaRPr lang="zh-CN" altLang="en-US" sz="4000" b="1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5160" name="文本框 5159">
            <a:hlinkClick r:id="rId10" action="ppaction://hlinksldjump"/>
          </p:cNvPr>
          <p:cNvSpPr txBox="1"/>
          <p:nvPr/>
        </p:nvSpPr>
        <p:spPr>
          <a:xfrm>
            <a:off x="5435600" y="908050"/>
            <a:ext cx="717550" cy="703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FF"/>
                </a:solidFill>
                <a:latin typeface="Arial" panose="020B0604020202020204" pitchFamily="34" charset="0"/>
              </a:rPr>
              <a:t>动</a:t>
            </a:r>
            <a:endParaRPr lang="zh-CN" altLang="en-US" sz="4000" b="1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5161" name="文本框 5160">
            <a:hlinkClick r:id="rId11" action="ppaction://hlinksldjump"/>
          </p:cNvPr>
          <p:cNvSpPr txBox="1"/>
          <p:nvPr/>
        </p:nvSpPr>
        <p:spPr>
          <a:xfrm>
            <a:off x="6588125" y="1773238"/>
            <a:ext cx="720725" cy="703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FF"/>
                </a:solidFill>
                <a:latin typeface="Arial" panose="020B0604020202020204" pitchFamily="34" charset="0"/>
              </a:rPr>
              <a:t>形</a:t>
            </a:r>
            <a:endParaRPr lang="zh-CN" altLang="en-US" sz="4000" b="1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5162" name="文本框 5161"/>
          <p:cNvSpPr txBox="1"/>
          <p:nvPr/>
        </p:nvSpPr>
        <p:spPr>
          <a:xfrm>
            <a:off x="7596188" y="620713"/>
            <a:ext cx="733425" cy="23034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词的分类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5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500"/>
                                        <p:tgtEl>
                                          <p:spTgt spid="5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8" dur="500"/>
                                        <p:tgtEl>
                                          <p:spTgt spid="5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3" dur="500"/>
                                        <p:tgtEl>
                                          <p:spTgt spid="5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6" dur="500"/>
                                        <p:tgtEl>
                                          <p:spTgt spid="5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9" dur="500"/>
                                        <p:tgtEl>
                                          <p:spTgt spid="5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9" grpId="0"/>
      <p:bldP spid="5150" grpId="0"/>
      <p:bldP spid="5151" grpId="0"/>
      <p:bldP spid="5152" grpId="0"/>
      <p:bldP spid="5153" grpId="0"/>
      <p:bldP spid="5154" grpId="0"/>
      <p:bldP spid="5155" grpId="0"/>
      <p:bldP spid="5156" grpId="0"/>
      <p:bldP spid="5157" grpId="0"/>
      <p:bldP spid="5158" grpId="0"/>
      <p:bldP spid="5159" grpId="0"/>
      <p:bldP spid="5160" grpId="0"/>
      <p:bldP spid="5161" grpId="0"/>
      <p:bldP spid="516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32769"/>
          <p:cNvSpPr/>
          <p:nvPr/>
        </p:nvSpPr>
        <p:spPr>
          <a:xfrm>
            <a:off x="990600" y="381000"/>
            <a:ext cx="1828800" cy="904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华文中宋" panose="02010600040101010101" charset="-122"/>
                <a:ea typeface="华文中宋" panose="02010600040101010101" charset="-122"/>
              </a:rPr>
              <a:t>练习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2771" name="文本框 32770"/>
          <p:cNvSpPr txBox="1"/>
          <p:nvPr/>
        </p:nvSpPr>
        <p:spPr>
          <a:xfrm>
            <a:off x="438150" y="1828800"/>
            <a:ext cx="8267700" cy="429895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请把在这段文字中的</a:t>
            </a:r>
            <a:r>
              <a:rPr lang="zh-CN" altLang="en-US" sz="3600" b="1">
                <a:solidFill>
                  <a:srgbClr val="FF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叹词</a:t>
            </a: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找出来。</a:t>
            </a:r>
            <a:endParaRPr lang="zh-CN" altLang="en-US" sz="3600" b="1">
              <a:solidFill>
                <a:srgbClr val="66FF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  <a:r>
              <a:rPr lang="zh-CN" altLang="en-US" sz="40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 哎呀，你丢钱啦！”</a:t>
            </a:r>
            <a:endParaRPr lang="zh-CN" altLang="en-US" sz="400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“唔，是叫我吗？”</a:t>
            </a:r>
            <a:endParaRPr lang="zh-CN" altLang="en-US" sz="400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“嘿，不是你还有谁呀。傻帽！”</a:t>
            </a:r>
            <a:endParaRPr lang="zh-CN" altLang="en-US" sz="400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“哦！谢谢！”</a:t>
            </a:r>
            <a:endParaRPr lang="zh-CN" altLang="en-US" sz="400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2772" name="文本框 32771"/>
          <p:cNvSpPr txBox="1"/>
          <p:nvPr/>
        </p:nvSpPr>
        <p:spPr>
          <a:xfrm>
            <a:off x="156845" y="1828800"/>
            <a:ext cx="8705850" cy="490696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请把在这段文字中的</a:t>
            </a:r>
            <a:r>
              <a:rPr lang="zh-CN" altLang="en-US" sz="3600" b="1" dirty="0">
                <a:solidFill>
                  <a:srgbClr val="FF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叹词</a:t>
            </a:r>
            <a:r>
              <a:rPr lang="zh-CN" altLang="en-US" sz="3600" b="1" dirty="0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找出来。</a:t>
            </a:r>
            <a:endParaRPr lang="zh-CN" altLang="en-US" sz="3600" b="1" dirty="0">
              <a:solidFill>
                <a:srgbClr val="66FF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  <a:r>
              <a:rPr lang="zh-CN" altLang="en-US" sz="4000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 </a:t>
            </a:r>
            <a:r>
              <a:rPr lang="zh-CN" altLang="en-US" sz="4000" u="sng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哎呀</a:t>
            </a:r>
            <a:r>
              <a:rPr lang="zh-CN" altLang="en-US" sz="4000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，你丢钱啦！”</a:t>
            </a:r>
            <a:endParaRPr lang="zh-CN" altLang="en-US" sz="4000" dirty="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“啊，是叫我吗？”</a:t>
            </a:r>
            <a:endParaRPr lang="zh-CN" altLang="en-US" sz="4000" dirty="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“</a:t>
            </a:r>
            <a:r>
              <a:rPr lang="zh-CN" altLang="en-US" sz="4000" u="sng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嘿</a:t>
            </a:r>
            <a:r>
              <a:rPr lang="zh-CN" altLang="en-US" sz="4000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，不是你还有谁呀。傻帽！”</a:t>
            </a:r>
            <a:endParaRPr lang="zh-CN" altLang="en-US" sz="4000" dirty="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“</a:t>
            </a:r>
            <a:r>
              <a:rPr lang="zh-CN" altLang="en-US" sz="4000" u="sng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哦</a:t>
            </a:r>
            <a:r>
              <a:rPr lang="zh-CN" altLang="en-US" sz="4000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！谢谢！”</a:t>
            </a:r>
            <a:endParaRPr lang="zh-CN" altLang="en-US" sz="4000" dirty="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33793"/>
          <p:cNvSpPr txBox="1"/>
          <p:nvPr/>
        </p:nvSpPr>
        <p:spPr>
          <a:xfrm>
            <a:off x="2819400" y="10668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3795" name="文本框 33794"/>
          <p:cNvSpPr txBox="1"/>
          <p:nvPr/>
        </p:nvSpPr>
        <p:spPr>
          <a:xfrm>
            <a:off x="577850" y="1371600"/>
            <a:ext cx="242570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拟声词：</a:t>
            </a:r>
            <a:endParaRPr lang="zh-CN" altLang="en-US" sz="4400" b="1">
              <a:latin typeface="Arial" panose="020B0604020202020204" pitchFamily="34" charset="0"/>
            </a:endParaRPr>
          </a:p>
        </p:txBody>
      </p:sp>
      <p:sp>
        <p:nvSpPr>
          <p:cNvPr id="33796" name="文本框 33795"/>
          <p:cNvSpPr txBox="1"/>
          <p:nvPr/>
        </p:nvSpPr>
        <p:spPr>
          <a:xfrm>
            <a:off x="577850" y="2474595"/>
            <a:ext cx="13004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例：</a:t>
            </a:r>
            <a:endParaRPr lang="zh-CN" altLang="en-US" sz="4400">
              <a:latin typeface="Arial" panose="020B0604020202020204" pitchFamily="34" charset="0"/>
            </a:endParaRPr>
          </a:p>
        </p:txBody>
      </p:sp>
      <p:sp>
        <p:nvSpPr>
          <p:cNvPr id="33797" name="矩形 33796"/>
          <p:cNvSpPr/>
          <p:nvPr/>
        </p:nvSpPr>
        <p:spPr>
          <a:xfrm>
            <a:off x="2514600" y="1447800"/>
            <a:ext cx="6348413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latin typeface="Arial" panose="020B0604020202020204" pitchFamily="34" charset="0"/>
              </a:rPr>
              <a:t>指模拟人或事物声音的词</a:t>
            </a:r>
            <a:endParaRPr lang="zh-CN" altLang="en-US" sz="4400" b="1">
              <a:latin typeface="Arial" panose="020B0604020202020204" pitchFamily="34" charset="0"/>
            </a:endParaRPr>
          </a:p>
        </p:txBody>
      </p:sp>
      <p:sp>
        <p:nvSpPr>
          <p:cNvPr id="33798" name="矩形 33797"/>
          <p:cNvSpPr/>
          <p:nvPr/>
        </p:nvSpPr>
        <p:spPr>
          <a:xfrm>
            <a:off x="1475740" y="2581275"/>
            <a:ext cx="76682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</a:rPr>
              <a:t>沙沙、哗哗、乒乒乓乓、哇哇、噔噔</a:t>
            </a:r>
            <a:endParaRPr lang="zh-CN" altLang="en-US" sz="36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3799" name="文本框 33798"/>
          <p:cNvSpPr txBox="1"/>
          <p:nvPr/>
        </p:nvSpPr>
        <p:spPr>
          <a:xfrm>
            <a:off x="539433" y="3603943"/>
            <a:ext cx="80645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语法特点：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FF"/>
                </a:solidFill>
                <a:latin typeface="Times New Roman" panose="02020603050405020304" pitchFamily="18" charset="0"/>
              </a:rPr>
              <a:t>             </a:t>
            </a:r>
            <a:r>
              <a:rPr lang="zh-CN" altLang="en-US" sz="32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单独成句或单独充当独立成分。</a:t>
            </a:r>
            <a:endParaRPr lang="zh-CN" altLang="en-US" sz="3200" b="1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3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/>
      <p:bldP spid="33797" grpId="0"/>
      <p:bldP spid="3379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34817"/>
          <p:cNvSpPr txBox="1"/>
          <p:nvPr/>
        </p:nvSpPr>
        <p:spPr>
          <a:xfrm>
            <a:off x="900113" y="549275"/>
            <a:ext cx="78486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</a:rPr>
              <a:t>★</a:t>
            </a:r>
            <a:r>
              <a:rPr lang="zh-CN" altLang="en-US" sz="3600" b="1">
                <a:latin typeface="Arial" panose="020B0604020202020204" pitchFamily="34" charset="0"/>
              </a:rPr>
              <a:t>在不同的语言环境中，词性是可能会发生变化的。因此，我们应该特别注意</a:t>
            </a:r>
            <a:r>
              <a:rPr lang="zh-CN" altLang="en-US" sz="3600" b="1">
                <a:solidFill>
                  <a:srgbClr val="990000"/>
                </a:solidFill>
                <a:latin typeface="Arial" panose="020B0604020202020204" pitchFamily="34" charset="0"/>
              </a:rPr>
              <a:t>到句子中去辨别词性。</a:t>
            </a:r>
            <a:endParaRPr lang="zh-CN" altLang="en-US" sz="3600" b="1">
              <a:solidFill>
                <a:srgbClr val="990000"/>
              </a:solidFill>
              <a:latin typeface="Arial" panose="020B0604020202020204" pitchFamily="34" charset="0"/>
            </a:endParaRPr>
          </a:p>
        </p:txBody>
      </p:sp>
      <p:sp>
        <p:nvSpPr>
          <p:cNvPr id="34819" name="文本框 34818"/>
          <p:cNvSpPr txBox="1"/>
          <p:nvPr/>
        </p:nvSpPr>
        <p:spPr>
          <a:xfrm>
            <a:off x="900113" y="2997200"/>
            <a:ext cx="78486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</a:rPr>
              <a:t>★</a:t>
            </a:r>
            <a:r>
              <a:rPr lang="zh-CN" altLang="en-US" sz="3600" b="1">
                <a:latin typeface="Arial" panose="020B0604020202020204" pitchFamily="34" charset="0"/>
              </a:rPr>
              <a:t>辨别词性应该从该词语的语法功用入手。如果无法一下子判定词性，可尝试运用</a:t>
            </a:r>
            <a:r>
              <a:rPr lang="zh-CN" altLang="en-US" sz="3600" b="1">
                <a:solidFill>
                  <a:srgbClr val="990000"/>
                </a:solidFill>
                <a:latin typeface="Arial" panose="020B0604020202020204" pitchFamily="34" charset="0"/>
              </a:rPr>
              <a:t>排除法</a:t>
            </a:r>
            <a:r>
              <a:rPr lang="zh-CN" altLang="en-US" sz="3600" b="1">
                <a:latin typeface="Arial" panose="020B0604020202020204" pitchFamily="34" charset="0"/>
              </a:rPr>
              <a:t>。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35841"/>
          <p:cNvSpPr txBox="1"/>
          <p:nvPr/>
        </p:nvSpPr>
        <p:spPr>
          <a:xfrm>
            <a:off x="250825" y="188913"/>
            <a:ext cx="78486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★</a:t>
            </a:r>
            <a:r>
              <a:rPr lang="zh-CN" altLang="en-US" sz="3200" b="1">
                <a:latin typeface="Arial" panose="020B0604020202020204" pitchFamily="34" charset="0"/>
              </a:rPr>
              <a:t>请辨别下列各句中划线词的词性：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35843" name="左大括号 35842"/>
          <p:cNvSpPr/>
          <p:nvPr/>
        </p:nvSpPr>
        <p:spPr>
          <a:xfrm>
            <a:off x="395288" y="981075"/>
            <a:ext cx="188912" cy="935038"/>
          </a:xfrm>
          <a:prstGeom prst="leftBrace">
            <a:avLst>
              <a:gd name="adj1" fmla="val 41246"/>
              <a:gd name="adj2" fmla="val 50000"/>
            </a:avLst>
          </a:prstGeom>
          <a:noFill/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44" name="文本框 35843"/>
          <p:cNvSpPr txBox="1"/>
          <p:nvPr/>
        </p:nvSpPr>
        <p:spPr>
          <a:xfrm>
            <a:off x="584200" y="836613"/>
            <a:ext cx="4708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1.</a:t>
            </a:r>
            <a:r>
              <a:rPr lang="zh-CN" altLang="en-US" sz="2400" b="1">
                <a:latin typeface="Arial" panose="020B0604020202020204" pitchFamily="34" charset="0"/>
              </a:rPr>
              <a:t>他手里拿着一束鲜艳的</a:t>
            </a:r>
            <a:r>
              <a:rPr lang="zh-CN" altLang="en-US" sz="2400" b="1" u="sng">
                <a:solidFill>
                  <a:srgbClr val="E92605"/>
                </a:solidFill>
                <a:latin typeface="Arial" panose="020B0604020202020204" pitchFamily="34" charset="0"/>
              </a:rPr>
              <a:t>花</a:t>
            </a:r>
            <a:r>
              <a:rPr lang="zh-CN" altLang="en-US" sz="2400" b="1">
                <a:latin typeface="Arial" panose="020B0604020202020204" pitchFamily="34" charset="0"/>
              </a:rPr>
              <a:t>。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5845" name="文本框 35844"/>
          <p:cNvSpPr txBox="1"/>
          <p:nvPr/>
        </p:nvSpPr>
        <p:spPr>
          <a:xfrm>
            <a:off x="584200" y="1231900"/>
            <a:ext cx="4708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2.</a:t>
            </a:r>
            <a:r>
              <a:rPr lang="zh-CN" altLang="en-US" sz="2400" b="1">
                <a:latin typeface="Arial" panose="020B0604020202020204" pitchFamily="34" charset="0"/>
              </a:rPr>
              <a:t>今天我买东西</a:t>
            </a:r>
            <a:r>
              <a:rPr lang="zh-CN" altLang="en-US" sz="2400" b="1" u="sng">
                <a:solidFill>
                  <a:srgbClr val="E92605"/>
                </a:solidFill>
                <a:latin typeface="Arial" panose="020B0604020202020204" pitchFamily="34" charset="0"/>
              </a:rPr>
              <a:t>花</a:t>
            </a:r>
            <a:r>
              <a:rPr lang="zh-CN" altLang="en-US" sz="2400" b="1">
                <a:latin typeface="Arial" panose="020B0604020202020204" pitchFamily="34" charset="0"/>
              </a:rPr>
              <a:t>了很多钱。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5846" name="文本框 35845"/>
          <p:cNvSpPr txBox="1"/>
          <p:nvPr/>
        </p:nvSpPr>
        <p:spPr>
          <a:xfrm>
            <a:off x="584200" y="1628775"/>
            <a:ext cx="4708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3.</a:t>
            </a:r>
            <a:r>
              <a:rPr lang="zh-CN" altLang="en-US" sz="2400" b="1">
                <a:latin typeface="Arial" panose="020B0604020202020204" pitchFamily="34" charset="0"/>
              </a:rPr>
              <a:t>他那天穿了一件</a:t>
            </a:r>
            <a:r>
              <a:rPr lang="zh-CN" altLang="en-US" sz="2400" b="1" u="sng">
                <a:solidFill>
                  <a:srgbClr val="E92605"/>
                </a:solidFill>
                <a:latin typeface="Arial" panose="020B0604020202020204" pitchFamily="34" charset="0"/>
              </a:rPr>
              <a:t>花</a:t>
            </a:r>
            <a:r>
              <a:rPr lang="zh-CN" altLang="en-US" sz="2400" b="1">
                <a:latin typeface="Arial" panose="020B0604020202020204" pitchFamily="34" charset="0"/>
              </a:rPr>
              <a:t>衣服。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5847" name="文本框 35846"/>
          <p:cNvSpPr txBox="1"/>
          <p:nvPr/>
        </p:nvSpPr>
        <p:spPr>
          <a:xfrm>
            <a:off x="5221288" y="811213"/>
            <a:ext cx="14398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Arial" panose="020B0604020202020204" pitchFamily="34" charset="0"/>
              </a:rPr>
              <a:t>（名词）</a:t>
            </a:r>
            <a:endParaRPr lang="zh-CN" altLang="en-US" sz="24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35848" name="文本框 35847"/>
          <p:cNvSpPr txBox="1"/>
          <p:nvPr/>
        </p:nvSpPr>
        <p:spPr>
          <a:xfrm>
            <a:off x="5221288" y="1171575"/>
            <a:ext cx="14398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Arial" panose="020B0604020202020204" pitchFamily="34" charset="0"/>
              </a:rPr>
              <a:t>（动词）</a:t>
            </a:r>
            <a:endParaRPr lang="zh-CN" altLang="en-US" sz="24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35849" name="文本框 35848"/>
          <p:cNvSpPr txBox="1"/>
          <p:nvPr/>
        </p:nvSpPr>
        <p:spPr>
          <a:xfrm>
            <a:off x="5221288" y="1531938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Arial" panose="020B0604020202020204" pitchFamily="34" charset="0"/>
              </a:rPr>
              <a:t>（形容词）</a:t>
            </a:r>
            <a:endParaRPr lang="zh-CN" altLang="en-US" sz="24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35850" name="左大括号 35849"/>
          <p:cNvSpPr/>
          <p:nvPr/>
        </p:nvSpPr>
        <p:spPr>
          <a:xfrm>
            <a:off x="395288" y="2278063"/>
            <a:ext cx="144462" cy="719137"/>
          </a:xfrm>
          <a:prstGeom prst="leftBrace">
            <a:avLst>
              <a:gd name="adj1" fmla="val 41483"/>
              <a:gd name="adj2" fmla="val 50000"/>
            </a:avLst>
          </a:prstGeom>
          <a:noFill/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51" name="文本框 35850"/>
          <p:cNvSpPr txBox="1"/>
          <p:nvPr/>
        </p:nvSpPr>
        <p:spPr>
          <a:xfrm>
            <a:off x="584200" y="2060575"/>
            <a:ext cx="4708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1.</a:t>
            </a:r>
            <a:r>
              <a:rPr lang="zh-CN" altLang="en-US" sz="2400" b="1">
                <a:latin typeface="Arial" panose="020B0604020202020204" pitchFamily="34" charset="0"/>
              </a:rPr>
              <a:t>你快叫</a:t>
            </a:r>
            <a:r>
              <a:rPr lang="zh-CN" altLang="en-US" sz="2400" b="1" u="sng">
                <a:solidFill>
                  <a:srgbClr val="E92605"/>
                </a:solidFill>
                <a:latin typeface="Arial" panose="020B0604020202020204" pitchFamily="34" charset="0"/>
              </a:rPr>
              <a:t>几</a:t>
            </a:r>
            <a:r>
              <a:rPr lang="zh-CN" altLang="en-US" sz="2400" b="1">
                <a:latin typeface="Arial" panose="020B0604020202020204" pitchFamily="34" charset="0"/>
              </a:rPr>
              <a:t>个人过来帮忙。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5852" name="文本框 35851"/>
          <p:cNvSpPr txBox="1"/>
          <p:nvPr/>
        </p:nvSpPr>
        <p:spPr>
          <a:xfrm>
            <a:off x="584200" y="2708275"/>
            <a:ext cx="4708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2.</a:t>
            </a:r>
            <a:r>
              <a:rPr lang="zh-CN" altLang="en-US" sz="2400" b="1">
                <a:latin typeface="Arial" panose="020B0604020202020204" pitchFamily="34" charset="0"/>
              </a:rPr>
              <a:t>这两个数的和是</a:t>
            </a:r>
            <a:r>
              <a:rPr lang="zh-CN" altLang="en-US" sz="2400" b="1" u="sng">
                <a:solidFill>
                  <a:srgbClr val="E92605"/>
                </a:solidFill>
                <a:latin typeface="Arial" panose="020B0604020202020204" pitchFamily="34" charset="0"/>
              </a:rPr>
              <a:t>几</a:t>
            </a:r>
            <a:r>
              <a:rPr lang="zh-CN" altLang="en-US" sz="2400" b="1">
                <a:latin typeface="Arial" panose="020B0604020202020204" pitchFamily="34" charset="0"/>
              </a:rPr>
              <a:t>？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5853" name="文本框 35852"/>
          <p:cNvSpPr txBox="1"/>
          <p:nvPr/>
        </p:nvSpPr>
        <p:spPr>
          <a:xfrm>
            <a:off x="5221288" y="2035175"/>
            <a:ext cx="14398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Arial" panose="020B0604020202020204" pitchFamily="34" charset="0"/>
              </a:rPr>
              <a:t>（数词）</a:t>
            </a:r>
            <a:endParaRPr lang="zh-CN" altLang="en-US" sz="24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35854" name="文本框 35853"/>
          <p:cNvSpPr txBox="1"/>
          <p:nvPr/>
        </p:nvSpPr>
        <p:spPr>
          <a:xfrm>
            <a:off x="5221288" y="2636838"/>
            <a:ext cx="14398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Arial" panose="020B0604020202020204" pitchFamily="34" charset="0"/>
              </a:rPr>
              <a:t>（代词）</a:t>
            </a:r>
            <a:endParaRPr lang="zh-CN" altLang="en-US" sz="24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35855" name="左大括号 35854"/>
          <p:cNvSpPr/>
          <p:nvPr/>
        </p:nvSpPr>
        <p:spPr>
          <a:xfrm>
            <a:off x="395288" y="3311525"/>
            <a:ext cx="188912" cy="935038"/>
          </a:xfrm>
          <a:prstGeom prst="leftBrace">
            <a:avLst>
              <a:gd name="adj1" fmla="val 41246"/>
              <a:gd name="adj2" fmla="val 50000"/>
            </a:avLst>
          </a:prstGeom>
          <a:noFill/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56" name="文本框 35855"/>
          <p:cNvSpPr txBox="1"/>
          <p:nvPr/>
        </p:nvSpPr>
        <p:spPr>
          <a:xfrm>
            <a:off x="584200" y="3167063"/>
            <a:ext cx="4708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1.</a:t>
            </a:r>
            <a:r>
              <a:rPr lang="zh-CN" altLang="en-US" sz="2400" b="1">
                <a:latin typeface="Arial" panose="020B0604020202020204" pitchFamily="34" charset="0"/>
              </a:rPr>
              <a:t>这两个数的</a:t>
            </a:r>
            <a:r>
              <a:rPr lang="zh-CN" altLang="en-US" sz="2400" b="1" u="sng">
                <a:solidFill>
                  <a:srgbClr val="E92605"/>
                </a:solidFill>
                <a:latin typeface="Arial" panose="020B0604020202020204" pitchFamily="34" charset="0"/>
              </a:rPr>
              <a:t>和</a:t>
            </a:r>
            <a:r>
              <a:rPr lang="zh-CN" altLang="en-US" sz="2400" b="1">
                <a:latin typeface="Arial" panose="020B0604020202020204" pitchFamily="34" charset="0"/>
              </a:rPr>
              <a:t>是几？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5857" name="文本框 35856"/>
          <p:cNvSpPr txBox="1"/>
          <p:nvPr/>
        </p:nvSpPr>
        <p:spPr>
          <a:xfrm>
            <a:off x="584200" y="3562350"/>
            <a:ext cx="4708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2.</a:t>
            </a:r>
            <a:r>
              <a:rPr lang="zh-CN" altLang="en-US" sz="2400" b="1">
                <a:latin typeface="Arial" panose="020B0604020202020204" pitchFamily="34" charset="0"/>
              </a:rPr>
              <a:t>我</a:t>
            </a:r>
            <a:r>
              <a:rPr lang="zh-CN" altLang="en-US" sz="2400" b="1" u="sng">
                <a:solidFill>
                  <a:srgbClr val="E92605"/>
                </a:solidFill>
                <a:latin typeface="Arial" panose="020B0604020202020204" pitchFamily="34" charset="0"/>
              </a:rPr>
              <a:t>和</a:t>
            </a:r>
            <a:r>
              <a:rPr lang="zh-CN" altLang="en-US" sz="2400" b="1">
                <a:latin typeface="Arial" panose="020B0604020202020204" pitchFamily="34" charset="0"/>
              </a:rPr>
              <a:t>他都是苏州人。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5858" name="文本框 35857"/>
          <p:cNvSpPr txBox="1"/>
          <p:nvPr/>
        </p:nvSpPr>
        <p:spPr>
          <a:xfrm>
            <a:off x="584200" y="3959225"/>
            <a:ext cx="4708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3.</a:t>
            </a:r>
            <a:r>
              <a:rPr lang="zh-CN" altLang="en-US" sz="2400" b="1">
                <a:latin typeface="Arial" panose="020B0604020202020204" pitchFamily="34" charset="0"/>
              </a:rPr>
              <a:t>我</a:t>
            </a:r>
            <a:r>
              <a:rPr lang="zh-CN" altLang="en-US" sz="2400" b="1" u="sng">
                <a:solidFill>
                  <a:srgbClr val="E92605"/>
                </a:solidFill>
                <a:latin typeface="Arial" panose="020B0604020202020204" pitchFamily="34" charset="0"/>
              </a:rPr>
              <a:t>和</a:t>
            </a:r>
            <a:r>
              <a:rPr lang="zh-CN" altLang="en-US" sz="2400" b="1">
                <a:latin typeface="Arial" panose="020B0604020202020204" pitchFamily="34" charset="0"/>
              </a:rPr>
              <a:t>他说了几句苏州话。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5859" name="文本框 35858"/>
          <p:cNvSpPr txBox="1"/>
          <p:nvPr/>
        </p:nvSpPr>
        <p:spPr>
          <a:xfrm>
            <a:off x="5221288" y="3141663"/>
            <a:ext cx="14398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Arial" panose="020B0604020202020204" pitchFamily="34" charset="0"/>
              </a:rPr>
              <a:t>（名词）</a:t>
            </a:r>
            <a:endParaRPr lang="zh-CN" altLang="en-US" sz="24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35860" name="文本框 35859"/>
          <p:cNvSpPr txBox="1"/>
          <p:nvPr/>
        </p:nvSpPr>
        <p:spPr>
          <a:xfrm>
            <a:off x="5221288" y="3502025"/>
            <a:ext cx="14398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Arial" panose="020B0604020202020204" pitchFamily="34" charset="0"/>
              </a:rPr>
              <a:t>（连词）</a:t>
            </a:r>
            <a:endParaRPr lang="zh-CN" altLang="en-US" sz="24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35861" name="文本框 35860"/>
          <p:cNvSpPr txBox="1"/>
          <p:nvPr/>
        </p:nvSpPr>
        <p:spPr>
          <a:xfrm>
            <a:off x="5221288" y="3862388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Arial" panose="020B0604020202020204" pitchFamily="34" charset="0"/>
              </a:rPr>
              <a:t>（介词）</a:t>
            </a:r>
            <a:endParaRPr lang="zh-CN" altLang="en-US" sz="24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35862" name="左大括号 35861"/>
          <p:cNvSpPr/>
          <p:nvPr/>
        </p:nvSpPr>
        <p:spPr>
          <a:xfrm>
            <a:off x="395288" y="4629150"/>
            <a:ext cx="144462" cy="719138"/>
          </a:xfrm>
          <a:prstGeom prst="leftBrace">
            <a:avLst>
              <a:gd name="adj1" fmla="val 41483"/>
              <a:gd name="adj2" fmla="val 50000"/>
            </a:avLst>
          </a:prstGeom>
          <a:noFill/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63" name="文本框 35862"/>
          <p:cNvSpPr txBox="1"/>
          <p:nvPr/>
        </p:nvSpPr>
        <p:spPr>
          <a:xfrm>
            <a:off x="584200" y="4411663"/>
            <a:ext cx="4708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1.</a:t>
            </a:r>
            <a:r>
              <a:rPr lang="zh-CN" altLang="en-US" sz="2400" b="1">
                <a:latin typeface="Arial" panose="020B0604020202020204" pitchFamily="34" charset="0"/>
              </a:rPr>
              <a:t>他顺利</a:t>
            </a:r>
            <a:r>
              <a:rPr lang="zh-CN" altLang="en-US" sz="2400" b="1" u="sng">
                <a:solidFill>
                  <a:srgbClr val="E92605"/>
                </a:solidFill>
                <a:latin typeface="Arial" panose="020B0604020202020204" pitchFamily="34" charset="0"/>
              </a:rPr>
              <a:t>通过</a:t>
            </a:r>
            <a:r>
              <a:rPr lang="zh-CN" altLang="en-US" sz="2400" b="1">
                <a:latin typeface="Arial" panose="020B0604020202020204" pitchFamily="34" charset="0"/>
              </a:rPr>
              <a:t>了这次考试。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5864" name="文本框 35863"/>
          <p:cNvSpPr txBox="1"/>
          <p:nvPr/>
        </p:nvSpPr>
        <p:spPr>
          <a:xfrm>
            <a:off x="584200" y="5059363"/>
            <a:ext cx="4851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2.</a:t>
            </a:r>
            <a:r>
              <a:rPr lang="zh-CN" altLang="en-US" sz="2400" b="1" u="sng">
                <a:solidFill>
                  <a:srgbClr val="E92605"/>
                </a:solidFill>
                <a:latin typeface="Arial" panose="020B0604020202020204" pitchFamily="34" charset="0"/>
              </a:rPr>
              <a:t>通过</a:t>
            </a:r>
            <a:r>
              <a:rPr lang="zh-CN" altLang="en-US" sz="2400" b="1">
                <a:latin typeface="Arial" panose="020B0604020202020204" pitchFamily="34" charset="0"/>
              </a:rPr>
              <a:t>这次考试，他发现了问题。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5865" name="文本框 35864"/>
          <p:cNvSpPr txBox="1"/>
          <p:nvPr/>
        </p:nvSpPr>
        <p:spPr>
          <a:xfrm>
            <a:off x="5221288" y="4386263"/>
            <a:ext cx="14398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Arial" panose="020B0604020202020204" pitchFamily="34" charset="0"/>
              </a:rPr>
              <a:t>（动词）</a:t>
            </a:r>
            <a:endParaRPr lang="zh-CN" altLang="en-US" sz="24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35866" name="文本框 35865"/>
          <p:cNvSpPr txBox="1"/>
          <p:nvPr/>
        </p:nvSpPr>
        <p:spPr>
          <a:xfrm>
            <a:off x="5221288" y="4987925"/>
            <a:ext cx="14398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Arial" panose="020B0604020202020204" pitchFamily="34" charset="0"/>
              </a:rPr>
              <a:t>（介词）</a:t>
            </a:r>
            <a:endParaRPr lang="zh-CN" altLang="en-US" sz="24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4" grpId="0"/>
      <p:bldP spid="35845" grpId="0"/>
      <p:bldP spid="35846" grpId="0"/>
      <p:bldP spid="35847" grpId="0"/>
      <p:bldP spid="35848" grpId="0"/>
      <p:bldP spid="35849" grpId="0"/>
      <p:bldP spid="35851" grpId="0"/>
      <p:bldP spid="35852" grpId="0"/>
      <p:bldP spid="35853" grpId="0"/>
      <p:bldP spid="35854" grpId="0"/>
      <p:bldP spid="35856" grpId="0"/>
      <p:bldP spid="35857" grpId="0"/>
      <p:bldP spid="35858" grpId="0"/>
      <p:bldP spid="35859" grpId="0"/>
      <p:bldP spid="35860" grpId="0"/>
      <p:bldP spid="35861" grpId="0"/>
      <p:bldP spid="35863" grpId="0"/>
      <p:bldP spid="35864" grpId="0"/>
      <p:bldP spid="35865" grpId="0"/>
      <p:bldP spid="3586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36865" descr="C:/Users/dell/AppData/Local/Kingsoft/WPS Cloud Files/userdata/qing/filecache/依羽的云文档/七年级课件/http:/home.ied.edu.hk/~s0403641/img/f2icon006.gif">
            <a:hlinkClick r:id="rId1"/>
          </p:cNvPr>
          <p:cNvPicPr>
            <a:picLocks noChangeAspect="1"/>
          </p:cNvPicPr>
          <p:nvPr/>
        </p:nvPicPr>
        <p:blipFill>
          <a:blip r:embed="rId2" r:link="rId3" cstate="print"/>
          <a:stretch>
            <a:fillRect/>
          </a:stretch>
        </p:blipFill>
        <p:spPr>
          <a:xfrm>
            <a:off x="1763713" y="3111500"/>
            <a:ext cx="142875" cy="142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矩形 36866"/>
          <p:cNvSpPr/>
          <p:nvPr/>
        </p:nvSpPr>
        <p:spPr>
          <a:xfrm>
            <a:off x="144463" y="279400"/>
            <a:ext cx="8642350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1)李先生的一份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记录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真详细，里面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记录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了公司半年的收支情况。 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6868" name="矩形 36867"/>
          <p:cNvSpPr/>
          <p:nvPr/>
        </p:nvSpPr>
        <p:spPr>
          <a:xfrm>
            <a:off x="144463" y="1674813"/>
            <a:ext cx="8964612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2)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报告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！我的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报告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已经做好了，请首长你过目。 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6869" name="矩形 36868"/>
          <p:cNvSpPr/>
          <p:nvPr/>
        </p:nvSpPr>
        <p:spPr>
          <a:xfrm>
            <a:off x="144463" y="2794000"/>
            <a:ext cx="8893175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3)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我们冒着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危险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，攀过最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危险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的山崖，最后才找到下山的路。 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6870" name="矩形 36869"/>
          <p:cNvSpPr/>
          <p:nvPr/>
        </p:nvSpPr>
        <p:spPr>
          <a:xfrm>
            <a:off x="144463" y="4090988"/>
            <a:ext cx="8820150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4)班主任常常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教训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我们不要坐黑车，我要紧记她的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教训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。 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6871" name="矩形 36870"/>
          <p:cNvSpPr/>
          <p:nvPr/>
        </p:nvSpPr>
        <p:spPr>
          <a:xfrm>
            <a:off x="144463" y="5445125"/>
            <a:ext cx="8532812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5)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我会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永远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爱我的母亲，由今天直到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永远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。 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6872" name="矩形 36871"/>
          <p:cNvSpPr/>
          <p:nvPr/>
        </p:nvSpPr>
        <p:spPr>
          <a:xfrm>
            <a:off x="5192713" y="1052513"/>
            <a:ext cx="33845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答案：名词 动词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36873" name="矩形 36872"/>
          <p:cNvSpPr/>
          <p:nvPr/>
        </p:nvSpPr>
        <p:spPr>
          <a:xfrm>
            <a:off x="5192713" y="2205038"/>
            <a:ext cx="4186237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 ：动词 名词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36874" name="矩形 36873"/>
          <p:cNvSpPr/>
          <p:nvPr/>
        </p:nvSpPr>
        <p:spPr>
          <a:xfrm>
            <a:off x="5192713" y="3357563"/>
            <a:ext cx="47085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 ：名词 形容词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36875" name="矩形 36874"/>
          <p:cNvSpPr/>
          <p:nvPr/>
        </p:nvSpPr>
        <p:spPr>
          <a:xfrm>
            <a:off x="5219700" y="4652963"/>
            <a:ext cx="37290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 ：动词 名词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36876" name="矩形 36875"/>
          <p:cNvSpPr/>
          <p:nvPr/>
        </p:nvSpPr>
        <p:spPr>
          <a:xfrm>
            <a:off x="5192713" y="6021388"/>
            <a:ext cx="47085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 ：副词 名词 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2" grpId="0"/>
      <p:bldP spid="36874" grpId="0"/>
      <p:bldP spid="3687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矩形 37889"/>
          <p:cNvSpPr/>
          <p:nvPr/>
        </p:nvSpPr>
        <p:spPr>
          <a:xfrm>
            <a:off x="0" y="-52387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37891" name="矩形 37890"/>
          <p:cNvSpPr/>
          <p:nvPr/>
        </p:nvSpPr>
        <p:spPr>
          <a:xfrm>
            <a:off x="1187450" y="2349500"/>
            <a:ext cx="128588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37892" name="矩形 37891"/>
          <p:cNvSpPr/>
          <p:nvPr/>
        </p:nvSpPr>
        <p:spPr>
          <a:xfrm>
            <a:off x="0" y="11271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37893" name="矩形 37892"/>
          <p:cNvSpPr/>
          <p:nvPr/>
        </p:nvSpPr>
        <p:spPr>
          <a:xfrm>
            <a:off x="0" y="27781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37894" name="矩形 37893"/>
          <p:cNvSpPr/>
          <p:nvPr/>
        </p:nvSpPr>
        <p:spPr>
          <a:xfrm>
            <a:off x="179388" y="260350"/>
            <a:ext cx="7632700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</a:rPr>
              <a:t>6) 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这是一个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非常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时期，大学要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非常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小心，才可以渡过难关。 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37895" name="矩形 37894"/>
          <p:cNvSpPr/>
          <p:nvPr/>
        </p:nvSpPr>
        <p:spPr>
          <a:xfrm>
            <a:off x="0" y="36036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37896" name="矩形 37895"/>
          <p:cNvSpPr/>
          <p:nvPr/>
        </p:nvSpPr>
        <p:spPr>
          <a:xfrm>
            <a:off x="146050" y="1412875"/>
            <a:ext cx="8747125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</a:rPr>
              <a:t>7) 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他是我们单位的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领导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，在他的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领导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之下，我们今个月的工作成绩大大提搞了。 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37897" name="矩形 37896"/>
          <p:cNvSpPr/>
          <p:nvPr/>
        </p:nvSpPr>
        <p:spPr>
          <a:xfrm>
            <a:off x="0" y="44291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37898" name="矩形 37897"/>
          <p:cNvSpPr/>
          <p:nvPr/>
        </p:nvSpPr>
        <p:spPr>
          <a:xfrm>
            <a:off x="123825" y="3136900"/>
            <a:ext cx="9020175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</a:rPr>
              <a:t>8) 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这宗意外的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大概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情形怎样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你可以说个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大概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吧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</a:rPr>
              <a:t>? 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sp>
        <p:nvSpPr>
          <p:cNvPr id="37899" name="矩形 37898"/>
          <p:cNvSpPr/>
          <p:nvPr/>
        </p:nvSpPr>
        <p:spPr>
          <a:xfrm>
            <a:off x="0" y="52546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37900" name="矩形 37899"/>
          <p:cNvSpPr/>
          <p:nvPr/>
        </p:nvSpPr>
        <p:spPr>
          <a:xfrm>
            <a:off x="107950" y="4233863"/>
            <a:ext cx="9288463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</a:rPr>
              <a:t>9) 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气温很低，只有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零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下五度，游击队员化整为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零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，进入山区暂避寒冬。 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37901" name="矩形 37900"/>
          <p:cNvSpPr/>
          <p:nvPr/>
        </p:nvSpPr>
        <p:spPr>
          <a:xfrm>
            <a:off x="-107950" y="5472113"/>
            <a:ext cx="9648825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</a:rPr>
              <a:t>10) 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你以后不要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挂念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我，也不要奢望我对你的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挂念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37902" name="矩形 37901"/>
          <p:cNvSpPr/>
          <p:nvPr/>
        </p:nvSpPr>
        <p:spPr>
          <a:xfrm>
            <a:off x="0" y="70881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7903" name="矩形 37902"/>
          <p:cNvSpPr/>
          <p:nvPr/>
        </p:nvSpPr>
        <p:spPr>
          <a:xfrm>
            <a:off x="4787900" y="6092825"/>
            <a:ext cx="35909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 ：动词 名词 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37904" name="矩形 37903"/>
          <p:cNvSpPr/>
          <p:nvPr/>
        </p:nvSpPr>
        <p:spPr>
          <a:xfrm>
            <a:off x="4787900" y="765175"/>
            <a:ext cx="36734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 ：形容词 副词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37905" name="矩形 37904"/>
          <p:cNvSpPr/>
          <p:nvPr/>
        </p:nvSpPr>
        <p:spPr>
          <a:xfrm>
            <a:off x="4787900" y="2417763"/>
            <a:ext cx="37798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 ：名词 动词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37906" name="矩形 37905"/>
          <p:cNvSpPr/>
          <p:nvPr/>
        </p:nvSpPr>
        <p:spPr>
          <a:xfrm>
            <a:off x="4787900" y="3641725"/>
            <a:ext cx="3937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 ：副词 名词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37907" name="矩形 37906"/>
          <p:cNvSpPr/>
          <p:nvPr/>
        </p:nvSpPr>
        <p:spPr>
          <a:xfrm>
            <a:off x="4787900" y="4724400"/>
            <a:ext cx="40671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 ：数词 名词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3" grpId="0"/>
      <p:bldP spid="37904" grpId="0"/>
      <p:bldP spid="37905" grpId="0"/>
      <p:bldP spid="37906" grpId="0"/>
      <p:bldP spid="3790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38913" descr="C:/Users/dell/AppData/Local/Kingsoft/WPS Cloud Files/userdata/qing/filecache/依羽的云文档/七年级课件/http:/home.ied.edu.hk/~s0403641/img/f2icon003.gif">
            <a:hlinkClick r:id="rId1"/>
          </p:cNvPr>
          <p:cNvPicPr>
            <a:picLocks noChangeAspect="1"/>
          </p:cNvPicPr>
          <p:nvPr/>
        </p:nvPicPr>
        <p:blipFill>
          <a:blip r:embed="rId2" r:link="rId3" cstate="print"/>
          <a:stretch>
            <a:fillRect/>
          </a:stretch>
        </p:blipFill>
        <p:spPr>
          <a:xfrm>
            <a:off x="323850" y="260350"/>
            <a:ext cx="519113" cy="519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矩形 38914"/>
          <p:cNvSpPr/>
          <p:nvPr/>
        </p:nvSpPr>
        <p:spPr>
          <a:xfrm>
            <a:off x="136525" y="260350"/>
            <a:ext cx="8539163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       一、花</a:t>
            </a:r>
            <a:endParaRPr lang="zh-CN" altLang="en-US" sz="3200" b="1"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</a:rPr>
              <a:t>1) 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小明今天穿的一袭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花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衣裙，真的十分好看。 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38916" name="矩形 38915"/>
          <p:cNvSpPr/>
          <p:nvPr/>
        </p:nvSpPr>
        <p:spPr>
          <a:xfrm>
            <a:off x="179388" y="1628775"/>
            <a:ext cx="8964612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2) 志明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花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了整个月的零用钱，去买上网打游戏，实在不值得。 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38917" name="矩形 38916"/>
          <p:cNvSpPr/>
          <p:nvPr/>
        </p:nvSpPr>
        <p:spPr>
          <a:xfrm>
            <a:off x="138113" y="2636838"/>
            <a:ext cx="8321675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3) 她头上插了一朵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花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，幽香四溢。 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38918" name="矩形 38917"/>
          <p:cNvSpPr/>
          <p:nvPr/>
        </p:nvSpPr>
        <p:spPr>
          <a:xfrm>
            <a:off x="179388" y="3500438"/>
            <a:ext cx="7632700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       二、光</a:t>
            </a:r>
            <a:endParaRPr lang="zh-CN" altLang="en-US" sz="3200" b="1"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</a:rPr>
              <a:t>4) 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大家都离开了，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光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剩下他一人。 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38919" name="矩形 38918"/>
          <p:cNvSpPr/>
          <p:nvPr/>
        </p:nvSpPr>
        <p:spPr>
          <a:xfrm>
            <a:off x="179388" y="4724400"/>
            <a:ext cx="8539162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</a:rPr>
              <a:t>5) 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月亮的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光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洒落大地，这是个银白色的世界。 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38920" name="矩形 38919"/>
          <p:cNvSpPr/>
          <p:nvPr/>
        </p:nvSpPr>
        <p:spPr>
          <a:xfrm>
            <a:off x="179388" y="5586413"/>
            <a:ext cx="8934450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</a:rPr>
              <a:t>6) 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请你不要胡乱猜测，难道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光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头就一定是和尚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</a:rPr>
              <a:t>? 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sp>
        <p:nvSpPr>
          <p:cNvPr id="38921" name="矩形 38920"/>
          <p:cNvSpPr/>
          <p:nvPr/>
        </p:nvSpPr>
        <p:spPr>
          <a:xfrm>
            <a:off x="6588125" y="6165850"/>
            <a:ext cx="32400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 </a:t>
            </a:r>
            <a:r>
              <a:rPr lang="en-US" altLang="zh-CN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6.</a:t>
            </a:r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形容词 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38922" name="矩形 38921"/>
          <p:cNvSpPr/>
          <p:nvPr/>
        </p:nvSpPr>
        <p:spPr>
          <a:xfrm>
            <a:off x="6588125" y="1125538"/>
            <a:ext cx="35179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 </a:t>
            </a:r>
            <a:r>
              <a:rPr lang="en-US" altLang="zh-CN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1.</a:t>
            </a:r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形容词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38923" name="矩形 38922"/>
          <p:cNvSpPr/>
          <p:nvPr/>
        </p:nvSpPr>
        <p:spPr>
          <a:xfrm>
            <a:off x="6588125" y="2205038"/>
            <a:ext cx="29940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 </a:t>
            </a:r>
            <a:r>
              <a:rPr lang="en-US" altLang="zh-CN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2.</a:t>
            </a:r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动词 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38924" name="矩形 38923"/>
          <p:cNvSpPr/>
          <p:nvPr/>
        </p:nvSpPr>
        <p:spPr>
          <a:xfrm>
            <a:off x="6588125" y="3198813"/>
            <a:ext cx="29352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 </a:t>
            </a:r>
            <a:r>
              <a:rPr lang="en-US" altLang="zh-CN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3.</a:t>
            </a:r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名词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38925" name="矩形 38924"/>
          <p:cNvSpPr/>
          <p:nvPr/>
        </p:nvSpPr>
        <p:spPr>
          <a:xfrm>
            <a:off x="6588125" y="4076700"/>
            <a:ext cx="32956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 </a:t>
            </a:r>
            <a:r>
              <a:rPr lang="en-US" altLang="zh-CN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4.</a:t>
            </a:r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副词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38926" name="矩形 38925"/>
          <p:cNvSpPr/>
          <p:nvPr/>
        </p:nvSpPr>
        <p:spPr>
          <a:xfrm>
            <a:off x="6588125" y="5157788"/>
            <a:ext cx="32242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 </a:t>
            </a:r>
            <a:r>
              <a:rPr lang="en-US" altLang="zh-CN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5.</a:t>
            </a:r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名词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pic>
        <p:nvPicPr>
          <p:cNvPr id="38927" name="图片 38926" descr="C:/Users/dell/AppData/Local/Kingsoft/WPS Cloud Files/userdata/qing/filecache/依羽的云文档/七年级课件/http:/home.ied.edu.hk/~s0403641/img/f2icon003.gif">
            <a:hlinkClick r:id="rId1"/>
          </p:cNvPr>
          <p:cNvPicPr>
            <a:picLocks noChangeAspect="1"/>
          </p:cNvPicPr>
          <p:nvPr/>
        </p:nvPicPr>
        <p:blipFill>
          <a:blip r:embed="rId2" r:link="rId3" cstate="print"/>
          <a:stretch>
            <a:fillRect/>
          </a:stretch>
        </p:blipFill>
        <p:spPr>
          <a:xfrm>
            <a:off x="323850" y="3429000"/>
            <a:ext cx="519113" cy="519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1" grpId="0"/>
      <p:bldP spid="38922" grpId="0"/>
      <p:bldP spid="38923" grpId="0"/>
      <p:bldP spid="38924" grpId="0"/>
      <p:bldP spid="38925" grpId="0"/>
      <p:bldP spid="3892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39937"/>
          <p:cNvSpPr/>
          <p:nvPr/>
        </p:nvSpPr>
        <p:spPr>
          <a:xfrm>
            <a:off x="107950" y="333375"/>
            <a:ext cx="9321800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   三、册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7)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这一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册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同学录，很有纪念价值，请你好好保存。 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9939" name="矩形 39938"/>
          <p:cNvSpPr/>
          <p:nvPr/>
        </p:nvSpPr>
        <p:spPr>
          <a:xfrm>
            <a:off x="74613" y="1844675"/>
            <a:ext cx="8818562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8)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特区政府很关心市民的健康，时常印制一些小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册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子，提醒大家注意卫生。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9940" name="矩形 39939"/>
          <p:cNvSpPr/>
          <p:nvPr/>
        </p:nvSpPr>
        <p:spPr>
          <a:xfrm>
            <a:off x="146050" y="3214688"/>
            <a:ext cx="8747125" cy="15541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   四、地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9)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中国的体操运动员的技术很好，三个前空翻之后，着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地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仍稳若泰山。</a:t>
            </a:r>
            <a:r>
              <a:rPr lang="zh-CN" altLang="en-US" sz="3200" b="1">
                <a:latin typeface="宋体" panose="02010600030101010101" pitchFamily="2" charset="-122"/>
              </a:rPr>
              <a:t> 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9941" name="矩形 39940"/>
          <p:cNvSpPr/>
          <p:nvPr/>
        </p:nvSpPr>
        <p:spPr>
          <a:xfrm>
            <a:off x="34925" y="5099050"/>
            <a:ext cx="9323388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10)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我拼命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地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向前游，到达终点之后，才知道自己破了大会纪录。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9942" name="矩形 39941"/>
          <p:cNvSpPr/>
          <p:nvPr/>
        </p:nvSpPr>
        <p:spPr>
          <a:xfrm>
            <a:off x="5867400" y="5805488"/>
            <a:ext cx="27654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 </a:t>
            </a:r>
            <a:r>
              <a:rPr lang="en-US" altLang="zh-CN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10.</a:t>
            </a:r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助词 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39943" name="矩形 39942"/>
          <p:cNvSpPr/>
          <p:nvPr/>
        </p:nvSpPr>
        <p:spPr>
          <a:xfrm>
            <a:off x="5867400" y="2492375"/>
            <a:ext cx="29829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 </a:t>
            </a:r>
            <a:r>
              <a:rPr lang="en-US" altLang="zh-CN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8.</a:t>
            </a:r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名词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39944" name="矩形 39943"/>
          <p:cNvSpPr/>
          <p:nvPr/>
        </p:nvSpPr>
        <p:spPr>
          <a:xfrm>
            <a:off x="5867400" y="1268413"/>
            <a:ext cx="29829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 </a:t>
            </a:r>
            <a:r>
              <a:rPr lang="en-US" altLang="zh-CN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7.</a:t>
            </a:r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量词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39945" name="矩形 39944"/>
          <p:cNvSpPr/>
          <p:nvPr/>
        </p:nvSpPr>
        <p:spPr>
          <a:xfrm>
            <a:off x="5867400" y="4292600"/>
            <a:ext cx="29829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 </a:t>
            </a:r>
            <a:r>
              <a:rPr lang="en-US" altLang="zh-CN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9.</a:t>
            </a:r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名词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pic>
        <p:nvPicPr>
          <p:cNvPr id="39946" name="图片 39945" descr="C:/Users/dell/AppData/Local/Kingsoft/WPS Cloud Files/userdata/qing/filecache/依羽的云文档/七年级课件/http:/home.ied.edu.hk/~s0403641/img/f2icon003.gif">
            <a:hlinkClick r:id="rId1"/>
          </p:cNvPr>
          <p:cNvPicPr>
            <a:picLocks noChangeAspect="1"/>
          </p:cNvPicPr>
          <p:nvPr/>
        </p:nvPicPr>
        <p:blipFill>
          <a:blip r:embed="rId2" r:link="rId3" cstate="print"/>
          <a:stretch>
            <a:fillRect/>
          </a:stretch>
        </p:blipFill>
        <p:spPr>
          <a:xfrm>
            <a:off x="179388" y="3141663"/>
            <a:ext cx="519112" cy="519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7" name="图片 39946" descr="C:/Users/dell/AppData/Local/Kingsoft/WPS Cloud Files/userdata/qing/filecache/依羽的云文档/七年级课件/http:/home.ied.edu.hk/~s0403641/img/f2icon003.gif">
            <a:hlinkClick r:id="rId1"/>
          </p:cNvPr>
          <p:cNvPicPr>
            <a:picLocks noChangeAspect="1"/>
          </p:cNvPicPr>
          <p:nvPr/>
        </p:nvPicPr>
        <p:blipFill>
          <a:blip r:embed="rId2" r:link="rId3" cstate="print"/>
          <a:stretch>
            <a:fillRect/>
          </a:stretch>
        </p:blipFill>
        <p:spPr>
          <a:xfrm>
            <a:off x="179388" y="188913"/>
            <a:ext cx="519112" cy="519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9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/>
      <p:bldP spid="39943" grpId="0"/>
      <p:bldP spid="3994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40961"/>
          <p:cNvSpPr/>
          <p:nvPr/>
        </p:nvSpPr>
        <p:spPr>
          <a:xfrm>
            <a:off x="252413" y="490538"/>
            <a:ext cx="7056437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   五、牛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11)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牛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是一种刻苦耐劳的动物。 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0963" name="矩形 40962"/>
          <p:cNvSpPr/>
          <p:nvPr/>
        </p:nvSpPr>
        <p:spPr>
          <a:xfrm>
            <a:off x="252413" y="1930400"/>
            <a:ext cx="8856662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12)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他生成一条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牛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命，每天不工作到筋疲力尽是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   不肯休息的。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0964" name="矩形 40963"/>
          <p:cNvSpPr/>
          <p:nvPr/>
        </p:nvSpPr>
        <p:spPr>
          <a:xfrm>
            <a:off x="215900" y="3441700"/>
            <a:ext cx="8640763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   六、回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13)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经过十年，也终于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回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到土生土长的故乡。 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0965" name="矩形 40964"/>
          <p:cNvSpPr/>
          <p:nvPr/>
        </p:nvSpPr>
        <p:spPr>
          <a:xfrm>
            <a:off x="214313" y="5241925"/>
            <a:ext cx="9037637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14)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香港到北京的路已走了很多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回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了，对于当中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0" hangingPunct="0"/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   的一切都很熟悉。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0966" name="矩形 40965"/>
          <p:cNvSpPr/>
          <p:nvPr/>
        </p:nvSpPr>
        <p:spPr>
          <a:xfrm>
            <a:off x="5867400" y="5949950"/>
            <a:ext cx="27368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</a:t>
            </a:r>
            <a:r>
              <a:rPr lang="en-US" altLang="zh-CN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:</a:t>
            </a:r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量词 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40967" name="矩形 40966"/>
          <p:cNvSpPr/>
          <p:nvPr/>
        </p:nvSpPr>
        <p:spPr>
          <a:xfrm>
            <a:off x="5867400" y="1109663"/>
            <a:ext cx="23685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</a:t>
            </a:r>
            <a:r>
              <a:rPr lang="en-US" altLang="zh-CN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:</a:t>
            </a:r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名词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40968" name="矩形 40967"/>
          <p:cNvSpPr/>
          <p:nvPr/>
        </p:nvSpPr>
        <p:spPr>
          <a:xfrm>
            <a:off x="5867400" y="2549525"/>
            <a:ext cx="28082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</a:t>
            </a:r>
            <a:r>
              <a:rPr lang="en-US" altLang="zh-CN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:</a:t>
            </a:r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形容词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40969" name="矩形 40968"/>
          <p:cNvSpPr/>
          <p:nvPr/>
        </p:nvSpPr>
        <p:spPr>
          <a:xfrm>
            <a:off x="5867400" y="4437063"/>
            <a:ext cx="26431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</a:t>
            </a:r>
            <a:r>
              <a:rPr lang="en-US" altLang="zh-CN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:</a:t>
            </a:r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动词 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pic>
        <p:nvPicPr>
          <p:cNvPr id="40970" name="图片 40969" descr="C:/Users/dell/AppData/Local/Kingsoft/WPS Cloud Files/userdata/qing/filecache/依羽的云文档/七年级课件/http:/home.ied.edu.hk/~s0403641/img/f2icon003.gif">
            <a:hlinkClick r:id="rId1"/>
          </p:cNvPr>
          <p:cNvPicPr>
            <a:picLocks noChangeAspect="1"/>
          </p:cNvPicPr>
          <p:nvPr/>
        </p:nvPicPr>
        <p:blipFill>
          <a:blip r:embed="rId2" r:link="rId3" cstate="print"/>
          <a:stretch>
            <a:fillRect/>
          </a:stretch>
        </p:blipFill>
        <p:spPr>
          <a:xfrm>
            <a:off x="307975" y="461963"/>
            <a:ext cx="519113" cy="519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1" name="图片 40970" descr="C:/Users/dell/AppData/Local/Kingsoft/WPS Cloud Files/userdata/qing/filecache/依羽的云文档/七年级课件/http:/home.ied.edu.hk/~s0403641/img/f2icon003.gif">
            <a:hlinkClick r:id="rId1"/>
          </p:cNvPr>
          <p:cNvPicPr>
            <a:picLocks noChangeAspect="1"/>
          </p:cNvPicPr>
          <p:nvPr/>
        </p:nvPicPr>
        <p:blipFill>
          <a:blip r:embed="rId2" r:link="rId3" cstate="print"/>
          <a:stretch>
            <a:fillRect/>
          </a:stretch>
        </p:blipFill>
        <p:spPr>
          <a:xfrm>
            <a:off x="307975" y="3284538"/>
            <a:ext cx="519113" cy="519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/>
      <p:bldP spid="40967" grpId="0"/>
      <p:bldP spid="40968" grpId="0"/>
      <p:bldP spid="4096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41985"/>
          <p:cNvSpPr/>
          <p:nvPr/>
        </p:nvSpPr>
        <p:spPr>
          <a:xfrm>
            <a:off x="101600" y="650875"/>
            <a:ext cx="7350125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    七、对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15)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你这样做就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对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了。 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1987" name="矩形 41986"/>
          <p:cNvSpPr/>
          <p:nvPr/>
        </p:nvSpPr>
        <p:spPr>
          <a:xfrm>
            <a:off x="101600" y="2290763"/>
            <a:ext cx="8863013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16)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祖父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对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我很好，他时常买礼物给我，又关心我的功课。 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1988" name="矩形 41987"/>
          <p:cNvSpPr/>
          <p:nvPr/>
        </p:nvSpPr>
        <p:spPr>
          <a:xfrm>
            <a:off x="101600" y="3573463"/>
            <a:ext cx="8861425" cy="15541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    八、下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17)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躺在树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下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，仰望天上的浮云，忽然有一种十分悠闲舒适的感觉。 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1989" name="矩形 41988"/>
          <p:cNvSpPr/>
          <p:nvPr/>
        </p:nvSpPr>
        <p:spPr>
          <a:xfrm>
            <a:off x="101600" y="5373688"/>
            <a:ext cx="89122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18)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你只是被蚊子叮了一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下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，为甚么膀子就红肿得那么厉害？ 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1990" name="矩形 41989"/>
          <p:cNvSpPr/>
          <p:nvPr/>
        </p:nvSpPr>
        <p:spPr>
          <a:xfrm>
            <a:off x="6265863" y="6021388"/>
            <a:ext cx="30956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答案：量词 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41991" name="矩形 41990"/>
          <p:cNvSpPr/>
          <p:nvPr/>
        </p:nvSpPr>
        <p:spPr>
          <a:xfrm>
            <a:off x="6265863" y="1628775"/>
            <a:ext cx="31686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答案：形容词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41992" name="矩形 41991"/>
          <p:cNvSpPr/>
          <p:nvPr/>
        </p:nvSpPr>
        <p:spPr>
          <a:xfrm>
            <a:off x="6300788" y="2924175"/>
            <a:ext cx="27876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答案：介词 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41993" name="矩形 41992"/>
          <p:cNvSpPr/>
          <p:nvPr/>
        </p:nvSpPr>
        <p:spPr>
          <a:xfrm>
            <a:off x="6300788" y="4724400"/>
            <a:ext cx="26225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答案：名词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pic>
        <p:nvPicPr>
          <p:cNvPr id="41994" name="图片 41993" descr="C:/Users/dell/AppData/Local/Kingsoft/WPS Cloud Files/userdata/qing/filecache/依羽的云文档/七年级课件/http:/home.ied.edu.hk/~s0403641/img/f2icon003.gif">
            <a:hlinkClick r:id="rId1"/>
          </p:cNvPr>
          <p:cNvPicPr>
            <a:picLocks noChangeAspect="1"/>
          </p:cNvPicPr>
          <p:nvPr/>
        </p:nvPicPr>
        <p:blipFill>
          <a:blip r:embed="rId2" r:link="rId3" cstate="print"/>
          <a:stretch>
            <a:fillRect/>
          </a:stretch>
        </p:blipFill>
        <p:spPr>
          <a:xfrm>
            <a:off x="381000" y="620713"/>
            <a:ext cx="519113" cy="519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5" name="图片 41994" descr="C:/Users/dell/AppData/Local/Kingsoft/WPS Cloud Files/userdata/qing/filecache/依羽的云文档/七年级课件/http:/home.ied.edu.hk/~s0403641/img/f2icon003.gif">
            <a:hlinkClick r:id="rId1"/>
          </p:cNvPr>
          <p:cNvPicPr>
            <a:picLocks noChangeAspect="1"/>
          </p:cNvPicPr>
          <p:nvPr/>
        </p:nvPicPr>
        <p:blipFill>
          <a:blip r:embed="rId2" r:link="rId3" cstate="print"/>
          <a:stretch>
            <a:fillRect/>
          </a:stretch>
        </p:blipFill>
        <p:spPr>
          <a:xfrm>
            <a:off x="395288" y="3573463"/>
            <a:ext cx="519112" cy="519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/>
      <p:bldP spid="41991" grpId="0"/>
      <p:bldP spid="41992" grpId="0"/>
      <p:bldP spid="4199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6145"/>
          <p:cNvSpPr txBox="1"/>
          <p:nvPr/>
        </p:nvSpPr>
        <p:spPr>
          <a:xfrm>
            <a:off x="3052763" y="947738"/>
            <a:ext cx="14398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名词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6147" name="文本框 6146"/>
          <p:cNvSpPr txBox="1"/>
          <p:nvPr/>
        </p:nvSpPr>
        <p:spPr>
          <a:xfrm>
            <a:off x="3052763" y="1666875"/>
            <a:ext cx="14398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动词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6148" name="文本框 6147"/>
          <p:cNvSpPr txBox="1"/>
          <p:nvPr/>
        </p:nvSpPr>
        <p:spPr>
          <a:xfrm>
            <a:off x="3052763" y="2387600"/>
            <a:ext cx="14398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形容词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3054350" y="3179763"/>
            <a:ext cx="14398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数词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6150" name="文本框 6149"/>
          <p:cNvSpPr txBox="1"/>
          <p:nvPr/>
        </p:nvSpPr>
        <p:spPr>
          <a:xfrm>
            <a:off x="3054350" y="4043363"/>
            <a:ext cx="14398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量词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6151" name="文本框 6150"/>
          <p:cNvSpPr txBox="1"/>
          <p:nvPr/>
        </p:nvSpPr>
        <p:spPr>
          <a:xfrm>
            <a:off x="3052763" y="4979988"/>
            <a:ext cx="14398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代词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6152" name="文本框 6151"/>
          <p:cNvSpPr txBox="1"/>
          <p:nvPr/>
        </p:nvSpPr>
        <p:spPr>
          <a:xfrm>
            <a:off x="4924425" y="947738"/>
            <a:ext cx="14398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副词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6153" name="文本框 6152"/>
          <p:cNvSpPr txBox="1"/>
          <p:nvPr/>
        </p:nvSpPr>
        <p:spPr>
          <a:xfrm>
            <a:off x="4924425" y="1666875"/>
            <a:ext cx="14398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介词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6154" name="文本框 6153"/>
          <p:cNvSpPr txBox="1"/>
          <p:nvPr/>
        </p:nvSpPr>
        <p:spPr>
          <a:xfrm>
            <a:off x="4924425" y="2387600"/>
            <a:ext cx="14398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连词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6155" name="文本框 6154"/>
          <p:cNvSpPr txBox="1"/>
          <p:nvPr/>
        </p:nvSpPr>
        <p:spPr>
          <a:xfrm>
            <a:off x="4926013" y="3179763"/>
            <a:ext cx="14398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助词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6156" name="文本框 6155"/>
          <p:cNvSpPr txBox="1"/>
          <p:nvPr/>
        </p:nvSpPr>
        <p:spPr>
          <a:xfrm>
            <a:off x="4926013" y="4043363"/>
            <a:ext cx="14398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拟声词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6157" name="文本框 6156"/>
          <p:cNvSpPr txBox="1"/>
          <p:nvPr/>
        </p:nvSpPr>
        <p:spPr>
          <a:xfrm>
            <a:off x="4924425" y="4979988"/>
            <a:ext cx="14398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叹词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6158" name="直接连接符 6157"/>
          <p:cNvSpPr/>
          <p:nvPr/>
        </p:nvSpPr>
        <p:spPr>
          <a:xfrm>
            <a:off x="4648200" y="260350"/>
            <a:ext cx="0" cy="5734050"/>
          </a:xfrm>
          <a:prstGeom prst="line">
            <a:avLst/>
          </a:prstGeom>
          <a:ln w="508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9" name="左大括号 6158"/>
          <p:cNvSpPr/>
          <p:nvPr/>
        </p:nvSpPr>
        <p:spPr>
          <a:xfrm>
            <a:off x="2620963" y="1235075"/>
            <a:ext cx="433387" cy="4032250"/>
          </a:xfrm>
          <a:prstGeom prst="leftBrace">
            <a:avLst>
              <a:gd name="adj1" fmla="val 77533"/>
              <a:gd name="adj2" fmla="val 50000"/>
            </a:avLst>
          </a:prstGeom>
          <a:noFill/>
          <a:ln w="317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0" name="右大括号 6159"/>
          <p:cNvSpPr/>
          <p:nvPr/>
        </p:nvSpPr>
        <p:spPr>
          <a:xfrm>
            <a:off x="6078538" y="1163638"/>
            <a:ext cx="431800" cy="4103687"/>
          </a:xfrm>
          <a:prstGeom prst="rightBrace">
            <a:avLst>
              <a:gd name="adj1" fmla="val 79197"/>
              <a:gd name="adj2" fmla="val 49532"/>
            </a:avLst>
          </a:prstGeom>
          <a:noFill/>
          <a:ln w="317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1" name="文本框 6160"/>
          <p:cNvSpPr txBox="1"/>
          <p:nvPr/>
        </p:nvSpPr>
        <p:spPr>
          <a:xfrm>
            <a:off x="820738" y="947738"/>
            <a:ext cx="1728787" cy="4614862"/>
          </a:xfrm>
          <a:prstGeom prst="rect">
            <a:avLst/>
          </a:prstGeom>
          <a:noFill/>
          <a:ln w="381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实词</a:t>
            </a: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：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意义较实在，能独立充当句子成分；加上一定的语气语调，一般可独立成句。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6162" name="文本框 6161"/>
          <p:cNvSpPr txBox="1"/>
          <p:nvPr/>
        </p:nvSpPr>
        <p:spPr>
          <a:xfrm>
            <a:off x="6659563" y="981075"/>
            <a:ext cx="1728787" cy="4187825"/>
          </a:xfrm>
          <a:prstGeom prst="rect">
            <a:avLst/>
          </a:prstGeom>
          <a:noFill/>
          <a:ln w="381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虚词</a:t>
            </a: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：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不能独立充当句子成分；除了叹词和个别副词，一般不能独立成句。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/>
      <p:bldP spid="6148" grpId="0"/>
      <p:bldP spid="6149" grpId="0"/>
      <p:bldP spid="6150" grpId="0"/>
      <p:bldP spid="6151" grpId="0"/>
      <p:bldP spid="6152" grpId="0"/>
      <p:bldP spid="6153" grpId="0"/>
      <p:bldP spid="6154" grpId="0"/>
      <p:bldP spid="6155" grpId="0"/>
      <p:bldP spid="6156" grpId="0"/>
      <p:bldP spid="6157" grpId="0"/>
      <p:bldP spid="6161" grpId="0" animBg="1"/>
      <p:bldP spid="616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43009" descr="C:/Users/dell/AppData/Local/Kingsoft/WPS Cloud Files/userdata/qing/filecache/依羽的云文档/七年级课件/http:/home.ied.edu.hk/~s0403641/img/f2icon003.gif">
            <a:hlinkClick r:id="rId1"/>
          </p:cNvPr>
          <p:cNvPicPr>
            <a:picLocks noChangeAspect="1"/>
          </p:cNvPicPr>
          <p:nvPr/>
        </p:nvPicPr>
        <p:blipFill>
          <a:blip r:embed="rId2" r:link="rId3" cstate="print"/>
          <a:stretch>
            <a:fillRect/>
          </a:stretch>
        </p:blipFill>
        <p:spPr>
          <a:xfrm>
            <a:off x="611188" y="1412875"/>
            <a:ext cx="576262" cy="576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矩形 43010"/>
          <p:cNvSpPr/>
          <p:nvPr/>
        </p:nvSpPr>
        <p:spPr>
          <a:xfrm>
            <a:off x="0" y="1484313"/>
            <a:ext cx="9467850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      九、过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eaLnBrk="0" hangingPunct="0"/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19)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时间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过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得很快，转眼间，升上中三已经几月了。 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3012" name="矩形 43011"/>
          <p:cNvSpPr/>
          <p:nvPr/>
        </p:nvSpPr>
        <p:spPr>
          <a:xfrm>
            <a:off x="34925" y="3644900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20)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志明做了整天的功课，不知道他吃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过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饭没有。 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3013" name="矩形 43012"/>
          <p:cNvSpPr/>
          <p:nvPr/>
        </p:nvSpPr>
        <p:spPr>
          <a:xfrm>
            <a:off x="6156325" y="2708275"/>
            <a:ext cx="22510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</a:t>
            </a:r>
            <a:r>
              <a:rPr lang="en-US" altLang="zh-CN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:</a:t>
            </a:r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动词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43014" name="矩形 43013"/>
          <p:cNvSpPr/>
          <p:nvPr/>
        </p:nvSpPr>
        <p:spPr>
          <a:xfrm>
            <a:off x="6227763" y="4365625"/>
            <a:ext cx="22510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答案</a:t>
            </a:r>
            <a:r>
              <a:rPr lang="en-US" altLang="zh-CN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:</a:t>
            </a:r>
            <a:r>
              <a:rPr lang="zh-CN" altLang="en-US" sz="2800">
                <a:solidFill>
                  <a:srgbClr val="3333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助词</a:t>
            </a:r>
            <a:endParaRPr lang="zh-CN" altLang="en-US" sz="2800">
              <a:solidFill>
                <a:srgbClr val="3333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  <p:bldP spid="4301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44033"/>
          <p:cNvSpPr txBox="1"/>
          <p:nvPr/>
        </p:nvSpPr>
        <p:spPr>
          <a:xfrm>
            <a:off x="0" y="1341438"/>
            <a:ext cx="9296400" cy="5453062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FFFF"/>
                </a:solidFill>
                <a:latin typeface="楷体_GB2312" pitchFamily="1" charset="-122"/>
                <a:ea typeface="楷体_GB2312" pitchFamily="1" charset="-122"/>
              </a:rPr>
              <a:t>1.</a:t>
            </a:r>
            <a:r>
              <a:rPr lang="zh-CN" altLang="en-US" sz="3200" b="1">
                <a:solidFill>
                  <a:srgbClr val="FFFFFF"/>
                </a:solidFill>
                <a:latin typeface="楷体_GB2312" pitchFamily="1" charset="-122"/>
                <a:ea typeface="楷体_GB2312" pitchFamily="1" charset="-122"/>
              </a:rPr>
              <a:t>这朦胧的桔红的光，实在照不了多远。              </a:t>
            </a:r>
            <a:r>
              <a:rPr lang="en-US" altLang="zh-CN" sz="3200" b="1">
                <a:solidFill>
                  <a:srgbClr val="FFFFFF"/>
                </a:solidFill>
                <a:latin typeface="楷体_GB2312" pitchFamily="1" charset="-122"/>
                <a:ea typeface="楷体_GB2312" pitchFamily="1" charset="-122"/>
              </a:rPr>
              <a:t>2.</a:t>
            </a:r>
            <a:r>
              <a:rPr lang="zh-CN" altLang="en-US" sz="3200" b="1">
                <a:solidFill>
                  <a:srgbClr val="FFFFFF"/>
                </a:solidFill>
                <a:latin typeface="楷体_GB2312" pitchFamily="1" charset="-122"/>
                <a:ea typeface="楷体_GB2312" pitchFamily="1" charset="-122"/>
              </a:rPr>
              <a:t>月色便朦胧在这水气里。</a:t>
            </a:r>
            <a:br>
              <a:rPr lang="zh-CN" altLang="en-US" sz="3200" b="1">
                <a:solidFill>
                  <a:srgbClr val="FFFFFF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en-US" altLang="zh-CN" sz="3200" b="1">
                <a:solidFill>
                  <a:srgbClr val="FFFFFF"/>
                </a:solidFill>
                <a:latin typeface="楷体_GB2312" pitchFamily="1" charset="-122"/>
                <a:ea typeface="楷体_GB2312" pitchFamily="1" charset="-122"/>
              </a:rPr>
              <a:t>3.</a:t>
            </a:r>
            <a:r>
              <a:rPr lang="zh-CN" altLang="en-US" sz="3200" b="1">
                <a:solidFill>
                  <a:srgbClr val="FFFFFF"/>
                </a:solidFill>
                <a:latin typeface="楷体_GB2312" pitchFamily="1" charset="-122"/>
                <a:ea typeface="楷体_GB2312" pitchFamily="1" charset="-122"/>
              </a:rPr>
              <a:t>月色给大地带来一片朦胧。　　 </a:t>
            </a:r>
            <a:br>
              <a:rPr lang="zh-CN" altLang="en-US" sz="3200" b="1">
                <a:solidFill>
                  <a:srgbClr val="FFFFFF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en-US" altLang="zh-CN" sz="3200" b="1">
                <a:solidFill>
                  <a:srgbClr val="FFFFFF"/>
                </a:solidFill>
                <a:latin typeface="楷体_GB2312" pitchFamily="1" charset="-122"/>
                <a:ea typeface="楷体_GB2312" pitchFamily="1" charset="-122"/>
              </a:rPr>
              <a:t>4.</a:t>
            </a:r>
            <a:r>
              <a:rPr lang="zh-CN" altLang="en-US" sz="3200" b="1">
                <a:solidFill>
                  <a:srgbClr val="FFFFFF"/>
                </a:solidFill>
                <a:latin typeface="楷体_GB2312" pitchFamily="1" charset="-122"/>
                <a:ea typeface="楷体_GB2312" pitchFamily="1" charset="-122"/>
              </a:rPr>
              <a:t>隔着云看太阳，就像隔了一层毛玻璃，朦胧不清。</a:t>
            </a:r>
            <a:br>
              <a:rPr lang="zh-CN" altLang="en-US" sz="3200" b="1">
                <a:solidFill>
                  <a:srgbClr val="FFFFFF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en-US" altLang="zh-CN" sz="3200" b="1">
                <a:solidFill>
                  <a:srgbClr val="FFFFFF"/>
                </a:solidFill>
                <a:latin typeface="楷体_GB2312" pitchFamily="1" charset="-122"/>
                <a:ea typeface="楷体_GB2312" pitchFamily="1" charset="-122"/>
              </a:rPr>
              <a:t>5.</a:t>
            </a:r>
            <a:r>
              <a:rPr lang="zh-CN" altLang="en-US" sz="3200" b="1">
                <a:solidFill>
                  <a:srgbClr val="FFFFFF"/>
                </a:solidFill>
                <a:latin typeface="楷体_GB2312" pitchFamily="1" charset="-122"/>
                <a:ea typeface="楷体_GB2312" pitchFamily="1" charset="-122"/>
              </a:rPr>
              <a:t>我们很快就要在全国胜利了。　　 </a:t>
            </a:r>
            <a:br>
              <a:rPr lang="zh-CN" altLang="en-US" sz="3200" b="1">
                <a:solidFill>
                  <a:srgbClr val="FFFFFF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en-US" altLang="zh-CN" sz="3200" b="1">
                <a:solidFill>
                  <a:srgbClr val="FFFFFF"/>
                </a:solidFill>
                <a:latin typeface="楷体_GB2312" pitchFamily="1" charset="-122"/>
                <a:ea typeface="楷体_GB2312" pitchFamily="1" charset="-122"/>
              </a:rPr>
              <a:t>6.</a:t>
            </a:r>
            <a:r>
              <a:rPr lang="zh-CN" altLang="en-US" sz="3200" b="1">
                <a:solidFill>
                  <a:srgbClr val="FFFFFF"/>
                </a:solidFill>
                <a:latin typeface="楷体_GB2312" pitchFamily="1" charset="-122"/>
                <a:ea typeface="楷体_GB2312" pitchFamily="1" charset="-122"/>
              </a:rPr>
              <a:t>这个胜利将冲破帝国主义的东方战线。　　 </a:t>
            </a:r>
            <a:br>
              <a:rPr lang="zh-CN" altLang="en-US" sz="3200" b="1">
                <a:solidFill>
                  <a:srgbClr val="FFFFFF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en-US" altLang="zh-CN" sz="3200" b="1">
                <a:solidFill>
                  <a:srgbClr val="FFFFFF"/>
                </a:solidFill>
                <a:latin typeface="楷体_GB2312" pitchFamily="1" charset="-122"/>
                <a:ea typeface="楷体_GB2312" pitchFamily="1" charset="-122"/>
              </a:rPr>
              <a:t>7.</a:t>
            </a:r>
            <a:r>
              <a:rPr lang="zh-CN" altLang="en-US" sz="3200" b="1">
                <a:solidFill>
                  <a:srgbClr val="FFFFFF"/>
                </a:solidFill>
                <a:latin typeface="楷体_GB2312" pitchFamily="1" charset="-122"/>
                <a:ea typeface="楷体_GB2312" pitchFamily="1" charset="-122"/>
              </a:rPr>
              <a:t>这道题老师讲得很明白。　 </a:t>
            </a:r>
            <a:br>
              <a:rPr lang="zh-CN" altLang="en-US" sz="3200" b="1">
                <a:solidFill>
                  <a:srgbClr val="FFFFFF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en-US" altLang="zh-CN" sz="3200" b="1">
                <a:solidFill>
                  <a:srgbClr val="FFFFFF"/>
                </a:solidFill>
                <a:latin typeface="楷体_GB2312" pitchFamily="1" charset="-122"/>
                <a:ea typeface="楷体_GB2312" pitchFamily="1" charset="-122"/>
              </a:rPr>
              <a:t>8.</a:t>
            </a:r>
            <a:r>
              <a:rPr lang="zh-CN" altLang="en-US" sz="3200" b="1">
                <a:solidFill>
                  <a:srgbClr val="FFFFFF"/>
                </a:solidFill>
                <a:latin typeface="楷体_GB2312" pitchFamily="1" charset="-122"/>
                <a:ea typeface="楷体_GB2312" pitchFamily="1" charset="-122"/>
              </a:rPr>
              <a:t>你自个儿明白其中的道理吗？　　 </a:t>
            </a:r>
            <a:br>
              <a:rPr lang="zh-CN" altLang="en-US" sz="3200" b="1">
                <a:solidFill>
                  <a:srgbClr val="FFFFFF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en-US" altLang="zh-CN" sz="3200" b="1">
                <a:solidFill>
                  <a:srgbClr val="FFFFFF"/>
                </a:solidFill>
                <a:latin typeface="楷体_GB2312" pitchFamily="1" charset="-122"/>
                <a:ea typeface="楷体_GB2312" pitchFamily="1" charset="-122"/>
              </a:rPr>
              <a:t>9.</a:t>
            </a:r>
            <a:r>
              <a:rPr lang="zh-CN" altLang="en-US" sz="3200" b="1">
                <a:solidFill>
                  <a:srgbClr val="FFFFFF"/>
                </a:solidFill>
                <a:latin typeface="楷体_GB2312" pitchFamily="1" charset="-122"/>
                <a:ea typeface="楷体_GB2312" pitchFamily="1" charset="-122"/>
              </a:rPr>
              <a:t>我们应该有严肃、认真的工作作风。                        </a:t>
            </a:r>
            <a:r>
              <a:rPr lang="en-US" altLang="zh-CN" sz="3200" b="1">
                <a:solidFill>
                  <a:srgbClr val="FFFFFF"/>
                </a:solidFill>
                <a:latin typeface="楷体_GB2312" pitchFamily="1" charset="-122"/>
                <a:ea typeface="楷体_GB2312" pitchFamily="1" charset="-122"/>
              </a:rPr>
              <a:t>10.</a:t>
            </a:r>
            <a:r>
              <a:rPr lang="zh-CN" altLang="en-US" sz="3200" b="1">
                <a:solidFill>
                  <a:srgbClr val="FFFFFF"/>
                </a:solidFill>
                <a:latin typeface="楷体_GB2312" pitchFamily="1" charset="-122"/>
                <a:ea typeface="楷体_GB2312" pitchFamily="1" charset="-122"/>
              </a:rPr>
              <a:t>革命队伍必须严肃纪律。</a:t>
            </a:r>
            <a:endParaRPr lang="zh-CN" altLang="en-US" sz="3200" b="1">
              <a:solidFill>
                <a:srgbClr val="FFFFFF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4035" name="矩形 44034"/>
          <p:cNvSpPr/>
          <p:nvPr/>
        </p:nvSpPr>
        <p:spPr>
          <a:xfrm>
            <a:off x="381000" y="228600"/>
            <a:ext cx="1752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作业</a:t>
            </a:r>
            <a:endParaRPr lang="zh-CN" altLang="en-US" sz="360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4036" name="文本框 44035"/>
          <p:cNvSpPr txBox="1"/>
          <p:nvPr/>
        </p:nvSpPr>
        <p:spPr>
          <a:xfrm>
            <a:off x="2514600" y="685800"/>
            <a:ext cx="5562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判断句中词语的词性</a:t>
            </a:r>
            <a:endParaRPr lang="zh-CN" altLang="en-US" sz="3600" b="1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7169"/>
          <p:cNvSpPr txBox="1"/>
          <p:nvPr/>
        </p:nvSpPr>
        <p:spPr>
          <a:xfrm>
            <a:off x="611188" y="0"/>
            <a:ext cx="7848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名词：表示人或事物名称。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7171" name="表格 7170"/>
          <p:cNvGraphicFramePr/>
          <p:nvPr>
            <p:custDataLst>
              <p:tags r:id="rId2"/>
            </p:custDataLst>
          </p:nvPr>
        </p:nvGraphicFramePr>
        <p:xfrm>
          <a:off x="539750" y="692150"/>
          <a:ext cx="7777163" cy="1960563"/>
        </p:xfrm>
        <a:graphic>
          <a:graphicData uri="http://schemas.openxmlformats.org/drawingml/2006/table">
            <a:tbl>
              <a:tblPr/>
              <a:tblGrid>
                <a:gridCol w="1296988"/>
                <a:gridCol w="1295400"/>
                <a:gridCol w="1296987"/>
                <a:gridCol w="1295400"/>
                <a:gridCol w="1296988"/>
                <a:gridCol w="1295400"/>
              </a:tblGrid>
              <a:tr h="4476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CC3300"/>
                          </a:solidFill>
                        </a:rPr>
                        <a:t>人的名称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CC3300"/>
                          </a:solidFill>
                        </a:rPr>
                        <a:t>具体事物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CC3300"/>
                          </a:solidFill>
                        </a:rPr>
                        <a:t>抽象事物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CC3300"/>
                          </a:solidFill>
                        </a:rPr>
                        <a:t>时间名称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CC3300"/>
                          </a:solidFill>
                        </a:rPr>
                        <a:t>处所名称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CC3300"/>
                          </a:solidFill>
                        </a:rPr>
                        <a:t>方位名称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1288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194" name="文本框 7193"/>
          <p:cNvSpPr txBox="1"/>
          <p:nvPr/>
        </p:nvSpPr>
        <p:spPr>
          <a:xfrm>
            <a:off x="827088" y="2852738"/>
            <a:ext cx="7124700" cy="15541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桌子 周围 操场 暑假 走势 苏州 书本</a:t>
            </a:r>
            <a:endParaRPr lang="zh-CN" altLang="en-US" sz="3200" b="1">
              <a:latin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</a:rPr>
              <a:t>昨天 鲁迅 老师 情绪 中间 下午 南京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7195" name="文本框 7194"/>
          <p:cNvSpPr txBox="1"/>
          <p:nvPr/>
        </p:nvSpPr>
        <p:spPr>
          <a:xfrm>
            <a:off x="1958975" y="2667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96" name="文本框 7195"/>
          <p:cNvSpPr txBox="1"/>
          <p:nvPr/>
        </p:nvSpPr>
        <p:spPr>
          <a:xfrm>
            <a:off x="611188" y="1176338"/>
            <a:ext cx="11525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ClrTx/>
              <a:buSzTx/>
              <a:buNone/>
            </a:pPr>
            <a:r>
              <a:rPr lang="zh-CN" altLang="en-US" sz="3200" b="1" dirty="0">
                <a:solidFill>
                  <a:schemeClr val="accent2"/>
                </a:solidFill>
                <a:sym typeface="+mn-ea"/>
              </a:rPr>
              <a:t>鲁迅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 algn="l">
              <a:buClrTx/>
              <a:buSzTx/>
              <a:buNone/>
            </a:pP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 algn="l">
              <a:buClrTx/>
              <a:buSzTx/>
              <a:buNone/>
            </a:pPr>
            <a:r>
              <a:rPr lang="zh-CN" altLang="en-US" sz="3200" b="1" dirty="0">
                <a:solidFill>
                  <a:schemeClr val="accent2"/>
                </a:solidFill>
                <a:sym typeface="+mn-ea"/>
              </a:rPr>
              <a:t>老师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7197" name="文本框 7196"/>
          <p:cNvSpPr txBox="1"/>
          <p:nvPr/>
        </p:nvSpPr>
        <p:spPr>
          <a:xfrm>
            <a:off x="1958975" y="1161733"/>
            <a:ext cx="1008063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ClrTx/>
              <a:buSzTx/>
              <a:buNone/>
            </a:pP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桌子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 algn="l">
              <a:buClrTx/>
              <a:buSzTx/>
              <a:buNone/>
            </a:pP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操场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 algn="l">
              <a:buClrTx/>
              <a:buSzTx/>
              <a:buNone/>
            </a:pP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书本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 algn="l">
              <a:buClrTx/>
              <a:buSzTx/>
              <a:buNone/>
            </a:pP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7198" name="文本框 7197"/>
          <p:cNvSpPr txBox="1"/>
          <p:nvPr/>
        </p:nvSpPr>
        <p:spPr>
          <a:xfrm>
            <a:off x="3171825" y="1176338"/>
            <a:ext cx="114458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</a:rPr>
              <a:t>走势</a:t>
            </a:r>
            <a:endParaRPr lang="zh-CN" altLang="en-US" sz="3200" b="1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</a:rPr>
              <a:t>情绪</a:t>
            </a:r>
            <a:endParaRPr lang="zh-CN" altLang="en-US" sz="32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7199" name="文本框 7198"/>
          <p:cNvSpPr txBox="1"/>
          <p:nvPr/>
        </p:nvSpPr>
        <p:spPr>
          <a:xfrm>
            <a:off x="4427538" y="1052513"/>
            <a:ext cx="1216025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</a:rPr>
              <a:t>昨天</a:t>
            </a:r>
            <a:endParaRPr lang="zh-CN" altLang="en-US" sz="3200" b="1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</a:rPr>
              <a:t>下午</a:t>
            </a:r>
            <a:endParaRPr lang="zh-CN" altLang="en-US" sz="3200" b="1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</a:rPr>
              <a:t>暑假</a:t>
            </a:r>
            <a:endParaRPr lang="zh-CN" altLang="en-US" sz="32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7200" name="文本框 7199"/>
          <p:cNvSpPr txBox="1"/>
          <p:nvPr/>
        </p:nvSpPr>
        <p:spPr>
          <a:xfrm>
            <a:off x="5723890" y="1161733"/>
            <a:ext cx="12160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东兰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sym typeface="+mn-ea"/>
              </a:rPr>
              <a:t>苏州</a:t>
            </a:r>
            <a:endParaRPr lang="zh-CN" altLang="en-US" sz="3200" b="1" dirty="0">
              <a:solidFill>
                <a:schemeClr val="accent2"/>
              </a:solidFill>
              <a:sym typeface="+mn-ea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sym typeface="+mn-ea"/>
              </a:rPr>
              <a:t>南京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7201" name="文本框 7200"/>
          <p:cNvSpPr txBox="1"/>
          <p:nvPr/>
        </p:nvSpPr>
        <p:spPr>
          <a:xfrm>
            <a:off x="8440738" y="9144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202" name="文本框 7201"/>
          <p:cNvSpPr txBox="1"/>
          <p:nvPr/>
        </p:nvSpPr>
        <p:spPr>
          <a:xfrm>
            <a:off x="7083425" y="1084263"/>
            <a:ext cx="129698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</a:rPr>
              <a:t>中间</a:t>
            </a:r>
            <a:endParaRPr lang="zh-CN" altLang="en-US" sz="3200" b="1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</a:rPr>
              <a:t>周围</a:t>
            </a:r>
            <a:endParaRPr lang="zh-CN" altLang="en-US" sz="32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7203" name="文本框 7202"/>
          <p:cNvSpPr txBox="1"/>
          <p:nvPr/>
        </p:nvSpPr>
        <p:spPr>
          <a:xfrm>
            <a:off x="394335" y="4437380"/>
            <a:ext cx="845312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A92CD2"/>
                </a:solidFill>
                <a:latin typeface="华文中宋" panose="02010600040101010101" charset="-122"/>
                <a:ea typeface="华文中宋" panose="02010600040101010101" charset="-122"/>
              </a:rPr>
              <a:t>判断方法：</a:t>
            </a:r>
            <a:endParaRPr lang="zh-CN" altLang="en-US" sz="2800" b="1" dirty="0">
              <a:solidFill>
                <a:srgbClr val="A92CD2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8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1、能受数量词修饰。两个人   一些学生    一点儿水</a:t>
            </a:r>
            <a:endParaRPr lang="zh-CN" altLang="en-US" sz="2800" b="1" dirty="0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r>
              <a:rPr lang="zh-CN" altLang="en-US" sz="28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2、不受副词“不”“很”修饰。</a:t>
            </a:r>
            <a:endParaRPr lang="zh-CN" altLang="en-US" sz="2800" b="1" dirty="0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r>
              <a:rPr lang="zh-CN" altLang="en-US" sz="28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3、名词的语法功能：经常作主语、宾语</a:t>
            </a:r>
            <a:endParaRPr lang="zh-CN" altLang="en-US" sz="2800" b="1" dirty="0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7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7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7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7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94" grpId="0"/>
      <p:bldP spid="7196" grpId="0"/>
      <p:bldP spid="7197" grpId="0"/>
      <p:bldP spid="7198" grpId="0"/>
      <p:bldP spid="7199" grpId="0"/>
      <p:bldP spid="7200" grpId="0"/>
      <p:bldP spid="720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矩形 8194"/>
          <p:cNvSpPr/>
          <p:nvPr/>
        </p:nvSpPr>
        <p:spPr>
          <a:xfrm>
            <a:off x="685800" y="381000"/>
            <a:ext cx="19050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2500"/>
          </a:bodyPr>
          <a:lstStyle/>
          <a:p>
            <a:pPr algn="ctr"/>
            <a:r>
              <a:rPr lang="zh-CN" altLang="en-US" sz="3600" i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effectLst>
                  <a:outerShdw dist="35921" dir="2699999" algn="ctr" rotWithShape="0">
                    <a:srgbClr val="808080"/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练习</a:t>
            </a:r>
            <a:endParaRPr lang="zh-CN" altLang="en-US" sz="3600" i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effectLst>
                <a:outerShdw dist="35921" dir="2699999" algn="ctr" rotWithShape="0">
                  <a:srgbClr val="808080"/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5020" y="2027555"/>
            <a:ext cx="7275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请把在这 段 文字中的</a:t>
            </a:r>
            <a:r>
              <a:rPr lang="zh-CN" altLang="en-US" sz="3600" b="1">
                <a:solidFill>
                  <a:srgbClr val="FF00FF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名词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找出来。</a:t>
            </a:r>
            <a:endParaRPr lang="zh-CN" altLang="en-US" sz="3600" b="1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5020" y="2027555"/>
            <a:ext cx="7275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请把在这 </a:t>
            </a:r>
            <a:r>
              <a:rPr lang="zh-CN" altLang="en-US" sz="3600" b="1" u="sng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段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sz="3600" b="1" u="sng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文字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中的</a:t>
            </a:r>
            <a:r>
              <a:rPr lang="zh-CN" altLang="en-US" sz="3600" b="1" u="sng">
                <a:solidFill>
                  <a:srgbClr val="FF00FF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名词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找出来。</a:t>
            </a:r>
            <a:endParaRPr lang="zh-CN" altLang="en-US" sz="3600" b="1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9217"/>
          <p:cNvSpPr txBox="1"/>
          <p:nvPr/>
        </p:nvSpPr>
        <p:spPr>
          <a:xfrm>
            <a:off x="684213" y="0"/>
            <a:ext cx="78486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动词：表示动作行为、发展变化、心理活动、判断等。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9219" name="表格 9218"/>
          <p:cNvGraphicFramePr/>
          <p:nvPr>
            <p:custDataLst>
              <p:tags r:id="rId1"/>
            </p:custDataLst>
          </p:nvPr>
        </p:nvGraphicFramePr>
        <p:xfrm>
          <a:off x="684213" y="1268413"/>
          <a:ext cx="7777163" cy="1944688"/>
        </p:xfrm>
        <a:graphic>
          <a:graphicData uri="http://schemas.openxmlformats.org/drawingml/2006/table">
            <a:tbl>
              <a:tblPr/>
              <a:tblGrid>
                <a:gridCol w="1296988"/>
                <a:gridCol w="1295400"/>
                <a:gridCol w="1296987"/>
                <a:gridCol w="1295400"/>
                <a:gridCol w="1296988"/>
                <a:gridCol w="1295400"/>
              </a:tblGrid>
              <a:tr h="4318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CC3300"/>
                          </a:solidFill>
                        </a:rPr>
                        <a:t>动作行为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CC3300"/>
                          </a:solidFill>
                        </a:rPr>
                        <a:t>存在变化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CC3300"/>
                          </a:solidFill>
                        </a:rPr>
                        <a:t>心理活动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CC3300"/>
                          </a:solidFill>
                        </a:rPr>
                        <a:t>使    令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CC3300"/>
                          </a:solidFill>
                        </a:rPr>
                        <a:t>可能意愿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CC3300"/>
                          </a:solidFill>
                        </a:rPr>
                        <a:t>判    断</a:t>
                      </a:r>
                      <a:endParaRPr lang="zh-CN" altLang="en-US" sz="2000" b="1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1288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242" name="文本框 9241"/>
          <p:cNvSpPr txBox="1"/>
          <p:nvPr/>
        </p:nvSpPr>
        <p:spPr>
          <a:xfrm>
            <a:off x="868680" y="3267710"/>
            <a:ext cx="714438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360"/>
              </a:lnSpc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是   增加  厌恶   走    命令   请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ts val="3360"/>
              </a:lnSpc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能够 学习  观察   想念  消失   愿意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9243" name="文本框 9242"/>
          <p:cNvSpPr txBox="1"/>
          <p:nvPr/>
        </p:nvSpPr>
        <p:spPr>
          <a:xfrm>
            <a:off x="971550" y="1773238"/>
            <a:ext cx="898525" cy="13731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走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观察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学习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9244" name="文本框 9243"/>
          <p:cNvSpPr txBox="1"/>
          <p:nvPr/>
        </p:nvSpPr>
        <p:spPr>
          <a:xfrm>
            <a:off x="2186623" y="1762760"/>
            <a:ext cx="89789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增加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消失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9245" name="文本框 9244"/>
          <p:cNvSpPr txBox="1"/>
          <p:nvPr/>
        </p:nvSpPr>
        <p:spPr>
          <a:xfrm>
            <a:off x="3451860" y="1773238"/>
            <a:ext cx="89789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想念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厌恶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9246" name="文本框 9245"/>
          <p:cNvSpPr txBox="1"/>
          <p:nvPr/>
        </p:nvSpPr>
        <p:spPr>
          <a:xfrm>
            <a:off x="4731703" y="1762443"/>
            <a:ext cx="89789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请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命令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9247" name="文本框 9246"/>
          <p:cNvSpPr txBox="1"/>
          <p:nvPr/>
        </p:nvSpPr>
        <p:spPr>
          <a:xfrm>
            <a:off x="6011863" y="1762760"/>
            <a:ext cx="89789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能够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愿意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9248" name="文本框 9247"/>
          <p:cNvSpPr txBox="1"/>
          <p:nvPr/>
        </p:nvSpPr>
        <p:spPr>
          <a:xfrm>
            <a:off x="7380288" y="1773555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是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9249" name="文本框 9248"/>
          <p:cNvSpPr txBox="1"/>
          <p:nvPr/>
        </p:nvSpPr>
        <p:spPr>
          <a:xfrm>
            <a:off x="288985" y="4363834"/>
            <a:ext cx="8568952" cy="2368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A92CD2"/>
                </a:solidFill>
                <a:latin typeface="华文中宋" panose="02010600040101010101" charset="-122"/>
                <a:ea typeface="华文中宋" panose="02010600040101010101" charset="-122"/>
              </a:rPr>
              <a:t>动词的判断方法：</a:t>
            </a:r>
            <a:endParaRPr lang="zh-CN" altLang="en-US" sz="2800" b="1" dirty="0">
              <a:solidFill>
                <a:srgbClr val="A92CD2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400" b="1" dirty="0">
                <a:latin typeface="Arial" panose="020B0604020202020204" pitchFamily="34" charset="0"/>
              </a:rPr>
              <a:t>  </a:t>
            </a:r>
            <a:r>
              <a:rPr lang="zh-CN" altLang="en-US" sz="24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①动词一般受副词“不”的修饰</a:t>
            </a:r>
            <a:endParaRPr lang="zh-CN" altLang="en-US" sz="2400" b="1" dirty="0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4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②动词后面可以带“着、了、过”，表示动态，如：来了</a:t>
            </a:r>
            <a:endParaRPr lang="zh-CN" altLang="en-US" sz="2400" b="1" dirty="0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4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③一部分动词可以重叠，表示时间短暂或尝试的意思，</a:t>
            </a:r>
            <a:endParaRPr lang="zh-CN" altLang="en-US" sz="2400" b="1" dirty="0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4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 如：谈谈、讨论讨论</a:t>
            </a:r>
            <a:endParaRPr lang="zh-CN" altLang="en-US" sz="2400" b="1" dirty="0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4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④常作谓语或谓语中心语。大部分能带宾语</a:t>
            </a:r>
            <a:endParaRPr lang="zh-CN" altLang="en-US" sz="2400" b="1" dirty="0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9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9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9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92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92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42" grpId="0"/>
      <p:bldP spid="9243" grpId="0"/>
      <p:bldP spid="9244" grpId="0"/>
      <p:bldP spid="9245" grpId="0"/>
      <p:bldP spid="92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0241"/>
          <p:cNvSpPr/>
          <p:nvPr/>
        </p:nvSpPr>
        <p:spPr>
          <a:xfrm>
            <a:off x="990600" y="381000"/>
            <a:ext cx="1828800" cy="904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华文中宋" panose="02010600040101010101" charset="-122"/>
                <a:ea typeface="华文中宋" panose="02010600040101010101" charset="-122"/>
              </a:rPr>
              <a:t>练习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0243" name="文本框 10242"/>
          <p:cNvSpPr txBox="1"/>
          <p:nvPr/>
        </p:nvSpPr>
        <p:spPr>
          <a:xfrm>
            <a:off x="647700" y="1752600"/>
            <a:ext cx="7848600" cy="2986088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请把在这段文字中的</a:t>
            </a:r>
            <a:r>
              <a:rPr lang="zh-CN" altLang="en-US" sz="3600" b="1">
                <a:solidFill>
                  <a:srgbClr val="FF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动词</a:t>
            </a: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找出来。</a:t>
            </a:r>
            <a:endParaRPr lang="zh-CN" altLang="en-US" sz="3600" b="1">
              <a:solidFill>
                <a:srgbClr val="66FF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44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有一座破败的山顶小学，很多事情都从简或省略了，唯有国旗每天要升。 </a:t>
            </a:r>
            <a:endParaRPr lang="zh-CN" altLang="en-US" sz="440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647700" y="1600200"/>
            <a:ext cx="7848600" cy="399097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请把在这段文字中的</a:t>
            </a:r>
            <a:r>
              <a:rPr lang="zh-CN" altLang="en-US" sz="3600" b="1">
                <a:solidFill>
                  <a:srgbClr val="FF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动词</a:t>
            </a:r>
            <a:r>
              <a:rPr lang="zh-CN" altLang="en-US" sz="3600" b="1">
                <a:solidFill>
                  <a:srgbClr val="66FF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找出来。</a:t>
            </a:r>
            <a:endParaRPr lang="zh-CN" altLang="en-US" sz="3600" b="1">
              <a:solidFill>
                <a:srgbClr val="66FF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44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有</a:t>
            </a:r>
            <a:r>
              <a:rPr lang="zh-CN" altLang="en-US" sz="44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一座破败的山顶小学，很多事情都</a:t>
            </a:r>
            <a:r>
              <a:rPr lang="zh-CN" altLang="en-US" sz="44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从简</a:t>
            </a:r>
            <a:r>
              <a:rPr lang="zh-CN" altLang="en-US" sz="44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或</a:t>
            </a:r>
            <a:r>
              <a:rPr lang="zh-CN" altLang="en-US" sz="44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省略</a:t>
            </a:r>
            <a:r>
              <a:rPr lang="zh-CN" altLang="en-US" sz="44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了，唯</a:t>
            </a:r>
            <a:r>
              <a:rPr lang="zh-CN" altLang="en-US" sz="44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有</a:t>
            </a:r>
            <a:r>
              <a:rPr lang="zh-CN" altLang="en-US" sz="44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国旗每天</a:t>
            </a:r>
            <a:r>
              <a:rPr lang="zh-CN" altLang="en-US" sz="44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要</a:t>
            </a:r>
            <a:r>
              <a:rPr lang="zh-CN" altLang="en-US" sz="44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4400" u="sng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升起</a:t>
            </a:r>
            <a:r>
              <a:rPr lang="zh-CN" altLang="en-US" sz="44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440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40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  <p:bldP spid="102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1265"/>
          <p:cNvSpPr txBox="1"/>
          <p:nvPr/>
        </p:nvSpPr>
        <p:spPr>
          <a:xfrm>
            <a:off x="971550" y="549275"/>
            <a:ext cx="72072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形容词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267" name="左大括号 11266"/>
          <p:cNvSpPr/>
          <p:nvPr/>
        </p:nvSpPr>
        <p:spPr>
          <a:xfrm>
            <a:off x="1835150" y="260350"/>
            <a:ext cx="360363" cy="2881313"/>
          </a:xfrm>
          <a:prstGeom prst="leftBrace">
            <a:avLst>
              <a:gd name="adj1" fmla="val 66629"/>
              <a:gd name="adj2" fmla="val 50000"/>
            </a:avLst>
          </a:prstGeom>
          <a:noFill/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68" name="文本框 11267"/>
          <p:cNvSpPr txBox="1"/>
          <p:nvPr/>
        </p:nvSpPr>
        <p:spPr>
          <a:xfrm>
            <a:off x="2268538" y="260350"/>
            <a:ext cx="33829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</a:rPr>
              <a:t>长、短、高大</a:t>
            </a:r>
            <a:r>
              <a:rPr lang="en-US" altLang="zh-CN" sz="2400" b="1">
                <a:latin typeface="Arial" panose="020B0604020202020204" pitchFamily="34" charset="0"/>
              </a:rPr>
              <a:t>……</a:t>
            </a:r>
            <a:endParaRPr lang="en-US" altLang="zh-CN" sz="2400" b="1">
              <a:latin typeface="Arial" panose="020B0604020202020204" pitchFamily="34" charset="0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2339975" y="1196975"/>
            <a:ext cx="33829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</a:rPr>
              <a:t>高尚、乐观、懦弱</a:t>
            </a:r>
            <a:r>
              <a:rPr lang="en-US" altLang="zh-CN" sz="2400" b="1">
                <a:latin typeface="Arial" panose="020B0604020202020204" pitchFamily="34" charset="0"/>
              </a:rPr>
              <a:t>……</a:t>
            </a:r>
            <a:endParaRPr lang="en-US" altLang="zh-CN" sz="2400" b="1">
              <a:latin typeface="Arial" panose="020B0604020202020204" pitchFamily="34" charset="0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2339975" y="2420938"/>
            <a:ext cx="33829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</a:rPr>
              <a:t>迅速、朦胧、遥远</a:t>
            </a:r>
            <a:r>
              <a:rPr lang="en-US" altLang="zh-CN" sz="2400" b="1">
                <a:latin typeface="Arial" panose="020B0604020202020204" pitchFamily="34" charset="0"/>
              </a:rPr>
              <a:t>……</a:t>
            </a:r>
            <a:endParaRPr lang="en-US" altLang="zh-CN" sz="2400" b="1">
              <a:latin typeface="Arial" panose="020B0604020202020204" pitchFamily="34" charset="0"/>
            </a:endParaRPr>
          </a:p>
        </p:txBody>
      </p:sp>
      <p:sp>
        <p:nvSpPr>
          <p:cNvPr id="11271" name="文本框 11270"/>
          <p:cNvSpPr txBox="1"/>
          <p:nvPr/>
        </p:nvSpPr>
        <p:spPr>
          <a:xfrm>
            <a:off x="5651500" y="0"/>
            <a:ext cx="26638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</a:rPr>
              <a:t>（</a:t>
            </a: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表示形状）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1272" name="文本框 11271"/>
          <p:cNvSpPr txBox="1"/>
          <p:nvPr/>
        </p:nvSpPr>
        <p:spPr>
          <a:xfrm>
            <a:off x="5651183" y="1070928"/>
            <a:ext cx="26638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（表示性质）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1273" name="文本框 11272"/>
          <p:cNvSpPr txBox="1"/>
          <p:nvPr/>
        </p:nvSpPr>
        <p:spPr>
          <a:xfrm>
            <a:off x="5651500" y="2258695"/>
            <a:ext cx="26638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（表示状态）</a:t>
            </a:r>
            <a:endParaRPr lang="zh-CN" altLang="en-US" sz="28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1274" name="文本框 11273">
            <a:hlinkClick r:id="rId1" action="ppaction://hlinksldjump"/>
          </p:cNvPr>
          <p:cNvSpPr txBox="1"/>
          <p:nvPr/>
        </p:nvSpPr>
        <p:spPr>
          <a:xfrm>
            <a:off x="250825" y="5911850"/>
            <a:ext cx="79200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1275" name="文本框 11274"/>
          <p:cNvSpPr txBox="1"/>
          <p:nvPr/>
        </p:nvSpPr>
        <p:spPr>
          <a:xfrm>
            <a:off x="252536" y="2996952"/>
            <a:ext cx="9144000" cy="4605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800" b="1" dirty="0">
                <a:solidFill>
                  <a:srgbClr val="A92CD2"/>
                </a:solidFill>
                <a:latin typeface="华文中宋" panose="02010600040101010101" charset="-122"/>
                <a:ea typeface="华文中宋" panose="02010600040101010101" charset="-122"/>
              </a:rPr>
              <a:t>判断方法：</a:t>
            </a:r>
            <a:endParaRPr lang="en-US" altLang="zh-CN" sz="2400" b="1" dirty="0" smtClean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>
              <a:lnSpc>
                <a:spcPts val="3500"/>
              </a:lnSpc>
            </a:pPr>
            <a:r>
              <a:rPr lang="en-US" altLang="zh-CN" sz="2400" b="1" dirty="0" smtClean="0">
                <a:solidFill>
                  <a:srgbClr val="1C1C1C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400" b="1" dirty="0">
                <a:solidFill>
                  <a:srgbClr val="1C1C1C"/>
                </a:solidFill>
                <a:latin typeface="Arial" panose="020B0604020202020204" pitchFamily="34" charset="0"/>
              </a:rPr>
              <a:t>、一般能用程度副词“很”等修饰，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如：“很勇敢”</a:t>
            </a:r>
            <a:r>
              <a:rPr lang="zh-CN" altLang="en-US" sz="2400" b="1" dirty="0">
                <a:solidFill>
                  <a:srgbClr val="1C1C1C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400" b="1" dirty="0" smtClean="0">
                <a:solidFill>
                  <a:srgbClr val="1C1C1C"/>
                </a:solidFill>
                <a:latin typeface="Arial" panose="020B0604020202020204" pitchFamily="34" charset="0"/>
              </a:rPr>
              <a:t>。</a:t>
            </a:r>
            <a:endParaRPr lang="en-US" altLang="zh-CN" sz="2400" b="1" dirty="0" smtClean="0">
              <a:solidFill>
                <a:srgbClr val="1C1C1C"/>
              </a:solidFill>
              <a:latin typeface="Arial" panose="020B0604020202020204" pitchFamily="34" charset="0"/>
            </a:endParaRPr>
          </a:p>
          <a:p>
            <a:pPr>
              <a:lnSpc>
                <a:spcPts val="3500"/>
              </a:lnSpc>
            </a:pPr>
            <a:r>
              <a:rPr lang="en-US" altLang="zh-CN" sz="2400" b="1" dirty="0" smtClean="0">
                <a:solidFill>
                  <a:srgbClr val="1C1C1C"/>
                </a:solidFill>
              </a:rPr>
              <a:t> </a:t>
            </a:r>
            <a:r>
              <a:rPr lang="zh-CN" altLang="en-US" sz="2400" b="1" dirty="0" smtClean="0">
                <a:solidFill>
                  <a:srgbClr val="1C1C1C"/>
                </a:solidFill>
                <a:latin typeface="Arial" panose="020B0604020202020204" pitchFamily="34" charset="0"/>
              </a:rPr>
              <a:t>（</a:t>
            </a:r>
            <a:r>
              <a:rPr lang="zh-CN" altLang="en-US" sz="2400" b="1" dirty="0">
                <a:solidFill>
                  <a:srgbClr val="1C1C1C"/>
                </a:solidFill>
                <a:latin typeface="Arial" panose="020B0604020202020204" pitchFamily="34" charset="0"/>
              </a:rPr>
              <a:t>少数本身就表示程度“完美”等）</a:t>
            </a:r>
            <a:endParaRPr lang="zh-CN" altLang="en-US" sz="2400" b="1" dirty="0">
              <a:solidFill>
                <a:srgbClr val="1C1C1C"/>
              </a:solidFill>
              <a:latin typeface="Arial" panose="020B0604020202020204" pitchFamily="34" charset="0"/>
            </a:endParaRPr>
          </a:p>
          <a:p>
            <a:pPr>
              <a:lnSpc>
                <a:spcPts val="3500"/>
              </a:lnSpc>
            </a:pPr>
            <a:r>
              <a:rPr lang="en-US" altLang="zh-CN" sz="2400" b="1" dirty="0">
                <a:solidFill>
                  <a:srgbClr val="1C1C1C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400" b="1" dirty="0">
                <a:solidFill>
                  <a:srgbClr val="1C1C1C"/>
                </a:solidFill>
                <a:latin typeface="Arial" panose="020B0604020202020204" pitchFamily="34" charset="0"/>
              </a:rPr>
              <a:t>、大多可以按</a:t>
            </a:r>
            <a:r>
              <a:rPr lang="en-US" altLang="zh-CN" sz="2400" b="1" dirty="0">
                <a:solidFill>
                  <a:srgbClr val="1C1C1C"/>
                </a:solidFill>
                <a:latin typeface="Arial" panose="020B0604020202020204" pitchFamily="34" charset="0"/>
              </a:rPr>
              <a:t>AA</a:t>
            </a:r>
            <a:r>
              <a:rPr lang="zh-CN" altLang="en-US" sz="2400" b="1" dirty="0">
                <a:solidFill>
                  <a:srgbClr val="1C1C1C"/>
                </a:solidFill>
                <a:latin typeface="Arial" panose="020B0604020202020204" pitchFamily="34" charset="0"/>
              </a:rPr>
              <a:t>或</a:t>
            </a:r>
            <a:r>
              <a:rPr lang="en-US" altLang="zh-CN" sz="2400" b="1" dirty="0">
                <a:solidFill>
                  <a:srgbClr val="1C1C1C"/>
                </a:solidFill>
                <a:latin typeface="Arial" panose="020B0604020202020204" pitchFamily="34" charset="0"/>
              </a:rPr>
              <a:t>AABB</a:t>
            </a:r>
            <a:r>
              <a:rPr lang="zh-CN" altLang="en-US" sz="2400" b="1" dirty="0">
                <a:solidFill>
                  <a:srgbClr val="1C1C1C"/>
                </a:solidFill>
                <a:latin typeface="Arial" panose="020B0604020202020204" pitchFamily="34" charset="0"/>
              </a:rPr>
              <a:t>的方式重叠。 </a:t>
            </a:r>
            <a:r>
              <a:rPr lang="zh-CN" altLang="en-US" sz="2400" b="1" dirty="0" smtClean="0">
                <a:solidFill>
                  <a:srgbClr val="1C1C1C"/>
                </a:solidFill>
                <a:latin typeface="Arial" panose="020B0604020202020204" pitchFamily="34" charset="0"/>
              </a:rPr>
              <a:t>如小小</a:t>
            </a:r>
            <a:r>
              <a:rPr lang="zh-CN" altLang="en-US" sz="2400" b="1" dirty="0">
                <a:solidFill>
                  <a:srgbClr val="1C1C1C"/>
                </a:solidFill>
                <a:latin typeface="Arial" panose="020B0604020202020204" pitchFamily="34" charset="0"/>
              </a:rPr>
              <a:t>（</a:t>
            </a:r>
            <a:r>
              <a:rPr lang="zh-CN" altLang="en-US" sz="2400" b="1" dirty="0" smtClean="0">
                <a:solidFill>
                  <a:srgbClr val="1C1C1C"/>
                </a:solidFill>
                <a:latin typeface="Arial" panose="020B0604020202020204" pitchFamily="34" charset="0"/>
              </a:rPr>
              <a:t>的</a:t>
            </a:r>
            <a:r>
              <a:rPr lang="en-US" altLang="zh-CN" sz="2400" b="1" dirty="0" smtClean="0">
                <a:solidFill>
                  <a:srgbClr val="1C1C1C"/>
                </a:solidFill>
                <a:latin typeface="Arial" panose="020B0604020202020204" pitchFamily="34" charset="0"/>
              </a:rPr>
              <a:t>)/</a:t>
            </a:r>
            <a:r>
              <a:rPr lang="zh-CN" altLang="en-US" sz="2400" b="1" dirty="0" smtClean="0">
                <a:solidFill>
                  <a:srgbClr val="1C1C1C"/>
                </a:solidFill>
                <a:latin typeface="Arial" panose="020B0604020202020204" pitchFamily="34" charset="0"/>
              </a:rPr>
              <a:t>高高大大</a:t>
            </a:r>
            <a:endParaRPr lang="zh-CN" altLang="en-US" sz="2400" b="1" dirty="0" smtClean="0">
              <a:solidFill>
                <a:srgbClr val="1C1C1C"/>
              </a:solidFill>
              <a:latin typeface="Arial" panose="020B0604020202020204" pitchFamily="34" charset="0"/>
            </a:endParaRPr>
          </a:p>
          <a:p>
            <a:pPr>
              <a:lnSpc>
                <a:spcPts val="3500"/>
              </a:lnSpc>
            </a:pPr>
            <a:r>
              <a:rPr lang="en-US" altLang="zh-CN" sz="2400" b="1" dirty="0" smtClean="0">
                <a:solidFill>
                  <a:srgbClr val="1C1C1C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400" b="1" dirty="0">
                <a:solidFill>
                  <a:srgbClr val="1C1C1C"/>
                </a:solidFill>
                <a:latin typeface="Arial" panose="020B0604020202020204" pitchFamily="34" charset="0"/>
              </a:rPr>
              <a:t>、</a:t>
            </a:r>
            <a:r>
              <a:rPr lang="zh-CN" altLang="en-US" sz="24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能修饰名词，充当定语，状语、补语</a:t>
            </a:r>
            <a:r>
              <a:rPr lang="zh-CN" altLang="en-US" sz="2400" b="1" dirty="0" smtClean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。</a:t>
            </a:r>
            <a:endParaRPr lang="en-US" altLang="zh-CN" sz="2400" b="1" dirty="0" smtClean="0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2400" b="1" dirty="0" smtClean="0">
                <a:latin typeface="Arial" panose="020B0604020202020204" pitchFamily="34" charset="0"/>
              </a:rPr>
              <a:t>如</a:t>
            </a:r>
            <a:r>
              <a:rPr lang="zh-CN" altLang="en-US" sz="2400" b="1" dirty="0">
                <a:latin typeface="Arial" panose="020B0604020202020204" pitchFamily="34" charset="0"/>
              </a:rPr>
              <a:t>：伟大的祖国走向未来。（定）    </a:t>
            </a:r>
            <a:endParaRPr lang="en-US" altLang="zh-CN" sz="2400" b="1" dirty="0" smtClean="0">
              <a:latin typeface="Arial" panose="020B0604020202020204" pitchFamily="34" charset="0"/>
            </a:endParaRPr>
          </a:p>
          <a:p>
            <a:pPr>
              <a:lnSpc>
                <a:spcPts val="3500"/>
              </a:lnSpc>
            </a:pPr>
            <a:r>
              <a:rPr lang="zh-CN" altLang="en-US" sz="2400" b="1" dirty="0" smtClean="0">
                <a:latin typeface="Arial" panose="020B0604020202020204" pitchFamily="34" charset="0"/>
              </a:rPr>
              <a:t>       你</a:t>
            </a:r>
            <a:r>
              <a:rPr lang="zh-CN" altLang="en-US" sz="2400" b="1" dirty="0">
                <a:latin typeface="Arial" panose="020B0604020202020204" pitchFamily="34" charset="0"/>
              </a:rPr>
              <a:t>快走！（状）        </a:t>
            </a:r>
            <a:endParaRPr lang="en-US" altLang="zh-CN" sz="2400" b="1" dirty="0" smtClean="0">
              <a:latin typeface="Arial" panose="020B0604020202020204" pitchFamily="34" charset="0"/>
            </a:endParaRPr>
          </a:p>
          <a:p>
            <a:pPr>
              <a:lnSpc>
                <a:spcPts val="3500"/>
              </a:lnSpc>
            </a:pPr>
            <a:r>
              <a:rPr lang="zh-CN" altLang="en-US" sz="2400" b="1" dirty="0" smtClean="0">
                <a:latin typeface="Arial" panose="020B0604020202020204" pitchFamily="34" charset="0"/>
              </a:rPr>
              <a:t>      老师</a:t>
            </a:r>
            <a:r>
              <a:rPr lang="zh-CN" altLang="en-US" sz="2400" b="1" dirty="0">
                <a:latin typeface="Arial" panose="020B0604020202020204" pitchFamily="34" charset="0"/>
              </a:rPr>
              <a:t>讲得很清楚。（补）</a:t>
            </a:r>
            <a:r>
              <a:rPr lang="zh-CN" altLang="en-US" sz="2400" dirty="0">
                <a:latin typeface="Arial" panose="020B0604020202020204" pitchFamily="34" charset="0"/>
              </a:rPr>
              <a:t> 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endParaRPr lang="zh-CN" altLang="en-US" sz="2400" b="1" dirty="0">
              <a:solidFill>
                <a:srgbClr val="1C1C1C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400" dirty="0">
              <a:solidFill>
                <a:srgbClr val="1C1C1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11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1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11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11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11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11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11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12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9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12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9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12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1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0"/>
                  </p:tgtEl>
                </p:cond>
              </p:nextCondLst>
            </p:seq>
          </p:childTnLst>
        </p:cTn>
      </p:par>
    </p:tnLst>
    <p:bldLst>
      <p:bldP spid="11266" grpId="0"/>
      <p:bldP spid="11268" grpId="0"/>
      <p:bldP spid="11269" grpId="0"/>
      <p:bldP spid="11270" grpId="0"/>
      <p:bldP spid="11271" grpId="0"/>
      <p:bldP spid="11272" grpId="0"/>
      <p:bldP spid="11273" grpId="0"/>
      <p:bldP spid="11274" grpId="0"/>
      <p:bldP spid="11274" grpId="1"/>
    </p:bldLst>
  </p:timing>
</p:sld>
</file>

<file path=ppt/tags/tag1.xml><?xml version="1.0" encoding="utf-8"?>
<p:tagLst xmlns:p="http://schemas.openxmlformats.org/presentationml/2006/main">
  <p:tag name="KSO_WM_UNIT_TABLE_BEAUTIFY" val="smartTable{2402b371-41a6-454e-ad27-ab8e41e8caf9}"/>
</p:tagLst>
</file>

<file path=ppt/tags/tag2.xml><?xml version="1.0" encoding="utf-8"?>
<p:tagLst xmlns:p="http://schemas.openxmlformats.org/presentationml/2006/main">
  <p:tag name="KSO_WM_UNIT_TABLE_BEAUTIFY" val="smartTable{66f1a5c6-d3ff-4c5f-b162-f65d54f3311d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9EDEE"/>
    </a:accent5>
    <a:accent6>
      <a:srgbClr val="2D2D89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6538</Words>
  <Application>WPS 演示</Application>
  <PresentationFormat>全屏显示(4:3)</PresentationFormat>
  <Paragraphs>651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60" baseType="lpstr">
      <vt:lpstr>Arial</vt:lpstr>
      <vt:lpstr>宋体</vt:lpstr>
      <vt:lpstr>Wingdings</vt:lpstr>
      <vt:lpstr>华文新魏</vt:lpstr>
      <vt:lpstr>华文行楷</vt:lpstr>
      <vt:lpstr>Times New Roman</vt:lpstr>
      <vt:lpstr>黑体</vt:lpstr>
      <vt:lpstr>华文中宋</vt:lpstr>
      <vt:lpstr>微软雅黑</vt:lpstr>
      <vt:lpstr>Arial Unicode MS</vt:lpstr>
      <vt:lpstr>楷体_GB2312</vt:lpstr>
      <vt:lpstr>新宋体</vt:lpstr>
      <vt:lpstr>仿宋_GB2312</vt:lpstr>
      <vt:lpstr>隶书</vt:lpstr>
      <vt:lpstr>仿宋</vt:lpstr>
      <vt:lpstr>华文隶书</vt:lpstr>
      <vt:lpstr>华文楷体</vt:lpstr>
      <vt:lpstr>华文琥珀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furen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t03</dc:creator>
  <cp:lastModifiedBy>随风</cp:lastModifiedBy>
  <cp:revision>60</cp:revision>
  <dcterms:created xsi:type="dcterms:W3CDTF">2005-11-18T02:00:00Z</dcterms:created>
  <dcterms:modified xsi:type="dcterms:W3CDTF">2020-04-27T10:29:17Z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