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1" r:id="rId3"/>
    <p:sldId id="262" r:id="rId4"/>
    <p:sldId id="263" r:id="rId5"/>
    <p:sldId id="265" r:id="rId6"/>
    <p:sldId id="264" r:id="rId7"/>
    <p:sldId id="266" r:id="rId8"/>
    <p:sldId id="267" r:id="rId9"/>
    <p:sldId id="268" r:id="rId10"/>
    <p:sldId id="269" r:id="rId11"/>
    <p:sldId id="273" r:id="rId12"/>
    <p:sldId id="270" r:id="rId13"/>
    <p:sldId id="271" r:id="rId14"/>
    <p:sldId id="272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2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8392" y="2865866"/>
            <a:ext cx="8292548" cy="887095"/>
          </a:xfrm>
        </p:spPr>
        <p:txBody>
          <a:bodyPr>
            <a:normAutofit fontScale="90000"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乡土中国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教学设计（二）第</a:t>
            </a:r>
            <a:r>
              <a:rPr lang="en-US" altLang="zh-CN" smtClean="0">
                <a:solidFill>
                  <a:schemeClr val="bg1"/>
                </a:solidFill>
              </a:rPr>
              <a:t>1</a:t>
            </a:r>
            <a:r>
              <a:rPr lang="zh-CN" altLang="en-US" smtClean="0">
                <a:solidFill>
                  <a:schemeClr val="bg1"/>
                </a:solidFill>
              </a:rPr>
              <a:t>课时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25987" y="1906435"/>
          <a:ext cx="10181230" cy="3937776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98444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984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8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重要观点</a:t>
                      </a:r>
                      <a:endParaRPr lang="zh-CN" sz="48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55524" y="2768846"/>
            <a:ext cx="5509056" cy="323746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21634" y="1420962"/>
            <a:ext cx="10813773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smtClean="0"/>
              <a:t>        </a:t>
            </a:r>
            <a:r>
              <a:rPr lang="zh-CN" altLang="zh-CN" sz="2800" smtClean="0"/>
              <a:t>《乡土中国》的核心是“作为中国基层社会的乡土社会究竟是个什么样的社会”。作者为什么用“乡土”这个概念，而不是我们熟悉的“农村”“乡村”呢？</a:t>
            </a:r>
            <a:endParaRPr lang="zh-CN" alt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6230" y="1707652"/>
          <a:ext cx="10181230" cy="3291840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8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名家评点</a:t>
                      </a:r>
                      <a:endParaRPr lang="zh-CN" sz="60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95130" y="5227745"/>
            <a:ext cx="10813773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在陈述理由时，建议学生结合序言、目录和后记，做一个篇章结构阅读思维导图。</a:t>
            </a:r>
            <a:endParaRPr kumimoji="0" lang="zh-CN" sz="5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20676" y="1170504"/>
            <a:ext cx="10656924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费先生在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早期著作中提出的“差序格局”，所议论的“文字下乡”、“长老政治”、“无讼”、“男女有别”、“稳定的三角”等，反映了费先生学贯中西的深厚功底和发展中国社会学的勇气。他是中国社会学的天才，将我国社会学的理论推向高峰。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王思斌（北京大学）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费孝通：践行“钱学森之问”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费孝通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的写作有着广深的学术背景，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是费孝通对中国进行社会结构分析的尝试，他试图在理论上总结并开导实地研究，以构建中国社会特有的乡土伦理体系。如果说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江村经济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侧重讨论社会制度变革，那么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则在探讨与之相匹配的社会道德。</a:t>
            </a:r>
            <a:endParaRPr kumimoji="0" 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王铭铭（北京大学）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费孝通与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〈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〉》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结合名家评点，联系自己的阅读评点，阐述推介理由。</a:t>
            </a:r>
            <a:endParaRPr kumimoji="0" lang="zh-CN" sz="4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3339" y="930125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读写互动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80660" y="2113028"/>
            <a:ext cx="9872870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结合以上“阅读推介”角度，请同学们选择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2-3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个角度，完成阅读推介报告。字数不少于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字。课堂上指导学生列出写作提纲，课下要求学生完成这个报告，并给予展示交流。</a:t>
            </a: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4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64900" y="11696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4386116"/>
          </a:xfrm>
        </p:spPr>
        <p:txBody>
          <a:bodyPr>
            <a:normAutofit fontScale="62500" lnSpcReduction="20000"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4200" smtClean="0"/>
              <a:t>进入高中，我们开启了新的阅读生活。我们不仅要阅读更多的文学作品，还要阅读一些科学、文化、学术等论著，不断开拓我们的阅读视野，丰富我们的精神素养。为此，我们高一年级举办“阅读推介”活动。希望同学们能推介一些高质量的学术类著作阅读书目，与广大师生一起分享读书的快乐。</a:t>
            </a:r>
          </a:p>
          <a:p>
            <a:pPr indent="647700">
              <a:lnSpc>
                <a:spcPct val="150000"/>
              </a:lnSpc>
            </a:pPr>
            <a:r>
              <a:rPr lang="zh-CN" altLang="en-US" sz="4200" smtClean="0"/>
              <a:t>在我们身边正好有这样的一本书</a:t>
            </a:r>
            <a:r>
              <a:rPr lang="en-US" altLang="zh-CN" sz="4200" smtClean="0"/>
              <a:t>《</a:t>
            </a:r>
            <a:r>
              <a:rPr lang="zh-CN" altLang="en-US" sz="4200" smtClean="0"/>
              <a:t>乡土中国</a:t>
            </a:r>
            <a:r>
              <a:rPr lang="en-US" altLang="zh-CN" sz="4200" smtClean="0"/>
              <a:t>》</a:t>
            </a:r>
            <a:r>
              <a:rPr lang="zh-CN" altLang="en-US" sz="4200" smtClean="0"/>
              <a:t>，假如让你来推介这本书，你将怎样做，才能更好的激发同学们的阅读兴趣，感受到学术论著的魅力。</a:t>
            </a:r>
          </a:p>
          <a:p>
            <a:endParaRPr lang="zh-CN" alt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导入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作者简介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4261" y="1123195"/>
            <a:ext cx="848139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费孝通（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1910-2005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），字彝江。祖籍江苏吴江。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1936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年赴英留学，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1938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年获伦敦大学哲学博士学位，同年回国。先后任云南大学、西南联合大学、清华大学教授，清华大学社会学系主任、副教务长。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1949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年历任中央民族学院教授、副院长，中央人民政府民族事务委员会副主任，中国社会科学院民族研究所副所长、社会学研究所所长，北京大学社会学系教授，曾任全国人大副委员长、全国政协副主席、民盟中央主席等职。主要著作有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江村经济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民族与社会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乡土中国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生育制度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行行重行行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47700"/>
            <a:endParaRPr lang="en-US" altLang="zh-CN" sz="24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647700"/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获美国马林诺夫斯基纪念奖、英国皇家人类学会的赫胥黎奖章、美国大英百科全书奖、日本福冈市亚洲文化大奖、菲律宾“麦格赛”社会领袖奖等奖项。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Picture 2" descr="https://p1.ssl.qhimg.com/dr/270_500_/t01c987756af1ba07ab.jpg?size=422x6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3626" y="1374913"/>
            <a:ext cx="2571750" cy="3657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感知文本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63513" y="1182948"/>
            <a:ext cx="1118483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（一）阅读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的序言、目录、后记等，独立完成下面“读书文摘卡”。</a:t>
            </a:r>
            <a:endParaRPr kumimoji="0" lang="zh-CN" sz="4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96537" y="1943279"/>
          <a:ext cx="9362367" cy="4020531"/>
        </p:xfrm>
        <a:graphic>
          <a:graphicData uri="http://schemas.openxmlformats.org/drawingml/2006/table">
            <a:tbl>
              <a:tblPr/>
              <a:tblGrid>
                <a:gridCol w="1956019"/>
                <a:gridCol w="4767380"/>
                <a:gridCol w="1511771"/>
                <a:gridCol w="1127197"/>
              </a:tblGrid>
              <a:tr h="41767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读书文摘卡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类别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74">
                <a:tc gridSpan="2" vMerge="1">
                  <a:txBody>
                    <a:bodyPr/>
                    <a:lstStyle/>
                    <a:p/>
                  </a:txBody>
                  <a:tcPr/>
                </a:tc>
                <a:tc hMerge="1"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编号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题目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作者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出处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摘录日期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7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内容摘要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好句摘录评点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1277331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感知文本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23757" y="1037175"/>
            <a:ext cx="1118483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（二）学生展示，师生点评，完善“读书文摘卡”。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7371" y="1572801"/>
          <a:ext cx="11516139" cy="5054600"/>
        </p:xfrm>
        <a:graphic>
          <a:graphicData uri="http://schemas.openxmlformats.org/drawingml/2006/table">
            <a:tbl>
              <a:tblPr/>
              <a:tblGrid>
                <a:gridCol w="2405993"/>
                <a:gridCol w="5864095"/>
                <a:gridCol w="1859547"/>
                <a:gridCol w="1386504"/>
              </a:tblGrid>
              <a:tr h="45014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读书文摘卡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类别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学术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6">
                <a:tc gridSpan="2" vMerge="1">
                  <a:txBody>
                    <a:bodyPr/>
                    <a:lstStyle/>
                    <a:p/>
                  </a:txBody>
                  <a:tcPr/>
                </a:tc>
                <a:tc hMerge="1"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编号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xs001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题目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乡土本色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作者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费孝通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出处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费孝通</a:t>
                      </a:r>
                      <a:r>
                        <a:rPr lang="en-US" altLang="zh-CN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《</a:t>
                      </a: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乡土中国</a:t>
                      </a:r>
                      <a:r>
                        <a:rPr lang="en-US" altLang="zh-CN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》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摘录日期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年月日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内容摘要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好句摘录评点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2118992">
                <a:tc gridSpan="2">
                  <a:txBody>
                    <a:bodyPr/>
                    <a:lstStyle/>
                    <a:p>
                      <a:pPr fontAlgn="base">
                        <a:lnSpc>
                          <a:spcPts val="2600"/>
                        </a:lnSpc>
                      </a:pP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、 以农为生的人， 世代定居是常态， 迁移是变态。</a:t>
                      </a:r>
                    </a:p>
                    <a:p>
                      <a:pPr fontAlgn="base">
                        <a:lnSpc>
                          <a:spcPts val="2600"/>
                        </a:lnSpc>
                      </a:pP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、 中国农民聚村而居的原因有两个： 一是每家所耕的面积小， 小农经营； 二是在需要水利的地方， 需要合作灌溉； 三是为了安全； 四是土地平等继承的原则。</a:t>
                      </a:r>
                    </a:p>
                    <a:p>
                      <a:pPr fontAlgn="base">
                        <a:lnSpc>
                          <a:spcPts val="2600"/>
                        </a:lnSpc>
                      </a:pP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、 村落间关系是孤立的、 隔膜的</a:t>
                      </a: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地方性限制</a:t>
                      </a: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——“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熟悉” 的社会， 没有陌生人的社会。 </a:t>
                      </a: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即礼俗社会， 与之相对应的概念是法理社会。</a:t>
                      </a:r>
                    </a:p>
                    <a:p>
                      <a:pPr fontAlgn="base">
                        <a:lnSpc>
                          <a:spcPts val="2600"/>
                        </a:lnSpc>
                      </a:pPr>
                      <a:r>
                        <a:rPr lang="en-US" altLang="zh-CN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、 与人交往的原则是个别化原则， 乡 土社会的信用并不是对契约的重视， 而是发生于对一种行动的规则熟悉到不假思索的可靠性。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400" kern="100" smtClean="0">
                          <a:latin typeface="+mn-lt"/>
                          <a:ea typeface="宋体" panose="02010600030101010101" pitchFamily="2" charset="-122"/>
                          <a:cs typeface="Times New Roman" panose="02020603050405020304"/>
                        </a:rPr>
                        <a:t>在我们社会的激速变迁中，从乡土社会进人现代社会的过程中，我们在乡土社会中所养成的生活方式处处产生了流弊。陌生人所组成的现代社会是无法用乡土社会的风俗来应付的。于是“土气”成了骂人的词汇，“乡”也不再是衣锦荣归的去处了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38021" y="1667896"/>
          <a:ext cx="10181230" cy="3291840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56590" y="5120024"/>
            <a:ext cx="10813773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smtClean="0"/>
              <a:t>（二）小组陈述（</a:t>
            </a:r>
            <a:r>
              <a:rPr lang="en-US" altLang="zh-CN" sz="2800" smtClean="0"/>
              <a:t>3</a:t>
            </a:r>
            <a:r>
              <a:rPr lang="zh-CN" altLang="zh-CN" sz="2800" smtClean="0"/>
              <a:t>分钟）</a:t>
            </a:r>
          </a:p>
          <a:p>
            <a:r>
              <a:rPr lang="zh-CN" altLang="zh-CN" sz="2800" smtClean="0"/>
              <a:t>（三）师生点评，进一步完善“阅读推介词”。</a:t>
            </a:r>
            <a:endParaRPr lang="zh-CN" altLang="zh-CN" sz="28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64525" y="2237739"/>
          <a:ext cx="10181230" cy="3291840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论著题目</a:t>
                      </a:r>
                      <a:endParaRPr lang="zh-CN" altLang="zh-CN" sz="2800" kern="120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44557" y="5720356"/>
            <a:ext cx="1144987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思考：“乡土中国”与“中国乡土”有何联系与区别？以“乡土中国”为题目有何目的与作用？</a:t>
            </a:r>
            <a:endParaRPr kumimoji="0" lang="zh-CN" altLang="en-US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85012" y="1839054"/>
          <a:ext cx="10181230" cy="2461868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59805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5980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800" b="1" kern="100" smtClean="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论著作者</a:t>
                      </a:r>
                      <a:endParaRPr lang="zh-CN" sz="2800" b="1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4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26333" y="4348022"/>
            <a:ext cx="1046898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熟知作者的生平事迹，理清其学术研究方向与成就，体悟其科研精神。    </a:t>
            </a:r>
            <a:endParaRPr lang="en-US" altLang="zh-CN" sz="2400" b="1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作为我国社会学领域的泰山北斗，费孝通先生走在田野间、甘坐冷板凳、不懈求索、关怀社会的“赤子之心”，是除知识理论以外更为重要的、更能感召不同时代之人的精神力量。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4270" y="5885685"/>
            <a:ext cx="10880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各美其美，美人之美，美美与共，天下大同</a:t>
            </a:r>
            <a:r>
              <a:rPr lang="zh-CN" altLang="en-US" sz="28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费孝通</a:t>
            </a:r>
            <a:endParaRPr lang="zh-CN" altLang="en-US" sz="2800" b="1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研读文本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17009" y="1164038"/>
            <a:ext cx="116749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（一）结合“读书文摘卡”，小组自选角度，完成“阅读推介”活动表。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6230" y="1707652"/>
          <a:ext cx="10181230" cy="3291840"/>
        </p:xfrm>
        <a:graphic>
          <a:graphicData uri="http://schemas.openxmlformats.org/drawingml/2006/table">
            <a:tbl>
              <a:tblPr/>
              <a:tblGrid>
                <a:gridCol w="2780877"/>
                <a:gridCol w="7400353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阅读推介表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推介角度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8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篇章结构</a:t>
                      </a:r>
                      <a:endParaRPr lang="zh-CN" sz="48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推介理由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600" b="1" kern="100">
                          <a:latin typeface="Calibri"/>
                          <a:ea typeface="宋体" panose="02010600030101010101" pitchFamily="2" charset="-122"/>
                          <a:cs typeface="Times New Roman" panose="02020603050405020304"/>
                        </a:rPr>
                        <a:t>推介词</a:t>
                      </a: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3600" kern="100"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95130" y="5227745"/>
            <a:ext cx="10813773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在陈述理由时，建议学生结合序言、目录和后记，做一个篇章结构阅读思维导图。</a:t>
            </a:r>
            <a:endParaRPr kumimoji="0" lang="zh-CN" sz="5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41</Paragraphs>
  <Slides>14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5">
      <vt:lpstr>Office 主题</vt:lpstr>
      <vt:lpstr>《乡土中国》教学设计（二）第1课时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2020-09-29T14:31:57.560</cp:lastPrinted>
  <dcterms:created xsi:type="dcterms:W3CDTF">2020-09-29T14:31:57Z</dcterms:created>
  <dcterms:modified xsi:type="dcterms:W3CDTF">2020-09-29T06:31:58Z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