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1"/>
  </p:notesMasterIdLst>
  <p:handoutMasterIdLst>
    <p:handoutMasterId r:id="rId42"/>
  </p:handoutMasterIdLst>
  <p:sldIdLst>
    <p:sldId id="257" r:id="rId2"/>
    <p:sldId id="258" r:id="rId3"/>
    <p:sldId id="259" r:id="rId4"/>
    <p:sldId id="287" r:id="rId5"/>
    <p:sldId id="260" r:id="rId6"/>
    <p:sldId id="261" r:id="rId7"/>
    <p:sldId id="293" r:id="rId8"/>
    <p:sldId id="262" r:id="rId9"/>
    <p:sldId id="263" r:id="rId10"/>
    <p:sldId id="292" r:id="rId11"/>
    <p:sldId id="288" r:id="rId12"/>
    <p:sldId id="289" r:id="rId13"/>
    <p:sldId id="265" r:id="rId14"/>
    <p:sldId id="264" r:id="rId15"/>
    <p:sldId id="294" r:id="rId16"/>
    <p:sldId id="267" r:id="rId17"/>
    <p:sldId id="266" r:id="rId18"/>
    <p:sldId id="268" r:id="rId19"/>
    <p:sldId id="295" r:id="rId20"/>
    <p:sldId id="269" r:id="rId21"/>
    <p:sldId id="270" r:id="rId22"/>
    <p:sldId id="272" r:id="rId23"/>
    <p:sldId id="273" r:id="rId24"/>
    <p:sldId id="271" r:id="rId25"/>
    <p:sldId id="279" r:id="rId26"/>
    <p:sldId id="274" r:id="rId27"/>
    <p:sldId id="297" r:id="rId28"/>
    <p:sldId id="275" r:id="rId29"/>
    <p:sldId id="276" r:id="rId30"/>
    <p:sldId id="277" r:id="rId31"/>
    <p:sldId id="278" r:id="rId32"/>
    <p:sldId id="280" r:id="rId33"/>
    <p:sldId id="281" r:id="rId34"/>
    <p:sldId id="282" r:id="rId35"/>
    <p:sldId id="283" r:id="rId36"/>
    <p:sldId id="284" r:id="rId37"/>
    <p:sldId id="285" r:id="rId38"/>
    <p:sldId id="298" r:id="rId39"/>
    <p:sldId id="290" r:id="rId40"/>
  </p:sldIdLst>
  <p:sldSz cx="12192000" cy="6858000"/>
  <p:notesSz cx="6858000" cy="9144000"/>
  <p:embeddedFontLst>
    <p:embeddedFont>
      <p:font typeface="汉仪颜楷繁" panose="02010600030101010101" charset="-122"/>
      <p:regular r:id="rId43"/>
    </p:embeddedFont>
    <p:embeddedFont>
      <p:font typeface="楷体_GB2312" panose="02010600030101010101" charset="-122"/>
      <p:regular r:id="rId44"/>
    </p:embeddedFont>
    <p:embeddedFont>
      <p:font typeface="Calibri" panose="020F0502020204030204" pitchFamily="34" charset="0"/>
      <p:regular r:id="rId45"/>
      <p:bold r:id="rId46"/>
      <p:italic r:id="rId47"/>
      <p:boldItalic r:id="rId48"/>
    </p:embeddedFont>
    <p:embeddedFont>
      <p:font typeface="Calibri Light" panose="020F0302020204030204" pitchFamily="34" charset="0"/>
      <p:regular r:id="rId49"/>
      <p:italic r:id="rId50"/>
    </p:embeddedFont>
    <p:embeddedFont>
      <p:font typeface="KaiTi" panose="02010609060101010101" pitchFamily="49" charset="-122"/>
      <p:regular r:id="rId51"/>
    </p:embeddedFont>
    <p:embeddedFont>
      <p:font typeface="等线" panose="02010600030101010101" pitchFamily="2" charset="-122"/>
      <p:regular r:id="rId52"/>
      <p:bold r:id="rId53"/>
    </p:embeddedFont>
    <p:embeddedFont>
      <p:font typeface="楷体" panose="02010609060101010101" pitchFamily="49" charset="-122"/>
      <p:regular r:id="rId54"/>
    </p:embeddedFont>
    <p:embeddedFont>
      <p:font typeface="隶书" panose="02010509060101010101" pitchFamily="49" charset="-122"/>
      <p:regular r:id="rId55"/>
    </p:embeddedFont>
    <p:embeddedFont>
      <p:font typeface="微软雅黑" panose="020B0503020204020204" pitchFamily="34" charset="-122"/>
      <p:regular r:id="rId56"/>
      <p:bold r:id="rId57"/>
    </p:embeddedFont>
  </p:embeddedFontLst>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万 丽芳" initials="万" lastIdx="1" clrIdx="0">
    <p:extLst>
      <p:ext uri="{19B8F6BF-5375-455C-9EA6-DF929625EA0E}">
        <p15:presenceInfo xmlns:p15="http://schemas.microsoft.com/office/powerpoint/2012/main" userId="37e9e15d3ab5a30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3826" autoAdjust="0"/>
  </p:normalViewPr>
  <p:slideViewPr>
    <p:cSldViewPr snapToGrid="0">
      <p:cViewPr varScale="1">
        <p:scale>
          <a:sx n="60" d="100"/>
          <a:sy n="60" d="100"/>
        </p:scale>
        <p:origin x="152" y="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66" d="100"/>
          <a:sy n="66" d="100"/>
        </p:scale>
        <p:origin x="2364" y="-8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font" Target="fonts/font13.fntdata"/><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3.fntdata"/><Relationship Id="rId53" Type="http://schemas.openxmlformats.org/officeDocument/2006/relationships/font" Target="fonts/font11.fntdata"/><Relationship Id="rId58"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font" Target="fonts/font14.fntdata"/><Relationship Id="rId8" Type="http://schemas.openxmlformats.org/officeDocument/2006/relationships/slide" Target="slides/slide7.xml"/><Relationship Id="rId51" Type="http://schemas.openxmlformats.org/officeDocument/2006/relationships/font" Target="fonts/font9.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4.fntdata"/><Relationship Id="rId59"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notesMaster" Target="notesMasters/notesMaster1.xml"/><Relationship Id="rId54" Type="http://schemas.openxmlformats.org/officeDocument/2006/relationships/font" Target="fonts/font12.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7.fntdata"/><Relationship Id="rId57" Type="http://schemas.openxmlformats.org/officeDocument/2006/relationships/font" Target="fonts/font15.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2.fntdata"/><Relationship Id="rId52" Type="http://schemas.openxmlformats.org/officeDocument/2006/relationships/font" Target="fonts/font10.fntdata"/><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D21257CE-D97E-465A-B7F1-F9859784F3C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A9DA6F8A-012F-49EC-83C9-000DDA79148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F0C980F-D1A3-4104-B2D8-2C1461C1E885}" type="datetimeFigureOut">
              <a:rPr lang="zh-CN" altLang="en-US" smtClean="0"/>
              <a:t>2020/9/16</a:t>
            </a:fld>
            <a:endParaRPr lang="zh-CN" altLang="en-US"/>
          </a:p>
        </p:txBody>
      </p:sp>
      <p:sp>
        <p:nvSpPr>
          <p:cNvPr id="4" name="页脚占位符 3">
            <a:extLst>
              <a:ext uri="{FF2B5EF4-FFF2-40B4-BE49-F238E27FC236}">
                <a16:creationId xmlns:a16="http://schemas.microsoft.com/office/drawing/2014/main" id="{E348C8FD-AB82-4821-A56A-08641FA35F6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9087A696-379D-41F9-8BF6-022053121E5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209FFF0-C749-4565-8535-2D08CBE329F0}" type="slidenum">
              <a:rPr lang="zh-CN" altLang="en-US" smtClean="0"/>
              <a:t>‹#›</a:t>
            </a:fld>
            <a:endParaRPr lang="zh-CN" altLang="en-US"/>
          </a:p>
        </p:txBody>
      </p:sp>
    </p:spTree>
    <p:extLst>
      <p:ext uri="{BB962C8B-B14F-4D97-AF65-F5344CB8AC3E}">
        <p14:creationId xmlns:p14="http://schemas.microsoft.com/office/powerpoint/2010/main" val="20709669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2020/9/16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2000"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6245547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2020/9/16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8" name="图片 37" descr="C:\Users\Administrator\Desktop\timg13.jpgtimg13"/>
          <p:cNvPicPr>
            <a:picLocks noChangeAspect="1"/>
          </p:cNvPicPr>
          <p:nvPr userDrawn="1"/>
        </p:nvPicPr>
        <p:blipFill>
          <a:blip r:embed="rId2"/>
          <a:stretch>
            <a:fillRect/>
          </a:stretch>
        </p:blipFill>
        <p:spPr>
          <a:xfrm>
            <a:off x="3992" y="0"/>
            <a:ext cx="12184016" cy="6858000"/>
          </a:xfrm>
          <a:prstGeom prst="rect">
            <a:avLst/>
          </a:prstGeom>
        </p:spPr>
      </p:pic>
      <p:sp>
        <p:nvSpPr>
          <p:cNvPr id="8" name="矩形 7"/>
          <p:cNvSpPr/>
          <p:nvPr userDrawn="1"/>
        </p:nvSpPr>
        <p:spPr>
          <a:xfrm>
            <a:off x="266700" y="314325"/>
            <a:ext cx="11658600" cy="6229350"/>
          </a:xfrm>
          <a:prstGeom prst="rect">
            <a:avLst/>
          </a:prstGeom>
          <a:solidFill>
            <a:srgbClr val="ECE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447600" y="495000"/>
            <a:ext cx="11296800" cy="5868000"/>
          </a:xfrm>
          <a:prstGeom prst="rect">
            <a:avLst/>
          </a:prstGeom>
          <a:solidFill>
            <a:schemeClr val="bg1"/>
          </a:solidFill>
          <a:ln>
            <a:solidFill>
              <a:srgbClr val="75907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2020/9/16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12" Type="http://schemas.openxmlformats.org/officeDocument/2006/relationships/image" Target="../media/image7.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3.png"/><Relationship Id="rId11" Type="http://schemas.openxmlformats.org/officeDocument/2006/relationships/hyperlink" Target="&#24688;&#21516;&#23398;&#23569;&#24180;.mp4" TargetMode="External"/><Relationship Id="rId5" Type="http://schemas.openxmlformats.org/officeDocument/2006/relationships/image" Target="../media/image2.jpeg"/><Relationship Id="rId10" Type="http://schemas.openxmlformats.org/officeDocument/2006/relationships/image" Target="../media/image1.jpe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24688;&#21516;&#23398;&#23569;&#24180;.mp4" TargetMode="External"/><Relationship Id="rId2" Type="http://schemas.openxmlformats.org/officeDocument/2006/relationships/hyperlink" Target="&#12298;&#27777;&#22253;&#26149;&#183;&#38271;&#27801;&#12299;%20PPT.pptx" TargetMode="External"/><Relationship Id="rId1" Type="http://schemas.openxmlformats.org/officeDocument/2006/relationships/slideLayout" Target="../slideLayouts/slideLayout7.xml"/><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7.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6.xml"/><Relationship Id="rId1" Type="http://schemas.openxmlformats.org/officeDocument/2006/relationships/tags" Target="../tags/tag8.xml"/><Relationship Id="rId5" Type="http://schemas.openxmlformats.org/officeDocument/2006/relationships/image" Target="../media/image5.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2.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1.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hyperlink" Target="../&#23569;&#24180;&#24378;&#21017;&#22269;&#24378;.mp4" TargetMode="Externa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1.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Desktop\timg3.jpgtimg3"/>
          <p:cNvPicPr>
            <a:picLocks noChangeAspect="1"/>
          </p:cNvPicPr>
          <p:nvPr/>
        </p:nvPicPr>
        <p:blipFill>
          <a:blip r:embed="rId5"/>
          <a:stretch>
            <a:fillRect/>
          </a:stretch>
        </p:blipFill>
        <p:spPr>
          <a:xfrm>
            <a:off x="-317" y="318"/>
            <a:ext cx="12192635" cy="6857365"/>
          </a:xfrm>
          <a:prstGeom prst="rect">
            <a:avLst/>
          </a:prstGeom>
        </p:spPr>
      </p:pic>
      <p:grpSp>
        <p:nvGrpSpPr>
          <p:cNvPr id="26" name="组合 25"/>
          <p:cNvGrpSpPr/>
          <p:nvPr/>
        </p:nvGrpSpPr>
        <p:grpSpPr>
          <a:xfrm>
            <a:off x="0" y="1807845"/>
            <a:ext cx="12192635" cy="5193665"/>
            <a:chOff x="0" y="2847"/>
            <a:chExt cx="19201" cy="8179"/>
          </a:xfrm>
        </p:grpSpPr>
        <p:pic>
          <p:nvPicPr>
            <p:cNvPr id="25" name="图片 24"/>
            <p:cNvPicPr>
              <a:picLocks noChangeAspect="1"/>
            </p:cNvPicPr>
            <p:nvPr userDrawn="1"/>
          </p:nvPicPr>
          <p:blipFill>
            <a:blip r:embed="rId6">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 y="2847"/>
              <a:ext cx="19200" cy="7978"/>
            </a:xfrm>
            <a:prstGeom prst="rect">
              <a:avLst/>
            </a:prstGeom>
          </p:spPr>
        </p:pic>
        <p:pic>
          <p:nvPicPr>
            <p:cNvPr id="4" name="PA_图片 8"/>
            <p:cNvPicPr>
              <a:picLocks noChangeAspect="1"/>
            </p:cNvPicPr>
            <p:nvPr>
              <p:custDataLst>
                <p:tags r:id="rId2"/>
              </p:custDataLst>
            </p:nvPr>
          </p:nvPicPr>
          <p:blipFill>
            <a:blip r:embed="rId7">
              <a:extLst>
                <a:ext uri="{28A0092B-C50C-407E-A947-70E740481C1C}">
                  <a14:useLocalDpi xmlns:a14="http://schemas.microsoft.com/office/drawing/2010/main" val="0"/>
                </a:ext>
              </a:extLst>
            </a:blip>
            <a:srcRect t="33041"/>
            <a:stretch>
              <a:fillRect/>
            </a:stretch>
          </p:blipFill>
          <p:spPr>
            <a:xfrm flipH="1">
              <a:off x="0" y="4730"/>
              <a:ext cx="19201" cy="6296"/>
            </a:xfrm>
            <a:prstGeom prst="rect">
              <a:avLst/>
            </a:prstGeom>
          </p:spPr>
        </p:pic>
      </p:grpSp>
      <p:pic>
        <p:nvPicPr>
          <p:cNvPr id="14" name="PA_图片 10"/>
          <p:cNvPicPr>
            <a:picLocks noChangeAspect="1"/>
          </p:cNvPicPr>
          <p:nvPr>
            <p:custDataLst>
              <p:tags r:id="rId1"/>
            </p:custDataLst>
          </p:nvPr>
        </p:nvPicPr>
        <p:blipFill>
          <a:blip r:embed="rId8">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grpSp>
        <p:nvGrpSpPr>
          <p:cNvPr id="18" name="组合 17"/>
          <p:cNvGrpSpPr/>
          <p:nvPr/>
        </p:nvGrpSpPr>
        <p:grpSpPr>
          <a:xfrm>
            <a:off x="10159365" y="-322580"/>
            <a:ext cx="2567940" cy="230505"/>
            <a:chOff x="6317" y="6174"/>
            <a:chExt cx="7276" cy="686"/>
          </a:xfrm>
        </p:grpSpPr>
        <p:sp>
          <p:nvSpPr>
            <p:cNvPr id="19" name="_16"/>
            <p:cNvSpPr txBox="1">
              <a:spLocks noChangeArrowheads="1"/>
            </p:cNvSpPr>
            <p:nvPr/>
          </p:nvSpPr>
          <p:spPr bwMode="auto">
            <a:xfrm>
              <a:off x="6317" y="6174"/>
              <a:ext cx="3469" cy="686"/>
            </a:xfrm>
            <a:prstGeom prst="rect">
              <a:avLst/>
            </a:prstGeom>
            <a:solidFill>
              <a:srgbClr val="B2B2B2"/>
            </a:solidFill>
            <a:ln w="9525">
              <a:noFill/>
              <a:miter lim="800000"/>
            </a:ln>
            <a:effec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200" b="0" spc="300">
                  <a:solidFill>
                    <a:schemeClr val="bg1"/>
                  </a:solidFill>
                  <a:latin typeface="楷体" panose="02010609060101010101" charset="-122"/>
                  <a:ea typeface="楷体" panose="02010609060101010101" charset="-122"/>
                  <a:sym typeface="汉仪意宋W"/>
                </a:rPr>
                <a:t>教师</a:t>
              </a:r>
              <a:r>
                <a:rPr lang="en-US" altLang="zh-CN" sz="1200" b="0" spc="300">
                  <a:solidFill>
                    <a:schemeClr val="bg1"/>
                  </a:solidFill>
                  <a:latin typeface="楷体" panose="02010609060101010101" charset="-122"/>
                  <a:ea typeface="楷体" panose="02010609060101010101" charset="-122"/>
                  <a:sym typeface="汉仪意宋W"/>
                </a:rPr>
                <a:t>:</a:t>
              </a:r>
              <a:r>
                <a:rPr lang="zh-CN" altLang="en-US" sz="1200" b="0" spc="300">
                  <a:solidFill>
                    <a:schemeClr val="bg1"/>
                  </a:solidFill>
                  <a:latin typeface="楷体" panose="02010609060101010101" charset="-122"/>
                  <a:ea typeface="楷体" panose="02010609060101010101" charset="-122"/>
                  <a:sym typeface="汉仪意宋W"/>
                </a:rPr>
                <a:t>小小洁</a:t>
              </a:r>
              <a:r>
                <a:rPr lang="en-US" altLang="zh-CN" sz="1200" b="0" spc="300">
                  <a:solidFill>
                    <a:schemeClr val="bg1"/>
                  </a:solidFill>
                  <a:latin typeface="楷体" panose="02010609060101010101" charset="-122"/>
                  <a:ea typeface="楷体" panose="02010609060101010101" charset="-122"/>
                  <a:sym typeface="汉仪意宋W"/>
                </a:rPr>
                <a:t> </a:t>
              </a:r>
            </a:p>
          </p:txBody>
        </p:sp>
        <p:sp>
          <p:nvSpPr>
            <p:cNvPr id="20" name="_16"/>
            <p:cNvSpPr txBox="1">
              <a:spLocks noChangeArrowheads="1"/>
            </p:cNvSpPr>
            <p:nvPr/>
          </p:nvSpPr>
          <p:spPr bwMode="auto">
            <a:xfrm>
              <a:off x="10143" y="6174"/>
              <a:ext cx="3451" cy="686"/>
            </a:xfrm>
            <a:prstGeom prst="rect">
              <a:avLst/>
            </a:prstGeom>
            <a:solidFill>
              <a:srgbClr val="B2B2B2"/>
            </a:solidFill>
            <a:ln w="9525">
              <a:noFill/>
              <a:miter lim="800000"/>
            </a:ln>
            <a:effec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200" b="0">
                  <a:solidFill>
                    <a:schemeClr val="bg1"/>
                  </a:solidFill>
                  <a:latin typeface="楷体" panose="02010609060101010101" charset="-122"/>
                  <a:ea typeface="楷体" panose="02010609060101010101" charset="-122"/>
                  <a:sym typeface="汉仪意宋W"/>
                </a:rPr>
                <a:t>日期：</a:t>
              </a:r>
              <a:r>
                <a:rPr lang="en-US" altLang="zh-CN" sz="1200" b="0">
                  <a:solidFill>
                    <a:schemeClr val="bg1"/>
                  </a:solidFill>
                  <a:latin typeface="楷体" panose="02010609060101010101" charset="-122"/>
                  <a:ea typeface="楷体" panose="02010609060101010101" charset="-122"/>
                  <a:sym typeface="汉仪意宋W"/>
                </a:rPr>
                <a:t>xx.0x.2x</a:t>
              </a:r>
            </a:p>
          </p:txBody>
        </p:sp>
      </p:grpSp>
      <p:pic>
        <p:nvPicPr>
          <p:cNvPr id="7" name="图片 6"/>
          <p:cNvPicPr>
            <a:picLocks noChangeAspect="1"/>
          </p:cNvPicPr>
          <p:nvPr/>
        </p:nvPicPr>
        <p:blipFill>
          <a:blip r:embed="rId9" cstate="print">
            <a:extLst>
              <a:ext uri="{28A0092B-C50C-407E-A947-70E740481C1C}">
                <a14:useLocalDpi xmlns:a14="http://schemas.microsoft.com/office/drawing/2010/main" val="0"/>
              </a:ext>
            </a:extLst>
          </a:blip>
          <a:srcRect l="10494" t="26133" r="20536" b="24204"/>
          <a:stretch>
            <a:fillRect/>
          </a:stretch>
        </p:blipFill>
        <p:spPr>
          <a:xfrm flipH="1">
            <a:off x="0" y="-32385"/>
            <a:ext cx="3023870" cy="2177415"/>
          </a:xfrm>
          <a:prstGeom prst="rect">
            <a:avLst/>
          </a:prstGeom>
        </p:spPr>
      </p:pic>
      <p:pic>
        <p:nvPicPr>
          <p:cNvPr id="38" name="图片 37" descr="C:\Users\Administrator\Desktop\timg13.jpgtimg13"/>
          <p:cNvPicPr>
            <a:picLocks noChangeAspect="1"/>
          </p:cNvPicPr>
          <p:nvPr/>
        </p:nvPicPr>
        <p:blipFill>
          <a:blip r:embed="rId10">
            <a:clrChange>
              <a:clrFrom>
                <a:srgbClr val="FFFFFF">
                  <a:alpha val="100000"/>
                </a:srgbClr>
              </a:clrFrom>
              <a:clrTo>
                <a:srgbClr val="FFFFFF">
                  <a:alpha val="100000"/>
                  <a:alpha val="0"/>
                </a:srgbClr>
              </a:clrTo>
            </a:clrChange>
          </a:blip>
          <a:stretch>
            <a:fillRect/>
          </a:stretch>
        </p:blipFill>
        <p:spPr>
          <a:xfrm>
            <a:off x="3992" y="0"/>
            <a:ext cx="12184016" cy="6858000"/>
          </a:xfrm>
          <a:prstGeom prst="rect">
            <a:avLst/>
          </a:prstGeom>
        </p:spPr>
      </p:pic>
      <p:grpSp>
        <p:nvGrpSpPr>
          <p:cNvPr id="9" name="组合 8"/>
          <p:cNvGrpSpPr/>
          <p:nvPr/>
        </p:nvGrpSpPr>
        <p:grpSpPr>
          <a:xfrm>
            <a:off x="3760470" y="149225"/>
            <a:ext cx="1874520" cy="5405755"/>
            <a:chOff x="2259" y="1027"/>
            <a:chExt cx="2952" cy="8513"/>
          </a:xfrm>
        </p:grpSpPr>
        <p:sp>
          <p:nvSpPr>
            <p:cNvPr id="5" name="_14"/>
            <p:cNvSpPr txBox="1">
              <a:spLocks noChangeArrowheads="1"/>
            </p:cNvSpPr>
            <p:nvPr/>
          </p:nvSpPr>
          <p:spPr bwMode="auto">
            <a:xfrm>
              <a:off x="2259" y="2449"/>
              <a:ext cx="1410" cy="44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dist">
                <a:lnSpc>
                  <a:spcPct val="150000"/>
                </a:lnSpc>
              </a:pPr>
              <a:endParaRPr lang="zh-CN" altLang="en-US" spc="300" dirty="0">
                <a:solidFill>
                  <a:schemeClr val="tx1">
                    <a:lumMod val="75000"/>
                    <a:lumOff val="25000"/>
                  </a:schemeClr>
                </a:solidFill>
                <a:latin typeface="楷体" panose="02010609060101010101" charset="-122"/>
                <a:ea typeface="楷体" panose="02010609060101010101" charset="-122"/>
              </a:endParaRPr>
            </a:p>
          </p:txBody>
        </p:sp>
        <p:grpSp>
          <p:nvGrpSpPr>
            <p:cNvPr id="11" name="组合 10"/>
            <p:cNvGrpSpPr/>
            <p:nvPr/>
          </p:nvGrpSpPr>
          <p:grpSpPr>
            <a:xfrm>
              <a:off x="2424" y="6556"/>
              <a:ext cx="976" cy="2984"/>
              <a:chOff x="8229" y="3005"/>
              <a:chExt cx="976" cy="2984"/>
            </a:xfrm>
          </p:grpSpPr>
          <p:pic>
            <p:nvPicPr>
              <p:cNvPr id="32" name="图片 31" descr="e64afae20b7a41024e2e588b23f666b0">
                <a:hlinkClick r:id="rId11" action="ppaction://hlinkfile"/>
              </p:cNvPr>
              <p:cNvPicPr>
                <a:picLocks noChangeAspect="1"/>
              </p:cNvPicPr>
              <p:nvPr/>
            </p:nvPicPr>
            <p:blipFill>
              <a:blip r:embed="rId12"/>
              <a:stretch>
                <a:fillRect/>
              </a:stretch>
            </p:blipFill>
            <p:spPr>
              <a:xfrm>
                <a:off x="8229" y="3005"/>
                <a:ext cx="976" cy="2985"/>
              </a:xfrm>
              <a:prstGeom prst="rect">
                <a:avLst/>
              </a:prstGeom>
            </p:spPr>
          </p:pic>
          <p:sp>
            <p:nvSpPr>
              <p:cNvPr id="15" name="矩形 14"/>
              <p:cNvSpPr/>
              <p:nvPr/>
            </p:nvSpPr>
            <p:spPr>
              <a:xfrm>
                <a:off x="8277" y="3148"/>
                <a:ext cx="928" cy="28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楷体" panose="02010609060101010101" charset="-122"/>
                    <a:ea typeface="楷体" panose="02010609060101010101" charset="-122"/>
                  </a:rPr>
                  <a:t>毛泽东</a:t>
                </a:r>
              </a:p>
            </p:txBody>
          </p:sp>
        </p:grpSp>
        <p:sp>
          <p:nvSpPr>
            <p:cNvPr id="6" name="文本框 5"/>
            <p:cNvSpPr txBox="1"/>
            <p:nvPr/>
          </p:nvSpPr>
          <p:spPr>
            <a:xfrm>
              <a:off x="3603" y="1027"/>
              <a:ext cx="1608" cy="8324"/>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5500" b="0" i="0" baseline="0" noProof="0" dirty="0">
                  <a:ln>
                    <a:noFill/>
                  </a:ln>
                  <a:solidFill>
                    <a:schemeClr val="tx1"/>
                  </a:solidFill>
                  <a:effectLst/>
                  <a:uLnTx/>
                  <a:uFillTx/>
                  <a:latin typeface="汉仪颜楷繁" panose="02010600000101010101" charset="-122"/>
                  <a:ea typeface="汉仪颜楷繁" panose="02010600000101010101" charset="-122"/>
                  <a:sym typeface="Century Gothic" panose="020B0502020202020204" pitchFamily="34" charset="0"/>
                </a:rPr>
                <a:t>『沁园春·长沙』</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922020" y="620395"/>
            <a:ext cx="1706880" cy="581025"/>
          </a:xfrm>
          <a:prstGeom prst="rect">
            <a:avLst/>
          </a:prstGeom>
          <a:noFill/>
        </p:spPr>
        <p:txBody>
          <a:bodyPr wrap="none" rtlCol="0" anchor="ctr">
            <a:spAutoFit/>
          </a:bodyPr>
          <a:lstStyle/>
          <a:p>
            <a:pPr algn="ctr"/>
            <a:r>
              <a:rPr lang="zh-CN" altLang="en-US" sz="3000" b="1">
                <a:solidFill>
                  <a:schemeClr val="tx1"/>
                </a:solidFill>
                <a:latin typeface="微软雅黑" panose="020B0503020204020204" charset="-122"/>
                <a:ea typeface="微软雅黑" panose="020B0503020204020204" charset="-122"/>
                <a:cs typeface="隶书" panose="02010509060101010101" charset="-122"/>
                <a:sym typeface="+mn-lt"/>
              </a:rPr>
              <a:t>创作背景</a:t>
            </a:r>
          </a:p>
        </p:txBody>
      </p:sp>
      <p:sp>
        <p:nvSpPr>
          <p:cNvPr id="4" name="圆角矩形 3"/>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47" name="矩形 2"/>
          <p:cNvSpPr>
            <a:spLocks noChangeArrowheads="1"/>
          </p:cNvSpPr>
          <p:nvPr/>
        </p:nvSpPr>
        <p:spPr bwMode="auto">
          <a:xfrm>
            <a:off x="1179830" y="1345565"/>
            <a:ext cx="10156190" cy="4844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0">
              <a:lnSpc>
                <a:spcPct val="120000"/>
              </a:lnSpc>
              <a:spcBef>
                <a:spcPct val="0"/>
              </a:spcBef>
              <a:spcAft>
                <a:spcPct val="0"/>
              </a:spcAft>
              <a:buFont typeface="Wingdings" panose="05000000000000000000" pitchFamily="2" charset="2"/>
              <a:buNone/>
            </a:pPr>
            <a:r>
              <a:rPr lang="zh-CN" altLang="en-US" sz="2000" b="1" dirty="0">
                <a:latin typeface="楷体" panose="02010609060101010101" charset="-122"/>
                <a:ea typeface="楷体" panose="02010609060101010101" charset="-122"/>
              </a:rPr>
              <a:t>    共产党第三次大会是一九二三年在广州召开的</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通过了那历史的决议案</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参加国民党</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和它合作，并组织联合战线以反对北洋军阀。我跑到上海去</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并在党中央委员会中工作。次春</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一九二四年</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我到广州去，并参加国民党第一次大会。三月间回沪，将我在共产党执行部的工作和我在上海国民党执行部中的工作合并起来。当时部中还有几个人，就是汪精卫和胡汉民。我和他们一起工作，调整共产党和国民党的步骤。是夏，黄埔军官学校成立，加伦</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现在叫伐西里</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布留契尔将军，任苏维埃远东红军总司令之职</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担任顾问，还有其他从苏联来的苏维埃顾问。国共的合作开始采取一个全国规模的革命运动。是年冬，我回湖南休养</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在上海时</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我生了病。可是回到湖南后</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我组成了本省伟大农民运动的核心。在以前我还未充分了解农民中阶级斗争的程度，可是在五卅惨案</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一九二五年</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以后，和在随之而来的政治活动的大浪中，湖南农民变成十分地活动了。我利用我所休养的家庭，发动一个农村组织运动，在仅仅几个月内，我们组织了二十个以上的农民协会</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同时引起了地主的怨毒</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要求将我逮捕。赵省长派兵来抓我，我逃到广州。</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毛泽东自传</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（美 埃德加斯诺笔录）</a:t>
            </a:r>
          </a:p>
        </p:txBody>
      </p:sp>
    </p:spTree>
    <p:extLst>
      <p:ext uri="{BB962C8B-B14F-4D97-AF65-F5344CB8AC3E}">
        <p14:creationId xmlns:p14="http://schemas.microsoft.com/office/powerpoint/2010/main" val="2518306749"/>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28964" y="633908"/>
            <a:ext cx="2492991" cy="553998"/>
          </a:xfrm>
          <a:prstGeom prst="rect">
            <a:avLst/>
          </a:prstGeom>
          <a:noFill/>
        </p:spPr>
        <p:txBody>
          <a:bodyPr wrap="none" rtlCol="0" anchor="ctr">
            <a:spAutoFit/>
          </a:bodyPr>
          <a:lstStyle/>
          <a:p>
            <a:pPr algn="ctr"/>
            <a:r>
              <a:rPr lang="zh-CN" altLang="en-US" sz="3000" b="1" dirty="0">
                <a:latin typeface="微软雅黑" panose="020B0503020204020204" charset="-122"/>
                <a:ea typeface="微软雅黑" panose="020B0503020204020204" charset="-122"/>
                <a:cs typeface="隶书" panose="02010509060101010101" charset="-122"/>
                <a:sym typeface="+mn-lt"/>
              </a:rPr>
              <a:t>毛泽东与长沙</a:t>
            </a:r>
            <a:endPar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endParaRPr>
          </a:p>
        </p:txBody>
      </p:sp>
      <p:sp>
        <p:nvSpPr>
          <p:cNvPr id="4" name="圆角矩形 3"/>
          <p:cNvSpPr/>
          <p:nvPr/>
        </p:nvSpPr>
        <p:spPr>
          <a:xfrm>
            <a:off x="528964" y="656590"/>
            <a:ext cx="2492991"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47" name="矩形 2"/>
          <p:cNvSpPr>
            <a:spLocks noChangeArrowheads="1"/>
          </p:cNvSpPr>
          <p:nvPr/>
        </p:nvSpPr>
        <p:spPr bwMode="auto">
          <a:xfrm>
            <a:off x="6268598" y="1641513"/>
            <a:ext cx="5067421" cy="415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nSpc>
                <a:spcPct val="120000"/>
              </a:lnSpc>
              <a:spcBef>
                <a:spcPct val="0"/>
              </a:spcBef>
              <a:spcAft>
                <a:spcPct val="0"/>
              </a:spcAft>
              <a:buFont typeface="Wingdings" panose="05000000000000000000" pitchFamily="2" charset="2"/>
              <a:buNone/>
            </a:pPr>
            <a:r>
              <a:rPr lang="en-US" altLang="zh-CN" sz="3200" b="1" dirty="0">
                <a:latin typeface="楷体" panose="02010609060101010101" charset="-122"/>
                <a:ea typeface="楷体" panose="02010609060101010101" charset="-122"/>
              </a:rPr>
              <a:t>1911</a:t>
            </a:r>
            <a:r>
              <a:rPr lang="zh-CN" altLang="en-US" sz="3200" b="1" dirty="0">
                <a:latin typeface="楷体" panose="02010609060101010101" charset="-122"/>
                <a:ea typeface="楷体" panose="02010609060101010101" charset="-122"/>
              </a:rPr>
              <a:t>年毛泽东</a:t>
            </a:r>
            <a:r>
              <a:rPr lang="en-US" altLang="zh-CN" sz="3200" b="1" dirty="0">
                <a:latin typeface="楷体" panose="02010609060101010101" charset="-122"/>
                <a:ea typeface="楷体" panose="02010609060101010101" charset="-122"/>
              </a:rPr>
              <a:t>18</a:t>
            </a:r>
            <a:r>
              <a:rPr lang="zh-CN" altLang="en-US" sz="3200" b="1" dirty="0">
                <a:latin typeface="楷体" panose="02010609060101010101" charset="-122"/>
                <a:ea typeface="楷体" panose="02010609060101010101" charset="-122"/>
              </a:rPr>
              <a:t>岁时来到长沙，于</a:t>
            </a:r>
            <a:r>
              <a:rPr lang="en-US" altLang="zh-CN" sz="3200" b="1" dirty="0">
                <a:latin typeface="楷体" panose="02010609060101010101" charset="-122"/>
                <a:ea typeface="楷体" panose="02010609060101010101" charset="-122"/>
              </a:rPr>
              <a:t>1914-1918</a:t>
            </a:r>
            <a:r>
              <a:rPr lang="zh-CN" altLang="en-US" sz="3200" b="1" dirty="0">
                <a:latin typeface="楷体" panose="02010609060101010101" charset="-122"/>
                <a:ea typeface="楷体" panose="02010609060101010101" charset="-122"/>
              </a:rPr>
              <a:t>年在湖南第一师范求学，毕业前夕和蔡和森等组织革命团体新民学会。五四运动之后主编了</a:t>
            </a:r>
            <a:r>
              <a:rPr lang="en-US" altLang="zh-CN" sz="3200" b="1" dirty="0">
                <a:latin typeface="楷体" panose="02010609060101010101" charset="-122"/>
                <a:ea typeface="楷体" panose="02010609060101010101" charset="-122"/>
              </a:rPr>
              <a:t>《</a:t>
            </a:r>
            <a:r>
              <a:rPr lang="zh-CN" altLang="en-US" sz="3200" b="1" dirty="0">
                <a:latin typeface="楷体" panose="02010609060101010101" charset="-122"/>
                <a:ea typeface="楷体" panose="02010609060101010101" charset="-122"/>
              </a:rPr>
              <a:t>湘江评论</a:t>
            </a:r>
            <a:r>
              <a:rPr lang="en-US" altLang="zh-CN" sz="3200" b="1" dirty="0">
                <a:latin typeface="楷体" panose="02010609060101010101" charset="-122"/>
                <a:ea typeface="楷体" panose="02010609060101010101" charset="-122"/>
              </a:rPr>
              <a:t>》</a:t>
            </a:r>
            <a:r>
              <a:rPr lang="zh-CN" altLang="en-US" sz="3200" b="1" dirty="0">
                <a:latin typeface="楷体" panose="02010609060101010101" charset="-122"/>
                <a:ea typeface="楷体" panose="02010609060101010101" charset="-122"/>
              </a:rPr>
              <a:t>，发表了一系列重要的文章。</a:t>
            </a:r>
          </a:p>
        </p:txBody>
      </p:sp>
      <p:pic>
        <p:nvPicPr>
          <p:cNvPr id="3" name="图片 2">
            <a:extLst>
              <a:ext uri="{FF2B5EF4-FFF2-40B4-BE49-F238E27FC236}">
                <a16:creationId xmlns:a16="http://schemas.microsoft.com/office/drawing/2014/main" id="{F2DE0F97-4BBF-4ABC-960C-02284137DB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964" y="1365005"/>
            <a:ext cx="5276924" cy="4572000"/>
          </a:xfrm>
          <a:prstGeom prst="rect">
            <a:avLst/>
          </a:prstGeom>
        </p:spPr>
      </p:pic>
    </p:spTree>
    <p:extLst>
      <p:ext uri="{BB962C8B-B14F-4D97-AF65-F5344CB8AC3E}">
        <p14:creationId xmlns:p14="http://schemas.microsoft.com/office/powerpoint/2010/main" val="57102960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hlinkClick r:id="rId2" action="ppaction://hlinkpres?slideindex=1&amp;slidetitle="/>
          </p:cNvPr>
          <p:cNvSpPr txBox="1"/>
          <p:nvPr/>
        </p:nvSpPr>
        <p:spPr>
          <a:xfrm>
            <a:off x="721325" y="633908"/>
            <a:ext cx="2108269" cy="553998"/>
          </a:xfrm>
          <a:prstGeom prst="rect">
            <a:avLst/>
          </a:prstGeom>
          <a:noFill/>
        </p:spPr>
        <p:txBody>
          <a:bodyPr wrap="none" rtlCol="0" anchor="ctr">
            <a:spAutoFit/>
          </a:bodyPr>
          <a:lstStyle/>
          <a:p>
            <a:pPr algn="ctr"/>
            <a:r>
              <a:rPr lang="zh-CN" altLang="en-US" sz="3000" b="1" dirty="0">
                <a:latin typeface="微软雅黑" panose="020B0503020204020204" charset="-122"/>
                <a:ea typeface="微软雅黑" panose="020B0503020204020204" charset="-122"/>
                <a:cs typeface="隶书" panose="02010509060101010101" charset="-122"/>
                <a:sym typeface="+mn-lt"/>
              </a:rPr>
              <a:t>恰同学少年</a:t>
            </a:r>
            <a:endPar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endParaRPr>
          </a:p>
        </p:txBody>
      </p:sp>
      <p:sp>
        <p:nvSpPr>
          <p:cNvPr id="4" name="圆角矩形 3">
            <a:hlinkClick r:id="rId3" action="ppaction://hlinkfile"/>
          </p:cNvPr>
          <p:cNvSpPr/>
          <p:nvPr/>
        </p:nvSpPr>
        <p:spPr>
          <a:xfrm>
            <a:off x="528964" y="656590"/>
            <a:ext cx="2492991"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47" name="矩形 2"/>
          <p:cNvSpPr>
            <a:spLocks noChangeArrowheads="1"/>
          </p:cNvSpPr>
          <p:nvPr/>
        </p:nvSpPr>
        <p:spPr bwMode="auto">
          <a:xfrm>
            <a:off x="4968608" y="1315572"/>
            <a:ext cx="6381606" cy="3559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nSpc>
                <a:spcPct val="120000"/>
              </a:lnSpc>
              <a:spcBef>
                <a:spcPct val="0"/>
              </a:spcBef>
              <a:spcAft>
                <a:spcPct val="0"/>
              </a:spcAft>
              <a:buFont typeface="Wingdings" panose="05000000000000000000" pitchFamily="2" charset="2"/>
              <a:buNone/>
            </a:pPr>
            <a:r>
              <a:rPr lang="zh-CN" altLang="en-US" sz="3200" b="1" dirty="0">
                <a:latin typeface="楷体" panose="02010609060101010101" charset="-122"/>
                <a:ea typeface="楷体" panose="02010609060101010101" charset="-122"/>
              </a:rPr>
              <a:t> 本剧以毛泽东在湖南第一师范的读书生活为背景，讲述了以毛泽东、杨开慧、蔡和森、向警予、陶斯咏等为代表的一批优秀青年的青春岁月。剧名便来自毛泽东的</a:t>
            </a:r>
            <a:r>
              <a:rPr lang="en-US" altLang="zh-CN" sz="3200" b="1" dirty="0">
                <a:latin typeface="楷体" panose="02010609060101010101" charset="-122"/>
                <a:ea typeface="楷体" panose="02010609060101010101" charset="-122"/>
              </a:rPr>
              <a:t>《</a:t>
            </a:r>
            <a:r>
              <a:rPr lang="zh-CN" altLang="en-US" sz="3200" b="1" dirty="0">
                <a:latin typeface="楷体" panose="02010609060101010101" charset="-122"/>
                <a:ea typeface="楷体" panose="02010609060101010101" charset="-122"/>
              </a:rPr>
              <a:t>沁园春</a:t>
            </a:r>
            <a:r>
              <a:rPr lang="en-US" altLang="zh-CN" sz="3200" b="1" dirty="0">
                <a:latin typeface="楷体" panose="02010609060101010101" charset="-122"/>
                <a:ea typeface="楷体" panose="02010609060101010101" charset="-122"/>
              </a:rPr>
              <a:t>·</a:t>
            </a:r>
            <a:r>
              <a:rPr lang="zh-CN" altLang="en-US" sz="3200" b="1" dirty="0">
                <a:latin typeface="楷体" panose="02010609060101010101" charset="-122"/>
                <a:ea typeface="楷体" panose="02010609060101010101" charset="-122"/>
              </a:rPr>
              <a:t>长沙</a:t>
            </a:r>
            <a:r>
              <a:rPr lang="en-US" altLang="zh-CN" sz="3200" b="1" dirty="0">
                <a:latin typeface="楷体" panose="02010609060101010101" charset="-122"/>
                <a:ea typeface="楷体" panose="02010609060101010101" charset="-122"/>
              </a:rPr>
              <a:t>》</a:t>
            </a:r>
            <a:r>
              <a:rPr lang="zh-CN" altLang="en-US" sz="3200" b="1" dirty="0">
                <a:latin typeface="楷体" panose="02010609060101010101" charset="-122"/>
                <a:ea typeface="楷体" panose="02010609060101010101" charset="-122"/>
              </a:rPr>
              <a:t>。</a:t>
            </a:r>
          </a:p>
        </p:txBody>
      </p:sp>
      <p:pic>
        <p:nvPicPr>
          <p:cNvPr id="5" name="图片 4">
            <a:hlinkClick r:id="rId3" action="ppaction://hlinkfile"/>
            <a:extLst>
              <a:ext uri="{FF2B5EF4-FFF2-40B4-BE49-F238E27FC236}">
                <a16:creationId xmlns:a16="http://schemas.microsoft.com/office/drawing/2014/main" id="{3DD47A73-DE2F-446F-9CC2-F9B3B9A060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1786" y="1315572"/>
            <a:ext cx="3253311" cy="4885838"/>
          </a:xfrm>
          <a:prstGeom prst="rect">
            <a:avLst/>
          </a:prstGeom>
        </p:spPr>
      </p:pic>
    </p:spTree>
    <p:extLst>
      <p:ext uri="{BB962C8B-B14F-4D97-AF65-F5344CB8AC3E}">
        <p14:creationId xmlns:p14="http://schemas.microsoft.com/office/powerpoint/2010/main" val="855999843"/>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C:\Users\Administrator\Desktop\timg13.jpgtimg13"/>
          <p:cNvPicPr>
            <a:picLocks noChangeAspect="1"/>
          </p:cNvPicPr>
          <p:nvPr/>
        </p:nvPicPr>
        <p:blipFill>
          <a:blip r:embed="rId4"/>
          <a:stretch>
            <a:fillRect/>
          </a:stretch>
        </p:blipFill>
        <p:spPr>
          <a:xfrm>
            <a:off x="3992" y="0"/>
            <a:ext cx="12184016" cy="6858000"/>
          </a:xfrm>
          <a:prstGeom prst="rect">
            <a:avLst/>
          </a:prstGeom>
        </p:spPr>
      </p:pic>
      <p:grpSp>
        <p:nvGrpSpPr>
          <p:cNvPr id="10" name="组合 9"/>
          <p:cNvGrpSpPr/>
          <p:nvPr/>
        </p:nvGrpSpPr>
        <p:grpSpPr>
          <a:xfrm>
            <a:off x="4632960" y="1474470"/>
            <a:ext cx="2874645" cy="2579370"/>
            <a:chOff x="7466" y="2322"/>
            <a:chExt cx="4527" cy="4062"/>
          </a:xfrm>
        </p:grpSpPr>
        <p:sp>
          <p:nvSpPr>
            <p:cNvPr id="6" name="文本框 5"/>
            <p:cNvSpPr txBox="1"/>
            <p:nvPr/>
          </p:nvSpPr>
          <p:spPr>
            <a:xfrm>
              <a:off x="7466" y="2322"/>
              <a:ext cx="4272" cy="4062"/>
            </a:xfrm>
            <a:prstGeom prst="rect">
              <a:avLst/>
            </a:prstGeom>
            <a:noFill/>
          </p:spPr>
          <p:txBody>
            <a:bodyPr vert="eaVert" wrap="square" rtlCol="0">
              <a:spAutoFit/>
            </a:bodyPr>
            <a:lstStyle/>
            <a:p>
              <a:pPr marL="0" lvl="0" indent="0" algn="l" eaLnBrk="1" hangingPunct="1">
                <a:lnSpc>
                  <a:spcPct val="100000"/>
                </a:lnSpc>
                <a:spcBef>
                  <a:spcPct val="0"/>
                </a:spcBef>
                <a:buNone/>
              </a:pPr>
              <a:r>
                <a:rPr lang="zh-CN" altLang="en-US" sz="16600">
                  <a:solidFill>
                    <a:schemeClr val="tx1"/>
                  </a:solidFill>
                  <a:latin typeface="隶书" panose="02010509060101010101" charset="-122"/>
                  <a:ea typeface="隶书" panose="02010509060101010101" charset="-122"/>
                  <a:sym typeface="叶根友毛笔行书2.0版" panose="02010601030101010101" pitchFamily="2" charset="-122"/>
                </a:rPr>
                <a:t>贰</a:t>
              </a:r>
              <a:endParaRPr kumimoji="0" lang="zh-CN" altLang="en-US" sz="16600" i="0" u="none" strike="noStrike" kern="1200" cap="none" spc="0" normalizeH="0" baseline="0" noProof="0">
                <a:ln>
                  <a:noFill/>
                </a:ln>
                <a:solidFill>
                  <a:schemeClr val="tx1"/>
                </a:solidFill>
                <a:effectLst/>
                <a:uLnTx/>
                <a:uFillTx/>
                <a:latin typeface="隶书" charset="0"/>
                <a:ea typeface="隶书"/>
                <a:sym typeface="叶根友毛笔行书2.0版" pitchFamily="2" charset="-122"/>
              </a:endParaRPr>
            </a:p>
          </p:txBody>
        </p:sp>
        <p:cxnSp>
          <p:nvCxnSpPr>
            <p:cNvPr id="16" name="直接连接符 15"/>
            <p:cNvCxnSpPr/>
            <p:nvPr/>
          </p:nvCxnSpPr>
          <p:spPr>
            <a:xfrm>
              <a:off x="7548" y="5831"/>
              <a:ext cx="4445" cy="1"/>
            </a:xfrm>
            <a:prstGeom prst="line">
              <a:avLst/>
            </a:prstGeom>
            <a:ln w="12700" cmpd="sng">
              <a:solidFill>
                <a:srgbClr val="202020"/>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
        <p:nvSpPr>
          <p:cNvPr id="5" name="_14"/>
          <p:cNvSpPr txBox="1">
            <a:spLocks noChangeArrowheads="1"/>
          </p:cNvSpPr>
          <p:nvPr/>
        </p:nvSpPr>
        <p:spPr bwMode="auto">
          <a:xfrm>
            <a:off x="4277360" y="4163060"/>
            <a:ext cx="3689350" cy="833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dist">
              <a:lnSpc>
                <a:spcPct val="150000"/>
              </a:lnSpc>
            </a:pPr>
            <a:endParaRPr lang="zh-CN" altLang="en-US" sz="1800" spc="300" dirty="0">
              <a:solidFill>
                <a:schemeClr val="tx1">
                  <a:lumMod val="75000"/>
                  <a:lumOff val="25000"/>
                </a:schemeClr>
              </a:solidFill>
              <a:latin typeface="楷体" panose="02010609060101010101" charset="-122"/>
              <a:ea typeface="楷体" panose="02010609060101010101" charset="-122"/>
            </a:endParaRPr>
          </a:p>
        </p:txBody>
      </p:sp>
      <p:pic>
        <p:nvPicPr>
          <p:cNvPr id="14" name="PA_图片 10"/>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rcRect l="10494" t="26133" r="20536" b="24204"/>
          <a:stretch>
            <a:fillRect/>
          </a:stretch>
        </p:blipFill>
        <p:spPr>
          <a:xfrm flipH="1">
            <a:off x="0" y="-32385"/>
            <a:ext cx="4589145" cy="3304540"/>
          </a:xfrm>
          <a:prstGeom prst="rect">
            <a:avLst/>
          </a:prstGeom>
        </p:spPr>
      </p:pic>
      <p:sp>
        <p:nvSpPr>
          <p:cNvPr id="2" name="矩形 9"/>
          <p:cNvSpPr/>
          <p:nvPr/>
        </p:nvSpPr>
        <p:spPr>
          <a:xfrm>
            <a:off x="3823653" y="3611245"/>
            <a:ext cx="4544695" cy="1005840"/>
          </a:xfrm>
          <a:prstGeom prst="rect">
            <a:avLst/>
          </a:prstGeom>
          <a:noFill/>
          <a:ln w="9525">
            <a:noFill/>
          </a:ln>
        </p:spPr>
        <p:txBody>
          <a:bodyPr vert="horz"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5pPr>
          </a:lstStyle>
          <a:p>
            <a:pPr marL="0" lvl="0" indent="0" algn="ctr" eaLnBrk="1" hangingPunct="1">
              <a:lnSpc>
                <a:spcPct val="100000"/>
              </a:lnSpc>
              <a:spcBef>
                <a:spcPct val="0"/>
              </a:spcBef>
              <a:buNone/>
            </a:pPr>
            <a:r>
              <a:rPr lang="zh-CN" altLang="en-US" sz="6000" dirty="0">
                <a:latin typeface="隶书" panose="02010509060101010101" charset="-122"/>
                <a:ea typeface="隶书" panose="02010509060101010101" charset="-122"/>
              </a:rPr>
              <a:t>诗歌朗读</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3"/>
          <p:cNvSpPr>
            <a:spLocks noGrp="1" noChangeArrowheads="1"/>
          </p:cNvSpPr>
          <p:nvPr/>
        </p:nvSpPr>
        <p:spPr>
          <a:xfrm>
            <a:off x="1589405" y="1508760"/>
            <a:ext cx="9518015" cy="452628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Font typeface="Arial" panose="020B0604020202020204" pitchFamily="34" charset="0"/>
              <a:buNone/>
              <a:defRPr/>
            </a:pPr>
            <a:r>
              <a:rPr lang="zh-CN" altLang="en-US" sz="3500" b="1" dirty="0">
                <a:latin typeface="楷体" panose="02010609060101010101" charset="-122"/>
                <a:ea typeface="楷体" panose="02010609060101010101" charset="-122"/>
              </a:rPr>
              <a:t>百</a:t>
            </a:r>
            <a:r>
              <a:rPr lang="zh-CN" altLang="en-US" sz="3500" b="1" dirty="0">
                <a:solidFill>
                  <a:srgbClr val="FF0000"/>
                </a:solidFill>
                <a:latin typeface="楷体" panose="02010609060101010101" charset="-122"/>
                <a:ea typeface="楷体" panose="02010609060101010101" charset="-122"/>
              </a:rPr>
              <a:t>舸</a:t>
            </a:r>
            <a:r>
              <a:rPr lang="zh-CN" altLang="en-US" sz="3500" b="1" dirty="0">
                <a:latin typeface="楷体" panose="02010609060101010101" charset="-122"/>
                <a:ea typeface="楷体" panose="02010609060101010101" charset="-122"/>
              </a:rPr>
              <a:t>（</a:t>
            </a:r>
            <a:r>
              <a:rPr lang="en-US" altLang="zh-CN" sz="3500" b="1" dirty="0" err="1">
                <a:latin typeface="楷体" panose="02010609060101010101" charset="-122"/>
                <a:ea typeface="楷体" panose="02010609060101010101" charset="-122"/>
              </a:rPr>
              <a:t>gě</a:t>
            </a:r>
            <a:r>
              <a:rPr lang="zh-CN" altLang="en-US" sz="3500" b="1" dirty="0">
                <a:latin typeface="楷体" panose="02010609060101010101" charset="-122"/>
                <a:ea typeface="楷体" panose="02010609060101010101" charset="-122"/>
              </a:rPr>
              <a:t>）           橘子洲（</a:t>
            </a:r>
            <a:r>
              <a:rPr lang="en-US" altLang="zh-CN" sz="3500" b="1" dirty="0" err="1">
                <a:latin typeface="楷体" panose="02010609060101010101" charset="-122"/>
                <a:ea typeface="楷体" panose="02010609060101010101" charset="-122"/>
              </a:rPr>
              <a:t>jú</a:t>
            </a:r>
            <a:r>
              <a:rPr lang="zh-CN" altLang="en-US" sz="3500" b="1" dirty="0">
                <a:latin typeface="楷体" panose="02010609060101010101" charset="-122"/>
                <a:ea typeface="楷体" panose="02010609060101010101" charset="-122"/>
              </a:rPr>
              <a:t>）    </a:t>
            </a:r>
          </a:p>
          <a:p>
            <a:pPr marL="0" indent="0">
              <a:lnSpc>
                <a:spcPct val="150000"/>
              </a:lnSpc>
              <a:buFont typeface="Arial" panose="020B0604020202020204" pitchFamily="34" charset="0"/>
              <a:buNone/>
              <a:defRPr/>
            </a:pPr>
            <a:r>
              <a:rPr lang="zh-CN" altLang="en-US" sz="3500" b="1" dirty="0">
                <a:solidFill>
                  <a:srgbClr val="FF0000"/>
                </a:solidFill>
                <a:latin typeface="楷体" panose="02010609060101010101" charset="-122"/>
                <a:ea typeface="楷体" panose="02010609060101010101" charset="-122"/>
              </a:rPr>
              <a:t>遒</a:t>
            </a:r>
            <a:r>
              <a:rPr lang="zh-CN" altLang="en-US" sz="3500" b="1" dirty="0">
                <a:latin typeface="楷体" panose="02010609060101010101" charset="-122"/>
                <a:ea typeface="楷体" panose="02010609060101010101" charset="-122"/>
              </a:rPr>
              <a:t>（</a:t>
            </a:r>
            <a:r>
              <a:rPr lang="en-US" altLang="zh-CN" sz="3500" b="1" dirty="0" err="1">
                <a:latin typeface="楷体" panose="02010609060101010101" charset="-122"/>
                <a:ea typeface="楷体" panose="02010609060101010101" charset="-122"/>
              </a:rPr>
              <a:t>qiú</a:t>
            </a:r>
            <a:r>
              <a:rPr lang="zh-CN" altLang="en-US" sz="3500" b="1" dirty="0">
                <a:latin typeface="楷体" panose="02010609060101010101" charset="-122"/>
                <a:ea typeface="楷体" panose="02010609060101010101" charset="-122"/>
              </a:rPr>
              <a:t>）            </a:t>
            </a:r>
            <a:r>
              <a:rPr lang="zh-CN" altLang="en-US" sz="3500" b="1" dirty="0">
                <a:solidFill>
                  <a:srgbClr val="FF0000"/>
                </a:solidFill>
                <a:latin typeface="楷体" panose="02010609060101010101" charset="-122"/>
                <a:ea typeface="楷体" panose="02010609060101010101" charset="-122"/>
              </a:rPr>
              <a:t>峥嵘</a:t>
            </a:r>
            <a:r>
              <a:rPr lang="zh-CN" altLang="en-US" sz="3500" b="1" dirty="0">
                <a:latin typeface="楷体" panose="02010609060101010101" charset="-122"/>
                <a:ea typeface="楷体" panose="02010609060101010101" charset="-122"/>
              </a:rPr>
              <a:t>（</a:t>
            </a:r>
            <a:r>
              <a:rPr lang="en-US" altLang="zh-CN" sz="3500" b="1" dirty="0" err="1">
                <a:latin typeface="楷体" panose="02010609060101010101" charset="-122"/>
                <a:ea typeface="楷体" panose="02010609060101010101" charset="-122"/>
              </a:rPr>
              <a:t>zhēng</a:t>
            </a:r>
            <a:r>
              <a:rPr lang="en-US" altLang="zh-CN" sz="3500" b="1" dirty="0">
                <a:latin typeface="楷体" panose="02010609060101010101" charset="-122"/>
                <a:ea typeface="楷体" panose="02010609060101010101" charset="-122"/>
              </a:rPr>
              <a:t>  </a:t>
            </a:r>
            <a:r>
              <a:rPr lang="en-US" altLang="zh-CN" sz="3500" b="1" dirty="0" err="1">
                <a:latin typeface="楷体" panose="02010609060101010101" charset="-122"/>
                <a:ea typeface="楷体" panose="02010609060101010101" charset="-122"/>
              </a:rPr>
              <a:t>róng</a:t>
            </a:r>
            <a:r>
              <a:rPr lang="zh-CN" altLang="en-US" sz="3500" b="1" dirty="0">
                <a:latin typeface="楷体" panose="02010609060101010101" charset="-122"/>
                <a:ea typeface="楷体" panose="02010609060101010101" charset="-122"/>
              </a:rPr>
              <a:t>）    </a:t>
            </a:r>
          </a:p>
          <a:p>
            <a:pPr marL="0" indent="0">
              <a:lnSpc>
                <a:spcPct val="150000"/>
              </a:lnSpc>
              <a:buFont typeface="Arial" panose="020B0604020202020204" pitchFamily="34" charset="0"/>
              <a:buNone/>
              <a:defRPr/>
            </a:pPr>
            <a:r>
              <a:rPr lang="zh-CN" altLang="en-US" sz="3500" b="1" dirty="0">
                <a:solidFill>
                  <a:srgbClr val="FF0000"/>
                </a:solidFill>
                <a:latin typeface="楷体" panose="02010609060101010101" charset="-122"/>
                <a:ea typeface="楷体" panose="02010609060101010101" charset="-122"/>
              </a:rPr>
              <a:t>携</a:t>
            </a:r>
            <a:r>
              <a:rPr lang="zh-CN" altLang="en-US" sz="3500" b="1" dirty="0">
                <a:latin typeface="楷体" panose="02010609060101010101" charset="-122"/>
                <a:ea typeface="楷体" panose="02010609060101010101" charset="-122"/>
              </a:rPr>
              <a:t>（</a:t>
            </a:r>
            <a:r>
              <a:rPr lang="en-US" altLang="zh-CN" sz="3500" b="1" dirty="0" err="1">
                <a:latin typeface="楷体" panose="02010609060101010101" charset="-122"/>
                <a:ea typeface="楷体" panose="02010609060101010101" charset="-122"/>
              </a:rPr>
              <a:t>xié</a:t>
            </a:r>
            <a:r>
              <a:rPr lang="zh-CN" altLang="en-US" sz="3500" b="1" dirty="0">
                <a:latin typeface="楷体" panose="02010609060101010101" charset="-122"/>
                <a:ea typeface="楷体" panose="02010609060101010101" charset="-122"/>
              </a:rPr>
              <a:t>）            </a:t>
            </a:r>
            <a:r>
              <a:rPr lang="zh-CN" altLang="en-US" sz="3500" b="1" dirty="0">
                <a:solidFill>
                  <a:srgbClr val="FF0000"/>
                </a:solidFill>
                <a:latin typeface="楷体" panose="02010609060101010101" charset="-122"/>
                <a:ea typeface="楷体" panose="02010609060101010101" charset="-122"/>
              </a:rPr>
              <a:t>遏</a:t>
            </a:r>
            <a:r>
              <a:rPr lang="zh-CN" altLang="en-US" sz="3500" b="1" dirty="0">
                <a:latin typeface="楷体" panose="02010609060101010101" charset="-122"/>
                <a:ea typeface="楷体" panose="02010609060101010101" charset="-122"/>
              </a:rPr>
              <a:t>（</a:t>
            </a:r>
            <a:r>
              <a:rPr lang="en-US" altLang="zh-CN" sz="3500" b="1" dirty="0">
                <a:latin typeface="楷体" panose="02010609060101010101" charset="-122"/>
                <a:ea typeface="楷体" panose="02010609060101010101" charset="-122"/>
              </a:rPr>
              <a:t>è</a:t>
            </a:r>
            <a:r>
              <a:rPr lang="zh-CN" altLang="en-US" sz="3500" b="1" dirty="0">
                <a:latin typeface="楷体" panose="02010609060101010101" charset="-122"/>
                <a:ea typeface="楷体" panose="02010609060101010101" charset="-122"/>
              </a:rPr>
              <a:t>）</a:t>
            </a:r>
          </a:p>
          <a:p>
            <a:pPr marL="0" indent="0">
              <a:lnSpc>
                <a:spcPct val="150000"/>
              </a:lnSpc>
              <a:buFont typeface="Arial" panose="020B0604020202020204" pitchFamily="34" charset="0"/>
              <a:buNone/>
              <a:defRPr/>
            </a:pPr>
            <a:r>
              <a:rPr lang="zh-CN" altLang="en-US" sz="3500" b="1" dirty="0">
                <a:solidFill>
                  <a:srgbClr val="FF0000"/>
                </a:solidFill>
                <a:latin typeface="楷体" panose="02010609060101010101" charset="-122"/>
                <a:ea typeface="楷体" panose="02010609060101010101" charset="-122"/>
              </a:rPr>
              <a:t>漫</a:t>
            </a:r>
            <a:r>
              <a:rPr lang="zh-CN" altLang="en-US" sz="3500" b="1" dirty="0">
                <a:latin typeface="楷体" panose="02010609060101010101" charset="-122"/>
                <a:ea typeface="楷体" panose="02010609060101010101" charset="-122"/>
              </a:rPr>
              <a:t>江（</a:t>
            </a:r>
            <a:r>
              <a:rPr lang="en-US" altLang="zh-CN" sz="3500" b="1" dirty="0" err="1">
                <a:latin typeface="楷体" panose="02010609060101010101" charset="-122"/>
                <a:ea typeface="楷体" panose="02010609060101010101" charset="-122"/>
              </a:rPr>
              <a:t>màn</a:t>
            </a:r>
            <a:r>
              <a:rPr lang="zh-CN" altLang="en-US" sz="3500" b="1" dirty="0">
                <a:latin typeface="楷体" panose="02010609060101010101" charset="-122"/>
                <a:ea typeface="楷体" panose="02010609060101010101" charset="-122"/>
              </a:rPr>
              <a:t>）          </a:t>
            </a:r>
            <a:r>
              <a:rPr lang="zh-CN" altLang="en-US" sz="3500" b="1" dirty="0">
                <a:solidFill>
                  <a:srgbClr val="FF0000"/>
                </a:solidFill>
                <a:latin typeface="楷体" panose="02010609060101010101" charset="-122"/>
                <a:ea typeface="楷体" panose="02010609060101010101" charset="-122"/>
              </a:rPr>
              <a:t>寥廓</a:t>
            </a:r>
            <a:r>
              <a:rPr lang="zh-CN" altLang="en-US" sz="3500" b="1" dirty="0">
                <a:latin typeface="楷体" panose="02010609060101010101" charset="-122"/>
                <a:ea typeface="楷体" panose="02010609060101010101" charset="-122"/>
              </a:rPr>
              <a:t>（</a:t>
            </a:r>
            <a:r>
              <a:rPr lang="en-US" altLang="zh-CN" sz="3500" b="1" dirty="0" err="1">
                <a:latin typeface="楷体" panose="02010609060101010101" charset="-122"/>
                <a:ea typeface="楷体" panose="02010609060101010101" charset="-122"/>
              </a:rPr>
              <a:t>liáo</a:t>
            </a:r>
            <a:r>
              <a:rPr lang="en-US" altLang="zh-CN" sz="3500" b="1" dirty="0">
                <a:latin typeface="楷体" panose="02010609060101010101" charset="-122"/>
                <a:ea typeface="楷体" panose="02010609060101010101" charset="-122"/>
              </a:rPr>
              <a:t> </a:t>
            </a:r>
            <a:r>
              <a:rPr kumimoji="1" lang="en-US" altLang="zh-CN" sz="3500" b="1" dirty="0" err="1">
                <a:solidFill>
                  <a:srgbClr val="000000"/>
                </a:solidFill>
                <a:latin typeface="楷体" panose="02010609060101010101" charset="-122"/>
                <a:ea typeface="楷体" panose="02010609060101010101" charset="-122"/>
              </a:rPr>
              <a:t>kuò</a:t>
            </a:r>
            <a:r>
              <a:rPr lang="en-US" altLang="zh-CN" sz="3500" dirty="0">
                <a:latin typeface="楷体" panose="02010609060101010101" charset="-122"/>
                <a:ea typeface="楷体" panose="02010609060101010101" charset="-122"/>
              </a:rPr>
              <a:t> </a:t>
            </a:r>
            <a:r>
              <a:rPr lang="zh-CN" altLang="en-US" sz="3500" b="1" dirty="0">
                <a:latin typeface="楷体" panose="02010609060101010101" charset="-122"/>
                <a:ea typeface="楷体" panose="02010609060101010101" charset="-122"/>
              </a:rPr>
              <a:t>）</a:t>
            </a:r>
          </a:p>
          <a:p>
            <a:pPr marL="0" indent="0">
              <a:lnSpc>
                <a:spcPct val="150000"/>
              </a:lnSpc>
              <a:buFont typeface="Arial" panose="020B0604020202020204" pitchFamily="34" charset="0"/>
              <a:buNone/>
              <a:defRPr/>
            </a:pPr>
            <a:r>
              <a:rPr lang="zh-CN" altLang="en-US" sz="3500" b="1" dirty="0">
                <a:latin typeface="楷体" panose="02010609060101010101" charset="-122"/>
                <a:ea typeface="楷体" panose="02010609060101010101" charset="-122"/>
              </a:rPr>
              <a:t>挥斥（</a:t>
            </a:r>
            <a:r>
              <a:rPr lang="en-US" altLang="zh-CN" sz="3500" b="1" dirty="0" err="1">
                <a:latin typeface="楷体" panose="02010609060101010101" charset="-122"/>
                <a:ea typeface="楷体" panose="02010609060101010101" charset="-122"/>
              </a:rPr>
              <a:t>chì</a:t>
            </a:r>
            <a:r>
              <a:rPr lang="zh-CN" altLang="en-US" sz="3500" b="1" dirty="0">
                <a:latin typeface="楷体" panose="02010609060101010101" charset="-122"/>
                <a:ea typeface="楷体" panose="02010609060101010101" charset="-122"/>
              </a:rPr>
              <a:t>）          惆</a:t>
            </a:r>
            <a:r>
              <a:rPr lang="zh-CN" altLang="en-US" sz="3500" b="1" dirty="0">
                <a:solidFill>
                  <a:srgbClr val="FF0000"/>
                </a:solidFill>
                <a:latin typeface="楷体" panose="02010609060101010101" charset="-122"/>
                <a:ea typeface="楷体" panose="02010609060101010101" charset="-122"/>
              </a:rPr>
              <a:t>怅</a:t>
            </a:r>
            <a:r>
              <a:rPr lang="zh-CN" altLang="en-US" sz="3500" b="1" dirty="0">
                <a:latin typeface="楷体" panose="02010609060101010101" charset="-122"/>
                <a:ea typeface="楷体" panose="02010609060101010101" charset="-122"/>
              </a:rPr>
              <a:t>（</a:t>
            </a:r>
            <a:r>
              <a:rPr lang="en-US" altLang="zh-CN" sz="3500" b="1" dirty="0" err="1">
                <a:latin typeface="楷体" panose="02010609060101010101" charset="-122"/>
                <a:ea typeface="楷体" panose="02010609060101010101" charset="-122"/>
              </a:rPr>
              <a:t>chàng</a:t>
            </a:r>
            <a:r>
              <a:rPr lang="zh-CN" altLang="en-US" sz="3500" b="1" dirty="0">
                <a:latin typeface="楷体" panose="02010609060101010101" charset="-122"/>
                <a:ea typeface="楷体" panose="02010609060101010101" charset="-122"/>
              </a:rPr>
              <a:t>） </a:t>
            </a:r>
          </a:p>
          <a:p>
            <a:pPr marL="0" indent="0">
              <a:lnSpc>
                <a:spcPct val="150000"/>
              </a:lnSpc>
              <a:buFontTx/>
              <a:buNone/>
              <a:defRPr/>
            </a:pPr>
            <a:r>
              <a:rPr lang="zh-CN" altLang="en-US" sz="3500" b="1" dirty="0">
                <a:latin typeface="楷体" panose="02010609060101010101" charset="-122"/>
                <a:ea typeface="楷体" panose="02010609060101010101" charset="-122"/>
              </a:rPr>
              <a:t> </a:t>
            </a:r>
          </a:p>
        </p:txBody>
      </p:sp>
      <p:sp>
        <p:nvSpPr>
          <p:cNvPr id="8" name="文本框 7"/>
          <p:cNvSpPr txBox="1"/>
          <p:nvPr/>
        </p:nvSpPr>
        <p:spPr>
          <a:xfrm>
            <a:off x="922020" y="620395"/>
            <a:ext cx="1706880" cy="581025"/>
          </a:xfrm>
          <a:prstGeom prst="rect">
            <a:avLst/>
          </a:prstGeom>
          <a:noFill/>
        </p:spPr>
        <p:txBody>
          <a:bodyPr wrap="none" rtlCol="0" anchor="ctr">
            <a:spAutoFit/>
          </a:bodyPr>
          <a:lstStyle/>
          <a:p>
            <a:pPr algn="ctr"/>
            <a:r>
              <a:rPr lang="zh-CN" altLang="en-US" sz="3000" b="1">
                <a:solidFill>
                  <a:schemeClr val="tx1"/>
                </a:solidFill>
                <a:latin typeface="微软雅黑" panose="020B0503020204020204" charset="-122"/>
                <a:ea typeface="微软雅黑" panose="020B0503020204020204" charset="-122"/>
                <a:cs typeface="隶书" panose="02010509060101010101" charset="-122"/>
                <a:sym typeface="+mn-lt"/>
              </a:rPr>
              <a:t>生字生词</a:t>
            </a:r>
          </a:p>
        </p:txBody>
      </p:sp>
      <p:sp>
        <p:nvSpPr>
          <p:cNvPr id="4" name="圆角矩形 3"/>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913685" y="633908"/>
            <a:ext cx="1723550" cy="553998"/>
          </a:xfrm>
          <a:prstGeom prst="rect">
            <a:avLst/>
          </a:prstGeom>
          <a:noFill/>
        </p:spPr>
        <p:txBody>
          <a:bodyPr wrap="none" rtlCol="0" anchor="ctr">
            <a:spAutoFit/>
          </a:bodyPr>
          <a:lstStyle/>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词语解释</a:t>
            </a:r>
          </a:p>
        </p:txBody>
      </p:sp>
      <p:sp>
        <p:nvSpPr>
          <p:cNvPr id="4" name="圆角矩形 3"/>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010F48DA-667D-43BE-98FA-91053D11D88A}"/>
              </a:ext>
            </a:extLst>
          </p:cNvPr>
          <p:cNvSpPr txBox="1"/>
          <p:nvPr/>
        </p:nvSpPr>
        <p:spPr>
          <a:xfrm>
            <a:off x="1076960" y="1351508"/>
            <a:ext cx="10485120" cy="3662541"/>
          </a:xfrm>
          <a:prstGeom prst="rect">
            <a:avLst/>
          </a:prstGeom>
          <a:noFill/>
        </p:spPr>
        <p:txBody>
          <a:bodyPr wrap="square" rtlCol="0">
            <a:spAutoFit/>
          </a:bodyPr>
          <a:lstStyle/>
          <a:p>
            <a:r>
              <a:rPr lang="zh-CN" altLang="en-US" sz="4000" b="1" dirty="0"/>
              <a:t>万户侯：</a:t>
            </a:r>
            <a:endParaRPr lang="en-US" altLang="zh-CN" sz="4000" b="1" dirty="0"/>
          </a:p>
          <a:p>
            <a:pPr indent="457200"/>
            <a:r>
              <a:rPr lang="zh-CN" altLang="en-US" sz="3200" b="1" dirty="0"/>
              <a:t>食邑万户以上，汉代侯爵最高的一层，其中卫青与霍去病是典型代表，后来泛指高官贵爵。</a:t>
            </a:r>
            <a:endParaRPr lang="en-US" altLang="zh-CN" sz="3200" b="1" dirty="0"/>
          </a:p>
          <a:p>
            <a:pPr indent="457200"/>
            <a:r>
              <a:rPr lang="zh-CN" altLang="en-US" sz="3200" b="1" dirty="0"/>
              <a:t>唐李贺</a:t>
            </a:r>
            <a:r>
              <a:rPr lang="en-US" altLang="zh-CN" sz="3200" b="1" dirty="0"/>
              <a:t>《</a:t>
            </a:r>
            <a:r>
              <a:rPr lang="zh-CN" altLang="en-US" sz="3200" b="1" dirty="0"/>
              <a:t>南园十三首（其五）</a:t>
            </a:r>
            <a:r>
              <a:rPr lang="en-US" altLang="zh-CN" sz="3200" b="1" dirty="0"/>
              <a:t>》</a:t>
            </a:r>
            <a:r>
              <a:rPr lang="zh-CN" altLang="en-US" sz="3200" b="1" dirty="0"/>
              <a:t>：“请君暂上凌烟阁，若个书生万户侯？”</a:t>
            </a:r>
            <a:endParaRPr lang="en-US" altLang="zh-CN" sz="3200" b="1" dirty="0"/>
          </a:p>
          <a:p>
            <a:pPr indent="457200"/>
            <a:r>
              <a:rPr lang="zh-CN" altLang="en-US" sz="3200" b="1" dirty="0"/>
              <a:t>唐杜牧</a:t>
            </a:r>
            <a:r>
              <a:rPr lang="en-US" altLang="zh-CN" sz="3200" b="1" dirty="0"/>
              <a:t>《</a:t>
            </a:r>
            <a:r>
              <a:rPr lang="zh-CN" altLang="en-US" sz="3200" b="1" dirty="0"/>
              <a:t>登池州九峰楼寄张祜</a:t>
            </a:r>
            <a:r>
              <a:rPr lang="en-US" altLang="zh-CN" sz="3200" b="1" dirty="0"/>
              <a:t>》</a:t>
            </a:r>
            <a:r>
              <a:rPr lang="zh-CN" altLang="en-US" sz="3200" b="1" dirty="0"/>
              <a:t>：“谁人得似张公子，千首诗轻万户侯。”</a:t>
            </a:r>
          </a:p>
        </p:txBody>
      </p:sp>
    </p:spTree>
    <p:extLst>
      <p:ext uri="{BB962C8B-B14F-4D97-AF65-F5344CB8AC3E}">
        <p14:creationId xmlns:p14="http://schemas.microsoft.com/office/powerpoint/2010/main" val="427097168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922020" y="620395"/>
            <a:ext cx="1706880" cy="581025"/>
          </a:xfrm>
          <a:prstGeom prst="rect">
            <a:avLst/>
          </a:prstGeom>
          <a:noFill/>
        </p:spPr>
        <p:txBody>
          <a:bodyPr wrap="none" rtlCol="0" anchor="ctr">
            <a:spAutoFit/>
          </a:bodyPr>
          <a:lstStyle/>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朗读课文</a:t>
            </a:r>
          </a:p>
        </p:txBody>
      </p:sp>
      <p:sp>
        <p:nvSpPr>
          <p:cNvPr id="4" name="圆角矩形 3"/>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47" name="矩形 2"/>
          <p:cNvSpPr>
            <a:spLocks noChangeArrowheads="1"/>
          </p:cNvSpPr>
          <p:nvPr/>
        </p:nvSpPr>
        <p:spPr bwMode="auto">
          <a:xfrm>
            <a:off x="1158240" y="1201420"/>
            <a:ext cx="9834880" cy="5083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0" algn="ctr">
              <a:lnSpc>
                <a:spcPct val="120000"/>
              </a:lnSpc>
              <a:spcBef>
                <a:spcPct val="0"/>
              </a:spcBef>
              <a:spcAft>
                <a:spcPct val="0"/>
              </a:spcAft>
              <a:buFont typeface="Wingdings" panose="05000000000000000000" pitchFamily="2" charset="2"/>
              <a:buNone/>
            </a:pPr>
            <a:r>
              <a:rPr lang="zh-CN" altLang="en-US" sz="3000" b="1" dirty="0">
                <a:latin typeface="楷体" panose="02010609060101010101" charset="-122"/>
                <a:ea typeface="楷体" panose="02010609060101010101" charset="-122"/>
              </a:rPr>
              <a:t>沁园春·长沙</a:t>
            </a:r>
          </a:p>
          <a:p>
            <a:pPr indent="0" algn="ctr">
              <a:lnSpc>
                <a:spcPct val="120000"/>
              </a:lnSpc>
              <a:spcBef>
                <a:spcPct val="0"/>
              </a:spcBef>
              <a:spcAft>
                <a:spcPct val="0"/>
              </a:spcAft>
              <a:buFont typeface="Wingdings" panose="05000000000000000000" pitchFamily="2" charset="2"/>
              <a:buNone/>
            </a:pPr>
            <a:r>
              <a:rPr lang="zh-CN" altLang="en-US" sz="2000" b="1" dirty="0">
                <a:latin typeface="楷体" panose="02010609060101010101" charset="-122"/>
                <a:ea typeface="楷体" panose="02010609060101010101" charset="-122"/>
              </a:rPr>
              <a:t>作者：毛泽东</a:t>
            </a:r>
          </a:p>
          <a:p>
            <a:pPr indent="0">
              <a:lnSpc>
                <a:spcPct val="120000"/>
              </a:lnSpc>
              <a:spcBef>
                <a:spcPct val="0"/>
              </a:spcBef>
              <a:spcAft>
                <a:spcPct val="0"/>
              </a:spcAft>
              <a:buFont typeface="Wingdings" panose="05000000000000000000" pitchFamily="2" charset="2"/>
              <a:buNone/>
            </a:pPr>
            <a:r>
              <a:rPr lang="zh-CN" altLang="en-US" sz="2800" b="1" dirty="0">
                <a:latin typeface="楷体" panose="02010609060101010101" charset="-122"/>
                <a:ea typeface="楷体" panose="02010609060101010101" charset="-122"/>
              </a:rPr>
              <a:t>独立寒秋，湘江北去，橘子洲头。</a:t>
            </a:r>
          </a:p>
          <a:p>
            <a:pPr indent="0">
              <a:lnSpc>
                <a:spcPct val="120000"/>
              </a:lnSpc>
              <a:spcBef>
                <a:spcPct val="0"/>
              </a:spcBef>
              <a:spcAft>
                <a:spcPct val="0"/>
              </a:spcAft>
              <a:buFont typeface="Wingdings" panose="05000000000000000000" pitchFamily="2" charset="2"/>
              <a:buNone/>
            </a:pPr>
            <a:r>
              <a:rPr lang="zh-CN" altLang="en-US" sz="2800" b="1" dirty="0">
                <a:latin typeface="楷体" panose="02010609060101010101" charset="-122"/>
                <a:ea typeface="楷体" panose="02010609060101010101" charset="-122"/>
              </a:rPr>
              <a:t>看万山红遍，层林尽染；漫江碧透，百舸争流。</a:t>
            </a:r>
          </a:p>
          <a:p>
            <a:pPr indent="0">
              <a:lnSpc>
                <a:spcPct val="120000"/>
              </a:lnSpc>
              <a:spcBef>
                <a:spcPct val="0"/>
              </a:spcBef>
              <a:spcAft>
                <a:spcPct val="0"/>
              </a:spcAft>
              <a:buFont typeface="Wingdings" panose="05000000000000000000" pitchFamily="2" charset="2"/>
              <a:buNone/>
            </a:pPr>
            <a:r>
              <a:rPr lang="zh-CN" altLang="en-US" sz="2800" b="1" dirty="0">
                <a:latin typeface="楷体" panose="02010609060101010101" charset="-122"/>
                <a:ea typeface="楷体" panose="02010609060101010101" charset="-122"/>
              </a:rPr>
              <a:t>鹰击长空，鱼翔浅底，万类霜天竞自由。</a:t>
            </a:r>
          </a:p>
          <a:p>
            <a:pPr indent="0">
              <a:lnSpc>
                <a:spcPct val="120000"/>
              </a:lnSpc>
              <a:spcBef>
                <a:spcPct val="0"/>
              </a:spcBef>
              <a:spcAft>
                <a:spcPct val="0"/>
              </a:spcAft>
              <a:buFont typeface="Wingdings" panose="05000000000000000000" pitchFamily="2" charset="2"/>
              <a:buNone/>
            </a:pPr>
            <a:r>
              <a:rPr lang="zh-CN" altLang="en-US" sz="2800" b="1" dirty="0">
                <a:latin typeface="楷体" panose="02010609060101010101" charset="-122"/>
                <a:ea typeface="楷体" panose="02010609060101010101" charset="-122"/>
              </a:rPr>
              <a:t>怅寥廓，问苍茫大地，谁主沉浮？</a:t>
            </a:r>
          </a:p>
          <a:p>
            <a:pPr indent="0">
              <a:lnSpc>
                <a:spcPct val="120000"/>
              </a:lnSpc>
              <a:spcBef>
                <a:spcPct val="0"/>
              </a:spcBef>
              <a:spcAft>
                <a:spcPct val="0"/>
              </a:spcAft>
              <a:buFont typeface="Wingdings" panose="05000000000000000000" pitchFamily="2" charset="2"/>
              <a:buNone/>
            </a:pPr>
            <a:r>
              <a:rPr lang="zh-CN" altLang="en-US" sz="2800" b="1" dirty="0">
                <a:latin typeface="楷体" panose="02010609060101010101" charset="-122"/>
                <a:ea typeface="楷体" panose="02010609060101010101" charset="-122"/>
              </a:rPr>
              <a:t>携来百侣曾游。忆往昔峥嵘岁月稠。</a:t>
            </a:r>
          </a:p>
          <a:p>
            <a:pPr indent="0">
              <a:lnSpc>
                <a:spcPct val="120000"/>
              </a:lnSpc>
              <a:spcBef>
                <a:spcPct val="0"/>
              </a:spcBef>
              <a:spcAft>
                <a:spcPct val="0"/>
              </a:spcAft>
              <a:buFont typeface="Wingdings" panose="05000000000000000000" pitchFamily="2" charset="2"/>
              <a:buNone/>
            </a:pPr>
            <a:r>
              <a:rPr lang="zh-CN" altLang="en-US" sz="2800" b="1" dirty="0">
                <a:latin typeface="楷体" panose="02010609060101010101" charset="-122"/>
                <a:ea typeface="楷体" panose="02010609060101010101" charset="-122"/>
              </a:rPr>
              <a:t>恰同学少年，风华正茂；书生意气，挥斥方遒。</a:t>
            </a:r>
          </a:p>
          <a:p>
            <a:pPr indent="0">
              <a:lnSpc>
                <a:spcPct val="120000"/>
              </a:lnSpc>
              <a:spcBef>
                <a:spcPct val="0"/>
              </a:spcBef>
              <a:spcAft>
                <a:spcPct val="0"/>
              </a:spcAft>
              <a:buFont typeface="Wingdings" panose="05000000000000000000" pitchFamily="2" charset="2"/>
              <a:buNone/>
            </a:pPr>
            <a:r>
              <a:rPr lang="zh-CN" altLang="en-US" sz="2800" b="1" dirty="0">
                <a:latin typeface="楷体" panose="02010609060101010101" charset="-122"/>
                <a:ea typeface="楷体" panose="02010609060101010101" charset="-122"/>
              </a:rPr>
              <a:t>指点江山，激扬文字，粪土当年万户侯。</a:t>
            </a:r>
          </a:p>
          <a:p>
            <a:pPr indent="0">
              <a:lnSpc>
                <a:spcPct val="120000"/>
              </a:lnSpc>
              <a:spcBef>
                <a:spcPct val="0"/>
              </a:spcBef>
              <a:spcAft>
                <a:spcPct val="0"/>
              </a:spcAft>
              <a:buFont typeface="Wingdings" panose="05000000000000000000" pitchFamily="2" charset="2"/>
              <a:buNone/>
            </a:pPr>
            <a:r>
              <a:rPr lang="zh-CN" altLang="en-US" sz="2800" b="1" dirty="0">
                <a:latin typeface="楷体" panose="02010609060101010101" charset="-122"/>
                <a:ea typeface="楷体" panose="02010609060101010101" charset="-122"/>
              </a:rPr>
              <a:t>曾记否，到中流击水，浪遏飞舟？</a:t>
            </a:r>
          </a:p>
        </p:txBody>
      </p:sp>
      <p:pic>
        <p:nvPicPr>
          <p:cNvPr id="2" name="2011012721173663">
            <a:hlinkClick r:id="" action="ppaction://media"/>
            <a:extLst>
              <a:ext uri="{FF2B5EF4-FFF2-40B4-BE49-F238E27FC236}">
                <a16:creationId xmlns:a16="http://schemas.microsoft.com/office/drawing/2014/main" id="{ED7FA595-EFB4-4C03-B637-02E39F0AAF5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894458" y="5616460"/>
            <a:ext cx="406400" cy="4064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059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C:\Users\Administrator\Desktop\timg13.jpgtimg13"/>
          <p:cNvPicPr>
            <a:picLocks noChangeAspect="1"/>
          </p:cNvPicPr>
          <p:nvPr/>
        </p:nvPicPr>
        <p:blipFill>
          <a:blip r:embed="rId4"/>
          <a:stretch>
            <a:fillRect/>
          </a:stretch>
        </p:blipFill>
        <p:spPr>
          <a:xfrm>
            <a:off x="3992" y="0"/>
            <a:ext cx="12184016" cy="6858000"/>
          </a:xfrm>
          <a:prstGeom prst="rect">
            <a:avLst/>
          </a:prstGeom>
        </p:spPr>
      </p:pic>
      <p:grpSp>
        <p:nvGrpSpPr>
          <p:cNvPr id="10" name="组合 9"/>
          <p:cNvGrpSpPr/>
          <p:nvPr/>
        </p:nvGrpSpPr>
        <p:grpSpPr>
          <a:xfrm>
            <a:off x="4632960" y="1474470"/>
            <a:ext cx="2874645" cy="2579370"/>
            <a:chOff x="7466" y="2322"/>
            <a:chExt cx="4527" cy="4062"/>
          </a:xfrm>
        </p:grpSpPr>
        <p:sp>
          <p:nvSpPr>
            <p:cNvPr id="6" name="文本框 5"/>
            <p:cNvSpPr txBox="1"/>
            <p:nvPr/>
          </p:nvSpPr>
          <p:spPr>
            <a:xfrm>
              <a:off x="7466" y="2322"/>
              <a:ext cx="4272" cy="4062"/>
            </a:xfrm>
            <a:prstGeom prst="rect">
              <a:avLst/>
            </a:prstGeom>
            <a:noFill/>
          </p:spPr>
          <p:txBody>
            <a:bodyPr vert="eaVert" wrap="square" rtlCol="0">
              <a:spAutoFit/>
            </a:bodyPr>
            <a:lstStyle/>
            <a:p>
              <a:pPr marL="0" lvl="0" indent="0" algn="l" eaLnBrk="1" hangingPunct="1">
                <a:lnSpc>
                  <a:spcPct val="100000"/>
                </a:lnSpc>
                <a:spcBef>
                  <a:spcPct val="0"/>
                </a:spcBef>
                <a:buNone/>
              </a:pPr>
              <a:r>
                <a:rPr kumimoji="0" lang="zh-CN" altLang="en-US" sz="16600" i="0" u="none" strike="noStrike" kern="1200" cap="none" spc="0" normalizeH="0" baseline="0" noProof="0">
                  <a:ln>
                    <a:noFill/>
                  </a:ln>
                  <a:solidFill>
                    <a:schemeClr val="tx1"/>
                  </a:solidFill>
                  <a:effectLst/>
                  <a:uLnTx/>
                  <a:uFillTx/>
                  <a:latin typeface="隶书" panose="02010509060101010101" charset="-122"/>
                  <a:ea typeface="隶书" panose="02010509060101010101" charset="-122"/>
                  <a:sym typeface="叶根友毛笔行书2.0版" panose="02010601030101010101" pitchFamily="2" charset="-122"/>
                </a:rPr>
                <a:t>叁</a:t>
              </a:r>
            </a:p>
          </p:txBody>
        </p:sp>
        <p:cxnSp>
          <p:nvCxnSpPr>
            <p:cNvPr id="16" name="直接连接符 15"/>
            <p:cNvCxnSpPr/>
            <p:nvPr/>
          </p:nvCxnSpPr>
          <p:spPr>
            <a:xfrm>
              <a:off x="7548" y="5831"/>
              <a:ext cx="4445" cy="1"/>
            </a:xfrm>
            <a:prstGeom prst="line">
              <a:avLst/>
            </a:prstGeom>
            <a:ln w="12700" cmpd="sng">
              <a:solidFill>
                <a:srgbClr val="202020"/>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
        <p:nvSpPr>
          <p:cNvPr id="5" name="_14"/>
          <p:cNvSpPr txBox="1">
            <a:spLocks noChangeArrowheads="1"/>
          </p:cNvSpPr>
          <p:nvPr/>
        </p:nvSpPr>
        <p:spPr bwMode="auto">
          <a:xfrm>
            <a:off x="4277360" y="4163060"/>
            <a:ext cx="3689350" cy="833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dist">
              <a:lnSpc>
                <a:spcPct val="150000"/>
              </a:lnSpc>
            </a:pPr>
            <a:endParaRPr lang="zh-CN" altLang="en-US" sz="1800" spc="300" dirty="0">
              <a:solidFill>
                <a:schemeClr val="tx1">
                  <a:lumMod val="75000"/>
                  <a:lumOff val="25000"/>
                </a:schemeClr>
              </a:solidFill>
              <a:latin typeface="楷体" panose="02010609060101010101" charset="-122"/>
              <a:ea typeface="楷体" panose="02010609060101010101" charset="-122"/>
            </a:endParaRPr>
          </a:p>
        </p:txBody>
      </p:sp>
      <p:pic>
        <p:nvPicPr>
          <p:cNvPr id="14" name="PA_图片 10"/>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rcRect l="10494" t="26133" r="20536" b="24204"/>
          <a:stretch>
            <a:fillRect/>
          </a:stretch>
        </p:blipFill>
        <p:spPr>
          <a:xfrm flipH="1">
            <a:off x="0" y="-32385"/>
            <a:ext cx="4589145" cy="3304540"/>
          </a:xfrm>
          <a:prstGeom prst="rect">
            <a:avLst/>
          </a:prstGeom>
        </p:spPr>
      </p:pic>
      <p:sp>
        <p:nvSpPr>
          <p:cNvPr id="2" name="矩形 9"/>
          <p:cNvSpPr/>
          <p:nvPr/>
        </p:nvSpPr>
        <p:spPr>
          <a:xfrm>
            <a:off x="3823653" y="3611245"/>
            <a:ext cx="4544695" cy="1005840"/>
          </a:xfrm>
          <a:prstGeom prst="rect">
            <a:avLst/>
          </a:prstGeom>
          <a:noFill/>
          <a:ln w="9525">
            <a:noFill/>
          </a:ln>
        </p:spPr>
        <p:txBody>
          <a:bodyPr vert="horz"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5pPr>
          </a:lstStyle>
          <a:p>
            <a:pPr marL="0" lvl="0" indent="0" algn="ctr" eaLnBrk="1" hangingPunct="1">
              <a:lnSpc>
                <a:spcPct val="100000"/>
              </a:lnSpc>
              <a:spcBef>
                <a:spcPct val="0"/>
              </a:spcBef>
              <a:buNone/>
            </a:pPr>
            <a:r>
              <a:rPr lang="zh-CN" altLang="en-US" sz="6000" dirty="0">
                <a:latin typeface="隶书" panose="02010509060101010101" charset="-122"/>
                <a:ea typeface="隶书" panose="02010509060101010101" charset="-122"/>
              </a:rPr>
              <a:t>课文解读</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C:\Users\Administrator\Desktop\timg13.jpgtimg13"/>
          <p:cNvPicPr>
            <a:picLocks noChangeAspect="1"/>
          </p:cNvPicPr>
          <p:nvPr/>
        </p:nvPicPr>
        <p:blipFill>
          <a:blip r:embed="rId3"/>
          <a:stretch>
            <a:fillRect/>
          </a:stretch>
        </p:blipFill>
        <p:spPr>
          <a:xfrm>
            <a:off x="3992" y="0"/>
            <a:ext cx="12184016"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rcRect l="10494" t="26133" r="20536" b="24204"/>
          <a:stretch>
            <a:fillRect/>
          </a:stretch>
        </p:blipFill>
        <p:spPr>
          <a:xfrm flipH="1">
            <a:off x="0" y="-32385"/>
            <a:ext cx="3352165" cy="2413635"/>
          </a:xfrm>
          <a:prstGeom prst="rect">
            <a:avLst/>
          </a:prstGeom>
        </p:spPr>
      </p:pic>
      <p:sp>
        <p:nvSpPr>
          <p:cNvPr id="6" name="文本框 5"/>
          <p:cNvSpPr txBox="1"/>
          <p:nvPr/>
        </p:nvSpPr>
        <p:spPr>
          <a:xfrm>
            <a:off x="822960" y="2028190"/>
            <a:ext cx="10234295" cy="3046988"/>
          </a:xfrm>
          <a:prstGeom prst="rect">
            <a:avLst/>
          </a:prstGeom>
          <a:noFill/>
        </p:spPr>
        <p:txBody>
          <a:bodyPr wrap="square" rtlCol="0">
            <a:spAutoFit/>
          </a:bodyPr>
          <a:lstStyle/>
          <a:p>
            <a:r>
              <a:rPr lang="en-US" altLang="zh-CN" sz="3600" b="1" dirty="0">
                <a:solidFill>
                  <a:srgbClr val="FF0000"/>
                </a:solidFill>
                <a:latin typeface="楷体" panose="02010609060101010101" charset="-122"/>
                <a:ea typeface="楷体" panose="02010609060101010101" charset="-122"/>
                <a:cs typeface="+mn-ea"/>
                <a:sym typeface="+mn-lt"/>
              </a:rPr>
              <a:t>     </a:t>
            </a:r>
            <a:r>
              <a:rPr lang="zh-CN" altLang="en-US" sz="3600" b="1" dirty="0">
                <a:solidFill>
                  <a:srgbClr val="FF0000"/>
                </a:solidFill>
                <a:latin typeface="楷体" panose="02010609060101010101" charset="-122"/>
                <a:ea typeface="楷体" panose="02010609060101010101" charset="-122"/>
                <a:cs typeface="+mn-ea"/>
                <a:sym typeface="+mn-lt"/>
              </a:rPr>
              <a:t>整体理解、感知本文的内容。</a:t>
            </a:r>
          </a:p>
          <a:p>
            <a:endParaRPr lang="en-US" altLang="zh-CN" sz="3600" dirty="0">
              <a:solidFill>
                <a:srgbClr val="C00000"/>
              </a:solidFill>
              <a:latin typeface="楷体" panose="02010609060101010101" charset="-122"/>
              <a:ea typeface="楷体" panose="02010609060101010101" charset="-122"/>
              <a:cs typeface="+mn-ea"/>
              <a:sym typeface="+mn-lt"/>
            </a:endParaRPr>
          </a:p>
          <a:p>
            <a:pPr marL="342900" indent="-342900">
              <a:spcBef>
                <a:spcPct val="20000"/>
              </a:spcBef>
              <a:buChar char="•"/>
            </a:pPr>
            <a:r>
              <a:rPr lang="zh-CN" altLang="en-US" sz="3200" dirty="0">
                <a:latin typeface="楷体" panose="02010609060101010101" charset="-122"/>
                <a:ea typeface="楷体" panose="02010609060101010101" charset="-122"/>
                <a:cs typeface="+mn-ea"/>
                <a:sym typeface="+mn-lt"/>
              </a:rPr>
              <a:t>上片：眼前所见（</a:t>
            </a:r>
            <a:r>
              <a:rPr lang="zh-CN" altLang="en-US" sz="3200" dirty="0">
                <a:solidFill>
                  <a:srgbClr val="FF0000"/>
                </a:solidFill>
                <a:latin typeface="楷体" panose="02010609060101010101" charset="-122"/>
                <a:ea typeface="楷体" panose="02010609060101010101" charset="-122"/>
                <a:cs typeface="+mn-ea"/>
                <a:sym typeface="+mn-lt"/>
              </a:rPr>
              <a:t>看</a:t>
            </a:r>
            <a:r>
              <a:rPr lang="zh-CN" altLang="en-US" sz="3200" dirty="0">
                <a:latin typeface="楷体" panose="02010609060101010101" charset="-122"/>
                <a:ea typeface="楷体" panose="02010609060101010101" charset="-122"/>
                <a:cs typeface="+mn-ea"/>
                <a:sym typeface="+mn-lt"/>
              </a:rPr>
              <a:t>）：独立寒秋图    湘江秋景图</a:t>
            </a:r>
          </a:p>
          <a:p>
            <a:pPr marL="342900" indent="-342900">
              <a:spcBef>
                <a:spcPct val="20000"/>
              </a:spcBef>
              <a:buChar char="•"/>
            </a:pPr>
            <a:r>
              <a:rPr lang="zh-CN" altLang="en-US" sz="3200" dirty="0">
                <a:latin typeface="楷体" panose="02010609060101010101" charset="-122"/>
                <a:ea typeface="楷体" panose="02010609060101010101" charset="-122"/>
                <a:cs typeface="+mn-ea"/>
                <a:sym typeface="+mn-lt"/>
              </a:rPr>
              <a:t>下片：由景及人（</a:t>
            </a:r>
            <a:r>
              <a:rPr lang="zh-CN" altLang="en-US" sz="3200" dirty="0">
                <a:solidFill>
                  <a:srgbClr val="FF0000"/>
                </a:solidFill>
                <a:latin typeface="楷体" panose="02010609060101010101" charset="-122"/>
                <a:ea typeface="楷体" panose="02010609060101010101" charset="-122"/>
                <a:cs typeface="+mn-ea"/>
                <a:sym typeface="+mn-lt"/>
              </a:rPr>
              <a:t>忆</a:t>
            </a:r>
            <a:r>
              <a:rPr lang="zh-CN" altLang="en-US" sz="3200" dirty="0">
                <a:latin typeface="楷体" panose="02010609060101010101" charset="-122"/>
                <a:ea typeface="楷体" panose="02010609060101010101" charset="-122"/>
                <a:cs typeface="+mn-ea"/>
                <a:sym typeface="+mn-lt"/>
              </a:rPr>
              <a:t>）：峥嵘岁月图    中流击水图</a:t>
            </a:r>
          </a:p>
          <a:p>
            <a:pPr>
              <a:spcBef>
                <a:spcPct val="20000"/>
              </a:spcBef>
            </a:pPr>
            <a:endParaRPr lang="zh-CN" altLang="en-US" sz="3600" dirty="0">
              <a:latin typeface="楷体" panose="02010609060101010101" charset="-122"/>
              <a:ea typeface="楷体" panose="02010609060101010101" charset="-122"/>
              <a:cs typeface="+mn-ea"/>
              <a:sym typeface="+mn-lt"/>
            </a:endParaRPr>
          </a:p>
        </p:txBody>
      </p:sp>
      <p:pic>
        <p:nvPicPr>
          <p:cNvPr id="14" name="PA_图片 10"/>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72960" y="3089275"/>
            <a:ext cx="5510530" cy="4083685"/>
          </a:xfrm>
          <a:prstGeom prst="rect">
            <a:avLst/>
          </a:prstGeom>
        </p:spPr>
      </p:pic>
      <p:sp>
        <p:nvSpPr>
          <p:cNvPr id="48131" name="Rectangle 3"/>
          <p:cNvSpPr>
            <a:spLocks noGrp="1" noChangeArrowheads="1"/>
          </p:cNvSpPr>
          <p:nvPr/>
        </p:nvSpPr>
        <p:spPr>
          <a:xfrm>
            <a:off x="686435" y="1343660"/>
            <a:ext cx="10337165" cy="3143250"/>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9pPr>
          </a:lstStyle>
          <a:p>
            <a:pPr marL="0" indent="0" algn="ctr" eaLnBrk="1" hangingPunct="1">
              <a:lnSpc>
                <a:spcPct val="140000"/>
              </a:lnSpc>
              <a:buFont typeface="Arial" panose="020B0604020202020204" pitchFamily="34" charset="0"/>
              <a:buNone/>
            </a:pPr>
            <a:r>
              <a:rPr lang="zh-CN" altLang="en-US" sz="4000" b="1" dirty="0">
                <a:latin typeface="楷体" panose="02010609060101010101" charset="-122"/>
                <a:ea typeface="楷体" panose="02010609060101010101" charset="-122"/>
              </a:rPr>
              <a:t>上阙分三层：</a:t>
            </a:r>
            <a:endParaRPr lang="en-US" altLang="zh-CN" sz="4000" b="1" dirty="0">
              <a:latin typeface="楷体" panose="02010609060101010101" charset="-122"/>
              <a:ea typeface="楷体" panose="02010609060101010101" charset="-122"/>
            </a:endParaRPr>
          </a:p>
          <a:p>
            <a:pPr marL="0" indent="0" algn="ctr" eaLnBrk="1" hangingPunct="1">
              <a:lnSpc>
                <a:spcPct val="140000"/>
              </a:lnSpc>
              <a:buFont typeface="Arial" panose="020B0604020202020204" pitchFamily="34" charset="0"/>
              <a:buNone/>
            </a:pPr>
            <a:r>
              <a:rPr lang="zh-CN" altLang="en-US" sz="4000" b="1" dirty="0">
                <a:latin typeface="楷体" panose="02010609060101010101" charset="-122"/>
                <a:ea typeface="楷体" panose="02010609060101010101" charset="-122"/>
              </a:rPr>
              <a:t>立</a:t>
            </a:r>
            <a:r>
              <a:rPr lang="en-US" altLang="zh-CN" sz="4000" b="1" dirty="0">
                <a:latin typeface="楷体" panose="02010609060101010101" charset="-122"/>
                <a:ea typeface="楷体" panose="02010609060101010101" charset="-122"/>
              </a:rPr>
              <a:t>——</a:t>
            </a:r>
            <a:r>
              <a:rPr lang="zh-CN" altLang="en-US" sz="4000" b="1" dirty="0">
                <a:latin typeface="楷体" panose="02010609060101010101" charset="-122"/>
                <a:ea typeface="楷体" panose="02010609060101010101" charset="-122"/>
              </a:rPr>
              <a:t>独立寒秋</a:t>
            </a:r>
            <a:endParaRPr lang="en-US" altLang="zh-CN" sz="4000" b="1" dirty="0">
              <a:latin typeface="楷体" panose="02010609060101010101" charset="-122"/>
              <a:ea typeface="楷体" panose="02010609060101010101" charset="-122"/>
            </a:endParaRPr>
          </a:p>
          <a:p>
            <a:pPr marL="0" indent="0" algn="ctr" eaLnBrk="1" hangingPunct="1">
              <a:lnSpc>
                <a:spcPct val="140000"/>
              </a:lnSpc>
              <a:buFont typeface="Arial" panose="020B0604020202020204" pitchFamily="34" charset="0"/>
              <a:buNone/>
            </a:pPr>
            <a:r>
              <a:rPr lang="zh-CN" altLang="en-US" sz="4000" b="1" dirty="0">
                <a:latin typeface="楷体" panose="02010609060101010101" charset="-122"/>
                <a:ea typeface="楷体" panose="02010609060101010101" charset="-122"/>
              </a:rPr>
              <a:t>看</a:t>
            </a:r>
            <a:r>
              <a:rPr lang="en-US" altLang="zh-CN" sz="4000" b="1" dirty="0">
                <a:latin typeface="楷体" panose="02010609060101010101" charset="-122"/>
                <a:ea typeface="楷体" panose="02010609060101010101" charset="-122"/>
              </a:rPr>
              <a:t>——</a:t>
            </a:r>
            <a:r>
              <a:rPr lang="zh-CN" altLang="en-US" sz="4000" b="1" dirty="0">
                <a:latin typeface="楷体" panose="02010609060101010101" charset="-122"/>
                <a:ea typeface="楷体" panose="02010609060101010101" charset="-122"/>
              </a:rPr>
              <a:t>湘江秋景</a:t>
            </a:r>
            <a:endParaRPr lang="en-US" altLang="zh-CN" sz="4000" b="1" dirty="0">
              <a:latin typeface="楷体" panose="02010609060101010101" charset="-122"/>
              <a:ea typeface="楷体" panose="02010609060101010101" charset="-122"/>
            </a:endParaRPr>
          </a:p>
          <a:p>
            <a:pPr marL="0" indent="0" algn="ctr" eaLnBrk="1" hangingPunct="1">
              <a:lnSpc>
                <a:spcPct val="140000"/>
              </a:lnSpc>
              <a:buFont typeface="Arial" panose="020B0604020202020204" pitchFamily="34" charset="0"/>
              <a:buNone/>
            </a:pPr>
            <a:r>
              <a:rPr lang="zh-CN" altLang="en-US" sz="4000" b="1" dirty="0">
                <a:latin typeface="楷体" panose="02010609060101010101" charset="-122"/>
                <a:ea typeface="楷体" panose="02010609060101010101" charset="-122"/>
              </a:rPr>
              <a:t>问</a:t>
            </a:r>
            <a:r>
              <a:rPr lang="en-US" altLang="zh-CN" sz="4000" b="1" dirty="0">
                <a:latin typeface="楷体" panose="02010609060101010101" charset="-122"/>
                <a:ea typeface="楷体" panose="02010609060101010101" charset="-122"/>
              </a:rPr>
              <a:t>——</a:t>
            </a:r>
            <a:r>
              <a:rPr lang="zh-CN" altLang="en-US" sz="4000" b="1" dirty="0">
                <a:latin typeface="楷体" panose="02010609060101010101" charset="-122"/>
                <a:ea typeface="楷体" panose="02010609060101010101" charset="-122"/>
              </a:rPr>
              <a:t>谁主沉浮</a:t>
            </a:r>
          </a:p>
        </p:txBody>
      </p:sp>
      <p:sp>
        <p:nvSpPr>
          <p:cNvPr id="16388" name="Rectangle 2"/>
          <p:cNvSpPr>
            <a:spLocks noGrp="1" noChangeArrowheads="1"/>
          </p:cNvSpPr>
          <p:nvPr/>
        </p:nvSpPr>
        <p:spPr>
          <a:xfrm>
            <a:off x="1168400" y="1343660"/>
            <a:ext cx="8229600" cy="1143000"/>
          </a:xfrm>
          <a:prstGeom prst="rect">
            <a:avLst/>
          </a:prstGeom>
          <a:noFill/>
          <a:ln>
            <a:noFill/>
          </a:ln>
        </p:spPr>
        <p:txBody>
          <a:bodyPr vert="horz" wrap="square" lIns="91440" tIns="45720" rIns="91440" bIns="45720" numCol="1" anchor="ctr" anchorCtr="0" compatLnSpc="1"/>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a:defRPr>
            </a:lvl1pPr>
            <a:lvl2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2pPr>
            <a:lvl3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3pPr>
            <a:lvl4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4pPr>
            <a:lvl5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5pPr>
            <a:lvl6pPr marL="13716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6pPr>
            <a:lvl7pPr marL="18288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7pPr>
            <a:lvl8pPr marL="22860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8pPr>
            <a:lvl9pPr marL="27432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9pPr>
          </a:lstStyle>
          <a:p>
            <a:pPr eaLnBrk="1" hangingPunct="1"/>
            <a:endParaRPr lang="zh-CN" altLang="en-US" b="1" dirty="0">
              <a:solidFill>
                <a:schemeClr val="tx1"/>
              </a:solidFill>
              <a:latin typeface="楷体" panose="02010609060101010101" charset="-122"/>
              <a:ea typeface="楷体" panose="02010609060101010101" charset="-122"/>
            </a:endParaRPr>
          </a:p>
        </p:txBody>
      </p:sp>
    </p:spTree>
    <p:extLst>
      <p:ext uri="{BB962C8B-B14F-4D97-AF65-F5344CB8AC3E}">
        <p14:creationId xmlns:p14="http://schemas.microsoft.com/office/powerpoint/2010/main" val="31248249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nodePh="1">
                                  <p:stCondLst>
                                    <p:cond delay="0"/>
                                  </p:stCondLst>
                                  <p:endCondLst>
                                    <p:cond evt="begin" delay="0">
                                      <p:tn val="10"/>
                                    </p:cond>
                                  </p:endCondLst>
                                  <p:childTnLst>
                                    <p:set>
                                      <p:cBhvr>
                                        <p:cTn id="11" dur="1" fill="hold">
                                          <p:stCondLst>
                                            <p:cond delay="0"/>
                                          </p:stCondLst>
                                        </p:cTn>
                                        <p:tgtEl>
                                          <p:spTgt spid="1638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48131">
                                            <p:txEl>
                                              <p:pRg st="0" end="0"/>
                                            </p:txEl>
                                          </p:spTgt>
                                        </p:tgtEl>
                                        <p:attrNameLst>
                                          <p:attrName>style.visibility</p:attrName>
                                        </p:attrNameLst>
                                      </p:cBhvr>
                                      <p:to>
                                        <p:strVal val="visible"/>
                                      </p:to>
                                    </p:set>
                                    <p:animEffect transition="in" filter="checkerboard(across)">
                                      <p:cBhvr>
                                        <p:cTn id="16" dur="500"/>
                                        <p:tgtEl>
                                          <p:spTgt spid="4813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48131">
                                            <p:txEl>
                                              <p:pRg st="1" end="1"/>
                                            </p:txEl>
                                          </p:spTgt>
                                        </p:tgtEl>
                                        <p:attrNameLst>
                                          <p:attrName>style.visibility</p:attrName>
                                        </p:attrNameLst>
                                      </p:cBhvr>
                                      <p:to>
                                        <p:strVal val="visible"/>
                                      </p:to>
                                    </p:set>
                                    <p:animEffect transition="in" filter="checkerboard(across)">
                                      <p:cBhvr>
                                        <p:cTn id="21" dur="500"/>
                                        <p:tgtEl>
                                          <p:spTgt spid="48131">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48131">
                                            <p:txEl>
                                              <p:pRg st="2" end="2"/>
                                            </p:txEl>
                                          </p:spTgt>
                                        </p:tgtEl>
                                        <p:attrNameLst>
                                          <p:attrName>style.visibility</p:attrName>
                                        </p:attrNameLst>
                                      </p:cBhvr>
                                      <p:to>
                                        <p:strVal val="visible"/>
                                      </p:to>
                                    </p:set>
                                    <p:animEffect transition="in" filter="checkerboard(across)">
                                      <p:cBhvr>
                                        <p:cTn id="26" dur="500"/>
                                        <p:tgtEl>
                                          <p:spTgt spid="48131">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48131">
                                            <p:txEl>
                                              <p:pRg st="3" end="3"/>
                                            </p:txEl>
                                          </p:spTgt>
                                        </p:tgtEl>
                                        <p:attrNameLst>
                                          <p:attrName>style.visibility</p:attrName>
                                        </p:attrNameLst>
                                      </p:cBhvr>
                                      <p:to>
                                        <p:strVal val="visible"/>
                                      </p:to>
                                    </p:set>
                                    <p:animEffect transition="in" filter="checkerboard(across)">
                                      <p:cBhvr>
                                        <p:cTn id="31" dur="500"/>
                                        <p:tgtEl>
                                          <p:spTgt spid="481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uiExpand="1" build="p"/>
      <p:bldP spid="1638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Desktop\timg13.jpgtimg13"/>
          <p:cNvPicPr>
            <a:picLocks noChangeAspect="1"/>
          </p:cNvPicPr>
          <p:nvPr/>
        </p:nvPicPr>
        <p:blipFill>
          <a:blip r:embed="rId4"/>
          <a:stretch>
            <a:fillRect/>
          </a:stretch>
        </p:blipFill>
        <p:spPr>
          <a:xfrm>
            <a:off x="3992" y="0"/>
            <a:ext cx="12184016" cy="6858000"/>
          </a:xfrm>
          <a:prstGeom prst="rect">
            <a:avLst/>
          </a:prstGeom>
        </p:spPr>
      </p:pic>
      <p:grpSp>
        <p:nvGrpSpPr>
          <p:cNvPr id="39" name="组合 38"/>
          <p:cNvGrpSpPr/>
          <p:nvPr/>
        </p:nvGrpSpPr>
        <p:grpSpPr>
          <a:xfrm>
            <a:off x="4386125" y="1766682"/>
            <a:ext cx="932180" cy="2613224"/>
            <a:chOff x="5057002" y="1403740"/>
            <a:chExt cx="932180" cy="2613224"/>
          </a:xfrm>
        </p:grpSpPr>
        <p:sp>
          <p:nvSpPr>
            <p:cNvPr id="40" name="矩形 9"/>
            <p:cNvSpPr/>
            <p:nvPr/>
          </p:nvSpPr>
          <p:spPr>
            <a:xfrm>
              <a:off x="5058550" y="2147524"/>
              <a:ext cx="721360" cy="1869440"/>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5pPr>
            </a:lstStyle>
            <a:p>
              <a:pPr marL="0" lvl="0" indent="0" algn="ctr" eaLnBrk="1" hangingPunct="1">
                <a:lnSpc>
                  <a:spcPct val="100000"/>
                </a:lnSpc>
                <a:spcBef>
                  <a:spcPct val="0"/>
                </a:spcBef>
                <a:buNone/>
              </a:pPr>
              <a:r>
                <a:rPr lang="zh-CN" altLang="en-US" sz="3500">
                  <a:latin typeface="隶书" panose="02010509060101010101" charset="-122"/>
                  <a:ea typeface="隶书" panose="02010509060101010101" charset="-122"/>
                </a:rPr>
                <a:t>课文导读</a:t>
              </a:r>
              <a:endParaRPr lang="zh-CN" altLang="en-US" sz="3500">
                <a:latin typeface="隶书" charset="0"/>
                <a:ea typeface="隶书"/>
              </a:endParaRPr>
            </a:p>
          </p:txBody>
        </p:sp>
        <p:grpSp>
          <p:nvGrpSpPr>
            <p:cNvPr id="41" name="组合 40"/>
            <p:cNvGrpSpPr/>
            <p:nvPr/>
          </p:nvGrpSpPr>
          <p:grpSpPr>
            <a:xfrm>
              <a:off x="5057002" y="1403740"/>
              <a:ext cx="932180" cy="619760"/>
              <a:chOff x="1864138" y="2261553"/>
              <a:chExt cx="932180" cy="619760"/>
            </a:xfrm>
          </p:grpSpPr>
          <p:pic>
            <p:nvPicPr>
              <p:cNvPr id="42" name="图片 41" descr="e64afae20b7a41024e2e588b23f666b0"/>
              <p:cNvPicPr>
                <a:picLocks noChangeAspect="1"/>
              </p:cNvPicPr>
              <p:nvPr/>
            </p:nvPicPr>
            <p:blipFill>
              <a:blip r:embed="rId5"/>
              <a:stretch>
                <a:fillRect/>
              </a:stretch>
            </p:blipFill>
            <p:spPr>
              <a:xfrm>
                <a:off x="1864138" y="2261553"/>
                <a:ext cx="619760" cy="619760"/>
              </a:xfrm>
              <a:prstGeom prst="rect">
                <a:avLst/>
              </a:prstGeom>
            </p:spPr>
          </p:pic>
          <p:sp>
            <p:nvSpPr>
              <p:cNvPr id="44" name="文本框 43"/>
              <p:cNvSpPr txBox="1"/>
              <p:nvPr/>
            </p:nvSpPr>
            <p:spPr>
              <a:xfrm>
                <a:off x="1933988" y="2299653"/>
                <a:ext cx="862330" cy="518160"/>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2800" b="1">
                    <a:solidFill>
                      <a:schemeClr val="bg1"/>
                    </a:solidFill>
                    <a:latin typeface="楷体" panose="02010609060101010101" charset="-122"/>
                    <a:ea typeface="楷体" panose="02010609060101010101" charset="-122"/>
                    <a:sym typeface="叶根友毛笔行书2.0版" panose="02010601030101010101" pitchFamily="2" charset="-122"/>
                  </a:rPr>
                  <a:t>壹</a:t>
                </a:r>
              </a:p>
            </p:txBody>
          </p:sp>
        </p:grpSp>
      </p:grpSp>
      <p:grpSp>
        <p:nvGrpSpPr>
          <p:cNvPr id="46" name="组合 45"/>
          <p:cNvGrpSpPr/>
          <p:nvPr/>
        </p:nvGrpSpPr>
        <p:grpSpPr>
          <a:xfrm>
            <a:off x="5675761" y="1766682"/>
            <a:ext cx="965567" cy="2622351"/>
            <a:chOff x="5023615" y="1403740"/>
            <a:chExt cx="965567" cy="2622351"/>
          </a:xfrm>
        </p:grpSpPr>
        <p:sp>
          <p:nvSpPr>
            <p:cNvPr id="48" name="矩形 9"/>
            <p:cNvSpPr/>
            <p:nvPr/>
          </p:nvSpPr>
          <p:spPr>
            <a:xfrm>
              <a:off x="5023615" y="2138395"/>
              <a:ext cx="723275" cy="1887696"/>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5pPr>
            </a:lstStyle>
            <a:p>
              <a:pPr marL="0" lvl="0" indent="0" algn="ctr" eaLnBrk="1" hangingPunct="1">
                <a:lnSpc>
                  <a:spcPct val="100000"/>
                </a:lnSpc>
                <a:spcBef>
                  <a:spcPct val="0"/>
                </a:spcBef>
                <a:buNone/>
              </a:pPr>
              <a:r>
                <a:rPr lang="zh-CN" altLang="en-US" sz="3500" dirty="0">
                  <a:solidFill>
                    <a:srgbClr val="262626"/>
                  </a:solidFill>
                  <a:latin typeface="隶书" panose="02010509060101010101" charset="-122"/>
                  <a:ea typeface="隶书" panose="02010509060101010101" charset="-122"/>
                  <a:sym typeface="楷体" panose="02010609060101010101" charset="-122"/>
                </a:rPr>
                <a:t>诗歌朗读</a:t>
              </a:r>
              <a:endParaRPr lang="zh-CN" altLang="en-US" sz="3500" dirty="0">
                <a:latin typeface="隶书" panose="02010509060101010101" charset="-122"/>
                <a:ea typeface="隶书" panose="02010509060101010101" charset="-122"/>
              </a:endParaRPr>
            </a:p>
          </p:txBody>
        </p:sp>
        <p:grpSp>
          <p:nvGrpSpPr>
            <p:cNvPr id="50" name="组合 49"/>
            <p:cNvGrpSpPr/>
            <p:nvPr/>
          </p:nvGrpSpPr>
          <p:grpSpPr>
            <a:xfrm>
              <a:off x="5057002" y="1403740"/>
              <a:ext cx="932180" cy="619760"/>
              <a:chOff x="1864138" y="2261553"/>
              <a:chExt cx="932180" cy="619760"/>
            </a:xfrm>
          </p:grpSpPr>
          <p:pic>
            <p:nvPicPr>
              <p:cNvPr id="51" name="图片 50" descr="e64afae20b7a41024e2e588b23f666b0"/>
              <p:cNvPicPr>
                <a:picLocks noChangeAspect="1"/>
              </p:cNvPicPr>
              <p:nvPr/>
            </p:nvPicPr>
            <p:blipFill>
              <a:blip r:embed="rId5"/>
              <a:stretch>
                <a:fillRect/>
              </a:stretch>
            </p:blipFill>
            <p:spPr>
              <a:xfrm>
                <a:off x="1864138" y="2261553"/>
                <a:ext cx="619760" cy="619760"/>
              </a:xfrm>
              <a:prstGeom prst="rect">
                <a:avLst/>
              </a:prstGeom>
            </p:spPr>
          </p:pic>
          <p:sp>
            <p:nvSpPr>
              <p:cNvPr id="52" name="文本框 51"/>
              <p:cNvSpPr txBox="1"/>
              <p:nvPr/>
            </p:nvSpPr>
            <p:spPr>
              <a:xfrm>
                <a:off x="1933988" y="2299653"/>
                <a:ext cx="862330" cy="518160"/>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2800" b="1">
                    <a:solidFill>
                      <a:schemeClr val="bg1"/>
                    </a:solidFill>
                    <a:latin typeface="楷体" panose="02010609060101010101" charset="-122"/>
                    <a:ea typeface="楷体" panose="02010609060101010101" charset="-122"/>
                    <a:sym typeface="叶根友毛笔行书2.0版" panose="02010601030101010101" pitchFamily="2" charset="-122"/>
                  </a:rPr>
                  <a:t>贰</a:t>
                </a:r>
              </a:p>
            </p:txBody>
          </p:sp>
        </p:grpSp>
      </p:grpSp>
      <p:grpSp>
        <p:nvGrpSpPr>
          <p:cNvPr id="53" name="组合 52"/>
          <p:cNvGrpSpPr/>
          <p:nvPr/>
        </p:nvGrpSpPr>
        <p:grpSpPr>
          <a:xfrm>
            <a:off x="7004832" y="1766682"/>
            <a:ext cx="932547" cy="2638862"/>
            <a:chOff x="5056635" y="1403740"/>
            <a:chExt cx="932547" cy="2638862"/>
          </a:xfrm>
        </p:grpSpPr>
        <p:sp>
          <p:nvSpPr>
            <p:cNvPr id="54" name="矩形 9"/>
            <p:cNvSpPr/>
            <p:nvPr/>
          </p:nvSpPr>
          <p:spPr>
            <a:xfrm>
              <a:off x="5056635" y="2154906"/>
              <a:ext cx="723275" cy="1887696"/>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5pPr>
            </a:lstStyle>
            <a:p>
              <a:pPr marL="0" lvl="0" indent="0" algn="ctr" eaLnBrk="1" hangingPunct="1">
                <a:lnSpc>
                  <a:spcPct val="100000"/>
                </a:lnSpc>
                <a:spcBef>
                  <a:spcPct val="0"/>
                </a:spcBef>
                <a:buNone/>
              </a:pPr>
              <a:r>
                <a:rPr lang="zh-CN" altLang="en-US" sz="3500" dirty="0">
                  <a:latin typeface="隶书" panose="02010509060101010101" charset="-122"/>
                  <a:ea typeface="隶书" panose="02010509060101010101" charset="-122"/>
                </a:rPr>
                <a:t>课文解读</a:t>
              </a:r>
            </a:p>
          </p:txBody>
        </p:sp>
        <p:grpSp>
          <p:nvGrpSpPr>
            <p:cNvPr id="55" name="组合 54"/>
            <p:cNvGrpSpPr/>
            <p:nvPr/>
          </p:nvGrpSpPr>
          <p:grpSpPr>
            <a:xfrm>
              <a:off x="5057002" y="1403740"/>
              <a:ext cx="932180" cy="619760"/>
              <a:chOff x="1864138" y="2261553"/>
              <a:chExt cx="932180" cy="619760"/>
            </a:xfrm>
          </p:grpSpPr>
          <p:pic>
            <p:nvPicPr>
              <p:cNvPr id="56" name="图片 55" descr="e64afae20b7a41024e2e588b23f666b0"/>
              <p:cNvPicPr>
                <a:picLocks noChangeAspect="1"/>
              </p:cNvPicPr>
              <p:nvPr/>
            </p:nvPicPr>
            <p:blipFill>
              <a:blip r:embed="rId5"/>
              <a:stretch>
                <a:fillRect/>
              </a:stretch>
            </p:blipFill>
            <p:spPr>
              <a:xfrm>
                <a:off x="1864138" y="2261553"/>
                <a:ext cx="619760" cy="619760"/>
              </a:xfrm>
              <a:prstGeom prst="rect">
                <a:avLst/>
              </a:prstGeom>
            </p:spPr>
          </p:pic>
          <p:sp>
            <p:nvSpPr>
              <p:cNvPr id="57" name="文本框 56"/>
              <p:cNvSpPr txBox="1"/>
              <p:nvPr/>
            </p:nvSpPr>
            <p:spPr>
              <a:xfrm>
                <a:off x="1933988" y="2299653"/>
                <a:ext cx="862330" cy="518160"/>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2800" b="1">
                    <a:solidFill>
                      <a:schemeClr val="bg1"/>
                    </a:solidFill>
                    <a:latin typeface="楷体" panose="02010609060101010101" charset="-122"/>
                    <a:ea typeface="楷体" panose="02010609060101010101" charset="-122"/>
                    <a:sym typeface="叶根友毛笔行书2.0版" panose="02010601030101010101" pitchFamily="2" charset="-122"/>
                  </a:rPr>
                  <a:t>叁</a:t>
                </a:r>
              </a:p>
            </p:txBody>
          </p:sp>
        </p:grpSp>
      </p:grpSp>
      <p:grpSp>
        <p:nvGrpSpPr>
          <p:cNvPr id="58" name="组合 57"/>
          <p:cNvGrpSpPr/>
          <p:nvPr/>
        </p:nvGrpSpPr>
        <p:grpSpPr>
          <a:xfrm>
            <a:off x="8234266" y="1766682"/>
            <a:ext cx="949057" cy="2622351"/>
            <a:chOff x="5040125" y="1403740"/>
            <a:chExt cx="949057" cy="2622351"/>
          </a:xfrm>
        </p:grpSpPr>
        <p:sp>
          <p:nvSpPr>
            <p:cNvPr id="59" name="矩形 9"/>
            <p:cNvSpPr/>
            <p:nvPr/>
          </p:nvSpPr>
          <p:spPr>
            <a:xfrm>
              <a:off x="5040125" y="2138395"/>
              <a:ext cx="723275" cy="1887696"/>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5pPr>
            </a:lstStyle>
            <a:p>
              <a:pPr marL="0" lvl="0" indent="0" algn="ctr" eaLnBrk="1" hangingPunct="1">
                <a:lnSpc>
                  <a:spcPct val="100000"/>
                </a:lnSpc>
                <a:spcBef>
                  <a:spcPct val="0"/>
                </a:spcBef>
                <a:buNone/>
              </a:pPr>
              <a:r>
                <a:rPr lang="zh-CN" altLang="en-US" sz="3500" dirty="0">
                  <a:latin typeface="隶书" panose="02010509060101010101" charset="-122"/>
                  <a:ea typeface="隶书" panose="02010509060101010101" charset="-122"/>
                </a:rPr>
                <a:t>课外拓展</a:t>
              </a:r>
            </a:p>
          </p:txBody>
        </p:sp>
        <p:grpSp>
          <p:nvGrpSpPr>
            <p:cNvPr id="60" name="组合 59"/>
            <p:cNvGrpSpPr/>
            <p:nvPr/>
          </p:nvGrpSpPr>
          <p:grpSpPr>
            <a:xfrm>
              <a:off x="5057002" y="1403740"/>
              <a:ext cx="932180" cy="619760"/>
              <a:chOff x="1864138" y="2261553"/>
              <a:chExt cx="932180" cy="619760"/>
            </a:xfrm>
          </p:grpSpPr>
          <p:pic>
            <p:nvPicPr>
              <p:cNvPr id="61" name="图片 60" descr="e64afae20b7a41024e2e588b23f666b0"/>
              <p:cNvPicPr>
                <a:picLocks noChangeAspect="1"/>
              </p:cNvPicPr>
              <p:nvPr/>
            </p:nvPicPr>
            <p:blipFill>
              <a:blip r:embed="rId5"/>
              <a:stretch>
                <a:fillRect/>
              </a:stretch>
            </p:blipFill>
            <p:spPr>
              <a:xfrm>
                <a:off x="1864138" y="2261553"/>
                <a:ext cx="619760" cy="619760"/>
              </a:xfrm>
              <a:prstGeom prst="rect">
                <a:avLst/>
              </a:prstGeom>
            </p:spPr>
          </p:pic>
          <p:sp>
            <p:nvSpPr>
              <p:cNvPr id="62" name="文本框 61"/>
              <p:cNvSpPr txBox="1"/>
              <p:nvPr/>
            </p:nvSpPr>
            <p:spPr>
              <a:xfrm>
                <a:off x="1933988" y="2299653"/>
                <a:ext cx="862330" cy="518160"/>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2800" b="1">
                    <a:solidFill>
                      <a:schemeClr val="bg1"/>
                    </a:solidFill>
                    <a:latin typeface="楷体" panose="02010609060101010101" charset="-122"/>
                    <a:ea typeface="楷体" panose="02010609060101010101" charset="-122"/>
                    <a:sym typeface="叶根友毛笔行书2.0版" panose="02010601030101010101" pitchFamily="2" charset="-122"/>
                  </a:rPr>
                  <a:t>肆</a:t>
                </a:r>
              </a:p>
            </p:txBody>
          </p:sp>
        </p:grpSp>
      </p:grpSp>
      <p:sp>
        <p:nvSpPr>
          <p:cNvPr id="63" name="文本框 62"/>
          <p:cNvSpPr txBox="1"/>
          <p:nvPr/>
        </p:nvSpPr>
        <p:spPr>
          <a:xfrm>
            <a:off x="2600960" y="1905000"/>
            <a:ext cx="1028700" cy="1651635"/>
          </a:xfrm>
          <a:prstGeom prst="rect">
            <a:avLst/>
          </a:prstGeom>
          <a:noFill/>
        </p:spPr>
        <p:txBody>
          <a:bodyPr vert="eaVert" wrap="square" rtlCol="0">
            <a:spAutoFit/>
          </a:bodyPr>
          <a:lstStyle/>
          <a:p>
            <a:pPr algn="dist"/>
            <a:r>
              <a:rPr lang="zh-CN" altLang="en-US" sz="5500">
                <a:latin typeface="隶书" panose="02010509060101010101" charset="-122"/>
                <a:ea typeface="隶书" panose="02010509060101010101" charset="-122"/>
              </a:rPr>
              <a:t>目录</a:t>
            </a:r>
            <a:endParaRPr lang="zh-CN" altLang="en-US" sz="5500">
              <a:latin typeface="隶书" charset="0"/>
              <a:ea typeface="隶书"/>
            </a:endParaRPr>
          </a:p>
        </p:txBody>
      </p:sp>
      <p:pic>
        <p:nvPicPr>
          <p:cNvPr id="64" name="图片 63"/>
          <p:cNvPicPr>
            <a:picLocks noChangeAspect="1"/>
          </p:cNvPicPr>
          <p:nvPr/>
        </p:nvPicPr>
        <p:blipFill>
          <a:blip r:embed="rId6">
            <a:extLst>
              <a:ext uri="{28A0092B-C50C-407E-A947-70E740481C1C}">
                <a14:useLocalDpi xmlns:a14="http://schemas.microsoft.com/office/drawing/2010/main" val="0"/>
              </a:ext>
            </a:extLst>
          </a:blip>
          <a:srcRect t="53405" b="9761"/>
          <a:stretch>
            <a:fillRect/>
          </a:stretch>
        </p:blipFill>
        <p:spPr>
          <a:xfrm rot="5400000">
            <a:off x="1570990" y="2178685"/>
            <a:ext cx="3062605" cy="1150620"/>
          </a:xfrm>
          <a:prstGeom prst="rect">
            <a:avLst/>
          </a:prstGeom>
        </p:spPr>
      </p:pic>
      <p:pic>
        <p:nvPicPr>
          <p:cNvPr id="65" name="PA_图片 10"/>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rcRect l="10494" t="26133" r="20536" b="24204"/>
          <a:stretch>
            <a:fillRect/>
          </a:stretch>
        </p:blipFill>
        <p:spPr>
          <a:xfrm flipH="1">
            <a:off x="0" y="-32385"/>
            <a:ext cx="3023870" cy="21774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up)">
                                      <p:cBhvr>
                                        <p:cTn id="7" dur="1000"/>
                                        <p:tgtEl>
                                          <p:spTgt spid="39"/>
                                        </p:tgtEl>
                                      </p:cBhvr>
                                    </p:animEffect>
                                  </p:childTnLst>
                                </p:cTn>
                              </p:par>
                            </p:childTnLst>
                          </p:cTn>
                        </p:par>
                        <p:par>
                          <p:cTn id="8" fill="hold" nodeType="afterGroup">
                            <p:stCondLst>
                              <p:cond delay="1000"/>
                            </p:stCondLst>
                            <p:childTnLst>
                              <p:par>
                                <p:cTn id="9" presetID="22" presetClass="entr" presetSubtype="1"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par>
                          <p:cTn id="12" fill="hold" nodeType="afterGroup">
                            <p:stCondLst>
                              <p:cond delay="2000"/>
                            </p:stCondLst>
                            <p:childTnLst>
                              <p:par>
                                <p:cTn id="13" presetID="22" presetClass="entr" presetSubtype="1"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up)">
                                      <p:cBhvr>
                                        <p:cTn id="15" dur="1000"/>
                                        <p:tgtEl>
                                          <p:spTgt spid="53"/>
                                        </p:tgtEl>
                                      </p:cBhvr>
                                    </p:animEffect>
                                  </p:childTnLst>
                                </p:cTn>
                              </p:par>
                            </p:childTnLst>
                          </p:cTn>
                        </p:par>
                        <p:par>
                          <p:cTn id="16" fill="hold" nodeType="afterGroup">
                            <p:stCondLst>
                              <p:cond delay="3000"/>
                            </p:stCondLst>
                            <p:childTnLst>
                              <p:par>
                                <p:cTn id="17" presetID="22" presetClass="entr" presetSubtype="1"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up)">
                                      <p:cBhvr>
                                        <p:cTn id="19" dur="1000"/>
                                        <p:tgtEl>
                                          <p:spTgt spid="58"/>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65"/>
                                        </p:tgtEl>
                                        <p:attrNameLst>
                                          <p:attrName>style.visibility</p:attrName>
                                        </p:attrNameLst>
                                      </p:cBhvr>
                                      <p:to>
                                        <p:strVal val="visible"/>
                                      </p:to>
                                    </p:set>
                                    <p:anim calcmode="lin" valueType="num">
                                      <p:cBhvr additive="base">
                                        <p:cTn id="24" dur="500" fill="hold"/>
                                        <p:tgtEl>
                                          <p:spTgt spid="65"/>
                                        </p:tgtEl>
                                        <p:attrNameLst>
                                          <p:attrName>ppt_x</p:attrName>
                                        </p:attrNameLst>
                                      </p:cBhvr>
                                      <p:tavLst>
                                        <p:tav tm="0">
                                          <p:val>
                                            <p:strVal val="#ppt_x"/>
                                          </p:val>
                                        </p:tav>
                                        <p:tav tm="100000">
                                          <p:val>
                                            <p:strVal val="#ppt_x"/>
                                          </p:val>
                                        </p:tav>
                                      </p:tavLst>
                                    </p:anim>
                                    <p:anim calcmode="lin" valueType="num">
                                      <p:cBhvr additive="base">
                                        <p:cTn id="25" dur="500" fill="hold"/>
                                        <p:tgtEl>
                                          <p:spTgt spid="65"/>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500"/>
                            </p:stCondLst>
                            <p:childTnLst>
                              <p:par>
                                <p:cTn id="27" presetID="10"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ext Box 4"/>
          <p:cNvSpPr txBox="1">
            <a:spLocks noChangeArrowheads="1"/>
          </p:cNvSpPr>
          <p:nvPr/>
        </p:nvSpPr>
        <p:spPr bwMode="auto">
          <a:xfrm>
            <a:off x="2380298" y="2492693"/>
            <a:ext cx="5834063" cy="51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Char char="Ø"/>
            </a:pPr>
            <a:r>
              <a:rPr lang="zh-CN" altLang="en-US" sz="2800" b="1" dirty="0">
                <a:latin typeface="楷体" panose="02010609060101010101" charset="-122"/>
                <a:ea typeface="楷体" panose="02010609060101010101" charset="-122"/>
              </a:rPr>
              <a:t>此句交待了哪些内容？</a:t>
            </a:r>
          </a:p>
        </p:txBody>
      </p:sp>
      <p:sp>
        <p:nvSpPr>
          <p:cNvPr id="18437" name="Text Box 5"/>
          <p:cNvSpPr txBox="1">
            <a:spLocks noChangeArrowheads="1"/>
          </p:cNvSpPr>
          <p:nvPr/>
        </p:nvSpPr>
        <p:spPr bwMode="auto">
          <a:xfrm>
            <a:off x="3131185" y="2921953"/>
            <a:ext cx="3552825"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Font typeface="Symbol" panose="05050102010706020507" pitchFamily="18" charset="2"/>
              <a:buNone/>
            </a:pPr>
            <a:r>
              <a:rPr lang="zh-CN" altLang="en-US" sz="2400" b="1" dirty="0">
                <a:solidFill>
                  <a:srgbClr val="FF0000"/>
                </a:solidFill>
                <a:latin typeface="楷体" panose="02010609060101010101" charset="-122"/>
                <a:ea typeface="楷体" panose="02010609060101010101" charset="-122"/>
              </a:rPr>
              <a:t>时间</a:t>
            </a:r>
            <a:r>
              <a:rPr lang="en-US" altLang="zh-CN" sz="2400" b="1" dirty="0">
                <a:latin typeface="楷体" panose="02010609060101010101" charset="-122"/>
                <a:ea typeface="楷体" panose="02010609060101010101" charset="-122"/>
              </a:rPr>
              <a:t>——</a:t>
            </a:r>
            <a:r>
              <a:rPr lang="zh-CN" altLang="en-US" sz="2400" b="1" dirty="0">
                <a:solidFill>
                  <a:srgbClr val="080100"/>
                </a:solidFill>
                <a:latin typeface="楷体" panose="02010609060101010101" charset="-122"/>
                <a:ea typeface="楷体" panose="02010609060101010101" charset="-122"/>
              </a:rPr>
              <a:t>寒秋。</a:t>
            </a:r>
            <a:endParaRPr lang="en-US" altLang="zh-CN" sz="2400" b="1" dirty="0">
              <a:solidFill>
                <a:srgbClr val="080100"/>
              </a:solidFill>
              <a:latin typeface="楷体" panose="02010609060101010101" charset="-122"/>
              <a:ea typeface="楷体" panose="02010609060101010101" charset="-122"/>
            </a:endParaRPr>
          </a:p>
          <a:p>
            <a:pPr eaLnBrk="1" hangingPunct="1">
              <a:lnSpc>
                <a:spcPct val="100000"/>
              </a:lnSpc>
              <a:spcBef>
                <a:spcPct val="50000"/>
              </a:spcBef>
              <a:buNone/>
            </a:pPr>
            <a:r>
              <a:rPr lang="zh-CN" altLang="en-US" sz="2400" b="1" dirty="0">
                <a:solidFill>
                  <a:srgbClr val="FF0000"/>
                </a:solidFill>
                <a:latin typeface="楷体" panose="02010609060101010101" charset="-122"/>
                <a:ea typeface="楷体" panose="02010609060101010101" charset="-122"/>
              </a:rPr>
              <a:t>地点</a:t>
            </a:r>
            <a:r>
              <a:rPr lang="en-US" altLang="zh-CN" sz="2400" b="1" dirty="0">
                <a:solidFill>
                  <a:srgbClr val="080100"/>
                </a:solidFill>
                <a:latin typeface="楷体" panose="02010609060101010101" charset="-122"/>
                <a:ea typeface="楷体" panose="02010609060101010101" charset="-122"/>
              </a:rPr>
              <a:t>——</a:t>
            </a:r>
            <a:r>
              <a:rPr lang="zh-CN" altLang="en-US" sz="2400" b="1" dirty="0">
                <a:solidFill>
                  <a:srgbClr val="080100"/>
                </a:solidFill>
                <a:latin typeface="楷体" panose="02010609060101010101" charset="-122"/>
                <a:ea typeface="楷体" panose="02010609060101010101" charset="-122"/>
              </a:rPr>
              <a:t>橘子洲头 </a:t>
            </a:r>
            <a:endParaRPr lang="en-US" altLang="zh-CN" sz="2400" b="1" dirty="0">
              <a:solidFill>
                <a:srgbClr val="080100"/>
              </a:solidFill>
              <a:latin typeface="楷体" panose="02010609060101010101" charset="-122"/>
              <a:ea typeface="楷体" panose="02010609060101010101" charset="-122"/>
            </a:endParaRPr>
          </a:p>
          <a:p>
            <a:pPr eaLnBrk="1" hangingPunct="1">
              <a:lnSpc>
                <a:spcPct val="100000"/>
              </a:lnSpc>
              <a:spcBef>
                <a:spcPct val="50000"/>
              </a:spcBef>
              <a:buNone/>
            </a:pPr>
            <a:r>
              <a:rPr lang="zh-CN" altLang="en-US" sz="2400" b="1" dirty="0">
                <a:solidFill>
                  <a:srgbClr val="FF0000"/>
                </a:solidFill>
                <a:latin typeface="楷体" panose="02010609060101010101" charset="-122"/>
                <a:ea typeface="楷体" panose="02010609060101010101" charset="-122"/>
              </a:rPr>
              <a:t>环境</a:t>
            </a:r>
            <a:r>
              <a:rPr lang="en-US" altLang="zh-CN" sz="2400" b="1" dirty="0">
                <a:latin typeface="楷体" panose="02010609060101010101" charset="-122"/>
                <a:ea typeface="楷体" panose="02010609060101010101" charset="-122"/>
              </a:rPr>
              <a:t>——</a:t>
            </a:r>
            <a:r>
              <a:rPr lang="zh-CN" altLang="en-US" sz="2400" b="1" dirty="0">
                <a:latin typeface="楷体" panose="02010609060101010101" charset="-122"/>
                <a:ea typeface="楷体" panose="02010609060101010101" charset="-122"/>
              </a:rPr>
              <a:t>湘江北去</a:t>
            </a:r>
            <a:endParaRPr lang="en-US" altLang="zh-CN" sz="2400" b="1" dirty="0">
              <a:latin typeface="楷体" panose="02010609060101010101" charset="-122"/>
              <a:ea typeface="楷体" panose="02010609060101010101" charset="-122"/>
            </a:endParaRPr>
          </a:p>
          <a:p>
            <a:pPr eaLnBrk="1" hangingPunct="1">
              <a:lnSpc>
                <a:spcPct val="100000"/>
              </a:lnSpc>
              <a:spcBef>
                <a:spcPct val="50000"/>
              </a:spcBef>
              <a:buNone/>
            </a:pPr>
            <a:r>
              <a:rPr lang="zh-CN" altLang="en-US" sz="2400" b="1" dirty="0">
                <a:solidFill>
                  <a:srgbClr val="FF0000"/>
                </a:solidFill>
                <a:latin typeface="楷体" panose="02010609060101010101" charset="-122"/>
                <a:ea typeface="楷体" panose="02010609060101010101" charset="-122"/>
              </a:rPr>
              <a:t>游者</a:t>
            </a:r>
            <a:r>
              <a:rPr lang="en-US" altLang="zh-CN" sz="2400" b="1" dirty="0">
                <a:latin typeface="楷体" panose="02010609060101010101" charset="-122"/>
                <a:ea typeface="楷体" panose="02010609060101010101" charset="-122"/>
              </a:rPr>
              <a:t>——</a:t>
            </a:r>
            <a:r>
              <a:rPr lang="zh-CN" altLang="en-US" sz="2400" b="1" dirty="0">
                <a:latin typeface="楷体" panose="02010609060101010101" charset="-122"/>
                <a:ea typeface="楷体" panose="02010609060101010101" charset="-122"/>
              </a:rPr>
              <a:t>独立</a:t>
            </a:r>
          </a:p>
        </p:txBody>
      </p:sp>
      <p:sp>
        <p:nvSpPr>
          <p:cNvPr id="3" name="矩形 2"/>
          <p:cNvSpPr>
            <a:spLocks noChangeArrowheads="1"/>
          </p:cNvSpPr>
          <p:nvPr/>
        </p:nvSpPr>
        <p:spPr bwMode="auto">
          <a:xfrm>
            <a:off x="1632585" y="5597208"/>
            <a:ext cx="8569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Symbol" panose="05050102010706020507" pitchFamily="18" charset="2"/>
              <a:buNone/>
            </a:pPr>
            <a:r>
              <a:rPr lang="zh-CN" altLang="en-US" sz="2400" dirty="0">
                <a:solidFill>
                  <a:srgbClr val="080100"/>
                </a:solidFill>
                <a:latin typeface="楷体" panose="02010609060101010101" charset="-122"/>
                <a:ea typeface="楷体" panose="02010609060101010101" charset="-122"/>
              </a:rPr>
              <a:t>　　</a:t>
            </a:r>
            <a:r>
              <a:rPr lang="zh-CN" altLang="en-US" sz="2400" b="1" dirty="0">
                <a:solidFill>
                  <a:srgbClr val="080100"/>
                </a:solidFill>
                <a:latin typeface="楷体" panose="02010609060101010101" charset="-122"/>
                <a:ea typeface="楷体" panose="02010609060101010101" charset="-122"/>
              </a:rPr>
              <a:t>寒秋（时节），（我）独立橘子洲头，（望）湘江北去。</a:t>
            </a:r>
          </a:p>
        </p:txBody>
      </p:sp>
      <p:sp>
        <p:nvSpPr>
          <p:cNvPr id="6" name="Text Box 4"/>
          <p:cNvSpPr txBox="1">
            <a:spLocks noChangeArrowheads="1"/>
          </p:cNvSpPr>
          <p:nvPr/>
        </p:nvSpPr>
        <p:spPr bwMode="auto">
          <a:xfrm>
            <a:off x="2380298" y="4970463"/>
            <a:ext cx="583406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Char char="Ø"/>
            </a:pPr>
            <a:r>
              <a:rPr lang="zh-CN" altLang="en-US" sz="2800" b="1" dirty="0">
                <a:latin typeface="楷体" panose="02010609060101010101" charset="-122"/>
                <a:ea typeface="楷体" panose="02010609060101010101" charset="-122"/>
              </a:rPr>
              <a:t>此句的正确语序应该是什么？</a:t>
            </a:r>
          </a:p>
        </p:txBody>
      </p:sp>
      <p:sp>
        <p:nvSpPr>
          <p:cNvPr id="9223" name="Rectangle 2"/>
          <p:cNvSpPr>
            <a:spLocks noGrp="1" noChangeArrowheads="1"/>
          </p:cNvSpPr>
          <p:nvPr/>
        </p:nvSpPr>
        <p:spPr>
          <a:xfrm>
            <a:off x="1838960" y="1567815"/>
            <a:ext cx="7673975" cy="635000"/>
          </a:xfrm>
          <a:prstGeom prst="rect">
            <a:avLst/>
          </a:prstGeom>
          <a:solidFill>
            <a:schemeClr val="tx1"/>
          </a:solidFill>
          <a:ln>
            <a:solidFill>
              <a:schemeClr val="tx1"/>
            </a:solidFill>
          </a:ln>
        </p:spPr>
        <p:txBody>
          <a:bodyPr vert="horz" wrap="square" lIns="91440" tIns="45720" rIns="91440" bIns="45720" numCol="1" anchor="ctr" anchorCtr="0" compatLnSpc="1"/>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a:defRPr>
            </a:lvl1pPr>
            <a:lvl2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2pPr>
            <a:lvl3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3pPr>
            <a:lvl4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4pPr>
            <a:lvl5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5pPr>
            <a:lvl6pPr marL="13716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6pPr>
            <a:lvl7pPr marL="18288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7pPr>
            <a:lvl8pPr marL="22860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8pPr>
            <a:lvl9pPr marL="27432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9pPr>
          </a:lstStyle>
          <a:p>
            <a:pPr eaLnBrk="1" hangingPunct="1"/>
            <a:r>
              <a:rPr lang="zh-CN" altLang="en-US" sz="3600" b="1">
                <a:solidFill>
                  <a:schemeClr val="bg1"/>
                </a:solidFill>
                <a:latin typeface="隶书" panose="02010509060101010101" charset="-122"/>
                <a:ea typeface="隶书" panose="02010509060101010101" charset="-122"/>
              </a:rPr>
              <a:t>独立寒秋，湘江北去，橘子洲头。</a:t>
            </a:r>
            <a:endParaRPr lang="zh-CN" altLang="en-US" sz="3600" b="1">
              <a:solidFill>
                <a:schemeClr val="bg1"/>
              </a:solidFill>
              <a:latin typeface="隶书" charset="0"/>
              <a:ea typeface="隶书"/>
            </a:endParaRPr>
          </a:p>
        </p:txBody>
      </p:sp>
      <p:sp>
        <p:nvSpPr>
          <p:cNvPr id="8" name="文本框 7"/>
          <p:cNvSpPr txBox="1"/>
          <p:nvPr/>
        </p:nvSpPr>
        <p:spPr>
          <a:xfrm>
            <a:off x="721326" y="633908"/>
            <a:ext cx="2108269" cy="553998"/>
          </a:xfrm>
          <a:prstGeom prst="rect">
            <a:avLst/>
          </a:prstGeom>
          <a:noFill/>
        </p:spPr>
        <p:txBody>
          <a:bodyPr wrap="none" rtlCol="0" anchor="ctr">
            <a:spAutoFit/>
          </a:bodyPr>
          <a:lstStyle/>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独立寒秋图</a:t>
            </a:r>
          </a:p>
        </p:txBody>
      </p:sp>
      <p:sp>
        <p:nvSpPr>
          <p:cNvPr id="4" name="圆角矩形 3"/>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randombar(horizontal)">
                                      <p:cBhvr>
                                        <p:cTn id="7" dur="500"/>
                                        <p:tgtEl>
                                          <p:spTgt spid="1536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8437"/>
                                        </p:tgtEl>
                                        <p:attrNameLst>
                                          <p:attrName>style.visibility</p:attrName>
                                        </p:attrNameLst>
                                      </p:cBhvr>
                                      <p:to>
                                        <p:strVal val="visible"/>
                                      </p:to>
                                    </p:set>
                                    <p:anim calcmode="lin" valueType="num">
                                      <p:cBhvr additive="base">
                                        <p:cTn id="17" dur="500" fill="hold"/>
                                        <p:tgtEl>
                                          <p:spTgt spid="18437"/>
                                        </p:tgtEl>
                                        <p:attrNameLst>
                                          <p:attrName>ppt_x</p:attrName>
                                        </p:attrNameLst>
                                      </p:cBhvr>
                                      <p:tavLst>
                                        <p:tav tm="0">
                                          <p:val>
                                            <p:strVal val="#ppt_x"/>
                                          </p:val>
                                        </p:tav>
                                        <p:tav tm="100000">
                                          <p:val>
                                            <p:strVal val="#ppt_x"/>
                                          </p:val>
                                        </p:tav>
                                      </p:tavLst>
                                    </p:anim>
                                    <p:anim calcmode="lin" valueType="num">
                                      <p:cBhvr additive="base">
                                        <p:cTn id="18"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8437">
                                            <p:txEl>
                                              <p:pRg st="0" end="0"/>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8437">
                                            <p:txEl>
                                              <p:pRg st="1" end="1"/>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8437">
                                            <p:txEl>
                                              <p:pRg st="2" end="2"/>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8437">
                                            <p:txEl>
                                              <p:pRg st="3" end="3"/>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randombar(horizontal)">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8437" grpId="0"/>
      <p:bldP spid="3"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Rectangle 2"/>
          <p:cNvSpPr>
            <a:spLocks noGrp="1" noChangeArrowheads="1"/>
          </p:cNvSpPr>
          <p:nvPr/>
        </p:nvSpPr>
        <p:spPr>
          <a:xfrm>
            <a:off x="1133475" y="1468755"/>
            <a:ext cx="9623425" cy="1368425"/>
          </a:xfrm>
          <a:prstGeom prst="rect">
            <a:avLst/>
          </a:prstGeom>
          <a:solidFill>
            <a:schemeClr val="tx1"/>
          </a:solidFill>
          <a:ln>
            <a:solidFill>
              <a:schemeClr val="tx1"/>
            </a:solidFill>
          </a:ln>
        </p:spPr>
        <p:txBody>
          <a:bodyPr vert="horz" wrap="square" lIns="91440" tIns="45720" rIns="91440" bIns="45720" numCol="1" anchor="ctr" anchorCtr="0" compatLnSpc="1">
            <a:noAutofit/>
          </a:bodyPr>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a:defRPr>
            </a:lvl1pPr>
            <a:lvl2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2pPr>
            <a:lvl3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3pPr>
            <a:lvl4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4pPr>
            <a:lvl5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5pPr>
            <a:lvl6pPr marL="13716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6pPr>
            <a:lvl7pPr marL="18288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7pPr>
            <a:lvl8pPr marL="22860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8pPr>
            <a:lvl9pPr marL="27432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9pPr>
          </a:lstStyle>
          <a:p>
            <a:pPr lvl="0" algn="ctr" eaLnBrk="1" hangingPunct="1"/>
            <a:r>
              <a:rPr lang="zh-CN" altLang="en-US" sz="3600" b="1" dirty="0">
                <a:solidFill>
                  <a:schemeClr val="bg1"/>
                </a:solidFill>
                <a:latin typeface="隶书" panose="02010509060101010101" charset="-122"/>
                <a:ea typeface="隶书" panose="02010509060101010101" charset="-122"/>
                <a:sym typeface="+mn-ea"/>
              </a:rPr>
              <a:t>看万山红遍，层林尽染；漫江碧透，百舸争流。</a:t>
            </a:r>
            <a:br>
              <a:rPr lang="zh-CN" altLang="en-US" sz="3600" b="1" dirty="0">
                <a:solidFill>
                  <a:schemeClr val="bg1"/>
                </a:solidFill>
                <a:latin typeface="隶书" panose="02010509060101010101" charset="-122"/>
                <a:ea typeface="隶书" panose="02010509060101010101" charset="-122"/>
                <a:sym typeface="+mn-ea"/>
              </a:rPr>
            </a:br>
            <a:r>
              <a:rPr lang="zh-CN" altLang="en-US" sz="3600" b="1" dirty="0">
                <a:solidFill>
                  <a:schemeClr val="bg1"/>
                </a:solidFill>
                <a:latin typeface="隶书" panose="02010509060101010101" charset="-122"/>
                <a:ea typeface="隶书" panose="02010509060101010101" charset="-122"/>
                <a:sym typeface="+mn-ea"/>
              </a:rPr>
              <a:t>鹰击长空，鱼翔浅底，万类霜天竞自由。</a:t>
            </a:r>
            <a:endParaRPr lang="zh-CN" altLang="en-US" sz="3600" b="1" dirty="0">
              <a:solidFill>
                <a:schemeClr val="bg1"/>
              </a:solidFill>
              <a:latin typeface="隶书" charset="0"/>
              <a:ea typeface="隶书"/>
              <a:sym typeface="+mn-ea"/>
            </a:endParaRPr>
          </a:p>
        </p:txBody>
      </p:sp>
      <p:sp>
        <p:nvSpPr>
          <p:cNvPr id="19459" name="Rectangle 3"/>
          <p:cNvSpPr>
            <a:spLocks noGrp="1" noChangeArrowheads="1"/>
          </p:cNvSpPr>
          <p:nvPr/>
        </p:nvSpPr>
        <p:spPr>
          <a:xfrm>
            <a:off x="1133475" y="4020821"/>
            <a:ext cx="10448290" cy="1463040"/>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9pPr>
          </a:lstStyle>
          <a:p>
            <a:pPr eaLnBrk="1" hangingPunct="1"/>
            <a:r>
              <a:rPr lang="zh-CN" altLang="en-US" sz="2400" dirty="0">
                <a:latin typeface="楷体" panose="02010609060101010101" charset="-122"/>
                <a:ea typeface="楷体" panose="02010609060101010101" charset="-122"/>
                <a:cs typeface="仿宋_GB2312" panose="02010609030101010101" pitchFamily="49" charset="-122"/>
              </a:rPr>
              <a:t>共七句。</a:t>
            </a:r>
            <a:endParaRPr lang="en-US" altLang="zh-CN" sz="2400" dirty="0">
              <a:latin typeface="楷体" panose="02010609060101010101" charset="-122"/>
              <a:ea typeface="楷体" panose="02010609060101010101" charset="-122"/>
              <a:cs typeface="仿宋_GB2312" panose="02010609030101010101" pitchFamily="49" charset="-122"/>
            </a:endParaRPr>
          </a:p>
          <a:p>
            <a:pPr eaLnBrk="1" hangingPunct="1"/>
            <a:r>
              <a:rPr lang="zh-CN" altLang="en-US" sz="2400" dirty="0">
                <a:latin typeface="楷体" panose="02010609060101010101" charset="-122"/>
                <a:ea typeface="楷体" panose="02010609060101010101" charset="-122"/>
                <a:cs typeface="仿宋_GB2312" panose="02010609030101010101" pitchFamily="49" charset="-122"/>
              </a:rPr>
              <a:t>群</a:t>
            </a:r>
            <a:r>
              <a:rPr lang="zh-CN" altLang="en-US" sz="2400" b="1" dirty="0">
                <a:solidFill>
                  <a:srgbClr val="FF0000"/>
                </a:solidFill>
                <a:latin typeface="楷体" panose="02010609060101010101" charset="-122"/>
                <a:ea typeface="楷体" panose="02010609060101010101" charset="-122"/>
                <a:cs typeface="仿宋_GB2312" panose="02010609030101010101" pitchFamily="49" charset="-122"/>
              </a:rPr>
              <a:t>山</a:t>
            </a:r>
            <a:r>
              <a:rPr lang="zh-CN" altLang="en-US" sz="2400" dirty="0">
                <a:latin typeface="楷体" panose="02010609060101010101" charset="-122"/>
                <a:ea typeface="楷体" panose="02010609060101010101" charset="-122"/>
                <a:cs typeface="仿宋_GB2312" panose="02010609030101010101" pitchFamily="49" charset="-122"/>
              </a:rPr>
              <a:t>中重重叠叠的树</a:t>
            </a:r>
            <a:r>
              <a:rPr lang="zh-CN" altLang="en-US" sz="2400" b="1" dirty="0">
                <a:solidFill>
                  <a:srgbClr val="FF0000"/>
                </a:solidFill>
                <a:latin typeface="楷体" panose="02010609060101010101" charset="-122"/>
                <a:ea typeface="楷体" panose="02010609060101010101" charset="-122"/>
                <a:cs typeface="仿宋_GB2312" panose="02010609030101010101" pitchFamily="49" charset="-122"/>
              </a:rPr>
              <a:t>林</a:t>
            </a:r>
            <a:r>
              <a:rPr lang="zh-CN" altLang="en-US" sz="2400" dirty="0">
                <a:latin typeface="楷体" panose="02010609060101010101" charset="-122"/>
                <a:ea typeface="楷体" panose="02010609060101010101" charset="-122"/>
                <a:cs typeface="仿宋_GB2312" panose="02010609030101010101" pitchFamily="49" charset="-122"/>
              </a:rPr>
              <a:t>遍染红色，满</a:t>
            </a:r>
            <a:r>
              <a:rPr lang="zh-CN" altLang="en-US" sz="2400" b="1" dirty="0">
                <a:solidFill>
                  <a:srgbClr val="FF0000"/>
                </a:solidFill>
                <a:latin typeface="楷体" panose="02010609060101010101" charset="-122"/>
                <a:ea typeface="楷体" panose="02010609060101010101" charset="-122"/>
                <a:cs typeface="仿宋_GB2312" panose="02010609030101010101" pitchFamily="49" charset="-122"/>
              </a:rPr>
              <a:t>江</a:t>
            </a:r>
            <a:r>
              <a:rPr lang="zh-CN" altLang="en-US" sz="2400" dirty="0">
                <a:latin typeface="楷体" panose="02010609060101010101" charset="-122"/>
                <a:ea typeface="楷体" panose="02010609060101010101" charset="-122"/>
                <a:cs typeface="仿宋_GB2312" panose="02010609030101010101" pitchFamily="49" charset="-122"/>
              </a:rPr>
              <a:t>的秋水碧绿清澈，无数的</a:t>
            </a:r>
            <a:r>
              <a:rPr lang="zh-CN" altLang="en-US" sz="2400" b="1" dirty="0">
                <a:solidFill>
                  <a:srgbClr val="FF0000"/>
                </a:solidFill>
                <a:latin typeface="楷体" panose="02010609060101010101" charset="-122"/>
                <a:ea typeface="楷体" panose="02010609060101010101" charset="-122"/>
                <a:cs typeface="仿宋_GB2312" panose="02010609030101010101" pitchFamily="49" charset="-122"/>
              </a:rPr>
              <a:t>船</a:t>
            </a:r>
            <a:r>
              <a:rPr lang="zh-CN" altLang="en-US" sz="2400" dirty="0">
                <a:latin typeface="楷体" panose="02010609060101010101" charset="-122"/>
                <a:ea typeface="楷体" panose="02010609060101010101" charset="-122"/>
                <a:cs typeface="仿宋_GB2312" panose="02010609030101010101" pitchFamily="49" charset="-122"/>
              </a:rPr>
              <a:t>只争相行驶，雄</a:t>
            </a:r>
            <a:r>
              <a:rPr lang="zh-CN" altLang="en-US" sz="2400" b="1" dirty="0">
                <a:solidFill>
                  <a:srgbClr val="FF0000"/>
                </a:solidFill>
                <a:latin typeface="楷体" panose="02010609060101010101" charset="-122"/>
                <a:ea typeface="楷体" panose="02010609060101010101" charset="-122"/>
                <a:cs typeface="仿宋_GB2312" panose="02010609030101010101" pitchFamily="49" charset="-122"/>
              </a:rPr>
              <a:t>鹰</a:t>
            </a:r>
            <a:r>
              <a:rPr lang="zh-CN" altLang="en-US" sz="2400" dirty="0">
                <a:latin typeface="楷体" panose="02010609060101010101" charset="-122"/>
                <a:ea typeface="楷体" panose="02010609060101010101" charset="-122"/>
                <a:cs typeface="仿宋_GB2312" panose="02010609030101010101" pitchFamily="49" charset="-122"/>
              </a:rPr>
              <a:t>在天空展翅高飞，</a:t>
            </a:r>
            <a:r>
              <a:rPr lang="zh-CN" altLang="en-US" sz="2400" b="1" dirty="0">
                <a:solidFill>
                  <a:srgbClr val="FF0000"/>
                </a:solidFill>
                <a:latin typeface="楷体" panose="02010609060101010101" charset="-122"/>
                <a:ea typeface="楷体" panose="02010609060101010101" charset="-122"/>
                <a:cs typeface="仿宋_GB2312" panose="02010609030101010101" pitchFamily="49" charset="-122"/>
              </a:rPr>
              <a:t>鱼</a:t>
            </a:r>
            <a:r>
              <a:rPr lang="zh-CN" altLang="en-US" sz="2400" dirty="0">
                <a:latin typeface="楷体" panose="02010609060101010101" charset="-122"/>
                <a:ea typeface="楷体" panose="02010609060101010101" charset="-122"/>
                <a:cs typeface="仿宋_GB2312" panose="02010609030101010101" pitchFamily="49" charset="-122"/>
              </a:rPr>
              <a:t>儿在江水中欢快地畅游。</a:t>
            </a:r>
            <a:endParaRPr lang="en-US" altLang="zh-CN" sz="2400" dirty="0">
              <a:latin typeface="楷体" panose="02010609060101010101" charset="-122"/>
              <a:ea typeface="楷体" panose="02010609060101010101" charset="-122"/>
              <a:cs typeface="仿宋_GB2312" panose="02010609030101010101" pitchFamily="49" charset="-122"/>
            </a:endParaRPr>
          </a:p>
        </p:txBody>
      </p:sp>
      <p:sp>
        <p:nvSpPr>
          <p:cNvPr id="10244" name="矩形 1"/>
          <p:cNvSpPr>
            <a:spLocks noChangeArrowheads="1"/>
          </p:cNvSpPr>
          <p:nvPr/>
        </p:nvSpPr>
        <p:spPr bwMode="auto">
          <a:xfrm>
            <a:off x="921856" y="3217545"/>
            <a:ext cx="97085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Symbol" panose="05050102010706020507" pitchFamily="18" charset="2"/>
              <a:buNone/>
            </a:pPr>
            <a:r>
              <a:rPr lang="zh-CN" altLang="en-US" sz="2800" b="1" dirty="0">
                <a:solidFill>
                  <a:srgbClr val="FA3324"/>
                </a:solidFill>
                <a:latin typeface="楷体" panose="02010609060101010101" charset="-122"/>
                <a:ea typeface="楷体" panose="02010609060101010101" charset="-122"/>
              </a:rPr>
              <a:t>“看”领起了哪几句诗歌？诗人描绘出一幅怎样的秋色图？</a:t>
            </a:r>
          </a:p>
        </p:txBody>
      </p:sp>
      <p:sp>
        <p:nvSpPr>
          <p:cNvPr id="8" name="文本框 7"/>
          <p:cNvSpPr txBox="1"/>
          <p:nvPr/>
        </p:nvSpPr>
        <p:spPr>
          <a:xfrm>
            <a:off x="721326" y="633908"/>
            <a:ext cx="2108270" cy="553998"/>
          </a:xfrm>
          <a:prstGeom prst="rect">
            <a:avLst/>
          </a:prstGeom>
          <a:noFill/>
        </p:spPr>
        <p:txBody>
          <a:bodyPr wrap="none" rtlCol="0" anchor="ctr">
            <a:spAutoFit/>
          </a:bodyPr>
          <a:lstStyle/>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湘江秋景图</a:t>
            </a:r>
          </a:p>
        </p:txBody>
      </p:sp>
      <p:sp>
        <p:nvSpPr>
          <p:cNvPr id="5" name="圆角矩形 4"/>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4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P spid="1024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nvSpPr>
        <p:spPr>
          <a:xfrm>
            <a:off x="1029017" y="2136050"/>
            <a:ext cx="10133965" cy="3662045"/>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9pPr>
          </a:lstStyle>
          <a:p>
            <a:pPr marL="0" indent="0" eaLnBrk="1" hangingPunct="1">
              <a:spcBef>
                <a:spcPct val="0"/>
              </a:spcBef>
              <a:buFont typeface="Arial" panose="020B0604020202020204" pitchFamily="34" charset="0"/>
              <a:buNone/>
              <a:defRPr/>
            </a:pPr>
            <a:r>
              <a:rPr lang="en-US" altLang="zh-CN" sz="3600" b="1" dirty="0">
                <a:solidFill>
                  <a:srgbClr val="080100"/>
                </a:solidFill>
                <a:latin typeface="楷体_GB2312" panose="02010609030101010101" pitchFamily="49" charset="-122"/>
                <a:ea typeface="楷体_GB2312" panose="02010609030101010101" pitchFamily="49" charset="-122"/>
              </a:rPr>
              <a:t>(1)</a:t>
            </a:r>
            <a:r>
              <a:rPr lang="zh-CN" altLang="en-US" sz="3600" b="1" dirty="0">
                <a:latin typeface="楷体_GB2312" panose="02010609030101010101" pitchFamily="49" charset="-122"/>
                <a:ea typeface="楷体_GB2312" panose="02010609030101010101" pitchFamily="49" charset="-122"/>
              </a:rPr>
              <a:t>万山红</a:t>
            </a:r>
            <a:r>
              <a:rPr lang="zh-CN" altLang="en-US" sz="3600" b="1" dirty="0">
                <a:solidFill>
                  <a:srgbClr val="FA3324"/>
                </a:solidFill>
                <a:latin typeface="楷体_GB2312" panose="02010609030101010101" pitchFamily="49" charset="-122"/>
                <a:ea typeface="楷体_GB2312" panose="02010609030101010101" pitchFamily="49" charset="-122"/>
              </a:rPr>
              <a:t>遍，</a:t>
            </a:r>
            <a:r>
              <a:rPr lang="zh-CN" altLang="en-US" sz="3600" b="1" dirty="0">
                <a:latin typeface="楷体_GB2312" panose="02010609030101010101" pitchFamily="49" charset="-122"/>
                <a:ea typeface="楷体_GB2312" panose="02010609030101010101" pitchFamily="49" charset="-122"/>
              </a:rPr>
              <a:t>层林尽</a:t>
            </a:r>
            <a:r>
              <a:rPr lang="zh-CN" altLang="en-US" sz="3600" b="1" dirty="0">
                <a:solidFill>
                  <a:srgbClr val="FA3324"/>
                </a:solidFill>
                <a:latin typeface="楷体_GB2312" panose="02010609030101010101" pitchFamily="49" charset="-122"/>
                <a:ea typeface="楷体_GB2312" panose="02010609030101010101" pitchFamily="49" charset="-122"/>
              </a:rPr>
              <a:t>染</a:t>
            </a:r>
            <a:r>
              <a:rPr lang="zh-CN" altLang="en-US" sz="3600" b="1" dirty="0">
                <a:solidFill>
                  <a:srgbClr val="080100"/>
                </a:solidFill>
                <a:latin typeface="楷体_GB2312" panose="02010609030101010101" pitchFamily="49" charset="-122"/>
                <a:ea typeface="楷体_GB2312" panose="02010609030101010101" pitchFamily="49" charset="-122"/>
              </a:rPr>
              <a:t>。</a:t>
            </a:r>
            <a:endParaRPr lang="en-US" altLang="zh-CN" sz="3600" b="1" dirty="0">
              <a:solidFill>
                <a:srgbClr val="080100"/>
              </a:solidFill>
              <a:latin typeface="Arial" pitchFamily="34" charset="0"/>
              <a:ea typeface="楷体_GB2312" pitchFamily="49" charset="-122"/>
            </a:endParaRPr>
          </a:p>
          <a:p>
            <a:pPr marL="0" indent="0" eaLnBrk="1" hangingPunct="1">
              <a:spcBef>
                <a:spcPct val="0"/>
              </a:spcBef>
              <a:buFont typeface="Arial" panose="020B0604020202020204" pitchFamily="34" charset="0"/>
              <a:buNone/>
              <a:defRPr/>
            </a:pPr>
            <a:r>
              <a:rPr lang="zh-CN" altLang="en-US" dirty="0">
                <a:solidFill>
                  <a:srgbClr val="FF0000"/>
                </a:solidFill>
                <a:latin typeface="楷体_GB2312" panose="02010609030101010101" pitchFamily="49" charset="-122"/>
                <a:ea typeface="楷体_GB2312" panose="02010609030101010101" pitchFamily="49" charset="-122"/>
              </a:rPr>
              <a:t>   遍</a:t>
            </a:r>
            <a:r>
              <a:rPr lang="zh-CN" altLang="en-US" dirty="0">
                <a:solidFill>
                  <a:srgbClr val="080100"/>
                </a:solidFill>
                <a:latin typeface="楷体_GB2312" panose="02010609030101010101" pitchFamily="49" charset="-122"/>
                <a:ea typeface="楷体_GB2312" panose="02010609030101010101" pitchFamily="49" charset="-122"/>
              </a:rPr>
              <a:t>写出红之广，绘出了红色的彻底。</a:t>
            </a:r>
            <a:endParaRPr lang="en-US" altLang="zh-CN" dirty="0">
              <a:solidFill>
                <a:srgbClr val="080100"/>
              </a:solidFill>
              <a:latin typeface="楷体_GB2312" panose="02010609030101010101" pitchFamily="49" charset="-122"/>
              <a:ea typeface="楷体_GB2312" pitchFamily="49" charset="-122"/>
            </a:endParaRPr>
          </a:p>
          <a:p>
            <a:pPr marL="0" indent="0" eaLnBrk="1" hangingPunct="1">
              <a:spcBef>
                <a:spcPct val="0"/>
              </a:spcBef>
              <a:buFont typeface="Arial" panose="020B0604020202020204" pitchFamily="34" charset="0"/>
              <a:buNone/>
              <a:defRPr/>
            </a:pPr>
            <a:r>
              <a:rPr lang="zh-CN" altLang="en-US" dirty="0">
                <a:solidFill>
                  <a:srgbClr val="FF0000"/>
                </a:solidFill>
                <a:latin typeface="楷体_GB2312" panose="02010609030101010101" pitchFamily="49" charset="-122"/>
                <a:ea typeface="楷体_GB2312" panose="02010609030101010101" pitchFamily="49" charset="-122"/>
              </a:rPr>
              <a:t>   染</a:t>
            </a:r>
            <a:r>
              <a:rPr lang="zh-CN" altLang="en-US" dirty="0">
                <a:solidFill>
                  <a:srgbClr val="080100"/>
                </a:solidFill>
                <a:latin typeface="楷体_GB2312" panose="02010609030101010101" pitchFamily="49" charset="-122"/>
                <a:ea typeface="楷体_GB2312" panose="02010609030101010101" pitchFamily="49" charset="-122"/>
              </a:rPr>
              <a:t>像人工染成的一样，景色十分美丽，化静为动，增强词的生动性。</a:t>
            </a:r>
          </a:p>
          <a:p>
            <a:pPr marL="0" indent="0" eaLnBrk="1" hangingPunct="1">
              <a:spcBef>
                <a:spcPct val="0"/>
              </a:spcBef>
              <a:buFont typeface="Arial" panose="020B0604020202020204" pitchFamily="34" charset="0"/>
              <a:buNone/>
              <a:defRPr/>
            </a:pPr>
            <a:r>
              <a:rPr lang="en-US" altLang="zh-CN" sz="3600" b="1" dirty="0">
                <a:solidFill>
                  <a:srgbClr val="080100"/>
                </a:solidFill>
                <a:latin typeface="楷体_GB2312" panose="02010609030101010101" pitchFamily="49" charset="-122"/>
                <a:ea typeface="楷体_GB2312" panose="02010609030101010101" pitchFamily="49" charset="-122"/>
              </a:rPr>
              <a:t>(2)</a:t>
            </a:r>
            <a:r>
              <a:rPr lang="zh-CN" altLang="en-US" sz="3600" b="1" dirty="0">
                <a:latin typeface="楷体_GB2312" panose="02010609030101010101" pitchFamily="49" charset="-122"/>
                <a:ea typeface="楷体_GB2312" panose="02010609030101010101" pitchFamily="49" charset="-122"/>
              </a:rPr>
              <a:t>漫江碧</a:t>
            </a:r>
            <a:r>
              <a:rPr lang="zh-CN" altLang="en-US" sz="3600" b="1" dirty="0">
                <a:solidFill>
                  <a:srgbClr val="FA3324"/>
                </a:solidFill>
                <a:latin typeface="楷体_GB2312" panose="02010609030101010101" pitchFamily="49" charset="-122"/>
                <a:ea typeface="楷体_GB2312" panose="02010609030101010101" pitchFamily="49" charset="-122"/>
              </a:rPr>
              <a:t>透，</a:t>
            </a:r>
            <a:r>
              <a:rPr lang="zh-CN" altLang="en-US" sz="3600" b="1" dirty="0">
                <a:latin typeface="楷体_GB2312" panose="02010609030101010101" pitchFamily="49" charset="-122"/>
                <a:ea typeface="楷体_GB2312" panose="02010609030101010101" pitchFamily="49" charset="-122"/>
              </a:rPr>
              <a:t>百舸</a:t>
            </a:r>
            <a:r>
              <a:rPr lang="zh-CN" altLang="en-US" sz="3600" b="1" dirty="0">
                <a:solidFill>
                  <a:srgbClr val="FA3324"/>
                </a:solidFill>
                <a:latin typeface="楷体_GB2312" panose="02010609030101010101" pitchFamily="49" charset="-122"/>
                <a:ea typeface="楷体_GB2312" panose="02010609030101010101" pitchFamily="49" charset="-122"/>
              </a:rPr>
              <a:t>争</a:t>
            </a:r>
            <a:r>
              <a:rPr lang="zh-CN" altLang="en-US" sz="3600" b="1" dirty="0">
                <a:latin typeface="楷体_GB2312" panose="02010609030101010101" pitchFamily="49" charset="-122"/>
                <a:ea typeface="楷体_GB2312" panose="02010609030101010101" pitchFamily="49" charset="-122"/>
              </a:rPr>
              <a:t>流</a:t>
            </a:r>
            <a:r>
              <a:rPr lang="zh-CN" altLang="en-US" sz="3600" b="1" dirty="0">
                <a:solidFill>
                  <a:srgbClr val="080100"/>
                </a:solidFill>
                <a:latin typeface="楷体_GB2312" panose="02010609030101010101" pitchFamily="49" charset="-122"/>
                <a:ea typeface="楷体_GB2312" panose="02010609030101010101" pitchFamily="49" charset="-122"/>
              </a:rPr>
              <a:t>。</a:t>
            </a:r>
            <a:endParaRPr lang="en-US" altLang="zh-CN" sz="3600" b="1" dirty="0">
              <a:solidFill>
                <a:srgbClr val="080100"/>
              </a:solidFill>
              <a:latin typeface="Arial" panose="020B0604020202020204" pitchFamily="34" charset="0"/>
              <a:ea typeface="楷体_GB2312" panose="02010609030101010101" pitchFamily="49" charset="-122"/>
            </a:endParaRPr>
          </a:p>
          <a:p>
            <a:pPr marL="0" indent="0" eaLnBrk="1" hangingPunct="1">
              <a:spcBef>
                <a:spcPct val="0"/>
              </a:spcBef>
              <a:buFont typeface="Arial" panose="020B0604020202020204" pitchFamily="34" charset="0"/>
              <a:buNone/>
              <a:defRPr/>
            </a:pPr>
            <a:r>
              <a:rPr lang="zh-CN" altLang="en-US" dirty="0">
                <a:solidFill>
                  <a:srgbClr val="FF0000"/>
                </a:solidFill>
                <a:latin typeface="楷体_GB2312" panose="02010609030101010101" pitchFamily="49" charset="-122"/>
                <a:ea typeface="楷体_GB2312" panose="02010609030101010101" pitchFamily="49" charset="-122"/>
              </a:rPr>
              <a:t>   透</a:t>
            </a:r>
            <a:r>
              <a:rPr lang="zh-CN" altLang="en-US" dirty="0">
                <a:solidFill>
                  <a:srgbClr val="080100"/>
                </a:solidFill>
                <a:latin typeface="楷体_GB2312" panose="02010609030101010101" pitchFamily="49" charset="-122"/>
                <a:ea typeface="楷体_GB2312" panose="02010609030101010101" pitchFamily="49" charset="-122"/>
              </a:rPr>
              <a:t>画出江水碧绿清澈。</a:t>
            </a:r>
            <a:endParaRPr lang="en-US" altLang="zh-CN" dirty="0">
              <a:solidFill>
                <a:srgbClr val="080100"/>
              </a:solidFill>
              <a:latin typeface="楷体_GB2312" panose="02010609030101010101" pitchFamily="49" charset="-122"/>
              <a:ea typeface="楷体_GB2312" panose="02010609030101010101" pitchFamily="49" charset="-122"/>
            </a:endParaRPr>
          </a:p>
          <a:p>
            <a:pPr marL="0" indent="0" eaLnBrk="1" hangingPunct="1">
              <a:spcBef>
                <a:spcPct val="0"/>
              </a:spcBef>
              <a:buFont typeface="Arial" panose="020B0604020202020204" pitchFamily="34" charset="0"/>
              <a:buNone/>
              <a:defRPr/>
            </a:pPr>
            <a:r>
              <a:rPr lang="zh-CN" altLang="en-US" dirty="0">
                <a:solidFill>
                  <a:srgbClr val="FF0000"/>
                </a:solidFill>
                <a:latin typeface="楷体_GB2312" panose="02010609030101010101" pitchFamily="49" charset="-122"/>
                <a:ea typeface="楷体_GB2312" panose="02010609030101010101" pitchFamily="49" charset="-122"/>
              </a:rPr>
              <a:t>   争</a:t>
            </a:r>
            <a:r>
              <a:rPr lang="zh-CN" altLang="en-US" dirty="0">
                <a:solidFill>
                  <a:srgbClr val="080100"/>
                </a:solidFill>
                <a:latin typeface="楷体_GB2312" panose="02010609030101010101" pitchFamily="49" charset="-122"/>
                <a:ea typeface="楷体_GB2312" panose="02010609030101010101" pitchFamily="49" charset="-122"/>
              </a:rPr>
              <a:t>画出千帆竞发、争先恐后的热闹景象。</a:t>
            </a:r>
          </a:p>
        </p:txBody>
      </p:sp>
      <p:sp>
        <p:nvSpPr>
          <p:cNvPr id="12292" name="Rectangle 2"/>
          <p:cNvSpPr>
            <a:spLocks noGrp="1" noChangeArrowheads="1"/>
          </p:cNvSpPr>
          <p:nvPr/>
        </p:nvSpPr>
        <p:spPr>
          <a:xfrm>
            <a:off x="243840" y="1342300"/>
            <a:ext cx="11765280" cy="793750"/>
          </a:xfrm>
          <a:prstGeom prst="rect">
            <a:avLst/>
          </a:prstGeom>
          <a:noFill/>
          <a:ln>
            <a:noFill/>
          </a:ln>
        </p:spPr>
        <p:txBody>
          <a:bodyPr vert="horz" wrap="square" lIns="91440" tIns="45720" rIns="91440" bIns="45720" numCol="1" anchor="ctr" anchorCtr="0" compatLnSpc="1"/>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a:defRPr>
            </a:lvl1pPr>
            <a:lvl2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2pPr>
            <a:lvl3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3pPr>
            <a:lvl4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4pPr>
            <a:lvl5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5pPr>
            <a:lvl6pPr marL="13716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6pPr>
            <a:lvl7pPr marL="18288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7pPr>
            <a:lvl8pPr marL="22860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8pPr>
            <a:lvl9pPr marL="27432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9pPr>
          </a:lstStyle>
          <a:p>
            <a:pPr eaLnBrk="1" hangingPunct="1"/>
            <a:r>
              <a:rPr lang="zh-CN" altLang="en-US" sz="3200" b="1" dirty="0">
                <a:latin typeface="楷体" panose="02010609060101010101" charset="-122"/>
                <a:ea typeface="楷体" panose="02010609060101010101" charset="-122"/>
              </a:rPr>
              <a:t>吟安一个字，捻断数茎须。</a:t>
            </a:r>
            <a:r>
              <a:rPr lang="zh-CN" altLang="en-US" sz="3200" b="1" dirty="0">
                <a:solidFill>
                  <a:schemeClr val="tx1"/>
                </a:solidFill>
                <a:latin typeface="楷体" panose="02010609060101010101" charset="-122"/>
                <a:ea typeface="楷体" panose="02010609060101010101" charset="-122"/>
              </a:rPr>
              <a:t>品读诗句，看看哪些词语富有表现力</a:t>
            </a:r>
          </a:p>
        </p:txBody>
      </p:sp>
      <p:sp>
        <p:nvSpPr>
          <p:cNvPr id="8" name="文本框 7"/>
          <p:cNvSpPr txBox="1"/>
          <p:nvPr/>
        </p:nvSpPr>
        <p:spPr>
          <a:xfrm>
            <a:off x="721326" y="633908"/>
            <a:ext cx="2108270" cy="553998"/>
          </a:xfrm>
          <a:prstGeom prst="rect">
            <a:avLst/>
          </a:prstGeom>
          <a:noFill/>
        </p:spPr>
        <p:txBody>
          <a:bodyPr wrap="none" rtlCol="0" anchor="ctr">
            <a:spAutoFit/>
          </a:bodyPr>
          <a:lstStyle/>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湘江秋景图</a:t>
            </a:r>
          </a:p>
        </p:txBody>
      </p:sp>
      <p:sp>
        <p:nvSpPr>
          <p:cNvPr id="3" name="圆角矩形 2"/>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3554">
                                            <p:txEl>
                                              <p:pRg st="1" end="1"/>
                                            </p:txEl>
                                          </p:spTgt>
                                        </p:tgtEl>
                                        <p:attrNameLst>
                                          <p:attrName>style.visibility</p:attrName>
                                        </p:attrNameLst>
                                      </p:cBhvr>
                                      <p:to>
                                        <p:strVal val="visible"/>
                                      </p:to>
                                    </p:set>
                                    <p:animEffect transition="in" filter="randombar(horizontal)">
                                      <p:cBhvr>
                                        <p:cTn id="7" dur="500"/>
                                        <p:tgtEl>
                                          <p:spTgt spid="23554">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3554">
                                            <p:txEl>
                                              <p:pRg st="2" end="2"/>
                                            </p:txEl>
                                          </p:spTgt>
                                        </p:tgtEl>
                                        <p:attrNameLst>
                                          <p:attrName>style.visibility</p:attrName>
                                        </p:attrNameLst>
                                      </p:cBhvr>
                                      <p:to>
                                        <p:strVal val="visible"/>
                                      </p:to>
                                    </p:set>
                                    <p:animEffect transition="in" filter="randombar(horizontal)">
                                      <p:cBhvr>
                                        <p:cTn id="10" dur="500"/>
                                        <p:tgtEl>
                                          <p:spTgt spid="23554">
                                            <p:txEl>
                                              <p:pRg st="2" end="2"/>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4" presetClass="entr" presetSubtype="10" fill="hold" nodeType="clickEffect">
                                  <p:stCondLst>
                                    <p:cond delay="0"/>
                                  </p:stCondLst>
                                  <p:childTnLst>
                                    <p:set>
                                      <p:cBhvr>
                                        <p:cTn id="14" dur="1" fill="hold">
                                          <p:stCondLst>
                                            <p:cond delay="0"/>
                                          </p:stCondLst>
                                        </p:cTn>
                                        <p:tgtEl>
                                          <p:spTgt spid="23554">
                                            <p:txEl>
                                              <p:pRg st="4" end="4"/>
                                            </p:txEl>
                                          </p:spTgt>
                                        </p:tgtEl>
                                        <p:attrNameLst>
                                          <p:attrName>style.visibility</p:attrName>
                                        </p:attrNameLst>
                                      </p:cBhvr>
                                      <p:to>
                                        <p:strVal val="visible"/>
                                      </p:to>
                                    </p:set>
                                    <p:animEffect transition="in" filter="randombar(horizontal)">
                                      <p:cBhvr>
                                        <p:cTn id="15" dur="500"/>
                                        <p:tgtEl>
                                          <p:spTgt spid="23554">
                                            <p:txEl>
                                              <p:pRg st="4" end="4"/>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3554">
                                            <p:txEl>
                                              <p:pRg st="5" end="5"/>
                                            </p:txEl>
                                          </p:spTgt>
                                        </p:tgtEl>
                                        <p:attrNameLst>
                                          <p:attrName>style.visibility</p:attrName>
                                        </p:attrNameLst>
                                      </p:cBhvr>
                                      <p:to>
                                        <p:strVal val="visible"/>
                                      </p:to>
                                    </p:set>
                                    <p:animEffect transition="in" filter="randombar(horizontal)">
                                      <p:cBhvr>
                                        <p:cTn id="18" dur="500"/>
                                        <p:tgtEl>
                                          <p:spTgt spid="2355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nvSpPr>
        <p:spPr>
          <a:xfrm>
            <a:off x="1775460" y="1201420"/>
            <a:ext cx="8158982" cy="712115"/>
          </a:xfrm>
          <a:prstGeom prst="rect">
            <a:avLst/>
          </a:prstGeom>
          <a:noFill/>
          <a:ln>
            <a:noFill/>
          </a:ln>
        </p:spPr>
        <p:txBody>
          <a:bodyPr vert="horz" wrap="square" lIns="91440" tIns="45720" rIns="91440" bIns="45720" numCol="1" anchor="ctr" anchorCtr="0" compatLnSpc="1"/>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a:defRPr>
            </a:lvl1pPr>
            <a:lvl2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2pPr>
            <a:lvl3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3pPr>
            <a:lvl4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4pPr>
            <a:lvl5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5pPr>
            <a:lvl6pPr marL="13716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6pPr>
            <a:lvl7pPr marL="18288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7pPr>
            <a:lvl8pPr marL="22860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8pPr>
            <a:lvl9pPr marL="27432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9pPr>
          </a:lstStyle>
          <a:p>
            <a:pPr eaLnBrk="1" hangingPunct="1"/>
            <a:r>
              <a:rPr lang="zh-CN" altLang="en-US" sz="3200" b="1" dirty="0">
                <a:solidFill>
                  <a:schemeClr val="tx1"/>
                </a:solidFill>
                <a:latin typeface="楷体" panose="02010609060101010101" charset="-122"/>
                <a:ea typeface="楷体" panose="02010609060101010101" charset="-122"/>
              </a:rPr>
              <a:t>品读诗句，看看哪些词语富有表现力</a:t>
            </a:r>
          </a:p>
        </p:txBody>
      </p:sp>
      <p:sp>
        <p:nvSpPr>
          <p:cNvPr id="13" name="Rectangle 3"/>
          <p:cNvSpPr txBox="1">
            <a:spLocks noChangeArrowheads="1"/>
          </p:cNvSpPr>
          <p:nvPr/>
        </p:nvSpPr>
        <p:spPr bwMode="auto">
          <a:xfrm>
            <a:off x="1197039" y="2594963"/>
            <a:ext cx="10184432" cy="2649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9pPr>
          </a:lstStyle>
          <a:p>
            <a:pPr marL="0" indent="457200" eaLnBrk="1" hangingPunct="1">
              <a:spcBef>
                <a:spcPct val="0"/>
              </a:spcBef>
              <a:buFont typeface="Arial" panose="020B0604020202020204" pitchFamily="34" charset="0"/>
              <a:buNone/>
              <a:defRPr/>
            </a:pPr>
            <a:r>
              <a:rPr lang="zh-CN" altLang="en-US" sz="3600" dirty="0">
                <a:solidFill>
                  <a:srgbClr val="FF0000"/>
                </a:solidFill>
                <a:latin typeface="楷体" panose="02010609060101010101" charset="-122"/>
                <a:ea typeface="楷体" panose="02010609060101010101" charset="-122"/>
              </a:rPr>
              <a:t>  击</a:t>
            </a:r>
            <a:r>
              <a:rPr lang="zh-CN" altLang="en-US" sz="3600" dirty="0">
                <a:solidFill>
                  <a:srgbClr val="080100"/>
                </a:solidFill>
                <a:latin typeface="楷体" panose="02010609060101010101" charset="-122"/>
                <a:ea typeface="楷体" panose="02010609060101010101" charset="-122"/>
              </a:rPr>
              <a:t>准确地形容了雄鹰在空中矫健勇猛、迅速有力地飞翔的姿态</a:t>
            </a:r>
            <a:r>
              <a:rPr lang="zh-CN" altLang="en-US" sz="3600" dirty="0">
                <a:solidFill>
                  <a:schemeClr val="tx1"/>
                </a:solidFill>
                <a:latin typeface="楷体" panose="02010609060101010101" charset="-122"/>
                <a:ea typeface="楷体" panose="02010609060101010101" charset="-122"/>
              </a:rPr>
              <a:t>。</a:t>
            </a:r>
          </a:p>
          <a:p>
            <a:pPr marL="0" indent="457200" eaLnBrk="1" hangingPunct="1">
              <a:spcBef>
                <a:spcPct val="0"/>
              </a:spcBef>
              <a:buFont typeface="Arial" panose="020B0604020202020204" pitchFamily="34" charset="0"/>
              <a:buNone/>
              <a:defRPr/>
            </a:pPr>
            <a:r>
              <a:rPr lang="zh-CN" altLang="en-US" sz="3600" dirty="0">
                <a:solidFill>
                  <a:srgbClr val="FF0000"/>
                </a:solidFill>
                <a:latin typeface="楷体" panose="02010609060101010101" charset="-122"/>
                <a:ea typeface="楷体" panose="02010609060101010101" charset="-122"/>
              </a:rPr>
              <a:t>  翔</a:t>
            </a:r>
            <a:r>
              <a:rPr lang="zh-CN" altLang="en-US" sz="3600" dirty="0">
                <a:solidFill>
                  <a:srgbClr val="080100"/>
                </a:solidFill>
                <a:latin typeface="楷体" panose="02010609060101010101" charset="-122"/>
                <a:ea typeface="楷体" panose="02010609060101010101" charset="-122"/>
              </a:rPr>
              <a:t>活画出鱼在水中自由自在、轻快活泼地游动的神态。</a:t>
            </a:r>
            <a:endParaRPr lang="en-US" altLang="zh-CN" sz="3600" dirty="0">
              <a:solidFill>
                <a:srgbClr val="080100"/>
              </a:solidFill>
              <a:latin typeface="楷体" panose="02010609060101010101" charset="-122"/>
              <a:ea typeface="楷体" panose="02010609060101010101" charset="-122"/>
            </a:endParaRPr>
          </a:p>
          <a:p>
            <a:pPr marL="0" indent="457200" eaLnBrk="1" hangingPunct="1">
              <a:spcBef>
                <a:spcPct val="0"/>
              </a:spcBef>
              <a:buFont typeface="Arial" panose="020B0604020202020204" pitchFamily="34" charset="0"/>
              <a:buNone/>
              <a:defRPr/>
            </a:pPr>
            <a:r>
              <a:rPr lang="zh-CN" altLang="en-US" sz="3600" dirty="0">
                <a:solidFill>
                  <a:srgbClr val="FF0000"/>
                </a:solidFill>
                <a:latin typeface="楷体" panose="02010609060101010101" charset="-122"/>
                <a:ea typeface="楷体" panose="02010609060101010101" charset="-122"/>
              </a:rPr>
              <a:t>  竞</a:t>
            </a:r>
            <a:r>
              <a:rPr lang="zh-CN" altLang="en-US" sz="3600" dirty="0">
                <a:solidFill>
                  <a:srgbClr val="080100"/>
                </a:solidFill>
                <a:latin typeface="楷体" panose="02010609060101010101" charset="-122"/>
                <a:ea typeface="楷体" panose="02010609060101010101" charset="-122"/>
              </a:rPr>
              <a:t>写出了寒秋严霜下的万物蓬勃活跃、奋发自强的情状。</a:t>
            </a:r>
            <a:endParaRPr lang="en-US" altLang="zh-CN" sz="3600" dirty="0">
              <a:solidFill>
                <a:srgbClr val="A923FB"/>
              </a:solidFill>
              <a:latin typeface="楷体" panose="02010609060101010101" charset="-122"/>
              <a:ea typeface="楷体" panose="02010609060101010101" charset="-122"/>
            </a:endParaRPr>
          </a:p>
          <a:p>
            <a:pPr eaLnBrk="1" hangingPunct="1">
              <a:spcBef>
                <a:spcPct val="0"/>
              </a:spcBef>
              <a:defRPr/>
            </a:pPr>
            <a:endParaRPr lang="zh-CN" altLang="en-US" sz="2800" b="1" dirty="0">
              <a:solidFill>
                <a:srgbClr val="080100"/>
              </a:solidFill>
              <a:latin typeface="楷体" panose="02010609060101010101" charset="-122"/>
              <a:ea typeface="楷体" panose="02010609060101010101" charset="-122"/>
            </a:endParaRPr>
          </a:p>
        </p:txBody>
      </p:sp>
      <p:sp>
        <p:nvSpPr>
          <p:cNvPr id="13317" name="Rectangle 2"/>
          <p:cNvSpPr txBox="1">
            <a:spLocks noChangeArrowheads="1"/>
          </p:cNvSpPr>
          <p:nvPr/>
        </p:nvSpPr>
        <p:spPr bwMode="auto">
          <a:xfrm>
            <a:off x="933690" y="1763783"/>
            <a:ext cx="10896360" cy="71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latin typeface="楷体" panose="02010609060101010101" charset="-122"/>
                <a:ea typeface="楷体" panose="02010609060101010101" charset="-122"/>
                <a:sym typeface="Calibri"/>
              </a:rPr>
              <a:t>（</a:t>
            </a:r>
            <a:r>
              <a:rPr lang="en-US" altLang="zh-CN" sz="3200" b="1" dirty="0">
                <a:latin typeface="楷体" panose="02010609060101010101" charset="-122"/>
                <a:ea typeface="楷体" panose="02010609060101010101" charset="-122"/>
                <a:sym typeface="Calibri"/>
              </a:rPr>
              <a:t>3</a:t>
            </a:r>
            <a:r>
              <a:rPr lang="zh-CN" altLang="en-US" sz="3200" b="1" dirty="0">
                <a:latin typeface="楷体" panose="02010609060101010101" charset="-122"/>
                <a:ea typeface="楷体" panose="02010609060101010101" charset="-122"/>
                <a:sym typeface="Calibri"/>
              </a:rPr>
              <a:t>）鹰</a:t>
            </a:r>
            <a:r>
              <a:rPr lang="zh-CN" altLang="en-US" sz="3200" b="1" dirty="0">
                <a:solidFill>
                  <a:srgbClr val="FF0000"/>
                </a:solidFill>
                <a:latin typeface="楷体" panose="02010609060101010101" charset="-122"/>
                <a:ea typeface="楷体" panose="02010609060101010101" charset="-122"/>
                <a:sym typeface="Calibri"/>
              </a:rPr>
              <a:t>击</a:t>
            </a:r>
            <a:r>
              <a:rPr lang="zh-CN" altLang="en-US" sz="3200" b="1" dirty="0">
                <a:latin typeface="楷体" panose="02010609060101010101" charset="-122"/>
                <a:ea typeface="楷体" panose="02010609060101010101" charset="-122"/>
                <a:sym typeface="Calibri"/>
              </a:rPr>
              <a:t>长空，鱼</a:t>
            </a:r>
            <a:r>
              <a:rPr lang="zh-CN" altLang="en-US" sz="3200" b="1" dirty="0">
                <a:solidFill>
                  <a:srgbClr val="FF0000"/>
                </a:solidFill>
                <a:latin typeface="楷体" panose="02010609060101010101" charset="-122"/>
                <a:ea typeface="楷体" panose="02010609060101010101" charset="-122"/>
                <a:sym typeface="Calibri"/>
              </a:rPr>
              <a:t>翔</a:t>
            </a:r>
            <a:r>
              <a:rPr lang="zh-CN" altLang="en-US" sz="3200" b="1" dirty="0">
                <a:latin typeface="楷体" panose="02010609060101010101" charset="-122"/>
                <a:ea typeface="楷体" panose="02010609060101010101" charset="-122"/>
                <a:sym typeface="Calibri"/>
              </a:rPr>
              <a:t>浅底，万类霜天</a:t>
            </a:r>
            <a:r>
              <a:rPr lang="zh-CN" altLang="en-US" sz="3200" b="1" dirty="0">
                <a:solidFill>
                  <a:srgbClr val="FF0000"/>
                </a:solidFill>
                <a:latin typeface="楷体" panose="02010609060101010101" charset="-122"/>
                <a:ea typeface="楷体" panose="02010609060101010101" charset="-122"/>
                <a:sym typeface="Calibri"/>
              </a:rPr>
              <a:t>竞</a:t>
            </a:r>
            <a:r>
              <a:rPr lang="zh-CN" altLang="en-US" sz="3200" b="1" dirty="0">
                <a:latin typeface="楷体" panose="02010609060101010101" charset="-122"/>
                <a:ea typeface="楷体" panose="02010609060101010101" charset="-122"/>
                <a:sym typeface="Calibri"/>
              </a:rPr>
              <a:t>自由。</a:t>
            </a:r>
          </a:p>
        </p:txBody>
      </p:sp>
      <p:sp>
        <p:nvSpPr>
          <p:cNvPr id="8" name="文本框 7"/>
          <p:cNvSpPr txBox="1"/>
          <p:nvPr/>
        </p:nvSpPr>
        <p:spPr>
          <a:xfrm>
            <a:off x="721325" y="633908"/>
            <a:ext cx="2108270" cy="553998"/>
          </a:xfrm>
          <a:prstGeom prst="rect">
            <a:avLst/>
          </a:prstGeom>
          <a:noFill/>
        </p:spPr>
        <p:txBody>
          <a:bodyPr wrap="none" rtlCol="0" anchor="ctr">
            <a:spAutoFit/>
          </a:bodyPr>
          <a:lstStyle/>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湘江秋景图</a:t>
            </a:r>
          </a:p>
        </p:txBody>
      </p:sp>
      <p:sp>
        <p:nvSpPr>
          <p:cNvPr id="3" name="圆角矩形 2"/>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3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 grpId="0"/>
      <p:bldP spid="133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4"/>
          <p:cNvSpPr txBox="1">
            <a:spLocks noChangeArrowheads="1"/>
          </p:cNvSpPr>
          <p:nvPr/>
        </p:nvSpPr>
        <p:spPr bwMode="auto">
          <a:xfrm>
            <a:off x="4020226" y="1202690"/>
            <a:ext cx="12451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sz="3600" b="1" dirty="0">
                <a:solidFill>
                  <a:srgbClr val="FA3324"/>
                </a:solidFill>
                <a:latin typeface="楷体" panose="02010609060101010101" charset="-122"/>
                <a:ea typeface="楷体" panose="02010609060101010101" charset="-122"/>
              </a:rPr>
              <a:t>山色</a:t>
            </a:r>
            <a:r>
              <a:rPr lang="zh-CN" altLang="en-US" dirty="0">
                <a:solidFill>
                  <a:srgbClr val="FA3324"/>
                </a:solidFill>
                <a:latin typeface="楷体" panose="02010609060101010101" charset="-122"/>
                <a:ea typeface="楷体" panose="02010609060101010101" charset="-122"/>
              </a:rPr>
              <a:t> </a:t>
            </a:r>
          </a:p>
        </p:txBody>
      </p:sp>
      <p:sp>
        <p:nvSpPr>
          <p:cNvPr id="11267" name="Text Box 16"/>
          <p:cNvSpPr txBox="1">
            <a:spLocks noChangeArrowheads="1"/>
          </p:cNvSpPr>
          <p:nvPr/>
        </p:nvSpPr>
        <p:spPr bwMode="auto">
          <a:xfrm>
            <a:off x="3244131" y="1201737"/>
            <a:ext cx="6477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sz="3600" b="1" dirty="0">
                <a:solidFill>
                  <a:srgbClr val="CC00CC"/>
                </a:solidFill>
                <a:latin typeface="楷体" panose="02010609060101010101" charset="-122"/>
                <a:ea typeface="楷体" panose="02010609060101010101" charset="-122"/>
              </a:rPr>
              <a:t>远</a:t>
            </a:r>
          </a:p>
        </p:txBody>
      </p:sp>
      <p:sp>
        <p:nvSpPr>
          <p:cNvPr id="11268" name="Text Box 17"/>
          <p:cNvSpPr txBox="1">
            <a:spLocks noChangeArrowheads="1"/>
          </p:cNvSpPr>
          <p:nvPr/>
        </p:nvSpPr>
        <p:spPr bwMode="auto">
          <a:xfrm>
            <a:off x="3224758" y="2497830"/>
            <a:ext cx="7921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Symbol" panose="05050102010706020507" pitchFamily="18" charset="2"/>
              <a:buNone/>
            </a:pPr>
            <a:r>
              <a:rPr lang="zh-CN" altLang="en-US" sz="3600" b="1" dirty="0">
                <a:solidFill>
                  <a:srgbClr val="CC00CC"/>
                </a:solidFill>
                <a:latin typeface="楷体" panose="02010609060101010101" charset="-122"/>
                <a:ea typeface="楷体" panose="02010609060101010101" charset="-122"/>
              </a:rPr>
              <a:t>近</a:t>
            </a:r>
          </a:p>
        </p:txBody>
      </p:sp>
      <p:sp>
        <p:nvSpPr>
          <p:cNvPr id="11269" name="Rectangle 20"/>
          <p:cNvSpPr>
            <a:spLocks noChangeArrowheads="1"/>
          </p:cNvSpPr>
          <p:nvPr/>
        </p:nvSpPr>
        <p:spPr bwMode="auto">
          <a:xfrm>
            <a:off x="2684906" y="4051102"/>
            <a:ext cx="15380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b="1" dirty="0">
                <a:solidFill>
                  <a:srgbClr val="CC00CC"/>
                </a:solidFill>
                <a:latin typeface="楷体" panose="02010609060101010101" charset="-122"/>
                <a:ea typeface="楷体" panose="02010609060101010101" charset="-122"/>
              </a:rPr>
              <a:t>高 仰</a:t>
            </a:r>
          </a:p>
        </p:txBody>
      </p:sp>
      <p:sp>
        <p:nvSpPr>
          <p:cNvPr id="11270" name="Rectangle 21"/>
          <p:cNvSpPr>
            <a:spLocks noChangeArrowheads="1"/>
          </p:cNvSpPr>
          <p:nvPr/>
        </p:nvSpPr>
        <p:spPr bwMode="auto">
          <a:xfrm>
            <a:off x="2710897" y="5068352"/>
            <a:ext cx="141505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b="1" dirty="0">
                <a:solidFill>
                  <a:srgbClr val="CC00CC"/>
                </a:solidFill>
                <a:latin typeface="楷体" panose="02010609060101010101" charset="-122"/>
                <a:ea typeface="楷体" panose="02010609060101010101" charset="-122"/>
              </a:rPr>
              <a:t>低 俯</a:t>
            </a:r>
          </a:p>
        </p:txBody>
      </p:sp>
      <p:sp>
        <p:nvSpPr>
          <p:cNvPr id="11271" name="Text Box 42"/>
          <p:cNvSpPr txBox="1">
            <a:spLocks noChangeArrowheads="1"/>
          </p:cNvSpPr>
          <p:nvPr/>
        </p:nvSpPr>
        <p:spPr bwMode="auto">
          <a:xfrm>
            <a:off x="5300407" y="1018381"/>
            <a:ext cx="238404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sz="3600" dirty="0">
                <a:solidFill>
                  <a:srgbClr val="080100"/>
                </a:solidFill>
                <a:latin typeface="楷体" panose="02010609060101010101" charset="-122"/>
                <a:ea typeface="楷体" panose="02010609060101010101" charset="-122"/>
              </a:rPr>
              <a:t>万山</a:t>
            </a:r>
            <a:r>
              <a:rPr lang="zh-CN" altLang="en-US" sz="3600" b="1" dirty="0">
                <a:solidFill>
                  <a:srgbClr val="080100"/>
                </a:solidFill>
                <a:latin typeface="楷体" panose="02010609060101010101" charset="-122"/>
                <a:ea typeface="楷体" panose="02010609060101010101" charset="-122"/>
              </a:rPr>
              <a:t>红</a:t>
            </a:r>
            <a:r>
              <a:rPr lang="zh-CN" altLang="en-US" sz="3600" dirty="0">
                <a:solidFill>
                  <a:srgbClr val="080100"/>
                </a:solidFill>
                <a:latin typeface="楷体" panose="02010609060101010101" charset="-122"/>
                <a:ea typeface="楷体" panose="02010609060101010101" charset="-122"/>
              </a:rPr>
              <a:t>遍</a:t>
            </a:r>
          </a:p>
        </p:txBody>
      </p:sp>
      <p:sp>
        <p:nvSpPr>
          <p:cNvPr id="11272" name="Text Box 43"/>
          <p:cNvSpPr txBox="1">
            <a:spLocks noChangeArrowheads="1"/>
          </p:cNvSpPr>
          <p:nvPr/>
        </p:nvSpPr>
        <p:spPr bwMode="auto">
          <a:xfrm>
            <a:off x="5349633" y="1614705"/>
            <a:ext cx="217174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sz="3600" dirty="0">
                <a:solidFill>
                  <a:srgbClr val="080100"/>
                </a:solidFill>
                <a:latin typeface="楷体" panose="02010609060101010101" charset="-122"/>
                <a:ea typeface="楷体" panose="02010609060101010101" charset="-122"/>
              </a:rPr>
              <a:t>层林尽染</a:t>
            </a:r>
          </a:p>
        </p:txBody>
      </p:sp>
      <p:sp>
        <p:nvSpPr>
          <p:cNvPr id="11273" name="Text Box 46"/>
          <p:cNvSpPr txBox="1">
            <a:spLocks noChangeArrowheads="1"/>
          </p:cNvSpPr>
          <p:nvPr/>
        </p:nvSpPr>
        <p:spPr bwMode="auto">
          <a:xfrm>
            <a:off x="5407462" y="2232799"/>
            <a:ext cx="207787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sz="3600" dirty="0">
                <a:solidFill>
                  <a:srgbClr val="080100"/>
                </a:solidFill>
                <a:latin typeface="楷体" panose="02010609060101010101" charset="-122"/>
                <a:ea typeface="楷体" panose="02010609060101010101" charset="-122"/>
              </a:rPr>
              <a:t>漫江</a:t>
            </a:r>
            <a:r>
              <a:rPr lang="zh-CN" altLang="en-US" sz="3600" b="1" dirty="0">
                <a:solidFill>
                  <a:srgbClr val="080100"/>
                </a:solidFill>
                <a:latin typeface="楷体" panose="02010609060101010101" charset="-122"/>
                <a:ea typeface="楷体" panose="02010609060101010101" charset="-122"/>
              </a:rPr>
              <a:t>碧</a:t>
            </a:r>
            <a:r>
              <a:rPr lang="zh-CN" altLang="en-US" sz="3600" dirty="0">
                <a:solidFill>
                  <a:srgbClr val="080100"/>
                </a:solidFill>
                <a:latin typeface="楷体" panose="02010609060101010101" charset="-122"/>
                <a:ea typeface="楷体" panose="02010609060101010101" charset="-122"/>
              </a:rPr>
              <a:t>透</a:t>
            </a:r>
          </a:p>
        </p:txBody>
      </p:sp>
      <p:sp>
        <p:nvSpPr>
          <p:cNvPr id="11274" name="Text Box 47"/>
          <p:cNvSpPr txBox="1">
            <a:spLocks noChangeArrowheads="1"/>
          </p:cNvSpPr>
          <p:nvPr/>
        </p:nvSpPr>
        <p:spPr bwMode="auto">
          <a:xfrm>
            <a:off x="5362943" y="2918679"/>
            <a:ext cx="206771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sz="3600" dirty="0">
                <a:solidFill>
                  <a:srgbClr val="080100"/>
                </a:solidFill>
                <a:latin typeface="楷体" panose="02010609060101010101" charset="-122"/>
                <a:ea typeface="楷体" panose="02010609060101010101" charset="-122"/>
              </a:rPr>
              <a:t>百舸争流</a:t>
            </a:r>
          </a:p>
        </p:txBody>
      </p:sp>
      <p:sp>
        <p:nvSpPr>
          <p:cNvPr id="11275" name="Text Box 48"/>
          <p:cNvSpPr txBox="1">
            <a:spLocks noChangeArrowheads="1"/>
          </p:cNvSpPr>
          <p:nvPr/>
        </p:nvSpPr>
        <p:spPr bwMode="auto">
          <a:xfrm>
            <a:off x="5517214" y="3975022"/>
            <a:ext cx="230334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dirty="0">
                <a:solidFill>
                  <a:srgbClr val="080100"/>
                </a:solidFill>
                <a:latin typeface="楷体" panose="02010609060101010101" charset="-122"/>
                <a:ea typeface="楷体" panose="02010609060101010101" charset="-122"/>
              </a:rPr>
              <a:t>鹰击长空</a:t>
            </a:r>
          </a:p>
        </p:txBody>
      </p:sp>
      <p:sp>
        <p:nvSpPr>
          <p:cNvPr id="11276" name="Text Box 50"/>
          <p:cNvSpPr txBox="1">
            <a:spLocks noChangeArrowheads="1"/>
          </p:cNvSpPr>
          <p:nvPr/>
        </p:nvSpPr>
        <p:spPr bwMode="auto">
          <a:xfrm>
            <a:off x="5477625" y="5031365"/>
            <a:ext cx="235497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dirty="0">
                <a:solidFill>
                  <a:srgbClr val="080100"/>
                </a:solidFill>
                <a:latin typeface="楷体" panose="02010609060101010101" charset="-122"/>
                <a:ea typeface="楷体" panose="02010609060101010101" charset="-122"/>
              </a:rPr>
              <a:t>鱼翔浅底</a:t>
            </a:r>
          </a:p>
        </p:txBody>
      </p:sp>
      <p:sp>
        <p:nvSpPr>
          <p:cNvPr id="23568" name="Text Box 54"/>
          <p:cNvSpPr txBox="1">
            <a:spLocks noChangeArrowheads="1"/>
          </p:cNvSpPr>
          <p:nvPr/>
        </p:nvSpPr>
        <p:spPr bwMode="auto">
          <a:xfrm flipH="1">
            <a:off x="7565230" y="1232037"/>
            <a:ext cx="738664" cy="102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sz="3600" b="1" dirty="0">
                <a:solidFill>
                  <a:srgbClr val="FA3324"/>
                </a:solidFill>
                <a:latin typeface="楷体" panose="02010609060101010101" charset="-122"/>
                <a:ea typeface="楷体" panose="02010609060101010101" charset="-122"/>
              </a:rPr>
              <a:t>静景</a:t>
            </a:r>
          </a:p>
        </p:txBody>
      </p:sp>
      <p:sp>
        <p:nvSpPr>
          <p:cNvPr id="23569" name="Text Box 67"/>
          <p:cNvSpPr txBox="1">
            <a:spLocks noChangeArrowheads="1"/>
          </p:cNvSpPr>
          <p:nvPr/>
        </p:nvSpPr>
        <p:spPr bwMode="auto">
          <a:xfrm flipH="1">
            <a:off x="7661744" y="3710625"/>
            <a:ext cx="738664" cy="1276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sz="3600" b="1" dirty="0">
                <a:solidFill>
                  <a:srgbClr val="FA3324"/>
                </a:solidFill>
                <a:latin typeface="楷体" panose="02010609060101010101" charset="-122"/>
                <a:ea typeface="楷体" panose="02010609060101010101" charset="-122"/>
              </a:rPr>
              <a:t>动景</a:t>
            </a:r>
          </a:p>
        </p:txBody>
      </p:sp>
      <p:sp>
        <p:nvSpPr>
          <p:cNvPr id="11279" name="Text Box 5"/>
          <p:cNvSpPr txBox="1">
            <a:spLocks noChangeArrowheads="1"/>
          </p:cNvSpPr>
          <p:nvPr/>
        </p:nvSpPr>
        <p:spPr bwMode="auto">
          <a:xfrm>
            <a:off x="4175671" y="2524124"/>
            <a:ext cx="111266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sz="3600" b="1" dirty="0">
                <a:solidFill>
                  <a:srgbClr val="FA3324"/>
                </a:solidFill>
                <a:latin typeface="楷体" panose="02010609060101010101" charset="-122"/>
                <a:ea typeface="楷体" panose="02010609060101010101" charset="-122"/>
              </a:rPr>
              <a:t>江景</a:t>
            </a:r>
            <a:r>
              <a:rPr lang="zh-CN" altLang="en-US" sz="3600" dirty="0">
                <a:latin typeface="楷体" panose="02010609060101010101" charset="-122"/>
                <a:ea typeface="楷体" panose="02010609060101010101" charset="-122"/>
              </a:rPr>
              <a:t> </a:t>
            </a:r>
          </a:p>
        </p:txBody>
      </p:sp>
      <p:sp>
        <p:nvSpPr>
          <p:cNvPr id="11280" name="Text Box 6"/>
          <p:cNvSpPr txBox="1">
            <a:spLocks noChangeArrowheads="1"/>
          </p:cNvSpPr>
          <p:nvPr/>
        </p:nvSpPr>
        <p:spPr bwMode="auto">
          <a:xfrm>
            <a:off x="3960720" y="5059402"/>
            <a:ext cx="12899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sz="3600" b="1" dirty="0">
                <a:solidFill>
                  <a:srgbClr val="FA3324"/>
                </a:solidFill>
                <a:latin typeface="楷体" panose="02010609060101010101" charset="-122"/>
                <a:ea typeface="楷体" panose="02010609060101010101" charset="-122"/>
              </a:rPr>
              <a:t>水底 </a:t>
            </a:r>
          </a:p>
        </p:txBody>
      </p:sp>
      <p:sp>
        <p:nvSpPr>
          <p:cNvPr id="11281" name="Text Box 8"/>
          <p:cNvSpPr txBox="1">
            <a:spLocks noChangeArrowheads="1"/>
          </p:cNvSpPr>
          <p:nvPr/>
        </p:nvSpPr>
        <p:spPr bwMode="auto">
          <a:xfrm>
            <a:off x="3913010" y="4067885"/>
            <a:ext cx="136129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sz="3600" b="1" dirty="0">
                <a:solidFill>
                  <a:srgbClr val="FA3324"/>
                </a:solidFill>
                <a:latin typeface="楷体" panose="02010609060101010101" charset="-122"/>
                <a:ea typeface="楷体" panose="02010609060101010101" charset="-122"/>
              </a:rPr>
              <a:t>天空</a:t>
            </a:r>
          </a:p>
        </p:txBody>
      </p:sp>
      <p:sp>
        <p:nvSpPr>
          <p:cNvPr id="23573" name="AutoShape 25"/>
          <p:cNvSpPr/>
          <p:nvPr/>
        </p:nvSpPr>
        <p:spPr bwMode="auto">
          <a:xfrm>
            <a:off x="7337076" y="1105535"/>
            <a:ext cx="239651" cy="1599090"/>
          </a:xfrm>
          <a:prstGeom prst="rightBrace">
            <a:avLst>
              <a:gd name="adj1" fmla="val 44419"/>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a:buFont typeface="Symbol" panose="05050102010706020507" pitchFamily="18" charset="2"/>
              <a:buNone/>
            </a:pPr>
            <a:endParaRPr lang="zh-CN" altLang="en-US">
              <a:latin typeface="楷体" panose="02010609060101010101" charset="-122"/>
              <a:ea typeface="楷体" panose="02010609060101010101" charset="-122"/>
            </a:endParaRPr>
          </a:p>
        </p:txBody>
      </p:sp>
      <p:sp>
        <p:nvSpPr>
          <p:cNvPr id="11283" name="AutoShape 39"/>
          <p:cNvSpPr/>
          <p:nvPr/>
        </p:nvSpPr>
        <p:spPr bwMode="auto">
          <a:xfrm>
            <a:off x="5077777" y="1103949"/>
            <a:ext cx="215900" cy="818513"/>
          </a:xfrm>
          <a:prstGeom prst="leftBrace">
            <a:avLst>
              <a:gd name="adj1" fmla="val 41851"/>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a:buFont typeface="Symbol" panose="05050102010706020507" pitchFamily="18" charset="2"/>
              <a:buNone/>
            </a:pPr>
            <a:endParaRPr lang="zh-CN" altLang="en-US">
              <a:latin typeface="楷体" panose="02010609060101010101" charset="-122"/>
              <a:ea typeface="楷体" panose="02010609060101010101" charset="-122"/>
            </a:endParaRPr>
          </a:p>
        </p:txBody>
      </p:sp>
      <p:sp>
        <p:nvSpPr>
          <p:cNvPr id="11284" name="AutoShape 9"/>
          <p:cNvSpPr/>
          <p:nvPr/>
        </p:nvSpPr>
        <p:spPr bwMode="auto">
          <a:xfrm>
            <a:off x="2265956" y="1305243"/>
            <a:ext cx="667702" cy="4409440"/>
          </a:xfrm>
          <a:prstGeom prst="leftBrace">
            <a:avLst>
              <a:gd name="adj1" fmla="val 46254"/>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a:buFont typeface="Symbol" panose="05050102010706020507" pitchFamily="18" charset="2"/>
              <a:buNone/>
            </a:pPr>
            <a:endParaRPr lang="zh-CN" altLang="en-US">
              <a:latin typeface="楷体" panose="02010609060101010101" charset="-122"/>
              <a:ea typeface="楷体" panose="02010609060101010101" charset="-122"/>
            </a:endParaRPr>
          </a:p>
        </p:txBody>
      </p:sp>
      <p:sp>
        <p:nvSpPr>
          <p:cNvPr id="11285" name="Text Box 12"/>
          <p:cNvSpPr txBox="1">
            <a:spLocks noChangeArrowheads="1"/>
          </p:cNvSpPr>
          <p:nvPr/>
        </p:nvSpPr>
        <p:spPr bwMode="auto">
          <a:xfrm>
            <a:off x="1631633" y="2386648"/>
            <a:ext cx="738664"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Symbol" panose="05050102010706020507" pitchFamily="18" charset="2"/>
              <a:buNone/>
            </a:pPr>
            <a:r>
              <a:rPr lang="zh-CN" altLang="en-US" sz="3600" b="1" dirty="0">
                <a:latin typeface="楷体" panose="02010609060101010101" charset="-122"/>
                <a:ea typeface="楷体" panose="02010609060101010101" charset="-122"/>
              </a:rPr>
              <a:t>湘江秋景图</a:t>
            </a:r>
          </a:p>
        </p:txBody>
      </p:sp>
      <p:sp>
        <p:nvSpPr>
          <p:cNvPr id="11286" name="AutoShape 44"/>
          <p:cNvSpPr/>
          <p:nvPr/>
        </p:nvSpPr>
        <p:spPr bwMode="auto">
          <a:xfrm>
            <a:off x="5135031" y="2354897"/>
            <a:ext cx="240324" cy="933650"/>
          </a:xfrm>
          <a:prstGeom prst="leftBrace">
            <a:avLst>
              <a:gd name="adj1" fmla="val 41851"/>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a:buFont typeface="Symbol" panose="05050102010706020507" pitchFamily="18" charset="2"/>
              <a:buNone/>
            </a:pPr>
            <a:endParaRPr lang="zh-CN" altLang="en-US">
              <a:latin typeface="楷体" panose="02010609060101010101" charset="-122"/>
              <a:ea typeface="楷体" panose="02010609060101010101" charset="-122"/>
            </a:endParaRPr>
          </a:p>
        </p:txBody>
      </p:sp>
      <p:sp>
        <p:nvSpPr>
          <p:cNvPr id="23578" name="AutoShape 66"/>
          <p:cNvSpPr/>
          <p:nvPr/>
        </p:nvSpPr>
        <p:spPr bwMode="auto">
          <a:xfrm>
            <a:off x="7453376" y="3070427"/>
            <a:ext cx="291414" cy="2534249"/>
          </a:xfrm>
          <a:prstGeom prst="rightBrace">
            <a:avLst>
              <a:gd name="adj1" fmla="val 71339"/>
              <a:gd name="adj2" fmla="val 47595"/>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a:buFont typeface="Symbol" panose="05050102010706020507" pitchFamily="18" charset="2"/>
              <a:buNone/>
            </a:pPr>
            <a:endParaRPr lang="zh-CN" altLang="en-US">
              <a:latin typeface="楷体" panose="02010609060101010101" charset="-122"/>
              <a:ea typeface="楷体" panose="02010609060101010101" charset="-122"/>
            </a:endParaRPr>
          </a:p>
        </p:txBody>
      </p:sp>
      <p:sp>
        <p:nvSpPr>
          <p:cNvPr id="23580" name="Text Box 70"/>
          <p:cNvSpPr txBox="1">
            <a:spLocks noChangeArrowheads="1"/>
          </p:cNvSpPr>
          <p:nvPr/>
        </p:nvSpPr>
        <p:spPr bwMode="auto">
          <a:xfrm>
            <a:off x="9266232" y="1848068"/>
            <a:ext cx="738664" cy="3866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sz="3600" dirty="0">
                <a:solidFill>
                  <a:srgbClr val="080100"/>
                </a:solidFill>
                <a:latin typeface="楷体" panose="02010609060101010101" charset="-122"/>
                <a:ea typeface="楷体" panose="02010609060101010101" charset="-122"/>
              </a:rPr>
              <a:t>万类霜天竞自由</a:t>
            </a:r>
          </a:p>
        </p:txBody>
      </p:sp>
      <p:cxnSp>
        <p:nvCxnSpPr>
          <p:cNvPr id="11299" name="直接箭头连接符 12"/>
          <p:cNvCxnSpPr>
            <a:cxnSpLocks noChangeShapeType="1"/>
          </p:cNvCxnSpPr>
          <p:nvPr/>
        </p:nvCxnSpPr>
        <p:spPr bwMode="auto">
          <a:xfrm>
            <a:off x="5088401" y="4348890"/>
            <a:ext cx="353998" cy="1"/>
          </a:xfrm>
          <a:prstGeom prst="straightConnector1">
            <a:avLst/>
          </a:prstGeom>
          <a:noFill/>
          <a:ln w="9525" algn="ctr">
            <a:solidFill>
              <a:schemeClr val="tx1"/>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00" name="直接箭头连接符 14"/>
          <p:cNvCxnSpPr>
            <a:cxnSpLocks noChangeShapeType="1"/>
          </p:cNvCxnSpPr>
          <p:nvPr/>
        </p:nvCxnSpPr>
        <p:spPr bwMode="auto">
          <a:xfrm>
            <a:off x="5004249" y="5391517"/>
            <a:ext cx="438150" cy="0"/>
          </a:xfrm>
          <a:prstGeom prst="straightConnector1">
            <a:avLst/>
          </a:prstGeom>
          <a:noFill/>
          <a:ln w="9525" algn="ctr">
            <a:solidFill>
              <a:schemeClr val="tx1"/>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文本框 7"/>
          <p:cNvSpPr txBox="1"/>
          <p:nvPr/>
        </p:nvSpPr>
        <p:spPr>
          <a:xfrm>
            <a:off x="721325" y="633908"/>
            <a:ext cx="2108270" cy="553998"/>
          </a:xfrm>
          <a:prstGeom prst="rect">
            <a:avLst/>
          </a:prstGeom>
          <a:noFill/>
        </p:spPr>
        <p:txBody>
          <a:bodyPr wrap="none" rtlCol="0" anchor="ctr">
            <a:spAutoFit/>
          </a:bodyPr>
          <a:lstStyle/>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湘江秋景图</a:t>
            </a:r>
          </a:p>
        </p:txBody>
      </p:sp>
      <p:sp>
        <p:nvSpPr>
          <p:cNvPr id="3" name="圆角矩形 2"/>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1B3083FF-23B4-4C70-99A8-43959DAE6FFF}"/>
              </a:ext>
            </a:extLst>
          </p:cNvPr>
          <p:cNvPicPr>
            <a:picLocks noChangeAspect="1"/>
          </p:cNvPicPr>
          <p:nvPr/>
        </p:nvPicPr>
        <p:blipFill>
          <a:blip r:embed="rId2"/>
          <a:stretch>
            <a:fillRect/>
          </a:stretch>
        </p:blipFill>
        <p:spPr>
          <a:xfrm flipH="1">
            <a:off x="8361380" y="1331470"/>
            <a:ext cx="1055309" cy="441998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8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28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27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27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28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26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26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27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27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128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27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26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127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129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128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126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128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1276"/>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130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1270"/>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356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357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357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356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7"/>
                                        </p:tgtEl>
                                        <p:attrNameLst>
                                          <p:attrName>style.visibility</p:attrName>
                                        </p:attrNameLst>
                                      </p:cBhvr>
                                      <p:to>
                                        <p:strVal val="visible"/>
                                      </p:to>
                                    </p:set>
                                  </p:childTnLst>
                                </p:cTn>
                              </p:par>
                            </p:childTnLst>
                          </p:cTn>
                        </p:par>
                        <p:par>
                          <p:cTn id="75" fill="hold">
                            <p:stCondLst>
                              <p:cond delay="0"/>
                            </p:stCondLst>
                            <p:childTnLst>
                              <p:par>
                                <p:cTn id="76" presetID="1" presetClass="entr" presetSubtype="0" fill="hold" grpId="0" nodeType="afterEffect">
                                  <p:stCondLst>
                                    <p:cond delay="0"/>
                                  </p:stCondLst>
                                  <p:childTnLst>
                                    <p:set>
                                      <p:cBhvr>
                                        <p:cTn id="77" dur="1" fill="hold">
                                          <p:stCondLst>
                                            <p:cond delay="0"/>
                                          </p:stCondLst>
                                        </p:cTn>
                                        <p:tgtEl>
                                          <p:spTgt spid="235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p:bldP spid="11268" grpId="0"/>
      <p:bldP spid="11269" grpId="0"/>
      <p:bldP spid="11270" grpId="0"/>
      <p:bldP spid="11271" grpId="0"/>
      <p:bldP spid="11272" grpId="0"/>
      <p:bldP spid="11273" grpId="0"/>
      <p:bldP spid="11274" grpId="0"/>
      <p:bldP spid="11275" grpId="0"/>
      <p:bldP spid="11276" grpId="0"/>
      <p:bldP spid="23568" grpId="0"/>
      <p:bldP spid="23569" grpId="0"/>
      <p:bldP spid="11279" grpId="0"/>
      <p:bldP spid="11280" grpId="0"/>
      <p:bldP spid="11281" grpId="0"/>
      <p:bldP spid="23573" grpId="0" animBg="1"/>
      <p:bldP spid="11283" grpId="0" animBg="1"/>
      <p:bldP spid="11284" grpId="0" animBg="1"/>
      <p:bldP spid="11285" grpId="0"/>
      <p:bldP spid="11286" grpId="0" animBg="1"/>
      <p:bldP spid="23578" grpId="0" animBg="1"/>
      <p:bldP spid="2358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6" name="Text Box 6"/>
          <p:cNvSpPr txBox="1">
            <a:spLocks noChangeArrowheads="1"/>
          </p:cNvSpPr>
          <p:nvPr/>
        </p:nvSpPr>
        <p:spPr bwMode="auto">
          <a:xfrm>
            <a:off x="1146175" y="3005455"/>
            <a:ext cx="9899650" cy="158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sz="2800" dirty="0">
                <a:latin typeface="楷体" panose="02010609060101010101" charset="-122"/>
                <a:ea typeface="楷体" panose="02010609060101010101" charset="-122"/>
              </a:rPr>
              <a:t>　　面对这一派生机勃勃的大千世界，诗人联想到天地万物究竟应该由谁来主宰。</a:t>
            </a:r>
            <a:endParaRPr lang="en-US" altLang="zh-CN" sz="2800" dirty="0">
              <a:latin typeface="楷体" panose="02010609060101010101" charset="-122"/>
              <a:ea typeface="楷体" panose="02010609060101010101" charset="-122"/>
            </a:endParaRPr>
          </a:p>
          <a:p>
            <a:pPr eaLnBrk="1" hangingPunct="1">
              <a:spcBef>
                <a:spcPct val="50000"/>
              </a:spcBef>
              <a:buFont typeface="Symbol" panose="05050102010706020507" pitchFamily="18" charset="2"/>
              <a:buNone/>
            </a:pPr>
            <a:r>
              <a:rPr lang="en-US" altLang="zh-CN" sz="2800" dirty="0">
                <a:solidFill>
                  <a:srgbClr val="A923FB"/>
                </a:solidFill>
                <a:latin typeface="楷体" panose="02010609060101010101" charset="-122"/>
                <a:ea typeface="楷体" panose="02010609060101010101" charset="-122"/>
              </a:rPr>
              <a:t>   </a:t>
            </a:r>
            <a:r>
              <a:rPr lang="zh-CN" altLang="en-US" sz="2800" dirty="0">
                <a:solidFill>
                  <a:srgbClr val="FF0000"/>
                </a:solidFill>
                <a:latin typeface="楷体" panose="02010609060101010101" charset="-122"/>
                <a:ea typeface="楷体" panose="02010609060101010101" charset="-122"/>
              </a:rPr>
              <a:t>这一怅一问道出了诗人的雄心壮志，表现了他的博大胸怀。</a:t>
            </a:r>
          </a:p>
        </p:txBody>
      </p:sp>
      <p:sp>
        <p:nvSpPr>
          <p:cNvPr id="24579" name="Text Box 9"/>
          <p:cNvSpPr txBox="1">
            <a:spLocks noChangeArrowheads="1"/>
          </p:cNvSpPr>
          <p:nvPr/>
        </p:nvSpPr>
        <p:spPr bwMode="auto">
          <a:xfrm>
            <a:off x="1214120" y="2072233"/>
            <a:ext cx="9947910"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Symbol" panose="05050102010706020507" pitchFamily="18" charset="2"/>
              <a:buNone/>
            </a:pPr>
            <a:r>
              <a:rPr lang="zh-CN" altLang="en-US" sz="3600" b="1" dirty="0">
                <a:solidFill>
                  <a:srgbClr val="080100"/>
                </a:solidFill>
                <a:latin typeface="楷体" panose="02010609060101010101" charset="-122"/>
                <a:ea typeface="楷体" panose="02010609060101010101" charset="-122"/>
              </a:rPr>
              <a:t>这一怅一问表达了诗人怎样的情感？</a:t>
            </a:r>
          </a:p>
        </p:txBody>
      </p:sp>
      <p:sp>
        <p:nvSpPr>
          <p:cNvPr id="24578" name="Text Box 9"/>
          <p:cNvSpPr>
            <a:spLocks noChangeArrowheads="1"/>
          </p:cNvSpPr>
          <p:nvPr/>
        </p:nvSpPr>
        <p:spPr bwMode="auto">
          <a:xfrm>
            <a:off x="1214120" y="1139011"/>
            <a:ext cx="9139555" cy="640080"/>
          </a:xfrm>
          <a:prstGeom prst="rect">
            <a:avLst/>
          </a:prstGeom>
          <a:solidFill>
            <a:schemeClr val="tx1"/>
          </a:solidFill>
          <a:ln>
            <a:solidFill>
              <a:schemeClr val="tx1"/>
            </a:solidFill>
          </a:ln>
        </p:spPr>
        <p:txBody>
          <a:bodyPr vert="horz" wrap="square" lIns="91440" tIns="45720" rIns="91440" bIns="45720" numCol="1" anchor="ctr" anchorCtr="0" compatLnSpc="1">
            <a:noAutofit/>
          </a:bodyPr>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a:defRPr>
            </a:lvl1pPr>
            <a:lvl2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2pPr>
            <a:lvl3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3pPr>
            <a:lvl4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4pPr>
            <a:lvl5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5pPr>
            <a:lvl6pPr marL="13716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6pPr>
            <a:lvl7pPr marL="18288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7pPr>
            <a:lvl8pPr marL="22860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8pPr>
            <a:lvl9pPr marL="27432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9pPr>
          </a:lstStyle>
          <a:p>
            <a:pPr lvl="0" algn="ctr" eaLnBrk="1" hangingPunct="1"/>
            <a:r>
              <a:rPr lang="zh-CN" altLang="en-US" sz="3600" b="1" dirty="0">
                <a:solidFill>
                  <a:schemeClr val="bg1"/>
                </a:solidFill>
                <a:latin typeface="隶书" panose="02010509060101010101" charset="-122"/>
                <a:ea typeface="隶书" panose="02010509060101010101" charset="-122"/>
                <a:sym typeface="+mn-ea"/>
              </a:rPr>
              <a:t>怅寥廓，问苍茫大地，谁主沉浮？</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57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486">
                                            <p:txEl>
                                              <p:pRg st="0" end="0"/>
                                            </p:txEl>
                                          </p:spTgt>
                                        </p:tgtEl>
                                        <p:attrNameLst>
                                          <p:attrName>style.visibility</p:attrName>
                                        </p:attrNameLst>
                                      </p:cBhvr>
                                      <p:to>
                                        <p:strVal val="visible"/>
                                      </p:to>
                                    </p:set>
                                    <p:animEffect transition="in" filter="fade">
                                      <p:cBhvr>
                                        <p:cTn id="15" dur="500"/>
                                        <p:tgtEl>
                                          <p:spTgt spid="20486">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0486">
                                            <p:txEl>
                                              <p:pRg st="1" end="1"/>
                                            </p:txEl>
                                          </p:spTgt>
                                        </p:tgtEl>
                                        <p:attrNameLst>
                                          <p:attrName>style.visibility</p:attrName>
                                        </p:attrNameLst>
                                      </p:cBhvr>
                                      <p:to>
                                        <p:strVal val="visible"/>
                                      </p:to>
                                    </p:set>
                                    <p:animEffect transition="in" filter="fade">
                                      <p:cBhvr>
                                        <p:cTn id="18" dur="500"/>
                                        <p:tgtEl>
                                          <p:spTgt spid="2048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7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72960" y="3089275"/>
            <a:ext cx="5510530" cy="4083685"/>
          </a:xfrm>
          <a:prstGeom prst="rect">
            <a:avLst/>
          </a:prstGeom>
        </p:spPr>
      </p:pic>
      <p:sp>
        <p:nvSpPr>
          <p:cNvPr id="8" name="文本框 7"/>
          <p:cNvSpPr txBox="1"/>
          <p:nvPr/>
        </p:nvSpPr>
        <p:spPr>
          <a:xfrm>
            <a:off x="922020" y="620395"/>
            <a:ext cx="1706880" cy="581025"/>
          </a:xfrm>
          <a:prstGeom prst="rect">
            <a:avLst/>
          </a:prstGeom>
          <a:noFill/>
        </p:spPr>
        <p:txBody>
          <a:bodyPr wrap="none" rtlCol="0" anchor="ctr">
            <a:spAutoFit/>
          </a:bodyPr>
          <a:lstStyle/>
          <a:p>
            <a:pPr algn="ctr"/>
            <a:r>
              <a:rPr lang="zh-CN" altLang="en-US" sz="3000" b="1">
                <a:solidFill>
                  <a:schemeClr val="tx1"/>
                </a:solidFill>
                <a:latin typeface="微软雅黑" panose="020B0503020204020204" charset="-122"/>
                <a:ea typeface="微软雅黑" panose="020B0503020204020204" charset="-122"/>
                <a:cs typeface="隶书" panose="02010509060101010101" charset="-122"/>
                <a:sym typeface="+mn-lt"/>
              </a:rPr>
              <a:t>内容小结</a:t>
            </a:r>
          </a:p>
        </p:txBody>
      </p:sp>
      <p:sp>
        <p:nvSpPr>
          <p:cNvPr id="5" name="圆角矩形 4"/>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131" name="Rectangle 3"/>
          <p:cNvSpPr>
            <a:spLocks noGrp="1" noChangeArrowheads="1"/>
          </p:cNvSpPr>
          <p:nvPr/>
        </p:nvSpPr>
        <p:spPr>
          <a:xfrm>
            <a:off x="873125" y="2146300"/>
            <a:ext cx="10337165" cy="3143250"/>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9pPr>
          </a:lstStyle>
          <a:p>
            <a:pPr marL="0" indent="0" eaLnBrk="1" hangingPunct="1">
              <a:lnSpc>
                <a:spcPct val="140000"/>
              </a:lnSpc>
              <a:buFont typeface="Arial" panose="020B0604020202020204" pitchFamily="34" charset="0"/>
              <a:buNone/>
            </a:pPr>
            <a:r>
              <a:rPr lang="zh-CN" altLang="en-US" sz="3000" dirty="0">
                <a:latin typeface="楷体" panose="02010609060101010101" charset="-122"/>
                <a:ea typeface="楷体" panose="02010609060101010101" charset="-122"/>
              </a:rPr>
              <a:t>明确：</a:t>
            </a:r>
            <a:endParaRPr lang="en-US" altLang="zh-CN" sz="3000" dirty="0">
              <a:latin typeface="楷体" panose="02010609060101010101" charset="-122"/>
              <a:ea typeface="楷体" panose="02010609060101010101" charset="-122"/>
            </a:endParaRPr>
          </a:p>
          <a:p>
            <a:pPr marL="0" indent="540000" eaLnBrk="1" hangingPunct="1">
              <a:lnSpc>
                <a:spcPct val="140000"/>
              </a:lnSpc>
              <a:buFont typeface="Arial" panose="020B0604020202020204" pitchFamily="34" charset="0"/>
              <a:buNone/>
            </a:pPr>
            <a:r>
              <a:rPr lang="zh-CN" altLang="en-US" sz="3000" dirty="0">
                <a:latin typeface="楷体" panose="02010609060101010101" charset="-122"/>
                <a:ea typeface="楷体" panose="02010609060101010101" charset="-122"/>
              </a:rPr>
              <a:t> 上阕描写了一幅多姿多彩、生机勃勃的</a:t>
            </a:r>
            <a:r>
              <a:rPr lang="zh-CN" altLang="en-US" sz="3000" dirty="0">
                <a:solidFill>
                  <a:srgbClr val="FF0000"/>
                </a:solidFill>
                <a:latin typeface="楷体" panose="02010609060101010101" charset="-122"/>
                <a:ea typeface="楷体" panose="02010609060101010101" charset="-122"/>
              </a:rPr>
              <a:t>湘江秋景图，并即景抒情</a:t>
            </a:r>
            <a:r>
              <a:rPr lang="zh-CN" altLang="en-US" sz="3000" dirty="0">
                <a:latin typeface="楷体" panose="02010609060101010101" charset="-122"/>
                <a:ea typeface="楷体" panose="02010609060101010101" charset="-122"/>
              </a:rPr>
              <a:t>，提出了苍茫大地应该由谁来主宰的问题。</a:t>
            </a:r>
            <a:endParaRPr lang="en-US" altLang="zh-CN" sz="3000" dirty="0">
              <a:latin typeface="楷体" panose="02010609060101010101" charset="-122"/>
              <a:ea typeface="楷体" panose="02010609060101010101" charset="-122"/>
            </a:endParaRPr>
          </a:p>
          <a:p>
            <a:pPr marL="0" indent="540000" eaLnBrk="1" hangingPunct="1">
              <a:lnSpc>
                <a:spcPct val="140000"/>
              </a:lnSpc>
              <a:buFont typeface="Arial" panose="020B0604020202020204" pitchFamily="34" charset="0"/>
              <a:buNone/>
            </a:pPr>
            <a:endParaRPr lang="zh-CN" altLang="en-US" sz="3000" dirty="0">
              <a:latin typeface="楷体" panose="02010609060101010101" charset="-122"/>
              <a:ea typeface="楷体" panose="02010609060101010101" charset="-122"/>
            </a:endParaRPr>
          </a:p>
        </p:txBody>
      </p:sp>
      <p:sp>
        <p:nvSpPr>
          <p:cNvPr id="16388" name="Rectangle 2"/>
          <p:cNvSpPr>
            <a:spLocks noGrp="1" noChangeArrowheads="1"/>
          </p:cNvSpPr>
          <p:nvPr/>
        </p:nvSpPr>
        <p:spPr>
          <a:xfrm>
            <a:off x="1168400" y="1343660"/>
            <a:ext cx="8229600" cy="1143000"/>
          </a:xfrm>
          <a:prstGeom prst="rect">
            <a:avLst/>
          </a:prstGeom>
          <a:noFill/>
          <a:ln>
            <a:noFill/>
          </a:ln>
        </p:spPr>
        <p:txBody>
          <a:bodyPr vert="horz" wrap="square" lIns="91440" tIns="45720" rIns="91440" bIns="45720" numCol="1" anchor="ctr" anchorCtr="0" compatLnSpc="1"/>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a:defRPr>
            </a:lvl1pPr>
            <a:lvl2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2pPr>
            <a:lvl3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3pPr>
            <a:lvl4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4pPr>
            <a:lvl5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5pPr>
            <a:lvl6pPr marL="13716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6pPr>
            <a:lvl7pPr marL="18288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7pPr>
            <a:lvl8pPr marL="22860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8pPr>
            <a:lvl9pPr marL="27432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9pPr>
          </a:lstStyle>
          <a:p>
            <a:pPr eaLnBrk="1" hangingPunct="1"/>
            <a:r>
              <a:rPr lang="zh-CN" altLang="en-US" b="1" dirty="0">
                <a:solidFill>
                  <a:schemeClr val="tx1"/>
                </a:solidFill>
                <a:latin typeface="楷体" panose="02010609060101010101" charset="-122"/>
                <a:ea typeface="楷体" panose="02010609060101010101" charset="-122"/>
              </a:rPr>
              <a:t>上阕写了些什么？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638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48131">
                                            <p:txEl>
                                              <p:pRg st="0" end="0"/>
                                            </p:txEl>
                                          </p:spTgt>
                                        </p:tgtEl>
                                        <p:attrNameLst>
                                          <p:attrName>style.visibility</p:attrName>
                                        </p:attrNameLst>
                                      </p:cBhvr>
                                      <p:to>
                                        <p:strVal val="visible"/>
                                      </p:to>
                                    </p:set>
                                    <p:animEffect transition="in" filter="checkerboard(across)">
                                      <p:cBhvr>
                                        <p:cTn id="16" dur="500"/>
                                        <p:tgtEl>
                                          <p:spTgt spid="48131">
                                            <p:txEl>
                                              <p:pRg st="0" end="0"/>
                                            </p:txEl>
                                          </p:spTgt>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48131">
                                            <p:txEl>
                                              <p:pRg st="1" end="1"/>
                                            </p:txEl>
                                          </p:spTgt>
                                        </p:tgtEl>
                                        <p:attrNameLst>
                                          <p:attrName>style.visibility</p:attrName>
                                        </p:attrNameLst>
                                      </p:cBhvr>
                                      <p:to>
                                        <p:strVal val="visible"/>
                                      </p:to>
                                    </p:set>
                                    <p:animEffect transition="in" filter="checkerboard(across)">
                                      <p:cBhvr>
                                        <p:cTn id="19" dur="500"/>
                                        <p:tgtEl>
                                          <p:spTgt spid="481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uiExpand="1" build="p"/>
      <p:bldP spid="1638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72960" y="3089275"/>
            <a:ext cx="5510530" cy="4083685"/>
          </a:xfrm>
          <a:prstGeom prst="rect">
            <a:avLst/>
          </a:prstGeom>
        </p:spPr>
      </p:pic>
      <p:sp>
        <p:nvSpPr>
          <p:cNvPr id="48131" name="Rectangle 3"/>
          <p:cNvSpPr>
            <a:spLocks noGrp="1" noChangeArrowheads="1"/>
          </p:cNvSpPr>
          <p:nvPr/>
        </p:nvSpPr>
        <p:spPr>
          <a:xfrm>
            <a:off x="686435" y="1343660"/>
            <a:ext cx="10337165" cy="3143250"/>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9pPr>
          </a:lstStyle>
          <a:p>
            <a:pPr marL="0" indent="0" algn="ctr" eaLnBrk="1" hangingPunct="1">
              <a:lnSpc>
                <a:spcPct val="140000"/>
              </a:lnSpc>
              <a:buFont typeface="Arial" panose="020B0604020202020204" pitchFamily="34" charset="0"/>
              <a:buNone/>
            </a:pPr>
            <a:r>
              <a:rPr lang="zh-CN" altLang="en-US" sz="4000" b="1" dirty="0">
                <a:latin typeface="楷体" panose="02010609060101010101" charset="-122"/>
                <a:ea typeface="楷体" panose="02010609060101010101" charset="-122"/>
              </a:rPr>
              <a:t>下阙分三层：</a:t>
            </a:r>
            <a:endParaRPr lang="en-US" altLang="zh-CN" sz="4000" b="1" dirty="0">
              <a:latin typeface="楷体" panose="02010609060101010101" charset="-122"/>
              <a:ea typeface="楷体" panose="02010609060101010101" charset="-122"/>
            </a:endParaRPr>
          </a:p>
          <a:p>
            <a:pPr marL="0" indent="0" algn="ctr" eaLnBrk="1" hangingPunct="1">
              <a:lnSpc>
                <a:spcPct val="140000"/>
              </a:lnSpc>
              <a:buFont typeface="Arial" panose="020B0604020202020204" pitchFamily="34" charset="0"/>
              <a:buNone/>
            </a:pPr>
            <a:r>
              <a:rPr lang="zh-CN" altLang="en-US" sz="4000" b="1" dirty="0">
                <a:latin typeface="楷体" panose="02010609060101010101" charset="-122"/>
                <a:ea typeface="楷体" panose="02010609060101010101" charset="-122"/>
              </a:rPr>
              <a:t>忆峥嵘岁月</a:t>
            </a:r>
            <a:r>
              <a:rPr lang="en-US" altLang="zh-CN" sz="4000" b="1" dirty="0">
                <a:latin typeface="楷体" panose="02010609060101010101" charset="-122"/>
                <a:ea typeface="楷体" panose="02010609060101010101" charset="-122"/>
              </a:rPr>
              <a:t>——</a:t>
            </a:r>
            <a:r>
              <a:rPr lang="zh-CN" altLang="en-US" sz="4000" b="1" dirty="0">
                <a:latin typeface="楷体" panose="02010609060101010101" charset="-122"/>
                <a:ea typeface="楷体" panose="02010609060101010101" charset="-122"/>
              </a:rPr>
              <a:t>概括回忆</a:t>
            </a:r>
            <a:endParaRPr lang="en-US" altLang="zh-CN" sz="4000" b="1" dirty="0">
              <a:latin typeface="楷体" panose="02010609060101010101" charset="-122"/>
              <a:ea typeface="楷体" panose="02010609060101010101" charset="-122"/>
            </a:endParaRPr>
          </a:p>
          <a:p>
            <a:pPr marL="0" indent="0" algn="ctr" eaLnBrk="1" hangingPunct="1">
              <a:lnSpc>
                <a:spcPct val="140000"/>
              </a:lnSpc>
              <a:buFont typeface="Arial" panose="020B0604020202020204" pitchFamily="34" charset="0"/>
              <a:buNone/>
            </a:pPr>
            <a:r>
              <a:rPr lang="zh-CN" altLang="en-US" sz="4000" b="1" dirty="0">
                <a:latin typeface="楷体" panose="02010609060101010101" charset="-122"/>
                <a:ea typeface="楷体" panose="02010609060101010101" charset="-122"/>
              </a:rPr>
              <a:t>恰同学少年</a:t>
            </a:r>
            <a:r>
              <a:rPr lang="en-US" altLang="zh-CN" sz="4000" b="1" dirty="0">
                <a:latin typeface="楷体" panose="02010609060101010101" charset="-122"/>
                <a:ea typeface="楷体" panose="02010609060101010101" charset="-122"/>
              </a:rPr>
              <a:t>——</a:t>
            </a:r>
            <a:r>
              <a:rPr lang="zh-CN" altLang="en-US" sz="4000" b="1" dirty="0">
                <a:latin typeface="楷体" panose="02010609060101010101" charset="-122"/>
                <a:ea typeface="楷体" panose="02010609060101010101" charset="-122"/>
              </a:rPr>
              <a:t>具体回忆</a:t>
            </a:r>
            <a:endParaRPr lang="en-US" altLang="zh-CN" sz="4000" b="1" dirty="0">
              <a:latin typeface="楷体" panose="02010609060101010101" charset="-122"/>
              <a:ea typeface="楷体" panose="02010609060101010101" charset="-122"/>
            </a:endParaRPr>
          </a:p>
          <a:p>
            <a:pPr marL="0" indent="0" algn="ctr" eaLnBrk="1" hangingPunct="1">
              <a:lnSpc>
                <a:spcPct val="140000"/>
              </a:lnSpc>
              <a:buFont typeface="Arial" panose="020B0604020202020204" pitchFamily="34" charset="0"/>
              <a:buNone/>
            </a:pPr>
            <a:r>
              <a:rPr lang="zh-CN" altLang="en-US" sz="4000" b="1" dirty="0">
                <a:latin typeface="楷体" panose="02010609060101010101" charset="-122"/>
                <a:ea typeface="楷体" panose="02010609060101010101" charset="-122"/>
              </a:rPr>
              <a:t>曾  记  否</a:t>
            </a:r>
            <a:r>
              <a:rPr lang="en-US" altLang="zh-CN" sz="4000" b="1" dirty="0">
                <a:latin typeface="楷体" panose="02010609060101010101" charset="-122"/>
                <a:ea typeface="楷体" panose="02010609060101010101" charset="-122"/>
              </a:rPr>
              <a:t>——</a:t>
            </a:r>
            <a:r>
              <a:rPr lang="zh-CN" altLang="en-US" sz="4000" b="1" dirty="0">
                <a:latin typeface="楷体" panose="02010609060101010101" charset="-122"/>
                <a:ea typeface="楷体" panose="02010609060101010101" charset="-122"/>
              </a:rPr>
              <a:t>典型回忆</a:t>
            </a:r>
          </a:p>
        </p:txBody>
      </p:sp>
      <p:sp>
        <p:nvSpPr>
          <p:cNvPr id="16388" name="Rectangle 2"/>
          <p:cNvSpPr>
            <a:spLocks noGrp="1" noChangeArrowheads="1"/>
          </p:cNvSpPr>
          <p:nvPr/>
        </p:nvSpPr>
        <p:spPr>
          <a:xfrm>
            <a:off x="1168400" y="1343660"/>
            <a:ext cx="8229600" cy="1143000"/>
          </a:xfrm>
          <a:prstGeom prst="rect">
            <a:avLst/>
          </a:prstGeom>
          <a:noFill/>
          <a:ln>
            <a:noFill/>
          </a:ln>
        </p:spPr>
        <p:txBody>
          <a:bodyPr vert="horz" wrap="square" lIns="91440" tIns="45720" rIns="91440" bIns="45720" numCol="1" anchor="ctr" anchorCtr="0" compatLnSpc="1"/>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a:defRPr>
            </a:lvl1pPr>
            <a:lvl2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2pPr>
            <a:lvl3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3pPr>
            <a:lvl4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4pPr>
            <a:lvl5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5pPr>
            <a:lvl6pPr marL="13716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6pPr>
            <a:lvl7pPr marL="18288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7pPr>
            <a:lvl8pPr marL="22860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8pPr>
            <a:lvl9pPr marL="27432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9pPr>
          </a:lstStyle>
          <a:p>
            <a:pPr eaLnBrk="1" hangingPunct="1"/>
            <a:endParaRPr lang="zh-CN" altLang="en-US" b="1" dirty="0">
              <a:solidFill>
                <a:schemeClr val="tx1"/>
              </a:solidFill>
              <a:latin typeface="楷体" panose="02010609060101010101" charset="-122"/>
              <a:ea typeface="楷体" panose="02010609060101010101" charset="-122"/>
            </a:endParaRPr>
          </a:p>
        </p:txBody>
      </p:sp>
    </p:spTree>
    <p:extLst>
      <p:ext uri="{BB962C8B-B14F-4D97-AF65-F5344CB8AC3E}">
        <p14:creationId xmlns:p14="http://schemas.microsoft.com/office/powerpoint/2010/main" val="7679344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nodePh="1">
                                  <p:stCondLst>
                                    <p:cond delay="0"/>
                                  </p:stCondLst>
                                  <p:endCondLst>
                                    <p:cond evt="begin" delay="0">
                                      <p:tn val="10"/>
                                    </p:cond>
                                  </p:endCondLst>
                                  <p:childTnLst>
                                    <p:set>
                                      <p:cBhvr>
                                        <p:cTn id="11" dur="1" fill="hold">
                                          <p:stCondLst>
                                            <p:cond delay="0"/>
                                          </p:stCondLst>
                                        </p:cTn>
                                        <p:tgtEl>
                                          <p:spTgt spid="1638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48131">
                                            <p:txEl>
                                              <p:pRg st="0" end="0"/>
                                            </p:txEl>
                                          </p:spTgt>
                                        </p:tgtEl>
                                        <p:attrNameLst>
                                          <p:attrName>style.visibility</p:attrName>
                                        </p:attrNameLst>
                                      </p:cBhvr>
                                      <p:to>
                                        <p:strVal val="visible"/>
                                      </p:to>
                                    </p:set>
                                    <p:animEffect transition="in" filter="checkerboard(across)">
                                      <p:cBhvr>
                                        <p:cTn id="16" dur="500"/>
                                        <p:tgtEl>
                                          <p:spTgt spid="4813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48131">
                                            <p:txEl>
                                              <p:pRg st="1" end="1"/>
                                            </p:txEl>
                                          </p:spTgt>
                                        </p:tgtEl>
                                        <p:attrNameLst>
                                          <p:attrName>style.visibility</p:attrName>
                                        </p:attrNameLst>
                                      </p:cBhvr>
                                      <p:to>
                                        <p:strVal val="visible"/>
                                      </p:to>
                                    </p:set>
                                    <p:animEffect transition="in" filter="checkerboard(across)">
                                      <p:cBhvr>
                                        <p:cTn id="21" dur="500"/>
                                        <p:tgtEl>
                                          <p:spTgt spid="48131">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48131">
                                            <p:txEl>
                                              <p:pRg st="2" end="2"/>
                                            </p:txEl>
                                          </p:spTgt>
                                        </p:tgtEl>
                                        <p:attrNameLst>
                                          <p:attrName>style.visibility</p:attrName>
                                        </p:attrNameLst>
                                      </p:cBhvr>
                                      <p:to>
                                        <p:strVal val="visible"/>
                                      </p:to>
                                    </p:set>
                                    <p:animEffect transition="in" filter="checkerboard(across)">
                                      <p:cBhvr>
                                        <p:cTn id="26" dur="500"/>
                                        <p:tgtEl>
                                          <p:spTgt spid="48131">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48131">
                                            <p:txEl>
                                              <p:pRg st="3" end="3"/>
                                            </p:txEl>
                                          </p:spTgt>
                                        </p:tgtEl>
                                        <p:attrNameLst>
                                          <p:attrName>style.visibility</p:attrName>
                                        </p:attrNameLst>
                                      </p:cBhvr>
                                      <p:to>
                                        <p:strVal val="visible"/>
                                      </p:to>
                                    </p:set>
                                    <p:animEffect transition="in" filter="checkerboard(across)">
                                      <p:cBhvr>
                                        <p:cTn id="31" dur="500"/>
                                        <p:tgtEl>
                                          <p:spTgt spid="481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uiExpand="1" build="p"/>
      <p:bldP spid="1638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nvSpPr>
        <p:spPr bwMode="auto">
          <a:xfrm>
            <a:off x="1602105" y="1477010"/>
            <a:ext cx="8229600" cy="794385"/>
          </a:xfrm>
          <a:prstGeom prst="rect">
            <a:avLst/>
          </a:prstGeom>
          <a:solidFill>
            <a:schemeClr val="tx1"/>
          </a:solidFill>
          <a:ln>
            <a:solidFill>
              <a:schemeClr val="tx1"/>
            </a:solidFill>
          </a:ln>
        </p:spPr>
        <p:txBody>
          <a:bodyPr vert="horz" wrap="square" lIns="91440" tIns="45720" rIns="91440" bIns="45720" numCol="1" anchor="ctr" anchorCtr="0" compatLnSpc="1">
            <a:noAutofit/>
          </a:bodyPr>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a:defRPr>
            </a:lvl1pPr>
            <a:lvl2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2pPr>
            <a:lvl3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3pPr>
            <a:lvl4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4pPr>
            <a:lvl5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5pPr>
            <a:lvl6pPr marL="13716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6pPr>
            <a:lvl7pPr marL="18288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7pPr>
            <a:lvl8pPr marL="22860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8pPr>
            <a:lvl9pPr marL="27432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9pPr>
          </a:lstStyle>
          <a:p>
            <a:pPr lvl="0" algn="ctr" eaLnBrk="1" hangingPunct="1"/>
            <a:r>
              <a:rPr lang="zh-CN" altLang="en-US" sz="3600" b="1" dirty="0">
                <a:solidFill>
                  <a:schemeClr val="bg1"/>
                </a:solidFill>
                <a:latin typeface="隶书" panose="02010509060101010101" charset="-122"/>
                <a:ea typeface="隶书" panose="02010509060101010101" charset="-122"/>
                <a:sym typeface="+mn-ea"/>
              </a:rPr>
              <a:t>携来百侣曾游。忆往昔峥嵘岁月稠。</a:t>
            </a:r>
          </a:p>
        </p:txBody>
      </p:sp>
      <p:sp>
        <p:nvSpPr>
          <p:cNvPr id="17412" name="矩形 2"/>
          <p:cNvSpPr>
            <a:spLocks noChangeArrowheads="1"/>
          </p:cNvSpPr>
          <p:nvPr/>
        </p:nvSpPr>
        <p:spPr bwMode="auto">
          <a:xfrm>
            <a:off x="1139190" y="2420620"/>
            <a:ext cx="11725910"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b="1" dirty="0">
                <a:solidFill>
                  <a:srgbClr val="000000"/>
                </a:solidFill>
                <a:latin typeface="楷体" panose="02010609060101010101" charset="-122"/>
                <a:ea typeface="楷体" panose="02010609060101010101" charset="-122"/>
              </a:rPr>
              <a:t>（</a:t>
            </a:r>
            <a:r>
              <a:rPr lang="en-US" altLang="zh-CN" sz="3600" b="1" dirty="0">
                <a:solidFill>
                  <a:srgbClr val="000000"/>
                </a:solidFill>
                <a:latin typeface="楷体" panose="02010609060101010101" charset="-122"/>
                <a:ea typeface="楷体" panose="02010609060101010101" charset="-122"/>
              </a:rPr>
              <a:t>1</a:t>
            </a:r>
            <a:r>
              <a:rPr lang="zh-CN" altLang="en-US" sz="3600" b="1" dirty="0">
                <a:solidFill>
                  <a:srgbClr val="000000"/>
                </a:solidFill>
                <a:latin typeface="楷体" panose="02010609060101010101" charset="-122"/>
                <a:ea typeface="楷体" panose="02010609060101010101" charset="-122"/>
              </a:rPr>
              <a:t>）这两句的正常语序是怎样的？</a:t>
            </a:r>
            <a:endParaRPr lang="en-US" altLang="zh-CN" sz="3600" b="1" dirty="0">
              <a:solidFill>
                <a:srgbClr val="000000"/>
              </a:solidFill>
              <a:latin typeface="楷体" panose="02010609060101010101" charset="-122"/>
              <a:ea typeface="楷体" panose="02010609060101010101" charset="-122"/>
            </a:endParaRPr>
          </a:p>
        </p:txBody>
      </p:sp>
      <p:sp>
        <p:nvSpPr>
          <p:cNvPr id="2053" name="矩形 3"/>
          <p:cNvSpPr>
            <a:spLocks noChangeArrowheads="1"/>
          </p:cNvSpPr>
          <p:nvPr/>
        </p:nvSpPr>
        <p:spPr bwMode="auto">
          <a:xfrm>
            <a:off x="1588135" y="3227070"/>
            <a:ext cx="8585200"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dirty="0">
                <a:solidFill>
                  <a:srgbClr val="000000"/>
                </a:solidFill>
                <a:latin typeface="楷体" panose="02010609060101010101" charset="-122"/>
                <a:ea typeface="楷体" panose="02010609060101010101" charset="-122"/>
              </a:rPr>
              <a:t>忆往昔，携来百侣曾游，（度过了）（稠）许多峥嵘岁月。</a:t>
            </a:r>
          </a:p>
        </p:txBody>
      </p:sp>
      <p:sp>
        <p:nvSpPr>
          <p:cNvPr id="17414" name="矩形 1"/>
          <p:cNvSpPr>
            <a:spLocks noChangeArrowheads="1"/>
          </p:cNvSpPr>
          <p:nvPr/>
        </p:nvSpPr>
        <p:spPr bwMode="auto">
          <a:xfrm>
            <a:off x="1125855" y="4528185"/>
            <a:ext cx="8341995" cy="70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000" b="1" dirty="0">
                <a:solidFill>
                  <a:srgbClr val="000000"/>
                </a:solidFill>
                <a:latin typeface="楷体" panose="02010609060101010101" charset="-122"/>
                <a:ea typeface="楷体" panose="02010609060101010101" charset="-122"/>
              </a:rPr>
              <a:t>（</a:t>
            </a:r>
            <a:r>
              <a:rPr lang="en-US" altLang="zh-CN" sz="4000" b="1" dirty="0">
                <a:solidFill>
                  <a:srgbClr val="000000"/>
                </a:solidFill>
                <a:latin typeface="楷体" panose="02010609060101010101" charset="-122"/>
                <a:ea typeface="楷体" panose="02010609060101010101" charset="-122"/>
              </a:rPr>
              <a:t>2</a:t>
            </a:r>
            <a:r>
              <a:rPr lang="zh-CN" altLang="en-US" sz="4000" b="1" dirty="0">
                <a:solidFill>
                  <a:srgbClr val="000000"/>
                </a:solidFill>
                <a:latin typeface="楷体" panose="02010609060101010101" charset="-122"/>
                <a:ea typeface="楷体" panose="02010609060101010101" charset="-122"/>
              </a:rPr>
              <a:t>）在全文中起什么作用？</a:t>
            </a:r>
          </a:p>
        </p:txBody>
      </p:sp>
      <p:sp>
        <p:nvSpPr>
          <p:cNvPr id="3" name="矩形 2"/>
          <p:cNvSpPr>
            <a:spLocks noChangeArrowheads="1"/>
          </p:cNvSpPr>
          <p:nvPr/>
        </p:nvSpPr>
        <p:spPr bwMode="auto">
          <a:xfrm>
            <a:off x="1588135" y="5292090"/>
            <a:ext cx="6079490" cy="70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solidFill>
                  <a:srgbClr val="000000"/>
                </a:solidFill>
                <a:latin typeface="楷体" panose="02010609060101010101" charset="-122"/>
                <a:ea typeface="楷体" panose="02010609060101010101" charset="-122"/>
              </a:rPr>
              <a:t>承上启下 过渡作用。</a:t>
            </a:r>
          </a:p>
        </p:txBody>
      </p:sp>
      <p:sp>
        <p:nvSpPr>
          <p:cNvPr id="8" name="文本框 7"/>
          <p:cNvSpPr txBox="1"/>
          <p:nvPr/>
        </p:nvSpPr>
        <p:spPr>
          <a:xfrm>
            <a:off x="721325" y="633908"/>
            <a:ext cx="2108270" cy="553998"/>
          </a:xfrm>
          <a:prstGeom prst="rect">
            <a:avLst/>
          </a:prstGeom>
          <a:noFill/>
        </p:spPr>
        <p:txBody>
          <a:bodyPr wrap="none" rtlCol="0" anchor="ctr">
            <a:spAutoFit/>
          </a:bodyPr>
          <a:lstStyle/>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峥嵘岁月图</a:t>
            </a:r>
          </a:p>
        </p:txBody>
      </p:sp>
      <p:sp>
        <p:nvSpPr>
          <p:cNvPr id="5" name="圆角矩形 4"/>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2053" grpId="0"/>
      <p:bldP spid="17414"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nvSpPr>
        <p:spPr bwMode="auto">
          <a:xfrm>
            <a:off x="1203960" y="1467485"/>
            <a:ext cx="8816340" cy="889000"/>
          </a:xfrm>
          <a:prstGeom prst="rect">
            <a:avLst/>
          </a:prstGeom>
          <a:solidFill>
            <a:schemeClr val="tx1"/>
          </a:solidFill>
          <a:ln>
            <a:solidFill>
              <a:schemeClr val="tx1"/>
            </a:solidFill>
          </a:ln>
        </p:spPr>
        <p:txBody>
          <a:bodyPr vert="horz" wrap="square" lIns="91440" tIns="45720" rIns="91440" bIns="45720" numCol="1" anchor="ctr" anchorCtr="0" compatLnSpc="1">
            <a:noAutofit/>
          </a:bodyPr>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a:defRPr>
            </a:lvl1pPr>
            <a:lvl2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2pPr>
            <a:lvl3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3pPr>
            <a:lvl4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4pPr>
            <a:lvl5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5pPr>
            <a:lvl6pPr marL="13716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6pPr>
            <a:lvl7pPr marL="18288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7pPr>
            <a:lvl8pPr marL="22860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8pPr>
            <a:lvl9pPr marL="27432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9pPr>
          </a:lstStyle>
          <a:p>
            <a:pPr lvl="0" algn="ctr" eaLnBrk="1" hangingPunct="1"/>
            <a:r>
              <a:rPr lang="zh-CN" altLang="en-US" sz="3600" b="1" dirty="0">
                <a:solidFill>
                  <a:schemeClr val="bg1"/>
                </a:solidFill>
                <a:latin typeface="隶书" panose="02010509060101010101" charset="-122"/>
                <a:ea typeface="隶书" panose="02010509060101010101" charset="-122"/>
                <a:sym typeface="+mn-ea"/>
              </a:rPr>
              <a:t>携来百侣曾游。忆往昔峥嵘岁月稠。</a:t>
            </a:r>
          </a:p>
        </p:txBody>
      </p:sp>
      <p:sp>
        <p:nvSpPr>
          <p:cNvPr id="18436" name="矩形 2"/>
          <p:cNvSpPr>
            <a:spLocks noChangeArrowheads="1"/>
          </p:cNvSpPr>
          <p:nvPr/>
        </p:nvSpPr>
        <p:spPr bwMode="auto">
          <a:xfrm>
            <a:off x="1045210" y="2477770"/>
            <a:ext cx="9428480" cy="1071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dirty="0">
                <a:solidFill>
                  <a:srgbClr val="000000"/>
                </a:solidFill>
                <a:latin typeface="楷体" panose="02010609060101010101" charset="-122"/>
                <a:ea typeface="楷体" panose="02010609060101010101" charset="-122"/>
              </a:rPr>
              <a:t>（</a:t>
            </a:r>
            <a:r>
              <a:rPr lang="en-US" altLang="zh-CN" sz="3200" b="1" dirty="0">
                <a:solidFill>
                  <a:srgbClr val="000000"/>
                </a:solidFill>
                <a:latin typeface="楷体" panose="02010609060101010101" charset="-122"/>
                <a:ea typeface="楷体" panose="02010609060101010101" charset="-122"/>
              </a:rPr>
              <a:t>3</a:t>
            </a:r>
            <a:r>
              <a:rPr lang="zh-CN" altLang="en-US" sz="3200" b="1" dirty="0">
                <a:solidFill>
                  <a:srgbClr val="000000"/>
                </a:solidFill>
                <a:latin typeface="楷体" panose="02010609060101010101" charset="-122"/>
                <a:ea typeface="楷体" panose="02010609060101010101" charset="-122"/>
              </a:rPr>
              <a:t>）</a:t>
            </a:r>
            <a:r>
              <a:rPr lang="en-US" altLang="zh-CN" sz="3200" b="1" dirty="0">
                <a:solidFill>
                  <a:srgbClr val="000000"/>
                </a:solidFill>
                <a:latin typeface="楷体" panose="02010609060101010101" charset="-122"/>
                <a:ea typeface="楷体" panose="02010609060101010101" charset="-122"/>
              </a:rPr>
              <a:t>1911</a:t>
            </a:r>
            <a:r>
              <a:rPr lang="zh-CN" altLang="en-US" sz="3200" b="1" dirty="0">
                <a:solidFill>
                  <a:srgbClr val="000000"/>
                </a:solidFill>
                <a:latin typeface="楷体" panose="02010609060101010101" charset="-122"/>
                <a:ea typeface="楷体" panose="02010609060101010101" charset="-122"/>
              </a:rPr>
              <a:t>～</a:t>
            </a:r>
            <a:r>
              <a:rPr lang="en-US" altLang="zh-CN" sz="3200" b="1" dirty="0">
                <a:solidFill>
                  <a:srgbClr val="000000"/>
                </a:solidFill>
                <a:latin typeface="楷体" panose="02010609060101010101" charset="-122"/>
                <a:ea typeface="楷体" panose="02010609060101010101" charset="-122"/>
              </a:rPr>
              <a:t>1925</a:t>
            </a:r>
            <a:r>
              <a:rPr lang="zh-CN" altLang="en-US" sz="3200" b="1" dirty="0">
                <a:solidFill>
                  <a:srgbClr val="000000"/>
                </a:solidFill>
                <a:latin typeface="楷体" panose="02010609060101010101" charset="-122"/>
                <a:ea typeface="楷体" panose="02010609060101010101" charset="-122"/>
              </a:rPr>
              <a:t>年，毛泽东在长沙从事的主要革命活动有：</a:t>
            </a:r>
          </a:p>
        </p:txBody>
      </p:sp>
      <p:sp>
        <p:nvSpPr>
          <p:cNvPr id="4" name="矩形 3"/>
          <p:cNvSpPr>
            <a:spLocks noChangeArrowheads="1"/>
          </p:cNvSpPr>
          <p:nvPr/>
        </p:nvSpPr>
        <p:spPr bwMode="auto">
          <a:xfrm>
            <a:off x="996315" y="3576320"/>
            <a:ext cx="10031730" cy="252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a:buFont typeface="Wingdings" panose="05000000000000000000" pitchFamily="2" charset="2"/>
              <a:buChar char="Ø"/>
            </a:pPr>
            <a:r>
              <a:rPr lang="zh-CN" altLang="en-US" sz="3200" dirty="0">
                <a:solidFill>
                  <a:srgbClr val="000000"/>
                </a:solidFill>
                <a:latin typeface="楷体" panose="02010609060101010101" charset="-122"/>
                <a:ea typeface="楷体" panose="02010609060101010101" charset="-122"/>
              </a:rPr>
              <a:t>组织了湖南学生联合会、新民学会</a:t>
            </a:r>
          </a:p>
          <a:p>
            <a:pPr marL="457200" indent="-457200">
              <a:buFont typeface="Wingdings" panose="05000000000000000000" pitchFamily="2" charset="2"/>
              <a:buChar char="Ø"/>
            </a:pPr>
            <a:r>
              <a:rPr lang="zh-CN" altLang="en-US" sz="3200" dirty="0">
                <a:solidFill>
                  <a:srgbClr val="000000"/>
                </a:solidFill>
                <a:latin typeface="楷体" panose="02010609060101010101" charset="-122"/>
                <a:ea typeface="楷体" panose="02010609060101010101" charset="-122"/>
              </a:rPr>
              <a:t>开办了平民夜校、文化书社</a:t>
            </a:r>
          </a:p>
          <a:p>
            <a:pPr marL="457200" indent="-457200">
              <a:buFont typeface="Wingdings" panose="05000000000000000000" pitchFamily="2" charset="2"/>
              <a:buChar char="Ø"/>
            </a:pPr>
            <a:r>
              <a:rPr lang="zh-CN" altLang="en-US" sz="3200" dirty="0">
                <a:solidFill>
                  <a:srgbClr val="000000"/>
                </a:solidFill>
                <a:latin typeface="楷体" panose="02010609060101010101" charset="-122"/>
                <a:ea typeface="楷体" panose="02010609060101010101" charset="-122"/>
              </a:rPr>
              <a:t>参加反对袁世凯称帝，领导了驱逐张敬尧、谭延闿、赵恒惕等军阀的活动</a:t>
            </a:r>
          </a:p>
          <a:p>
            <a:pPr marL="457200" indent="-457200">
              <a:buFont typeface="Wingdings" panose="05000000000000000000" pitchFamily="2" charset="2"/>
              <a:buChar char="Ø"/>
            </a:pPr>
            <a:r>
              <a:rPr lang="zh-CN" altLang="en-US" sz="3200" dirty="0">
                <a:solidFill>
                  <a:srgbClr val="000000"/>
                </a:solidFill>
                <a:latin typeface="楷体" panose="02010609060101010101" charset="-122"/>
                <a:ea typeface="楷体" panose="02010609060101010101" charset="-122"/>
              </a:rPr>
              <a:t>创办</a:t>
            </a:r>
            <a:r>
              <a:rPr lang="en-US" altLang="zh-CN" sz="3200" dirty="0">
                <a:solidFill>
                  <a:srgbClr val="000000"/>
                </a:solidFill>
                <a:latin typeface="楷体" panose="02010609060101010101" charset="-122"/>
                <a:ea typeface="楷体" panose="02010609060101010101" charset="-122"/>
              </a:rPr>
              <a:t>《</a:t>
            </a:r>
            <a:r>
              <a:rPr lang="zh-CN" altLang="en-US" sz="3200" dirty="0">
                <a:solidFill>
                  <a:srgbClr val="000000"/>
                </a:solidFill>
                <a:latin typeface="楷体" panose="02010609060101010101" charset="-122"/>
                <a:ea typeface="楷体" panose="02010609060101010101" charset="-122"/>
              </a:rPr>
              <a:t>湘江评论</a:t>
            </a:r>
            <a:r>
              <a:rPr lang="en-US" altLang="zh-CN" sz="3200" dirty="0">
                <a:solidFill>
                  <a:srgbClr val="000000"/>
                </a:solidFill>
                <a:latin typeface="楷体" panose="02010609060101010101" charset="-122"/>
                <a:ea typeface="楷体" panose="02010609060101010101" charset="-122"/>
              </a:rPr>
              <a:t>》</a:t>
            </a:r>
            <a:r>
              <a:rPr lang="zh-CN" altLang="en-US" sz="3200" dirty="0">
                <a:solidFill>
                  <a:srgbClr val="000000"/>
                </a:solidFill>
                <a:latin typeface="楷体" panose="02010609060101010101" charset="-122"/>
                <a:ea typeface="楷体" panose="02010609060101010101" charset="-122"/>
              </a:rPr>
              <a:t>，成立马克思主义研究会</a:t>
            </a:r>
          </a:p>
        </p:txBody>
      </p:sp>
      <p:sp>
        <p:nvSpPr>
          <p:cNvPr id="8" name="文本框 7"/>
          <p:cNvSpPr txBox="1"/>
          <p:nvPr/>
        </p:nvSpPr>
        <p:spPr>
          <a:xfrm>
            <a:off x="721325" y="633908"/>
            <a:ext cx="2108270" cy="553998"/>
          </a:xfrm>
          <a:prstGeom prst="rect">
            <a:avLst/>
          </a:prstGeom>
          <a:noFill/>
        </p:spPr>
        <p:txBody>
          <a:bodyPr wrap="none" rtlCol="0" anchor="ctr">
            <a:spAutoFit/>
          </a:bodyPr>
          <a:lstStyle/>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峥嵘岁月图</a:t>
            </a:r>
          </a:p>
        </p:txBody>
      </p:sp>
      <p:sp>
        <p:nvSpPr>
          <p:cNvPr id="5" name="圆角矩形 4"/>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4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nimBg="1"/>
      <p:bldP spid="18436"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C:\Users\Administrator\Desktop\timg13.jpgtimg13"/>
          <p:cNvPicPr>
            <a:picLocks noChangeAspect="1"/>
          </p:cNvPicPr>
          <p:nvPr/>
        </p:nvPicPr>
        <p:blipFill>
          <a:blip r:embed="rId4"/>
          <a:stretch>
            <a:fillRect/>
          </a:stretch>
        </p:blipFill>
        <p:spPr>
          <a:xfrm>
            <a:off x="3992" y="0"/>
            <a:ext cx="12184016" cy="6858000"/>
          </a:xfrm>
          <a:prstGeom prst="rect">
            <a:avLst/>
          </a:prstGeom>
        </p:spPr>
      </p:pic>
      <p:sp>
        <p:nvSpPr>
          <p:cNvPr id="2" name="矩形 9"/>
          <p:cNvSpPr/>
          <p:nvPr/>
        </p:nvSpPr>
        <p:spPr>
          <a:xfrm>
            <a:off x="3823653" y="3611245"/>
            <a:ext cx="4544695" cy="1014730"/>
          </a:xfrm>
          <a:prstGeom prst="rect">
            <a:avLst/>
          </a:prstGeom>
          <a:noFill/>
          <a:ln w="9525">
            <a:noFill/>
          </a:ln>
        </p:spPr>
        <p:txBody>
          <a:bodyPr vert="horz"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5pPr>
          </a:lstStyle>
          <a:p>
            <a:pPr marL="0" lvl="0" indent="0" algn="ctr" eaLnBrk="1" hangingPunct="1">
              <a:lnSpc>
                <a:spcPct val="100000"/>
              </a:lnSpc>
              <a:spcBef>
                <a:spcPct val="0"/>
              </a:spcBef>
              <a:buNone/>
            </a:pPr>
            <a:r>
              <a:rPr lang="zh-CN" altLang="en-US" sz="6000">
                <a:latin typeface="隶书" panose="02010509060101010101" charset="-122"/>
                <a:ea typeface="隶书" panose="02010509060101010101" charset="-122"/>
              </a:rPr>
              <a:t>课文导读</a:t>
            </a:r>
            <a:endParaRPr lang="zh-CN" altLang="en-US" sz="6000">
              <a:latin typeface="隶书" charset="0"/>
              <a:ea typeface="隶书"/>
            </a:endParaRPr>
          </a:p>
        </p:txBody>
      </p:sp>
      <p:sp>
        <p:nvSpPr>
          <p:cNvPr id="5" name="_14"/>
          <p:cNvSpPr txBox="1">
            <a:spLocks noChangeArrowheads="1"/>
          </p:cNvSpPr>
          <p:nvPr/>
        </p:nvSpPr>
        <p:spPr bwMode="auto">
          <a:xfrm>
            <a:off x="4277360" y="4163060"/>
            <a:ext cx="3689350" cy="833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dist">
              <a:lnSpc>
                <a:spcPct val="150000"/>
              </a:lnSpc>
            </a:pPr>
            <a:endParaRPr lang="zh-CN" altLang="en-US" sz="1800" spc="300" dirty="0">
              <a:solidFill>
                <a:schemeClr val="tx1">
                  <a:lumMod val="75000"/>
                  <a:lumOff val="25000"/>
                </a:schemeClr>
              </a:solidFill>
              <a:latin typeface="楷体" panose="02010609060101010101" charset="-122"/>
              <a:ea typeface="楷体" panose="02010609060101010101" charset="-122"/>
            </a:endParaRPr>
          </a:p>
        </p:txBody>
      </p:sp>
      <p:grpSp>
        <p:nvGrpSpPr>
          <p:cNvPr id="10" name="组合 9"/>
          <p:cNvGrpSpPr/>
          <p:nvPr/>
        </p:nvGrpSpPr>
        <p:grpSpPr>
          <a:xfrm>
            <a:off x="4608195" y="1474470"/>
            <a:ext cx="2899410" cy="2579370"/>
            <a:chOff x="7427" y="2322"/>
            <a:chExt cx="4566" cy="4062"/>
          </a:xfrm>
        </p:grpSpPr>
        <p:sp>
          <p:nvSpPr>
            <p:cNvPr id="6" name="文本框 5"/>
            <p:cNvSpPr txBox="1"/>
            <p:nvPr/>
          </p:nvSpPr>
          <p:spPr>
            <a:xfrm>
              <a:off x="7427" y="2322"/>
              <a:ext cx="4311" cy="4062"/>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600" i="0" u="none" strike="noStrike" kern="1200" cap="none" spc="0" normalizeH="0" baseline="0" noProof="0" dirty="0">
                  <a:ln>
                    <a:noFill/>
                  </a:ln>
                  <a:solidFill>
                    <a:schemeClr val="tx1">
                      <a:lumMod val="85000"/>
                      <a:lumOff val="15000"/>
                    </a:schemeClr>
                  </a:solidFill>
                  <a:effectLst/>
                  <a:uLnTx/>
                  <a:uFillTx/>
                  <a:latin typeface="隶书" panose="02010509060101010101" charset="-122"/>
                  <a:ea typeface="隶书" panose="02010509060101010101" charset="-122"/>
                </a:rPr>
                <a:t>壹</a:t>
              </a:r>
              <a:endParaRPr kumimoji="0" lang="zh-CN" altLang="en-US" sz="16600" i="0" u="none" strike="noStrike" kern="1200" cap="none" spc="0" normalizeH="0" baseline="0" noProof="0" dirty="0">
                <a:ln>
                  <a:noFill/>
                </a:ln>
                <a:solidFill>
                  <a:schemeClr val="tx1">
                    <a:lumMod val="85000"/>
                    <a:lumOff val="15000"/>
                  </a:schemeClr>
                </a:solidFill>
                <a:effectLst/>
                <a:uLnTx/>
                <a:uFillTx/>
                <a:latin typeface="隶书" charset="0"/>
                <a:ea typeface="隶书"/>
              </a:endParaRPr>
            </a:p>
          </p:txBody>
        </p:sp>
        <p:cxnSp>
          <p:nvCxnSpPr>
            <p:cNvPr id="16" name="直接连接符 15"/>
            <p:cNvCxnSpPr/>
            <p:nvPr/>
          </p:nvCxnSpPr>
          <p:spPr>
            <a:xfrm>
              <a:off x="7548" y="5831"/>
              <a:ext cx="4445" cy="1"/>
            </a:xfrm>
            <a:prstGeom prst="line">
              <a:avLst/>
            </a:prstGeom>
            <a:ln w="12700" cmpd="sng">
              <a:solidFill>
                <a:srgbClr val="202020"/>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pic>
        <p:nvPicPr>
          <p:cNvPr id="14" name="PA_图片 10"/>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rcRect l="10494" t="26133" r="20536" b="24204"/>
          <a:stretch>
            <a:fillRect/>
          </a:stretch>
        </p:blipFill>
        <p:spPr>
          <a:xfrm flipH="1">
            <a:off x="0" y="-32385"/>
            <a:ext cx="4589145" cy="33045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warp dir="in"/>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nvSpPr>
        <p:spPr>
          <a:xfrm>
            <a:off x="641350" y="398780"/>
            <a:ext cx="11181715" cy="1143000"/>
          </a:xfrm>
          <a:prstGeom prst="rect">
            <a:avLst/>
          </a:prstGeom>
          <a:noFill/>
          <a:ln>
            <a:noFill/>
          </a:ln>
        </p:spPr>
        <p:txBody>
          <a:bodyPr vert="horz" wrap="square" lIns="91440" tIns="45720" rIns="91440" bIns="45720" numCol="1" anchor="ctr" anchorCtr="0" compatLnSpc="1"/>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a:defRPr>
            </a:lvl1pPr>
            <a:lvl2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2pPr>
            <a:lvl3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3pPr>
            <a:lvl4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4pPr>
            <a:lvl5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5pPr>
            <a:lvl6pPr marL="13716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6pPr>
            <a:lvl7pPr marL="18288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7pPr>
            <a:lvl8pPr marL="22860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8pPr>
            <a:lvl9pPr marL="27432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9pPr>
          </a:lstStyle>
          <a:p>
            <a:pPr eaLnBrk="1" hangingPunct="1"/>
            <a:r>
              <a:rPr lang="zh-CN" altLang="en-US" sz="2800" b="1">
                <a:solidFill>
                  <a:schemeClr val="bg1"/>
                </a:solidFill>
                <a:latin typeface="楷体" panose="02010609060101010101" charset="-122"/>
                <a:ea typeface="楷体" panose="02010609060101010101" charset="-122"/>
              </a:rPr>
              <a:t>恰同学少年，风华正茂；书生意气，挥斥方遒。指点江山，激扬文字，粪土当年万户侯</a:t>
            </a:r>
            <a:r>
              <a:rPr lang="zh-CN" altLang="en-US" sz="2400" b="1">
                <a:solidFill>
                  <a:schemeClr val="bg1"/>
                </a:solidFill>
                <a:latin typeface="楷体" panose="02010609060101010101" charset="-122"/>
                <a:ea typeface="楷体" panose="02010609060101010101" charset="-122"/>
              </a:rPr>
              <a:t>。</a:t>
            </a:r>
          </a:p>
        </p:txBody>
      </p:sp>
      <p:sp>
        <p:nvSpPr>
          <p:cNvPr id="21510" name="Text Box 6"/>
          <p:cNvSpPr txBox="1">
            <a:spLocks noChangeArrowheads="1"/>
          </p:cNvSpPr>
          <p:nvPr/>
        </p:nvSpPr>
        <p:spPr bwMode="auto">
          <a:xfrm>
            <a:off x="976630" y="2527935"/>
            <a:ext cx="10724515" cy="94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Symbol" panose="05050102010706020507" pitchFamily="18" charset="2"/>
              <a:buNone/>
            </a:pPr>
            <a:r>
              <a:rPr lang="zh-CN" altLang="en-US" sz="2800" b="1" dirty="0">
                <a:solidFill>
                  <a:srgbClr val="FA3324"/>
                </a:solidFill>
                <a:latin typeface="楷体" panose="02010609060101010101" charset="-122"/>
                <a:ea typeface="楷体" panose="02010609060101010101" charset="-122"/>
              </a:rPr>
              <a:t>恰同学少年</a:t>
            </a:r>
            <a:r>
              <a:rPr lang="zh-CN" altLang="en-US" sz="2800" b="1" dirty="0">
                <a:solidFill>
                  <a:srgbClr val="800080"/>
                </a:solidFill>
                <a:latin typeface="楷体" panose="02010609060101010101" charset="-122"/>
                <a:ea typeface="楷体" panose="02010609060101010101" charset="-122"/>
              </a:rPr>
              <a:t>：</a:t>
            </a:r>
            <a:r>
              <a:rPr lang="zh-CN" altLang="en-US" sz="2800" dirty="0">
                <a:solidFill>
                  <a:srgbClr val="000000"/>
                </a:solidFill>
                <a:latin typeface="楷体" panose="02010609060101010101" charset="-122"/>
                <a:ea typeface="楷体" panose="02010609060101010101" charset="-122"/>
              </a:rPr>
              <a:t>点明这群革命者的相互关系以及年龄特征。</a:t>
            </a:r>
            <a:endParaRPr lang="zh-CN" altLang="en-US" sz="2800" b="1" dirty="0">
              <a:solidFill>
                <a:srgbClr val="A923FB"/>
              </a:solidFill>
              <a:latin typeface="楷体" panose="02010609060101010101" charset="-122"/>
              <a:ea typeface="楷体" panose="02010609060101010101" charset="-122"/>
            </a:endParaRPr>
          </a:p>
          <a:p>
            <a:pPr eaLnBrk="1" hangingPunct="1">
              <a:buFont typeface="Symbol" panose="05050102010706020507" pitchFamily="18" charset="2"/>
              <a:buNone/>
            </a:pPr>
            <a:r>
              <a:rPr lang="zh-CN" altLang="en-US" sz="2800" b="1" dirty="0">
                <a:solidFill>
                  <a:srgbClr val="FA3324"/>
                </a:solidFill>
                <a:latin typeface="楷体" panose="02010609060101010101" charset="-122"/>
                <a:ea typeface="楷体" panose="02010609060101010101" charset="-122"/>
              </a:rPr>
              <a:t>风华正茂</a:t>
            </a:r>
            <a:r>
              <a:rPr lang="zh-CN" altLang="en-US" sz="2800" dirty="0">
                <a:solidFill>
                  <a:srgbClr val="000000"/>
                </a:solidFill>
                <a:latin typeface="楷体" panose="02010609060101010101" charset="-122"/>
                <a:ea typeface="楷体" panose="02010609060101010101" charset="-122"/>
              </a:rPr>
              <a:t>：风采焕发，才华横溢。</a:t>
            </a:r>
          </a:p>
        </p:txBody>
      </p:sp>
      <p:sp>
        <p:nvSpPr>
          <p:cNvPr id="21511" name="Text Box 7"/>
          <p:cNvSpPr txBox="1">
            <a:spLocks noChangeArrowheads="1"/>
          </p:cNvSpPr>
          <p:nvPr/>
        </p:nvSpPr>
        <p:spPr bwMode="auto">
          <a:xfrm>
            <a:off x="976630" y="3546475"/>
            <a:ext cx="10491470" cy="94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sz="2800" b="1" dirty="0">
                <a:solidFill>
                  <a:srgbClr val="FA3324"/>
                </a:solidFill>
                <a:latin typeface="楷体" panose="02010609060101010101" charset="-122"/>
                <a:ea typeface="楷体" panose="02010609060101010101" charset="-122"/>
              </a:rPr>
              <a:t>书生意气，挥斥方遒：</a:t>
            </a:r>
            <a:r>
              <a:rPr lang="zh-CN" altLang="en-US" sz="2800" dirty="0">
                <a:solidFill>
                  <a:srgbClr val="000000"/>
                </a:solidFill>
                <a:latin typeface="楷体" panose="02010609060101010101" charset="-122"/>
                <a:ea typeface="楷体" panose="02010609060101010101" charset="-122"/>
              </a:rPr>
              <a:t>描绘青年们的精神状态。他们意气奔放，奋发有为。</a:t>
            </a:r>
          </a:p>
        </p:txBody>
      </p:sp>
      <p:sp>
        <p:nvSpPr>
          <p:cNvPr id="21512" name="Text Box 8"/>
          <p:cNvSpPr txBox="1">
            <a:spLocks noChangeArrowheads="1"/>
          </p:cNvSpPr>
          <p:nvPr/>
        </p:nvSpPr>
        <p:spPr bwMode="auto">
          <a:xfrm>
            <a:off x="976630" y="4408170"/>
            <a:ext cx="10491470" cy="1798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Symbol" panose="05050102010706020507" pitchFamily="18" charset="2"/>
              <a:buNone/>
            </a:pPr>
            <a:r>
              <a:rPr lang="zh-CN" altLang="en-US" sz="2800" b="1" dirty="0">
                <a:solidFill>
                  <a:srgbClr val="FA3324"/>
                </a:solidFill>
                <a:latin typeface="楷体" panose="02010609060101010101" charset="-122"/>
                <a:ea typeface="楷体" panose="02010609060101010101" charset="-122"/>
              </a:rPr>
              <a:t>指点江山，激扬文字，粪土当年万户侯：</a:t>
            </a:r>
            <a:r>
              <a:rPr lang="zh-CN" altLang="en-US" sz="2800" dirty="0">
                <a:solidFill>
                  <a:srgbClr val="000000"/>
                </a:solidFill>
                <a:latin typeface="楷体" panose="02010609060101010101" charset="-122"/>
                <a:ea typeface="楷体" panose="02010609060101010101" charset="-122"/>
              </a:rPr>
              <a:t>这三句描写同学们的战斗行动。他们评论国家大事，用文章批评污浊的事物，赞美美好的事物。</a:t>
            </a:r>
            <a:endParaRPr lang="zh-CN" altLang="en-US" sz="2800" b="1" dirty="0">
              <a:solidFill>
                <a:srgbClr val="FA3324"/>
              </a:solidFill>
              <a:latin typeface="楷体" panose="02010609060101010101" charset="-122"/>
              <a:ea typeface="楷体" panose="02010609060101010101" charset="-122"/>
            </a:endParaRPr>
          </a:p>
          <a:p>
            <a:pPr eaLnBrk="1" hangingPunct="1">
              <a:buFont typeface="Symbol" panose="05050102010706020507" pitchFamily="18" charset="2"/>
              <a:buNone/>
            </a:pPr>
            <a:r>
              <a:rPr lang="zh-CN" altLang="en-US" sz="2800" b="1" dirty="0">
                <a:solidFill>
                  <a:srgbClr val="FA3324"/>
                </a:solidFill>
                <a:latin typeface="楷体" panose="02010609060101010101" charset="-122"/>
                <a:ea typeface="楷体" panose="02010609060101010101" charset="-122"/>
              </a:rPr>
              <a:t>粪土当年万户侯：</a:t>
            </a:r>
            <a:r>
              <a:rPr lang="zh-CN" altLang="en-US" sz="2800" dirty="0">
                <a:solidFill>
                  <a:srgbClr val="000000"/>
                </a:solidFill>
                <a:latin typeface="楷体" panose="02010609060101010101" charset="-122"/>
                <a:ea typeface="楷体" panose="02010609060101010101" charset="-122"/>
              </a:rPr>
              <a:t>表现了对当时大官僚、大军阀的蔑视。</a:t>
            </a:r>
            <a:endParaRPr lang="en-US" altLang="zh-CN" sz="2800" dirty="0">
              <a:solidFill>
                <a:srgbClr val="000000"/>
              </a:solidFill>
              <a:latin typeface="楷体" panose="02010609060101010101" charset="-122"/>
              <a:ea typeface="楷体" panose="02010609060101010101" charset="-122"/>
            </a:endParaRPr>
          </a:p>
        </p:txBody>
      </p:sp>
      <p:sp>
        <p:nvSpPr>
          <p:cNvPr id="3" name="Rectangle 2"/>
          <p:cNvSpPr>
            <a:spLocks noGrp="1" noChangeArrowheads="1"/>
          </p:cNvSpPr>
          <p:nvPr/>
        </p:nvSpPr>
        <p:spPr bwMode="auto">
          <a:xfrm>
            <a:off x="1087120" y="1287780"/>
            <a:ext cx="10055225" cy="1143000"/>
          </a:xfrm>
          <a:prstGeom prst="rect">
            <a:avLst/>
          </a:prstGeom>
          <a:solidFill>
            <a:schemeClr val="tx1"/>
          </a:solidFill>
          <a:ln>
            <a:solidFill>
              <a:schemeClr val="tx1"/>
            </a:solidFill>
          </a:ln>
        </p:spPr>
        <p:txBody>
          <a:bodyPr vert="horz" wrap="square" lIns="91440" tIns="45720" rIns="91440" bIns="45720" numCol="1" anchor="ctr" anchorCtr="0" compatLnSpc="1">
            <a:noAutofit/>
          </a:bodyPr>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a:defRPr>
            </a:lvl1pPr>
            <a:lvl2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2pPr>
            <a:lvl3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3pPr>
            <a:lvl4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4pPr>
            <a:lvl5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5pPr>
            <a:lvl6pPr marL="13716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6pPr>
            <a:lvl7pPr marL="18288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7pPr>
            <a:lvl8pPr marL="22860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8pPr>
            <a:lvl9pPr marL="27432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9pPr>
          </a:lstStyle>
          <a:p>
            <a:pPr lvl="0" algn="ctr" eaLnBrk="1" hangingPunct="1"/>
            <a:r>
              <a:rPr lang="zh-CN" altLang="en-US" sz="3600" b="1" dirty="0">
                <a:solidFill>
                  <a:schemeClr val="bg1"/>
                </a:solidFill>
                <a:latin typeface="隶书" panose="02010509060101010101" charset="-122"/>
                <a:ea typeface="隶书" panose="02010509060101010101" charset="-122"/>
                <a:sym typeface="+mn-ea"/>
              </a:rPr>
              <a:t>恰同学少年，风华正茂；书生意气，挥斥方遒。指点江山，激扬文字，粪土当年万户侯。</a:t>
            </a:r>
          </a:p>
        </p:txBody>
      </p:sp>
      <p:sp>
        <p:nvSpPr>
          <p:cNvPr id="8" name="文本框 7"/>
          <p:cNvSpPr txBox="1"/>
          <p:nvPr/>
        </p:nvSpPr>
        <p:spPr>
          <a:xfrm>
            <a:off x="721325" y="633908"/>
            <a:ext cx="2108270" cy="553998"/>
          </a:xfrm>
          <a:prstGeom prst="rect">
            <a:avLst/>
          </a:prstGeom>
          <a:noFill/>
        </p:spPr>
        <p:txBody>
          <a:bodyPr wrap="none" rtlCol="0" anchor="ctr">
            <a:spAutoFit/>
          </a:bodyPr>
          <a:lstStyle/>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峥嵘岁月图</a:t>
            </a:r>
          </a:p>
        </p:txBody>
      </p:sp>
      <p:sp>
        <p:nvSpPr>
          <p:cNvPr id="5" name="圆角矩形 4"/>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5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5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5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0" grpId="0"/>
      <p:bldP spid="21511" grpId="0"/>
      <p:bldP spid="21512" grpId="0"/>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内容占位符 2"/>
          <p:cNvSpPr>
            <a:spLocks noGrp="1"/>
          </p:cNvSpPr>
          <p:nvPr/>
        </p:nvSpPr>
        <p:spPr>
          <a:xfrm>
            <a:off x="1300480" y="1656715"/>
            <a:ext cx="9801225" cy="1270000"/>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9pPr>
          </a:lstStyle>
          <a:p>
            <a:pPr marL="0" indent="0">
              <a:buFont typeface="Arial" panose="020B0604020202020204" pitchFamily="34" charset="0"/>
              <a:buNone/>
            </a:pPr>
            <a:r>
              <a:rPr lang="zh-CN" altLang="en-US" sz="3600" b="1" dirty="0">
                <a:solidFill>
                  <a:schemeClr val="tx1"/>
                </a:solidFill>
                <a:latin typeface="楷体" panose="02010609060101010101" charset="-122"/>
                <a:ea typeface="楷体" panose="02010609060101010101" charset="-122"/>
              </a:rPr>
              <a:t>讨论：下阕给我们塑造了一群怎样的革命青年形象？</a:t>
            </a:r>
          </a:p>
        </p:txBody>
      </p:sp>
      <p:sp>
        <p:nvSpPr>
          <p:cNvPr id="13" name="矩形 12"/>
          <p:cNvSpPr>
            <a:spLocks noChangeArrowheads="1"/>
          </p:cNvSpPr>
          <p:nvPr/>
        </p:nvSpPr>
        <p:spPr bwMode="auto">
          <a:xfrm>
            <a:off x="1524000" y="2884488"/>
            <a:ext cx="879856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71500" indent="-571500">
              <a:buFont typeface="Wingdings" panose="05000000000000000000" pitchFamily="2" charset="2"/>
              <a:buChar char="Ø"/>
            </a:pPr>
            <a:r>
              <a:rPr lang="zh-CN" altLang="en-US" sz="3600" dirty="0">
                <a:solidFill>
                  <a:schemeClr val="tx1"/>
                </a:solidFill>
                <a:latin typeface="楷体" panose="02010609060101010101" charset="-122"/>
                <a:ea typeface="楷体" panose="02010609060101010101" charset="-122"/>
              </a:rPr>
              <a:t>年青、有朝气、有才华</a:t>
            </a:r>
          </a:p>
          <a:p>
            <a:pPr marL="571500" indent="-571500">
              <a:buFont typeface="Wingdings" panose="05000000000000000000" pitchFamily="2" charset="2"/>
              <a:buChar char="Ø"/>
            </a:pPr>
            <a:r>
              <a:rPr lang="zh-CN" altLang="en-US" sz="3600" dirty="0">
                <a:solidFill>
                  <a:schemeClr val="tx1"/>
                </a:solidFill>
                <a:latin typeface="楷体" panose="02010609060101010101" charset="-122"/>
                <a:ea typeface="楷体" panose="02010609060101010101" charset="-122"/>
              </a:rPr>
              <a:t>有抱负、有热情、有力量</a:t>
            </a:r>
          </a:p>
          <a:p>
            <a:pPr marL="571500" indent="-571500">
              <a:buFont typeface="Wingdings" panose="05000000000000000000" pitchFamily="2" charset="2"/>
              <a:buChar char="Ø"/>
            </a:pPr>
            <a:r>
              <a:rPr lang="zh-CN" altLang="en-US" sz="3600" dirty="0">
                <a:solidFill>
                  <a:schemeClr val="tx1"/>
                </a:solidFill>
                <a:latin typeface="楷体" panose="02010609060101010101" charset="-122"/>
                <a:ea typeface="楷体" panose="02010609060101010101" charset="-122"/>
              </a:rPr>
              <a:t>关心评论国家大事，写激浊扬清的文章</a:t>
            </a:r>
          </a:p>
          <a:p>
            <a:pPr marL="571500" indent="-571500">
              <a:buFont typeface="Wingdings" panose="05000000000000000000" pitchFamily="2" charset="2"/>
              <a:buChar char="Ø"/>
            </a:pPr>
            <a:r>
              <a:rPr lang="zh-CN" altLang="en-US" sz="3600" dirty="0">
                <a:solidFill>
                  <a:schemeClr val="tx1"/>
                </a:solidFill>
                <a:latin typeface="楷体" panose="02010609060101010101" charset="-122"/>
                <a:ea typeface="楷体" panose="02010609060101010101" charset="-122"/>
              </a:rPr>
              <a:t>视军阀如粪士，蔑视反动统治者</a:t>
            </a:r>
          </a:p>
        </p:txBody>
      </p:sp>
      <p:sp>
        <p:nvSpPr>
          <p:cNvPr id="8" name="文本框 7"/>
          <p:cNvSpPr txBox="1"/>
          <p:nvPr/>
        </p:nvSpPr>
        <p:spPr>
          <a:xfrm>
            <a:off x="721325" y="633908"/>
            <a:ext cx="2108270" cy="553998"/>
          </a:xfrm>
          <a:prstGeom prst="rect">
            <a:avLst/>
          </a:prstGeom>
          <a:noFill/>
        </p:spPr>
        <p:txBody>
          <a:bodyPr wrap="none" rtlCol="0" anchor="ctr">
            <a:spAutoFit/>
          </a:bodyPr>
          <a:lstStyle/>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峥嵘岁月图</a:t>
            </a:r>
          </a:p>
        </p:txBody>
      </p:sp>
      <p:sp>
        <p:nvSpPr>
          <p:cNvPr id="5" name="圆角矩形 4"/>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a:spLocks noChangeArrowheads="1"/>
          </p:cNvSpPr>
          <p:nvPr/>
        </p:nvSpPr>
        <p:spPr bwMode="auto">
          <a:xfrm>
            <a:off x="879475" y="2676525"/>
            <a:ext cx="10613390" cy="338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742950" indent="-742950">
              <a:buFont typeface="Calibri"/>
              <a:buAutoNum type="arabicPeriod"/>
            </a:pPr>
            <a:r>
              <a:rPr lang="zh-CN" altLang="en-US" sz="3600" b="1" dirty="0">
                <a:solidFill>
                  <a:schemeClr val="tx1"/>
                </a:solidFill>
                <a:latin typeface="楷体" panose="02010609060101010101" charset="-122"/>
                <a:ea typeface="楷体" panose="02010609060101010101" charset="-122"/>
              </a:rPr>
              <a:t>年龄气质  </a:t>
            </a:r>
            <a:r>
              <a:rPr lang="en-US" altLang="zh-CN" sz="3600" dirty="0">
                <a:solidFill>
                  <a:schemeClr val="tx1"/>
                </a:solidFill>
                <a:latin typeface="楷体" panose="02010609060101010101" charset="-122"/>
                <a:ea typeface="楷体" panose="02010609060101010101" charset="-122"/>
              </a:rPr>
              <a:t>(</a:t>
            </a:r>
            <a:r>
              <a:rPr lang="zh-CN" altLang="en-US" sz="3600" dirty="0">
                <a:solidFill>
                  <a:schemeClr val="tx1"/>
                </a:solidFill>
                <a:latin typeface="楷体" panose="02010609060101010101" charset="-122"/>
                <a:ea typeface="楷体" panose="02010609060101010101" charset="-122"/>
              </a:rPr>
              <a:t>同学少年   风华正茂</a:t>
            </a:r>
            <a:r>
              <a:rPr lang="en-US" altLang="zh-CN" sz="3600" dirty="0">
                <a:solidFill>
                  <a:schemeClr val="tx1"/>
                </a:solidFill>
                <a:latin typeface="楷体" panose="02010609060101010101" charset="-122"/>
                <a:ea typeface="楷体" panose="02010609060101010101" charset="-122"/>
              </a:rPr>
              <a:t>)</a:t>
            </a:r>
          </a:p>
          <a:p>
            <a:pPr marL="742950" indent="-742950">
              <a:buFont typeface="Calibri"/>
              <a:buAutoNum type="arabicPeriod"/>
            </a:pPr>
            <a:endParaRPr lang="en-US" altLang="zh-CN" sz="3600" dirty="0">
              <a:solidFill>
                <a:schemeClr val="tx1"/>
              </a:solidFill>
              <a:latin typeface="楷体" panose="02010609060101010101" charset="-122"/>
              <a:ea typeface="楷体" panose="02010609060101010101" charset="-122"/>
            </a:endParaRPr>
          </a:p>
          <a:p>
            <a:pPr marL="742950" indent="-742950">
              <a:buFont typeface="Calibri"/>
              <a:buAutoNum type="arabicPeriod"/>
            </a:pPr>
            <a:r>
              <a:rPr lang="zh-CN" altLang="en-US" sz="3600" b="1" dirty="0">
                <a:solidFill>
                  <a:schemeClr val="tx1"/>
                </a:solidFill>
                <a:latin typeface="楷体" panose="02010609060101010101" charset="-122"/>
                <a:ea typeface="楷体" panose="02010609060101010101" charset="-122"/>
              </a:rPr>
              <a:t>精神状态</a:t>
            </a:r>
            <a:r>
              <a:rPr lang="zh-CN" altLang="en-US" sz="3600" dirty="0">
                <a:solidFill>
                  <a:schemeClr val="tx1"/>
                </a:solidFill>
                <a:latin typeface="楷体" panose="02010609060101010101" charset="-122"/>
                <a:ea typeface="楷体" panose="02010609060101010101" charset="-122"/>
              </a:rPr>
              <a:t>  </a:t>
            </a:r>
            <a:r>
              <a:rPr lang="en-US" altLang="zh-CN" sz="3600" dirty="0">
                <a:solidFill>
                  <a:schemeClr val="tx1"/>
                </a:solidFill>
                <a:latin typeface="楷体" panose="02010609060101010101" charset="-122"/>
                <a:ea typeface="楷体" panose="02010609060101010101" charset="-122"/>
              </a:rPr>
              <a:t>(</a:t>
            </a:r>
            <a:r>
              <a:rPr lang="zh-CN" altLang="en-US" sz="3600" dirty="0">
                <a:solidFill>
                  <a:schemeClr val="tx1"/>
                </a:solidFill>
                <a:latin typeface="楷体" panose="02010609060101010101" charset="-122"/>
                <a:ea typeface="楷体" panose="02010609060101010101" charset="-122"/>
              </a:rPr>
              <a:t>书生意气   挥斥方遒</a:t>
            </a:r>
            <a:r>
              <a:rPr lang="en-US" altLang="zh-CN" sz="3600" dirty="0">
                <a:solidFill>
                  <a:schemeClr val="tx1"/>
                </a:solidFill>
                <a:latin typeface="楷体" panose="02010609060101010101" charset="-122"/>
                <a:ea typeface="楷体" panose="02010609060101010101" charset="-122"/>
              </a:rPr>
              <a:t>)</a:t>
            </a:r>
          </a:p>
          <a:p>
            <a:pPr marL="742950" indent="-742950">
              <a:buFont typeface="Calibri"/>
              <a:buAutoNum type="arabicPeriod"/>
            </a:pPr>
            <a:endParaRPr lang="en-US" altLang="zh-CN" sz="3600" dirty="0">
              <a:solidFill>
                <a:schemeClr val="tx1"/>
              </a:solidFill>
              <a:latin typeface="楷体" panose="02010609060101010101" charset="-122"/>
              <a:ea typeface="楷体" panose="02010609060101010101" charset="-122"/>
            </a:endParaRPr>
          </a:p>
          <a:p>
            <a:pPr marL="742950" indent="-742950">
              <a:buFont typeface="Calibri"/>
              <a:buAutoNum type="arabicPeriod"/>
            </a:pPr>
            <a:r>
              <a:rPr lang="zh-CN" altLang="en-US" sz="3600" b="1" dirty="0">
                <a:solidFill>
                  <a:schemeClr val="tx1"/>
                </a:solidFill>
                <a:latin typeface="楷体" panose="02010609060101010101" charset="-122"/>
                <a:ea typeface="楷体" panose="02010609060101010101" charset="-122"/>
              </a:rPr>
              <a:t>战斗行动  </a:t>
            </a:r>
            <a:r>
              <a:rPr lang="en-US" altLang="zh-CN" sz="3600" dirty="0">
                <a:solidFill>
                  <a:schemeClr val="tx1"/>
                </a:solidFill>
                <a:latin typeface="楷体" panose="02010609060101010101" charset="-122"/>
                <a:ea typeface="楷体" panose="02010609060101010101" charset="-122"/>
              </a:rPr>
              <a:t>(</a:t>
            </a:r>
            <a:r>
              <a:rPr lang="zh-CN" altLang="en-US" sz="3600" dirty="0">
                <a:solidFill>
                  <a:schemeClr val="tx1"/>
                </a:solidFill>
                <a:latin typeface="楷体" panose="02010609060101010101" charset="-122"/>
                <a:ea typeface="楷体" panose="02010609060101010101" charset="-122"/>
              </a:rPr>
              <a:t>指点江山   激扬文字  粪土当年万户侯</a:t>
            </a:r>
            <a:r>
              <a:rPr lang="en-US" altLang="zh-CN" sz="3600" dirty="0">
                <a:solidFill>
                  <a:schemeClr val="tx1"/>
                </a:solidFill>
                <a:latin typeface="楷体" panose="02010609060101010101" charset="-122"/>
                <a:ea typeface="楷体" panose="02010609060101010101" charset="-122"/>
              </a:rPr>
              <a:t> )</a:t>
            </a:r>
          </a:p>
        </p:txBody>
      </p:sp>
      <p:sp>
        <p:nvSpPr>
          <p:cNvPr id="22534" name="矩形 13"/>
          <p:cNvSpPr>
            <a:spLocks noChangeArrowheads="1"/>
          </p:cNvSpPr>
          <p:nvPr/>
        </p:nvSpPr>
        <p:spPr bwMode="auto">
          <a:xfrm>
            <a:off x="1528763" y="1689735"/>
            <a:ext cx="6157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dirty="0">
                <a:solidFill>
                  <a:schemeClr val="tx1"/>
                </a:solidFill>
                <a:latin typeface="楷体" panose="02010609060101010101" charset="-122"/>
                <a:ea typeface="楷体" panose="02010609060101010101" charset="-122"/>
              </a:rPr>
              <a:t>主要是从哪几个方面写的</a:t>
            </a:r>
            <a:r>
              <a:rPr lang="en-US" altLang="zh-CN" sz="4000" b="1" dirty="0">
                <a:solidFill>
                  <a:schemeClr val="tx1"/>
                </a:solidFill>
                <a:latin typeface="楷体" panose="02010609060101010101" charset="-122"/>
                <a:ea typeface="楷体" panose="02010609060101010101" charset="-122"/>
              </a:rPr>
              <a:t>?</a:t>
            </a:r>
          </a:p>
        </p:txBody>
      </p:sp>
      <p:sp>
        <p:nvSpPr>
          <p:cNvPr id="8" name="文本框 7"/>
          <p:cNvSpPr txBox="1"/>
          <p:nvPr/>
        </p:nvSpPr>
        <p:spPr>
          <a:xfrm>
            <a:off x="721325" y="633908"/>
            <a:ext cx="2108270" cy="553998"/>
          </a:xfrm>
          <a:prstGeom prst="rect">
            <a:avLst/>
          </a:prstGeom>
          <a:noFill/>
        </p:spPr>
        <p:txBody>
          <a:bodyPr wrap="none" rtlCol="0" anchor="ctr">
            <a:spAutoFit/>
          </a:bodyPr>
          <a:lstStyle/>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峥嵘岁月图</a:t>
            </a:r>
          </a:p>
        </p:txBody>
      </p:sp>
      <p:sp>
        <p:nvSpPr>
          <p:cNvPr id="5" name="圆角矩形 4"/>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a:spLocks noChangeArrowheads="1"/>
          </p:cNvSpPr>
          <p:nvPr/>
        </p:nvSpPr>
        <p:spPr bwMode="auto">
          <a:xfrm>
            <a:off x="687070" y="2531110"/>
            <a:ext cx="10429240" cy="252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r>
              <a:rPr lang="zh-CN" altLang="en-US" sz="4000" dirty="0">
                <a:solidFill>
                  <a:schemeClr val="tx1"/>
                </a:solidFill>
                <a:latin typeface="楷体" panose="02010609060101010101" charset="-122"/>
                <a:ea typeface="楷体" panose="02010609060101010101" charset="-122"/>
              </a:rPr>
              <a:t> 突出了包括诗人在内的年轻革命者奋发向上、敢作敢为的精神，为我们描绘了一幅幅生气勃勃的“少年学子图”，间接回答了“谁主沉浮”的问题。 </a:t>
            </a:r>
          </a:p>
        </p:txBody>
      </p:sp>
      <p:sp>
        <p:nvSpPr>
          <p:cNvPr id="23558" name="矩形 13"/>
          <p:cNvSpPr>
            <a:spLocks noChangeArrowheads="1"/>
          </p:cNvSpPr>
          <p:nvPr/>
        </p:nvSpPr>
        <p:spPr bwMode="auto">
          <a:xfrm>
            <a:off x="1369060" y="1705610"/>
            <a:ext cx="6873875"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dirty="0">
                <a:solidFill>
                  <a:schemeClr val="tx1"/>
                </a:solidFill>
                <a:latin typeface="楷体" panose="02010609060101010101" charset="-122"/>
                <a:ea typeface="楷体" panose="02010609060101010101" charset="-122"/>
              </a:rPr>
              <a:t>刻画这样的形象有什么作用？</a:t>
            </a:r>
          </a:p>
        </p:txBody>
      </p:sp>
      <p:sp>
        <p:nvSpPr>
          <p:cNvPr id="8" name="文本框 7"/>
          <p:cNvSpPr txBox="1"/>
          <p:nvPr/>
        </p:nvSpPr>
        <p:spPr>
          <a:xfrm>
            <a:off x="721325" y="633908"/>
            <a:ext cx="2108270" cy="553998"/>
          </a:xfrm>
          <a:prstGeom prst="rect">
            <a:avLst/>
          </a:prstGeom>
          <a:noFill/>
        </p:spPr>
        <p:txBody>
          <a:bodyPr wrap="none" rtlCol="0" anchor="ctr">
            <a:spAutoFit/>
          </a:bodyPr>
          <a:lstStyle/>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峥嵘岁月图</a:t>
            </a:r>
          </a:p>
        </p:txBody>
      </p:sp>
      <p:sp>
        <p:nvSpPr>
          <p:cNvPr id="5" name="圆角矩形 4"/>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nvSpPr>
        <p:spPr>
          <a:xfrm>
            <a:off x="522605" y="3219450"/>
            <a:ext cx="10721975" cy="2595880"/>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9pPr>
          </a:lstStyle>
          <a:p>
            <a:pPr eaLnBrk="1" hangingPunct="1">
              <a:buFont typeface="Wingdings" panose="05000000000000000000" pitchFamily="2" charset="2"/>
              <a:buNone/>
            </a:pPr>
            <a:r>
              <a:rPr lang="en-US" altLang="zh-CN" dirty="0">
                <a:solidFill>
                  <a:srgbClr val="080100"/>
                </a:solidFill>
                <a:latin typeface="楷体" panose="02010609060101010101" charset="-122"/>
                <a:ea typeface="楷体" panose="02010609060101010101" charset="-122"/>
              </a:rPr>
              <a:t>    </a:t>
            </a:r>
            <a:r>
              <a:rPr lang="zh-CN" altLang="en-US" dirty="0">
                <a:solidFill>
                  <a:srgbClr val="080100"/>
                </a:solidFill>
                <a:latin typeface="楷体" panose="02010609060101010101" charset="-122"/>
                <a:ea typeface="楷体" panose="02010609060101010101" charset="-122"/>
              </a:rPr>
              <a:t>　</a:t>
            </a:r>
            <a:r>
              <a:rPr lang="zh-CN" altLang="en-US" dirty="0">
                <a:solidFill>
                  <a:srgbClr val="0000CC"/>
                </a:solidFill>
                <a:latin typeface="楷体" panose="02010609060101010101" charset="-122"/>
                <a:ea typeface="楷体" panose="02010609060101010101" charset="-122"/>
              </a:rPr>
              <a:t>这一设问句，是对上阕“谁主沉浮”问题的巧妙回答</a:t>
            </a:r>
            <a:r>
              <a:rPr lang="zh-CN" altLang="en-US" dirty="0">
                <a:solidFill>
                  <a:srgbClr val="080100"/>
                </a:solidFill>
                <a:latin typeface="楷体" panose="02010609060101010101" charset="-122"/>
                <a:ea typeface="楷体" panose="02010609060101010101" charset="-122"/>
              </a:rPr>
              <a:t>。它表明：国家民族的命运，乃至人世间的一切应该由我们这一群敢于“中流击水，浪遏飞舟”的热血青年来主宰。</a:t>
            </a:r>
            <a:r>
              <a:rPr lang="zh-CN" altLang="en-US" dirty="0">
                <a:solidFill>
                  <a:srgbClr val="0000CC"/>
                </a:solidFill>
                <a:latin typeface="楷体" panose="02010609060101010101" charset="-122"/>
                <a:ea typeface="楷体" panose="02010609060101010101" charset="-122"/>
              </a:rPr>
              <a:t>这一设问句再次抒发了诗人以天下为己任的伟大抱负。</a:t>
            </a:r>
          </a:p>
        </p:txBody>
      </p:sp>
      <p:sp>
        <p:nvSpPr>
          <p:cNvPr id="24580" name="Rectangle 2"/>
          <p:cNvSpPr>
            <a:spLocks noGrp="1" noChangeArrowheads="1"/>
          </p:cNvSpPr>
          <p:nvPr/>
        </p:nvSpPr>
        <p:spPr>
          <a:xfrm>
            <a:off x="663575" y="1326515"/>
            <a:ext cx="8743950" cy="1235075"/>
          </a:xfrm>
          <a:prstGeom prst="rect">
            <a:avLst/>
          </a:prstGeom>
          <a:noFill/>
          <a:ln>
            <a:noFill/>
          </a:ln>
        </p:spPr>
        <p:txBody>
          <a:bodyPr vert="horz" wrap="square" lIns="91440" tIns="45720" rIns="91440" bIns="45720" numCol="1" anchor="ctr" anchorCtr="0" compatLnSpc="1"/>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a:defRPr>
            </a:lvl1pPr>
            <a:lvl2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2pPr>
            <a:lvl3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3pPr>
            <a:lvl4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4pPr>
            <a:lvl5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5pPr>
            <a:lvl6pPr marL="13716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6pPr>
            <a:lvl7pPr marL="18288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7pPr>
            <a:lvl8pPr marL="22860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8pPr>
            <a:lvl9pPr marL="27432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9pPr>
          </a:lstStyle>
          <a:p>
            <a:pPr eaLnBrk="1" hangingPunct="1"/>
            <a:r>
              <a:rPr lang="zh-CN" altLang="en-US" sz="4000" b="1" dirty="0">
                <a:solidFill>
                  <a:schemeClr val="tx1"/>
                </a:solidFill>
                <a:latin typeface="楷体" panose="02010609060101010101" charset="-122"/>
                <a:ea typeface="楷体" panose="02010609060101010101" charset="-122"/>
              </a:rPr>
              <a:t>曾记否，到中流击水，浪遏飞舟？</a:t>
            </a:r>
          </a:p>
        </p:txBody>
      </p:sp>
      <p:sp>
        <p:nvSpPr>
          <p:cNvPr id="24581" name="Text Box 4"/>
          <p:cNvSpPr txBox="1">
            <a:spLocks noChangeArrowheads="1"/>
          </p:cNvSpPr>
          <p:nvPr/>
        </p:nvSpPr>
        <p:spPr bwMode="auto">
          <a:xfrm>
            <a:off x="947420" y="2286000"/>
            <a:ext cx="9928860"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sz="3600" b="1" dirty="0">
                <a:solidFill>
                  <a:srgbClr val="FA3324"/>
                </a:solidFill>
                <a:latin typeface="楷体" panose="02010609060101010101" charset="-122"/>
                <a:ea typeface="楷体" panose="02010609060101010101" charset="-122"/>
              </a:rPr>
              <a:t>这一设问句与上阕末尾的设问句有什么内在联系？</a:t>
            </a:r>
          </a:p>
        </p:txBody>
      </p:sp>
      <p:sp>
        <p:nvSpPr>
          <p:cNvPr id="8" name="文本框 7"/>
          <p:cNvSpPr txBox="1"/>
          <p:nvPr/>
        </p:nvSpPr>
        <p:spPr>
          <a:xfrm>
            <a:off x="721326" y="633908"/>
            <a:ext cx="2108269" cy="553998"/>
          </a:xfrm>
          <a:prstGeom prst="rect">
            <a:avLst/>
          </a:prstGeom>
          <a:noFill/>
        </p:spPr>
        <p:txBody>
          <a:bodyPr wrap="none" rtlCol="0" anchor="ctr">
            <a:spAutoFit/>
          </a:bodyPr>
          <a:lstStyle/>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中流击水图</a:t>
            </a:r>
          </a:p>
        </p:txBody>
      </p:sp>
      <p:sp>
        <p:nvSpPr>
          <p:cNvPr id="5" name="圆角矩形 4"/>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nvSpPr>
        <p:spPr>
          <a:xfrm>
            <a:off x="767080" y="2379980"/>
            <a:ext cx="10437495" cy="3241675"/>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9pPr>
          </a:lstStyle>
          <a:p>
            <a:pPr marL="274955" lvl="4" indent="0" eaLnBrk="1" hangingPunct="1">
              <a:lnSpc>
                <a:spcPct val="115000"/>
              </a:lnSpc>
              <a:buFont typeface="Arial" panose="020B0604020202020204" pitchFamily="34" charset="0"/>
              <a:buNone/>
              <a:defRPr/>
            </a:pPr>
            <a:r>
              <a:rPr lang="zh-CN" altLang="en-US" sz="3200" dirty="0">
                <a:latin typeface="楷体" panose="02010609060101010101" charset="-122"/>
                <a:ea typeface="楷体" panose="02010609060101010101" charset="-122"/>
              </a:rPr>
              <a:t>明确：</a:t>
            </a:r>
            <a:endParaRPr lang="en-US" altLang="zh-CN" sz="3200" dirty="0">
              <a:latin typeface="楷体" panose="02010609060101010101" charset="-122"/>
              <a:ea typeface="楷体" panose="02010609060101010101" charset="-122"/>
            </a:endParaRPr>
          </a:p>
          <a:p>
            <a:pPr marL="274955" lvl="4" indent="457200" eaLnBrk="1" hangingPunct="1">
              <a:lnSpc>
                <a:spcPct val="115000"/>
              </a:lnSpc>
              <a:buFont typeface="Arial" panose="020B0604020202020204" pitchFamily="34" charset="0"/>
              <a:buNone/>
              <a:defRPr/>
            </a:pPr>
            <a:r>
              <a:rPr lang="zh-CN" altLang="en-US" sz="3200" dirty="0">
                <a:latin typeface="楷体" panose="02010609060101010101" charset="-122"/>
                <a:ea typeface="楷体" panose="02010609060101010101" charset="-122"/>
              </a:rPr>
              <a:t> 下阕</a:t>
            </a:r>
            <a:r>
              <a:rPr lang="zh-CN" altLang="en-US" sz="3200" dirty="0">
                <a:solidFill>
                  <a:srgbClr val="A923FB"/>
                </a:solidFill>
                <a:latin typeface="楷体" panose="02010609060101010101" charset="-122"/>
                <a:ea typeface="楷体" panose="02010609060101010101" charset="-122"/>
              </a:rPr>
              <a:t>回忆</a:t>
            </a:r>
            <a:r>
              <a:rPr lang="zh-CN" altLang="en-US" sz="3200" dirty="0">
                <a:latin typeface="楷体" panose="02010609060101010101" charset="-122"/>
                <a:ea typeface="楷体" panose="02010609060101010101" charset="-122"/>
              </a:rPr>
              <a:t>了往昔峥嵘岁月，</a:t>
            </a:r>
            <a:r>
              <a:rPr lang="zh-CN" altLang="en-US" sz="3200" dirty="0">
                <a:solidFill>
                  <a:srgbClr val="FF0000"/>
                </a:solidFill>
                <a:latin typeface="楷体" panose="02010609060101010101" charset="-122"/>
                <a:ea typeface="楷体" panose="02010609060101010101" charset="-122"/>
              </a:rPr>
              <a:t>表现了诗人和战友们为了改造旧中国英勇无畏的革命精神和壮志豪情。</a:t>
            </a:r>
            <a:endParaRPr lang="en-US" altLang="zh-CN" sz="3200" dirty="0">
              <a:solidFill>
                <a:srgbClr val="FF0000"/>
              </a:solidFill>
              <a:latin typeface="楷体" panose="02010609060101010101" charset="-122"/>
              <a:ea typeface="楷体" panose="02010609060101010101" charset="-122"/>
            </a:endParaRPr>
          </a:p>
          <a:p>
            <a:pPr marL="274955" lvl="4" indent="457200" eaLnBrk="1" hangingPunct="1">
              <a:lnSpc>
                <a:spcPct val="115000"/>
              </a:lnSpc>
              <a:buFont typeface="Arial" panose="020B0604020202020204" pitchFamily="34" charset="0"/>
              <a:buNone/>
              <a:defRPr/>
            </a:pPr>
            <a:r>
              <a:rPr lang="zh-CN" altLang="en-US" sz="3200" dirty="0">
                <a:latin typeface="楷体" panose="02010609060101010101" charset="-122"/>
                <a:ea typeface="楷体" panose="02010609060101010101" charset="-122"/>
              </a:rPr>
              <a:t> 形象含蓄地给出了“谁主沉浮”的答案：</a:t>
            </a:r>
            <a:r>
              <a:rPr lang="zh-CN" altLang="en-US" sz="3200" dirty="0">
                <a:solidFill>
                  <a:srgbClr val="FF0000"/>
                </a:solidFill>
                <a:latin typeface="楷体" panose="02010609060101010101" charset="-122"/>
                <a:ea typeface="楷体" panose="02010609060101010101" charset="-122"/>
              </a:rPr>
              <a:t>是以天下为己任、蔑视反动统治者、敢于改造旧世界的革命青年。</a:t>
            </a:r>
          </a:p>
        </p:txBody>
      </p:sp>
      <p:sp>
        <p:nvSpPr>
          <p:cNvPr id="25604" name="Rectangle 2"/>
          <p:cNvSpPr>
            <a:spLocks noGrp="1" noChangeArrowheads="1"/>
          </p:cNvSpPr>
          <p:nvPr/>
        </p:nvSpPr>
        <p:spPr>
          <a:xfrm>
            <a:off x="1065213" y="1284923"/>
            <a:ext cx="8540750" cy="1143000"/>
          </a:xfrm>
          <a:prstGeom prst="rect">
            <a:avLst/>
          </a:prstGeom>
          <a:noFill/>
          <a:ln>
            <a:noFill/>
          </a:ln>
        </p:spPr>
        <p:txBody>
          <a:bodyPr vert="horz" wrap="square" lIns="91440" tIns="45720" rIns="91440" bIns="45720" numCol="1" anchor="ctr" anchorCtr="0" compatLnSpc="1"/>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a:defRPr>
            </a:lvl1pPr>
            <a:lvl2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2pPr>
            <a:lvl3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3pPr>
            <a:lvl4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4pPr>
            <a:lvl5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5pPr>
            <a:lvl6pPr marL="13716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6pPr>
            <a:lvl7pPr marL="18288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7pPr>
            <a:lvl8pPr marL="22860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8pPr>
            <a:lvl9pPr marL="27432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9pPr>
          </a:lstStyle>
          <a:p>
            <a:pPr algn="l" eaLnBrk="1" hangingPunct="1"/>
            <a:r>
              <a:rPr lang="zh-CN" altLang="en-US" sz="4000" b="1" dirty="0">
                <a:solidFill>
                  <a:schemeClr val="tx1"/>
                </a:solidFill>
                <a:latin typeface="楷体" panose="02010609060101010101" charset="-122"/>
                <a:ea typeface="楷体" panose="02010609060101010101" charset="-122"/>
                <a:cs typeface="仿宋_GB2312" panose="02010609030101010101" pitchFamily="49" charset="-122"/>
              </a:rPr>
              <a:t>下阕写了些什么？</a:t>
            </a:r>
          </a:p>
        </p:txBody>
      </p:sp>
      <p:sp>
        <p:nvSpPr>
          <p:cNvPr id="8" name="文本框 7"/>
          <p:cNvSpPr txBox="1"/>
          <p:nvPr/>
        </p:nvSpPr>
        <p:spPr>
          <a:xfrm>
            <a:off x="913685" y="633908"/>
            <a:ext cx="1723550" cy="553998"/>
          </a:xfrm>
          <a:prstGeom prst="rect">
            <a:avLst/>
          </a:prstGeom>
          <a:noFill/>
        </p:spPr>
        <p:txBody>
          <a:bodyPr wrap="none" rtlCol="0" anchor="ctr">
            <a:spAutoFit/>
          </a:bodyPr>
          <a:lstStyle/>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课文小结</a:t>
            </a:r>
          </a:p>
        </p:txBody>
      </p:sp>
      <p:sp>
        <p:nvSpPr>
          <p:cNvPr id="5" name="圆角矩形 4"/>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Effect transition="in" filter="strips(downLeft)">
                                      <p:cBhvr>
                                        <p:cTn id="7" dur="500"/>
                                        <p:tgtEl>
                                          <p:spTgt spid="47107">
                                            <p:txEl>
                                              <p:pRg st="0" end="0"/>
                                            </p:txEl>
                                          </p:spTgt>
                                        </p:tgtEl>
                                      </p:cBhvr>
                                    </p:animEffect>
                                  </p:childTnLst>
                                </p:cTn>
                              </p:par>
                            </p:childTnLst>
                          </p:cTn>
                        </p:par>
                        <p:par>
                          <p:cTn id="8" fill="hold" nodeType="afterGroup">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47107">
                                            <p:txEl>
                                              <p:pRg st="1" end="1"/>
                                            </p:txEl>
                                          </p:spTgt>
                                        </p:tgtEl>
                                        <p:attrNameLst>
                                          <p:attrName>style.visibility</p:attrName>
                                        </p:attrNameLst>
                                      </p:cBhvr>
                                      <p:to>
                                        <p:strVal val="visible"/>
                                      </p:to>
                                    </p:set>
                                    <p:animEffect transition="in" filter="strips(downLeft)">
                                      <p:cBhvr>
                                        <p:cTn id="11" dur="500"/>
                                        <p:tgtEl>
                                          <p:spTgt spid="47107">
                                            <p:txEl>
                                              <p:pRg st="1" end="1"/>
                                            </p:txEl>
                                          </p:spTgt>
                                        </p:tgtEl>
                                      </p:cBhvr>
                                    </p:animEffect>
                                  </p:childTnLst>
                                </p:cTn>
                              </p:par>
                            </p:childTnLst>
                          </p:cTn>
                        </p:par>
                        <p:par>
                          <p:cTn id="12" fill="hold" nodeType="afterGroup">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47107">
                                            <p:txEl>
                                              <p:pRg st="2" end="2"/>
                                            </p:txEl>
                                          </p:spTgt>
                                        </p:tgtEl>
                                        <p:attrNameLst>
                                          <p:attrName>style.visibility</p:attrName>
                                        </p:attrNameLst>
                                      </p:cBhvr>
                                      <p:to>
                                        <p:strVal val="visible"/>
                                      </p:to>
                                    </p:set>
                                    <p:animEffect transition="in" filter="strips(downLeft)">
                                      <p:cBhvr>
                                        <p:cTn id="15" dur="500"/>
                                        <p:tgtEl>
                                          <p:spTgt spid="471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nvSpPr>
        <p:spPr>
          <a:xfrm>
            <a:off x="873125" y="1490980"/>
            <a:ext cx="7772400" cy="1143000"/>
          </a:xfrm>
          <a:prstGeom prst="rect">
            <a:avLst/>
          </a:prstGeom>
          <a:noFill/>
          <a:ln>
            <a:noFill/>
          </a:ln>
        </p:spPr>
        <p:txBody>
          <a:bodyPr vert="horz" wrap="square" lIns="91440" tIns="45720" rIns="91440" bIns="45720" numCol="1" anchor="ctr" anchorCtr="0" compatLnSpc="1"/>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a:defRPr>
            </a:lvl1pPr>
            <a:lvl2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2pPr>
            <a:lvl3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3pPr>
            <a:lvl4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4pPr>
            <a:lvl5pPr marL="914400" indent="-914400" algn="ctr" rtl="0" eaLnBrk="0" fontAlgn="base" hangingPunct="0">
              <a:spcBef>
                <a:spcPct val="0"/>
              </a:spcBef>
              <a:spcAft>
                <a:spcPct val="0"/>
              </a:spcAft>
              <a:defRPr sz="4400">
                <a:solidFill>
                  <a:schemeClr val="tx1"/>
                </a:solidFill>
                <a:latin typeface="Calibri"/>
                <a:ea typeface="宋体" panose="02010600030101010101" pitchFamily="2" charset="-122"/>
                <a:sym typeface="Calibri"/>
              </a:defRPr>
            </a:lvl5pPr>
            <a:lvl6pPr marL="13716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6pPr>
            <a:lvl7pPr marL="18288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7pPr>
            <a:lvl8pPr marL="22860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8pPr>
            <a:lvl9pPr marL="2743200" indent="-914400" algn="ctr" rtl="0" fontAlgn="base">
              <a:spcBef>
                <a:spcPct val="0"/>
              </a:spcBef>
              <a:spcAft>
                <a:spcPct val="0"/>
              </a:spcAft>
              <a:defRPr sz="4400">
                <a:solidFill>
                  <a:schemeClr val="tx1"/>
                </a:solidFill>
                <a:latin typeface="Calibri"/>
                <a:ea typeface="宋体" panose="02010600030101010101" pitchFamily="2" charset="-122"/>
                <a:sym typeface="Calibri"/>
              </a:defRPr>
            </a:lvl9pPr>
          </a:lstStyle>
          <a:p>
            <a:pPr eaLnBrk="1" hangingPunct="1"/>
            <a:r>
              <a:rPr lang="zh-CN" altLang="en-US" sz="4000" b="1">
                <a:solidFill>
                  <a:schemeClr val="tx1"/>
                </a:solidFill>
                <a:latin typeface="楷体" panose="02010609060101010101" charset="-122"/>
                <a:ea typeface="楷体" panose="02010609060101010101" charset="-122"/>
              </a:rPr>
              <a:t>上、下阕有什么内在联系？</a:t>
            </a:r>
          </a:p>
        </p:txBody>
      </p:sp>
      <p:sp>
        <p:nvSpPr>
          <p:cNvPr id="31747" name="Rectangle 3"/>
          <p:cNvSpPr>
            <a:spLocks noGrp="1" noChangeArrowheads="1"/>
          </p:cNvSpPr>
          <p:nvPr/>
        </p:nvSpPr>
        <p:spPr>
          <a:xfrm>
            <a:off x="1079500" y="2547620"/>
            <a:ext cx="10181590" cy="3543300"/>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a:defRPr>
            </a:lvl9pPr>
          </a:lstStyle>
          <a:p>
            <a:pPr marL="0" indent="0" eaLnBrk="1" hangingPunct="1">
              <a:buFont typeface="Arial" panose="020B0604020202020204" pitchFamily="34" charset="0"/>
              <a:buNone/>
              <a:defRPr/>
            </a:pPr>
            <a:r>
              <a:rPr lang="en-US" altLang="zh-CN" dirty="0">
                <a:solidFill>
                  <a:schemeClr val="tx1"/>
                </a:solidFill>
                <a:latin typeface="楷体" panose="02010609060101010101" charset="-122"/>
                <a:ea typeface="楷体" panose="02010609060101010101" charset="-122"/>
              </a:rPr>
              <a:t> </a:t>
            </a:r>
            <a:r>
              <a:rPr lang="zh-CN" altLang="en-US" dirty="0">
                <a:solidFill>
                  <a:schemeClr val="tx1"/>
                </a:solidFill>
                <a:latin typeface="楷体" panose="02010609060101010101" charset="-122"/>
                <a:ea typeface="楷体" panose="02010609060101010101" charset="-122"/>
              </a:rPr>
              <a:t>明确：</a:t>
            </a:r>
          </a:p>
          <a:p>
            <a:pPr marL="0" indent="0" eaLnBrk="1" hangingPunct="1">
              <a:buFont typeface="Arial" panose="020B0604020202020204" pitchFamily="34" charset="0"/>
              <a:buNone/>
              <a:defRPr/>
            </a:pPr>
            <a:r>
              <a:rPr lang="zh-CN" altLang="en-US" dirty="0">
                <a:solidFill>
                  <a:schemeClr val="tx1"/>
                </a:solidFill>
                <a:latin typeface="楷体" panose="02010609060101010101" charset="-122"/>
                <a:ea typeface="楷体" panose="02010609060101010101" charset="-122"/>
              </a:rPr>
              <a:t>    上阕为景，下阕为情，借景抒情，景情合一。诗人面对充满蓬勃生气之景发问谁主沉浮的问题；</a:t>
            </a:r>
          </a:p>
          <a:p>
            <a:pPr marL="0" indent="0" eaLnBrk="1" hangingPunct="1">
              <a:buFont typeface="Arial" panose="020B0604020202020204" pitchFamily="34" charset="0"/>
              <a:buNone/>
              <a:defRPr/>
            </a:pPr>
            <a:r>
              <a:rPr lang="zh-CN" altLang="en-US" dirty="0">
                <a:solidFill>
                  <a:schemeClr val="tx1"/>
                </a:solidFill>
                <a:latin typeface="楷体" panose="02010609060101010101" charset="-122"/>
                <a:ea typeface="楷体" panose="02010609060101010101" charset="-122"/>
              </a:rPr>
              <a:t>    下阕，通过革命豪情的抒发，艺术地回答上面的问题，即由革命青年以及站起来的全国人民来主宰这个世界。</a:t>
            </a:r>
            <a:endParaRPr lang="en-US" altLang="zh-CN" dirty="0">
              <a:latin typeface="楷体" panose="02010609060101010101" charset="-122"/>
              <a:ea typeface="楷体" panose="02010609060101010101" charset="-122"/>
            </a:endParaRPr>
          </a:p>
        </p:txBody>
      </p:sp>
      <p:sp>
        <p:nvSpPr>
          <p:cNvPr id="8" name="文本框 7"/>
          <p:cNvSpPr txBox="1"/>
          <p:nvPr/>
        </p:nvSpPr>
        <p:spPr>
          <a:xfrm>
            <a:off x="913686" y="633908"/>
            <a:ext cx="1723549" cy="553998"/>
          </a:xfrm>
          <a:prstGeom prst="rect">
            <a:avLst/>
          </a:prstGeom>
          <a:noFill/>
        </p:spPr>
        <p:txBody>
          <a:bodyPr wrap="none" rtlCol="0" anchor="ctr">
            <a:spAutoFit/>
          </a:bodyPr>
          <a:lstStyle/>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课文小结</a:t>
            </a:r>
            <a:endParaRPr lang="en-US" altLang="zh-CN" sz="3000" b="1" dirty="0">
              <a:solidFill>
                <a:schemeClr val="tx1"/>
              </a:solidFill>
              <a:latin typeface="微软雅黑" charset="-122"/>
              <a:ea typeface="微软雅黑" charset="-122"/>
              <a:cs typeface="隶书"/>
              <a:sym typeface="+mn-lt"/>
            </a:endParaRPr>
          </a:p>
        </p:txBody>
      </p:sp>
      <p:sp>
        <p:nvSpPr>
          <p:cNvPr id="5" name="圆角矩形 4">
            <a:hlinkClick r:id="rId2" action="ppaction://hlinkfile"/>
          </p:cNvPr>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fade">
                                      <p:cBhvr>
                                        <p:cTn id="7" dur="1000"/>
                                        <p:tgtEl>
                                          <p:spTgt spid="31747">
                                            <p:txEl>
                                              <p:pRg st="0" end="0"/>
                                            </p:txEl>
                                          </p:spTgt>
                                        </p:tgtEl>
                                      </p:cBhvr>
                                    </p:animEffect>
                                    <p:anim calcmode="lin" valueType="num">
                                      <p:cBhvr>
                                        <p:cTn id="8" dur="1000" fill="hold"/>
                                        <p:tgtEl>
                                          <p:spTgt spid="3174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1747">
                                            <p:txEl>
                                              <p:pRg st="0" end="0"/>
                                            </p:txEl>
                                          </p:spTgt>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1747">
                                            <p:txEl>
                                              <p:pRg st="1" end="1"/>
                                            </p:txEl>
                                          </p:spTgt>
                                        </p:tgtEl>
                                        <p:attrNameLst>
                                          <p:attrName>style.visibility</p:attrName>
                                        </p:attrNameLst>
                                      </p:cBhvr>
                                      <p:to>
                                        <p:strVal val="visible"/>
                                      </p:to>
                                    </p:set>
                                    <p:animEffect transition="in" filter="fade">
                                      <p:cBhvr>
                                        <p:cTn id="13" dur="1000"/>
                                        <p:tgtEl>
                                          <p:spTgt spid="31747">
                                            <p:txEl>
                                              <p:pRg st="1" end="1"/>
                                            </p:txEl>
                                          </p:spTgt>
                                        </p:tgtEl>
                                      </p:cBhvr>
                                    </p:animEffect>
                                    <p:anim calcmode="lin" valueType="num">
                                      <p:cBhvr>
                                        <p:cTn id="14" dur="1000" fill="hold"/>
                                        <p:tgtEl>
                                          <p:spTgt spid="31747">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1747">
                                            <p:txEl>
                                              <p:pRg st="1" end="1"/>
                                            </p:txEl>
                                          </p:spTgt>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1747">
                                            <p:txEl>
                                              <p:pRg st="2" end="2"/>
                                            </p:txEl>
                                          </p:spTgt>
                                        </p:tgtEl>
                                        <p:attrNameLst>
                                          <p:attrName>style.visibility</p:attrName>
                                        </p:attrNameLst>
                                      </p:cBhvr>
                                      <p:to>
                                        <p:strVal val="visible"/>
                                      </p:to>
                                    </p:set>
                                    <p:animEffect transition="in" filter="fade">
                                      <p:cBhvr>
                                        <p:cTn id="19" dur="1000"/>
                                        <p:tgtEl>
                                          <p:spTgt spid="31747">
                                            <p:txEl>
                                              <p:pRg st="2" end="2"/>
                                            </p:txEl>
                                          </p:spTgt>
                                        </p:tgtEl>
                                      </p:cBhvr>
                                    </p:animEffect>
                                    <p:anim calcmode="lin" valueType="num">
                                      <p:cBhvr>
                                        <p:cTn id="20" dur="1000" fill="hold"/>
                                        <p:tgtEl>
                                          <p:spTgt spid="31747">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174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C:\Users\Administrator\Desktop\timg13.jpgtimg13"/>
          <p:cNvPicPr>
            <a:picLocks noChangeAspect="1"/>
          </p:cNvPicPr>
          <p:nvPr/>
        </p:nvPicPr>
        <p:blipFill>
          <a:blip r:embed="rId4"/>
          <a:stretch>
            <a:fillRect/>
          </a:stretch>
        </p:blipFill>
        <p:spPr>
          <a:xfrm>
            <a:off x="3992" y="0"/>
            <a:ext cx="12184016" cy="6858000"/>
          </a:xfrm>
          <a:prstGeom prst="rect">
            <a:avLst/>
          </a:prstGeom>
        </p:spPr>
      </p:pic>
      <p:grpSp>
        <p:nvGrpSpPr>
          <p:cNvPr id="10" name="组合 9"/>
          <p:cNvGrpSpPr/>
          <p:nvPr/>
        </p:nvGrpSpPr>
        <p:grpSpPr>
          <a:xfrm>
            <a:off x="4632960" y="1474470"/>
            <a:ext cx="2874645" cy="2579370"/>
            <a:chOff x="7466" y="2322"/>
            <a:chExt cx="4527" cy="4062"/>
          </a:xfrm>
        </p:grpSpPr>
        <p:sp>
          <p:nvSpPr>
            <p:cNvPr id="6" name="文本框 5"/>
            <p:cNvSpPr txBox="1"/>
            <p:nvPr/>
          </p:nvSpPr>
          <p:spPr>
            <a:xfrm>
              <a:off x="7466" y="2322"/>
              <a:ext cx="4272" cy="4062"/>
            </a:xfrm>
            <a:prstGeom prst="rect">
              <a:avLst/>
            </a:prstGeom>
            <a:noFill/>
          </p:spPr>
          <p:txBody>
            <a:bodyPr vert="eaVert" wrap="square" rtlCol="0">
              <a:spAutoFit/>
            </a:bodyPr>
            <a:lstStyle/>
            <a:p>
              <a:pPr marL="0" lvl="0" indent="0" algn="l" eaLnBrk="1" hangingPunct="1">
                <a:lnSpc>
                  <a:spcPct val="100000"/>
                </a:lnSpc>
                <a:spcBef>
                  <a:spcPct val="0"/>
                </a:spcBef>
                <a:buNone/>
              </a:pPr>
              <a:r>
                <a:rPr lang="zh-CN" altLang="en-US" sz="16600" b="1">
                  <a:solidFill>
                    <a:schemeClr val="tx1"/>
                  </a:solidFill>
                  <a:latin typeface="楷体" panose="02010609060101010101" charset="-122"/>
                  <a:ea typeface="楷体" panose="02010609060101010101" charset="-122"/>
                  <a:sym typeface="叶根友毛笔行书2.0版" panose="02010601030101010101" pitchFamily="2" charset="-122"/>
                </a:rPr>
                <a:t>肆</a:t>
              </a:r>
              <a:endParaRPr kumimoji="0" lang="zh-CN" altLang="en-US" sz="166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sym typeface="叶根友毛笔行书2.0版" pitchFamily="2" charset="-122"/>
              </a:endParaRPr>
            </a:p>
          </p:txBody>
        </p:sp>
        <p:cxnSp>
          <p:nvCxnSpPr>
            <p:cNvPr id="16" name="直接连接符 15"/>
            <p:cNvCxnSpPr/>
            <p:nvPr/>
          </p:nvCxnSpPr>
          <p:spPr>
            <a:xfrm>
              <a:off x="7548" y="5831"/>
              <a:ext cx="4445" cy="1"/>
            </a:xfrm>
            <a:prstGeom prst="line">
              <a:avLst/>
            </a:prstGeom>
            <a:ln w="12700" cmpd="sng">
              <a:solidFill>
                <a:srgbClr val="202020"/>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
        <p:nvSpPr>
          <p:cNvPr id="5" name="_14"/>
          <p:cNvSpPr txBox="1">
            <a:spLocks noChangeArrowheads="1"/>
          </p:cNvSpPr>
          <p:nvPr/>
        </p:nvSpPr>
        <p:spPr bwMode="auto">
          <a:xfrm>
            <a:off x="4277360" y="4163060"/>
            <a:ext cx="3689350" cy="833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dist">
              <a:lnSpc>
                <a:spcPct val="150000"/>
              </a:lnSpc>
            </a:pPr>
            <a:endParaRPr lang="zh-CN" altLang="en-US" sz="1800" spc="300" dirty="0">
              <a:solidFill>
                <a:schemeClr val="tx1">
                  <a:lumMod val="75000"/>
                  <a:lumOff val="25000"/>
                </a:schemeClr>
              </a:solidFill>
              <a:latin typeface="楷体" panose="02010609060101010101" charset="-122"/>
              <a:ea typeface="楷体" panose="02010609060101010101" charset="-122"/>
            </a:endParaRPr>
          </a:p>
        </p:txBody>
      </p:sp>
      <p:pic>
        <p:nvPicPr>
          <p:cNvPr id="14" name="PA_图片 10"/>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rcRect l="10494" t="26133" r="20536" b="24204"/>
          <a:stretch>
            <a:fillRect/>
          </a:stretch>
        </p:blipFill>
        <p:spPr>
          <a:xfrm flipH="1">
            <a:off x="0" y="-32385"/>
            <a:ext cx="4589145" cy="3304540"/>
          </a:xfrm>
          <a:prstGeom prst="rect">
            <a:avLst/>
          </a:prstGeom>
        </p:spPr>
      </p:pic>
      <p:sp>
        <p:nvSpPr>
          <p:cNvPr id="2" name="矩形 9"/>
          <p:cNvSpPr/>
          <p:nvPr/>
        </p:nvSpPr>
        <p:spPr>
          <a:xfrm>
            <a:off x="3823653" y="3611245"/>
            <a:ext cx="4544695" cy="1005840"/>
          </a:xfrm>
          <a:prstGeom prst="rect">
            <a:avLst/>
          </a:prstGeom>
          <a:noFill/>
          <a:ln w="9525">
            <a:noFill/>
          </a:ln>
        </p:spPr>
        <p:txBody>
          <a:bodyPr vert="horz"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5pPr>
          </a:lstStyle>
          <a:p>
            <a:pPr marL="0" lvl="0" indent="0" algn="ctr" eaLnBrk="1" hangingPunct="1">
              <a:lnSpc>
                <a:spcPct val="100000"/>
              </a:lnSpc>
              <a:spcBef>
                <a:spcPct val="0"/>
              </a:spcBef>
              <a:buNone/>
            </a:pPr>
            <a:r>
              <a:rPr lang="zh-CN" altLang="en-US" sz="6000">
                <a:latin typeface="隶书" panose="02010509060101010101" charset="-122"/>
                <a:ea typeface="隶书" panose="02010509060101010101" charset="-122"/>
              </a:rPr>
              <a:t>课外拓展</a:t>
            </a: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09CBDBEF-FB0E-4445-9C2B-51BA680A881F}"/>
              </a:ext>
            </a:extLst>
          </p:cNvPr>
          <p:cNvSpPr txBox="1"/>
          <p:nvPr/>
        </p:nvSpPr>
        <p:spPr>
          <a:xfrm>
            <a:off x="1025075" y="1439328"/>
            <a:ext cx="10141850" cy="1200329"/>
          </a:xfrm>
          <a:prstGeom prst="rect">
            <a:avLst/>
          </a:prstGeom>
          <a:noFill/>
        </p:spPr>
        <p:txBody>
          <a:bodyPr wrap="square" rtlCol="0">
            <a:spAutoFit/>
          </a:bodyPr>
          <a:lstStyle/>
          <a:p>
            <a:pPr algn="ctr"/>
            <a:r>
              <a:rPr lang="zh-CN" altLang="en-US" sz="3600" b="1" dirty="0">
                <a:latin typeface="KaiTi" panose="02010609060101010101" pitchFamily="49" charset="-122"/>
                <a:ea typeface="KaiTi" panose="02010609060101010101" pitchFamily="49" charset="-122"/>
              </a:rPr>
              <a:t>七绝</a:t>
            </a:r>
            <a:r>
              <a:rPr lang="en-US" altLang="zh-CN" sz="3600" b="1" dirty="0">
                <a:latin typeface="KaiTi" panose="02010609060101010101" pitchFamily="49" charset="-122"/>
                <a:ea typeface="KaiTi" panose="02010609060101010101" pitchFamily="49" charset="-122"/>
              </a:rPr>
              <a:t>·</a:t>
            </a:r>
            <a:r>
              <a:rPr lang="zh-CN" altLang="en-US" sz="3600" b="1" dirty="0">
                <a:latin typeface="KaiTi" panose="02010609060101010101" pitchFamily="49" charset="-122"/>
                <a:ea typeface="KaiTi" panose="02010609060101010101" pitchFamily="49" charset="-122"/>
              </a:rPr>
              <a:t>改赠父亲诗</a:t>
            </a:r>
            <a:endParaRPr lang="en-US" altLang="zh-CN" sz="3600" b="1" dirty="0">
              <a:latin typeface="KaiTi" panose="02010609060101010101" pitchFamily="49" charset="-122"/>
              <a:ea typeface="KaiTi" panose="02010609060101010101" pitchFamily="49" charset="-122"/>
            </a:endParaRPr>
          </a:p>
          <a:p>
            <a:pPr algn="ctr"/>
            <a:r>
              <a:rPr lang="zh-CN" altLang="en-US" sz="3600" b="1" dirty="0">
                <a:latin typeface="KaiTi" panose="02010609060101010101" pitchFamily="49" charset="-122"/>
                <a:ea typeface="KaiTi" panose="02010609060101010101" pitchFamily="49" charset="-122"/>
              </a:rPr>
              <a:t>毛泽东</a:t>
            </a:r>
          </a:p>
        </p:txBody>
      </p:sp>
      <p:sp>
        <p:nvSpPr>
          <p:cNvPr id="6" name="文本框 5">
            <a:extLst>
              <a:ext uri="{FF2B5EF4-FFF2-40B4-BE49-F238E27FC236}">
                <a16:creationId xmlns:a16="http://schemas.microsoft.com/office/drawing/2014/main" id="{154EE466-607C-4B14-BFA7-D42CDFA9ACEB}"/>
              </a:ext>
            </a:extLst>
          </p:cNvPr>
          <p:cNvSpPr txBox="1"/>
          <p:nvPr/>
        </p:nvSpPr>
        <p:spPr>
          <a:xfrm>
            <a:off x="1259840" y="2639657"/>
            <a:ext cx="10141850" cy="3416320"/>
          </a:xfrm>
          <a:prstGeom prst="rect">
            <a:avLst/>
          </a:prstGeom>
          <a:noFill/>
        </p:spPr>
        <p:txBody>
          <a:bodyPr wrap="square" rtlCol="0">
            <a:spAutoFit/>
          </a:bodyPr>
          <a:lstStyle/>
          <a:p>
            <a:pPr algn="ctr"/>
            <a:r>
              <a:rPr lang="zh-CN" altLang="en-US" sz="3600" b="1" dirty="0">
                <a:latin typeface="KaiTi" panose="02010609060101010101" pitchFamily="49" charset="-122"/>
                <a:ea typeface="KaiTi" panose="02010609060101010101" pitchFamily="49" charset="-122"/>
              </a:rPr>
              <a:t>孩儿立志出乡关，</a:t>
            </a:r>
            <a:endParaRPr lang="en-US" altLang="zh-CN" sz="3600" b="1" dirty="0">
              <a:latin typeface="KaiTi" panose="02010609060101010101" pitchFamily="49" charset="-122"/>
              <a:ea typeface="KaiTi" panose="02010609060101010101" pitchFamily="49" charset="-122"/>
            </a:endParaRPr>
          </a:p>
          <a:p>
            <a:pPr algn="ctr"/>
            <a:r>
              <a:rPr lang="zh-CN" altLang="en-US" sz="3600" b="1" dirty="0">
                <a:latin typeface="KaiTi" panose="02010609060101010101" pitchFamily="49" charset="-122"/>
                <a:ea typeface="KaiTi" panose="02010609060101010101" pitchFamily="49" charset="-122"/>
              </a:rPr>
              <a:t>学不成名誓不还。</a:t>
            </a:r>
            <a:endParaRPr lang="en-US" altLang="zh-CN" sz="3600" b="1" dirty="0">
              <a:latin typeface="KaiTi" panose="02010609060101010101" pitchFamily="49" charset="-122"/>
              <a:ea typeface="KaiTi" panose="02010609060101010101" pitchFamily="49" charset="-122"/>
            </a:endParaRPr>
          </a:p>
          <a:p>
            <a:pPr algn="ctr"/>
            <a:r>
              <a:rPr lang="zh-CN" altLang="en-US" sz="3600" b="1" dirty="0">
                <a:latin typeface="KaiTi" panose="02010609060101010101" pitchFamily="49" charset="-122"/>
                <a:ea typeface="KaiTi" panose="02010609060101010101" pitchFamily="49" charset="-122"/>
              </a:rPr>
              <a:t>埋骨何须桑梓地，</a:t>
            </a:r>
            <a:endParaRPr lang="en-US" altLang="zh-CN" sz="3600" b="1" dirty="0">
              <a:latin typeface="KaiTi" panose="02010609060101010101" pitchFamily="49" charset="-122"/>
              <a:ea typeface="KaiTi" panose="02010609060101010101" pitchFamily="49" charset="-122"/>
            </a:endParaRPr>
          </a:p>
          <a:p>
            <a:pPr algn="ctr"/>
            <a:r>
              <a:rPr lang="zh-CN" altLang="en-US" sz="3600" b="1" dirty="0">
                <a:latin typeface="KaiTi" panose="02010609060101010101" pitchFamily="49" charset="-122"/>
                <a:ea typeface="KaiTi" panose="02010609060101010101" pitchFamily="49" charset="-122"/>
              </a:rPr>
              <a:t>人生无处不青山。</a:t>
            </a:r>
            <a:endParaRPr lang="en-US" altLang="zh-CN" sz="3600" b="1" dirty="0">
              <a:latin typeface="KaiTi" panose="02010609060101010101" pitchFamily="49" charset="-122"/>
              <a:ea typeface="KaiTi" panose="02010609060101010101" pitchFamily="49" charset="-122"/>
            </a:endParaRPr>
          </a:p>
          <a:p>
            <a:pPr algn="ctr"/>
            <a:r>
              <a:rPr lang="zh-CN" altLang="en-US" sz="3600" b="1" dirty="0">
                <a:latin typeface="KaiTi" panose="02010609060101010101" pitchFamily="49" charset="-122"/>
                <a:ea typeface="KaiTi" panose="02010609060101010101" pitchFamily="49" charset="-122"/>
              </a:rPr>
              <a:t>桑梓：故乡；维桑与梓，必恭敬止。</a:t>
            </a:r>
            <a:endParaRPr lang="en-US" altLang="zh-CN" sz="3600" b="1" dirty="0">
              <a:latin typeface="KaiTi" panose="02010609060101010101" pitchFamily="49" charset="-122"/>
              <a:ea typeface="KaiTi" panose="02010609060101010101" pitchFamily="49" charset="-122"/>
            </a:endParaRPr>
          </a:p>
          <a:p>
            <a:pPr algn="ctr"/>
            <a:endParaRPr lang="zh-CN" altLang="en-US" sz="3600" b="1" dirty="0">
              <a:latin typeface="KaiTi" panose="02010609060101010101" pitchFamily="49" charset="-122"/>
              <a:ea typeface="KaiTi" panose="02010609060101010101" pitchFamily="49" charset="-122"/>
            </a:endParaRPr>
          </a:p>
        </p:txBody>
      </p:sp>
      <p:sp>
        <p:nvSpPr>
          <p:cNvPr id="11" name="矩形: 圆角 10">
            <a:extLst>
              <a:ext uri="{FF2B5EF4-FFF2-40B4-BE49-F238E27FC236}">
                <a16:creationId xmlns:a16="http://schemas.microsoft.com/office/drawing/2014/main" id="{D7435D19-1459-4544-AA83-11D36A753D17}"/>
              </a:ext>
            </a:extLst>
          </p:cNvPr>
          <p:cNvSpPr/>
          <p:nvPr/>
        </p:nvSpPr>
        <p:spPr>
          <a:xfrm>
            <a:off x="577065" y="596081"/>
            <a:ext cx="1941816" cy="534256"/>
          </a:xfrm>
          <a:prstGeom prst="roundRect">
            <a:avLst/>
          </a:prstGeom>
          <a:solidFill>
            <a:schemeClr val="bg1"/>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000" b="1" dirty="0">
                <a:solidFill>
                  <a:schemeClr val="tx1"/>
                </a:solidFill>
                <a:latin typeface="微软雅黑" panose="020B0503020204020204" charset="-122"/>
                <a:ea typeface="微软雅黑" panose="020B0503020204020204" charset="-122"/>
              </a:rPr>
              <a:t>课外扩展</a:t>
            </a:r>
          </a:p>
        </p:txBody>
      </p:sp>
    </p:spTree>
    <p:extLst>
      <p:ext uri="{BB962C8B-B14F-4D97-AF65-F5344CB8AC3E}">
        <p14:creationId xmlns:p14="http://schemas.microsoft.com/office/powerpoint/2010/main" val="787653975"/>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09CBDBEF-FB0E-4445-9C2B-51BA680A881F}"/>
              </a:ext>
            </a:extLst>
          </p:cNvPr>
          <p:cNvSpPr txBox="1"/>
          <p:nvPr/>
        </p:nvSpPr>
        <p:spPr>
          <a:xfrm>
            <a:off x="719190" y="1024790"/>
            <a:ext cx="10141850" cy="954107"/>
          </a:xfrm>
          <a:prstGeom prst="rect">
            <a:avLst/>
          </a:prstGeom>
          <a:noFill/>
        </p:spPr>
        <p:txBody>
          <a:bodyPr wrap="square" rtlCol="0">
            <a:spAutoFit/>
          </a:bodyPr>
          <a:lstStyle/>
          <a:p>
            <a:pPr algn="ctr"/>
            <a:r>
              <a:rPr lang="zh-CN" altLang="en-US" sz="2800" b="1" dirty="0">
                <a:latin typeface="KaiTi" panose="02010609060101010101" pitchFamily="49" charset="-122"/>
                <a:ea typeface="KaiTi" panose="02010609060101010101" pitchFamily="49" charset="-122"/>
              </a:rPr>
              <a:t>水调歌头</a:t>
            </a:r>
            <a:r>
              <a:rPr lang="en-US" altLang="zh-CN" sz="2800" b="1" dirty="0">
                <a:latin typeface="KaiTi" panose="02010609060101010101" pitchFamily="49" charset="-122"/>
                <a:ea typeface="KaiTi" panose="02010609060101010101" pitchFamily="49" charset="-122"/>
              </a:rPr>
              <a:t>·</a:t>
            </a:r>
            <a:r>
              <a:rPr lang="zh-CN" altLang="en-US" sz="2800" b="1" dirty="0">
                <a:latin typeface="KaiTi" panose="02010609060101010101" pitchFamily="49" charset="-122"/>
                <a:ea typeface="KaiTi" panose="02010609060101010101" pitchFamily="49" charset="-122"/>
              </a:rPr>
              <a:t>游泳</a:t>
            </a:r>
            <a:endParaRPr lang="en-US" altLang="zh-CN" sz="2800" b="1" dirty="0">
              <a:latin typeface="KaiTi" panose="02010609060101010101" pitchFamily="49" charset="-122"/>
              <a:ea typeface="KaiTi" panose="02010609060101010101" pitchFamily="49" charset="-122"/>
            </a:endParaRPr>
          </a:p>
          <a:p>
            <a:pPr algn="ctr"/>
            <a:r>
              <a:rPr lang="zh-CN" altLang="en-US" sz="2800" b="1" dirty="0">
                <a:latin typeface="KaiTi" panose="02010609060101010101" pitchFamily="49" charset="-122"/>
                <a:ea typeface="KaiTi" panose="02010609060101010101" pitchFamily="49" charset="-122"/>
              </a:rPr>
              <a:t>毛泽东</a:t>
            </a:r>
          </a:p>
        </p:txBody>
      </p:sp>
      <p:sp>
        <p:nvSpPr>
          <p:cNvPr id="6" name="文本框 5">
            <a:extLst>
              <a:ext uri="{FF2B5EF4-FFF2-40B4-BE49-F238E27FC236}">
                <a16:creationId xmlns:a16="http://schemas.microsoft.com/office/drawing/2014/main" id="{154EE466-607C-4B14-BFA7-D42CDFA9ACEB}"/>
              </a:ext>
            </a:extLst>
          </p:cNvPr>
          <p:cNvSpPr txBox="1"/>
          <p:nvPr/>
        </p:nvSpPr>
        <p:spPr>
          <a:xfrm>
            <a:off x="1330960" y="1940426"/>
            <a:ext cx="10141850" cy="2308324"/>
          </a:xfrm>
          <a:prstGeom prst="rect">
            <a:avLst/>
          </a:prstGeom>
          <a:noFill/>
        </p:spPr>
        <p:txBody>
          <a:bodyPr wrap="square" rtlCol="0">
            <a:spAutoFit/>
          </a:bodyPr>
          <a:lstStyle/>
          <a:p>
            <a:r>
              <a:rPr lang="zh-CN" altLang="en-US" sz="3600" b="1" dirty="0">
                <a:latin typeface="KaiTi" panose="02010609060101010101" pitchFamily="49" charset="-122"/>
                <a:ea typeface="KaiTi" panose="02010609060101010101" pitchFamily="49" charset="-122"/>
              </a:rPr>
              <a:t>才饮长沙水，又食武昌鱼。</a:t>
            </a:r>
            <a:endParaRPr lang="en-US" altLang="zh-CN" sz="3600" b="1" dirty="0">
              <a:latin typeface="KaiTi" panose="02010609060101010101" pitchFamily="49" charset="-122"/>
              <a:ea typeface="KaiTi" panose="02010609060101010101" pitchFamily="49" charset="-122"/>
            </a:endParaRPr>
          </a:p>
          <a:p>
            <a:r>
              <a:rPr lang="zh-CN" altLang="en-US" sz="3600" b="1" dirty="0">
                <a:latin typeface="KaiTi" panose="02010609060101010101" pitchFamily="49" charset="-122"/>
                <a:ea typeface="KaiTi" panose="02010609060101010101" pitchFamily="49" charset="-122"/>
              </a:rPr>
              <a:t>万里长江横渡，极目楚天舒。</a:t>
            </a:r>
          </a:p>
          <a:p>
            <a:r>
              <a:rPr lang="zh-CN" altLang="en-US" sz="3600" b="1" dirty="0">
                <a:latin typeface="KaiTi" panose="02010609060101010101" pitchFamily="49" charset="-122"/>
                <a:ea typeface="KaiTi" panose="02010609060101010101" pitchFamily="49" charset="-122"/>
              </a:rPr>
              <a:t>不管风吹浪打，胜似闲庭信步，今日得宽馀。</a:t>
            </a:r>
          </a:p>
          <a:p>
            <a:r>
              <a:rPr lang="zh-CN" altLang="en-US" sz="3600" b="1" dirty="0">
                <a:latin typeface="KaiTi" panose="02010609060101010101" pitchFamily="49" charset="-122"/>
                <a:ea typeface="KaiTi" panose="02010609060101010101" pitchFamily="49" charset="-122"/>
              </a:rPr>
              <a:t>子在川上曰：逝者如斯夫！</a:t>
            </a:r>
          </a:p>
        </p:txBody>
      </p:sp>
      <p:sp>
        <p:nvSpPr>
          <p:cNvPr id="8" name="文本框 7">
            <a:extLst>
              <a:ext uri="{FF2B5EF4-FFF2-40B4-BE49-F238E27FC236}">
                <a16:creationId xmlns:a16="http://schemas.microsoft.com/office/drawing/2014/main" id="{7FD6D432-B988-4A54-B7FC-7B7FB98A3451}"/>
              </a:ext>
            </a:extLst>
          </p:cNvPr>
          <p:cNvSpPr txBox="1"/>
          <p:nvPr/>
        </p:nvSpPr>
        <p:spPr>
          <a:xfrm>
            <a:off x="1330960" y="4150898"/>
            <a:ext cx="9174480" cy="2308324"/>
          </a:xfrm>
          <a:prstGeom prst="rect">
            <a:avLst/>
          </a:prstGeom>
          <a:noFill/>
        </p:spPr>
        <p:txBody>
          <a:bodyPr wrap="square" rtlCol="0">
            <a:spAutoFit/>
          </a:bodyPr>
          <a:lstStyle/>
          <a:p>
            <a:r>
              <a:rPr lang="zh-CN" altLang="en-US" sz="3600" b="1" dirty="0">
                <a:latin typeface="KaiTi" panose="02010609060101010101" pitchFamily="49" charset="-122"/>
                <a:ea typeface="KaiTi" panose="02010609060101010101" pitchFamily="49" charset="-122"/>
              </a:rPr>
              <a:t>风樯动，龟蛇静，起宏图。</a:t>
            </a:r>
          </a:p>
          <a:p>
            <a:r>
              <a:rPr lang="zh-CN" altLang="en-US" sz="3600" b="1" dirty="0">
                <a:latin typeface="KaiTi" panose="02010609060101010101" pitchFamily="49" charset="-122"/>
                <a:ea typeface="KaiTi" panose="02010609060101010101" pitchFamily="49" charset="-122"/>
              </a:rPr>
              <a:t>一桥飞架南北</a:t>
            </a:r>
            <a:r>
              <a:rPr lang="zh-CN" altLang="en-US" sz="3600" b="1">
                <a:latin typeface="KaiTi" panose="02010609060101010101" pitchFamily="49" charset="-122"/>
                <a:ea typeface="KaiTi" panose="02010609060101010101" pitchFamily="49" charset="-122"/>
              </a:rPr>
              <a:t>，天堑变</a:t>
            </a:r>
            <a:r>
              <a:rPr lang="zh-CN" altLang="en-US" sz="3600" b="1" dirty="0">
                <a:latin typeface="KaiTi" panose="02010609060101010101" pitchFamily="49" charset="-122"/>
                <a:ea typeface="KaiTi" panose="02010609060101010101" pitchFamily="49" charset="-122"/>
              </a:rPr>
              <a:t>通途。</a:t>
            </a:r>
          </a:p>
          <a:p>
            <a:r>
              <a:rPr lang="zh-CN" altLang="en-US" sz="3600" b="1" dirty="0">
                <a:latin typeface="KaiTi" panose="02010609060101010101" pitchFamily="49" charset="-122"/>
                <a:ea typeface="KaiTi" panose="02010609060101010101" pitchFamily="49" charset="-122"/>
              </a:rPr>
              <a:t>更立西江石壁，截断巫山云雨，高峡出平湖。</a:t>
            </a:r>
          </a:p>
          <a:p>
            <a:r>
              <a:rPr lang="zh-CN" altLang="en-US" sz="3600" b="1" dirty="0">
                <a:latin typeface="KaiTi" panose="02010609060101010101" pitchFamily="49" charset="-122"/>
                <a:ea typeface="KaiTi" panose="02010609060101010101" pitchFamily="49" charset="-122"/>
              </a:rPr>
              <a:t>神女应无恙，当惊世界殊。</a:t>
            </a:r>
          </a:p>
        </p:txBody>
      </p:sp>
      <p:sp>
        <p:nvSpPr>
          <p:cNvPr id="11" name="矩形: 圆角 10">
            <a:extLst>
              <a:ext uri="{FF2B5EF4-FFF2-40B4-BE49-F238E27FC236}">
                <a16:creationId xmlns:a16="http://schemas.microsoft.com/office/drawing/2014/main" id="{D7435D19-1459-4544-AA83-11D36A753D17}"/>
              </a:ext>
            </a:extLst>
          </p:cNvPr>
          <p:cNvSpPr/>
          <p:nvPr/>
        </p:nvSpPr>
        <p:spPr>
          <a:xfrm>
            <a:off x="577065" y="596081"/>
            <a:ext cx="1941816" cy="534256"/>
          </a:xfrm>
          <a:prstGeom prst="roundRect">
            <a:avLst/>
          </a:prstGeom>
          <a:solidFill>
            <a:schemeClr val="bg1"/>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000" b="1" dirty="0">
                <a:solidFill>
                  <a:schemeClr val="tx1"/>
                </a:solidFill>
                <a:latin typeface="微软雅黑" panose="020B0503020204020204" charset="-122"/>
                <a:ea typeface="微软雅黑" panose="020B0503020204020204" charset="-122"/>
              </a:rPr>
              <a:t>课外扩展</a:t>
            </a:r>
          </a:p>
        </p:txBody>
      </p:sp>
    </p:spTree>
    <p:extLst>
      <p:ext uri="{BB962C8B-B14F-4D97-AF65-F5344CB8AC3E}">
        <p14:creationId xmlns:p14="http://schemas.microsoft.com/office/powerpoint/2010/main" val="2678921052"/>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803683A-B748-4BA4-8099-8D78A0906523}"/>
              </a:ext>
            </a:extLst>
          </p:cNvPr>
          <p:cNvSpPr>
            <a:spLocks noGrp="1"/>
          </p:cNvSpPr>
          <p:nvPr>
            <p:ph type="title" orient="vert"/>
          </p:nvPr>
        </p:nvSpPr>
        <p:spPr/>
        <p:txBody>
          <a:bodyPr/>
          <a:lstStyle/>
          <a:p>
            <a:r>
              <a:rPr lang="zh-CN" altLang="en-US" dirty="0"/>
              <a:t>学习目标</a:t>
            </a:r>
          </a:p>
        </p:txBody>
      </p:sp>
      <p:sp>
        <p:nvSpPr>
          <p:cNvPr id="3" name="竖排文字占位符 2">
            <a:extLst>
              <a:ext uri="{FF2B5EF4-FFF2-40B4-BE49-F238E27FC236}">
                <a16:creationId xmlns:a16="http://schemas.microsoft.com/office/drawing/2014/main" id="{0080CCC1-0C14-4EC2-892F-C199C0E12D99}"/>
              </a:ext>
            </a:extLst>
          </p:cNvPr>
          <p:cNvSpPr>
            <a:spLocks noGrp="1"/>
          </p:cNvSpPr>
          <p:nvPr>
            <p:ph type="body" orient="vert" idx="1"/>
          </p:nvPr>
        </p:nvSpPr>
        <p:spPr/>
        <p:txBody>
          <a:bodyPr/>
          <a:lstStyle/>
          <a:p>
            <a:endParaRPr lang="zh-CN" altLang="en-US" dirty="0"/>
          </a:p>
        </p:txBody>
      </p:sp>
      <p:pic>
        <p:nvPicPr>
          <p:cNvPr id="5" name="图片 4">
            <a:extLst>
              <a:ext uri="{FF2B5EF4-FFF2-40B4-BE49-F238E27FC236}">
                <a16:creationId xmlns:a16="http://schemas.microsoft.com/office/drawing/2014/main" id="{25B96C38-162F-45A9-83B4-B675F4E463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文本框 3">
            <a:extLst>
              <a:ext uri="{FF2B5EF4-FFF2-40B4-BE49-F238E27FC236}">
                <a16:creationId xmlns:a16="http://schemas.microsoft.com/office/drawing/2014/main" id="{0CECD9A3-3898-47D7-B381-CC9189606E3E}"/>
              </a:ext>
            </a:extLst>
          </p:cNvPr>
          <p:cNvSpPr txBox="1"/>
          <p:nvPr/>
        </p:nvSpPr>
        <p:spPr>
          <a:xfrm>
            <a:off x="363557" y="451692"/>
            <a:ext cx="11160086" cy="4955203"/>
          </a:xfrm>
          <a:prstGeom prst="rect">
            <a:avLst/>
          </a:prstGeom>
          <a:noFill/>
        </p:spPr>
        <p:txBody>
          <a:bodyPr wrap="square" rtlCol="0">
            <a:spAutoFit/>
          </a:bodyPr>
          <a:lstStyle/>
          <a:p>
            <a:pPr algn="ctr"/>
            <a:r>
              <a:rPr lang="zh-CN" altLang="en-US" sz="3200" dirty="0">
                <a:latin typeface="KaiTi" panose="02010609060101010101" pitchFamily="49" charset="-122"/>
                <a:ea typeface="KaiTi" panose="02010609060101010101" pitchFamily="49" charset="-122"/>
              </a:rPr>
              <a:t>沁园春</a:t>
            </a:r>
            <a:r>
              <a:rPr lang="en-US" altLang="zh-CN" sz="3200" dirty="0">
                <a:latin typeface="KaiTi" panose="02010609060101010101" pitchFamily="49" charset="-122"/>
                <a:ea typeface="KaiTi" panose="02010609060101010101" pitchFamily="49" charset="-122"/>
              </a:rPr>
              <a:t>·</a:t>
            </a:r>
            <a:r>
              <a:rPr lang="zh-CN" altLang="en-US" sz="3200" dirty="0">
                <a:latin typeface="KaiTi" panose="02010609060101010101" pitchFamily="49" charset="-122"/>
                <a:ea typeface="KaiTi" panose="02010609060101010101" pitchFamily="49" charset="-122"/>
              </a:rPr>
              <a:t>雪</a:t>
            </a:r>
          </a:p>
          <a:p>
            <a:endParaRPr lang="zh-CN" altLang="en-US" sz="3200" dirty="0">
              <a:latin typeface="KaiTi" panose="02010609060101010101" pitchFamily="49" charset="-122"/>
              <a:ea typeface="KaiTi" panose="02010609060101010101" pitchFamily="49" charset="-122"/>
            </a:endParaRPr>
          </a:p>
          <a:p>
            <a:pPr algn="ctr"/>
            <a:r>
              <a:rPr lang="zh-CN" altLang="en-US" sz="2800" dirty="0">
                <a:latin typeface="KaiTi" panose="02010609060101010101" pitchFamily="49" charset="-122"/>
                <a:ea typeface="KaiTi" panose="02010609060101010101" pitchFamily="49" charset="-122"/>
              </a:rPr>
              <a:t>北国风光，千里冰封，万里雪飘。 </a:t>
            </a:r>
          </a:p>
          <a:p>
            <a:pPr algn="ctr"/>
            <a:r>
              <a:rPr lang="zh-CN" altLang="en-US" sz="2800" dirty="0">
                <a:latin typeface="KaiTi" panose="02010609060101010101" pitchFamily="49" charset="-122"/>
                <a:ea typeface="KaiTi" panose="02010609060101010101" pitchFamily="49" charset="-122"/>
              </a:rPr>
              <a:t>望长城内外，惟余莽莽；大河上下，顿失滔滔。 </a:t>
            </a:r>
          </a:p>
          <a:p>
            <a:pPr algn="ctr"/>
            <a:r>
              <a:rPr lang="zh-CN" altLang="en-US" sz="2800" dirty="0">
                <a:latin typeface="KaiTi" panose="02010609060101010101" pitchFamily="49" charset="-122"/>
                <a:ea typeface="KaiTi" panose="02010609060101010101" pitchFamily="49" charset="-122"/>
              </a:rPr>
              <a:t>山舞银蛇，原驰蜡象，欲与天公试比高。 </a:t>
            </a:r>
          </a:p>
          <a:p>
            <a:pPr algn="ctr"/>
            <a:r>
              <a:rPr lang="zh-CN" altLang="en-US" sz="2800" dirty="0">
                <a:latin typeface="KaiTi" panose="02010609060101010101" pitchFamily="49" charset="-122"/>
                <a:ea typeface="KaiTi" panose="02010609060101010101" pitchFamily="49" charset="-122"/>
              </a:rPr>
              <a:t>须晴日，看红装素裹，分外妖娆。</a:t>
            </a:r>
            <a:endParaRPr lang="en-US" altLang="zh-CN" sz="2800" dirty="0">
              <a:latin typeface="KaiTi" panose="02010609060101010101" pitchFamily="49" charset="-122"/>
              <a:ea typeface="KaiTi" panose="02010609060101010101" pitchFamily="49" charset="-122"/>
            </a:endParaRPr>
          </a:p>
          <a:p>
            <a:pPr algn="ctr"/>
            <a:r>
              <a:rPr lang="zh-CN" altLang="en-US" sz="2800" dirty="0">
                <a:latin typeface="KaiTi" panose="02010609060101010101" pitchFamily="49" charset="-122"/>
                <a:ea typeface="KaiTi" panose="02010609060101010101" pitchFamily="49" charset="-122"/>
              </a:rPr>
              <a:t> </a:t>
            </a:r>
          </a:p>
          <a:p>
            <a:pPr algn="ctr"/>
            <a:r>
              <a:rPr lang="zh-CN" altLang="en-US" sz="2800" dirty="0">
                <a:latin typeface="KaiTi" panose="02010609060101010101" pitchFamily="49" charset="-122"/>
                <a:ea typeface="KaiTi" panose="02010609060101010101" pitchFamily="49" charset="-122"/>
              </a:rPr>
              <a:t>江山如此多娇，引无数英雄竞折腰。 </a:t>
            </a:r>
          </a:p>
          <a:p>
            <a:pPr algn="ctr"/>
            <a:r>
              <a:rPr lang="zh-CN" altLang="en-US" sz="2800" dirty="0">
                <a:latin typeface="KaiTi" panose="02010609060101010101" pitchFamily="49" charset="-122"/>
                <a:ea typeface="KaiTi" panose="02010609060101010101" pitchFamily="49" charset="-122"/>
              </a:rPr>
              <a:t>惜秦皇汉武，略输文采；唐宗宋祖，稍逊风骚。 </a:t>
            </a:r>
          </a:p>
          <a:p>
            <a:pPr algn="ctr"/>
            <a:r>
              <a:rPr lang="zh-CN" altLang="en-US" sz="2800" dirty="0">
                <a:latin typeface="KaiTi" panose="02010609060101010101" pitchFamily="49" charset="-122"/>
                <a:ea typeface="KaiTi" panose="02010609060101010101" pitchFamily="49" charset="-122"/>
              </a:rPr>
              <a:t>一代天骄，成吉思汗，只识弯弓射大雕。 </a:t>
            </a:r>
          </a:p>
          <a:p>
            <a:pPr algn="ctr"/>
            <a:r>
              <a:rPr lang="zh-CN" altLang="en-US" sz="2800" dirty="0">
                <a:latin typeface="KaiTi" panose="02010609060101010101" pitchFamily="49" charset="-122"/>
                <a:ea typeface="KaiTi" panose="02010609060101010101" pitchFamily="49" charset="-122"/>
              </a:rPr>
              <a:t>俱往矣，数风流人物，还看今朝。</a:t>
            </a:r>
          </a:p>
        </p:txBody>
      </p:sp>
    </p:spTree>
    <p:extLst>
      <p:ext uri="{BB962C8B-B14F-4D97-AF65-F5344CB8AC3E}">
        <p14:creationId xmlns:p14="http://schemas.microsoft.com/office/powerpoint/2010/main" val="41522033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318260" y="1417955"/>
            <a:ext cx="6983730" cy="4726305"/>
          </a:xfrm>
          <a:prstGeom prst="rect">
            <a:avLst/>
          </a:prstGeom>
          <a:noFill/>
        </p:spPr>
        <p:txBody>
          <a:bodyPr wrap="square" rtlCol="0">
            <a:spAutoFit/>
          </a:bodyPr>
          <a:lstStyle/>
          <a:p>
            <a:pPr indent="457200" algn="just">
              <a:lnSpc>
                <a:spcPct val="130000"/>
              </a:lnSpc>
            </a:pPr>
            <a:r>
              <a:rPr lang="zh-CN" altLang="en-US" sz="2600" b="1" dirty="0">
                <a:solidFill>
                  <a:schemeClr val="tx1"/>
                </a:solidFill>
                <a:latin typeface="楷体" panose="02010609060101010101" charset="-122"/>
                <a:ea typeface="楷体" panose="02010609060101010101" charset="-122"/>
                <a:cs typeface="+mn-ea"/>
                <a:sym typeface="+mn-lt"/>
              </a:rPr>
              <a:t>词</a:t>
            </a:r>
            <a:r>
              <a:rPr lang="en-US" altLang="zh-CN" sz="2600" b="1" dirty="0">
                <a:solidFill>
                  <a:schemeClr val="tx1"/>
                </a:solidFill>
                <a:latin typeface="楷体" panose="02010609060101010101" charset="-122"/>
                <a:ea typeface="楷体" panose="02010609060101010101" charset="-122"/>
                <a:cs typeface="+mn-ea"/>
                <a:sym typeface="+mn-lt"/>
              </a:rPr>
              <a:t>,</a:t>
            </a:r>
            <a:r>
              <a:rPr lang="zh-CN" altLang="en-US" sz="2600" b="1" dirty="0">
                <a:solidFill>
                  <a:schemeClr val="tx1"/>
                </a:solidFill>
                <a:latin typeface="楷体" panose="02010609060101010101" charset="-122"/>
                <a:ea typeface="楷体" panose="02010609060101010101" charset="-122"/>
                <a:cs typeface="+mn-ea"/>
                <a:sym typeface="+mn-lt"/>
              </a:rPr>
              <a:t>产生于隋唐，全盛于宋，配乐歌唱</a:t>
            </a:r>
            <a:r>
              <a:rPr lang="en-US" altLang="zh-CN" sz="2600" b="1" dirty="0">
                <a:solidFill>
                  <a:schemeClr val="tx1"/>
                </a:solidFill>
                <a:latin typeface="楷体" panose="02010609060101010101" charset="-122"/>
                <a:ea typeface="楷体" panose="02010609060101010101" charset="-122"/>
                <a:cs typeface="+mn-ea"/>
                <a:sym typeface="+mn-lt"/>
              </a:rPr>
              <a:t>,</a:t>
            </a:r>
            <a:r>
              <a:rPr lang="zh-CN" altLang="en-US" sz="2600" b="1" dirty="0">
                <a:solidFill>
                  <a:schemeClr val="tx1"/>
                </a:solidFill>
                <a:latin typeface="楷体" panose="02010609060101010101" charset="-122"/>
                <a:ea typeface="楷体" panose="02010609060101010101" charset="-122"/>
                <a:cs typeface="+mn-ea"/>
                <a:sym typeface="+mn-lt"/>
              </a:rPr>
              <a:t>句式不齐</a:t>
            </a:r>
            <a:r>
              <a:rPr lang="en-US" altLang="zh-CN" sz="2600" b="1" dirty="0">
                <a:solidFill>
                  <a:schemeClr val="tx1"/>
                </a:solidFill>
                <a:latin typeface="楷体" panose="02010609060101010101" charset="-122"/>
                <a:ea typeface="楷体" panose="02010609060101010101" charset="-122"/>
                <a:cs typeface="+mn-ea"/>
                <a:sym typeface="+mn-lt"/>
              </a:rPr>
              <a:t>,</a:t>
            </a:r>
            <a:r>
              <a:rPr lang="zh-CN" altLang="en-US" sz="2600" b="1" dirty="0">
                <a:solidFill>
                  <a:schemeClr val="tx1"/>
                </a:solidFill>
                <a:latin typeface="楷体" panose="02010609060101010101" charset="-122"/>
                <a:ea typeface="楷体" panose="02010609060101010101" charset="-122"/>
                <a:cs typeface="+mn-ea"/>
                <a:sym typeface="+mn-lt"/>
              </a:rPr>
              <a:t>又名“长短句” </a:t>
            </a:r>
            <a:r>
              <a:rPr lang="en-US" altLang="zh-CN" sz="2600" b="1" dirty="0">
                <a:solidFill>
                  <a:schemeClr val="tx1"/>
                </a:solidFill>
                <a:latin typeface="楷体" panose="02010609060101010101" charset="-122"/>
                <a:ea typeface="楷体" panose="02010609060101010101" charset="-122"/>
                <a:cs typeface="+mn-ea"/>
                <a:sym typeface="+mn-lt"/>
              </a:rPr>
              <a:t>,</a:t>
            </a:r>
            <a:r>
              <a:rPr lang="zh-CN" altLang="en-US" sz="2600" b="1" dirty="0">
                <a:solidFill>
                  <a:schemeClr val="tx1"/>
                </a:solidFill>
                <a:latin typeface="楷体" panose="02010609060101010101" charset="-122"/>
                <a:ea typeface="楷体" panose="02010609060101010101" charset="-122"/>
                <a:cs typeface="+mn-ea"/>
                <a:sym typeface="+mn-lt"/>
              </a:rPr>
              <a:t>最初被称为“曲词”或“曲子词” </a:t>
            </a:r>
            <a:r>
              <a:rPr lang="en-US" altLang="zh-CN" sz="2600" b="1" dirty="0">
                <a:solidFill>
                  <a:schemeClr val="tx1"/>
                </a:solidFill>
                <a:latin typeface="楷体" panose="02010609060101010101" charset="-122"/>
                <a:ea typeface="楷体" panose="02010609060101010101" charset="-122"/>
                <a:cs typeface="+mn-ea"/>
                <a:sym typeface="+mn-lt"/>
              </a:rPr>
              <a:t>,</a:t>
            </a:r>
            <a:r>
              <a:rPr lang="zh-CN" altLang="en-US" sz="2600" b="1" dirty="0">
                <a:solidFill>
                  <a:schemeClr val="tx1"/>
                </a:solidFill>
                <a:latin typeface="楷体" panose="02010609060101010101" charset="-122"/>
                <a:ea typeface="楷体" panose="02010609060101010101" charset="-122"/>
                <a:cs typeface="+mn-ea"/>
                <a:sym typeface="+mn-lt"/>
              </a:rPr>
              <a:t>是配乐歌唱的，后来</a:t>
            </a:r>
            <a:r>
              <a:rPr lang="en-US" altLang="zh-CN" sz="2600" b="1" dirty="0">
                <a:solidFill>
                  <a:schemeClr val="tx1"/>
                </a:solidFill>
                <a:latin typeface="楷体" panose="02010609060101010101" charset="-122"/>
                <a:ea typeface="楷体" panose="02010609060101010101" charset="-122"/>
                <a:cs typeface="+mn-ea"/>
                <a:sym typeface="+mn-lt"/>
              </a:rPr>
              <a:t>,</a:t>
            </a:r>
            <a:r>
              <a:rPr lang="zh-CN" altLang="en-US" sz="2600" b="1" dirty="0">
                <a:solidFill>
                  <a:schemeClr val="tx1"/>
                </a:solidFill>
                <a:latin typeface="楷体" panose="02010609060101010101" charset="-122"/>
                <a:ea typeface="楷体" panose="02010609060101010101" charset="-122"/>
                <a:cs typeface="+mn-ea"/>
                <a:sym typeface="+mn-lt"/>
              </a:rPr>
              <a:t>词逐渐与音乐分离了</a:t>
            </a:r>
            <a:r>
              <a:rPr lang="en-US" altLang="zh-CN" sz="2600" b="1" dirty="0">
                <a:solidFill>
                  <a:schemeClr val="tx1"/>
                </a:solidFill>
                <a:latin typeface="楷体" panose="02010609060101010101" charset="-122"/>
                <a:ea typeface="楷体" panose="02010609060101010101" charset="-122"/>
                <a:cs typeface="+mn-ea"/>
                <a:sym typeface="+mn-lt"/>
              </a:rPr>
              <a:t>,</a:t>
            </a:r>
            <a:r>
              <a:rPr lang="zh-CN" altLang="en-US" sz="2600" b="1" dirty="0">
                <a:solidFill>
                  <a:schemeClr val="tx1"/>
                </a:solidFill>
                <a:latin typeface="楷体" panose="02010609060101010101" charset="-122"/>
                <a:ea typeface="楷体" panose="02010609060101010101" charset="-122"/>
                <a:cs typeface="+mn-ea"/>
                <a:sym typeface="+mn-lt"/>
              </a:rPr>
              <a:t>成为诗的别体</a:t>
            </a:r>
            <a:r>
              <a:rPr lang="en-US" altLang="zh-CN" sz="2600" b="1" dirty="0">
                <a:solidFill>
                  <a:schemeClr val="tx1"/>
                </a:solidFill>
                <a:latin typeface="楷体" panose="02010609060101010101" charset="-122"/>
                <a:ea typeface="楷体" panose="02010609060101010101" charset="-122"/>
                <a:cs typeface="+mn-ea"/>
                <a:sym typeface="+mn-lt"/>
              </a:rPr>
              <a:t>,</a:t>
            </a:r>
            <a:r>
              <a:rPr lang="zh-CN" altLang="en-US" sz="2600" b="1" dirty="0">
                <a:solidFill>
                  <a:schemeClr val="tx1"/>
                </a:solidFill>
                <a:latin typeface="楷体" panose="02010609060101010101" charset="-122"/>
                <a:ea typeface="楷体" panose="02010609060101010101" charset="-122"/>
                <a:cs typeface="+mn-ea"/>
                <a:sym typeface="+mn-lt"/>
              </a:rPr>
              <a:t>所以</a:t>
            </a:r>
            <a:r>
              <a:rPr lang="en-US" altLang="zh-CN" sz="2600" b="1" dirty="0">
                <a:solidFill>
                  <a:schemeClr val="tx1"/>
                </a:solidFill>
                <a:latin typeface="楷体" panose="02010609060101010101" charset="-122"/>
                <a:ea typeface="楷体" panose="02010609060101010101" charset="-122"/>
                <a:cs typeface="+mn-ea"/>
                <a:sym typeface="+mn-lt"/>
              </a:rPr>
              <a:t>,</a:t>
            </a:r>
            <a:r>
              <a:rPr lang="zh-CN" altLang="en-US" sz="2600" b="1" dirty="0">
                <a:solidFill>
                  <a:schemeClr val="tx1"/>
                </a:solidFill>
                <a:latin typeface="楷体" panose="02010609060101010101" charset="-122"/>
                <a:ea typeface="楷体" panose="02010609060101010101" charset="-122"/>
                <a:cs typeface="+mn-ea"/>
                <a:sym typeface="+mn-lt"/>
              </a:rPr>
              <a:t>有人把他称为“诗余”还有人称之为“乐府诗”。写词时依据的乐谱叫做“词调”，各种词调的名称便是“词牌”，如“沁园春”、“满江红”、“西江月”等。有的作家在词牌下另标词题，如</a:t>
            </a:r>
            <a:r>
              <a:rPr lang="en-US" altLang="zh-CN" sz="2600" b="1" dirty="0">
                <a:solidFill>
                  <a:schemeClr val="tx1"/>
                </a:solidFill>
                <a:latin typeface="楷体" panose="02010609060101010101" charset="-122"/>
                <a:ea typeface="楷体" panose="02010609060101010101" charset="-122"/>
                <a:cs typeface="+mn-ea"/>
                <a:sym typeface="+mn-lt"/>
              </a:rPr>
              <a:t>《</a:t>
            </a:r>
            <a:r>
              <a:rPr lang="zh-CN" altLang="en-US" sz="2600" b="1" dirty="0">
                <a:solidFill>
                  <a:schemeClr val="tx1"/>
                </a:solidFill>
                <a:latin typeface="楷体" panose="02010609060101010101" charset="-122"/>
                <a:ea typeface="楷体" panose="02010609060101010101" charset="-122"/>
                <a:cs typeface="+mn-ea"/>
                <a:sym typeface="+mn-lt"/>
              </a:rPr>
              <a:t>沁园春·长沙</a:t>
            </a:r>
            <a:r>
              <a:rPr lang="en-US" altLang="zh-CN" sz="2600" b="1" dirty="0">
                <a:solidFill>
                  <a:schemeClr val="tx1"/>
                </a:solidFill>
                <a:latin typeface="楷体" panose="02010609060101010101" charset="-122"/>
                <a:ea typeface="楷体" panose="02010609060101010101" charset="-122"/>
                <a:cs typeface="+mn-ea"/>
                <a:sym typeface="+mn-lt"/>
              </a:rPr>
              <a:t>》</a:t>
            </a:r>
            <a:r>
              <a:rPr lang="zh-CN" altLang="en-US" sz="2600" b="1" dirty="0">
                <a:solidFill>
                  <a:schemeClr val="tx1"/>
                </a:solidFill>
                <a:latin typeface="楷体" panose="02010609060101010101" charset="-122"/>
                <a:ea typeface="楷体" panose="02010609060101010101" charset="-122"/>
                <a:cs typeface="+mn-ea"/>
                <a:sym typeface="+mn-lt"/>
              </a:rPr>
              <a:t>。</a:t>
            </a:r>
          </a:p>
        </p:txBody>
      </p:sp>
      <p:sp>
        <p:nvSpPr>
          <p:cNvPr id="8" name="文本框 7"/>
          <p:cNvSpPr txBox="1"/>
          <p:nvPr/>
        </p:nvSpPr>
        <p:spPr>
          <a:xfrm>
            <a:off x="922020" y="620395"/>
            <a:ext cx="1706880" cy="581025"/>
          </a:xfrm>
          <a:prstGeom prst="rect">
            <a:avLst/>
          </a:prstGeom>
          <a:noFill/>
        </p:spPr>
        <p:txBody>
          <a:bodyPr wrap="none" rtlCol="0" anchor="ctr">
            <a:spAutoFit/>
          </a:bodyPr>
          <a:lstStyle/>
          <a:p>
            <a:pPr algn="ctr"/>
            <a:r>
              <a:rPr lang="zh-CN" altLang="en-US" sz="3000" b="1">
                <a:solidFill>
                  <a:schemeClr val="tx1"/>
                </a:solidFill>
                <a:latin typeface="微软雅黑" panose="020B0503020204020204" charset="-122"/>
                <a:ea typeface="微软雅黑" panose="020B0503020204020204" charset="-122"/>
                <a:cs typeface="隶书" panose="02010509060101010101" charset="-122"/>
                <a:sym typeface="+mn-lt"/>
              </a:rPr>
              <a:t>文体知识</a:t>
            </a:r>
            <a:endParaRPr lang="zh-CN" altLang="en-US" sz="3000" b="1">
              <a:solidFill>
                <a:schemeClr val="tx1"/>
              </a:solidFill>
              <a:latin typeface="微软雅黑" charset="-122"/>
              <a:ea typeface="微软雅黑" charset="-122"/>
              <a:cs typeface="隶书"/>
              <a:sym typeface="+mn-lt"/>
            </a:endParaRPr>
          </a:p>
        </p:txBody>
      </p:sp>
      <p:sp>
        <p:nvSpPr>
          <p:cNvPr id="4" name="圆角矩形 3"/>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569" y="492521"/>
            <a:ext cx="3764283" cy="5282545"/>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87070" y="1151890"/>
            <a:ext cx="11033760" cy="4700326"/>
          </a:xfrm>
          <a:prstGeom prst="rect">
            <a:avLst/>
          </a:prstGeom>
          <a:noFill/>
        </p:spPr>
        <p:txBody>
          <a:bodyPr wrap="square" rtlCol="0">
            <a:spAutoFit/>
          </a:bodyPr>
          <a:lstStyle/>
          <a:p>
            <a:pPr indent="457200">
              <a:lnSpc>
                <a:spcPct val="150000"/>
              </a:lnSpc>
            </a:pPr>
            <a:r>
              <a:rPr lang="zh-CN" altLang="en-US" sz="3600" b="1" dirty="0">
                <a:solidFill>
                  <a:srgbClr val="FF0000"/>
                </a:solidFill>
                <a:latin typeface="楷体" panose="02010609060101010101" charset="-122"/>
                <a:ea typeface="楷体" panose="02010609060101010101" charset="-122"/>
                <a:cs typeface="+mn-ea"/>
                <a:sym typeface="+mn-lt"/>
              </a:rPr>
              <a:t>词的分类</a:t>
            </a:r>
            <a:br>
              <a:rPr lang="zh-CN" altLang="en-US" sz="2800" dirty="0">
                <a:solidFill>
                  <a:schemeClr val="tx1"/>
                </a:solidFill>
                <a:latin typeface="楷体" panose="02010609060101010101" charset="-122"/>
                <a:ea typeface="楷体" panose="02010609060101010101" charset="-122"/>
                <a:cs typeface="+mn-ea"/>
                <a:sym typeface="+mn-lt"/>
              </a:rPr>
            </a:br>
            <a:r>
              <a:rPr lang="zh-CN" altLang="en-US" sz="2800" dirty="0">
                <a:solidFill>
                  <a:schemeClr val="tx1"/>
                </a:solidFill>
                <a:latin typeface="楷体" panose="02010609060101010101" charset="-122"/>
                <a:ea typeface="楷体" panose="02010609060101010101" charset="-122"/>
                <a:cs typeface="+mn-ea"/>
                <a:sym typeface="+mn-lt"/>
              </a:rPr>
              <a:t>    </a:t>
            </a:r>
            <a:r>
              <a:rPr lang="zh-CN" altLang="en-US" sz="2800" b="1" dirty="0">
                <a:solidFill>
                  <a:schemeClr val="tx1"/>
                </a:solidFill>
                <a:latin typeface="楷体" panose="02010609060101010101" charset="-122"/>
                <a:ea typeface="楷体" panose="02010609060101010101" charset="-122"/>
                <a:cs typeface="+mn-ea"/>
                <a:sym typeface="+mn-lt"/>
              </a:rPr>
              <a:t>字数：小令：</a:t>
            </a:r>
            <a:r>
              <a:rPr lang="en-US" altLang="zh-CN" sz="2800" b="1" dirty="0">
                <a:solidFill>
                  <a:schemeClr val="tx1"/>
                </a:solidFill>
                <a:latin typeface="楷体" panose="02010609060101010101" charset="-122"/>
                <a:ea typeface="楷体" panose="02010609060101010101" charset="-122"/>
                <a:cs typeface="+mn-ea"/>
                <a:sym typeface="+mn-lt"/>
              </a:rPr>
              <a:t>58</a:t>
            </a:r>
            <a:r>
              <a:rPr lang="zh-CN" altLang="en-US" sz="2800" b="1" dirty="0">
                <a:solidFill>
                  <a:schemeClr val="tx1"/>
                </a:solidFill>
                <a:latin typeface="楷体" panose="02010609060101010101" charset="-122"/>
                <a:ea typeface="楷体" panose="02010609060101010101" charset="-122"/>
                <a:cs typeface="+mn-ea"/>
                <a:sym typeface="+mn-lt"/>
              </a:rPr>
              <a:t>字以内，如李清照</a:t>
            </a:r>
            <a:r>
              <a:rPr lang="en-US" altLang="zh-CN" sz="2800" b="1" dirty="0">
                <a:solidFill>
                  <a:schemeClr val="tx1"/>
                </a:solidFill>
                <a:latin typeface="楷体" panose="02010609060101010101" charset="-122"/>
                <a:ea typeface="楷体" panose="02010609060101010101" charset="-122"/>
                <a:cs typeface="+mn-ea"/>
                <a:sym typeface="+mn-lt"/>
              </a:rPr>
              <a:t>《</a:t>
            </a:r>
            <a:r>
              <a:rPr lang="zh-CN" altLang="en-US" sz="2800" b="1" dirty="0">
                <a:solidFill>
                  <a:schemeClr val="tx1"/>
                </a:solidFill>
                <a:latin typeface="楷体" panose="02010609060101010101" charset="-122"/>
                <a:ea typeface="楷体" panose="02010609060101010101" charset="-122"/>
                <a:cs typeface="+mn-ea"/>
                <a:sym typeface="+mn-lt"/>
              </a:rPr>
              <a:t>如梦令</a:t>
            </a:r>
            <a:r>
              <a:rPr lang="en-US" altLang="zh-CN" sz="2800" b="1" dirty="0">
                <a:solidFill>
                  <a:schemeClr val="tx1"/>
                </a:solidFill>
                <a:latin typeface="楷体" panose="02010609060101010101" charset="-122"/>
                <a:ea typeface="楷体" panose="02010609060101010101" charset="-122"/>
                <a:cs typeface="+mn-ea"/>
                <a:sym typeface="+mn-lt"/>
              </a:rPr>
              <a:t>》</a:t>
            </a:r>
            <a:r>
              <a:rPr lang="zh-CN" altLang="en-US" sz="2800" b="1" dirty="0">
                <a:solidFill>
                  <a:schemeClr val="tx1"/>
                </a:solidFill>
                <a:latin typeface="楷体" panose="02010609060101010101" charset="-122"/>
                <a:ea typeface="楷体" panose="02010609060101010101" charset="-122"/>
                <a:cs typeface="+mn-ea"/>
                <a:sym typeface="+mn-lt"/>
              </a:rPr>
              <a:t>；</a:t>
            </a:r>
            <a:br>
              <a:rPr lang="zh-CN" altLang="en-US" sz="2800" b="1" dirty="0">
                <a:solidFill>
                  <a:schemeClr val="tx1"/>
                </a:solidFill>
                <a:latin typeface="楷体" panose="02010609060101010101" charset="-122"/>
                <a:ea typeface="楷体" panose="02010609060101010101" charset="-122"/>
                <a:cs typeface="+mn-ea"/>
                <a:sym typeface="+mn-lt"/>
              </a:rPr>
            </a:br>
            <a:r>
              <a:rPr lang="zh-CN" altLang="en-US" sz="2800" b="1" dirty="0">
                <a:solidFill>
                  <a:schemeClr val="tx1"/>
                </a:solidFill>
                <a:latin typeface="楷体" panose="02010609060101010101" charset="-122"/>
                <a:ea typeface="楷体" panose="02010609060101010101" charset="-122"/>
                <a:cs typeface="+mn-ea"/>
                <a:sym typeface="+mn-lt"/>
              </a:rPr>
              <a:t>          中调：</a:t>
            </a:r>
            <a:r>
              <a:rPr lang="en-US" altLang="zh-CN" sz="2800" b="1" dirty="0">
                <a:solidFill>
                  <a:schemeClr val="tx1"/>
                </a:solidFill>
                <a:latin typeface="楷体" panose="02010609060101010101" charset="-122"/>
                <a:ea typeface="楷体" panose="02010609060101010101" charset="-122"/>
                <a:cs typeface="+mn-ea"/>
                <a:sym typeface="+mn-lt"/>
              </a:rPr>
              <a:t>58~90</a:t>
            </a:r>
            <a:r>
              <a:rPr lang="zh-CN" altLang="en-US" sz="2800" b="1" dirty="0">
                <a:solidFill>
                  <a:schemeClr val="tx1"/>
                </a:solidFill>
                <a:latin typeface="楷体" panose="02010609060101010101" charset="-122"/>
                <a:ea typeface="楷体" panose="02010609060101010101" charset="-122"/>
                <a:cs typeface="+mn-ea"/>
                <a:sym typeface="+mn-lt"/>
              </a:rPr>
              <a:t>个字，如范仲淹</a:t>
            </a:r>
            <a:r>
              <a:rPr lang="en-US" altLang="zh-CN" sz="2800" b="1" dirty="0">
                <a:solidFill>
                  <a:schemeClr val="tx1"/>
                </a:solidFill>
                <a:latin typeface="楷体" panose="02010609060101010101" charset="-122"/>
                <a:ea typeface="楷体" panose="02010609060101010101" charset="-122"/>
                <a:cs typeface="+mn-ea"/>
                <a:sym typeface="+mn-lt"/>
              </a:rPr>
              <a:t>《</a:t>
            </a:r>
            <a:r>
              <a:rPr lang="zh-CN" altLang="en-US" sz="2800" b="1" dirty="0">
                <a:solidFill>
                  <a:schemeClr val="tx1"/>
                </a:solidFill>
                <a:latin typeface="楷体" panose="02010609060101010101" charset="-122"/>
                <a:ea typeface="楷体" panose="02010609060101010101" charset="-122"/>
                <a:cs typeface="+mn-ea"/>
                <a:sym typeface="+mn-lt"/>
              </a:rPr>
              <a:t>渔家傲</a:t>
            </a:r>
            <a:r>
              <a:rPr lang="en-US" altLang="zh-CN" sz="2800" b="1" dirty="0">
                <a:solidFill>
                  <a:schemeClr val="tx1"/>
                </a:solidFill>
                <a:latin typeface="楷体" panose="02010609060101010101" charset="-122"/>
                <a:ea typeface="楷体" panose="02010609060101010101" charset="-122"/>
                <a:cs typeface="+mn-ea"/>
                <a:sym typeface="+mn-lt"/>
              </a:rPr>
              <a:t>·</a:t>
            </a:r>
            <a:r>
              <a:rPr lang="zh-CN" altLang="en-US" sz="2800" b="1" dirty="0">
                <a:solidFill>
                  <a:schemeClr val="tx1"/>
                </a:solidFill>
                <a:latin typeface="楷体" panose="02010609060101010101" charset="-122"/>
                <a:ea typeface="楷体" panose="02010609060101010101" charset="-122"/>
                <a:cs typeface="+mn-ea"/>
                <a:sym typeface="+mn-lt"/>
              </a:rPr>
              <a:t>秋思</a:t>
            </a:r>
            <a:r>
              <a:rPr lang="en-US" altLang="zh-CN" sz="2800" b="1" dirty="0">
                <a:solidFill>
                  <a:schemeClr val="tx1"/>
                </a:solidFill>
                <a:latin typeface="楷体" panose="02010609060101010101" charset="-122"/>
                <a:ea typeface="楷体" panose="02010609060101010101" charset="-122"/>
                <a:cs typeface="+mn-ea"/>
                <a:sym typeface="+mn-lt"/>
              </a:rPr>
              <a:t>》</a:t>
            </a:r>
            <a:r>
              <a:rPr lang="zh-CN" altLang="en-US" sz="2800" b="1" dirty="0">
                <a:solidFill>
                  <a:schemeClr val="tx1"/>
                </a:solidFill>
                <a:latin typeface="楷体" panose="02010609060101010101" charset="-122"/>
                <a:ea typeface="楷体" panose="02010609060101010101" charset="-122"/>
                <a:cs typeface="+mn-ea"/>
                <a:sym typeface="+mn-lt"/>
              </a:rPr>
              <a:t>；</a:t>
            </a:r>
            <a:br>
              <a:rPr lang="zh-CN" altLang="en-US" sz="2800" b="1" dirty="0">
                <a:solidFill>
                  <a:schemeClr val="tx1"/>
                </a:solidFill>
                <a:latin typeface="楷体" panose="02010609060101010101" charset="-122"/>
                <a:ea typeface="楷体" panose="02010609060101010101" charset="-122"/>
                <a:cs typeface="+mn-ea"/>
                <a:sym typeface="+mn-lt"/>
              </a:rPr>
            </a:br>
            <a:r>
              <a:rPr lang="zh-CN" altLang="en-US" sz="2800" b="1" dirty="0">
                <a:solidFill>
                  <a:schemeClr val="tx1"/>
                </a:solidFill>
                <a:latin typeface="楷体" panose="02010609060101010101" charset="-122"/>
                <a:ea typeface="楷体" panose="02010609060101010101" charset="-122"/>
                <a:cs typeface="+mn-ea"/>
                <a:sym typeface="+mn-lt"/>
              </a:rPr>
              <a:t>          长调：</a:t>
            </a:r>
            <a:r>
              <a:rPr lang="en-US" altLang="zh-CN" sz="2800" b="1" dirty="0">
                <a:solidFill>
                  <a:schemeClr val="tx1"/>
                </a:solidFill>
                <a:latin typeface="楷体" panose="02010609060101010101" charset="-122"/>
                <a:ea typeface="楷体" panose="02010609060101010101" charset="-122"/>
                <a:cs typeface="+mn-ea"/>
                <a:sym typeface="+mn-lt"/>
              </a:rPr>
              <a:t>91</a:t>
            </a:r>
            <a:r>
              <a:rPr lang="zh-CN" altLang="en-US" sz="2800" b="1" dirty="0">
                <a:solidFill>
                  <a:schemeClr val="tx1"/>
                </a:solidFill>
                <a:latin typeface="楷体" panose="02010609060101010101" charset="-122"/>
                <a:ea typeface="楷体" panose="02010609060101010101" charset="-122"/>
                <a:cs typeface="+mn-ea"/>
                <a:sym typeface="+mn-lt"/>
              </a:rPr>
              <a:t>个字以上，如辛弃疾</a:t>
            </a:r>
            <a:r>
              <a:rPr lang="en-US" altLang="zh-CN" sz="2800" b="1" dirty="0">
                <a:solidFill>
                  <a:schemeClr val="tx1"/>
                </a:solidFill>
                <a:latin typeface="楷体" panose="02010609060101010101" charset="-122"/>
                <a:ea typeface="楷体" panose="02010609060101010101" charset="-122"/>
                <a:cs typeface="+mn-ea"/>
                <a:sym typeface="+mn-lt"/>
              </a:rPr>
              <a:t>《</a:t>
            </a:r>
            <a:r>
              <a:rPr lang="zh-CN" altLang="en-US" sz="2800" b="1" dirty="0">
                <a:solidFill>
                  <a:schemeClr val="tx1"/>
                </a:solidFill>
                <a:latin typeface="楷体" panose="02010609060101010101" charset="-122"/>
                <a:ea typeface="楷体" panose="02010609060101010101" charset="-122"/>
                <a:cs typeface="+mn-ea"/>
                <a:sym typeface="+mn-lt"/>
              </a:rPr>
              <a:t>永遇乐</a:t>
            </a:r>
            <a:r>
              <a:rPr lang="en-US" altLang="zh-CN" sz="2800" b="1" dirty="0">
                <a:solidFill>
                  <a:schemeClr val="tx1"/>
                </a:solidFill>
                <a:latin typeface="楷体" panose="02010609060101010101" charset="-122"/>
                <a:ea typeface="楷体" panose="02010609060101010101" charset="-122"/>
                <a:cs typeface="+mn-ea"/>
                <a:sym typeface="+mn-lt"/>
              </a:rPr>
              <a:t>·</a:t>
            </a:r>
            <a:r>
              <a:rPr lang="zh-CN" altLang="en-US" sz="2800" b="1" dirty="0">
                <a:solidFill>
                  <a:schemeClr val="tx1"/>
                </a:solidFill>
                <a:latin typeface="楷体" panose="02010609060101010101" charset="-122"/>
                <a:ea typeface="楷体" panose="02010609060101010101" charset="-122"/>
                <a:cs typeface="+mn-ea"/>
                <a:sym typeface="+mn-lt"/>
              </a:rPr>
              <a:t>京口北固亭怀古</a:t>
            </a:r>
            <a:r>
              <a:rPr lang="en-US" altLang="zh-CN" sz="2800" b="1" dirty="0">
                <a:solidFill>
                  <a:schemeClr val="tx1"/>
                </a:solidFill>
                <a:latin typeface="楷体" panose="02010609060101010101" charset="-122"/>
                <a:ea typeface="楷体" panose="02010609060101010101" charset="-122"/>
                <a:cs typeface="+mn-ea"/>
                <a:sym typeface="+mn-lt"/>
              </a:rPr>
              <a:t>》</a:t>
            </a:r>
            <a:br>
              <a:rPr lang="zh-CN" altLang="en-US" sz="2800" b="1" dirty="0">
                <a:solidFill>
                  <a:schemeClr val="tx1"/>
                </a:solidFill>
                <a:latin typeface="楷体" panose="02010609060101010101" charset="-122"/>
                <a:ea typeface="楷体" panose="02010609060101010101" charset="-122"/>
                <a:cs typeface="+mn-ea"/>
                <a:sym typeface="+mn-lt"/>
              </a:rPr>
            </a:br>
            <a:r>
              <a:rPr lang="zh-CN" altLang="en-US" sz="2800" b="1" dirty="0">
                <a:solidFill>
                  <a:schemeClr val="tx1"/>
                </a:solidFill>
                <a:latin typeface="楷体" panose="02010609060101010101" charset="-122"/>
                <a:ea typeface="楷体" panose="02010609060101010101" charset="-122"/>
                <a:cs typeface="+mn-ea"/>
                <a:sym typeface="+mn-lt"/>
              </a:rPr>
              <a:t>    片段：单调：不分段，往往就是一首小令，篇幅较短；    </a:t>
            </a:r>
            <a:br>
              <a:rPr lang="zh-CN" altLang="en-US" sz="2800" b="1" dirty="0">
                <a:solidFill>
                  <a:schemeClr val="tx1"/>
                </a:solidFill>
                <a:latin typeface="楷体" panose="02010609060101010101" charset="-122"/>
                <a:ea typeface="楷体" panose="02010609060101010101" charset="-122"/>
                <a:cs typeface="+mn-ea"/>
                <a:sym typeface="+mn-lt"/>
              </a:rPr>
            </a:br>
            <a:r>
              <a:rPr lang="zh-CN" altLang="en-US" sz="2800" b="1" dirty="0">
                <a:solidFill>
                  <a:schemeClr val="tx1"/>
                </a:solidFill>
                <a:latin typeface="楷体" panose="02010609060101010101" charset="-122"/>
                <a:ea typeface="楷体" panose="02010609060101010101" charset="-122"/>
                <a:cs typeface="+mn-ea"/>
                <a:sym typeface="+mn-lt"/>
              </a:rPr>
              <a:t>          双调：两段，也叫片或阕或遍，上片下片，前阕后阕；</a:t>
            </a:r>
            <a:br>
              <a:rPr lang="zh-CN" altLang="en-US" sz="2800" b="1" dirty="0">
                <a:solidFill>
                  <a:schemeClr val="tx1"/>
                </a:solidFill>
                <a:latin typeface="楷体" panose="02010609060101010101" charset="-122"/>
                <a:ea typeface="楷体" panose="02010609060101010101" charset="-122"/>
                <a:cs typeface="+mn-ea"/>
                <a:sym typeface="+mn-lt"/>
              </a:rPr>
            </a:br>
            <a:r>
              <a:rPr lang="zh-CN" altLang="en-US" sz="2800" b="1" dirty="0">
                <a:solidFill>
                  <a:schemeClr val="tx1"/>
                </a:solidFill>
                <a:latin typeface="楷体" panose="02010609060101010101" charset="-122"/>
                <a:ea typeface="楷体" panose="02010609060101010101" charset="-122"/>
                <a:cs typeface="+mn-ea"/>
                <a:sym typeface="+mn-lt"/>
              </a:rPr>
              <a:t>          三叠、四叠：即三段或四段，较少见，尤其四叠极少见。</a:t>
            </a:r>
          </a:p>
        </p:txBody>
      </p:sp>
      <p:sp>
        <p:nvSpPr>
          <p:cNvPr id="8" name="文本框 7"/>
          <p:cNvSpPr txBox="1"/>
          <p:nvPr/>
        </p:nvSpPr>
        <p:spPr>
          <a:xfrm>
            <a:off x="922020" y="620395"/>
            <a:ext cx="1706880" cy="581025"/>
          </a:xfrm>
          <a:prstGeom prst="rect">
            <a:avLst/>
          </a:prstGeom>
          <a:noFill/>
        </p:spPr>
        <p:txBody>
          <a:bodyPr wrap="none" rtlCol="0" anchor="ctr">
            <a:spAutoFit/>
          </a:bodyPr>
          <a:lstStyle/>
          <a:p>
            <a:pPr algn="ctr"/>
            <a:r>
              <a:rPr lang="zh-CN" altLang="en-US" sz="3000" b="1">
                <a:solidFill>
                  <a:schemeClr val="tx1"/>
                </a:solidFill>
                <a:latin typeface="微软雅黑" panose="020B0503020204020204" charset="-122"/>
                <a:ea typeface="微软雅黑" panose="020B0503020204020204" charset="-122"/>
                <a:cs typeface="隶书" panose="02010509060101010101" charset="-122"/>
                <a:sym typeface="+mn-lt"/>
              </a:rPr>
              <a:t>文体知识</a:t>
            </a:r>
          </a:p>
        </p:txBody>
      </p:sp>
      <p:sp>
        <p:nvSpPr>
          <p:cNvPr id="4" name="圆角矩形 3"/>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87070" y="2096770"/>
            <a:ext cx="11033760" cy="2192908"/>
          </a:xfrm>
          <a:prstGeom prst="rect">
            <a:avLst/>
          </a:prstGeom>
          <a:noFill/>
        </p:spPr>
        <p:txBody>
          <a:bodyPr wrap="square" rtlCol="0">
            <a:spAutoFit/>
          </a:bodyPr>
          <a:lstStyle/>
          <a:p>
            <a:pPr indent="457200">
              <a:lnSpc>
                <a:spcPct val="150000"/>
              </a:lnSpc>
            </a:pPr>
            <a:r>
              <a:rPr lang="zh-CN" altLang="en-US" sz="3200" b="1" dirty="0">
                <a:solidFill>
                  <a:schemeClr val="tx1"/>
                </a:solidFill>
                <a:latin typeface="楷体" panose="02010609060101010101" charset="-122"/>
                <a:ea typeface="楷体" panose="02010609060101010101" charset="-122"/>
                <a:cs typeface="+mn-ea"/>
                <a:sym typeface="+mn-lt"/>
              </a:rPr>
              <a:t>“沁园”相传为东汉明帝时沁水公主的园林，后为窦宪所夺。“沁园春”词牌相传由此得名。“沁园春”是双调，</a:t>
            </a:r>
            <a:r>
              <a:rPr lang="en-US" altLang="zh-CN" sz="3200" b="1" dirty="0">
                <a:solidFill>
                  <a:schemeClr val="tx1"/>
                </a:solidFill>
                <a:latin typeface="楷体" panose="02010609060101010101" charset="-122"/>
                <a:ea typeface="楷体" panose="02010609060101010101" charset="-122"/>
                <a:cs typeface="+mn-ea"/>
                <a:sym typeface="+mn-lt"/>
              </a:rPr>
              <a:t>114</a:t>
            </a:r>
            <a:r>
              <a:rPr lang="zh-CN" altLang="en-US" sz="3200" b="1" dirty="0">
                <a:solidFill>
                  <a:schemeClr val="tx1"/>
                </a:solidFill>
                <a:latin typeface="楷体" panose="02010609060101010101" charset="-122"/>
                <a:ea typeface="楷体" panose="02010609060101010101" charset="-122"/>
                <a:cs typeface="+mn-ea"/>
                <a:sym typeface="+mn-lt"/>
              </a:rPr>
              <a:t>字，上片</a:t>
            </a:r>
            <a:r>
              <a:rPr lang="en-US" altLang="zh-CN" sz="3200" b="1" dirty="0">
                <a:solidFill>
                  <a:schemeClr val="tx1"/>
                </a:solidFill>
                <a:latin typeface="楷体" panose="02010609060101010101" charset="-122"/>
                <a:ea typeface="楷体" panose="02010609060101010101" charset="-122"/>
                <a:cs typeface="+mn-ea"/>
                <a:sym typeface="+mn-lt"/>
              </a:rPr>
              <a:t>13</a:t>
            </a:r>
            <a:r>
              <a:rPr lang="zh-CN" altLang="en-US" sz="3200" b="1" dirty="0">
                <a:solidFill>
                  <a:schemeClr val="tx1"/>
                </a:solidFill>
                <a:latin typeface="楷体" panose="02010609060101010101" charset="-122"/>
                <a:ea typeface="楷体" panose="02010609060101010101" charset="-122"/>
                <a:cs typeface="+mn-ea"/>
                <a:sym typeface="+mn-lt"/>
              </a:rPr>
              <a:t>句，下片</a:t>
            </a:r>
            <a:r>
              <a:rPr lang="en-US" altLang="zh-CN" sz="3200" b="1" dirty="0">
                <a:solidFill>
                  <a:schemeClr val="tx1"/>
                </a:solidFill>
                <a:latin typeface="楷体" panose="02010609060101010101" charset="-122"/>
                <a:ea typeface="楷体" panose="02010609060101010101" charset="-122"/>
                <a:cs typeface="+mn-ea"/>
                <a:sym typeface="+mn-lt"/>
              </a:rPr>
              <a:t>12</a:t>
            </a:r>
            <a:r>
              <a:rPr lang="zh-CN" altLang="en-US" sz="3200" b="1" dirty="0">
                <a:solidFill>
                  <a:schemeClr val="tx1"/>
                </a:solidFill>
                <a:latin typeface="楷体" panose="02010609060101010101" charset="-122"/>
                <a:ea typeface="楷体" panose="02010609060101010101" charset="-122"/>
                <a:cs typeface="+mn-ea"/>
                <a:sym typeface="+mn-lt"/>
              </a:rPr>
              <a:t>句。</a:t>
            </a:r>
          </a:p>
        </p:txBody>
      </p:sp>
      <p:sp>
        <p:nvSpPr>
          <p:cNvPr id="8" name="文本框 7"/>
          <p:cNvSpPr txBox="1"/>
          <p:nvPr/>
        </p:nvSpPr>
        <p:spPr>
          <a:xfrm>
            <a:off x="922020" y="620395"/>
            <a:ext cx="1706880" cy="581025"/>
          </a:xfrm>
          <a:prstGeom prst="rect">
            <a:avLst/>
          </a:prstGeom>
          <a:noFill/>
        </p:spPr>
        <p:txBody>
          <a:bodyPr wrap="none" rtlCol="0" anchor="ctr">
            <a:spAutoFit/>
          </a:bodyPr>
          <a:lstStyle/>
          <a:p>
            <a:pPr algn="ctr"/>
            <a:r>
              <a:rPr lang="zh-CN" altLang="en-US" sz="3000" b="1">
                <a:solidFill>
                  <a:schemeClr val="tx1"/>
                </a:solidFill>
                <a:latin typeface="微软雅黑" panose="020B0503020204020204" charset="-122"/>
                <a:ea typeface="微软雅黑" panose="020B0503020204020204" charset="-122"/>
                <a:cs typeface="隶书" panose="02010509060101010101" charset="-122"/>
                <a:sym typeface="+mn-lt"/>
              </a:rPr>
              <a:t>文体知识</a:t>
            </a:r>
          </a:p>
        </p:txBody>
      </p:sp>
      <p:sp>
        <p:nvSpPr>
          <p:cNvPr id="4" name="圆角矩形 3"/>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8411198"/>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矩形 1"/>
          <p:cNvSpPr>
            <a:spLocks noChangeArrowheads="1"/>
          </p:cNvSpPr>
          <p:nvPr/>
        </p:nvSpPr>
        <p:spPr bwMode="auto">
          <a:xfrm>
            <a:off x="6191250" y="1005840"/>
            <a:ext cx="4995545" cy="484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nSpc>
                <a:spcPct val="150000"/>
              </a:lnSpc>
              <a:spcBef>
                <a:spcPct val="0"/>
              </a:spcBef>
              <a:spcAft>
                <a:spcPct val="0"/>
              </a:spcAft>
            </a:pPr>
            <a:r>
              <a:rPr lang="zh-CN" altLang="en-US" sz="4000" b="1" dirty="0">
                <a:solidFill>
                  <a:srgbClr val="FF0000"/>
                </a:solidFill>
                <a:latin typeface="楷体" panose="02010609060101010101" charset="-122"/>
                <a:ea typeface="楷体" panose="02010609060101010101" charset="-122"/>
              </a:rPr>
              <a:t>毛泽东</a:t>
            </a:r>
            <a:r>
              <a:rPr lang="zh-CN" altLang="en-US" sz="2800" dirty="0">
                <a:latin typeface="楷体" panose="02010609060101010101" charset="-122"/>
                <a:ea typeface="楷体" panose="02010609060101010101" charset="-122"/>
              </a:rPr>
              <a:t>（</a:t>
            </a:r>
            <a:r>
              <a:rPr lang="en-US" altLang="zh-CN" sz="2800" dirty="0">
                <a:latin typeface="楷体" panose="02010609060101010101" charset="-122"/>
                <a:ea typeface="楷体" panose="02010609060101010101" charset="-122"/>
              </a:rPr>
              <a:t>1893—1976</a:t>
            </a:r>
            <a:r>
              <a:rPr lang="zh-CN" altLang="en-US" sz="2800" dirty="0">
                <a:latin typeface="楷体" panose="02010609060101010101" charset="-122"/>
                <a:ea typeface="楷体" panose="02010609060101010101" charset="-122"/>
              </a:rPr>
              <a:t>），中国现代伟大的马克思主义者，无产阶级革命家、政治家、思想家、军事家、文学家和书法家，是中国人民解放军和中华人民共和国的主要缔造者和领导人。</a:t>
            </a:r>
            <a:endParaRPr lang="en-US" altLang="zh-CN" sz="2800" dirty="0">
              <a:latin typeface="楷体" panose="02010609060101010101" charset="-122"/>
              <a:ea typeface="楷体" panose="02010609060101010101" charset="-122"/>
            </a:endParaRPr>
          </a:p>
        </p:txBody>
      </p:sp>
      <p:sp>
        <p:nvSpPr>
          <p:cNvPr id="8" name="文本框 7"/>
          <p:cNvSpPr txBox="1"/>
          <p:nvPr/>
        </p:nvSpPr>
        <p:spPr>
          <a:xfrm>
            <a:off x="922020" y="620395"/>
            <a:ext cx="1706880" cy="581025"/>
          </a:xfrm>
          <a:prstGeom prst="rect">
            <a:avLst/>
          </a:prstGeom>
          <a:noFill/>
        </p:spPr>
        <p:txBody>
          <a:bodyPr wrap="none" rtlCol="0" anchor="ctr">
            <a:spAutoFit/>
          </a:bodyPr>
          <a:lstStyle/>
          <a:p>
            <a:pPr algn="ctr"/>
            <a:r>
              <a:rPr lang="zh-CN" altLang="en-US" sz="3000" b="1">
                <a:solidFill>
                  <a:schemeClr val="tx1"/>
                </a:solidFill>
                <a:latin typeface="微软雅黑" panose="020B0503020204020204" charset="-122"/>
                <a:ea typeface="微软雅黑" panose="020B0503020204020204" charset="-122"/>
                <a:cs typeface="隶书" panose="02010509060101010101" charset="-122"/>
                <a:sym typeface="+mn-lt"/>
              </a:rPr>
              <a:t>作者介绍</a:t>
            </a:r>
          </a:p>
        </p:txBody>
      </p:sp>
      <p:sp>
        <p:nvSpPr>
          <p:cNvPr id="4" name="圆角矩形 3"/>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3E9A162C-C0C1-4E04-8FD1-F5C08B17E35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8061" y="1679521"/>
            <a:ext cx="5031771" cy="3773828"/>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922020" y="620395"/>
            <a:ext cx="1706880" cy="581025"/>
          </a:xfrm>
          <a:prstGeom prst="rect">
            <a:avLst/>
          </a:prstGeom>
          <a:noFill/>
        </p:spPr>
        <p:txBody>
          <a:bodyPr wrap="none" rtlCol="0" anchor="ctr">
            <a:spAutoFit/>
          </a:bodyPr>
          <a:lstStyle/>
          <a:p>
            <a:pPr algn="ctr"/>
            <a:r>
              <a:rPr lang="zh-CN" altLang="en-US" sz="3000" b="1">
                <a:solidFill>
                  <a:schemeClr val="tx1"/>
                </a:solidFill>
                <a:latin typeface="微软雅黑" panose="020B0503020204020204" charset="-122"/>
                <a:ea typeface="微软雅黑" panose="020B0503020204020204" charset="-122"/>
                <a:cs typeface="隶书" panose="02010509060101010101" charset="-122"/>
                <a:sym typeface="+mn-lt"/>
              </a:rPr>
              <a:t>创作背景</a:t>
            </a:r>
          </a:p>
        </p:txBody>
      </p:sp>
      <p:sp>
        <p:nvSpPr>
          <p:cNvPr id="4" name="圆角矩形 3"/>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47" name="矩形 2"/>
          <p:cNvSpPr>
            <a:spLocks noChangeArrowheads="1"/>
          </p:cNvSpPr>
          <p:nvPr/>
        </p:nvSpPr>
        <p:spPr bwMode="auto">
          <a:xfrm>
            <a:off x="1179830" y="1345565"/>
            <a:ext cx="10156190" cy="4770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nSpc>
                <a:spcPct val="120000"/>
              </a:lnSpc>
              <a:spcBef>
                <a:spcPct val="0"/>
              </a:spcBef>
              <a:spcAft>
                <a:spcPct val="0"/>
              </a:spcAft>
              <a:buFont typeface="Wingdings" panose="05000000000000000000" pitchFamily="2" charset="2"/>
              <a:buNone/>
            </a:pPr>
            <a:r>
              <a:rPr lang="zh-CN" altLang="en-US" sz="3200" b="1" dirty="0">
                <a:latin typeface="楷体" panose="02010609060101010101" charset="-122"/>
                <a:ea typeface="楷体" panose="02010609060101010101" charset="-122"/>
              </a:rPr>
              <a:t>  这首词写于</a:t>
            </a:r>
            <a:r>
              <a:rPr lang="zh-CN" altLang="en-US" sz="3200" b="1" dirty="0">
                <a:solidFill>
                  <a:srgbClr val="FF0000"/>
                </a:solidFill>
                <a:latin typeface="楷体" panose="02010609060101010101" charset="-122"/>
                <a:ea typeface="楷体" panose="02010609060101010101" charset="-122"/>
              </a:rPr>
              <a:t>1925年</a:t>
            </a:r>
            <a:r>
              <a:rPr lang="zh-CN" altLang="en-US" sz="3200" b="1" dirty="0">
                <a:latin typeface="楷体" panose="02010609060101010101" charset="-122"/>
                <a:ea typeface="楷体" panose="02010609060101010101" charset="-122"/>
              </a:rPr>
              <a:t>。当时正值第一次国内革命时期，全国各地工农运动风起云涌，如火如荼。毛泽东直接领导了湖南农民运动，先后建立了二十多个农民协会，创建了湖南第一个党支部——</a:t>
            </a:r>
            <a:r>
              <a:rPr lang="zh-CN" altLang="en-US" sz="3200" b="1" dirty="0">
                <a:solidFill>
                  <a:srgbClr val="FF0000"/>
                </a:solidFill>
                <a:latin typeface="楷体" panose="02010609060101010101" charset="-122"/>
                <a:ea typeface="楷体" panose="02010609060101010101" charset="-122"/>
              </a:rPr>
              <a:t>韶山支部</a:t>
            </a:r>
            <a:r>
              <a:rPr lang="zh-CN" altLang="en-US" sz="3200" b="1" dirty="0">
                <a:latin typeface="楷体" panose="02010609060101010101" charset="-122"/>
                <a:ea typeface="楷体" panose="02010609060101010101" charset="-122"/>
              </a:rPr>
              <a:t>。1925年10月，他奉命前往广州创建农民运动讲习所，途经长沙，重游橘子洲，面对如画的秋色和大好的革命形势，回忆过去的战斗岁月，不禁心潮起伏，浮想联翩，写下了这首气势磅礴的诗篇。 </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901</TotalTime>
  <Words>2554</Words>
  <Application>Microsoft Office PowerPoint</Application>
  <PresentationFormat>宽屏</PresentationFormat>
  <Paragraphs>216</Paragraphs>
  <Slides>39</Slides>
  <Notes>7</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39</vt:i4>
      </vt:variant>
    </vt:vector>
  </HeadingPairs>
  <TitlesOfParts>
    <vt:vector size="52" baseType="lpstr">
      <vt:lpstr>KaiTi</vt:lpstr>
      <vt:lpstr>楷体_GB2312</vt:lpstr>
      <vt:lpstr>Calibri</vt:lpstr>
      <vt:lpstr>微软雅黑</vt:lpstr>
      <vt:lpstr>隶书</vt:lpstr>
      <vt:lpstr>Wingdings</vt:lpstr>
      <vt:lpstr>Calibri Light</vt:lpstr>
      <vt:lpstr>等线</vt:lpstr>
      <vt:lpstr>Arial</vt:lpstr>
      <vt:lpstr>汉仪颜楷繁</vt:lpstr>
      <vt:lpstr>楷体</vt:lpstr>
      <vt:lpstr>Symbol</vt:lpstr>
      <vt:lpstr>Office 主题</vt:lpstr>
      <vt:lpstr>PowerPoint 演示文稿</vt:lpstr>
      <vt:lpstr>PowerPoint 演示文稿</vt:lpstr>
      <vt:lpstr>PowerPoint 演示文稿</vt:lpstr>
      <vt:lpstr>学习目标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万 丽芳</cp:lastModifiedBy>
  <cp:revision>105</cp:revision>
  <dcterms:created xsi:type="dcterms:W3CDTF">2020-05-26T03:14:00Z</dcterms:created>
  <dcterms:modified xsi:type="dcterms:W3CDTF">2020-09-16T08:25:00Z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2052-10.8.2.6613</vt:lpwstr>
  </property>
</Properties>
</file>