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9" r:id="rId3"/>
    <p:sldId id="258" r:id="rId4"/>
    <p:sldId id="284" r:id="rId5"/>
    <p:sldId id="278" r:id="rId6"/>
    <p:sldId id="260" r:id="rId7"/>
    <p:sldId id="285" r:id="rId8"/>
    <p:sldId id="264" r:id="rId9"/>
    <p:sldId id="271" r:id="rId10"/>
    <p:sldId id="272" r:id="rId11"/>
    <p:sldId id="277" r:id="rId12"/>
    <p:sldId id="286" r:id="rId13"/>
    <p:sldId id="287" r:id="rId14"/>
    <p:sldId id="290" r:id="rId15"/>
    <p:sldId id="288" r:id="rId16"/>
    <p:sldId id="273" r:id="rId17"/>
    <p:sldId id="280" r:id="rId18"/>
    <p:sldId id="282" r:id="rId20"/>
    <p:sldId id="281" r:id="rId21"/>
    <p:sldId id="289" r:id="rId22"/>
  </p:sldIdLst>
  <p:sldSz cx="9144000" cy="6858000" type="screen4x3"/>
  <p:notesSz cx="6858000" cy="9144000"/>
  <p:custShowLst>
    <p:custShow name="自定义放映 1" id="0">
      <p:sldLst>
        <p:sld r:id="rId3"/>
        <p:sld r:id="rId7"/>
        <p:sld r:id="rId9"/>
      </p:sldLst>
    </p:custShow>
    <p:custShow name="自定义放映 2" id="1">
      <p:sldLst>
        <p:sld r:id="rId10"/>
        <p:sld r:id="rId11"/>
      </p:sldLst>
    </p:custShow>
  </p:custShow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33CC"/>
    <a:srgbClr val="FF0066"/>
    <a:srgbClr val="00FF00"/>
    <a:srgbClr val="A3FBEC"/>
    <a:srgbClr val="FF0000"/>
    <a:srgbClr val="FFCC00"/>
    <a:srgbClr val="FF99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9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20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2051" name="日期占位符 20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/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2052" name="幻灯片图像占位符 2051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2052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23553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7106" name="标题 4710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7107" name="文本占位符 4710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7108" name="日期占位符 4710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9" name="页脚占位符 4710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7110" name="灯片编号占位符 4710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file:///D:\&#38472;&#37329;&#32654;\&#25945;&#26696;&#21450;&#35838;&#20214;\&#20843;&#24180;&#32423;&#65288;&#19979;&#65289;&#35838;&#20214;&#21450;&#25945;&#26696;\&#31532;&#19968;&#21333;&#20803;\2&#12289;&#30333;&#26472;&#31036;&#36190;\&#40657;&#40493;&#23376;&#21512;&#21809;&#32452;-&#23567;&#30333;&#26472;.wma" TargetMode="External"/><Relationship Id="rId2" Type="http://schemas.openxmlformats.org/officeDocument/2006/relationships/audio" Target="file:///D:\&#38472;&#37329;&#32654;\&#25945;&#26696;&#21450;&#35838;&#20214;\&#20843;&#24180;&#32423;&#65288;&#19979;&#65289;&#35838;&#20214;&#21450;&#25945;&#26696;\&#31532;&#19968;&#21333;&#20803;\2&#12289;&#30333;&#26472;&#31036;&#36190;\&#40657;&#40493;&#23376;&#21512;&#21809;&#32452;-&#23567;&#30333;&#26472;.wma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8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黑鸭子合唱组-小白杨.wma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9750" y="5805488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文本框 4101"/>
          <p:cNvSpPr txBox="1"/>
          <p:nvPr/>
        </p:nvSpPr>
        <p:spPr>
          <a:xfrm>
            <a:off x="250825" y="333375"/>
            <a:ext cx="49895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歌曲欣赏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小白杨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406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016" fill="hold"/>
                                        <p:tgtEl>
                                          <p:spTgt spid="41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4578" name="图片 24577" descr="TI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289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图片 24578" descr="1-1-113186_tezhong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0" y="5084763"/>
            <a:ext cx="2286000" cy="177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图片 24579" descr="PH02946J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5150" y="5008563"/>
            <a:ext cx="2520950" cy="1849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图片 24580" descr="TINB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5800" y="5084763"/>
            <a:ext cx="2362200" cy="177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2" name="图片 24581" descr="paint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81600"/>
            <a:ext cx="1668463" cy="167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3" name="文本框 24582"/>
          <p:cNvSpPr txBox="1"/>
          <p:nvPr/>
        </p:nvSpPr>
        <p:spPr>
          <a:xfrm>
            <a:off x="1905000" y="1676400"/>
            <a:ext cx="594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白杨树的象征意义是什么？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4584" name="椭圆 24583"/>
          <p:cNvSpPr/>
          <p:nvPr/>
        </p:nvSpPr>
        <p:spPr>
          <a:xfrm>
            <a:off x="609600" y="2514600"/>
            <a:ext cx="1828800" cy="1676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农民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585" name="椭圆 24584"/>
          <p:cNvSpPr/>
          <p:nvPr/>
        </p:nvSpPr>
        <p:spPr>
          <a:xfrm>
            <a:off x="3581400" y="2514600"/>
            <a:ext cx="1828800" cy="1676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哨兵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586" name="椭圆 24585"/>
          <p:cNvSpPr/>
          <p:nvPr/>
        </p:nvSpPr>
        <p:spPr>
          <a:xfrm>
            <a:off x="6400800" y="2514600"/>
            <a:ext cx="2347913" cy="18510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精神意志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587" name="文本框 24586"/>
          <p:cNvSpPr txBox="1"/>
          <p:nvPr/>
        </p:nvSpPr>
        <p:spPr>
          <a:xfrm>
            <a:off x="1295400" y="4343400"/>
            <a:ext cx="7162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相同的地域，相同的品质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animBg="1"/>
      <p:bldP spid="24585" grpId="0" animBg="1"/>
      <p:bldP spid="24586" grpId="0" animBg="1"/>
      <p:bldP spid="245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3" name="矩形 32772"/>
          <p:cNvSpPr/>
          <p:nvPr/>
        </p:nvSpPr>
        <p:spPr>
          <a:xfrm>
            <a:off x="684213" y="333375"/>
            <a:ext cx="7272337" cy="5191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作者为什么不直接赞美北方农民呢？</a:t>
            </a:r>
            <a:r>
              <a:rPr lang="zh-CN" altLang="en-US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4" name="矩形 32773"/>
          <p:cNvSpPr/>
          <p:nvPr/>
        </p:nvSpPr>
        <p:spPr>
          <a:xfrm>
            <a:off x="395288" y="981075"/>
            <a:ext cx="8497887" cy="56435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补充课文的背景：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b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《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白杨礼赞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写于一九四一年三月，那时，正处于抗日战争的相持阶段。这期间，他看到了国民党反动派消极抗日、积极反共的种种事实，也欣喜地看到了广大的北方军民在共产党领导下，同心同德，团结一致，进行了艰苦卓绝的斗争，一次次地粉碎了日寇的“扫荡”，巩固和发展了敌后的抗日根据地。作者从解放区人民身上看到了中华民族的前途和希望，精神振奋，满怀激情地写下了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白杨礼赞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等散文。由于当时作者生活在国民党统治区，没有言论自由，不能直抒胸臆，所以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采用含蓄的象征手法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，来表达自己的思想感情，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热情歌颂共产党领导下的抗日军民和我们民族英勇不屈的斗争精神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6" name="矩形 33795"/>
          <p:cNvSpPr/>
          <p:nvPr/>
        </p:nvSpPr>
        <p:spPr>
          <a:xfrm>
            <a:off x="611188" y="1052513"/>
            <a:ext cx="7848600" cy="13731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、刚才我们讨论的都是写白杨树的，但文章的第二段似乎不是写白杨树的，这一段写什么呢？它与白杨树有关系吗？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7" name="矩形 33796"/>
          <p:cNvSpPr/>
          <p:nvPr/>
        </p:nvSpPr>
        <p:spPr>
          <a:xfrm>
            <a:off x="2268538" y="260350"/>
            <a:ext cx="3598862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rPr>
              <a:t>问题探究？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33798" name="矩形 33797"/>
          <p:cNvSpPr/>
          <p:nvPr/>
        </p:nvSpPr>
        <p:spPr>
          <a:xfrm>
            <a:off x="611188" y="2420938"/>
            <a:ext cx="7632700" cy="822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这一段是描绘西北高原的壮美景色，它是白杨树的生长环境。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衬托出白杨树傲然挺立的形象。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9" name="矩形 33798"/>
          <p:cNvSpPr/>
          <p:nvPr/>
        </p:nvSpPr>
        <p:spPr>
          <a:xfrm>
            <a:off x="755650" y="3284538"/>
            <a:ext cx="7272338" cy="5191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、作者最后为什么又写楠木，目的何在？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0" name="矩形 33799"/>
          <p:cNvSpPr/>
          <p:nvPr/>
        </p:nvSpPr>
        <p:spPr>
          <a:xfrm>
            <a:off x="611188" y="3860800"/>
            <a:ext cx="7921625" cy="22828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茅盾同志说：“贵族化的楠木象征国民党反动派。我写此散文是这样想的。”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尾写楠木，一是把以楠木的“贵族化”和白杨树的“极普通”形成鲜明对比，反衬白杨树的不平凡。二是引出赞美楠木的“看不起民众、贱视民众、顽固的倒退的人们”，表明自己对共产党所领导的北方抗日军民的热爱。因此写楠木深化了中心，并不偏离题意。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>
                                            <p:txEl>
                                              <p:charRg st="0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3800">
                                            <p:txEl>
                                              <p:charRg st="0" end="1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  <p:bldP spid="3379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9" name="矩形 52228"/>
          <p:cNvSpPr/>
          <p:nvPr/>
        </p:nvSpPr>
        <p:spPr>
          <a:xfrm>
            <a:off x="684213" y="404813"/>
            <a:ext cx="2808287" cy="890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rPr>
              <a:t>理思路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52230" name="文本框 52229"/>
          <p:cNvSpPr txBox="1"/>
          <p:nvPr/>
        </p:nvSpPr>
        <p:spPr>
          <a:xfrm>
            <a:off x="663575" y="1595438"/>
            <a:ext cx="58531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试给文章划分段落层次：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1" name="文本框 52230"/>
          <p:cNvSpPr txBox="1"/>
          <p:nvPr/>
        </p:nvSpPr>
        <p:spPr>
          <a:xfrm>
            <a:off x="684213" y="3068638"/>
            <a:ext cx="671512" cy="16922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白杨礼赞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2" name="文本框 52231"/>
          <p:cNvSpPr txBox="1"/>
          <p:nvPr/>
        </p:nvSpPr>
        <p:spPr>
          <a:xfrm>
            <a:off x="1671638" y="2295525"/>
            <a:ext cx="74723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一、白杨树不平凡，赞美白杨树。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3" name="文本框 52232"/>
          <p:cNvSpPr txBox="1"/>
          <p:nvPr/>
        </p:nvSpPr>
        <p:spPr>
          <a:xfrm>
            <a:off x="1547813" y="3213100"/>
            <a:ext cx="237648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二、具体描写白杨树不平凡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4" name="文本框 52233"/>
          <p:cNvSpPr txBox="1"/>
          <p:nvPr/>
        </p:nvSpPr>
        <p:spPr>
          <a:xfrm>
            <a:off x="4140200" y="2997200"/>
            <a:ext cx="33115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生长环境不平凡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5" name="文本框 52234"/>
          <p:cNvSpPr txBox="1"/>
          <p:nvPr/>
        </p:nvSpPr>
        <p:spPr>
          <a:xfrm>
            <a:off x="4140200" y="3500438"/>
            <a:ext cx="31877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外部形态不平凡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6" name="文本框 52235"/>
          <p:cNvSpPr txBox="1"/>
          <p:nvPr/>
        </p:nvSpPr>
        <p:spPr>
          <a:xfrm>
            <a:off x="4140200" y="4076700"/>
            <a:ext cx="32400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内在气质不平凡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7" name="左大括号 52236"/>
          <p:cNvSpPr/>
          <p:nvPr/>
        </p:nvSpPr>
        <p:spPr>
          <a:xfrm>
            <a:off x="4067175" y="3068638"/>
            <a:ext cx="215900" cy="1584325"/>
          </a:xfrm>
          <a:prstGeom prst="leftBrace">
            <a:avLst>
              <a:gd name="adj1" fmla="val 6115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38" name="文本框 52237"/>
          <p:cNvSpPr txBox="1"/>
          <p:nvPr/>
        </p:nvSpPr>
        <p:spPr>
          <a:xfrm>
            <a:off x="1692275" y="4724400"/>
            <a:ext cx="6223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三、以楠木对比，反衬白杨树不平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凡，表达对白杨树的赞美之情。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9" name="左大括号 52238"/>
          <p:cNvSpPr/>
          <p:nvPr/>
        </p:nvSpPr>
        <p:spPr>
          <a:xfrm>
            <a:off x="1258888" y="2420938"/>
            <a:ext cx="504825" cy="3240087"/>
          </a:xfrm>
          <a:prstGeom prst="leftBrace">
            <a:avLst>
              <a:gd name="adj1" fmla="val 5348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23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23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1" grpId="0"/>
      <p:bldP spid="52232" grpId="0"/>
      <p:bldP spid="52233" grpId="0"/>
      <p:bldP spid="52234" grpId="0"/>
      <p:bldP spid="52235" grpId="0"/>
      <p:bldP spid="522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6" name="椭圆 49155"/>
          <p:cNvSpPr/>
          <p:nvPr/>
        </p:nvSpPr>
        <p:spPr>
          <a:xfrm>
            <a:off x="838200" y="685800"/>
            <a:ext cx="7162800" cy="990600"/>
          </a:xfrm>
          <a:prstGeom prst="ellipse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散文的写作特点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9157" name="矩形 49156"/>
          <p:cNvSpPr/>
          <p:nvPr/>
        </p:nvSpPr>
        <p:spPr>
          <a:xfrm>
            <a:off x="1447800" y="2286000"/>
            <a:ext cx="6143625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9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楷体_GB2312" charset="0"/>
                <a:ea typeface="楷体_GB2312" charset="0"/>
              </a:rPr>
              <a:t>形散神不散</a:t>
            </a:r>
            <a:endParaRPr lang="zh-CN" altLang="en-US" sz="9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楷体_GB2312" charset="0"/>
              <a:ea typeface="楷体_GB2312" charset="0"/>
            </a:endParaRPr>
          </a:p>
        </p:txBody>
      </p:sp>
      <p:grpSp>
        <p:nvGrpSpPr>
          <p:cNvPr id="49158" name="组合 49157"/>
          <p:cNvGrpSpPr/>
          <p:nvPr/>
        </p:nvGrpSpPr>
        <p:grpSpPr>
          <a:xfrm>
            <a:off x="1143000" y="3429000"/>
            <a:ext cx="1524000" cy="2362200"/>
            <a:chOff x="720" y="2160"/>
            <a:chExt cx="960" cy="1488"/>
          </a:xfrm>
        </p:grpSpPr>
        <p:sp>
          <p:nvSpPr>
            <p:cNvPr id="49159" name="椭圆 49158"/>
            <p:cNvSpPr/>
            <p:nvPr/>
          </p:nvSpPr>
          <p:spPr>
            <a:xfrm>
              <a:off x="720" y="2160"/>
              <a:ext cx="480" cy="1488"/>
            </a:xfrm>
            <a:prstGeom prst="ellipse">
              <a:avLst/>
            </a:prstGeom>
            <a:solidFill>
              <a:schemeClr val="hlink">
                <a:alpha val="50000"/>
              </a:schemeClr>
            </a:solidFill>
            <a:ln w="9525">
              <a:noFill/>
            </a:ln>
          </p:spPr>
          <p:txBody>
            <a:bodyPr wrap="none" anchor="ctr"/>
            <a:p>
              <a:pPr algn="ctr">
                <a:buClr>
                  <a:schemeClr val="bg1"/>
                </a:buClr>
              </a:pPr>
              <a:r>
                <a:rPr lang="zh-CN" altLang="en-US" sz="4000" b="1" dirty="0">
                  <a:latin typeface="Times New Roman" panose="02020603050405020304" pitchFamily="18" charset="0"/>
                  <a:ea typeface="楷体_GB2312" pitchFamily="49" charset="-122"/>
                </a:rPr>
                <a:t>结</a:t>
              </a:r>
              <a:endParaRPr lang="zh-CN" altLang="en-US" sz="4000" b="1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algn="ctr">
                <a:buClr>
                  <a:schemeClr val="bg1"/>
                </a:buClr>
              </a:pPr>
              <a:r>
                <a:rPr lang="zh-CN" altLang="en-US" sz="4000" b="1" dirty="0">
                  <a:latin typeface="Times New Roman" panose="02020603050405020304" pitchFamily="18" charset="0"/>
                  <a:ea typeface="楷体_GB2312" pitchFamily="49" charset="-122"/>
                </a:rPr>
                <a:t>构</a:t>
              </a:r>
              <a:endParaRPr lang="zh-CN" altLang="en-US" sz="40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49160" name="椭圆 49159"/>
            <p:cNvSpPr/>
            <p:nvPr/>
          </p:nvSpPr>
          <p:spPr>
            <a:xfrm>
              <a:off x="1200" y="2160"/>
              <a:ext cx="480" cy="1488"/>
            </a:xfrm>
            <a:prstGeom prst="ellipse">
              <a:avLst/>
            </a:prstGeom>
            <a:solidFill>
              <a:schemeClr val="hlink">
                <a:alpha val="50000"/>
              </a:schemeClr>
            </a:solidFill>
            <a:ln w="9525">
              <a:noFill/>
            </a:ln>
          </p:spPr>
          <p:txBody>
            <a:bodyPr wrap="none" anchor="ctr"/>
            <a:p>
              <a:pPr algn="ctr">
                <a:buClr>
                  <a:schemeClr val="bg1"/>
                </a:buClr>
              </a:pPr>
              <a:r>
                <a:rPr lang="zh-CN" altLang="en-US" sz="4000" b="1" dirty="0">
                  <a:latin typeface="Times New Roman" panose="02020603050405020304" pitchFamily="18" charset="0"/>
                  <a:ea typeface="楷体_GB2312" pitchFamily="49" charset="-122"/>
                </a:rPr>
                <a:t>内</a:t>
              </a:r>
              <a:endParaRPr lang="zh-CN" altLang="en-US" sz="4000" b="1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algn="ctr">
                <a:buClr>
                  <a:schemeClr val="bg1"/>
                </a:buClr>
              </a:pPr>
              <a:r>
                <a:rPr lang="zh-CN" altLang="en-US" sz="4000" b="1" dirty="0">
                  <a:latin typeface="Times New Roman" panose="02020603050405020304" pitchFamily="18" charset="0"/>
                  <a:ea typeface="楷体_GB2312" pitchFamily="49" charset="-122"/>
                </a:rPr>
                <a:t>容</a:t>
              </a:r>
              <a:endParaRPr lang="zh-CN" altLang="en-US" sz="40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49161" name="组合 49160"/>
          <p:cNvGrpSpPr/>
          <p:nvPr/>
        </p:nvGrpSpPr>
        <p:grpSpPr>
          <a:xfrm>
            <a:off x="3810000" y="3429000"/>
            <a:ext cx="1524000" cy="2362200"/>
            <a:chOff x="2400" y="2160"/>
            <a:chExt cx="960" cy="1488"/>
          </a:xfrm>
        </p:grpSpPr>
        <p:sp>
          <p:nvSpPr>
            <p:cNvPr id="49162" name="椭圆 49161"/>
            <p:cNvSpPr/>
            <p:nvPr/>
          </p:nvSpPr>
          <p:spPr>
            <a:xfrm>
              <a:off x="2400" y="2160"/>
              <a:ext cx="480" cy="1488"/>
            </a:xfrm>
            <a:prstGeom prst="ellipse">
              <a:avLst/>
            </a:prstGeom>
            <a:solidFill>
              <a:schemeClr val="hlink">
                <a:alpha val="50000"/>
              </a:schemeClr>
            </a:solidFill>
            <a:ln w="9525">
              <a:noFill/>
            </a:ln>
          </p:spPr>
          <p:txBody>
            <a:bodyPr wrap="none" anchor="ctr"/>
            <a:p>
              <a:pPr algn="ctr">
                <a:buClr>
                  <a:schemeClr val="bg1"/>
                </a:buClr>
              </a:pPr>
              <a:r>
                <a:rPr lang="zh-CN" altLang="en-US" sz="4000" b="1" dirty="0">
                  <a:latin typeface="Times New Roman" panose="02020603050405020304" pitchFamily="18" charset="0"/>
                  <a:ea typeface="楷体_GB2312" pitchFamily="49" charset="-122"/>
                </a:rPr>
                <a:t>中</a:t>
              </a:r>
              <a:endParaRPr lang="zh-CN" altLang="en-US" sz="4000" b="1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algn="ctr">
                <a:buClr>
                  <a:schemeClr val="bg1"/>
                </a:buClr>
              </a:pPr>
              <a:r>
                <a:rPr lang="zh-CN" altLang="en-US" sz="4000" b="1" dirty="0">
                  <a:latin typeface="Times New Roman" panose="02020603050405020304" pitchFamily="18" charset="0"/>
                  <a:ea typeface="楷体_GB2312" pitchFamily="49" charset="-122"/>
                </a:rPr>
                <a:t>心</a:t>
              </a:r>
              <a:endParaRPr lang="zh-CN" altLang="en-US" sz="40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49163" name="椭圆 49162"/>
            <p:cNvSpPr/>
            <p:nvPr/>
          </p:nvSpPr>
          <p:spPr>
            <a:xfrm>
              <a:off x="2880" y="2160"/>
              <a:ext cx="480" cy="1488"/>
            </a:xfrm>
            <a:prstGeom prst="ellipse">
              <a:avLst/>
            </a:prstGeom>
            <a:solidFill>
              <a:schemeClr val="hlink">
                <a:alpha val="50000"/>
              </a:schemeClr>
            </a:solidFill>
            <a:ln w="9525">
              <a:noFill/>
            </a:ln>
          </p:spPr>
          <p:txBody>
            <a:bodyPr wrap="none" anchor="ctr"/>
            <a:p>
              <a:pPr algn="ctr">
                <a:buClr>
                  <a:schemeClr val="bg1"/>
                </a:buClr>
              </a:pPr>
              <a:r>
                <a:rPr lang="zh-CN" altLang="en-US" sz="4000" b="1" dirty="0">
                  <a:latin typeface="Times New Roman" panose="02020603050405020304" pitchFamily="18" charset="0"/>
                  <a:ea typeface="楷体_GB2312" pitchFamily="49" charset="-122"/>
                </a:rPr>
                <a:t>主</a:t>
              </a:r>
              <a:endParaRPr lang="zh-CN" altLang="en-US" sz="4000" b="1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algn="ctr">
                <a:buClr>
                  <a:schemeClr val="bg1"/>
                </a:buClr>
              </a:pPr>
              <a:r>
                <a:rPr lang="zh-CN" altLang="en-US" sz="4000" b="1" dirty="0">
                  <a:latin typeface="Times New Roman" panose="02020603050405020304" pitchFamily="18" charset="0"/>
                  <a:ea typeface="楷体_GB2312" pitchFamily="49" charset="-122"/>
                </a:rPr>
                <a:t>题</a:t>
              </a:r>
              <a:endParaRPr lang="zh-CN" altLang="en-US" sz="40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7409" descr="til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17410" descr="md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1447800"/>
            <a:ext cx="2057400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文本框 17411"/>
          <p:cNvSpPr txBox="1"/>
          <p:nvPr/>
        </p:nvSpPr>
        <p:spPr>
          <a:xfrm>
            <a:off x="3810000" y="3962400"/>
            <a:ext cx="1752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1896—1981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7413" name="组合 17412"/>
          <p:cNvGrpSpPr/>
          <p:nvPr/>
        </p:nvGrpSpPr>
        <p:grpSpPr>
          <a:xfrm>
            <a:off x="304800" y="1447800"/>
            <a:ext cx="8610600" cy="4889500"/>
            <a:chOff x="192" y="912"/>
            <a:chExt cx="5424" cy="3080"/>
          </a:xfrm>
        </p:grpSpPr>
        <p:sp>
          <p:nvSpPr>
            <p:cNvPr id="17414" name="矩形 17413"/>
            <p:cNvSpPr/>
            <p:nvPr/>
          </p:nvSpPr>
          <p:spPr>
            <a:xfrm>
              <a:off x="3792" y="2304"/>
              <a:ext cx="1728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</a:t>
              </a:r>
              <a:r>
                <a:rPr lang="zh-CN" altLang="en-US" sz="2400" dirty="0">
                  <a:latin typeface="Times New Roman" panose="02020603050405020304" pitchFamily="18" charset="0"/>
                  <a:ea typeface="楷体_GB2312" pitchFamily="49" charset="-122"/>
                </a:rPr>
                <a:t>茅盾是我国现代进步文化的先驱</a:t>
              </a:r>
              <a:endParaRPr lang="zh-CN" altLang="en-US" sz="240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7415" name="组合 17414"/>
            <p:cNvGrpSpPr/>
            <p:nvPr/>
          </p:nvGrpSpPr>
          <p:grpSpPr>
            <a:xfrm>
              <a:off x="192" y="912"/>
              <a:ext cx="5424" cy="3080"/>
              <a:chOff x="192" y="912"/>
              <a:chExt cx="5424" cy="3080"/>
            </a:xfrm>
          </p:grpSpPr>
          <p:sp>
            <p:nvSpPr>
              <p:cNvPr id="17416" name="文本框 17415"/>
              <p:cNvSpPr txBox="1"/>
              <p:nvPr/>
            </p:nvSpPr>
            <p:spPr>
              <a:xfrm>
                <a:off x="192" y="912"/>
                <a:ext cx="1824" cy="18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</a:rPr>
                  <a:t>茅盾原名沈德鸿，字雁冰，１８９６年７月４日生于浙江桐乡县乌镇。这个太湖南部的鱼米之乡，是近代以来中国农业最为发达之区，它紧邻着</a:t>
                </a:r>
                <a:endParaRPr lang="zh-CN" altLang="en-US" sz="240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7417" name="矩形 17416"/>
              <p:cNvSpPr/>
              <p:nvPr/>
            </p:nvSpPr>
            <p:spPr>
              <a:xfrm>
                <a:off x="3792" y="912"/>
                <a:ext cx="1824" cy="17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</a:rPr>
                  <a:t>现代化的上海，又是人文荟萃的地方，这造成了茅盾勇于面向世界的开放的文化心态，以及精致入微的笔风。</a:t>
                </a:r>
                <a:endParaRPr lang="zh-CN" altLang="en-US" sz="2400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</a:t>
                </a:r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18" name="矩形 17417"/>
              <p:cNvSpPr/>
              <p:nvPr/>
            </p:nvSpPr>
            <p:spPr>
              <a:xfrm>
                <a:off x="192" y="2784"/>
                <a:ext cx="5300" cy="12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>
                  <a:buClr>
                    <a:schemeClr val="bg1"/>
                  </a:buClr>
                </a:pP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</a:rPr>
                  <a:t>者，伟大的革命文学家和中国共产党最早的党员之一。中华人</a:t>
                </a:r>
                <a:endParaRPr lang="zh-CN" altLang="en-US" sz="2400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>
                  <a:buClr>
                    <a:schemeClr val="bg1"/>
                  </a:buClr>
                </a:pP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</a:rPr>
                  <a:t>民共和国成立后，他担任第一任文化部长，还担任过作家协会</a:t>
                </a:r>
                <a:endParaRPr lang="zh-CN" altLang="en-US" sz="2400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>
                  <a:buClr>
                    <a:schemeClr val="bg1"/>
                  </a:buClr>
                </a:pP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</a:rPr>
                  <a:t>主席、全国文联名誉主席等职务。茅盾一生写了大量的文学作</a:t>
                </a:r>
                <a:endParaRPr lang="zh-CN" altLang="en-US" sz="2400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>
                  <a:buClr>
                    <a:schemeClr val="bg1"/>
                  </a:buClr>
                </a:pP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</a:rPr>
                  <a:t>品，主要有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_GB2312" pitchFamily="49" charset="-122"/>
                  </a:rPr>
                  <a:t>《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</a:rPr>
                  <a:t>子夜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_GB2312" pitchFamily="49" charset="-122"/>
                  </a:rPr>
                  <a:t>》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</a:rPr>
                  <a:t>、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_GB2312" pitchFamily="49" charset="-122"/>
                  </a:rPr>
                  <a:t>《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</a:rPr>
                  <a:t>蚀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_GB2312" pitchFamily="49" charset="-122"/>
                  </a:rPr>
                  <a:t>》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</a:rPr>
                  <a:t>、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_GB2312" pitchFamily="49" charset="-122"/>
                  </a:rPr>
                  <a:t>《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</a:rPr>
                  <a:t>虹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_GB2312" pitchFamily="49" charset="-122"/>
                  </a:rPr>
                  <a:t>》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</a:rPr>
                  <a:t>、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_GB2312" pitchFamily="49" charset="-122"/>
                  </a:rPr>
                  <a:t>《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</a:rPr>
                  <a:t>春蚕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_GB2312" pitchFamily="49" charset="-122"/>
                  </a:rPr>
                  <a:t>》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</a:rPr>
                  <a:t>、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_GB2312" pitchFamily="49" charset="-122"/>
                  </a:rPr>
                  <a:t>《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</a:rPr>
                  <a:t>林家铺</a:t>
                </a:r>
                <a:endParaRPr lang="zh-CN" altLang="en-US" sz="2400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>
                  <a:buClr>
                    <a:schemeClr val="bg1"/>
                  </a:buClr>
                </a:pP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</a:rPr>
                  <a:t>子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_GB2312" pitchFamily="49" charset="-122"/>
                  </a:rPr>
                  <a:t>》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</a:rPr>
                  <a:t>、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_GB2312" pitchFamily="49" charset="-122"/>
                  </a:rPr>
                  <a:t>《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</a:rPr>
                  <a:t>霜叶红似二月花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_GB2312" pitchFamily="49" charset="-122"/>
                  </a:rPr>
                  <a:t>》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</a:rPr>
                  <a:t>等。</a:t>
                </a:r>
                <a:endParaRPr lang="zh-CN" altLang="en-US" sz="240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</p:grpSp>
      <p:grpSp>
        <p:nvGrpSpPr>
          <p:cNvPr id="17419" name="组合 17418"/>
          <p:cNvGrpSpPr/>
          <p:nvPr/>
        </p:nvGrpSpPr>
        <p:grpSpPr>
          <a:xfrm>
            <a:off x="457200" y="1828800"/>
            <a:ext cx="8077200" cy="4495800"/>
            <a:chOff x="288" y="1152"/>
            <a:chExt cx="5088" cy="2832"/>
          </a:xfrm>
        </p:grpSpPr>
        <p:sp>
          <p:nvSpPr>
            <p:cNvPr id="17420" name="直接连接符 17419"/>
            <p:cNvSpPr/>
            <p:nvPr/>
          </p:nvSpPr>
          <p:spPr>
            <a:xfrm>
              <a:off x="672" y="1152"/>
              <a:ext cx="105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1" name="直接连接符 17420"/>
            <p:cNvSpPr/>
            <p:nvPr/>
          </p:nvSpPr>
          <p:spPr>
            <a:xfrm>
              <a:off x="288" y="1392"/>
              <a:ext cx="912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2" name="直接连接符 17421"/>
            <p:cNvSpPr/>
            <p:nvPr/>
          </p:nvSpPr>
          <p:spPr>
            <a:xfrm>
              <a:off x="480" y="1872"/>
              <a:ext cx="672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3" name="直接连接符 17422"/>
            <p:cNvSpPr/>
            <p:nvPr/>
          </p:nvSpPr>
          <p:spPr>
            <a:xfrm>
              <a:off x="1296" y="3744"/>
              <a:ext cx="4032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4" name="直接连接符 17423"/>
            <p:cNvSpPr/>
            <p:nvPr/>
          </p:nvSpPr>
          <p:spPr>
            <a:xfrm>
              <a:off x="336" y="3984"/>
              <a:ext cx="2112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5" name="直接连接符 17424"/>
            <p:cNvSpPr/>
            <p:nvPr/>
          </p:nvSpPr>
          <p:spPr>
            <a:xfrm>
              <a:off x="3888" y="2304"/>
              <a:ext cx="105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6" name="直接连接符 17425"/>
            <p:cNvSpPr/>
            <p:nvPr/>
          </p:nvSpPr>
          <p:spPr>
            <a:xfrm>
              <a:off x="4896" y="1872"/>
              <a:ext cx="48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7" name="直接连接符 17426"/>
            <p:cNvSpPr/>
            <p:nvPr/>
          </p:nvSpPr>
          <p:spPr>
            <a:xfrm>
              <a:off x="3888" y="2064"/>
              <a:ext cx="72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8" name="直接连接符 17427"/>
            <p:cNvSpPr/>
            <p:nvPr/>
          </p:nvSpPr>
          <p:spPr>
            <a:xfrm>
              <a:off x="5232" y="2112"/>
              <a:ext cx="144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00"/>
            </a:gs>
            <a:gs pos="100000">
              <a:srgbClr val="FFCC00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22530" name="图片 22529" descr="TIL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19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1" name="组合 22530"/>
          <p:cNvGrpSpPr/>
          <p:nvPr/>
        </p:nvGrpSpPr>
        <p:grpSpPr>
          <a:xfrm>
            <a:off x="250825" y="1557338"/>
            <a:ext cx="9290050" cy="4587875"/>
            <a:chOff x="144" y="960"/>
            <a:chExt cx="5424" cy="2890"/>
          </a:xfrm>
        </p:grpSpPr>
        <p:grpSp>
          <p:nvGrpSpPr>
            <p:cNvPr id="22532" name="组合 22531"/>
            <p:cNvGrpSpPr/>
            <p:nvPr/>
          </p:nvGrpSpPr>
          <p:grpSpPr>
            <a:xfrm>
              <a:off x="144" y="960"/>
              <a:ext cx="5424" cy="2016"/>
              <a:chOff x="144" y="480"/>
              <a:chExt cx="5424" cy="2016"/>
            </a:xfrm>
          </p:grpSpPr>
          <p:sp>
            <p:nvSpPr>
              <p:cNvPr id="22533" name="文本框 22532"/>
              <p:cNvSpPr txBox="1"/>
              <p:nvPr/>
            </p:nvSpPr>
            <p:spPr>
              <a:xfrm>
                <a:off x="192" y="480"/>
                <a:ext cx="537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b="1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仿宋_GB2312" pitchFamily="49" charset="-122"/>
                  </a:rPr>
                  <a:t>这就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仿宋_GB2312" pitchFamily="49" charset="-122"/>
                  </a:rPr>
                  <a:t>是</a:t>
                </a:r>
                <a:r>
                  <a:rPr lang="zh-CN" altLang="en-US" sz="2400" b="1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仿宋_GB2312" pitchFamily="49" charset="-122"/>
                  </a:rPr>
                  <a:t>白杨树，西北极普通的一种树，然而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仿宋_GB2312" pitchFamily="49" charset="-122"/>
                  </a:rPr>
                  <a:t>决不是</a:t>
                </a:r>
                <a:r>
                  <a:rPr lang="zh-CN" altLang="en-US" sz="2400" b="1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仿宋_GB2312" pitchFamily="49" charset="-122"/>
                  </a:rPr>
                  <a:t>平凡的树。</a:t>
                </a:r>
                <a:endParaRPr lang="zh-CN" altLang="en-US" sz="24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仿宋_GB2312" pitchFamily="49" charset="-122"/>
                </a:endParaRPr>
              </a:p>
            </p:txBody>
          </p:sp>
          <p:sp>
            <p:nvSpPr>
              <p:cNvPr id="22534" name="椭圆 22533"/>
              <p:cNvSpPr/>
              <p:nvPr/>
            </p:nvSpPr>
            <p:spPr>
              <a:xfrm>
                <a:off x="144" y="960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p>
                <a:pPr algn="ctr">
                  <a:buClr>
                    <a:schemeClr val="bg1"/>
                  </a:buClr>
                </a:pP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35" name="文本框 22534"/>
              <p:cNvSpPr txBox="1"/>
              <p:nvPr/>
            </p:nvSpPr>
            <p:spPr>
              <a:xfrm>
                <a:off x="576" y="960"/>
                <a:ext cx="331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楷体_GB2312" pitchFamily="49" charset="-122"/>
                  </a:rPr>
                  <a:t>从表达方式上来看</a:t>
                </a:r>
                <a:r>
                  <a:rPr lang="en-US" altLang="zh-CN" sz="2400" b="1">
                    <a:latin typeface="Times New Roman" panose="02020603050405020304" pitchFamily="18" charset="0"/>
                    <a:ea typeface="楷体_GB2312" pitchFamily="49" charset="-122"/>
                  </a:rPr>
                  <a:t>··· ···</a:t>
                </a:r>
                <a:endParaRPr lang="en-US" altLang="zh-CN" sz="2400" b="1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2536" name="椭圆 22535"/>
              <p:cNvSpPr/>
              <p:nvPr/>
            </p:nvSpPr>
            <p:spPr>
              <a:xfrm>
                <a:off x="144" y="1392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p>
                <a:pPr algn="ctr">
                  <a:buClr>
                    <a:schemeClr val="bg1"/>
                  </a:buClr>
                </a:pP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37" name="文本框 22536"/>
              <p:cNvSpPr txBox="1"/>
              <p:nvPr/>
            </p:nvSpPr>
            <p:spPr>
              <a:xfrm>
                <a:off x="576" y="1392"/>
                <a:ext cx="398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b="1" dirty="0">
                    <a:latin typeface="楷体_GB2312" pitchFamily="49" charset="-122"/>
                    <a:ea typeface="楷体_GB2312" pitchFamily="49" charset="-122"/>
                  </a:rPr>
                  <a:t>从在文中结构上起的作用来看</a:t>
                </a:r>
                <a:r>
                  <a:rPr lang="en-US" altLang="zh-CN" sz="2400" b="1">
                    <a:latin typeface="Times New Roman" panose="02020603050405020304" pitchFamily="18" charset="0"/>
                    <a:ea typeface="楷体_GB2312" pitchFamily="49" charset="-122"/>
                  </a:rPr>
                  <a:t>···</a:t>
                </a:r>
                <a:r>
                  <a:rPr lang="en-US" altLang="zh-CN" sz="2400" b="1">
                    <a:latin typeface="楷体_GB2312" pitchFamily="49" charset="-122"/>
                    <a:ea typeface="楷体_GB2312" pitchFamily="49" charset="-122"/>
                  </a:rPr>
                  <a:t> </a:t>
                </a:r>
                <a:r>
                  <a:rPr lang="en-US" altLang="zh-CN" sz="2400" b="1">
                    <a:latin typeface="Times New Roman" panose="02020603050405020304" pitchFamily="18" charset="0"/>
                    <a:ea typeface="楷体_GB2312" pitchFamily="49" charset="-122"/>
                  </a:rPr>
                  <a:t>···</a:t>
                </a:r>
                <a:endParaRPr lang="en-US" altLang="zh-CN" sz="2400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22538" name="椭圆 22537"/>
              <p:cNvSpPr/>
              <p:nvPr/>
            </p:nvSpPr>
            <p:spPr>
              <a:xfrm>
                <a:off x="144" y="1776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p>
                <a:pPr algn="ctr">
                  <a:buClr>
                    <a:schemeClr val="bg1"/>
                  </a:buClr>
                </a:pP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endPara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39" name="文本框 22538"/>
              <p:cNvSpPr txBox="1"/>
              <p:nvPr/>
            </p:nvSpPr>
            <p:spPr>
              <a:xfrm>
                <a:off x="576" y="1824"/>
                <a:ext cx="292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b="1" dirty="0">
                    <a:latin typeface="楷体_GB2312" pitchFamily="49" charset="-122"/>
                    <a:ea typeface="楷体_GB2312" pitchFamily="49" charset="-122"/>
                  </a:rPr>
                  <a:t>从句式上来看</a:t>
                </a:r>
                <a:r>
                  <a:rPr lang="en-US" altLang="zh-CN" sz="2400" b="1">
                    <a:latin typeface="Times New Roman" panose="02020603050405020304" pitchFamily="18" charset="0"/>
                    <a:ea typeface="楷体_GB2312" pitchFamily="49" charset="-122"/>
                  </a:rPr>
                  <a:t>···</a:t>
                </a:r>
                <a:r>
                  <a:rPr lang="en-US" altLang="zh-CN" sz="2400" b="1">
                    <a:latin typeface="楷体_GB2312" pitchFamily="49" charset="-122"/>
                    <a:ea typeface="楷体_GB2312" pitchFamily="49" charset="-122"/>
                  </a:rPr>
                  <a:t> </a:t>
                </a:r>
                <a:r>
                  <a:rPr lang="en-US" altLang="zh-CN" sz="2400" b="1">
                    <a:latin typeface="Times New Roman" panose="02020603050405020304" pitchFamily="18" charset="0"/>
                    <a:ea typeface="楷体_GB2312" pitchFamily="49" charset="-122"/>
                  </a:rPr>
                  <a:t>···</a:t>
                </a:r>
                <a:endParaRPr lang="en-US" altLang="zh-CN" sz="2400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22540" name="椭圆 22539"/>
              <p:cNvSpPr/>
              <p:nvPr/>
            </p:nvSpPr>
            <p:spPr>
              <a:xfrm>
                <a:off x="144" y="2160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p>
                <a:pPr algn="ctr">
                  <a:buClr>
                    <a:schemeClr val="bg1"/>
                  </a:buClr>
                </a:pP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endPara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1" name="文本框 22540"/>
              <p:cNvSpPr txBox="1"/>
              <p:nvPr/>
            </p:nvSpPr>
            <p:spPr>
              <a:xfrm>
                <a:off x="576" y="2208"/>
                <a:ext cx="292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楷体_GB2312" pitchFamily="49" charset="-122"/>
                  </a:rPr>
                  <a:t>怎样理解“普通”和“不 平凡”？</a:t>
                </a:r>
                <a:endParaRPr lang="zh-CN" altLang="en-US" sz="24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22542" name="组合 22541"/>
            <p:cNvGrpSpPr/>
            <p:nvPr/>
          </p:nvGrpSpPr>
          <p:grpSpPr>
            <a:xfrm>
              <a:off x="624" y="3024"/>
              <a:ext cx="4320" cy="826"/>
              <a:chOff x="624" y="3024"/>
              <a:chExt cx="4320" cy="826"/>
            </a:xfrm>
          </p:grpSpPr>
          <p:sp>
            <p:nvSpPr>
              <p:cNvPr id="22543" name="椭圆 22542"/>
              <p:cNvSpPr/>
              <p:nvPr/>
            </p:nvSpPr>
            <p:spPr>
              <a:xfrm>
                <a:off x="624" y="3072"/>
                <a:ext cx="144" cy="1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544" name="椭圆 22543"/>
              <p:cNvSpPr/>
              <p:nvPr/>
            </p:nvSpPr>
            <p:spPr>
              <a:xfrm>
                <a:off x="624" y="3360"/>
                <a:ext cx="144" cy="1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545" name="椭圆 22544"/>
              <p:cNvSpPr/>
              <p:nvPr/>
            </p:nvSpPr>
            <p:spPr>
              <a:xfrm>
                <a:off x="624" y="3648"/>
                <a:ext cx="144" cy="1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546" name="文本框 22545"/>
              <p:cNvSpPr txBox="1"/>
              <p:nvPr/>
            </p:nvSpPr>
            <p:spPr>
              <a:xfrm>
                <a:off x="816" y="3024"/>
                <a:ext cx="264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楷体_GB2312" pitchFamily="49" charset="-122"/>
                  </a:rPr>
                  <a:t>矛盾吗？</a:t>
                </a:r>
                <a:endParaRPr lang="zh-CN" altLang="en-US" sz="24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2547" name="文本框 22546"/>
              <p:cNvSpPr txBox="1"/>
              <p:nvPr/>
            </p:nvSpPr>
            <p:spPr>
              <a:xfrm>
                <a:off x="912" y="3312"/>
                <a:ext cx="345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楷体_GB2312" pitchFamily="49" charset="-122"/>
                  </a:rPr>
                  <a:t>“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_GB2312" pitchFamily="49" charset="-122"/>
                  </a:rPr>
                  <a:t>普通”的是什么？“不平凡”的又是什么？</a:t>
                </a:r>
                <a:endParaRPr lang="zh-CN" altLang="en-US" sz="24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2548" name="文本框 22547"/>
              <p:cNvSpPr txBox="1"/>
              <p:nvPr/>
            </p:nvSpPr>
            <p:spPr>
              <a:xfrm>
                <a:off x="816" y="3600"/>
                <a:ext cx="4128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endParaRPr sz="20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</p:grp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3FBEC"/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8674" name="标题 28673"/>
          <p:cNvSpPr>
            <a:spLocks noGrp="1"/>
          </p:cNvSpPr>
          <p:nvPr>
            <p:ph type="title"/>
          </p:nvPr>
        </p:nvSpPr>
        <p:spPr>
          <a:xfrm>
            <a:off x="684213" y="260350"/>
            <a:ext cx="3887787" cy="6335713"/>
          </a:xfrm>
          <a:ln/>
        </p:spPr>
        <p:txBody>
          <a:bodyPr anchor="ctr"/>
          <a:p>
            <a:pPr algn="l"/>
            <a:r>
              <a:rPr lang="en-US" altLang="zh-CN" sz="3600" b="1" dirty="0">
                <a:solidFill>
                  <a:srgbClr val="FF0000"/>
                </a:solidFill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</a:rPr>
              <a:t>题白杨图</a:t>
            </a:r>
            <a:br>
              <a:rPr lang="zh-CN" altLang="en-US" sz="3600" b="1" dirty="0">
                <a:solidFill>
                  <a:srgbClr val="FF0000"/>
                </a:solidFill>
              </a:rPr>
            </a:br>
            <a:r>
              <a:rPr lang="zh-CN" altLang="en-US" sz="2800" b="1" dirty="0">
                <a:solidFill>
                  <a:srgbClr val="FF0000"/>
                </a:solidFill>
              </a:rPr>
              <a:t>                     </a:t>
            </a:r>
            <a:r>
              <a:rPr lang="zh-CN" altLang="en-US" sz="3200" b="1" dirty="0">
                <a:solidFill>
                  <a:srgbClr val="FF0000"/>
                </a:solidFill>
              </a:rPr>
              <a:t>茅盾</a:t>
            </a:r>
            <a:br>
              <a:rPr lang="zh-CN" altLang="en-US" sz="2600" dirty="0"/>
            </a:br>
            <a:r>
              <a:rPr lang="zh-CN" altLang="en-US" sz="3600" b="1" dirty="0">
                <a:ea typeface="楷体_GB2312" pitchFamily="49" charset="-122"/>
              </a:rPr>
              <a:t>北方有佳树，</a:t>
            </a:r>
            <a:br>
              <a:rPr lang="zh-CN" altLang="en-US" sz="3600" b="1" dirty="0">
                <a:ea typeface="楷体_GB2312" pitchFamily="49" charset="-122"/>
              </a:rPr>
            </a:br>
            <a:r>
              <a:rPr lang="zh-CN" altLang="en-US" sz="3600" b="1" dirty="0">
                <a:ea typeface="楷体_GB2312" pitchFamily="49" charset="-122"/>
              </a:rPr>
              <a:t>挺立如长矛。</a:t>
            </a:r>
            <a:br>
              <a:rPr lang="zh-CN" altLang="en-US" sz="3600" b="1" dirty="0">
                <a:ea typeface="楷体_GB2312" pitchFamily="49" charset="-122"/>
              </a:rPr>
            </a:br>
            <a:r>
              <a:rPr lang="zh-CN" altLang="en-US" sz="3600" b="1" dirty="0">
                <a:ea typeface="楷体_GB2312" pitchFamily="49" charset="-122"/>
              </a:rPr>
              <a:t>叶叶皆团结，</a:t>
            </a:r>
            <a:br>
              <a:rPr lang="zh-CN" altLang="en-US" sz="3600" b="1" dirty="0">
                <a:ea typeface="楷体_GB2312" pitchFamily="49" charset="-122"/>
              </a:rPr>
            </a:br>
            <a:r>
              <a:rPr lang="zh-CN" altLang="en-US" sz="3600" b="1" dirty="0">
                <a:ea typeface="楷体_GB2312" pitchFamily="49" charset="-122"/>
              </a:rPr>
              <a:t>枝枝争上游。</a:t>
            </a:r>
            <a:br>
              <a:rPr lang="zh-CN" altLang="en-US" sz="3600" b="1" dirty="0">
                <a:ea typeface="楷体_GB2312" pitchFamily="49" charset="-122"/>
              </a:rPr>
            </a:br>
            <a:r>
              <a:rPr lang="zh-CN" altLang="en-US" sz="3600" b="1" dirty="0">
                <a:ea typeface="楷体_GB2312" pitchFamily="49" charset="-122"/>
              </a:rPr>
              <a:t>羞与楠枋伍，</a:t>
            </a:r>
            <a:br>
              <a:rPr lang="zh-CN" altLang="en-US" sz="3600" b="1" dirty="0">
                <a:ea typeface="楷体_GB2312" pitchFamily="49" charset="-122"/>
              </a:rPr>
            </a:br>
            <a:r>
              <a:rPr lang="zh-CN" altLang="en-US" sz="3600" b="1" dirty="0">
                <a:ea typeface="楷体_GB2312" pitchFamily="49" charset="-122"/>
              </a:rPr>
              <a:t>甘居榆枣俦。</a:t>
            </a:r>
            <a:br>
              <a:rPr lang="zh-CN" altLang="en-US" sz="3600" b="1" dirty="0">
                <a:ea typeface="楷体_GB2312" pitchFamily="49" charset="-122"/>
              </a:rPr>
            </a:br>
            <a:r>
              <a:rPr lang="zh-CN" altLang="en-US" sz="3600" b="1" dirty="0">
                <a:ea typeface="楷体_GB2312" pitchFamily="49" charset="-122"/>
              </a:rPr>
              <a:t>丹青标风骨，</a:t>
            </a:r>
            <a:br>
              <a:rPr lang="zh-CN" altLang="en-US" sz="3600" b="1" dirty="0">
                <a:ea typeface="楷体_GB2312" pitchFamily="49" charset="-122"/>
              </a:rPr>
            </a:br>
            <a:r>
              <a:rPr lang="zh-CN" altLang="en-US" sz="3600" b="1" dirty="0">
                <a:ea typeface="楷体_GB2312" pitchFamily="49" charset="-122"/>
              </a:rPr>
              <a:t>愿与子同仇。</a:t>
            </a:r>
            <a:br>
              <a:rPr lang="zh-CN" altLang="en-US" sz="3600" b="1" dirty="0">
                <a:ea typeface="楷体_GB2312" pitchFamily="49" charset="-122"/>
              </a:rPr>
            </a:br>
            <a:endParaRPr lang="zh-CN" altLang="en-US" sz="5500" b="1" dirty="0">
              <a:solidFill>
                <a:srgbClr val="FF66CC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8676" name="图片 28675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0"/>
            <a:ext cx="5224463" cy="6862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990600" y="1905000"/>
            <a:ext cx="6324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1" name="文本框 27650"/>
          <p:cNvSpPr txBox="1"/>
          <p:nvPr/>
        </p:nvSpPr>
        <p:spPr>
          <a:xfrm>
            <a:off x="762000" y="1219200"/>
            <a:ext cx="6248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  <a:ea typeface="楷体_GB2312" pitchFamily="49" charset="-122"/>
              </a:rPr>
              <a:t>思考下列形象可以象征什么？</a:t>
            </a:r>
            <a:endParaRPr lang="zh-CN" altLang="en-US" sz="3200" b="1" dirty="0">
              <a:solidFill>
                <a:srgbClr val="0099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2" name="椭圆 27651"/>
          <p:cNvSpPr/>
          <p:nvPr/>
        </p:nvSpPr>
        <p:spPr>
          <a:xfrm>
            <a:off x="2484438" y="1989138"/>
            <a:ext cx="1295400" cy="1219200"/>
          </a:xfrm>
          <a:prstGeom prst="ellipse">
            <a:avLst/>
          </a:prstGeom>
          <a:solidFill>
            <a:srgbClr val="CCFFFF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水滴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3" name="椭圆 27652"/>
          <p:cNvSpPr/>
          <p:nvPr/>
        </p:nvSpPr>
        <p:spPr>
          <a:xfrm>
            <a:off x="4643438" y="2060575"/>
            <a:ext cx="1295400" cy="1219200"/>
          </a:xfrm>
          <a:prstGeom prst="ellipse">
            <a:avLst/>
          </a:prstGeom>
          <a:solidFill>
            <a:srgbClr val="FF9900">
              <a:alpha val="50000"/>
            </a:srgbClr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手套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4" name="椭圆 27653"/>
          <p:cNvSpPr/>
          <p:nvPr/>
        </p:nvSpPr>
        <p:spPr>
          <a:xfrm>
            <a:off x="6877050" y="2133600"/>
            <a:ext cx="1295400" cy="1219200"/>
          </a:xfrm>
          <a:prstGeom prst="ellipse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太阳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5" name="椭圆 27654"/>
          <p:cNvSpPr/>
          <p:nvPr/>
        </p:nvSpPr>
        <p:spPr>
          <a:xfrm>
            <a:off x="4859338" y="4724400"/>
            <a:ext cx="1295400" cy="1219200"/>
          </a:xfrm>
          <a:prstGeom prst="ellipse">
            <a:avLst/>
          </a:prstGeom>
          <a:solidFill>
            <a:srgbClr val="00FFFF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大海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7" name="椭圆 27656"/>
          <p:cNvSpPr/>
          <p:nvPr/>
        </p:nvSpPr>
        <p:spPr>
          <a:xfrm>
            <a:off x="827088" y="4149725"/>
            <a:ext cx="1584325" cy="1219200"/>
          </a:xfrm>
          <a:prstGeom prst="ellipse">
            <a:avLst/>
          </a:prstGeom>
          <a:solidFill>
            <a:srgbClr val="3366FF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电线杆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8" name="椭圆 27657"/>
          <p:cNvSpPr/>
          <p:nvPr/>
        </p:nvSpPr>
        <p:spPr>
          <a:xfrm>
            <a:off x="6588125" y="3789363"/>
            <a:ext cx="1295400" cy="1219200"/>
          </a:xfrm>
          <a:prstGeom prst="ellipse">
            <a:avLst/>
          </a:prstGeom>
          <a:solidFill>
            <a:srgbClr val="CC99FF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弹簧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9" name="椭圆 27658"/>
          <p:cNvSpPr/>
          <p:nvPr/>
        </p:nvSpPr>
        <p:spPr>
          <a:xfrm>
            <a:off x="3132138" y="3573463"/>
            <a:ext cx="1511300" cy="1219200"/>
          </a:xfrm>
          <a:prstGeom prst="ellipse">
            <a:avLst/>
          </a:prstGeom>
          <a:solidFill>
            <a:srgbClr val="C0C0C0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小闹钟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61" name="椭圆 27660"/>
          <p:cNvSpPr/>
          <p:nvPr/>
        </p:nvSpPr>
        <p:spPr>
          <a:xfrm>
            <a:off x="900113" y="2349500"/>
            <a:ext cx="1295400" cy="1219200"/>
          </a:xfrm>
          <a:prstGeom prst="ellipse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风筝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62" name="文本框 27661"/>
          <p:cNvSpPr txBox="1"/>
          <p:nvPr/>
        </p:nvSpPr>
        <p:spPr>
          <a:xfrm>
            <a:off x="119380" y="304800"/>
            <a:ext cx="34829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拓展</a:t>
            </a:r>
            <a:endParaRPr lang="zh-CN" altLang="en-US" sz="4000" b="1" i="1" u="sng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4" name="矩形 51203"/>
          <p:cNvSpPr/>
          <p:nvPr/>
        </p:nvSpPr>
        <p:spPr>
          <a:xfrm>
            <a:off x="827088" y="260350"/>
            <a:ext cx="4084637" cy="14398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作业：</a:t>
            </a:r>
            <a:endParaRPr lang="zh-CN" altLang="en-US" sz="3600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05" name="文本框 51204"/>
          <p:cNvSpPr txBox="1"/>
          <p:nvPr/>
        </p:nvSpPr>
        <p:spPr>
          <a:xfrm>
            <a:off x="611188" y="2205038"/>
            <a:ext cx="78486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pic>
        <p:nvPicPr>
          <p:cNvPr id="3075" name="内容占位符 3074" descr="tu2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3076" name="文本框 3075"/>
          <p:cNvSpPr txBox="1"/>
          <p:nvPr/>
        </p:nvSpPr>
        <p:spPr>
          <a:xfrm>
            <a:off x="1763713" y="1628775"/>
            <a:ext cx="6696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7" name="图片 3076" descr="ic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404813"/>
            <a:ext cx="2743200" cy="163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8" name="矩形 3077"/>
          <p:cNvSpPr/>
          <p:nvPr/>
        </p:nvSpPr>
        <p:spPr>
          <a:xfrm rot="5400000">
            <a:off x="4114800" y="2057400"/>
            <a:ext cx="1219200" cy="1219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9600" b="1">
                <a:solidFill>
                  <a:srgbClr val="FF0000"/>
                </a:solidFill>
                <a:latin typeface="隶书" charset="0"/>
                <a:ea typeface="隶书" charset="0"/>
              </a:rPr>
              <a:t>礼</a:t>
            </a:r>
            <a:endParaRPr lang="zh-CN" altLang="en-US" sz="9600" b="1">
              <a:solidFill>
                <a:srgbClr val="FF0000"/>
              </a:solidFill>
              <a:latin typeface="隶书" charset="0"/>
              <a:ea typeface="隶书" charset="0"/>
            </a:endParaRPr>
          </a:p>
        </p:txBody>
      </p:sp>
      <p:sp>
        <p:nvSpPr>
          <p:cNvPr id="3079" name="矩形 3078"/>
          <p:cNvSpPr/>
          <p:nvPr/>
        </p:nvSpPr>
        <p:spPr>
          <a:xfrm rot="1603189">
            <a:off x="6011863" y="2852738"/>
            <a:ext cx="1019175" cy="1047750"/>
          </a:xfrm>
          <a:prstGeom prst="rect">
            <a:avLst/>
          </a:prstGeom>
        </p:spPr>
        <p:txBody>
          <a:bodyPr vert="eaVert" wrap="none" fromWordArt="1">
            <a:prstTxWarp prst="textCircle">
              <a:avLst>
                <a:gd name="adj" fmla="val 10860000"/>
              </a:avLst>
            </a:prstTxWarp>
            <a:normAutofit/>
          </a:bodyPr>
          <a:p>
            <a:pPr algn="ctr" eaLnBrk="0" hangingPunct="0"/>
            <a:r>
              <a:rPr lang="zh-CN" altLang="en-US" sz="8000">
                <a:solidFill>
                  <a:srgbClr val="FFFF00"/>
                </a:solidFill>
                <a:latin typeface="华文琥珀" charset="0"/>
                <a:ea typeface="华文琥珀" charset="0"/>
              </a:rPr>
              <a:t>赞</a:t>
            </a:r>
            <a:endParaRPr lang="zh-CN" altLang="en-US" sz="8000">
              <a:solidFill>
                <a:srgbClr val="FFFF00"/>
              </a:solidFill>
              <a:latin typeface="华文琥珀" charset="0"/>
              <a:ea typeface="华文琥珀" charset="0"/>
            </a:endParaRPr>
          </a:p>
        </p:txBody>
      </p:sp>
      <p:sp>
        <p:nvSpPr>
          <p:cNvPr id="3082" name="矩形 3081"/>
          <p:cNvSpPr/>
          <p:nvPr/>
        </p:nvSpPr>
        <p:spPr>
          <a:xfrm>
            <a:off x="468313" y="3213100"/>
            <a:ext cx="8208962" cy="79057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81" name="矩形 3080"/>
          <p:cNvSpPr/>
          <p:nvPr/>
        </p:nvSpPr>
        <p:spPr>
          <a:xfrm>
            <a:off x="684213" y="3284538"/>
            <a:ext cx="7848600" cy="701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这篇文章对白杨树充满什么感情？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3" name="文本框 3082"/>
          <p:cNvSpPr txBox="1"/>
          <p:nvPr/>
        </p:nvSpPr>
        <p:spPr>
          <a:xfrm>
            <a:off x="539750" y="4581525"/>
            <a:ext cx="45561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礼赞”是什么意思？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4" name="文本框 3083"/>
          <p:cNvSpPr txBox="1"/>
          <p:nvPr/>
        </p:nvSpPr>
        <p:spPr>
          <a:xfrm>
            <a:off x="950913" y="5411788"/>
            <a:ext cx="32607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崇敬和赞美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5" name="矩形 3084"/>
          <p:cNvSpPr/>
          <p:nvPr/>
        </p:nvSpPr>
        <p:spPr>
          <a:xfrm>
            <a:off x="4427538" y="641350"/>
            <a:ext cx="41973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白杨（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poplar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6" name="矩形 3085"/>
          <p:cNvSpPr/>
          <p:nvPr/>
        </p:nvSpPr>
        <p:spPr>
          <a:xfrm>
            <a:off x="4067175" y="5486400"/>
            <a:ext cx="3887788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赞美（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admire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 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8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8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3081" grpId="1"/>
      <p:bldP spid="3083" grpId="0"/>
      <p:bldP spid="308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4" name="图片 30723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4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矩形 30724"/>
          <p:cNvSpPr/>
          <p:nvPr/>
        </p:nvSpPr>
        <p:spPr>
          <a:xfrm>
            <a:off x="0" y="908050"/>
            <a:ext cx="9144000" cy="7207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26" name="矩形 30725"/>
          <p:cNvSpPr/>
          <p:nvPr/>
        </p:nvSpPr>
        <p:spPr>
          <a:xfrm>
            <a:off x="323850" y="908050"/>
            <a:ext cx="8675688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请你找出文中直接对白杨树进行赞美的语句。</a:t>
            </a:r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xfrm>
            <a:off x="323850" y="333375"/>
            <a:ext cx="8351838" cy="5472113"/>
          </a:xfrm>
          <a:ln/>
        </p:spPr>
        <p:txBody>
          <a:bodyPr anchor="ctr"/>
          <a:p>
            <a:pPr algn="l"/>
            <a:r>
              <a:rPr lang="en-US" altLang="zh-CN" sz="2800" dirty="0"/>
              <a:t>      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白杨树实在</a:t>
            </a:r>
            <a:r>
              <a:rPr lang="zh-CN" altLang="en-US" sz="2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不平凡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的，我赞美白杨树！ </a:t>
            </a:r>
            <a:b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    那就是白杨树，西北极普通的一种树，然而实在</a:t>
            </a:r>
            <a:r>
              <a:rPr lang="zh-CN" altLang="en-US" sz="2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不平凡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的一种树！</a:t>
            </a:r>
            <a:b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    这就是白杨树，西北极普通的一种树，然而</a:t>
            </a:r>
            <a:r>
              <a:rPr lang="zh-CN" altLang="en-US" sz="2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决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不是平凡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的树！</a:t>
            </a:r>
            <a:b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 　 白杨是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不平凡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的树。它在西北极普遍，不被人重视，就跟北方农民相似；它有极强的生命力，磨折不了，压迫不倒，也跟北方的农民相似。</a:t>
            </a:r>
            <a:b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我赞美白杨树，就因为它不但象征了北方的农民，尤其象征了今天我们民族解放斗争中所不可缺的朴质，坚强，以及力求上进的精神。</a:t>
            </a:r>
            <a:r>
              <a:rPr lang="zh-CN" altLang="en-US" sz="2600" b="1" dirty="0">
                <a:solidFill>
                  <a:srgbClr val="FF99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br>
              <a:rPr lang="zh-CN" altLang="en-US" sz="2600" b="1">
                <a:solidFill>
                  <a:srgbClr val="FF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    我要高声赞美白杨树！</a:t>
            </a:r>
            <a:endParaRPr lang="zh-CN" altLang="en-US" sz="3200" dirty="0"/>
          </a:p>
        </p:txBody>
      </p:sp>
      <p:sp>
        <p:nvSpPr>
          <p:cNvPr id="25603" name="文本框 25602"/>
          <p:cNvSpPr txBox="1"/>
          <p:nvPr/>
        </p:nvSpPr>
        <p:spPr>
          <a:xfrm>
            <a:off x="2555875" y="115888"/>
            <a:ext cx="2663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华文行楷" pitchFamily="2" charset="-122"/>
              </a:rPr>
              <a:t>礼赞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白杨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5605" name="文本框 25604"/>
          <p:cNvSpPr txBox="1"/>
          <p:nvPr/>
        </p:nvSpPr>
        <p:spPr>
          <a:xfrm>
            <a:off x="539750" y="5516563"/>
            <a:ext cx="83534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不平凡”三字，是作者用来结构文章的线索。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4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1" name="矩形 5130"/>
          <p:cNvSpPr/>
          <p:nvPr/>
        </p:nvSpPr>
        <p:spPr>
          <a:xfrm>
            <a:off x="0" y="549275"/>
            <a:ext cx="9144000" cy="11525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30" name="矩形 5129"/>
          <p:cNvSpPr/>
          <p:nvPr/>
        </p:nvSpPr>
        <p:spPr>
          <a:xfrm>
            <a:off x="539750" y="620713"/>
            <a:ext cx="78486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从“那”到“这”，从第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段的“赞美”到第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段的“高声赞美”，说明什么？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b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3" name="矩形 5132"/>
          <p:cNvSpPr/>
          <p:nvPr/>
        </p:nvSpPr>
        <p:spPr>
          <a:xfrm>
            <a:off x="0" y="1916113"/>
            <a:ext cx="9144000" cy="16573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32" name="矩形 5131"/>
          <p:cNvSpPr/>
          <p:nvPr/>
        </p:nvSpPr>
        <p:spPr>
          <a:xfrm>
            <a:off x="323850" y="2060575"/>
            <a:ext cx="8267700" cy="15541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说明对白杨树的观察是从远到近，感情是由浅入深。这说明对白杨树的感情不仅仅是赞美，还有崇敬的感情。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5" name="矩形 5134"/>
          <p:cNvSpPr/>
          <p:nvPr/>
        </p:nvSpPr>
        <p:spPr>
          <a:xfrm>
            <a:off x="0" y="4365625"/>
            <a:ext cx="9144000" cy="719138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34" name="文本框 5133"/>
          <p:cNvSpPr txBox="1"/>
          <p:nvPr/>
        </p:nvSpPr>
        <p:spPr>
          <a:xfrm>
            <a:off x="468313" y="4437063"/>
            <a:ext cx="86756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找出描写白杨树外部形态的句子，概括其外形特点。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8" name="矩形 5137"/>
          <p:cNvSpPr/>
          <p:nvPr/>
        </p:nvSpPr>
        <p:spPr>
          <a:xfrm>
            <a:off x="0" y="5516563"/>
            <a:ext cx="9144000" cy="7207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37" name="矩形 5136"/>
          <p:cNvSpPr/>
          <p:nvPr/>
        </p:nvSpPr>
        <p:spPr>
          <a:xfrm>
            <a:off x="250825" y="5589588"/>
            <a:ext cx="88931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找出描写白杨树内在气质的句子，用几个词语来概括。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96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" grpId="0"/>
      <p:bldP spid="5130" grpId="1"/>
      <p:bldP spid="5132" grpId="0"/>
      <p:bldP spid="5132" grpId="1"/>
      <p:bldP spid="5134" grpId="0"/>
      <p:bldP spid="51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88" name="椭圆 31787"/>
          <p:cNvSpPr/>
          <p:nvPr/>
        </p:nvSpPr>
        <p:spPr>
          <a:xfrm>
            <a:off x="5724525" y="4365625"/>
            <a:ext cx="1871663" cy="576263"/>
          </a:xfrm>
          <a:prstGeom prst="ellipse">
            <a:avLst/>
          </a:prstGeom>
          <a:solidFill>
            <a:srgbClr val="FF00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31748" name="图片 31747" descr="pai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209800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31748" descr="pain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09800"/>
            <a:ext cx="22098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0" name="图片 31749" descr="TINB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95800"/>
            <a:ext cx="2209800" cy="2362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751" name="组合 31750"/>
          <p:cNvGrpSpPr/>
          <p:nvPr/>
        </p:nvGrpSpPr>
        <p:grpSpPr>
          <a:xfrm>
            <a:off x="2362200" y="990600"/>
            <a:ext cx="685800" cy="2590800"/>
            <a:chOff x="1488" y="576"/>
            <a:chExt cx="432" cy="1632"/>
          </a:xfrm>
        </p:grpSpPr>
        <p:sp>
          <p:nvSpPr>
            <p:cNvPr id="31752" name="椭圆 31751"/>
            <p:cNvSpPr/>
            <p:nvPr/>
          </p:nvSpPr>
          <p:spPr>
            <a:xfrm>
              <a:off x="1488" y="576"/>
              <a:ext cx="432" cy="163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>
                <a:buClr>
                  <a:schemeClr val="bg1"/>
                </a:buClr>
              </a:pP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753" name="文本框 31752"/>
            <p:cNvSpPr txBox="1"/>
            <p:nvPr/>
          </p:nvSpPr>
          <p:spPr>
            <a:xfrm>
              <a:off x="1536" y="912"/>
              <a:ext cx="346" cy="100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400" b="1" dirty="0">
                  <a:latin typeface="Times New Roman" panose="02020603050405020304" pitchFamily="18" charset="0"/>
                  <a:ea typeface="楷体_GB2312" pitchFamily="49" charset="-122"/>
                </a:rPr>
                <a:t>外部形态</a:t>
              </a:r>
              <a:endParaRPr lang="zh-CN" altLang="en-US" sz="24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31754" name="组合 31753"/>
          <p:cNvGrpSpPr/>
          <p:nvPr/>
        </p:nvGrpSpPr>
        <p:grpSpPr>
          <a:xfrm>
            <a:off x="3200400" y="609600"/>
            <a:ext cx="2133600" cy="3276600"/>
            <a:chOff x="2016" y="384"/>
            <a:chExt cx="1344" cy="2064"/>
          </a:xfrm>
        </p:grpSpPr>
        <p:grpSp>
          <p:nvGrpSpPr>
            <p:cNvPr id="31755" name="组合 31754"/>
            <p:cNvGrpSpPr/>
            <p:nvPr/>
          </p:nvGrpSpPr>
          <p:grpSpPr>
            <a:xfrm>
              <a:off x="2016" y="384"/>
              <a:ext cx="1296" cy="336"/>
              <a:chOff x="2016" y="384"/>
              <a:chExt cx="1296" cy="336"/>
            </a:xfrm>
          </p:grpSpPr>
          <p:sp>
            <p:nvSpPr>
              <p:cNvPr id="31756" name="椭圆 31755"/>
              <p:cNvSpPr/>
              <p:nvPr/>
            </p:nvSpPr>
            <p:spPr>
              <a:xfrm>
                <a:off x="2016" y="384"/>
                <a:ext cx="1296" cy="336"/>
              </a:xfrm>
              <a:prstGeom prst="ellipse">
                <a:avLst/>
              </a:prstGeom>
              <a:solidFill>
                <a:srgbClr val="FF99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57" name="文本框 31756"/>
              <p:cNvSpPr txBox="1"/>
              <p:nvPr/>
            </p:nvSpPr>
            <p:spPr>
              <a:xfrm>
                <a:off x="2160" y="384"/>
                <a:ext cx="110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楷体_GB2312" pitchFamily="49" charset="-122"/>
                  </a:rPr>
                  <a:t>总的形象</a:t>
                </a:r>
                <a:endParaRPr lang="zh-CN" altLang="en-US" sz="24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31758" name="组合 31757"/>
            <p:cNvGrpSpPr/>
            <p:nvPr/>
          </p:nvGrpSpPr>
          <p:grpSpPr>
            <a:xfrm>
              <a:off x="2016" y="816"/>
              <a:ext cx="1296" cy="336"/>
              <a:chOff x="2016" y="816"/>
              <a:chExt cx="1296" cy="336"/>
            </a:xfrm>
          </p:grpSpPr>
          <p:sp>
            <p:nvSpPr>
              <p:cNvPr id="31759" name="椭圆 31758"/>
              <p:cNvSpPr/>
              <p:nvPr/>
            </p:nvSpPr>
            <p:spPr>
              <a:xfrm>
                <a:off x="2016" y="816"/>
                <a:ext cx="1296" cy="336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60" name="文本框 31759"/>
              <p:cNvSpPr txBox="1"/>
              <p:nvPr/>
            </p:nvSpPr>
            <p:spPr>
              <a:xfrm>
                <a:off x="2112" y="816"/>
                <a:ext cx="110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楷体_GB2312" pitchFamily="49" charset="-122"/>
                  </a:rPr>
                  <a:t>干</a:t>
                </a:r>
                <a:endParaRPr lang="zh-CN" altLang="en-US" sz="24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31761" name="组合 31760"/>
            <p:cNvGrpSpPr/>
            <p:nvPr/>
          </p:nvGrpSpPr>
          <p:grpSpPr>
            <a:xfrm>
              <a:off x="2064" y="1248"/>
              <a:ext cx="1296" cy="336"/>
              <a:chOff x="2064" y="1248"/>
              <a:chExt cx="1296" cy="336"/>
            </a:xfrm>
          </p:grpSpPr>
          <p:sp>
            <p:nvSpPr>
              <p:cNvPr id="31762" name="椭圆 31761"/>
              <p:cNvSpPr/>
              <p:nvPr/>
            </p:nvSpPr>
            <p:spPr>
              <a:xfrm>
                <a:off x="2064" y="1248"/>
                <a:ext cx="1296" cy="336"/>
              </a:xfrm>
              <a:prstGeom prst="ellipse">
                <a:avLst/>
              </a:prstGeom>
              <a:solidFill>
                <a:srgbClr val="99CC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63" name="文本框 31762"/>
              <p:cNvSpPr txBox="1"/>
              <p:nvPr/>
            </p:nvSpPr>
            <p:spPr>
              <a:xfrm>
                <a:off x="2064" y="1248"/>
                <a:ext cx="120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楷体_GB2312" pitchFamily="49" charset="-122"/>
                  </a:rPr>
                  <a:t>枝</a:t>
                </a:r>
                <a:endParaRPr lang="zh-CN" altLang="en-US" sz="24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31764" name="组合 31763"/>
            <p:cNvGrpSpPr/>
            <p:nvPr/>
          </p:nvGrpSpPr>
          <p:grpSpPr>
            <a:xfrm>
              <a:off x="2016" y="1680"/>
              <a:ext cx="1344" cy="336"/>
              <a:chOff x="2016" y="1680"/>
              <a:chExt cx="1344" cy="336"/>
            </a:xfrm>
          </p:grpSpPr>
          <p:sp>
            <p:nvSpPr>
              <p:cNvPr id="31765" name="椭圆 31764"/>
              <p:cNvSpPr/>
              <p:nvPr/>
            </p:nvSpPr>
            <p:spPr>
              <a:xfrm>
                <a:off x="2064" y="1680"/>
                <a:ext cx="1296" cy="336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66" name="文本框 31765"/>
              <p:cNvSpPr txBox="1"/>
              <p:nvPr/>
            </p:nvSpPr>
            <p:spPr>
              <a:xfrm>
                <a:off x="2016" y="1680"/>
                <a:ext cx="134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楷体_GB2312" pitchFamily="49" charset="-122"/>
                  </a:rPr>
                  <a:t>叶</a:t>
                </a:r>
                <a:endParaRPr lang="zh-CN" altLang="en-US" sz="24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31767" name="组合 31766"/>
            <p:cNvGrpSpPr/>
            <p:nvPr/>
          </p:nvGrpSpPr>
          <p:grpSpPr>
            <a:xfrm>
              <a:off x="2064" y="2112"/>
              <a:ext cx="1296" cy="336"/>
              <a:chOff x="2064" y="2112"/>
              <a:chExt cx="1296" cy="336"/>
            </a:xfrm>
          </p:grpSpPr>
          <p:sp>
            <p:nvSpPr>
              <p:cNvPr id="31768" name="椭圆 31767"/>
              <p:cNvSpPr/>
              <p:nvPr/>
            </p:nvSpPr>
            <p:spPr>
              <a:xfrm>
                <a:off x="2064" y="2112"/>
                <a:ext cx="1296" cy="336"/>
              </a:xfrm>
              <a:prstGeom prst="ellipse">
                <a:avLst/>
              </a:prstGeom>
              <a:solidFill>
                <a:srgbClr val="CC99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69" name="文本框 31768"/>
              <p:cNvSpPr txBox="1"/>
              <p:nvPr/>
            </p:nvSpPr>
            <p:spPr>
              <a:xfrm>
                <a:off x="2064" y="2112"/>
                <a:ext cx="129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楷体_GB2312" pitchFamily="49" charset="-122"/>
                  </a:rPr>
                  <a:t>皮</a:t>
                </a:r>
                <a:endParaRPr lang="zh-CN" altLang="en-US" sz="24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</p:grpSp>
      <p:sp>
        <p:nvSpPr>
          <p:cNvPr id="31770" name="椭圆 31769"/>
          <p:cNvSpPr/>
          <p:nvPr/>
        </p:nvSpPr>
        <p:spPr>
          <a:xfrm>
            <a:off x="5410200" y="6096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力争上游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71" name="椭圆 31770"/>
          <p:cNvSpPr/>
          <p:nvPr/>
        </p:nvSpPr>
        <p:spPr>
          <a:xfrm>
            <a:off x="5410200" y="12954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000" b="1" dirty="0">
                <a:latin typeface="Times New Roman" panose="02020603050405020304" pitchFamily="18" charset="0"/>
                <a:ea typeface="楷体_GB2312" pitchFamily="49" charset="-122"/>
              </a:rPr>
              <a:t>笔直，绝无旁枝</a:t>
            </a:r>
            <a:endParaRPr lang="zh-CN" altLang="en-US" sz="2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72" name="椭圆 31771"/>
          <p:cNvSpPr/>
          <p:nvPr/>
        </p:nvSpPr>
        <p:spPr>
          <a:xfrm>
            <a:off x="5219700" y="1989138"/>
            <a:ext cx="2519363" cy="511175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000" b="1" dirty="0">
                <a:latin typeface="Times New Roman" panose="02020603050405020304" pitchFamily="18" charset="0"/>
                <a:ea typeface="楷体_GB2312" pitchFamily="49" charset="-122"/>
              </a:rPr>
              <a:t>一律向上，紧紧靠拢</a:t>
            </a:r>
            <a:endParaRPr lang="zh-CN" altLang="en-US" sz="2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73" name="椭圆 31772"/>
          <p:cNvSpPr/>
          <p:nvPr/>
        </p:nvSpPr>
        <p:spPr>
          <a:xfrm>
            <a:off x="5486400" y="26670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片片向上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74" name="椭圆 31773"/>
          <p:cNvSpPr/>
          <p:nvPr/>
        </p:nvSpPr>
        <p:spPr>
          <a:xfrm>
            <a:off x="5486400" y="33528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光滑淡青色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75" name="椭圆 31774"/>
          <p:cNvSpPr/>
          <p:nvPr/>
        </p:nvSpPr>
        <p:spPr>
          <a:xfrm>
            <a:off x="7740650" y="981075"/>
            <a:ext cx="935038" cy="7620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正直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76" name="椭圆 31775"/>
          <p:cNvSpPr/>
          <p:nvPr/>
        </p:nvSpPr>
        <p:spPr>
          <a:xfrm>
            <a:off x="7740650" y="1700213"/>
            <a:ext cx="935038" cy="762000"/>
          </a:xfrm>
          <a:prstGeom prst="ellipse">
            <a:avLst/>
          </a:prstGeom>
          <a:solidFill>
            <a:srgbClr val="99CCFF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团结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77" name="椭圆 31776"/>
          <p:cNvSpPr/>
          <p:nvPr/>
        </p:nvSpPr>
        <p:spPr>
          <a:xfrm>
            <a:off x="7740650" y="2492375"/>
            <a:ext cx="935038" cy="7620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进取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78" name="椭圆 31777"/>
          <p:cNvSpPr/>
          <p:nvPr/>
        </p:nvSpPr>
        <p:spPr>
          <a:xfrm>
            <a:off x="7740650" y="3284538"/>
            <a:ext cx="935038" cy="762000"/>
          </a:xfrm>
          <a:prstGeom prst="ellipse">
            <a:avLst/>
          </a:prstGeom>
          <a:solidFill>
            <a:srgbClr val="CC99FF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质朴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31779" name="组合 31778"/>
          <p:cNvGrpSpPr/>
          <p:nvPr/>
        </p:nvGrpSpPr>
        <p:grpSpPr>
          <a:xfrm>
            <a:off x="2362200" y="3810000"/>
            <a:ext cx="685800" cy="2590800"/>
            <a:chOff x="1488" y="576"/>
            <a:chExt cx="432" cy="1632"/>
          </a:xfrm>
        </p:grpSpPr>
        <p:sp>
          <p:nvSpPr>
            <p:cNvPr id="31780" name="椭圆 31779"/>
            <p:cNvSpPr/>
            <p:nvPr/>
          </p:nvSpPr>
          <p:spPr>
            <a:xfrm>
              <a:off x="1488" y="576"/>
              <a:ext cx="432" cy="163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>
                <a:buClr>
                  <a:schemeClr val="bg1"/>
                </a:buClr>
              </a:pP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781" name="文本框 31780"/>
            <p:cNvSpPr txBox="1"/>
            <p:nvPr/>
          </p:nvSpPr>
          <p:spPr>
            <a:xfrm>
              <a:off x="1536" y="912"/>
              <a:ext cx="346" cy="100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400" b="1" dirty="0">
                  <a:latin typeface="Times New Roman" panose="02020603050405020304" pitchFamily="18" charset="0"/>
                  <a:ea typeface="楷体_GB2312" pitchFamily="49" charset="-122"/>
                </a:rPr>
                <a:t>内在气质</a:t>
              </a:r>
              <a:endParaRPr lang="zh-CN" altLang="en-US" sz="24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31782" name="椭圆 31781"/>
          <p:cNvSpPr/>
          <p:nvPr/>
        </p:nvSpPr>
        <p:spPr>
          <a:xfrm>
            <a:off x="3276600" y="4800600"/>
            <a:ext cx="2057400" cy="715963"/>
          </a:xfrm>
          <a:prstGeom prst="ellipse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倔强挺立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83" name="椭圆 31782"/>
          <p:cNvSpPr/>
          <p:nvPr/>
        </p:nvSpPr>
        <p:spPr>
          <a:xfrm>
            <a:off x="5580063" y="4941888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参天耸立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84" name="椭圆 31783"/>
          <p:cNvSpPr/>
          <p:nvPr/>
        </p:nvSpPr>
        <p:spPr>
          <a:xfrm>
            <a:off x="5580063" y="5516563"/>
            <a:ext cx="2057400" cy="533400"/>
          </a:xfrm>
          <a:prstGeom prst="ellipse">
            <a:avLst/>
          </a:prstGeom>
          <a:solidFill>
            <a:srgbClr val="A3FBEC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不折不挠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86" name="文本框 31785"/>
          <p:cNvSpPr txBox="1"/>
          <p:nvPr/>
        </p:nvSpPr>
        <p:spPr>
          <a:xfrm>
            <a:off x="5940425" y="4437063"/>
            <a:ext cx="1409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努力向上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1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1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1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1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1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70" grpId="0" animBg="1"/>
      <p:bldP spid="31771" grpId="0" animBg="1"/>
      <p:bldP spid="31772" grpId="0" animBg="1"/>
      <p:bldP spid="31773" grpId="0" animBg="1"/>
      <p:bldP spid="31774" grpId="0" animBg="1"/>
      <p:bldP spid="31775" grpId="0" animBg="1"/>
      <p:bldP spid="31776" grpId="0" animBg="1"/>
      <p:bldP spid="31777" grpId="0" animBg="1"/>
      <p:bldP spid="31778" grpId="0" animBg="1"/>
      <p:bldP spid="31782" grpId="0" animBg="1"/>
      <p:bldP spid="31783" grpId="0" animBg="1"/>
      <p:bldP spid="31784" grpId="0" animBg="1"/>
      <p:bldP spid="317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49888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762" y="-4762"/>
            <a:ext cx="9153525" cy="6867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6385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椭圆 16387"/>
          <p:cNvSpPr/>
          <p:nvPr/>
        </p:nvSpPr>
        <p:spPr>
          <a:xfrm>
            <a:off x="755650" y="2708275"/>
            <a:ext cx="7777163" cy="13684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87" name="矩形 16386"/>
          <p:cNvSpPr/>
          <p:nvPr/>
        </p:nvSpPr>
        <p:spPr>
          <a:xfrm>
            <a:off x="1619250" y="2924175"/>
            <a:ext cx="6408738" cy="946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这篇课文仅仅是在礼赞白杨树吗？你怎么知道的？请找出有关的语句。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1" name="矩形 16390"/>
          <p:cNvSpPr/>
          <p:nvPr/>
        </p:nvSpPr>
        <p:spPr>
          <a:xfrm>
            <a:off x="468313" y="188913"/>
            <a:ext cx="3960812" cy="649287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0" name="文本框 16389"/>
          <p:cNvSpPr txBox="1"/>
          <p:nvPr/>
        </p:nvSpPr>
        <p:spPr>
          <a:xfrm>
            <a:off x="755650" y="260350"/>
            <a:ext cx="41973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研读四个反问句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3" name="矩形 16392"/>
          <p:cNvSpPr/>
          <p:nvPr/>
        </p:nvSpPr>
        <p:spPr>
          <a:xfrm>
            <a:off x="0" y="1196975"/>
            <a:ext cx="9144000" cy="57626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2" name="文本框 16391"/>
          <p:cNvSpPr txBox="1"/>
          <p:nvPr/>
        </p:nvSpPr>
        <p:spPr>
          <a:xfrm>
            <a:off x="611188" y="1196975"/>
            <a:ext cx="83010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、将它们改为陈述句，看看表达效果有什么不同。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5" name="矩形 16394"/>
          <p:cNvSpPr/>
          <p:nvPr/>
        </p:nvSpPr>
        <p:spPr>
          <a:xfrm>
            <a:off x="0" y="1916113"/>
            <a:ext cx="9144000" cy="1081087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4" name="文本框 16393"/>
          <p:cNvSpPr txBox="1"/>
          <p:nvPr/>
        </p:nvSpPr>
        <p:spPr>
          <a:xfrm>
            <a:off x="611188" y="2008188"/>
            <a:ext cx="808513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、四个反问句的问法有什么变化，意思是怎样不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断加深的。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7" grpId="1"/>
      <p:bldP spid="16390" grpId="0"/>
      <p:bldP spid="16392" grpId="0"/>
      <p:bldP spid="16394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1939</Words>
  <Application>WPS 演示</Application>
  <PresentationFormat>在屏幕上显示</PresentationFormat>
  <Paragraphs>203</Paragraphs>
  <Slides>19</Slides>
  <Notes>1</Notes>
  <HiddenSlides>0</HiddenSlides>
  <MMClips>1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  <vt:variant>
        <vt:lpstr>自定义放映</vt:lpstr>
      </vt:variant>
      <vt:variant>
        <vt:i4>2</vt:i4>
      </vt:variant>
    </vt:vector>
  </HeadingPairs>
  <TitlesOfParts>
    <vt:vector size="39" baseType="lpstr">
      <vt:lpstr>Arial</vt:lpstr>
      <vt:lpstr>宋体</vt:lpstr>
      <vt:lpstr>Wingdings</vt:lpstr>
      <vt:lpstr>楷体_GB2312</vt:lpstr>
      <vt:lpstr>华文行楷</vt:lpstr>
      <vt:lpstr>隶书</vt:lpstr>
      <vt:lpstr>Times New Roman</vt:lpstr>
      <vt:lpstr>仿宋_GB2312</vt:lpstr>
      <vt:lpstr>新宋体</vt:lpstr>
      <vt:lpstr>微软雅黑</vt:lpstr>
      <vt:lpstr>仿宋</vt:lpstr>
      <vt:lpstr>隶书</vt:lpstr>
      <vt:lpstr>华文琥珀</vt:lpstr>
      <vt:lpstr>华文行楷</vt:lpstr>
      <vt:lpstr>楷体_GB2312</vt:lpstr>
      <vt:lpstr>Arial Unicode MS</vt:lpstr>
      <vt:lpstr>Segoe Print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  <vt:lpstr>自定义放映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49</cp:revision>
  <dcterms:created xsi:type="dcterms:W3CDTF">2007-10-11T03:41:52Z</dcterms:created>
  <dcterms:modified xsi:type="dcterms:W3CDTF">2018-10-18T08:39:14Z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2052-10.1.0.7566</vt:lpwstr>
  </property>
</Properties>
</file>