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s/slide11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313" r:id="rId3"/>
    <p:sldId id="459" r:id="rId4"/>
    <p:sldId id="666" r:id="rId5"/>
    <p:sldId id="667" r:id="rId6"/>
    <p:sldId id="668" r:id="rId7"/>
    <p:sldId id="669" r:id="rId8"/>
    <p:sldId id="670" r:id="rId9"/>
    <p:sldId id="485" r:id="rId10"/>
    <p:sldId id="458" r:id="rId11"/>
    <p:sldId id="553" r:id="rId12"/>
    <p:sldId id="554" r:id="rId13"/>
    <p:sldId id="557" r:id="rId14"/>
    <p:sldId id="650" r:id="rId15"/>
    <p:sldId id="651" r:id="rId16"/>
    <p:sldId id="652" r:id="rId17"/>
    <p:sldId id="653" r:id="rId18"/>
    <p:sldId id="654" r:id="rId19"/>
    <p:sldId id="655" r:id="rId20"/>
    <p:sldId id="359" r:id="rId21"/>
    <p:sldId id="503" r:id="rId22"/>
    <p:sldId id="509" r:id="rId23"/>
    <p:sldId id="566" r:id="rId24"/>
    <p:sldId id="567" r:id="rId25"/>
    <p:sldId id="568" r:id="rId26"/>
    <p:sldId id="570" r:id="rId27"/>
    <p:sldId id="571" r:id="rId28"/>
    <p:sldId id="572" r:id="rId29"/>
    <p:sldId id="662" r:id="rId30"/>
    <p:sldId id="663" r:id="rId31"/>
    <p:sldId id="671" r:id="rId32"/>
    <p:sldId id="672" r:id="rId33"/>
    <p:sldId id="673" r:id="rId34"/>
    <p:sldId id="674" r:id="rId35"/>
    <p:sldId id="675" r:id="rId36"/>
    <p:sldId id="676" r:id="rId37"/>
    <p:sldId id="677" r:id="rId38"/>
    <p:sldId id="678" r:id="rId39"/>
    <p:sldId id="680" r:id="rId40"/>
    <p:sldId id="681" r:id="rId41"/>
    <p:sldId id="679" r:id="rId42"/>
    <p:sldId id="682" r:id="rId43"/>
    <p:sldId id="683" r:id="rId44"/>
    <p:sldId id="684" r:id="rId45"/>
    <p:sldId id="685" r:id="rId46"/>
    <p:sldId id="686" r:id="rId47"/>
    <p:sldId id="688" r:id="rId48"/>
    <p:sldId id="687" r:id="rId49"/>
    <p:sldId id="689" r:id="rId50"/>
    <p:sldId id="690" r:id="rId51"/>
    <p:sldId id="691" r:id="rId52"/>
    <p:sldId id="513" r:id="rId53"/>
    <p:sldId id="594" r:id="rId54"/>
    <p:sldId id="595" r:id="rId55"/>
    <p:sldId id="596" r:id="rId56"/>
    <p:sldId id="599" r:id="rId57"/>
    <p:sldId id="574" r:id="rId58"/>
    <p:sldId id="575" r:id="rId59"/>
    <p:sldId id="576" r:id="rId60"/>
    <p:sldId id="577" r:id="rId61"/>
    <p:sldId id="419" r:id="rId62"/>
    <p:sldId id="514" r:id="rId63"/>
    <p:sldId id="515" r:id="rId64"/>
    <p:sldId id="578" r:id="rId65"/>
    <p:sldId id="600" r:id="rId66"/>
    <p:sldId id="601" r:id="rId67"/>
    <p:sldId id="602" r:id="rId68"/>
    <p:sldId id="692" r:id="rId69"/>
    <p:sldId id="693" r:id="rId70"/>
    <p:sldId id="694" r:id="rId71"/>
    <p:sldId id="537" r:id="rId72"/>
    <p:sldId id="695" r:id="rId73"/>
    <p:sldId id="696" r:id="rId74"/>
    <p:sldId id="697" r:id="rId75"/>
    <p:sldId id="698" r:id="rId76"/>
    <p:sldId id="699" r:id="rId77"/>
    <p:sldId id="700" r:id="rId78"/>
    <p:sldId id="701" r:id="rId79"/>
    <p:sldId id="702" r:id="rId80"/>
    <p:sldId id="703" r:id="rId81"/>
    <p:sldId id="704" r:id="rId82"/>
    <p:sldId id="705" r:id="rId83"/>
    <p:sldId id="606" r:id="rId84"/>
    <p:sldId id="607" r:id="rId85"/>
    <p:sldId id="608" r:id="rId86"/>
    <p:sldId id="665" r:id="rId87"/>
    <p:sldId id="544" r:id="rId88"/>
    <p:sldId id="433" r:id="rId89"/>
    <p:sldId id="582" r:id="rId90"/>
    <p:sldId id="583" r:id="rId91"/>
    <p:sldId id="584" r:id="rId92"/>
    <p:sldId id="612" r:id="rId93"/>
    <p:sldId id="613" r:id="rId94"/>
    <p:sldId id="614" r:id="rId95"/>
    <p:sldId id="706" r:id="rId96"/>
    <p:sldId id="707" r:id="rId97"/>
    <p:sldId id="708" r:id="rId98"/>
    <p:sldId id="709" r:id="rId99"/>
    <p:sldId id="710" r:id="rId100"/>
    <p:sldId id="711" r:id="rId101"/>
    <p:sldId id="712" r:id="rId102"/>
    <p:sldId id="713" r:id="rId103"/>
    <p:sldId id="714" r:id="rId104"/>
    <p:sldId id="615" r:id="rId105"/>
    <p:sldId id="715" r:id="rId106"/>
    <p:sldId id="716" r:id="rId107"/>
    <p:sldId id="616" r:id="rId108"/>
    <p:sldId id="617" r:id="rId109"/>
    <p:sldId id="717" r:id="rId110"/>
    <p:sldId id="618" r:id="rId111"/>
    <p:sldId id="719" r:id="rId112"/>
    <p:sldId id="718" r:id="rId113"/>
    <p:sldId id="720" r:id="rId114"/>
    <p:sldId id="322" r:id="rId115"/>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0092D7"/>
    <a:srgbClr val="C00000"/>
    <a:srgbClr val="A50021"/>
    <a:srgbClr val="DE7538"/>
    <a:srgbClr val="A73904"/>
    <a:srgbClr val="6FB52F"/>
    <a:srgbClr val="99CA6C"/>
    <a:srgbClr val="316A2C"/>
    <a:srgbClr val="5AB43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p:scale>
          <a:sx n="90" d="100"/>
          <a:sy n="90" d="100"/>
        </p:scale>
        <p:origin x="-1262" y="-49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slide" Target="slides/slide114.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 xmlns:a16="http://schemas.microsoft.com/office/drawing/2014/main" id="{DB8C9B3D-9897-4BDF-9264-472DA4AA7D23}"/>
                </a:ext>
              </a:extLst>
            </p:cNvPr>
            <p:cNvSpPr txBox="1"/>
            <p:nvPr/>
          </p:nvSpPr>
          <p:spPr>
            <a:xfrm>
              <a:off x="85284" y="352237"/>
              <a:ext cx="288147" cy="1406026"/>
            </a:xfrm>
            <a:prstGeom prst="rect">
              <a:avLst/>
            </a:prstGeom>
            <a:grp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solidFill>
                  <a:latin typeface="微软雅黑" panose="020B0503020204020204" pitchFamily="34" charset="-122"/>
                  <a:ea typeface="微软雅黑" panose="020B0503020204020204" pitchFamily="34" charset="-122"/>
                </a:rPr>
                <a:t>题纵览</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10" name="文本框 10">
            <a:extLst>
              <a:ext uri="{FF2B5EF4-FFF2-40B4-BE49-F238E27FC236}">
                <a16:creationId xmlns="" xmlns:a16="http://schemas.microsoft.com/office/drawing/2014/main" id="{DB8C9B3D-9897-4BDF-9264-472DA4AA7D23}"/>
              </a:ext>
            </a:extLst>
          </p:cNvPr>
          <p:cNvSpPr txBox="1"/>
          <p:nvPr userDrawn="1"/>
        </p:nvSpPr>
        <p:spPr>
          <a:xfrm>
            <a:off x="85300" y="1927266"/>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0">
            <a:extLst>
              <a:ext uri="{FF2B5EF4-FFF2-40B4-BE49-F238E27FC236}">
                <a16:creationId xmlns="" xmlns:a16="http://schemas.microsoft.com/office/drawing/2014/main" id="{DB8C9B3D-9897-4BDF-9264-472DA4AA7D23}"/>
              </a:ext>
            </a:extLst>
          </p:cNvPr>
          <p:cNvSpPr txBox="1"/>
          <p:nvPr userDrawn="1"/>
        </p:nvSpPr>
        <p:spPr>
          <a:xfrm>
            <a:off x="85301" y="1927266"/>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专题技法精讲</a:t>
            </a:r>
          </a:p>
        </p:txBody>
      </p:sp>
      <p:sp>
        <p:nvSpPr>
          <p:cNvPr id="5" name="文本框 10">
            <a:extLst>
              <a:ext uri="{FF2B5EF4-FFF2-40B4-BE49-F238E27FC236}">
                <a16:creationId xmlns="" xmlns:a16="http://schemas.microsoft.com/office/drawing/2014/main" id="{DB8C9B3D-9897-4BDF-9264-472DA4AA7D23}"/>
              </a:ext>
            </a:extLst>
          </p:cNvPr>
          <p:cNvSpPr txBox="1"/>
          <p:nvPr userDrawn="1"/>
        </p:nvSpPr>
        <p:spPr>
          <a:xfrm>
            <a:off x="85290" y="3480342"/>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文本框 10">
            <a:extLst>
              <a:ext uri="{FF2B5EF4-FFF2-40B4-BE49-F238E27FC236}">
                <a16:creationId xmlns="" xmlns:a16="http://schemas.microsoft.com/office/drawing/2014/main" id="{DB8C9B3D-9897-4BDF-9264-472DA4AA7D23}"/>
              </a:ext>
            </a:extLst>
          </p:cNvPr>
          <p:cNvSpPr txBox="1"/>
          <p:nvPr userDrawn="1"/>
        </p:nvSpPr>
        <p:spPr>
          <a:xfrm>
            <a:off x="8528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专题技法精讲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12DF1909-F95C-465D-A193-2A3965084D53}"/>
              </a:ext>
            </a:extLst>
          </p:cNvPr>
          <p:cNvSpPr/>
          <p:nvPr userDrawn="1"/>
        </p:nvSpPr>
        <p:spPr>
          <a:xfrm>
            <a:off x="-7792" y="3480342"/>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8" name="文本框 10">
            <a:extLst>
              <a:ext uri="{FF2B5EF4-FFF2-40B4-BE49-F238E27FC236}">
                <a16:creationId xmlns="" xmlns:a16="http://schemas.microsoft.com/office/drawing/2014/main" id="{DB8C9B3D-9897-4BDF-9264-472DA4AA7D23}"/>
              </a:ext>
            </a:extLst>
          </p:cNvPr>
          <p:cNvSpPr txBox="1"/>
          <p:nvPr userDrawn="1"/>
        </p:nvSpPr>
        <p:spPr>
          <a:xfrm>
            <a:off x="85288"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grpSp>
        <p:nvGrpSpPr>
          <p:cNvPr id="5" name="组合 4"/>
          <p:cNvGrpSpPr/>
          <p:nvPr userDrawn="1"/>
        </p:nvGrpSpPr>
        <p:grpSpPr>
          <a:xfrm>
            <a:off x="-7792" y="350585"/>
            <a:ext cx="428625" cy="1407678"/>
            <a:chOff x="-7792" y="350585"/>
            <a:chExt cx="428625" cy="1407678"/>
          </a:xfrm>
          <a:solidFill>
            <a:srgbClr val="0092D7"/>
          </a:solidFill>
        </p:grpSpPr>
        <p:sp>
          <p:nvSpPr>
            <p:cNvPr id="6" name="矩形 5">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7" name="文本框 10">
              <a:extLst>
                <a:ext uri="{FF2B5EF4-FFF2-40B4-BE49-F238E27FC236}">
                  <a16:creationId xmlns="" xmlns:a16="http://schemas.microsoft.com/office/drawing/2014/main" id="{DB8C9B3D-9897-4BDF-9264-472DA4AA7D23}"/>
                </a:ext>
              </a:extLst>
            </p:cNvPr>
            <p:cNvSpPr txBox="1"/>
            <p:nvPr/>
          </p:nvSpPr>
          <p:spPr>
            <a:xfrm>
              <a:off x="85286" y="352237"/>
              <a:ext cx="288147" cy="1406026"/>
            </a:xfrm>
            <a:prstGeom prst="rect">
              <a:avLst/>
            </a:prstGeom>
            <a:grp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gr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a16="http://schemas.microsoft.com/office/drawing/2014/main" xmlns=""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专题十三</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片段作文写作</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a16="http://schemas.microsoft.com/office/drawing/2014/main" xmlns=""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a16="http://schemas.microsoft.com/office/drawing/2014/main" xmlns="" id="{AC661369-7F35-4FB2-A688-71209A56C55B}"/>
              </a:ext>
            </a:extLst>
          </p:cNvPr>
          <p:cNvSpPr txBox="1"/>
          <p:nvPr/>
        </p:nvSpPr>
        <p:spPr>
          <a:xfrm>
            <a:off x="7142305" y="861797"/>
            <a:ext cx="1710725"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第四部分　写作</a:t>
            </a:r>
          </a:p>
        </p:txBody>
      </p:sp>
    </p:spTree>
    <p:extLst>
      <p:ext uri="{BB962C8B-B14F-4D97-AF65-F5344CB8AC3E}">
        <p14:creationId xmlns:p14="http://schemas.microsoft.com/office/powerpoint/2010/main" xmlns="" val="129291531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情境类片段写作</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12728"/>
            <a:ext cx="7846830"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类型一　景物描写</a:t>
            </a:r>
            <a:endParaRPr lang="en-US" altLang="zh-CN" b="1" dirty="0" smtClean="0">
              <a:solidFill>
                <a:srgbClr val="0092D7"/>
              </a:solidFill>
            </a:endParaRPr>
          </a:p>
          <a:p>
            <a:pPr>
              <a:lnSpc>
                <a:spcPct val="150000"/>
              </a:lnSpc>
            </a:pPr>
            <a:r>
              <a:rPr lang="en-US" altLang="zh-CN" dirty="0" smtClean="0">
                <a:solidFill>
                  <a:srgbClr val="0092D7"/>
                </a:solidFill>
              </a:rPr>
              <a:t>【</a:t>
            </a:r>
            <a:r>
              <a:rPr lang="zh-CN" altLang="en-US" dirty="0" smtClean="0">
                <a:solidFill>
                  <a:srgbClr val="0092D7"/>
                </a:solidFill>
              </a:rPr>
              <a:t>教材例题</a:t>
            </a:r>
            <a:r>
              <a:rPr lang="en-US" altLang="zh-CN" dirty="0" smtClean="0">
                <a:solidFill>
                  <a:srgbClr val="0092D7"/>
                </a:solidFill>
              </a:rPr>
              <a:t>】</a:t>
            </a:r>
          </a:p>
          <a:p>
            <a:pPr indent="446088">
              <a:lnSpc>
                <a:spcPct val="150000"/>
              </a:lnSpc>
            </a:pPr>
            <a:r>
              <a:rPr lang="zh-CN" altLang="en-US" dirty="0" smtClean="0"/>
              <a:t>九月份</a:t>
            </a:r>
            <a:r>
              <a:rPr lang="en-US" dirty="0" smtClean="0"/>
              <a:t>,</a:t>
            </a:r>
            <a:r>
              <a:rPr lang="zh-CN" altLang="en-US" dirty="0" smtClean="0"/>
              <a:t>由夏入秋</a:t>
            </a:r>
            <a:r>
              <a:rPr lang="en-US" dirty="0" smtClean="0"/>
              <a:t>,</a:t>
            </a:r>
            <a:r>
              <a:rPr lang="zh-CN" altLang="en-US" dirty="0" smtClean="0"/>
              <a:t>天气转凉</a:t>
            </a:r>
            <a:r>
              <a:rPr lang="en-US" dirty="0" smtClean="0"/>
              <a:t>,</a:t>
            </a:r>
            <a:r>
              <a:rPr lang="zh-CN" altLang="en-US" dirty="0" smtClean="0"/>
              <a:t>昼夜温差增大</a:t>
            </a:r>
            <a:r>
              <a:rPr lang="en-US" dirty="0" smtClean="0"/>
              <a:t>,</a:t>
            </a:r>
            <a:r>
              <a:rPr lang="zh-CN" altLang="en-US" dirty="0" smtClean="0"/>
              <a:t>自然景物、人们穿戴等方面也相应发生了许多变化。你注意到了吗</a:t>
            </a:r>
            <a:r>
              <a:rPr lang="en-US" dirty="0" smtClean="0"/>
              <a:t>?</a:t>
            </a:r>
            <a:r>
              <a:rPr lang="zh-CN" altLang="en-US" dirty="0" smtClean="0"/>
              <a:t>到生活中去细心观察、体验</a:t>
            </a:r>
            <a:r>
              <a:rPr lang="en-US" dirty="0" smtClean="0"/>
              <a:t>,</a:t>
            </a:r>
            <a:r>
              <a:rPr lang="zh-CN" altLang="en-US" dirty="0" smtClean="0"/>
              <a:t>选取一个场景</a:t>
            </a:r>
            <a:r>
              <a:rPr lang="en-US" dirty="0" smtClean="0"/>
              <a:t>,</a:t>
            </a:r>
            <a:r>
              <a:rPr lang="zh-CN" altLang="en-US" dirty="0" smtClean="0"/>
              <a:t>写一段文字</a:t>
            </a:r>
            <a:r>
              <a:rPr lang="en-US" dirty="0" smtClean="0"/>
              <a:t>,</a:t>
            </a:r>
            <a:r>
              <a:rPr lang="zh-CN" altLang="en-US" dirty="0" smtClean="0"/>
              <a:t>描述这些变化。</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3497580"/>
        </p:xfrm>
        <a:graphic>
          <a:graphicData uri="http://schemas.openxmlformats.org/drawingml/2006/table">
            <a:tbl>
              <a:tblPr/>
              <a:tblGrid>
                <a:gridCol w="7751134"/>
              </a:tblGrid>
              <a:tr h="3276000">
                <a:tc>
                  <a:txBody>
                    <a:bodyPr/>
                    <a:lstStyle/>
                    <a:p>
                      <a:pPr>
                        <a:lnSpc>
                          <a:spcPct val="150000"/>
                        </a:lnSpc>
                        <a:spcAft>
                          <a:spcPts val="0"/>
                        </a:spcAft>
                      </a:pPr>
                      <a:r>
                        <a:rPr lang="en-US" sz="1700" kern="100" dirty="0">
                          <a:solidFill>
                            <a:srgbClr val="000000"/>
                          </a:solidFill>
                          <a:latin typeface="微软雅黑"/>
                          <a:ea typeface="方正书宋_GBK"/>
                          <a:cs typeface="Times New Roman"/>
                        </a:rPr>
                        <a:t>1.</a:t>
                      </a:r>
                      <a:r>
                        <a:rPr lang="zh-CN" sz="1700" kern="100" dirty="0">
                          <a:solidFill>
                            <a:srgbClr val="000000"/>
                          </a:solidFill>
                          <a:latin typeface="NEU-BZ-S92"/>
                          <a:ea typeface="微软雅黑"/>
                          <a:cs typeface="Times New Roman"/>
                        </a:rPr>
                        <a:t>标题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第一行居中书写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直接以“倡议书”为题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或结合倡议内容拟题“关于……的倡议书”。</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2.</a:t>
                      </a:r>
                      <a:r>
                        <a:rPr lang="zh-CN" sz="1700" kern="100" dirty="0">
                          <a:solidFill>
                            <a:srgbClr val="000000"/>
                          </a:solidFill>
                          <a:latin typeface="NEU-BZ-S92"/>
                          <a:ea typeface="微软雅黑"/>
                          <a:cs typeface="Times New Roman"/>
                        </a:rPr>
                        <a:t>称呼</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第二行顶格写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依据</a:t>
                      </a:r>
                      <a:r>
                        <a:rPr lang="zh-CN" sz="1700" u="wavy" kern="100" dirty="0">
                          <a:solidFill>
                            <a:srgbClr val="000000"/>
                          </a:solidFill>
                          <a:uFill>
                            <a:solidFill>
                              <a:srgbClr val="000000"/>
                            </a:solidFill>
                          </a:uFill>
                          <a:latin typeface="NEU-BZ-S92"/>
                          <a:ea typeface="微软雅黑"/>
                          <a:cs typeface="Times New Roman"/>
                        </a:rPr>
                        <a:t>倡议的对象</a:t>
                      </a:r>
                      <a:r>
                        <a:rPr lang="zh-CN" sz="1700" kern="100" dirty="0">
                          <a:solidFill>
                            <a:srgbClr val="000000"/>
                          </a:solidFill>
                          <a:latin typeface="NEU-BZ-S92"/>
                          <a:ea typeface="微软雅黑"/>
                          <a:cs typeface="Times New Roman"/>
                        </a:rPr>
                        <a:t>而选用适当的称呼。</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3.</a:t>
                      </a:r>
                      <a:r>
                        <a:rPr lang="zh-CN" sz="1700" kern="100" dirty="0">
                          <a:solidFill>
                            <a:srgbClr val="000000"/>
                          </a:solidFill>
                          <a:latin typeface="NEU-BZ-S92"/>
                          <a:ea typeface="微软雅黑"/>
                          <a:cs typeface="Times New Roman"/>
                        </a:rPr>
                        <a:t>正文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第三行前空两格写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写明倡议书的</a:t>
                      </a:r>
                      <a:r>
                        <a:rPr lang="zh-CN" sz="1700" u="wavy" kern="100" dirty="0">
                          <a:solidFill>
                            <a:srgbClr val="000000"/>
                          </a:solidFill>
                          <a:uFill>
                            <a:solidFill>
                              <a:srgbClr val="000000"/>
                            </a:solidFill>
                          </a:uFill>
                          <a:latin typeface="NEU-BZ-S92"/>
                          <a:ea typeface="微软雅黑"/>
                          <a:cs typeface="Times New Roman"/>
                        </a:rPr>
                        <a:t>背景、原因和目的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写明倡议的具体</a:t>
                      </a:r>
                      <a:r>
                        <a:rPr lang="zh-CN" sz="1700" u="wavy" kern="100" dirty="0">
                          <a:solidFill>
                            <a:srgbClr val="000000"/>
                          </a:solidFill>
                          <a:uFill>
                            <a:solidFill>
                              <a:srgbClr val="000000"/>
                            </a:solidFill>
                          </a:uFill>
                          <a:latin typeface="NEU-BZ-S92"/>
                          <a:ea typeface="微软雅黑"/>
                          <a:cs typeface="Times New Roman"/>
                        </a:rPr>
                        <a:t>内容和要求</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最好分条写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4.</a:t>
                      </a:r>
                      <a:r>
                        <a:rPr lang="zh-CN" sz="1700" kern="100" dirty="0">
                          <a:solidFill>
                            <a:srgbClr val="000000"/>
                          </a:solidFill>
                          <a:latin typeface="NEU-BZ-S92"/>
                          <a:ea typeface="微软雅黑"/>
                          <a:cs typeface="Times New Roman"/>
                        </a:rPr>
                        <a:t>结尾</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另起一段表示倡议者的</a:t>
                      </a:r>
                      <a:r>
                        <a:rPr lang="zh-CN" sz="1700" u="wavy" kern="100" dirty="0">
                          <a:solidFill>
                            <a:srgbClr val="000000"/>
                          </a:solidFill>
                          <a:uFill>
                            <a:solidFill>
                              <a:srgbClr val="000000"/>
                            </a:solidFill>
                          </a:uFill>
                          <a:latin typeface="NEU-BZ-S92"/>
                          <a:ea typeface="微软雅黑"/>
                          <a:cs typeface="Times New Roman"/>
                        </a:rPr>
                        <a:t>决心和希望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或者写出某些</a:t>
                      </a:r>
                      <a:r>
                        <a:rPr lang="zh-CN" sz="1700" u="wavy" kern="100" dirty="0">
                          <a:solidFill>
                            <a:srgbClr val="000000"/>
                          </a:solidFill>
                          <a:uFill>
                            <a:solidFill>
                              <a:srgbClr val="000000"/>
                            </a:solidFill>
                          </a:uFill>
                          <a:latin typeface="NEU-BZ-S92"/>
                          <a:ea typeface="微软雅黑"/>
                          <a:cs typeface="Times New Roman"/>
                        </a:rPr>
                        <a:t>建议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倡议书结尾一般不写表示敬意或祝愿的话。</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5.</a:t>
                      </a:r>
                      <a:r>
                        <a:rPr lang="zh-CN" sz="1700" kern="100" dirty="0">
                          <a:solidFill>
                            <a:srgbClr val="000000"/>
                          </a:solidFill>
                          <a:latin typeface="NEU-BZ-S92"/>
                          <a:ea typeface="微软雅黑"/>
                          <a:cs typeface="Times New Roman"/>
                        </a:rPr>
                        <a:t>署名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在正文右下方写明倡议者</a:t>
                      </a:r>
                      <a:r>
                        <a:rPr lang="zh-CN" sz="1700" u="wavy" kern="100" dirty="0">
                          <a:solidFill>
                            <a:srgbClr val="000000"/>
                          </a:solidFill>
                          <a:uFill>
                            <a:solidFill>
                              <a:srgbClr val="000000"/>
                            </a:solidFill>
                          </a:uFill>
                          <a:latin typeface="NEU-BZ-S92"/>
                          <a:ea typeface="微软雅黑"/>
                          <a:cs typeface="Times New Roman"/>
                        </a:rPr>
                        <a:t>单位的名称或个人姓名</a:t>
                      </a:r>
                      <a:r>
                        <a:rPr lang="zh-CN"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6.</a:t>
                      </a:r>
                      <a:r>
                        <a:rPr lang="zh-CN" sz="1700" kern="100" dirty="0">
                          <a:solidFill>
                            <a:srgbClr val="000000"/>
                          </a:solidFill>
                          <a:latin typeface="NEU-BZ-S92"/>
                          <a:ea typeface="微软雅黑"/>
                          <a:cs typeface="Times New Roman"/>
                        </a:rPr>
                        <a:t>日期</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在署名下方写上发倡议的</a:t>
                      </a:r>
                      <a:r>
                        <a:rPr lang="zh-CN" sz="1700" u="wavy" kern="100" dirty="0">
                          <a:solidFill>
                            <a:srgbClr val="000000"/>
                          </a:solidFill>
                          <a:uFill>
                            <a:solidFill>
                              <a:srgbClr val="000000"/>
                            </a:solidFill>
                          </a:uFill>
                          <a:latin typeface="NEU-BZ-S92"/>
                          <a:ea typeface="微软雅黑"/>
                          <a:cs typeface="Times New Roman"/>
                        </a:rPr>
                        <a:t>日期</a:t>
                      </a:r>
                      <a:r>
                        <a:rPr lang="zh-CN"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三</a:t>
            </a:r>
            <a:r>
              <a:rPr lang="en-US" b="1" dirty="0" smtClean="0"/>
              <a:t>)</a:t>
            </a:r>
            <a:r>
              <a:rPr lang="zh-CN" altLang="en-US" b="1" dirty="0" smtClean="0"/>
              <a:t>申请书</a:t>
            </a:r>
            <a:endParaRPr lang="zh-CN" altLang="en-US" b="1" dirty="0"/>
          </a:p>
        </p:txBody>
      </p:sp>
      <p:graphicFrame>
        <p:nvGraphicFramePr>
          <p:cNvPr id="5" name="表格 4"/>
          <p:cNvGraphicFramePr>
            <a:graphicFrameLocks noGrp="1"/>
          </p:cNvGraphicFramePr>
          <p:nvPr/>
        </p:nvGraphicFramePr>
        <p:xfrm>
          <a:off x="903768" y="869373"/>
          <a:ext cx="7783032" cy="2808000"/>
        </p:xfrm>
        <a:graphic>
          <a:graphicData uri="http://schemas.openxmlformats.org/drawingml/2006/table">
            <a:tbl>
              <a:tblPr/>
              <a:tblGrid>
                <a:gridCol w="7783032"/>
              </a:tblGrid>
              <a:tr h="2808000">
                <a:tc>
                  <a:txBody>
                    <a:bodyPr/>
                    <a:lstStyle/>
                    <a:p>
                      <a:pPr algn="ctr">
                        <a:lnSpc>
                          <a:spcPct val="150000"/>
                        </a:lnSpc>
                      </a:pPr>
                      <a:r>
                        <a:rPr lang="zh-CN" altLang="en-US" sz="1700" kern="1200" dirty="0" smtClean="0">
                          <a:solidFill>
                            <a:schemeClr val="tx1"/>
                          </a:solidFill>
                          <a:latin typeface="+mn-lt"/>
                          <a:ea typeface="+mn-ea"/>
                          <a:cs typeface="+mn-cs"/>
                        </a:rPr>
                        <a:t>申请书</a:t>
                      </a:r>
                    </a:p>
                    <a:p>
                      <a:pPr>
                        <a:lnSpc>
                          <a:spcPct val="150000"/>
                        </a:lnSpc>
                      </a:pPr>
                      <a:r>
                        <a:rPr lang="zh-CN" altLang="en-US" sz="1700" b="1" kern="1200" dirty="0" smtClean="0">
                          <a:solidFill>
                            <a:schemeClr val="tx1"/>
                          </a:solidFill>
                          <a:latin typeface="楷体" pitchFamily="49" charset="-122"/>
                          <a:ea typeface="楷体" pitchFamily="49" charset="-122"/>
                          <a:cs typeface="+mn-cs"/>
                        </a:rPr>
                        <a:t>敬爱的学校团委</a:t>
                      </a:r>
                      <a:r>
                        <a:rPr lang="en-US" sz="1700" b="1" kern="1200" dirty="0" smtClean="0">
                          <a:solidFill>
                            <a:schemeClr val="tx1"/>
                          </a:solidFill>
                          <a:latin typeface="楷体" pitchFamily="49" charset="-122"/>
                          <a:ea typeface="楷体" pitchFamily="49" charset="-122"/>
                          <a:cs typeface="+mn-cs"/>
                        </a:rPr>
                        <a:t>:</a:t>
                      </a:r>
                      <a:endParaRPr lang="zh-CN" altLang="en-US" sz="1700" b="1" kern="1200" dirty="0" smtClean="0">
                        <a:solidFill>
                          <a:schemeClr val="tx1"/>
                        </a:solidFill>
                        <a:latin typeface="楷体" pitchFamily="49" charset="-122"/>
                        <a:ea typeface="楷体" pitchFamily="49" charset="-122"/>
                        <a:cs typeface="+mn-cs"/>
                      </a:endParaRPr>
                    </a:p>
                    <a:p>
                      <a:pPr>
                        <a:lnSpc>
                          <a:spcPct val="150000"/>
                        </a:lnSpc>
                      </a:pPr>
                      <a:r>
                        <a:rPr lang="zh-CN" altLang="en-US" sz="1700" b="1" kern="1200" dirty="0" smtClean="0">
                          <a:solidFill>
                            <a:schemeClr val="tx1"/>
                          </a:solidFill>
                          <a:latin typeface="楷体" pitchFamily="49" charset="-122"/>
                          <a:ea typeface="楷体" pitchFamily="49" charset="-122"/>
                          <a:cs typeface="+mn-cs"/>
                        </a:rPr>
                        <a:t>　　我通过对团章的学习、团组织的教育和帮助</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认识到作为青年</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必须积极争取加入青年人自己的组织</a:t>
                      </a:r>
                      <a:r>
                        <a:rPr lang="en-US" altLang="zh-CN"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中国共产主义青年团。</a:t>
                      </a:r>
                    </a:p>
                    <a:p>
                      <a:pPr>
                        <a:lnSpc>
                          <a:spcPct val="150000"/>
                        </a:lnSpc>
                      </a:pPr>
                      <a:r>
                        <a:rPr lang="zh-CN" altLang="en-US" sz="1700" b="1" kern="1200" dirty="0" smtClean="0">
                          <a:solidFill>
                            <a:schemeClr val="tx1"/>
                          </a:solidFill>
                          <a:latin typeface="楷体" pitchFamily="49" charset="-122"/>
                          <a:ea typeface="楷体" pitchFamily="49" charset="-122"/>
                          <a:cs typeface="+mn-cs"/>
                        </a:rPr>
                        <a:t>　　共青团是中国共产党领导下的先进青年的群团组织</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是党的可靠助手和后备军</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是培养青年学习共产主义理论、具有“四有”“五爱”品质的大学校。正因如此</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我应该争取加入共青团。</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3497580"/>
        </p:xfrm>
        <a:graphic>
          <a:graphicData uri="http://schemas.openxmlformats.org/drawingml/2006/table">
            <a:tbl>
              <a:tblPr/>
              <a:tblGrid>
                <a:gridCol w="7751134"/>
              </a:tblGrid>
              <a:tr h="3276000">
                <a:tc>
                  <a:txBody>
                    <a:bodyPr/>
                    <a:lstStyle/>
                    <a:p>
                      <a:pPr>
                        <a:lnSpc>
                          <a:spcPct val="150000"/>
                        </a:lnSpc>
                      </a:pPr>
                      <a:r>
                        <a:rPr lang="zh-CN" altLang="en-US" sz="1700" b="1" kern="1200" dirty="0" smtClean="0">
                          <a:solidFill>
                            <a:schemeClr val="tx1"/>
                          </a:solidFill>
                          <a:latin typeface="楷体" pitchFamily="49" charset="-122"/>
                          <a:ea typeface="楷体" pitchFamily="49" charset="-122"/>
                          <a:cs typeface="+mn-cs"/>
                        </a:rPr>
                        <a:t>　　我向组织申请</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我要用实际行动争取尽早加入共青团</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请批准。如果我被批准了</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我决心遵守团章</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履行团员义务</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参加团的工作</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做名副其实的共青团员</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处处起模范作用</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为“四化”贡献力量</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如果我一时未被批准</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我也决不灰心</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继续创造条件争取早日加入团组织。</a:t>
                      </a:r>
                    </a:p>
                    <a:p>
                      <a:pPr>
                        <a:lnSpc>
                          <a:spcPct val="150000"/>
                        </a:lnSpc>
                      </a:pPr>
                      <a:r>
                        <a:rPr lang="zh-CN" altLang="en-US" sz="1700" b="1" kern="1200" dirty="0" smtClean="0">
                          <a:solidFill>
                            <a:schemeClr val="tx1"/>
                          </a:solidFill>
                          <a:latin typeface="楷体" pitchFamily="49" charset="-122"/>
                          <a:ea typeface="楷体" pitchFamily="49" charset="-122"/>
                          <a:cs typeface="+mn-cs"/>
                        </a:rPr>
                        <a:t>　　我写了一份自传</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包括我的家庭成员情况</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请审查。</a:t>
                      </a:r>
                    </a:p>
                    <a:p>
                      <a:pPr>
                        <a:lnSpc>
                          <a:spcPct val="150000"/>
                        </a:lnSpc>
                      </a:pPr>
                      <a:r>
                        <a:rPr lang="zh-CN" altLang="en-US" sz="1700" b="1" kern="1200" dirty="0" smtClean="0">
                          <a:solidFill>
                            <a:schemeClr val="tx1"/>
                          </a:solidFill>
                          <a:latin typeface="楷体" pitchFamily="49" charset="-122"/>
                          <a:ea typeface="楷体" pitchFamily="49" charset="-122"/>
                          <a:cs typeface="+mn-cs"/>
                        </a:rPr>
                        <a:t>　　此致</a:t>
                      </a:r>
                    </a:p>
                    <a:p>
                      <a:pPr>
                        <a:lnSpc>
                          <a:spcPct val="150000"/>
                        </a:lnSpc>
                      </a:pPr>
                      <a:r>
                        <a:rPr lang="zh-CN" altLang="en-US" sz="1700" b="1" kern="1200" dirty="0" smtClean="0">
                          <a:solidFill>
                            <a:schemeClr val="tx1"/>
                          </a:solidFill>
                          <a:latin typeface="楷体" pitchFamily="49" charset="-122"/>
                          <a:ea typeface="楷体" pitchFamily="49" charset="-122"/>
                          <a:cs typeface="+mn-cs"/>
                        </a:rPr>
                        <a:t>敬礼</a:t>
                      </a:r>
                    </a:p>
                    <a:p>
                      <a:pPr algn="r">
                        <a:lnSpc>
                          <a:spcPct val="150000"/>
                        </a:lnSpc>
                      </a:pP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中学初三</a:t>
                      </a:r>
                      <a:r>
                        <a:rPr lang="en-US" sz="1700" b="1" kern="1200" dirty="0" smtClean="0">
                          <a:solidFill>
                            <a:schemeClr val="tx1"/>
                          </a:solidFill>
                          <a:latin typeface="楷体" pitchFamily="49" charset="-122"/>
                          <a:ea typeface="楷体" pitchFamily="49" charset="-122"/>
                          <a:cs typeface="+mn-cs"/>
                        </a:rPr>
                        <a:t>(2)</a:t>
                      </a:r>
                      <a:r>
                        <a:rPr lang="zh-CN" altLang="en-US" sz="1700" b="1" kern="1200" dirty="0" smtClean="0">
                          <a:solidFill>
                            <a:schemeClr val="tx1"/>
                          </a:solidFill>
                          <a:latin typeface="楷体" pitchFamily="49" charset="-122"/>
                          <a:ea typeface="楷体" pitchFamily="49" charset="-122"/>
                          <a:cs typeface="+mn-cs"/>
                        </a:rPr>
                        <a:t>班　杨澜</a:t>
                      </a:r>
                    </a:p>
                    <a:p>
                      <a:pPr algn="r">
                        <a:lnSpc>
                          <a:spcPct val="150000"/>
                        </a:lnSpc>
                      </a:pPr>
                      <a:r>
                        <a:rPr lang="en-US" sz="1700" b="1" kern="1200" dirty="0" smtClean="0">
                          <a:solidFill>
                            <a:schemeClr val="tx1"/>
                          </a:solidFill>
                          <a:latin typeface="楷体" pitchFamily="49" charset="-122"/>
                          <a:ea typeface="楷体" pitchFamily="49" charset="-122"/>
                          <a:cs typeface="+mn-cs"/>
                        </a:rPr>
                        <a:t>2019</a:t>
                      </a:r>
                      <a:r>
                        <a:rPr lang="zh-CN" altLang="en-US" sz="1700" b="1" kern="1200" dirty="0" smtClean="0">
                          <a:solidFill>
                            <a:schemeClr val="tx1"/>
                          </a:solidFill>
                          <a:latin typeface="楷体" pitchFamily="49" charset="-122"/>
                          <a:ea typeface="楷体" pitchFamily="49" charset="-122"/>
                          <a:cs typeface="+mn-cs"/>
                        </a:rPr>
                        <a:t>年</a:t>
                      </a:r>
                      <a:r>
                        <a:rPr lang="en-US" sz="1700" b="1" kern="1200" dirty="0" smtClean="0">
                          <a:solidFill>
                            <a:schemeClr val="tx1"/>
                          </a:solidFill>
                          <a:latin typeface="楷体" pitchFamily="49" charset="-122"/>
                          <a:ea typeface="楷体" pitchFamily="49" charset="-122"/>
                          <a:cs typeface="+mn-cs"/>
                        </a:rPr>
                        <a:t>5</a:t>
                      </a:r>
                      <a:r>
                        <a:rPr lang="zh-CN" altLang="en-US" sz="1700" b="1" kern="1200" dirty="0" smtClean="0">
                          <a:solidFill>
                            <a:schemeClr val="tx1"/>
                          </a:solidFill>
                          <a:latin typeface="楷体" pitchFamily="49" charset="-122"/>
                          <a:ea typeface="楷体" pitchFamily="49" charset="-122"/>
                          <a:cs typeface="+mn-cs"/>
                        </a:rPr>
                        <a:t>月</a:t>
                      </a:r>
                      <a:r>
                        <a:rPr lang="en-US" sz="1700" b="1" kern="1200" dirty="0" smtClean="0">
                          <a:solidFill>
                            <a:schemeClr val="tx1"/>
                          </a:solidFill>
                          <a:latin typeface="楷体" pitchFamily="49" charset="-122"/>
                          <a:ea typeface="楷体" pitchFamily="49" charset="-122"/>
                          <a:cs typeface="+mn-cs"/>
                        </a:rPr>
                        <a:t>16</a:t>
                      </a:r>
                      <a:r>
                        <a:rPr lang="zh-CN" altLang="en-US" sz="1700" b="1" kern="1200" dirty="0" smtClean="0">
                          <a:solidFill>
                            <a:schemeClr val="tx1"/>
                          </a:solidFill>
                          <a:latin typeface="楷体" pitchFamily="49" charset="-122"/>
                          <a:ea typeface="楷体" pitchFamily="49" charset="-122"/>
                          <a:cs typeface="+mn-cs"/>
                        </a:rPr>
                        <a:t>日</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2556000"/>
        </p:xfrm>
        <a:graphic>
          <a:graphicData uri="http://schemas.openxmlformats.org/drawingml/2006/table">
            <a:tbl>
              <a:tblPr/>
              <a:tblGrid>
                <a:gridCol w="7751134"/>
              </a:tblGrid>
              <a:tr h="2556000">
                <a:tc>
                  <a:txBody>
                    <a:bodyPr/>
                    <a:lstStyle/>
                    <a:p>
                      <a:pPr>
                        <a:lnSpc>
                          <a:spcPct val="150000"/>
                        </a:lnSpc>
                        <a:spcAft>
                          <a:spcPts val="0"/>
                        </a:spcAft>
                      </a:pPr>
                      <a:r>
                        <a:rPr lang="en-US" sz="1700" kern="100" dirty="0">
                          <a:solidFill>
                            <a:srgbClr val="000000"/>
                          </a:solidFill>
                          <a:latin typeface="微软雅黑"/>
                          <a:ea typeface="方正书宋_GBK"/>
                          <a:cs typeface="Times New Roman"/>
                        </a:rPr>
                        <a:t>1.</a:t>
                      </a:r>
                      <a:r>
                        <a:rPr lang="zh-CN" sz="1700" kern="100" dirty="0">
                          <a:solidFill>
                            <a:srgbClr val="000000"/>
                          </a:solidFill>
                          <a:latin typeface="NEU-BZ-S92"/>
                          <a:ea typeface="微软雅黑"/>
                          <a:cs typeface="Times New Roman"/>
                        </a:rPr>
                        <a:t>标题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第一行居中写明“申请书”或“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申请书”。</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2.</a:t>
                      </a:r>
                      <a:r>
                        <a:rPr lang="zh-CN" sz="1700" kern="100" dirty="0">
                          <a:solidFill>
                            <a:srgbClr val="000000"/>
                          </a:solidFill>
                          <a:latin typeface="NEU-BZ-S92"/>
                          <a:ea typeface="微软雅黑"/>
                          <a:cs typeface="Times New Roman"/>
                        </a:rPr>
                        <a:t>称呼</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换行顶格写接收申请书的</a:t>
                      </a:r>
                      <a:r>
                        <a:rPr lang="zh-CN" sz="1700" u="wavy" kern="100" dirty="0">
                          <a:solidFill>
                            <a:srgbClr val="000000"/>
                          </a:solidFill>
                          <a:uFill>
                            <a:solidFill>
                              <a:srgbClr val="000000"/>
                            </a:solidFill>
                          </a:uFill>
                          <a:latin typeface="NEU-BZ-S92"/>
                          <a:ea typeface="微软雅黑"/>
                          <a:cs typeface="Times New Roman"/>
                        </a:rPr>
                        <a:t>单位名称或领导姓名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后用冒号。</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3.</a:t>
                      </a:r>
                      <a:r>
                        <a:rPr lang="zh-CN" sz="1700" kern="100" dirty="0">
                          <a:solidFill>
                            <a:srgbClr val="000000"/>
                          </a:solidFill>
                          <a:latin typeface="NEU-BZ-S92"/>
                          <a:ea typeface="微软雅黑"/>
                          <a:cs typeface="Times New Roman"/>
                        </a:rPr>
                        <a:t>正文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另起一行空两格写申请内容。内容应包括三个方面</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第一</a:t>
                      </a:r>
                      <a:r>
                        <a:rPr lang="en-US" sz="1700" kern="100" dirty="0">
                          <a:solidFill>
                            <a:srgbClr val="000000"/>
                          </a:solidFill>
                          <a:latin typeface="NEU-BZ-S92"/>
                          <a:ea typeface="微软雅黑"/>
                          <a:cs typeface="Times New Roman"/>
                        </a:rPr>
                        <a:t>,</a:t>
                      </a:r>
                      <a:r>
                        <a:rPr lang="zh-CN" sz="1700" u="wavy" kern="100" dirty="0">
                          <a:solidFill>
                            <a:srgbClr val="000000"/>
                          </a:solidFill>
                          <a:uFill>
                            <a:solidFill>
                              <a:srgbClr val="000000"/>
                            </a:solidFill>
                          </a:uFill>
                          <a:latin typeface="NEU-BZ-S92"/>
                          <a:ea typeface="微软雅黑"/>
                          <a:cs typeface="Times New Roman"/>
                        </a:rPr>
                        <a:t>申请什么</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要求批准什么</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第二</a:t>
                      </a:r>
                      <a:r>
                        <a:rPr lang="en-US" sz="1700" kern="100" dirty="0">
                          <a:solidFill>
                            <a:srgbClr val="000000"/>
                          </a:solidFill>
                          <a:latin typeface="NEU-BZ-S92"/>
                          <a:ea typeface="微软雅黑"/>
                          <a:cs typeface="Times New Roman"/>
                        </a:rPr>
                        <a:t>,</a:t>
                      </a:r>
                      <a:r>
                        <a:rPr lang="zh-CN" sz="1700" u="wavy" kern="100" dirty="0">
                          <a:solidFill>
                            <a:srgbClr val="000000"/>
                          </a:solidFill>
                          <a:uFill>
                            <a:solidFill>
                              <a:srgbClr val="000000"/>
                            </a:solidFill>
                          </a:uFill>
                          <a:latin typeface="NEU-BZ-S92"/>
                          <a:ea typeface="微软雅黑"/>
                          <a:cs typeface="Times New Roman"/>
                        </a:rPr>
                        <a:t>提出申请的理由</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第三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表明自己的</a:t>
                      </a:r>
                      <a:r>
                        <a:rPr lang="zh-CN" sz="1700" u="wavy" kern="100" dirty="0">
                          <a:solidFill>
                            <a:srgbClr val="000000"/>
                          </a:solidFill>
                          <a:uFill>
                            <a:solidFill>
                              <a:srgbClr val="000000"/>
                            </a:solidFill>
                          </a:uFill>
                          <a:latin typeface="NEU-BZ-S92"/>
                          <a:ea typeface="微软雅黑"/>
                          <a:cs typeface="Times New Roman"/>
                        </a:rPr>
                        <a:t>态度或决心</a:t>
                      </a:r>
                      <a:r>
                        <a:rPr lang="zh-CN" sz="1700" kern="100" dirty="0">
                          <a:solidFill>
                            <a:srgbClr val="000000"/>
                          </a:solidFill>
                          <a:latin typeface="NEU-BZ-S92"/>
                          <a:ea typeface="微软雅黑"/>
                          <a:cs typeface="Times New Roman"/>
                        </a:rPr>
                        <a:t>、愿望等。</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4.</a:t>
                      </a:r>
                      <a:r>
                        <a:rPr lang="zh-CN" sz="1700" kern="100" dirty="0">
                          <a:solidFill>
                            <a:srgbClr val="000000"/>
                          </a:solidFill>
                          <a:latin typeface="NEU-BZ-S92"/>
                          <a:ea typeface="微软雅黑"/>
                          <a:cs typeface="Times New Roman"/>
                        </a:rPr>
                        <a:t>结尾</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写表示</a:t>
                      </a:r>
                      <a:r>
                        <a:rPr lang="zh-CN" sz="1700" u="wavy" kern="100" dirty="0">
                          <a:solidFill>
                            <a:srgbClr val="000000"/>
                          </a:solidFill>
                          <a:uFill>
                            <a:solidFill>
                              <a:srgbClr val="000000"/>
                            </a:solidFill>
                          </a:uFill>
                          <a:latin typeface="NEU-BZ-S92"/>
                          <a:ea typeface="微软雅黑"/>
                          <a:cs typeface="Times New Roman"/>
                        </a:rPr>
                        <a:t>敬意</a:t>
                      </a:r>
                      <a:r>
                        <a:rPr lang="zh-CN" sz="1700" kern="100" dirty="0">
                          <a:solidFill>
                            <a:srgbClr val="000000"/>
                          </a:solidFill>
                          <a:latin typeface="NEU-BZ-S92"/>
                          <a:ea typeface="微软雅黑"/>
                          <a:cs typeface="Times New Roman"/>
                        </a:rPr>
                        <a:t>之类的专用语。</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5.</a:t>
                      </a:r>
                      <a:r>
                        <a:rPr lang="zh-CN" sz="1700" kern="100" dirty="0">
                          <a:solidFill>
                            <a:srgbClr val="000000"/>
                          </a:solidFill>
                          <a:latin typeface="NEU-BZ-S92"/>
                          <a:ea typeface="微软雅黑"/>
                          <a:cs typeface="Times New Roman"/>
                        </a:rPr>
                        <a:t>落款</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包括</a:t>
                      </a:r>
                      <a:r>
                        <a:rPr lang="zh-CN" sz="1700" u="wavy" kern="100" dirty="0">
                          <a:solidFill>
                            <a:srgbClr val="000000"/>
                          </a:solidFill>
                          <a:uFill>
                            <a:solidFill>
                              <a:srgbClr val="000000"/>
                            </a:solidFill>
                          </a:uFill>
                          <a:latin typeface="NEU-BZ-S92"/>
                          <a:ea typeface="微软雅黑"/>
                          <a:cs typeface="Times New Roman"/>
                        </a:rPr>
                        <a:t>署名、日期</a:t>
                      </a:r>
                      <a:r>
                        <a:rPr lang="zh-CN" sz="1700" kern="100" dirty="0">
                          <a:solidFill>
                            <a:srgbClr val="000000"/>
                          </a:solidFill>
                          <a:latin typeface="NEU-BZ-S92"/>
                          <a:ea typeface="微软雅黑"/>
                          <a:cs typeface="Times New Roman"/>
                        </a:rPr>
                        <a:t>。分两行写在正文右下方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一行署名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一行写日期。</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四</a:t>
            </a:r>
            <a:r>
              <a:rPr lang="en-US" b="1" dirty="0" smtClean="0"/>
              <a:t>)</a:t>
            </a:r>
            <a:r>
              <a:rPr lang="zh-CN" altLang="en-US" b="1" dirty="0" smtClean="0"/>
              <a:t>启事</a:t>
            </a:r>
          </a:p>
          <a:p>
            <a:pPr indent="446088">
              <a:lnSpc>
                <a:spcPct val="150000"/>
              </a:lnSpc>
            </a:pPr>
            <a:r>
              <a:rPr lang="zh-CN" altLang="en-US" dirty="0" smtClean="0"/>
              <a:t>凡是个人或团体</a:t>
            </a:r>
            <a:r>
              <a:rPr lang="en-US" dirty="0" smtClean="0"/>
              <a:t>,</a:t>
            </a:r>
            <a:r>
              <a:rPr lang="zh-CN" altLang="en-US" dirty="0" smtClean="0"/>
              <a:t>在一定的时期内</a:t>
            </a:r>
            <a:r>
              <a:rPr lang="en-US" dirty="0" smtClean="0"/>
              <a:t>,</a:t>
            </a:r>
            <a:r>
              <a:rPr lang="zh-CN" altLang="en-US" dirty="0" smtClean="0"/>
              <a:t>对于社会或其中的一部分人</a:t>
            </a:r>
            <a:r>
              <a:rPr lang="en-US" dirty="0" smtClean="0"/>
              <a:t>,</a:t>
            </a:r>
            <a:r>
              <a:rPr lang="zh-CN" altLang="en-US" dirty="0" smtClean="0"/>
              <a:t>甚至是某一个特定的个人有所陈述</a:t>
            </a:r>
            <a:r>
              <a:rPr lang="en-US" dirty="0" smtClean="0"/>
              <a:t>,</a:t>
            </a:r>
            <a:r>
              <a:rPr lang="zh-CN" altLang="en-US" dirty="0" smtClean="0"/>
              <a:t>并以公开的方式表达出来的文书</a:t>
            </a:r>
            <a:r>
              <a:rPr lang="en-US" dirty="0" smtClean="0"/>
              <a:t>,</a:t>
            </a:r>
            <a:r>
              <a:rPr lang="zh-CN" altLang="en-US" dirty="0" smtClean="0"/>
              <a:t>就是启事。</a:t>
            </a:r>
          </a:p>
          <a:p>
            <a:pPr indent="446088">
              <a:lnSpc>
                <a:spcPct val="150000"/>
              </a:lnSpc>
            </a:pPr>
            <a:r>
              <a:rPr lang="zh-CN" altLang="en-US" dirty="0" smtClean="0"/>
              <a:t>启事的分类</a:t>
            </a:r>
            <a:r>
              <a:rPr lang="en-US" dirty="0" smtClean="0"/>
              <a:t>:</a:t>
            </a:r>
            <a:r>
              <a:rPr lang="zh-CN" altLang="en-US" dirty="0" smtClean="0"/>
              <a:t>喜庆启事、丧葬启事、失物启事、寻人启事、招领启事、道歉启事等。</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871870" y="401521"/>
          <a:ext cx="7772400" cy="2720340"/>
        </p:xfrm>
        <a:graphic>
          <a:graphicData uri="http://schemas.openxmlformats.org/drawingml/2006/table">
            <a:tbl>
              <a:tblPr/>
              <a:tblGrid>
                <a:gridCol w="7772400"/>
              </a:tblGrid>
              <a:tr h="20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寻人启事</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zh-CN" sz="1700" b="1" kern="100" dirty="0">
                          <a:solidFill>
                            <a:srgbClr val="000000"/>
                          </a:solidFill>
                          <a:latin typeface="楷体" pitchFamily="49" charset="-122"/>
                          <a:ea typeface="楷体" pitchFamily="49" charset="-122"/>
                          <a:cs typeface="Times New Roman"/>
                        </a:rPr>
                        <a:t>　程珣</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男</a:t>
                      </a:r>
                      <a:r>
                        <a:rPr lang="en-US" sz="1700" b="1" kern="100" dirty="0">
                          <a:solidFill>
                            <a:srgbClr val="000000"/>
                          </a:solidFill>
                          <a:latin typeface="楷体" pitchFamily="49" charset="-122"/>
                          <a:ea typeface="楷体" pitchFamily="49" charset="-122"/>
                          <a:cs typeface="Times New Roman"/>
                        </a:rPr>
                        <a:t>,63</a:t>
                      </a:r>
                      <a:r>
                        <a:rPr lang="zh-CN" sz="1700" b="1" kern="100" dirty="0">
                          <a:solidFill>
                            <a:srgbClr val="000000"/>
                          </a:solidFill>
                          <a:latin typeface="楷体" pitchFamily="49" charset="-122"/>
                          <a:ea typeface="楷体" pitchFamily="49" charset="-122"/>
                          <a:cs typeface="Times New Roman"/>
                        </a:rPr>
                        <a:t>岁</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区税务所退休干部</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患中度脑萎缩、阿尔茨海默病。</a:t>
                      </a:r>
                      <a:r>
                        <a:rPr lang="en-US" sz="1700" b="1" kern="100" dirty="0">
                          <a:solidFill>
                            <a:srgbClr val="000000"/>
                          </a:solidFill>
                          <a:latin typeface="楷体" pitchFamily="49" charset="-122"/>
                          <a:ea typeface="楷体" pitchFamily="49" charset="-122"/>
                          <a:cs typeface="Times New Roman"/>
                        </a:rPr>
                        <a:t>3</a:t>
                      </a:r>
                      <a:r>
                        <a:rPr lang="zh-CN" sz="1700" b="1" kern="100" dirty="0">
                          <a:solidFill>
                            <a:srgbClr val="000000"/>
                          </a:solidFill>
                          <a:latin typeface="楷体" pitchFamily="49" charset="-122"/>
                          <a:ea typeface="楷体" pitchFamily="49" charset="-122"/>
                          <a:cs typeface="Times New Roman"/>
                        </a:rPr>
                        <a:t>月</a:t>
                      </a:r>
                      <a:r>
                        <a:rPr lang="en-US" sz="1700" b="1" kern="100" dirty="0">
                          <a:solidFill>
                            <a:srgbClr val="000000"/>
                          </a:solidFill>
                          <a:latin typeface="楷体" pitchFamily="49" charset="-122"/>
                          <a:ea typeface="楷体" pitchFamily="49" charset="-122"/>
                          <a:cs typeface="Times New Roman"/>
                        </a:rPr>
                        <a:t>2</a:t>
                      </a:r>
                      <a:r>
                        <a:rPr lang="zh-CN" sz="1700" b="1" kern="100" dirty="0" smtClean="0">
                          <a:solidFill>
                            <a:srgbClr val="000000"/>
                          </a:solidFill>
                          <a:latin typeface="楷体" pitchFamily="49" charset="-122"/>
                          <a:ea typeface="楷体" pitchFamily="49" charset="-122"/>
                          <a:cs typeface="Times New Roman"/>
                        </a:rPr>
                        <a:t>日</a:t>
                      </a:r>
                      <a:endParaRPr lang="en-US" altLang="zh-CN" sz="1700" b="1" kern="100" dirty="0" smtClean="0">
                        <a:solidFill>
                          <a:srgbClr val="000000"/>
                        </a:solidFill>
                        <a:latin typeface="楷体" pitchFamily="49" charset="-122"/>
                        <a:ea typeface="楷体" pitchFamily="49" charset="-122"/>
                        <a:cs typeface="Times New Roman"/>
                      </a:endParaRPr>
                    </a:p>
                    <a:p>
                      <a:pPr>
                        <a:lnSpc>
                          <a:spcPct val="150000"/>
                        </a:lnSpc>
                        <a:spcAft>
                          <a:spcPts val="0"/>
                        </a:spcAft>
                      </a:pPr>
                      <a:r>
                        <a:rPr lang="en-US" sz="1700" b="1" kern="100" dirty="0" smtClean="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星期六</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下午走失。戴棕色毛线帽</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穿大红羽绒衣、蓝裤、黑棉胶靴。语言表达不清</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能说姓名和原工作单位。仁人君子有知其下落或代为收容者</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请即致电</a:t>
                      </a:r>
                      <a:r>
                        <a:rPr lang="en-US" sz="1700" b="1" kern="100" dirty="0">
                          <a:solidFill>
                            <a:srgbClr val="000000"/>
                          </a:solidFill>
                          <a:latin typeface="楷体" pitchFamily="49" charset="-122"/>
                          <a:ea typeface="楷体" pitchFamily="49" charset="-122"/>
                          <a:cs typeface="Times New Roman"/>
                        </a:rPr>
                        <a:t>12345678,</a:t>
                      </a:r>
                      <a:r>
                        <a:rPr lang="zh-CN" sz="1700" b="1" kern="100" dirty="0">
                          <a:solidFill>
                            <a:srgbClr val="000000"/>
                          </a:solidFill>
                          <a:latin typeface="楷体" pitchFamily="49" charset="-122"/>
                          <a:ea typeface="楷体" pitchFamily="49" charset="-122"/>
                          <a:cs typeface="Times New Roman"/>
                        </a:rPr>
                        <a:t>或通知庆春街派出所</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当谢以重酬。</a:t>
                      </a:r>
                    </a:p>
                    <a:p>
                      <a:pPr algn="r">
                        <a:lnSpc>
                          <a:spcPct val="150000"/>
                        </a:lnSpc>
                        <a:spcAft>
                          <a:spcPts val="0"/>
                        </a:spcAft>
                      </a:pPr>
                      <a:r>
                        <a:rPr lang="zh-CN" sz="1700" b="1" kern="100" dirty="0">
                          <a:solidFill>
                            <a:srgbClr val="000000"/>
                          </a:solidFill>
                          <a:latin typeface="楷体" pitchFamily="49" charset="-122"/>
                          <a:ea typeface="楷体" pitchFamily="49" charset="-122"/>
                          <a:cs typeface="Times New Roman"/>
                        </a:rPr>
                        <a:t>程珣家属　敬启</a:t>
                      </a:r>
                    </a:p>
                    <a:p>
                      <a:pPr algn="r">
                        <a:lnSpc>
                          <a:spcPct val="150000"/>
                        </a:lnSpc>
                        <a:spcAft>
                          <a:spcPts val="0"/>
                        </a:spcAft>
                      </a:pP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年</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月</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日</a:t>
                      </a:r>
                    </a:p>
                  </a:txBody>
                  <a:tcPr marL="41157" marR="4115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2556000"/>
        </p:xfrm>
        <a:graphic>
          <a:graphicData uri="http://schemas.openxmlformats.org/drawingml/2006/table">
            <a:tbl>
              <a:tblPr/>
              <a:tblGrid>
                <a:gridCol w="7751134"/>
              </a:tblGrid>
              <a:tr h="2556000">
                <a:tc>
                  <a:txBody>
                    <a:bodyPr/>
                    <a:lstStyle/>
                    <a:p>
                      <a:pPr>
                        <a:lnSpc>
                          <a:spcPct val="150000"/>
                        </a:lnSpc>
                        <a:spcAft>
                          <a:spcPts val="0"/>
                        </a:spcAft>
                      </a:pPr>
                      <a:r>
                        <a:rPr lang="en-US" sz="1700" kern="100" dirty="0" smtClean="0">
                          <a:solidFill>
                            <a:srgbClr val="000000"/>
                          </a:solidFill>
                          <a:latin typeface="+mn-lt"/>
                          <a:ea typeface="方正书宋_GBK"/>
                          <a:cs typeface="Times New Roman"/>
                        </a:rPr>
                        <a:t>1.</a:t>
                      </a:r>
                      <a:r>
                        <a:rPr lang="zh-CN" altLang="en-US" sz="1700" kern="100" dirty="0" smtClean="0">
                          <a:solidFill>
                            <a:srgbClr val="000000"/>
                          </a:solidFill>
                          <a:latin typeface="NEU-BZ-S92"/>
                          <a:ea typeface="+mn-ea"/>
                          <a:cs typeface="Times New Roman"/>
                        </a:rPr>
                        <a:t>标题</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在第一行正中间写“启事”或者“</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启事”标明启事类别。</a:t>
                      </a:r>
                      <a:endParaRPr lang="zh-CN" altLang="en-US" sz="1700" kern="100" dirty="0" smtClean="0">
                        <a:solidFill>
                          <a:srgbClr val="000000"/>
                        </a:solidFill>
                        <a:latin typeface="NEU-BZ-S92"/>
                        <a:ea typeface="方正书宋_GBK"/>
                        <a:cs typeface="Times New Roman"/>
                      </a:endParaRPr>
                    </a:p>
                    <a:p>
                      <a:pPr>
                        <a:lnSpc>
                          <a:spcPct val="150000"/>
                        </a:lnSpc>
                        <a:spcAft>
                          <a:spcPts val="0"/>
                        </a:spcAft>
                      </a:pPr>
                      <a:r>
                        <a:rPr lang="en-US" sz="1700" kern="100" dirty="0" smtClean="0">
                          <a:solidFill>
                            <a:srgbClr val="000000"/>
                          </a:solidFill>
                          <a:latin typeface="+mn-lt"/>
                          <a:ea typeface="方正书宋_GBK"/>
                          <a:cs typeface="Times New Roman"/>
                        </a:rPr>
                        <a:t>2.</a:t>
                      </a:r>
                      <a:r>
                        <a:rPr lang="zh-CN" altLang="en-US" sz="1700" kern="100" dirty="0" smtClean="0">
                          <a:solidFill>
                            <a:srgbClr val="000000"/>
                          </a:solidFill>
                          <a:latin typeface="NEU-BZ-S92"/>
                          <a:ea typeface="+mn-ea"/>
                          <a:cs typeface="Times New Roman"/>
                        </a:rPr>
                        <a:t>正文</a:t>
                      </a:r>
                      <a:r>
                        <a:rPr lang="en-US" sz="1700" kern="100" dirty="0" smtClean="0">
                          <a:solidFill>
                            <a:srgbClr val="000000"/>
                          </a:solidFill>
                          <a:latin typeface="NEU-BZ-S92"/>
                          <a:ea typeface="+mn-ea"/>
                          <a:cs typeface="Times New Roman"/>
                        </a:rPr>
                        <a:t>:</a:t>
                      </a:r>
                      <a:r>
                        <a:rPr lang="zh-CN" altLang="en-US" sz="1700" u="wavy" kern="100" dirty="0" smtClean="0">
                          <a:solidFill>
                            <a:srgbClr val="000000"/>
                          </a:solidFill>
                          <a:uFill>
                            <a:solidFill>
                              <a:srgbClr val="000000"/>
                            </a:solidFill>
                          </a:uFill>
                          <a:latin typeface="NEU-BZ-S92"/>
                          <a:ea typeface="+mn-ea"/>
                          <a:cs typeface="Times New Roman"/>
                        </a:rPr>
                        <a:t>第二行空两格写正文</a:t>
                      </a:r>
                      <a:r>
                        <a:rPr lang="zh-CN" altLang="en-US" sz="1700" kern="100" dirty="0" smtClean="0">
                          <a:solidFill>
                            <a:srgbClr val="000000"/>
                          </a:solidFill>
                          <a:latin typeface="NEU-BZ-S92"/>
                          <a:ea typeface="+mn-ea"/>
                          <a:cs typeface="Times New Roman"/>
                        </a:rPr>
                        <a:t>。写明原因、目的和主要内容。要求简洁、有条理、分层次写出</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切忌拖泥带水。</a:t>
                      </a:r>
                      <a:endParaRPr lang="zh-CN" altLang="en-US" sz="1700" kern="100" dirty="0" smtClean="0">
                        <a:solidFill>
                          <a:srgbClr val="000000"/>
                        </a:solidFill>
                        <a:latin typeface="NEU-BZ-S92"/>
                        <a:ea typeface="方正书宋_GBK"/>
                        <a:cs typeface="Times New Roman"/>
                      </a:endParaRPr>
                    </a:p>
                    <a:p>
                      <a:pPr>
                        <a:lnSpc>
                          <a:spcPct val="150000"/>
                        </a:lnSpc>
                        <a:spcAft>
                          <a:spcPts val="0"/>
                        </a:spcAft>
                      </a:pPr>
                      <a:r>
                        <a:rPr lang="en-US" sz="1700" kern="100" dirty="0" smtClean="0">
                          <a:solidFill>
                            <a:srgbClr val="000000"/>
                          </a:solidFill>
                          <a:latin typeface="+mn-lt"/>
                          <a:ea typeface="方正书宋_GBK"/>
                          <a:cs typeface="Times New Roman"/>
                        </a:rPr>
                        <a:t>3.</a:t>
                      </a:r>
                      <a:r>
                        <a:rPr lang="zh-CN" altLang="en-US" sz="1700" kern="100" dirty="0" smtClean="0">
                          <a:solidFill>
                            <a:srgbClr val="000000"/>
                          </a:solidFill>
                          <a:latin typeface="NEU-BZ-S92"/>
                          <a:ea typeface="+mn-ea"/>
                          <a:cs typeface="Times New Roman"/>
                        </a:rPr>
                        <a:t>落款</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在正文下方右下角写启事的</a:t>
                      </a:r>
                      <a:r>
                        <a:rPr lang="zh-CN" altLang="en-US" sz="1700" u="wavy" kern="100" dirty="0" smtClean="0">
                          <a:solidFill>
                            <a:srgbClr val="000000"/>
                          </a:solidFill>
                          <a:uFill>
                            <a:solidFill>
                              <a:srgbClr val="000000"/>
                            </a:solidFill>
                          </a:uFill>
                          <a:latin typeface="NEU-BZ-S92"/>
                          <a:ea typeface="+mn-ea"/>
                          <a:cs typeface="Times New Roman"/>
                        </a:rPr>
                        <a:t>单位或个人</a:t>
                      </a:r>
                      <a:r>
                        <a:rPr lang="zh-CN" altLang="en-US" sz="1700" kern="100" dirty="0" smtClean="0">
                          <a:solidFill>
                            <a:srgbClr val="000000"/>
                          </a:solidFill>
                          <a:latin typeface="NEU-BZ-S92"/>
                          <a:ea typeface="+mn-ea"/>
                          <a:cs typeface="Times New Roman"/>
                        </a:rPr>
                        <a:t>。另起一行右下角写清日期。</a:t>
                      </a:r>
                      <a:endParaRPr lang="zh-CN" altLang="en-US" sz="1700" kern="100" dirty="0" smtClean="0">
                        <a:solidFill>
                          <a:srgbClr val="000000"/>
                        </a:solidFill>
                        <a:latin typeface="NEU-BZ-S92"/>
                        <a:ea typeface="方正书宋_GBK"/>
                        <a:cs typeface="Times New Roman"/>
                      </a:endParaRPr>
                    </a:p>
                    <a:p>
                      <a:pPr>
                        <a:lnSpc>
                          <a:spcPct val="150000"/>
                        </a:lnSpc>
                        <a:spcAft>
                          <a:spcPts val="0"/>
                        </a:spcAft>
                      </a:pPr>
                      <a:r>
                        <a:rPr lang="en-US" sz="1700" kern="100" dirty="0" smtClean="0">
                          <a:solidFill>
                            <a:srgbClr val="000000"/>
                          </a:solidFill>
                          <a:latin typeface="+mn-lt"/>
                          <a:ea typeface="方正书宋_GBK"/>
                          <a:cs typeface="Times New Roman"/>
                        </a:rPr>
                        <a:t>4.</a:t>
                      </a:r>
                      <a:r>
                        <a:rPr lang="zh-CN" altLang="en-US" sz="1700" kern="100" dirty="0" smtClean="0">
                          <a:solidFill>
                            <a:srgbClr val="000000"/>
                          </a:solidFill>
                          <a:latin typeface="NEU-BZ-S92"/>
                          <a:ea typeface="+mn-ea"/>
                          <a:cs typeface="Times New Roman"/>
                        </a:rPr>
                        <a:t>语言</a:t>
                      </a:r>
                      <a:r>
                        <a:rPr lang="en-US" sz="1700" kern="100" dirty="0" smtClean="0">
                          <a:solidFill>
                            <a:srgbClr val="000000"/>
                          </a:solidFill>
                          <a:latin typeface="NEU-BZ-S92"/>
                          <a:ea typeface="+mn-ea"/>
                          <a:cs typeface="Times New Roman"/>
                        </a:rPr>
                        <a:t>:</a:t>
                      </a:r>
                      <a:r>
                        <a:rPr lang="zh-CN" altLang="en-US" sz="1700" u="wavy" kern="100" dirty="0" smtClean="0">
                          <a:solidFill>
                            <a:srgbClr val="000000"/>
                          </a:solidFill>
                          <a:uFill>
                            <a:solidFill>
                              <a:srgbClr val="000000"/>
                            </a:solidFill>
                          </a:uFill>
                          <a:latin typeface="NEU-BZ-S92"/>
                          <a:ea typeface="+mn-ea"/>
                          <a:cs typeface="Times New Roman"/>
                        </a:rPr>
                        <a:t>习惯术语</a:t>
                      </a:r>
                      <a:r>
                        <a:rPr lang="zh-CN" altLang="en-US" sz="1700" kern="100" dirty="0" smtClean="0">
                          <a:solidFill>
                            <a:srgbClr val="000000"/>
                          </a:solidFill>
                          <a:latin typeface="NEU-BZ-S92"/>
                          <a:ea typeface="+mn-ea"/>
                          <a:cs typeface="Times New Roman"/>
                        </a:rPr>
                        <a:t>约定俗成</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切忌标新立异。如“特此敬告”“谨此奉告”“谨此鸣谢”“谨启”“敬启”等。</a:t>
                      </a:r>
                      <a:endParaRPr lang="zh-CN" altLang="en-US"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dirty="0" smtClean="0"/>
              <a:t>　　</a:t>
            </a:r>
            <a:r>
              <a:rPr lang="zh-CN" altLang="en-US" b="1" dirty="0" smtClean="0"/>
              <a:t>特别提示</a:t>
            </a:r>
            <a:r>
              <a:rPr lang="en-US" b="1" dirty="0" smtClean="0"/>
              <a:t>:</a:t>
            </a:r>
            <a:r>
              <a:rPr lang="zh-CN" altLang="en-US" dirty="0" smtClean="0"/>
              <a:t>寻物启事要写明丢失物的名称、外观、规格、数量、品牌等</a:t>
            </a:r>
            <a:r>
              <a:rPr lang="en-US" dirty="0" smtClean="0"/>
              <a:t>,</a:t>
            </a:r>
            <a:r>
              <a:rPr lang="zh-CN" altLang="en-US" dirty="0" smtClean="0"/>
              <a:t>同时要写明丢失的时间和具体地点</a:t>
            </a:r>
            <a:r>
              <a:rPr lang="en-US" dirty="0" smtClean="0"/>
              <a:t>;</a:t>
            </a:r>
            <a:r>
              <a:rPr lang="zh-CN" altLang="en-US" dirty="0" smtClean="0"/>
              <a:t>要交代清楚拾物者送还的具体方式</a:t>
            </a:r>
            <a:r>
              <a:rPr lang="en-US" dirty="0" smtClean="0"/>
              <a:t>,</a:t>
            </a:r>
            <a:r>
              <a:rPr lang="zh-CN" altLang="en-US" dirty="0" smtClean="0"/>
              <a:t>或注明发文者的详细地址、联络方式等</a:t>
            </a:r>
            <a:r>
              <a:rPr lang="en-US" dirty="0" smtClean="0"/>
              <a:t>;</a:t>
            </a:r>
            <a:r>
              <a:rPr lang="zh-CN" altLang="en-US" dirty="0" smtClean="0"/>
              <a:t>文中要写些表谢意的话语</a:t>
            </a:r>
            <a:r>
              <a:rPr lang="en-US" dirty="0" smtClean="0"/>
              <a:t>,</a:t>
            </a:r>
            <a:r>
              <a:rPr lang="zh-CN" altLang="en-US" dirty="0" smtClean="0"/>
              <a:t>若有较贵重物品可写明“必有重谢”。如果是招领启事</a:t>
            </a:r>
            <a:r>
              <a:rPr lang="en-US" dirty="0" smtClean="0"/>
              <a:t>,</a:t>
            </a:r>
            <a:r>
              <a:rPr lang="zh-CN" altLang="en-US" dirty="0" smtClean="0"/>
              <a:t>正文部分要写明拾到的时间和地点</a:t>
            </a:r>
            <a:r>
              <a:rPr lang="en-US" dirty="0" smtClean="0"/>
              <a:t>,</a:t>
            </a:r>
            <a:r>
              <a:rPr lang="zh-CN" altLang="en-US" dirty="0" smtClean="0"/>
              <a:t>但不能写明钱的数量和东西的特征</a:t>
            </a:r>
            <a:r>
              <a:rPr lang="en-US" dirty="0" smtClean="0"/>
              <a:t>,</a:t>
            </a:r>
            <a:r>
              <a:rPr lang="zh-CN" altLang="en-US" dirty="0" smtClean="0"/>
              <a:t>以防冒领。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五</a:t>
            </a:r>
            <a:r>
              <a:rPr lang="en-US" b="1" dirty="0" smtClean="0"/>
              <a:t>)</a:t>
            </a:r>
            <a:r>
              <a:rPr lang="zh-CN" altLang="en-US" b="1" dirty="0" smtClean="0"/>
              <a:t>声明</a:t>
            </a:r>
          </a:p>
          <a:p>
            <a:pPr indent="446088">
              <a:lnSpc>
                <a:spcPct val="150000"/>
              </a:lnSpc>
            </a:pPr>
            <a:r>
              <a:rPr lang="zh-CN" altLang="en-US" dirty="0" smtClean="0"/>
              <a:t>声明本用于政党、政府等公开说明真相</a:t>
            </a:r>
            <a:r>
              <a:rPr lang="en-US" dirty="0" smtClean="0"/>
              <a:t>,</a:t>
            </a:r>
            <a:r>
              <a:rPr lang="zh-CN" altLang="en-US" dirty="0" smtClean="0"/>
              <a:t>或向公众表明自己的立场、态度和主张</a:t>
            </a:r>
            <a:r>
              <a:rPr lang="en-US" dirty="0" smtClean="0"/>
              <a:t>,</a:t>
            </a:r>
            <a:r>
              <a:rPr lang="zh-CN" altLang="en-US" dirty="0" smtClean="0"/>
              <a:t>局限于政治、外交等领域。后来</a:t>
            </a:r>
            <a:r>
              <a:rPr lang="en-US" dirty="0" smtClean="0"/>
              <a:t>,</a:t>
            </a:r>
            <a:r>
              <a:rPr lang="zh-CN" altLang="en-US" dirty="0" smtClean="0"/>
              <a:t>声明的适用范围扩大到工作和日常生活领域</a:t>
            </a:r>
            <a:r>
              <a:rPr lang="en-US" dirty="0" smtClean="0"/>
              <a:t>,</a:t>
            </a:r>
            <a:r>
              <a:rPr lang="zh-CN" altLang="en-US" dirty="0" smtClean="0"/>
              <a:t>一般单位和个人也可以使用声明来说明与本单位或本人直接相关的问题或事实真相</a:t>
            </a:r>
            <a:r>
              <a:rPr lang="en-US" dirty="0" smtClean="0"/>
              <a:t>,</a:t>
            </a:r>
            <a:r>
              <a:rPr lang="zh-CN" altLang="en-US" dirty="0" smtClean="0"/>
              <a:t>向公众表明自己的立场、态度和观点。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871870" y="401521"/>
          <a:ext cx="7772400" cy="3915720"/>
        </p:xfrm>
        <a:graphic>
          <a:graphicData uri="http://schemas.openxmlformats.org/drawingml/2006/table">
            <a:tbl>
              <a:tblPr/>
              <a:tblGrid>
                <a:gridCol w="7772400"/>
              </a:tblGrid>
              <a:tr h="2032000">
                <a:tc>
                  <a:txBody>
                    <a:bodyPr/>
                    <a:lstStyle/>
                    <a:p>
                      <a:pPr algn="ctr">
                        <a:lnSpc>
                          <a:spcPct val="150000"/>
                        </a:lnSpc>
                      </a:pPr>
                      <a:r>
                        <a:rPr lang="zh-CN" altLang="en-US" sz="1700" kern="1200" dirty="0" smtClean="0">
                          <a:solidFill>
                            <a:schemeClr val="tx1"/>
                          </a:solidFill>
                          <a:latin typeface="+mn-lt"/>
                          <a:ea typeface="+mn-ea"/>
                          <a:cs typeface="+mn-cs"/>
                        </a:rPr>
                        <a:t>声　明</a:t>
                      </a:r>
                    </a:p>
                    <a:p>
                      <a:pPr>
                        <a:lnSpc>
                          <a:spcPct val="150000"/>
                        </a:lnSpc>
                      </a:pPr>
                      <a:r>
                        <a:rPr lang="zh-CN" altLang="en-US" sz="1700" b="1" kern="1200" dirty="0" smtClean="0">
                          <a:solidFill>
                            <a:schemeClr val="tx1"/>
                          </a:solidFill>
                          <a:latin typeface="楷体" pitchFamily="49" charset="-122"/>
                          <a:ea typeface="楷体" pitchFamily="49" charset="-122"/>
                          <a:cs typeface="+mn-cs"/>
                        </a:rPr>
                        <a:t>    本公司职工黄</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已于</a:t>
                      </a:r>
                      <a:r>
                        <a:rPr lang="en-US" sz="1700" b="1" kern="1200" dirty="0" smtClean="0">
                          <a:solidFill>
                            <a:schemeClr val="tx1"/>
                          </a:solidFill>
                          <a:latin typeface="楷体" pitchFamily="49" charset="-122"/>
                          <a:ea typeface="楷体" pitchFamily="49" charset="-122"/>
                          <a:cs typeface="+mn-cs"/>
                        </a:rPr>
                        <a:t>2001</a:t>
                      </a:r>
                      <a:r>
                        <a:rPr lang="zh-CN" altLang="en-US" sz="1700" b="1" kern="1200" dirty="0" smtClean="0">
                          <a:solidFill>
                            <a:schemeClr val="tx1"/>
                          </a:solidFill>
                          <a:latin typeface="楷体" pitchFamily="49" charset="-122"/>
                          <a:ea typeface="楷体" pitchFamily="49" charset="-122"/>
                          <a:cs typeface="+mn-cs"/>
                        </a:rPr>
                        <a:t>年</a:t>
                      </a:r>
                      <a:r>
                        <a:rPr lang="en-US" sz="1700" b="1" kern="1200" dirty="0" smtClean="0">
                          <a:solidFill>
                            <a:schemeClr val="tx1"/>
                          </a:solidFill>
                          <a:latin typeface="楷体" pitchFamily="49" charset="-122"/>
                          <a:ea typeface="楷体" pitchFamily="49" charset="-122"/>
                          <a:cs typeface="+mn-cs"/>
                        </a:rPr>
                        <a:t>8</a:t>
                      </a:r>
                      <a:r>
                        <a:rPr lang="zh-CN" altLang="en-US" sz="1700" b="1" kern="1200" dirty="0" smtClean="0">
                          <a:solidFill>
                            <a:schemeClr val="tx1"/>
                          </a:solidFill>
                          <a:latin typeface="楷体" pitchFamily="49" charset="-122"/>
                          <a:ea typeface="楷体" pitchFamily="49" charset="-122"/>
                          <a:cs typeface="+mn-cs"/>
                        </a:rPr>
                        <a:t>月</a:t>
                      </a:r>
                      <a:r>
                        <a:rPr lang="en-US" sz="1700" b="1" kern="1200" dirty="0" smtClean="0">
                          <a:solidFill>
                            <a:schemeClr val="tx1"/>
                          </a:solidFill>
                          <a:latin typeface="楷体" pitchFamily="49" charset="-122"/>
                          <a:ea typeface="楷体" pitchFamily="49" charset="-122"/>
                          <a:cs typeface="+mn-cs"/>
                        </a:rPr>
                        <a:t>20</a:t>
                      </a:r>
                      <a:r>
                        <a:rPr lang="zh-CN" altLang="en-US" sz="1700" b="1" kern="1200" dirty="0" smtClean="0">
                          <a:solidFill>
                            <a:schemeClr val="tx1"/>
                          </a:solidFill>
                          <a:latin typeface="楷体" pitchFamily="49" charset="-122"/>
                          <a:ea typeface="楷体" pitchFamily="49" charset="-122"/>
                          <a:cs typeface="+mn-cs"/>
                        </a:rPr>
                        <a:t>日离开本公司</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他在离职后签订的一切与本公司有关的合同及所作承诺</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一律无效。 </a:t>
                      </a:r>
                    </a:p>
                    <a:p>
                      <a:pPr>
                        <a:lnSpc>
                          <a:spcPct val="150000"/>
                        </a:lnSpc>
                      </a:pPr>
                      <a:r>
                        <a:rPr lang="zh-CN" altLang="en-US" sz="1700" b="1" kern="1200" dirty="0" smtClean="0">
                          <a:solidFill>
                            <a:schemeClr val="tx1"/>
                          </a:solidFill>
                          <a:latin typeface="楷体" pitchFamily="49" charset="-122"/>
                          <a:ea typeface="楷体" pitchFamily="49" charset="-122"/>
                          <a:cs typeface="+mn-cs"/>
                        </a:rPr>
                        <a:t>　　特此声明。</a:t>
                      </a:r>
                    </a:p>
                    <a:p>
                      <a:pPr algn="r">
                        <a:lnSpc>
                          <a:spcPct val="150000"/>
                        </a:lnSpc>
                      </a:pPr>
                      <a:r>
                        <a:rPr lang="zh-CN" altLang="en-US" sz="1700" b="1" kern="1200" dirty="0" smtClean="0">
                          <a:solidFill>
                            <a:schemeClr val="tx1"/>
                          </a:solidFill>
                          <a:latin typeface="楷体" pitchFamily="49" charset="-122"/>
                          <a:ea typeface="楷体" pitchFamily="49" charset="-122"/>
                          <a:cs typeface="+mn-cs"/>
                        </a:rPr>
                        <a:t>广州</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家具有限公司 </a:t>
                      </a:r>
                    </a:p>
                    <a:p>
                      <a:pPr algn="r">
                        <a:lnSpc>
                          <a:spcPct val="150000"/>
                        </a:lnSpc>
                      </a:pP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年</a:t>
                      </a:r>
                      <a:r>
                        <a:rPr lang="en-US" sz="1700" b="1" kern="1200" dirty="0" smtClean="0">
                          <a:solidFill>
                            <a:schemeClr val="tx1"/>
                          </a:solidFill>
                          <a:latin typeface="楷体" pitchFamily="49" charset="-122"/>
                          <a:ea typeface="楷体" pitchFamily="49" charset="-122"/>
                          <a:cs typeface="+mn-cs"/>
                        </a:rPr>
                        <a:t>8</a:t>
                      </a:r>
                      <a:r>
                        <a:rPr lang="zh-CN" altLang="en-US" sz="1700" b="1" kern="1200" dirty="0" smtClean="0">
                          <a:solidFill>
                            <a:schemeClr val="tx1"/>
                          </a:solidFill>
                          <a:latin typeface="楷体" pitchFamily="49" charset="-122"/>
                          <a:ea typeface="楷体" pitchFamily="49" charset="-122"/>
                          <a:cs typeface="+mn-cs"/>
                        </a:rPr>
                        <a:t>月</a:t>
                      </a:r>
                      <a:r>
                        <a:rPr lang="en-US" sz="1700" b="1" kern="1200" dirty="0" smtClean="0">
                          <a:solidFill>
                            <a:schemeClr val="tx1"/>
                          </a:solidFill>
                          <a:latin typeface="楷体" pitchFamily="49" charset="-122"/>
                          <a:ea typeface="楷体" pitchFamily="49" charset="-122"/>
                          <a:cs typeface="+mn-cs"/>
                        </a:rPr>
                        <a:t>30</a:t>
                      </a:r>
                      <a:r>
                        <a:rPr lang="zh-CN" altLang="en-US" sz="1700" b="1" kern="1200" dirty="0" smtClean="0">
                          <a:solidFill>
                            <a:schemeClr val="tx1"/>
                          </a:solidFill>
                          <a:latin typeface="楷体" pitchFamily="49" charset="-122"/>
                          <a:ea typeface="楷体" pitchFamily="49" charset="-122"/>
                          <a:cs typeface="+mn-cs"/>
                        </a:rPr>
                        <a:t>日</a:t>
                      </a:r>
                      <a:endParaRPr lang="zh-CN" sz="1700" b="1" kern="100" dirty="0">
                        <a:solidFill>
                          <a:srgbClr val="000000"/>
                        </a:solidFill>
                        <a:latin typeface="楷体" pitchFamily="49" charset="-122"/>
                        <a:ea typeface="楷体" pitchFamily="49" charset="-122"/>
                        <a:cs typeface="Times New Roman"/>
                      </a:endParaRPr>
                    </a:p>
                  </a:txBody>
                  <a:tcPr marL="41157" marR="4115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000">
                <a:tc>
                  <a:txBody>
                    <a:bodyPr/>
                    <a:lstStyle/>
                    <a:p>
                      <a:pPr>
                        <a:lnSpc>
                          <a:spcPct val="150000"/>
                        </a:lnSpc>
                        <a:spcAft>
                          <a:spcPts val="0"/>
                        </a:spcAft>
                      </a:pPr>
                      <a:r>
                        <a:rPr lang="en-US" sz="1700" kern="100" dirty="0" smtClean="0">
                          <a:solidFill>
                            <a:srgbClr val="000000"/>
                          </a:solidFill>
                          <a:latin typeface="+mn-lt"/>
                          <a:ea typeface="方正书宋_GBK"/>
                          <a:cs typeface="Times New Roman"/>
                        </a:rPr>
                        <a:t>1.</a:t>
                      </a:r>
                      <a:r>
                        <a:rPr lang="zh-CN" altLang="en-US" sz="1700" kern="100" dirty="0" smtClean="0">
                          <a:solidFill>
                            <a:srgbClr val="000000"/>
                          </a:solidFill>
                          <a:latin typeface="NEU-BZ-S92"/>
                          <a:ea typeface="+mn-ea"/>
                          <a:cs typeface="Times New Roman"/>
                        </a:rPr>
                        <a:t>标题</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在第一行正中间写“声明”或者“</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声明”标明声明类别。</a:t>
                      </a:r>
                      <a:endParaRPr lang="zh-CN" altLang="en-US" sz="1700" kern="100" dirty="0" smtClean="0">
                        <a:solidFill>
                          <a:srgbClr val="000000"/>
                        </a:solidFill>
                        <a:latin typeface="NEU-BZ-S92"/>
                        <a:ea typeface="方正书宋_GBK"/>
                        <a:cs typeface="Times New Roman"/>
                      </a:endParaRPr>
                    </a:p>
                    <a:p>
                      <a:pPr>
                        <a:lnSpc>
                          <a:spcPct val="150000"/>
                        </a:lnSpc>
                        <a:spcAft>
                          <a:spcPts val="0"/>
                        </a:spcAft>
                      </a:pPr>
                      <a:r>
                        <a:rPr lang="en-US" sz="1700" kern="100" dirty="0" smtClean="0">
                          <a:solidFill>
                            <a:srgbClr val="000000"/>
                          </a:solidFill>
                          <a:latin typeface="+mn-lt"/>
                          <a:ea typeface="方正书宋_GBK"/>
                          <a:cs typeface="Times New Roman"/>
                        </a:rPr>
                        <a:t>2.</a:t>
                      </a:r>
                      <a:r>
                        <a:rPr lang="zh-CN" altLang="en-US" sz="1700" kern="100" dirty="0" smtClean="0">
                          <a:solidFill>
                            <a:srgbClr val="000000"/>
                          </a:solidFill>
                          <a:latin typeface="NEU-BZ-S92"/>
                          <a:ea typeface="+mn-ea"/>
                          <a:cs typeface="Times New Roman"/>
                        </a:rPr>
                        <a:t>正文</a:t>
                      </a:r>
                      <a:r>
                        <a:rPr lang="en-US" sz="1700" kern="100" dirty="0" smtClean="0">
                          <a:solidFill>
                            <a:srgbClr val="000000"/>
                          </a:solidFill>
                          <a:latin typeface="NEU-BZ-S92"/>
                          <a:ea typeface="+mn-ea"/>
                          <a:cs typeface="Times New Roman"/>
                        </a:rPr>
                        <a:t>:</a:t>
                      </a:r>
                      <a:r>
                        <a:rPr lang="zh-CN" altLang="en-US" sz="1700" u="wavy" kern="100" dirty="0" smtClean="0">
                          <a:solidFill>
                            <a:srgbClr val="000000"/>
                          </a:solidFill>
                          <a:uFill>
                            <a:solidFill>
                              <a:srgbClr val="000000"/>
                            </a:solidFill>
                          </a:uFill>
                          <a:latin typeface="NEU-BZ-S92"/>
                          <a:ea typeface="+mn-ea"/>
                          <a:cs typeface="Times New Roman"/>
                        </a:rPr>
                        <a:t>第二行空两格写正文</a:t>
                      </a:r>
                      <a:r>
                        <a:rPr lang="zh-CN" altLang="en-US" sz="1700" kern="100" dirty="0" smtClean="0">
                          <a:solidFill>
                            <a:srgbClr val="000000"/>
                          </a:solidFill>
                          <a:latin typeface="NEU-BZ-S92"/>
                          <a:ea typeface="+mn-ea"/>
                          <a:cs typeface="Times New Roman"/>
                        </a:rPr>
                        <a:t>。正文一般为三分式结构</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开头说明发表声明的缘由或依据</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主体部分一般分条列项写出具体的声明事项</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最后以“特此声明”作结。</a:t>
                      </a:r>
                      <a:endParaRPr lang="zh-CN" altLang="en-US" sz="1700" kern="100" dirty="0" smtClean="0">
                        <a:solidFill>
                          <a:srgbClr val="000000"/>
                        </a:solidFill>
                        <a:latin typeface="NEU-BZ-S92"/>
                        <a:ea typeface="方正书宋_GBK"/>
                        <a:cs typeface="Times New Roman"/>
                      </a:endParaRPr>
                    </a:p>
                    <a:p>
                      <a:pPr>
                        <a:lnSpc>
                          <a:spcPct val="150000"/>
                        </a:lnSpc>
                        <a:spcAft>
                          <a:spcPts val="0"/>
                        </a:spcAft>
                      </a:pPr>
                      <a:r>
                        <a:rPr lang="en-US" sz="1700" kern="100" dirty="0" smtClean="0">
                          <a:solidFill>
                            <a:srgbClr val="000000"/>
                          </a:solidFill>
                          <a:latin typeface="+mn-lt"/>
                          <a:ea typeface="方正书宋_GBK"/>
                          <a:cs typeface="Times New Roman"/>
                        </a:rPr>
                        <a:t>3.</a:t>
                      </a:r>
                      <a:r>
                        <a:rPr lang="zh-CN" altLang="en-US" sz="1700" kern="100" dirty="0" smtClean="0">
                          <a:solidFill>
                            <a:srgbClr val="000000"/>
                          </a:solidFill>
                          <a:latin typeface="NEU-BZ-S92"/>
                          <a:ea typeface="+mn-ea"/>
                          <a:cs typeface="Times New Roman"/>
                        </a:rPr>
                        <a:t>落款</a:t>
                      </a:r>
                      <a:r>
                        <a:rPr lang="en-US" sz="1700" kern="100" dirty="0" smtClean="0">
                          <a:solidFill>
                            <a:srgbClr val="000000"/>
                          </a:solidFill>
                          <a:latin typeface="NEU-BZ-S92"/>
                          <a:ea typeface="+mn-ea"/>
                          <a:cs typeface="Times New Roman"/>
                        </a:rPr>
                        <a:t>:</a:t>
                      </a:r>
                      <a:r>
                        <a:rPr lang="zh-CN" altLang="en-US" sz="1700" kern="100" dirty="0" smtClean="0">
                          <a:solidFill>
                            <a:srgbClr val="000000"/>
                          </a:solidFill>
                          <a:latin typeface="NEU-BZ-S92"/>
                          <a:ea typeface="+mn-ea"/>
                          <a:cs typeface="Times New Roman"/>
                        </a:rPr>
                        <a:t>在正文下方右下角写声明的</a:t>
                      </a:r>
                      <a:r>
                        <a:rPr lang="zh-CN" altLang="en-US" sz="1700" u="wavy" kern="100" dirty="0" smtClean="0">
                          <a:solidFill>
                            <a:srgbClr val="000000"/>
                          </a:solidFill>
                          <a:uFill>
                            <a:solidFill>
                              <a:srgbClr val="000000"/>
                            </a:solidFill>
                          </a:uFill>
                          <a:latin typeface="NEU-BZ-S92"/>
                          <a:ea typeface="+mn-ea"/>
                          <a:cs typeface="Times New Roman"/>
                        </a:rPr>
                        <a:t>单位或个人</a:t>
                      </a:r>
                      <a:r>
                        <a:rPr lang="zh-CN" altLang="en-US" sz="1700" kern="100" dirty="0" smtClean="0">
                          <a:solidFill>
                            <a:srgbClr val="000000"/>
                          </a:solidFill>
                          <a:latin typeface="NEU-BZ-S92"/>
                          <a:ea typeface="+mn-ea"/>
                          <a:cs typeface="Times New Roman"/>
                        </a:rPr>
                        <a:t>。另起一行右下角写清日期。</a:t>
                      </a:r>
                      <a:endParaRPr lang="zh-CN" altLang="en-US" sz="1700" kern="100" dirty="0" smtClean="0">
                        <a:solidFill>
                          <a:srgbClr val="000000"/>
                        </a:solidFill>
                        <a:latin typeface="NEU-BZ-S92"/>
                        <a:ea typeface="方正书宋_GBK"/>
                        <a:cs typeface="Times New Roman"/>
                      </a:endParaRPr>
                    </a:p>
                  </a:txBody>
                  <a:tcPr marL="41157" marR="4115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写作的基础是观察</a:t>
            </a:r>
            <a:r>
              <a:rPr lang="en-US" dirty="0" smtClean="0"/>
              <a:t>,</a:t>
            </a:r>
            <a:r>
              <a:rPr lang="zh-CN" altLang="en-US" dirty="0" smtClean="0"/>
              <a:t>而善于观察不仅是能力问题</a:t>
            </a:r>
            <a:r>
              <a:rPr lang="en-US" dirty="0" smtClean="0"/>
              <a:t>,</a:t>
            </a:r>
            <a:r>
              <a:rPr lang="zh-CN" altLang="en-US" dirty="0" smtClean="0"/>
              <a:t>还源于我们对生活的热爱。所以从热爱生活开始</a:t>
            </a:r>
            <a:r>
              <a:rPr lang="en-US" dirty="0" smtClean="0"/>
              <a:t>,</a:t>
            </a:r>
            <a:r>
              <a:rPr lang="zh-CN" altLang="en-US" dirty="0" smtClean="0"/>
              <a:t>学会观察美好的事物</a:t>
            </a:r>
            <a:r>
              <a:rPr lang="en-US" dirty="0" smtClean="0"/>
              <a:t>,</a:t>
            </a:r>
            <a:r>
              <a:rPr lang="zh-CN" altLang="en-US" dirty="0" smtClean="0"/>
              <a:t>并逐渐爱上写作。</a:t>
            </a:r>
          </a:p>
          <a:p>
            <a:pPr indent="446088">
              <a:lnSpc>
                <a:spcPct val="150000"/>
              </a:lnSpc>
            </a:pPr>
            <a:r>
              <a:rPr lang="zh-CN" altLang="en-US" dirty="0" smtClean="0"/>
              <a:t>这一类题需要学生平时就养成善于发现、善于记录的良好习惯。同时阅读题干时要抓住几个关键词“观察、体验”“九月份”“变化”“场景”。例如选取场景为“街道”</a:t>
            </a:r>
            <a:r>
              <a:rPr lang="en-US" dirty="0" smtClean="0"/>
              <a:t>,</a:t>
            </a:r>
            <a:r>
              <a:rPr lang="zh-CN" altLang="en-US" dirty="0" smtClean="0"/>
              <a:t>可以写随着秋天的到来</a:t>
            </a:r>
            <a:r>
              <a:rPr lang="en-US" dirty="0" smtClean="0"/>
              <a:t>,</a:t>
            </a:r>
            <a:r>
              <a:rPr lang="zh-CN" altLang="en-US" dirty="0" smtClean="0"/>
              <a:t>行人衣着上发生的变化</a:t>
            </a:r>
            <a:r>
              <a:rPr lang="en-US" dirty="0" smtClean="0"/>
              <a:t>,</a:t>
            </a:r>
            <a:r>
              <a:rPr lang="zh-CN" altLang="en-US" dirty="0" smtClean="0"/>
              <a:t>也可以写周边景物的变化等</a:t>
            </a:r>
            <a:r>
              <a:rPr lang="en-US" dirty="0" smtClean="0"/>
              <a:t>,</a:t>
            </a:r>
            <a:r>
              <a:rPr lang="zh-CN" altLang="en-US" dirty="0" smtClean="0"/>
              <a:t>这样脑海中就有了画面感</a:t>
            </a:r>
            <a:r>
              <a:rPr lang="en-US" dirty="0" smtClean="0"/>
              <a:t>,</a:t>
            </a:r>
            <a:r>
              <a:rPr lang="zh-CN" altLang="en-US" dirty="0" smtClean="0"/>
              <a:t>落实到文字上自然就容易了。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zh-CN" altLang="en-US" b="1" dirty="0" smtClean="0"/>
              <a:t>　　特别提示</a:t>
            </a:r>
            <a:r>
              <a:rPr lang="en-US" b="1" dirty="0" smtClean="0"/>
              <a:t>:</a:t>
            </a:r>
            <a:r>
              <a:rPr lang="zh-CN" altLang="en-US" dirty="0" smtClean="0"/>
              <a:t>如果开头与主体之间已有“特作如下声明”或“特声明如下”之类的字样</a:t>
            </a:r>
            <a:r>
              <a:rPr lang="en-US" dirty="0" smtClean="0"/>
              <a:t>,</a:t>
            </a:r>
            <a:r>
              <a:rPr lang="zh-CN" altLang="en-US" dirty="0" smtClean="0"/>
              <a:t>即不写“特此声明”的结语。声明事项不涉及繁杂问题的</a:t>
            </a:r>
            <a:r>
              <a:rPr lang="en-US" dirty="0" smtClean="0"/>
              <a:t>,</a:t>
            </a:r>
            <a:r>
              <a:rPr lang="zh-CN" altLang="en-US" dirty="0" smtClean="0"/>
              <a:t>主体部分也不必分条列项。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六</a:t>
            </a:r>
            <a:r>
              <a:rPr lang="en-US" b="1" dirty="0" smtClean="0"/>
              <a:t>)</a:t>
            </a:r>
            <a:r>
              <a:rPr lang="zh-CN" altLang="en-US" b="1" dirty="0" smtClean="0"/>
              <a:t>通知</a:t>
            </a:r>
          </a:p>
          <a:p>
            <a:pPr indent="446088">
              <a:lnSpc>
                <a:spcPct val="150000"/>
              </a:lnSpc>
            </a:pPr>
            <a:r>
              <a:rPr lang="zh-CN" altLang="en-US" dirty="0" smtClean="0"/>
              <a:t>通知是适用于发布、传达要求下级机关执行和有关单位周知或者执行的事项。</a:t>
            </a:r>
            <a:endParaRPr lang="zh-CN" altLang="en-US" dirty="0"/>
          </a:p>
        </p:txBody>
      </p:sp>
      <p:graphicFrame>
        <p:nvGraphicFramePr>
          <p:cNvPr id="4" name="表格 3"/>
          <p:cNvGraphicFramePr>
            <a:graphicFrameLocks noGrp="1"/>
          </p:cNvGraphicFramePr>
          <p:nvPr/>
        </p:nvGraphicFramePr>
        <p:xfrm>
          <a:off x="905998" y="1724866"/>
          <a:ext cx="7748904" cy="2448000"/>
        </p:xfrm>
        <a:graphic>
          <a:graphicData uri="http://schemas.openxmlformats.org/drawingml/2006/table">
            <a:tbl>
              <a:tblPr/>
              <a:tblGrid>
                <a:gridCol w="7748904"/>
              </a:tblGrid>
              <a:tr h="244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通　知</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b="1" kern="100" dirty="0">
                          <a:solidFill>
                            <a:srgbClr val="000000"/>
                          </a:solidFill>
                          <a:latin typeface="楷体" pitchFamily="49" charset="-122"/>
                          <a:ea typeface="楷体" pitchFamily="49" charset="-122"/>
                          <a:cs typeface="Times New Roman"/>
                        </a:rPr>
                        <a:t>各班班主任和政治老师</a:t>
                      </a:r>
                      <a:r>
                        <a:rPr lang="en-US" sz="1700" b="1" kern="100" dirty="0">
                          <a:solidFill>
                            <a:srgbClr val="000000"/>
                          </a:solidFill>
                          <a:latin typeface="楷体" pitchFamily="49" charset="-122"/>
                          <a:ea typeface="楷体" pitchFamily="49" charset="-122"/>
                          <a:cs typeface="Times New Roman"/>
                        </a:rPr>
                        <a:t>:</a:t>
                      </a:r>
                      <a:endParaRPr lang="zh-CN" sz="1700" b="1" kern="100" dirty="0">
                        <a:solidFill>
                          <a:srgbClr val="000000"/>
                        </a:solidFill>
                        <a:latin typeface="楷体" pitchFamily="49" charset="-122"/>
                        <a:ea typeface="楷体" pitchFamily="49" charset="-122"/>
                        <a:cs typeface="Times New Roman"/>
                      </a:endParaRPr>
                    </a:p>
                    <a:p>
                      <a:pPr>
                        <a:lnSpc>
                          <a:spcPct val="150000"/>
                        </a:lnSpc>
                        <a:spcAft>
                          <a:spcPts val="0"/>
                        </a:spcAft>
                      </a:pPr>
                      <a:r>
                        <a:rPr lang="zh-CN" sz="1700" b="1" kern="100" dirty="0">
                          <a:solidFill>
                            <a:srgbClr val="000000"/>
                          </a:solidFill>
                          <a:latin typeface="楷体" pitchFamily="49" charset="-122"/>
                          <a:ea typeface="楷体" pitchFamily="49" charset="-122"/>
                          <a:cs typeface="Times New Roman"/>
                        </a:rPr>
                        <a:t>　　兹定于</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月</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日</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星期</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下午三时在党支部办公室召开班主任和政治老师会议</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讨论研究怎样加强学校政治思想工作问题。请充分准备意见</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准时参加。</a:t>
                      </a:r>
                    </a:p>
                    <a:p>
                      <a:pPr algn="r">
                        <a:lnSpc>
                          <a:spcPct val="150000"/>
                        </a:lnSpc>
                        <a:spcAft>
                          <a:spcPts val="0"/>
                        </a:spcAft>
                      </a:pPr>
                      <a:r>
                        <a:rPr lang="zh-CN" sz="1700" b="1" kern="100" dirty="0">
                          <a:solidFill>
                            <a:srgbClr val="000000"/>
                          </a:solidFill>
                          <a:latin typeface="楷体" pitchFamily="49" charset="-122"/>
                          <a:ea typeface="楷体" pitchFamily="49" charset="-122"/>
                          <a:cs typeface="Times New Roman"/>
                        </a:rPr>
                        <a:t>党支部办公室</a:t>
                      </a:r>
                    </a:p>
                    <a:p>
                      <a:pPr algn="r">
                        <a:lnSpc>
                          <a:spcPct val="150000"/>
                        </a:lnSpc>
                        <a:spcAft>
                          <a:spcPts val="0"/>
                        </a:spcAft>
                      </a:pP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年</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月</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日</a:t>
                      </a:r>
                    </a:p>
                  </a:txBody>
                  <a:tcPr marL="50655" marR="5065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2520000"/>
        </p:xfrm>
        <a:graphic>
          <a:graphicData uri="http://schemas.openxmlformats.org/drawingml/2006/table">
            <a:tbl>
              <a:tblPr/>
              <a:tblGrid>
                <a:gridCol w="7751134"/>
              </a:tblGrid>
              <a:tr h="2520000">
                <a:tc>
                  <a:txBody>
                    <a:bodyPr/>
                    <a:lstStyle/>
                    <a:p>
                      <a:pPr>
                        <a:lnSpc>
                          <a:spcPct val="150000"/>
                        </a:lnSpc>
                        <a:spcAft>
                          <a:spcPts val="0"/>
                        </a:spcAft>
                      </a:pPr>
                      <a:r>
                        <a:rPr lang="en-US" sz="1700" kern="100" dirty="0">
                          <a:solidFill>
                            <a:srgbClr val="000000"/>
                          </a:solidFill>
                          <a:latin typeface="微软雅黑"/>
                          <a:ea typeface="方正书宋_GBK"/>
                          <a:cs typeface="Times New Roman"/>
                        </a:rPr>
                        <a:t>1.</a:t>
                      </a:r>
                      <a:r>
                        <a:rPr lang="zh-CN" sz="1700" kern="100" dirty="0">
                          <a:solidFill>
                            <a:srgbClr val="000000"/>
                          </a:solidFill>
                          <a:latin typeface="NEU-BZ-S92"/>
                          <a:ea typeface="微软雅黑"/>
                          <a:cs typeface="Times New Roman"/>
                        </a:rPr>
                        <a:t>标题</a:t>
                      </a:r>
                      <a:r>
                        <a:rPr lang="en-US" sz="1700" kern="100" dirty="0">
                          <a:solidFill>
                            <a:srgbClr val="000000"/>
                          </a:solidFill>
                          <a:latin typeface="NEU-BZ-S92"/>
                          <a:ea typeface="微软雅黑"/>
                          <a:cs typeface="Times New Roman"/>
                        </a:rPr>
                        <a:t>:</a:t>
                      </a:r>
                      <a:r>
                        <a:rPr lang="zh-CN" sz="1700" u="wavy" kern="100" dirty="0">
                          <a:solidFill>
                            <a:srgbClr val="000000"/>
                          </a:solidFill>
                          <a:uFill>
                            <a:solidFill>
                              <a:srgbClr val="000000"/>
                            </a:solidFill>
                          </a:uFill>
                          <a:latin typeface="NEU-BZ-S92"/>
                          <a:ea typeface="微软雅黑"/>
                          <a:cs typeface="Times New Roman"/>
                        </a:rPr>
                        <a:t>第一行居中</a:t>
                      </a:r>
                      <a:r>
                        <a:rPr lang="zh-CN" sz="1700" kern="100" dirty="0">
                          <a:solidFill>
                            <a:srgbClr val="000000"/>
                          </a:solidFill>
                          <a:latin typeface="NEU-BZ-S92"/>
                          <a:ea typeface="微软雅黑"/>
                          <a:cs typeface="Times New Roman"/>
                        </a:rPr>
                        <a:t>写明“通知”或“关于</a:t>
                      </a:r>
                      <a:r>
                        <a:rPr lang="en-US" sz="1700" kern="100" dirty="0">
                          <a:solidFill>
                            <a:srgbClr val="000000"/>
                          </a:solidFill>
                          <a:latin typeface="NEU-BZ-S92"/>
                          <a:ea typeface="微软雅黑"/>
                          <a:cs typeface="Times New Roman"/>
                        </a:rPr>
                        <a:t>×× </a:t>
                      </a:r>
                      <a:r>
                        <a:rPr lang="zh-CN" sz="1700" kern="100" dirty="0">
                          <a:solidFill>
                            <a:srgbClr val="000000"/>
                          </a:solidFill>
                          <a:latin typeface="NEU-BZ-S92"/>
                          <a:ea typeface="微软雅黑"/>
                          <a:cs typeface="Times New Roman"/>
                        </a:rPr>
                        <a:t>的通知”。</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2.</a:t>
                      </a:r>
                      <a:r>
                        <a:rPr lang="zh-CN" sz="1700" kern="100" dirty="0">
                          <a:solidFill>
                            <a:srgbClr val="000000"/>
                          </a:solidFill>
                          <a:latin typeface="NEU-BZ-S92"/>
                          <a:ea typeface="微软雅黑"/>
                          <a:cs typeface="Times New Roman"/>
                        </a:rPr>
                        <a:t>称呼</a:t>
                      </a:r>
                      <a:r>
                        <a:rPr lang="en-US" sz="1700" kern="100" dirty="0">
                          <a:solidFill>
                            <a:srgbClr val="000000"/>
                          </a:solidFill>
                          <a:latin typeface="NEU-BZ-S92"/>
                          <a:ea typeface="微软雅黑"/>
                          <a:cs typeface="Times New Roman"/>
                        </a:rPr>
                        <a:t>:</a:t>
                      </a:r>
                      <a:r>
                        <a:rPr lang="zh-CN" sz="1700" u="wavy" kern="100" dirty="0">
                          <a:solidFill>
                            <a:srgbClr val="000000"/>
                          </a:solidFill>
                          <a:uFill>
                            <a:solidFill>
                              <a:srgbClr val="000000"/>
                            </a:solidFill>
                          </a:uFill>
                          <a:latin typeface="NEU-BZ-S92"/>
                          <a:ea typeface="微软雅黑"/>
                          <a:cs typeface="Times New Roman"/>
                        </a:rPr>
                        <a:t>第二行顶格</a:t>
                      </a:r>
                      <a:r>
                        <a:rPr lang="zh-CN" sz="1700" kern="100" dirty="0">
                          <a:solidFill>
                            <a:srgbClr val="000000"/>
                          </a:solidFill>
                          <a:latin typeface="NEU-BZ-S92"/>
                          <a:ea typeface="微软雅黑"/>
                          <a:cs typeface="Times New Roman"/>
                        </a:rPr>
                        <a:t>写明被通知方的名称</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后用冒号。</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3.</a:t>
                      </a:r>
                      <a:r>
                        <a:rPr lang="zh-CN" sz="1700" kern="100" dirty="0">
                          <a:solidFill>
                            <a:srgbClr val="000000"/>
                          </a:solidFill>
                          <a:latin typeface="NEU-BZ-S92"/>
                          <a:ea typeface="微软雅黑"/>
                          <a:cs typeface="Times New Roman"/>
                        </a:rPr>
                        <a:t>正文</a:t>
                      </a:r>
                      <a:r>
                        <a:rPr lang="en-US" sz="1700" kern="100" dirty="0">
                          <a:solidFill>
                            <a:srgbClr val="000000"/>
                          </a:solidFill>
                          <a:latin typeface="NEU-BZ-S92"/>
                          <a:ea typeface="微软雅黑"/>
                          <a:cs typeface="Times New Roman"/>
                        </a:rPr>
                        <a:t>:</a:t>
                      </a:r>
                      <a:r>
                        <a:rPr lang="zh-CN" sz="1700" u="wavy" kern="100" dirty="0">
                          <a:solidFill>
                            <a:srgbClr val="000000"/>
                          </a:solidFill>
                          <a:uFill>
                            <a:solidFill>
                              <a:srgbClr val="000000"/>
                            </a:solidFill>
                          </a:uFill>
                          <a:latin typeface="NEU-BZ-S92"/>
                          <a:ea typeface="微软雅黑"/>
                          <a:cs typeface="Times New Roman"/>
                        </a:rPr>
                        <a:t>第三行前空两格</a:t>
                      </a:r>
                      <a:r>
                        <a:rPr lang="zh-CN" sz="1700" kern="100" dirty="0">
                          <a:solidFill>
                            <a:srgbClr val="000000"/>
                          </a:solidFill>
                          <a:latin typeface="NEU-BZ-S92"/>
                          <a:ea typeface="微软雅黑"/>
                          <a:cs typeface="Times New Roman"/>
                        </a:rPr>
                        <a:t>写通知内容</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如会议通知包括会议内容、时间、地点、出席对象和有关准备事项等。</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4.</a:t>
                      </a:r>
                      <a:r>
                        <a:rPr lang="zh-CN" sz="1700" kern="100" dirty="0">
                          <a:solidFill>
                            <a:srgbClr val="000000"/>
                          </a:solidFill>
                          <a:latin typeface="NEU-BZ-S92"/>
                          <a:ea typeface="微软雅黑"/>
                          <a:cs typeface="Times New Roman"/>
                        </a:rPr>
                        <a:t>署名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正文的右下方写发出通知的</a:t>
                      </a:r>
                      <a:r>
                        <a:rPr lang="zh-CN" sz="1700" u="wavy" kern="100" dirty="0">
                          <a:solidFill>
                            <a:srgbClr val="000000"/>
                          </a:solidFill>
                          <a:uFill>
                            <a:solidFill>
                              <a:srgbClr val="000000"/>
                            </a:solidFill>
                          </a:uFill>
                          <a:latin typeface="NEU-BZ-S92"/>
                          <a:ea typeface="微软雅黑"/>
                          <a:cs typeface="Times New Roman"/>
                        </a:rPr>
                        <a:t>单位或组织</a:t>
                      </a:r>
                      <a:r>
                        <a:rPr lang="zh-CN"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en-US" sz="1700" kern="100" dirty="0">
                          <a:solidFill>
                            <a:srgbClr val="000000"/>
                          </a:solidFill>
                          <a:latin typeface="微软雅黑"/>
                          <a:ea typeface="方正书宋_GBK"/>
                          <a:cs typeface="Times New Roman"/>
                        </a:rPr>
                        <a:t>5.</a:t>
                      </a:r>
                      <a:r>
                        <a:rPr lang="zh-CN" sz="1700" kern="100" dirty="0">
                          <a:solidFill>
                            <a:srgbClr val="000000"/>
                          </a:solidFill>
                          <a:latin typeface="NEU-BZ-S92"/>
                          <a:ea typeface="微软雅黑"/>
                          <a:cs typeface="Times New Roman"/>
                        </a:rPr>
                        <a:t>日期</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在署名的下方写</a:t>
                      </a:r>
                      <a:r>
                        <a:rPr lang="zh-CN" sz="1700" u="wavy" kern="100" dirty="0">
                          <a:solidFill>
                            <a:srgbClr val="000000"/>
                          </a:solidFill>
                          <a:uFill>
                            <a:solidFill>
                              <a:srgbClr val="000000"/>
                            </a:solidFill>
                          </a:uFill>
                          <a:latin typeface="NEU-BZ-S92"/>
                          <a:ea typeface="微软雅黑"/>
                          <a:cs typeface="Times New Roman"/>
                        </a:rPr>
                        <a:t>日期</a:t>
                      </a:r>
                      <a:r>
                        <a:rPr lang="zh-CN"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zh-CN" altLang="en-US" dirty="0" smtClean="0"/>
              <a:t>　　</a:t>
            </a:r>
            <a:r>
              <a:rPr lang="zh-CN" altLang="en-US" b="1" dirty="0" smtClean="0"/>
              <a:t>特别提示</a:t>
            </a:r>
            <a:r>
              <a:rPr lang="en-US" b="1" dirty="0" smtClean="0"/>
              <a:t>:</a:t>
            </a:r>
            <a:r>
              <a:rPr lang="zh-CN" altLang="en-US" dirty="0" smtClean="0"/>
              <a:t>开会的通知要写清开会的时间、地点、参加会议的对象以及开什么会</a:t>
            </a:r>
            <a:r>
              <a:rPr lang="en-US" dirty="0" smtClean="0"/>
              <a:t>,</a:t>
            </a:r>
            <a:r>
              <a:rPr lang="zh-CN" altLang="en-US" dirty="0" smtClean="0"/>
              <a:t>还要写清要求</a:t>
            </a:r>
            <a:r>
              <a:rPr lang="en-US" dirty="0" smtClean="0"/>
              <a:t>;</a:t>
            </a:r>
            <a:r>
              <a:rPr lang="zh-CN" altLang="en-US" dirty="0" smtClean="0"/>
              <a:t>布置工作的通知</a:t>
            </a:r>
            <a:r>
              <a:rPr lang="en-US" dirty="0" smtClean="0"/>
              <a:t>,</a:t>
            </a:r>
            <a:r>
              <a:rPr lang="zh-CN" altLang="en-US" dirty="0" smtClean="0"/>
              <a:t>要写清所通知事件的目的、意义以及具体要求和做法。</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 xmlns:a16="http://schemas.microsoft.com/office/drawing/2014/main"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片段作文写作</a:t>
            </a:r>
          </a:p>
        </p:txBody>
      </p:sp>
    </p:spTree>
    <p:extLst>
      <p:ext uri="{BB962C8B-B14F-4D97-AF65-F5344CB8AC3E}">
        <p14:creationId xmlns:p14="http://schemas.microsoft.com/office/powerpoint/2010/main" xmlns="" val="2730524562"/>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景物描写中的景物包括自然环境和社会环境。初中阶段常见的描写环境的方法有两种</a:t>
            </a:r>
            <a:r>
              <a:rPr lang="en-US" dirty="0" smtClean="0"/>
              <a:t>:</a:t>
            </a:r>
            <a:r>
              <a:rPr lang="zh-CN" altLang="en-US" dirty="0" smtClean="0"/>
              <a:t>定点观察法和移步换景法。</a:t>
            </a:r>
          </a:p>
          <a:p>
            <a:pPr indent="446088">
              <a:lnSpc>
                <a:spcPct val="150000"/>
              </a:lnSpc>
            </a:pPr>
            <a:r>
              <a:rPr lang="zh-CN" altLang="en-US" dirty="0" smtClean="0"/>
              <a:t>第一</a:t>
            </a:r>
            <a:r>
              <a:rPr lang="en-US" dirty="0" smtClean="0"/>
              <a:t>,</a:t>
            </a:r>
            <a:r>
              <a:rPr lang="zh-CN" altLang="en-US" dirty="0" smtClean="0"/>
              <a:t>定点观察法。写作时首先要选好观察点</a:t>
            </a:r>
            <a:r>
              <a:rPr lang="en-US" dirty="0" smtClean="0"/>
              <a:t>,</a:t>
            </a:r>
            <a:r>
              <a:rPr lang="zh-CN" altLang="en-US" dirty="0" smtClean="0"/>
              <a:t>即最能表现景物特征的点</a:t>
            </a:r>
            <a:r>
              <a:rPr lang="en-US" dirty="0" smtClean="0"/>
              <a:t>;</a:t>
            </a:r>
            <a:r>
              <a:rPr lang="zh-CN" altLang="en-US" dirty="0" smtClean="0"/>
              <a:t>其次要交代清楚观察点</a:t>
            </a:r>
            <a:r>
              <a:rPr lang="en-US" dirty="0" smtClean="0"/>
              <a:t>,</a:t>
            </a:r>
            <a:r>
              <a:rPr lang="zh-CN" altLang="en-US" dirty="0" smtClean="0"/>
              <a:t>即使不用文字作专门说明</a:t>
            </a:r>
            <a:r>
              <a:rPr lang="en-US" dirty="0" smtClean="0"/>
              <a:t>,</a:t>
            </a:r>
            <a:r>
              <a:rPr lang="zh-CN" altLang="en-US" dirty="0" smtClean="0"/>
              <a:t>也应该能让读者从描写中领会到作者观察的立足点和角度</a:t>
            </a:r>
            <a:r>
              <a:rPr lang="en-US" dirty="0" smtClean="0"/>
              <a:t>;</a:t>
            </a:r>
            <a:r>
              <a:rPr lang="zh-CN" altLang="en-US" dirty="0" smtClean="0"/>
              <a:t>再次要注意按照一定顺序描写</a:t>
            </a:r>
            <a:r>
              <a:rPr lang="en-US" dirty="0" smtClean="0"/>
              <a:t>,</a:t>
            </a:r>
            <a:r>
              <a:rPr lang="zh-CN" altLang="en-US" dirty="0" smtClean="0"/>
              <a:t>如由近及远或由远及近</a:t>
            </a:r>
            <a:r>
              <a:rPr lang="en-US" dirty="0" smtClean="0"/>
              <a:t>,</a:t>
            </a:r>
            <a:r>
              <a:rPr lang="zh-CN" altLang="en-US" dirty="0" smtClean="0"/>
              <a:t>由高到低或由低到高</a:t>
            </a:r>
            <a:r>
              <a:rPr lang="en-US" dirty="0" smtClean="0"/>
              <a:t>,</a:t>
            </a:r>
            <a:r>
              <a:rPr lang="zh-CN" altLang="en-US" dirty="0" smtClean="0"/>
              <a:t>从左到右或从右至左等</a:t>
            </a:r>
            <a:r>
              <a:rPr lang="en-US" dirty="0" smtClean="0"/>
              <a:t>,</a:t>
            </a:r>
            <a:r>
              <a:rPr lang="zh-CN" altLang="en-US" dirty="0" smtClean="0"/>
              <a:t>从而将景物写得层次清楚</a:t>
            </a:r>
            <a:r>
              <a:rPr lang="en-US" dirty="0" smtClean="0"/>
              <a:t>,</a:t>
            </a:r>
            <a:r>
              <a:rPr lang="zh-CN" altLang="en-US" dirty="0" smtClean="0"/>
              <a:t>鲜明逼真。</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t>“小桥流水人家”曾是古人笔下的引人丰富想象的画面</a:t>
            </a:r>
            <a:r>
              <a:rPr lang="en-US" dirty="0" smtClean="0"/>
              <a:t>,</a:t>
            </a:r>
            <a:r>
              <a:rPr lang="zh-CN" altLang="en-US" dirty="0" smtClean="0"/>
              <a:t>请合理想象</a:t>
            </a:r>
            <a:r>
              <a:rPr lang="en-US" dirty="0" smtClean="0"/>
              <a:t>,</a:t>
            </a:r>
            <a:r>
              <a:rPr lang="zh-CN" altLang="en-US" dirty="0" smtClean="0"/>
              <a:t>写一段文字</a:t>
            </a:r>
            <a:r>
              <a:rPr lang="en-US" dirty="0" smtClean="0"/>
              <a:t>,</a:t>
            </a:r>
            <a:r>
              <a:rPr lang="zh-CN" altLang="en-US" dirty="0" smtClean="0"/>
              <a:t>展现当代版的“小桥流水人家”。要求</a:t>
            </a:r>
            <a:r>
              <a:rPr lang="en-US" dirty="0" smtClean="0"/>
              <a:t>:</a:t>
            </a:r>
            <a:r>
              <a:rPr lang="zh-CN" altLang="en-US" dirty="0" smtClean="0"/>
              <a:t>定点观景</a:t>
            </a:r>
            <a:r>
              <a:rPr lang="en-US" dirty="0" smtClean="0"/>
              <a:t>,</a:t>
            </a:r>
            <a:r>
              <a:rPr lang="zh-CN" altLang="en-US" dirty="0" smtClean="0"/>
              <a:t>至少使用一种修辞手 法</a:t>
            </a:r>
            <a:r>
              <a:rPr lang="en-US" dirty="0" smtClean="0"/>
              <a:t>,</a:t>
            </a:r>
            <a:r>
              <a:rPr lang="zh-CN" altLang="en-US" dirty="0" smtClean="0"/>
              <a:t>不少于</a:t>
            </a:r>
            <a:r>
              <a:rPr lang="en-US" dirty="0" smtClean="0"/>
              <a:t>100</a:t>
            </a:r>
            <a:r>
              <a:rPr lang="zh-CN" altLang="en-US" dirty="0" smtClean="0"/>
              <a:t>字。</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潺潺的流水声经年累月地在村边飘起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水边的垂柳挑逗着春风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与春风合谋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不时在水面画上几个圆圆的涟漪。顽皮的孩童摘下几朵油菜花从小桥中央抛下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流水将花瓣带向了远方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也带走了孩子们的目光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却留下了阵阵欢快的笑声</a:t>
            </a:r>
            <a:r>
              <a:rPr lang="en-US" altLang="zh-CN" b="1" dirty="0" smtClean="0">
                <a:latin typeface="楷体" pitchFamily="49" charset="-122"/>
                <a:ea typeface="楷体" pitchFamily="49" charset="-122"/>
              </a:rPr>
              <a:t>……</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第二</a:t>
            </a:r>
            <a:r>
              <a:rPr lang="en-US" dirty="0" smtClean="0"/>
              <a:t>,</a:t>
            </a:r>
            <a:r>
              <a:rPr lang="zh-CN" altLang="en-US" dirty="0" smtClean="0"/>
              <a:t>移步换景法。一般适合于游记描写景物的方法。写作时首先要把观察点的变换交代清楚</a:t>
            </a:r>
            <a:r>
              <a:rPr lang="en-US" dirty="0" smtClean="0"/>
              <a:t>;</a:t>
            </a:r>
            <a:r>
              <a:rPr lang="zh-CN" altLang="en-US" dirty="0" smtClean="0"/>
              <a:t>其次要把移步中或移步后所见到的景物具体地展现出来</a:t>
            </a:r>
            <a:r>
              <a:rPr lang="en-US" dirty="0" smtClean="0"/>
              <a:t>;</a:t>
            </a:r>
            <a:r>
              <a:rPr lang="zh-CN" altLang="en-US" dirty="0" smtClean="0"/>
              <a:t>再次要精心剪裁</a:t>
            </a:r>
            <a:r>
              <a:rPr lang="en-US" dirty="0" smtClean="0"/>
              <a:t>,</a:t>
            </a:r>
            <a:r>
              <a:rPr lang="zh-CN" altLang="en-US" dirty="0" smtClean="0"/>
              <a:t>要把一路上最有特色的景物描绘出来</a:t>
            </a:r>
            <a:r>
              <a:rPr lang="en-US" dirty="0" smtClean="0"/>
              <a:t>,</a:t>
            </a:r>
            <a:r>
              <a:rPr lang="zh-CN" altLang="en-US" dirty="0" smtClean="0"/>
              <a:t>删去一般性的描写</a:t>
            </a:r>
            <a:r>
              <a:rPr lang="en-US" dirty="0" smtClean="0"/>
              <a:t>,</a:t>
            </a:r>
            <a:r>
              <a:rPr lang="zh-CN" altLang="en-US" dirty="0" smtClean="0"/>
              <a:t>避免记流水账。</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你可能迷恋于祖国的名山大川</a:t>
            </a:r>
            <a:r>
              <a:rPr lang="en-US" dirty="0" smtClean="0"/>
              <a:t>,</a:t>
            </a:r>
            <a:r>
              <a:rPr lang="zh-CN" altLang="en-US" dirty="0" smtClean="0"/>
              <a:t>也可能痴醉于陋室小巷</a:t>
            </a:r>
            <a:r>
              <a:rPr lang="en-US" dirty="0" smtClean="0"/>
              <a:t>,</a:t>
            </a:r>
            <a:r>
              <a:rPr lang="zh-CN" altLang="en-US" dirty="0" smtClean="0"/>
              <a:t>请运用移步换景的写法</a:t>
            </a:r>
            <a:r>
              <a:rPr lang="en-US" dirty="0" smtClean="0"/>
              <a:t>,</a:t>
            </a:r>
            <a:r>
              <a:rPr lang="zh-CN" altLang="en-US" dirty="0" smtClean="0"/>
              <a:t>写自己的一次游览经历中比较精彩的部分</a:t>
            </a:r>
            <a:r>
              <a:rPr lang="en-US" dirty="0" smtClean="0"/>
              <a:t>(</a:t>
            </a:r>
            <a:r>
              <a:rPr lang="zh-CN" altLang="en-US" dirty="0" smtClean="0"/>
              <a:t>观察点至少变换一次</a:t>
            </a:r>
            <a:r>
              <a:rPr lang="en-US" dirty="0" smtClean="0"/>
              <a:t>),</a:t>
            </a:r>
            <a:r>
              <a:rPr lang="zh-CN" altLang="en-US" dirty="0" smtClean="0"/>
              <a:t>不少于</a:t>
            </a:r>
            <a:r>
              <a:rPr lang="en-US" dirty="0" smtClean="0"/>
              <a:t>100</a:t>
            </a:r>
            <a:r>
              <a:rPr lang="zh-CN" altLang="en-US" dirty="0" smtClean="0"/>
              <a:t>字。</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沿着巷子走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两旁房屋里飘出的丝竹的美妙旋律会把你带到远古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让你宠辱偕忘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心如静水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你的心灵也得到一次洗涤。继续往前走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小巷被小河吻了一口。小河从大山深处蜿蜒而来。河水很清。水声潺潺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向路人讲述着古镇古老的历史。</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类型二　人物描写</a:t>
            </a:r>
          </a:p>
          <a:p>
            <a:pPr>
              <a:lnSpc>
                <a:spcPct val="150000"/>
              </a:lnSpc>
            </a:pPr>
            <a:r>
              <a:rPr lang="en-US" altLang="zh-CN" dirty="0" smtClean="0">
                <a:solidFill>
                  <a:srgbClr val="0092D7"/>
                </a:solidFill>
              </a:rPr>
              <a:t>【</a:t>
            </a:r>
            <a:r>
              <a:rPr lang="zh-CN" altLang="en-US" dirty="0" smtClean="0">
                <a:solidFill>
                  <a:srgbClr val="0092D7"/>
                </a:solidFill>
              </a:rPr>
              <a:t>教材例题</a:t>
            </a:r>
            <a:r>
              <a:rPr lang="en-US" altLang="zh-CN" dirty="0" smtClean="0">
                <a:solidFill>
                  <a:srgbClr val="0092D7"/>
                </a:solidFill>
              </a:rPr>
              <a:t>】</a:t>
            </a:r>
          </a:p>
          <a:p>
            <a:pPr indent="446088">
              <a:lnSpc>
                <a:spcPct val="150000"/>
              </a:lnSpc>
            </a:pPr>
            <a:r>
              <a:rPr lang="zh-CN" altLang="en-US" dirty="0" smtClean="0"/>
              <a:t>从班上选择你熟悉的一个同学</a:t>
            </a:r>
            <a:r>
              <a:rPr lang="en-US" dirty="0" smtClean="0"/>
              <a:t>,</a:t>
            </a:r>
            <a:r>
              <a:rPr lang="zh-CN" altLang="en-US" dirty="0" smtClean="0"/>
              <a:t>用</a:t>
            </a:r>
            <a:r>
              <a:rPr lang="en-US" dirty="0" smtClean="0"/>
              <a:t>200</a:t>
            </a:r>
            <a:r>
              <a:rPr lang="zh-CN" altLang="en-US" dirty="0" smtClean="0"/>
              <a:t>字左右给他“画”一幅肖像。写好后</a:t>
            </a:r>
            <a:r>
              <a:rPr lang="en-US" dirty="0" smtClean="0"/>
              <a:t>,</a:t>
            </a:r>
            <a:r>
              <a:rPr lang="zh-CN" altLang="en-US" dirty="0" smtClean="0"/>
              <a:t>读给同学们听</a:t>
            </a:r>
            <a:r>
              <a:rPr lang="en-US" dirty="0" smtClean="0"/>
              <a:t>,</a:t>
            </a:r>
            <a:r>
              <a:rPr lang="zh-CN" altLang="en-US" dirty="0" smtClean="0"/>
              <a:t>看看他们能否猜出你写的是谁。</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这道题重点考查的是描写这种表达方式的运用。要求学生能够通过对人物的外貌、语言、动作、神态等描写突显人物性格特点和精神品质。</a:t>
            </a:r>
          </a:p>
          <a:p>
            <a:pPr indent="446088">
              <a:lnSpc>
                <a:spcPct val="150000"/>
              </a:lnSpc>
            </a:pPr>
            <a:r>
              <a:rPr lang="zh-CN" altLang="en-US" dirty="0" smtClean="0"/>
              <a:t>学生描写人物时往往只能写出共性</a:t>
            </a:r>
            <a:r>
              <a:rPr lang="en-US" dirty="0" smtClean="0"/>
              <a:t>,</a:t>
            </a:r>
            <a:r>
              <a:rPr lang="zh-CN" altLang="en-US" dirty="0" smtClean="0"/>
              <a:t>而写不出每个人的个性特点。所以需要指导他们通过观察</a:t>
            </a:r>
            <a:r>
              <a:rPr lang="en-US" dirty="0" smtClean="0"/>
              <a:t>,</a:t>
            </a:r>
            <a:r>
              <a:rPr lang="zh-CN" altLang="en-US" dirty="0" smtClean="0"/>
              <a:t>抓住最能反映人物性格特征的细节去写</a:t>
            </a:r>
            <a:r>
              <a:rPr lang="en-US" dirty="0" smtClean="0"/>
              <a:t>,</a:t>
            </a:r>
            <a:r>
              <a:rPr lang="zh-CN" altLang="en-US" dirty="0" smtClean="0"/>
              <a:t>这样既能突出所写人物与众不同之处</a:t>
            </a:r>
            <a:r>
              <a:rPr lang="en-US" dirty="0" smtClean="0"/>
              <a:t>,</a:t>
            </a:r>
            <a:r>
              <a:rPr lang="zh-CN" altLang="en-US" dirty="0" smtClean="0"/>
              <a:t>又可以起到以小见大、画龙点睛的作用。其次</a:t>
            </a:r>
            <a:r>
              <a:rPr lang="en-US" dirty="0" smtClean="0"/>
              <a:t>,</a:t>
            </a:r>
            <a:r>
              <a:rPr lang="zh-CN" altLang="en-US" dirty="0" smtClean="0"/>
              <a:t>还可以指导学生将突显个性的修饰语加在中心语之前</a:t>
            </a:r>
            <a:r>
              <a:rPr lang="en-US" dirty="0" smtClean="0"/>
              <a:t>,</a:t>
            </a:r>
            <a:r>
              <a:rPr lang="zh-CN" altLang="en-US" dirty="0" smtClean="0"/>
              <a:t>或使用多种修辞手法进行描写。</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a:lnSpc>
                <a:spcPct val="150000"/>
              </a:lnSpc>
            </a:pPr>
            <a:r>
              <a:rPr lang="en-US" b="1" dirty="0" smtClean="0"/>
              <a:t>1.</a:t>
            </a:r>
            <a:r>
              <a:rPr lang="zh-CN" altLang="en-US" b="1" dirty="0" smtClean="0"/>
              <a:t>运用细节描写</a:t>
            </a:r>
            <a:r>
              <a:rPr lang="en-US" b="1" dirty="0" smtClean="0"/>
              <a:t>,</a:t>
            </a:r>
            <a:r>
              <a:rPr lang="zh-CN" altLang="en-US" b="1" dirty="0" smtClean="0"/>
              <a:t>写出人物个性</a:t>
            </a:r>
          </a:p>
          <a:p>
            <a:pPr indent="446088">
              <a:lnSpc>
                <a:spcPct val="150000"/>
              </a:lnSpc>
            </a:pPr>
            <a:r>
              <a:rPr lang="zh-CN" altLang="en-US" dirty="0" smtClean="0"/>
              <a:t>细节描写是指文学作品中对人物动作、语言、神态、心理、外貌以及自然景观、场面气氛等细小环节或情节的描写。它在刻画人物性格、丰满人物形象、连接故事情节、丰富作品内涵等方面具有重要作用。</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综合运用细节描写的方法刻画你熟悉的一位老师</a:t>
            </a:r>
            <a:r>
              <a:rPr lang="en-US" dirty="0" smtClean="0"/>
              <a:t>,</a:t>
            </a:r>
            <a:r>
              <a:rPr lang="zh-CN" altLang="en-US" dirty="0" smtClean="0"/>
              <a:t>不少于</a:t>
            </a:r>
            <a:r>
              <a:rPr lang="en-US" dirty="0" smtClean="0"/>
              <a:t>150</a:t>
            </a:r>
            <a:r>
              <a:rPr lang="zh-CN" altLang="en-US" dirty="0" smtClean="0"/>
              <a:t>字。</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我的语文老师姓张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大家都喊他小张老师。小张老师外表虽不出众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但却是一个十分幽默的人。一天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我们正随着小张老师激昂的声调沉醉于辛弃疾的</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破阵子</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为陈同甫赋壮词以寄之</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不料一位迟到的同学一声“报告”惊掉了他手中的粉笔。同学们都替那位同学担心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怎么这么不识趣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偏偏在他情绪如此高涨的时候闯进来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小张老师回过头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竟没生气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只问了一句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“什么重要的事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让你误了和我们一起‘梦回吹角连营’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下次不许。”引得全班一片大笑。有了小张老师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语文课就有了笑声。</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 xmlns:a16="http://schemas.microsoft.com/office/drawing/2014/main" id="{21D37050-EF62-4E03-9C49-42484A701F06}"/>
              </a:ext>
            </a:extLst>
          </p:cNvPr>
          <p:cNvSpPr txBox="1"/>
          <p:nvPr/>
        </p:nvSpPr>
        <p:spPr>
          <a:xfrm>
            <a:off x="871870" y="359812"/>
            <a:ext cx="7824262" cy="479994"/>
          </a:xfrm>
          <a:prstGeom prst="rect">
            <a:avLst/>
          </a:prstGeom>
          <a:noFill/>
        </p:spPr>
        <p:txBody>
          <a:bodyPr wrap="square" lIns="36000" tIns="36000" rIns="36000" bIns="36000" rtlCol="0">
            <a:spAutoFit/>
          </a:bodyPr>
          <a:lstStyle/>
          <a:p>
            <a:pPr algn="ctr">
              <a:lnSpc>
                <a:spcPct val="150000"/>
              </a:lnSpc>
            </a:pPr>
            <a:r>
              <a:rPr lang="zh-CN" altLang="en-US" sz="2000" b="1" dirty="0" smtClean="0">
                <a:solidFill>
                  <a:srgbClr val="666666"/>
                </a:solidFill>
              </a:rPr>
              <a:t>教材片段写作汇总</a:t>
            </a:r>
            <a:endParaRPr lang="zh-CN" altLang="en-US" sz="2000" b="1" dirty="0">
              <a:solidFill>
                <a:srgbClr val="666666"/>
              </a:solidFill>
            </a:endParaRPr>
          </a:p>
        </p:txBody>
      </p:sp>
      <p:graphicFrame>
        <p:nvGraphicFramePr>
          <p:cNvPr id="6" name="表格 5"/>
          <p:cNvGraphicFramePr>
            <a:graphicFrameLocks noGrp="1"/>
          </p:cNvGraphicFramePr>
          <p:nvPr/>
        </p:nvGraphicFramePr>
        <p:xfrm>
          <a:off x="871870" y="914166"/>
          <a:ext cx="7836194" cy="3585240"/>
        </p:xfrm>
        <a:graphic>
          <a:graphicData uri="http://schemas.openxmlformats.org/drawingml/2006/table">
            <a:tbl>
              <a:tblPr/>
              <a:tblGrid>
                <a:gridCol w="606056"/>
                <a:gridCol w="2477386"/>
                <a:gridCol w="1392865"/>
                <a:gridCol w="3359887"/>
              </a:tblGrid>
              <a:tr h="46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年级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习题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训练点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68000">
                <a:tc rowSpan="6">
                  <a:txBody>
                    <a:bodyPr/>
                    <a:lstStyle/>
                    <a:p>
                      <a:pPr algn="ctr">
                        <a:lnSpc>
                          <a:spcPct val="150000"/>
                        </a:lnSpc>
                        <a:spcAft>
                          <a:spcPts val="0"/>
                        </a:spcAft>
                      </a:pPr>
                      <a:r>
                        <a:rPr lang="zh-CN" sz="1700" kern="100" dirty="0">
                          <a:solidFill>
                            <a:srgbClr val="000000"/>
                          </a:solidFill>
                          <a:latin typeface="NEU-BZ-S92"/>
                          <a:ea typeface="微软雅黑"/>
                          <a:cs typeface="Times New Roman"/>
                        </a:rPr>
                        <a:t>七上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《济南的冬天》</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景物描写</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不少于</a:t>
                      </a:r>
                      <a:r>
                        <a:rPr lang="en-US" sz="1700" kern="100">
                          <a:solidFill>
                            <a:srgbClr val="000000"/>
                          </a:solidFill>
                          <a:latin typeface="NEU-BZ-S92"/>
                          <a:ea typeface="微软雅黑"/>
                          <a:cs typeface="Times New Roman"/>
                        </a:rPr>
                        <a:t>200</a:t>
                      </a:r>
                      <a:r>
                        <a:rPr lang="zh-CN" sz="1700" kern="100">
                          <a:solidFill>
                            <a:srgbClr val="000000"/>
                          </a:solidFill>
                          <a:latin typeface="NEU-BZ-S92"/>
                          <a:ea typeface="微软雅黑"/>
                          <a:cs typeface="Times New Roman"/>
                        </a:rPr>
                        <a:t>字</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《从百草园到三味书屋》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课后四题</a:t>
                      </a:r>
                      <a:r>
                        <a:rPr lang="en-US" sz="1700" kern="100" dirty="0">
                          <a:solidFill>
                            <a:srgbClr val="000000"/>
                          </a:solidFill>
                          <a:latin typeface="NEU-BZ-S92"/>
                          <a:ea typeface="微软雅黑"/>
                          <a:cs typeface="Times New Roman"/>
                        </a:rPr>
                        <a:t>3.</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景物描写</a:t>
                      </a:r>
                      <a:r>
                        <a:rPr lang="en-US" sz="1700" kern="100">
                          <a:solidFill>
                            <a:srgbClr val="000000"/>
                          </a:solidFill>
                          <a:latin typeface="NEU-BZ-S92"/>
                          <a:ea typeface="微软雅黑"/>
                          <a:cs typeface="Times New Roman"/>
                        </a:rPr>
                        <a:t>200</a:t>
                      </a:r>
                      <a:r>
                        <a:rPr lang="zh-CN" sz="1700" kern="100">
                          <a:solidFill>
                            <a:srgbClr val="000000"/>
                          </a:solidFill>
                          <a:latin typeface="NEU-BZ-S92"/>
                          <a:ea typeface="微软雅黑"/>
                          <a:cs typeface="Times New Roman"/>
                        </a:rPr>
                        <a:t>字左右</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不必说……也不必说……单是……</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《植树的牧羊人》</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人物事迹记录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《狼》</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改写</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白话故事</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《天上的街市》</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发挥联想和想象写小诗</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《寓言四则》</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改写寓言</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生活中细微的动作可能会让你感动万分</a:t>
            </a:r>
            <a:r>
              <a:rPr lang="en-US" dirty="0" smtClean="0"/>
              <a:t>,</a:t>
            </a:r>
            <a:r>
              <a:rPr lang="zh-CN" altLang="en-US" dirty="0" smtClean="0"/>
              <a:t>请拿起自己的笔</a:t>
            </a:r>
            <a:r>
              <a:rPr lang="en-US" dirty="0" smtClean="0"/>
              <a:t>,</a:t>
            </a:r>
            <a:r>
              <a:rPr lang="zh-CN" altLang="en-US" dirty="0" smtClean="0"/>
              <a:t>运用细节描写</a:t>
            </a:r>
            <a:r>
              <a:rPr lang="en-US" dirty="0" smtClean="0"/>
              <a:t>,</a:t>
            </a:r>
            <a:r>
              <a:rPr lang="zh-CN" altLang="en-US" dirty="0" smtClean="0"/>
              <a:t>记录生活中的一个感动瞬间</a:t>
            </a:r>
            <a:r>
              <a:rPr lang="en-US" dirty="0" smtClean="0"/>
              <a:t>,</a:t>
            </a:r>
            <a:r>
              <a:rPr lang="zh-CN" altLang="en-US" dirty="0" smtClean="0"/>
              <a:t>不少于</a:t>
            </a:r>
            <a:r>
              <a:rPr lang="en-US" dirty="0" smtClean="0"/>
              <a:t>100</a:t>
            </a:r>
            <a:r>
              <a:rPr lang="zh-CN" altLang="en-US" dirty="0" smtClean="0"/>
              <a:t>字。</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小时候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我爱去外公家。外公知道好多趣事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外婆的厨艺精湛。每每听外公眉飞色舞地讲完一段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爷孙俩都饿了。于是外公蹑手蹑脚钻进厨房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趁外婆没在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夹几片刚炸好的鸡排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赶忙回来和我分享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像一个小孩子。有几次外公被外婆“人赃并获”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只得被外婆打手。然后我们乖乖地摆好桌子准备开饭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那个时候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真开心。</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正面描写与侧面描写相结合</a:t>
            </a:r>
            <a:r>
              <a:rPr lang="en-US" b="1" dirty="0" smtClean="0"/>
              <a:t>,</a:t>
            </a:r>
            <a:r>
              <a:rPr lang="zh-CN" altLang="en-US" b="1" dirty="0" smtClean="0"/>
              <a:t>写出人物特征</a:t>
            </a:r>
          </a:p>
          <a:p>
            <a:pPr indent="446088">
              <a:lnSpc>
                <a:spcPct val="150000"/>
              </a:lnSpc>
            </a:pPr>
            <a:r>
              <a:rPr lang="zh-CN" altLang="en-US" dirty="0" smtClean="0"/>
              <a:t>侧面描写就是通过对被描写对象周围人物或环境的渲染</a:t>
            </a:r>
            <a:r>
              <a:rPr lang="en-US" dirty="0" smtClean="0"/>
              <a:t>,</a:t>
            </a:r>
            <a:r>
              <a:rPr lang="zh-CN" altLang="en-US" dirty="0" smtClean="0"/>
              <a:t>来表现被描写对象的一种表现手法。侧面描写曲折含蓄</a:t>
            </a:r>
            <a:r>
              <a:rPr lang="en-US" dirty="0" smtClean="0"/>
              <a:t>,</a:t>
            </a:r>
            <a:r>
              <a:rPr lang="zh-CN" altLang="en-US" dirty="0" smtClean="0"/>
              <a:t>能唤起读者的想象</a:t>
            </a:r>
            <a:r>
              <a:rPr lang="en-US" dirty="0" smtClean="0"/>
              <a:t>,</a:t>
            </a:r>
            <a:r>
              <a:rPr lang="zh-CN" altLang="en-US" dirty="0" smtClean="0"/>
              <a:t>使要刻画的人物鲜明突出</a:t>
            </a:r>
            <a:r>
              <a:rPr lang="en-US" dirty="0" smtClean="0"/>
              <a:t>,</a:t>
            </a:r>
            <a:r>
              <a:rPr lang="zh-CN" altLang="en-US" dirty="0" smtClean="0"/>
              <a:t>达到以此显彼的效果。它是正面描写的一种补充。而实际写作中</a:t>
            </a:r>
            <a:r>
              <a:rPr lang="en-US" dirty="0" smtClean="0"/>
              <a:t>,</a:t>
            </a:r>
            <a:r>
              <a:rPr lang="zh-CN" altLang="en-US" dirty="0" smtClean="0"/>
              <a:t>往往是正面描写和侧面描写相结合。</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这个世界上人不是孤立的</a:t>
            </a:r>
            <a:r>
              <a:rPr lang="en-US" dirty="0" smtClean="0"/>
              <a:t>,</a:t>
            </a:r>
            <a:r>
              <a:rPr lang="zh-CN" altLang="en-US" dirty="0" smtClean="0"/>
              <a:t>而是相互联系的</a:t>
            </a:r>
            <a:r>
              <a:rPr lang="en-US" dirty="0" smtClean="0"/>
              <a:t>,</a:t>
            </a:r>
            <a:r>
              <a:rPr lang="zh-CN" altLang="en-US" dirty="0" smtClean="0"/>
              <a:t>这就是交际。在人际交往中</a:t>
            </a:r>
            <a:r>
              <a:rPr lang="en-US" dirty="0" smtClean="0"/>
              <a:t>,</a:t>
            </a:r>
            <a:r>
              <a:rPr lang="zh-CN" altLang="en-US" dirty="0" smtClean="0"/>
              <a:t>我们往往会相互展示自己</a:t>
            </a:r>
            <a:r>
              <a:rPr lang="en-US" dirty="0" smtClean="0"/>
              <a:t>,</a:t>
            </a:r>
            <a:r>
              <a:rPr lang="zh-CN" altLang="en-US" dirty="0" smtClean="0"/>
              <a:t>了解他人</a:t>
            </a:r>
            <a:r>
              <a:rPr lang="en-US" dirty="0" smtClean="0"/>
              <a:t>,</a:t>
            </a:r>
            <a:r>
              <a:rPr lang="zh-CN" altLang="en-US" dirty="0" smtClean="0"/>
              <a:t>那么你真的了解自己或者他人吗</a:t>
            </a:r>
            <a:r>
              <a:rPr lang="en-US" dirty="0" smtClean="0"/>
              <a:t>?</a:t>
            </a:r>
            <a:r>
              <a:rPr lang="zh-CN" altLang="en-US" dirty="0" smtClean="0"/>
              <a:t>请以“这就是我”或“这就是他”为话题</a:t>
            </a:r>
            <a:r>
              <a:rPr lang="en-US" dirty="0" smtClean="0"/>
              <a:t>,</a:t>
            </a:r>
            <a:r>
              <a:rPr lang="zh-CN" altLang="en-US" dirty="0" smtClean="0"/>
              <a:t>写一段不少于</a:t>
            </a:r>
            <a:r>
              <a:rPr lang="en-US" dirty="0" smtClean="0"/>
              <a:t>150</a:t>
            </a:r>
            <a:r>
              <a:rPr lang="zh-CN" altLang="en-US" dirty="0" smtClean="0"/>
              <a:t>字的记叙文片段</a:t>
            </a:r>
            <a:r>
              <a:rPr lang="en-US" dirty="0" smtClean="0"/>
              <a:t>,</a:t>
            </a:r>
            <a:r>
              <a:rPr lang="zh-CN" altLang="en-US" dirty="0" smtClean="0"/>
              <a:t>要求</a:t>
            </a:r>
            <a:r>
              <a:rPr lang="en-US" dirty="0" smtClean="0"/>
              <a:t>:</a:t>
            </a:r>
            <a:r>
              <a:rPr lang="zh-CN" altLang="en-US" dirty="0" smtClean="0"/>
              <a:t>能运用正面描写与侧面描写相结合的方法</a:t>
            </a:r>
            <a:r>
              <a:rPr lang="en-US" dirty="0" smtClean="0"/>
              <a:t>,</a:t>
            </a:r>
            <a:r>
              <a:rPr lang="zh-CN" altLang="en-US" dirty="0" smtClean="0"/>
              <a:t>能真实、生动地展示人物的个性特点。</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她虽然身体瘦小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但长发披肩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一身牛仔衣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走起路来风风火火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活脱脱一介江湖侠女。看到班里一女生在校门口被社会青年欺负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女生哭哭啼啼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毫无招架之力。侠女哪里看得下去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一个箭步冲上前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拽着那人硬是给女生赔了礼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道了歉。还有一次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她背着大的夸张的背包跑进教室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兴致勃勃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有人问时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她就潇洒地甩甩长发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神秘地说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全是书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”同学们露出一张张惊讶的面孔。</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类型三　说明类</a:t>
            </a:r>
          </a:p>
          <a:p>
            <a:pPr>
              <a:lnSpc>
                <a:spcPct val="150000"/>
              </a:lnSpc>
            </a:pPr>
            <a:r>
              <a:rPr lang="en-US" altLang="zh-CN" dirty="0" smtClean="0">
                <a:solidFill>
                  <a:srgbClr val="0092D7"/>
                </a:solidFill>
              </a:rPr>
              <a:t>【</a:t>
            </a:r>
            <a:r>
              <a:rPr lang="en-US" dirty="0" smtClean="0">
                <a:solidFill>
                  <a:srgbClr val="0092D7"/>
                </a:solidFill>
              </a:rPr>
              <a:t>2019</a:t>
            </a:r>
            <a:r>
              <a:rPr lang="zh-CN" altLang="en-US" dirty="0" smtClean="0">
                <a:solidFill>
                  <a:srgbClr val="0092D7"/>
                </a:solidFill>
              </a:rPr>
              <a:t>包头样题</a:t>
            </a:r>
            <a:r>
              <a:rPr lang="en-US" altLang="zh-CN" dirty="0" smtClean="0">
                <a:solidFill>
                  <a:srgbClr val="0092D7"/>
                </a:solidFill>
              </a:rPr>
              <a:t>】</a:t>
            </a:r>
          </a:p>
          <a:p>
            <a:pPr indent="446088">
              <a:lnSpc>
                <a:spcPct val="150000"/>
              </a:lnSpc>
            </a:pPr>
            <a:r>
              <a:rPr lang="zh-CN" altLang="en-US" dirty="0" smtClean="0"/>
              <a:t>爽滑的臊子面</a:t>
            </a:r>
            <a:r>
              <a:rPr lang="en-US" dirty="0" smtClean="0"/>
              <a:t>,</a:t>
            </a:r>
            <a:r>
              <a:rPr lang="zh-CN" altLang="en-US" dirty="0" smtClean="0"/>
              <a:t>可口的家常菜</a:t>
            </a:r>
            <a:r>
              <a:rPr lang="en-US" dirty="0" smtClean="0"/>
              <a:t>,</a:t>
            </a:r>
            <a:r>
              <a:rPr lang="zh-CN" altLang="en-US" dirty="0" smtClean="0"/>
              <a:t>好吃不过饺子</a:t>
            </a:r>
            <a:r>
              <a:rPr lang="en-US" dirty="0" smtClean="0"/>
              <a:t>,</a:t>
            </a:r>
            <a:r>
              <a:rPr lang="zh-CN" altLang="en-US" dirty="0" smtClean="0"/>
              <a:t>解馋莫如涮羊肉</a:t>
            </a:r>
            <a:r>
              <a:rPr lang="en-US" altLang="zh-CN" dirty="0" smtClean="0"/>
              <a:t>……</a:t>
            </a:r>
            <a:r>
              <a:rPr lang="zh-CN" altLang="en-US" dirty="0" smtClean="0"/>
              <a:t>总有一种美味溢满我们的眼睛</a:t>
            </a:r>
            <a:r>
              <a:rPr lang="en-US" dirty="0" smtClean="0"/>
              <a:t>,</a:t>
            </a:r>
            <a:r>
              <a:rPr lang="zh-CN" altLang="en-US" dirty="0" smtClean="0"/>
              <a:t>馨香我们的嗅觉</a:t>
            </a:r>
            <a:r>
              <a:rPr lang="en-US" dirty="0" smtClean="0"/>
              <a:t>,</a:t>
            </a:r>
            <a:r>
              <a:rPr lang="zh-CN" altLang="en-US" dirty="0" smtClean="0"/>
              <a:t>刺激我们的味蕾。</a:t>
            </a:r>
          </a:p>
          <a:p>
            <a:pPr indent="446088">
              <a:lnSpc>
                <a:spcPct val="150000"/>
              </a:lnSpc>
            </a:pPr>
            <a:r>
              <a:rPr lang="zh-CN" altLang="en-US" dirty="0" smtClean="0"/>
              <a:t>请你写一段</a:t>
            </a:r>
            <a:r>
              <a:rPr lang="en-US" dirty="0" smtClean="0"/>
              <a:t>200</a:t>
            </a:r>
            <a:r>
              <a:rPr lang="zh-CN" altLang="en-US" dirty="0" smtClean="0"/>
              <a:t>字以内的说明文字</a:t>
            </a:r>
            <a:r>
              <a:rPr lang="en-US" dirty="0" smtClean="0"/>
              <a:t>,</a:t>
            </a:r>
            <a:r>
              <a:rPr lang="zh-CN" altLang="en-US" dirty="0" smtClean="0"/>
              <a:t>向大家介绍一种你所熟知的食物。</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我们在审题时应首先依据给出的范例“臊子面”“家常菜”“饺子”和“涮羊肉”等食物明确自己要写的说明对象是什么</a:t>
            </a:r>
            <a:r>
              <a:rPr lang="en-US" dirty="0" smtClean="0"/>
              <a:t>;</a:t>
            </a:r>
            <a:r>
              <a:rPr lang="zh-CN" altLang="en-US" dirty="0" smtClean="0"/>
              <a:t>其次</a:t>
            </a:r>
            <a:r>
              <a:rPr lang="en-US" dirty="0" smtClean="0"/>
              <a:t>,</a:t>
            </a:r>
            <a:r>
              <a:rPr lang="zh-CN" altLang="en-US" dirty="0" smtClean="0"/>
              <a:t>确定说明内容</a:t>
            </a:r>
            <a:r>
              <a:rPr lang="en-US" dirty="0" smtClean="0"/>
              <a:t>,</a:t>
            </a:r>
            <a:r>
              <a:rPr lang="zh-CN" altLang="en-US" dirty="0" smtClean="0"/>
              <a:t>如写食物的特点、制作过程、味道或包含的文化内涵等</a:t>
            </a:r>
            <a:r>
              <a:rPr lang="en-US" dirty="0" smtClean="0"/>
              <a:t>;</a:t>
            </a:r>
            <a:r>
              <a:rPr lang="zh-CN" altLang="en-US" dirty="0" smtClean="0"/>
              <a:t>再次</a:t>
            </a:r>
            <a:r>
              <a:rPr lang="en-US" dirty="0" smtClean="0"/>
              <a:t>,</a:t>
            </a:r>
            <a:r>
              <a:rPr lang="zh-CN" altLang="en-US" dirty="0" smtClean="0"/>
              <a:t>确定说明顺序</a:t>
            </a:r>
            <a:r>
              <a:rPr lang="en-US" dirty="0" smtClean="0"/>
              <a:t>,</a:t>
            </a:r>
            <a:r>
              <a:rPr lang="zh-CN" altLang="en-US" dirty="0" smtClean="0"/>
              <a:t>例如可以使用时间顺序介绍制作工序</a:t>
            </a:r>
            <a:r>
              <a:rPr lang="en-US" dirty="0" smtClean="0"/>
              <a:t>;</a:t>
            </a:r>
            <a:r>
              <a:rPr lang="zh-CN" altLang="en-US" dirty="0" smtClean="0"/>
              <a:t>最后</a:t>
            </a:r>
            <a:r>
              <a:rPr lang="en-US" dirty="0" smtClean="0"/>
              <a:t>,</a:t>
            </a:r>
            <a:r>
              <a:rPr lang="zh-CN" altLang="en-US" dirty="0" smtClean="0"/>
              <a:t>写作中有意识地使用常见的说明方法。</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首先要紧扣事物特征进行说明</a:t>
            </a:r>
            <a:r>
              <a:rPr lang="en-US" dirty="0" smtClean="0"/>
              <a:t>,</a:t>
            </a:r>
            <a:r>
              <a:rPr lang="zh-CN" altLang="en-US" dirty="0" smtClean="0"/>
              <a:t>说明过程中恰当地使用各种说明方法。</a:t>
            </a:r>
          </a:p>
          <a:p>
            <a:pPr indent="446088">
              <a:lnSpc>
                <a:spcPct val="150000"/>
              </a:lnSpc>
            </a:pPr>
            <a:r>
              <a:rPr lang="zh-CN" altLang="en-US" dirty="0" smtClean="0"/>
              <a:t>其次</a:t>
            </a:r>
            <a:r>
              <a:rPr lang="en-US" dirty="0" smtClean="0"/>
              <a:t>,</a:t>
            </a:r>
            <a:r>
              <a:rPr lang="zh-CN" altLang="en-US" dirty="0" smtClean="0"/>
              <a:t>合理安排说明顺序尤其重要</a:t>
            </a:r>
            <a:r>
              <a:rPr lang="en-US" dirty="0" smtClean="0"/>
              <a:t>,</a:t>
            </a:r>
            <a:r>
              <a:rPr lang="zh-CN" altLang="en-US" dirty="0" smtClean="0"/>
              <a:t>这一点要根据说明对象及说明的内容选择时间、空间或逻辑顺序</a:t>
            </a:r>
            <a:r>
              <a:rPr lang="en-US" dirty="0" smtClean="0"/>
              <a:t>,</a:t>
            </a:r>
            <a:r>
              <a:rPr lang="zh-CN" altLang="en-US" dirty="0" smtClean="0"/>
              <a:t>其中介绍事物发展变化或制作工序及流程多用时间顺序</a:t>
            </a:r>
            <a:r>
              <a:rPr lang="en-US" dirty="0" smtClean="0"/>
              <a:t>,</a:t>
            </a:r>
            <a:r>
              <a:rPr lang="zh-CN" altLang="en-US" dirty="0" smtClean="0"/>
              <a:t>介绍建筑物或物品多用空间顺序</a:t>
            </a:r>
            <a:r>
              <a:rPr lang="en-US" dirty="0" smtClean="0"/>
              <a:t>,</a:t>
            </a:r>
            <a:r>
              <a:rPr lang="zh-CN" altLang="en-US" dirty="0" smtClean="0"/>
              <a:t>说明事理时常用逻辑顺序。</a:t>
            </a:r>
          </a:p>
          <a:p>
            <a:pPr indent="446088">
              <a:lnSpc>
                <a:spcPct val="150000"/>
              </a:lnSpc>
            </a:pPr>
            <a:r>
              <a:rPr lang="zh-CN" altLang="en-US" dirty="0" smtClean="0"/>
              <a:t>最后</a:t>
            </a:r>
            <a:r>
              <a:rPr lang="en-US" dirty="0" smtClean="0"/>
              <a:t>,</a:t>
            </a:r>
            <a:r>
              <a:rPr lang="zh-CN" altLang="en-US" dirty="0" smtClean="0"/>
              <a:t>说明文写作还要运用恰当的说明方法</a:t>
            </a:r>
            <a:r>
              <a:rPr lang="en-US" dirty="0" smtClean="0"/>
              <a:t>,</a:t>
            </a:r>
            <a:r>
              <a:rPr lang="zh-CN" altLang="en-US" dirty="0" smtClean="0"/>
              <a:t>如打比方、列数字、分类别、摹状貌等</a:t>
            </a:r>
            <a:r>
              <a:rPr lang="en-US" dirty="0" smtClean="0"/>
              <a:t>,</a:t>
            </a:r>
            <a:r>
              <a:rPr lang="zh-CN" altLang="en-US" dirty="0" smtClean="0"/>
              <a:t>同时</a:t>
            </a:r>
            <a:r>
              <a:rPr lang="en-US" dirty="0" smtClean="0"/>
              <a:t>,</a:t>
            </a:r>
            <a:r>
              <a:rPr lang="zh-CN" altLang="en-US" dirty="0" smtClean="0"/>
              <a:t>写作说明文还要注意说明语言的准确、科学与严密。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t> 在绵延不断的时间流动中</a:t>
            </a:r>
            <a:r>
              <a:rPr lang="en-US" dirty="0" smtClean="0"/>
              <a:t>,</a:t>
            </a:r>
            <a:r>
              <a:rPr lang="zh-CN" altLang="en-US" dirty="0" smtClean="0"/>
              <a:t>人们设立了一个个的节点</a:t>
            </a:r>
            <a:r>
              <a:rPr lang="en-US" dirty="0" smtClean="0"/>
              <a:t>,</a:t>
            </a:r>
            <a:r>
              <a:rPr lang="zh-CN" altLang="en-US" dirty="0" smtClean="0"/>
              <a:t>这些日子叫作节日。团圆与亲情、浪漫与爱情、狂欢与喜悦、追思与缅怀</a:t>
            </a:r>
            <a:r>
              <a:rPr lang="en-US" altLang="zh-CN" dirty="0" smtClean="0"/>
              <a:t>……</a:t>
            </a:r>
            <a:r>
              <a:rPr lang="zh-CN" altLang="en-US" dirty="0" smtClean="0"/>
              <a:t>中国人的各种情感都融入了中华民族的一个个传统节日里。请根据你的经历与理解</a:t>
            </a:r>
            <a:r>
              <a:rPr lang="en-US" dirty="0" smtClean="0"/>
              <a:t>,</a:t>
            </a:r>
            <a:r>
              <a:rPr lang="zh-CN" altLang="en-US" dirty="0" smtClean="0"/>
              <a:t>选择中华民族的一个传统节日</a:t>
            </a:r>
            <a:r>
              <a:rPr lang="en-US" dirty="0" smtClean="0"/>
              <a:t>,</a:t>
            </a:r>
            <a:r>
              <a:rPr lang="zh-CN" altLang="en-US" dirty="0" smtClean="0"/>
              <a:t>写一段说明性文字。不少于</a:t>
            </a:r>
            <a:r>
              <a:rPr lang="en-US" dirty="0" smtClean="0"/>
              <a:t>200</a:t>
            </a:r>
            <a:r>
              <a:rPr lang="zh-CN" altLang="en-US" dirty="0" smtClean="0"/>
              <a:t>字。</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清明节是二十四节气之一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也是我国历史悠久的传统节日之一。童稚时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我们便在“清明时节雨纷纷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路上行人欲断魂”的诗句中领略了扫墓者对先人的追思、缅怀。与喜庆的春节不同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清明节主要表现出的是一种凄婉、哀伤的节日气氛。清明节的活动有很多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比如吃艾叶米果、扫墓等。人们以此来缅怀祖先还有故去的亲友。</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67261"/>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这些祭祖活动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体现了中国人感恩、不忘本的道德意识以及孝道文化的源远流长。清明时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人们也会参加踏青、荡秋千、插柳等活动。清明节既有祭祖、追念先人功德的悲酸泪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又有踏青游玩的欢笑声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是一个富有特色的节日。</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类型四　论述类</a:t>
            </a:r>
          </a:p>
          <a:p>
            <a:pPr>
              <a:lnSpc>
                <a:spcPct val="150000"/>
              </a:lnSpc>
            </a:pPr>
            <a:r>
              <a:rPr lang="en-US" altLang="zh-CN" dirty="0" smtClean="0">
                <a:solidFill>
                  <a:srgbClr val="0092D7"/>
                </a:solidFill>
              </a:rPr>
              <a:t>【</a:t>
            </a:r>
            <a:r>
              <a:rPr lang="zh-CN" altLang="en-US" dirty="0" smtClean="0">
                <a:solidFill>
                  <a:srgbClr val="0092D7"/>
                </a:solidFill>
              </a:rPr>
              <a:t>教材例题</a:t>
            </a:r>
            <a:r>
              <a:rPr lang="en-US" altLang="zh-CN" dirty="0" smtClean="0">
                <a:solidFill>
                  <a:srgbClr val="0092D7"/>
                </a:solidFill>
              </a:rPr>
              <a:t>】</a:t>
            </a:r>
          </a:p>
          <a:p>
            <a:pPr indent="446088">
              <a:lnSpc>
                <a:spcPct val="150000"/>
              </a:lnSpc>
            </a:pPr>
            <a:r>
              <a:rPr lang="en-US" altLang="zh-CN" dirty="0" smtClean="0"/>
              <a:t>《</a:t>
            </a:r>
            <a:r>
              <a:rPr lang="zh-CN" altLang="en-US" dirty="0" smtClean="0"/>
              <a:t>怀疑与学问</a:t>
            </a:r>
            <a:r>
              <a:rPr lang="en-US" altLang="zh-CN" dirty="0" smtClean="0"/>
              <a:t>》</a:t>
            </a:r>
            <a:r>
              <a:rPr lang="zh-CN" altLang="en-US" dirty="0" smtClean="0"/>
              <a:t>一文中指出</a:t>
            </a:r>
            <a:r>
              <a:rPr lang="en-US" dirty="0" smtClean="0"/>
              <a:t>,</a:t>
            </a:r>
            <a:r>
              <a:rPr lang="zh-CN" altLang="en-US" dirty="0" smtClean="0"/>
              <a:t>做学问不要随便盲从或迷信</a:t>
            </a:r>
            <a:r>
              <a:rPr lang="en-US" dirty="0" smtClean="0"/>
              <a:t>,</a:t>
            </a:r>
            <a:r>
              <a:rPr lang="zh-CN" altLang="en-US" dirty="0" smtClean="0"/>
              <a:t>要有怀疑的精神。请你也写一段文字论证这个观点。</a:t>
            </a:r>
            <a:r>
              <a:rPr lang="en-US" dirty="0" smtClean="0"/>
              <a:t>200</a:t>
            </a:r>
            <a:r>
              <a:rPr lang="zh-CN" altLang="en-US" dirty="0" smtClean="0"/>
              <a:t>字左右。</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这一类题考查的是议论文写作的基本能力。初中阶段对议论文写作的要求是“观点明确</a:t>
            </a:r>
            <a:r>
              <a:rPr lang="en-US" dirty="0" smtClean="0"/>
              <a:t>,</a:t>
            </a:r>
            <a:r>
              <a:rPr lang="zh-CN" altLang="en-US" dirty="0" smtClean="0"/>
              <a:t>有理有据</a:t>
            </a:r>
            <a:r>
              <a:rPr lang="en-US" dirty="0" smtClean="0"/>
              <a:t>,</a:t>
            </a:r>
            <a:r>
              <a:rPr lang="zh-CN" altLang="en-US" dirty="0" smtClean="0"/>
              <a:t>条理清楚”</a:t>
            </a:r>
            <a:r>
              <a:rPr lang="en-US" dirty="0" smtClean="0"/>
              <a:t>,</a:t>
            </a:r>
            <a:r>
              <a:rPr lang="zh-CN" altLang="en-US" dirty="0" smtClean="0"/>
              <a:t>对于初中学生来讲</a:t>
            </a:r>
            <a:r>
              <a:rPr lang="en-US" dirty="0" smtClean="0"/>
              <a:t>,</a:t>
            </a:r>
            <a:r>
              <a:rPr lang="zh-CN" altLang="en-US" dirty="0" smtClean="0"/>
              <a:t>想要写出思维缜密的议论文并不容易。首先要提醒学生一定要有文体意识</a:t>
            </a:r>
            <a:r>
              <a:rPr lang="en-US" dirty="0" smtClean="0"/>
              <a:t>,</a:t>
            </a:r>
            <a:r>
              <a:rPr lang="zh-CN" altLang="en-US" dirty="0" smtClean="0"/>
              <a:t>议论文不同于说明文和记叙文</a:t>
            </a:r>
            <a:r>
              <a:rPr lang="en-US" dirty="0" smtClean="0"/>
              <a:t>,</a:t>
            </a:r>
            <a:r>
              <a:rPr lang="zh-CN" altLang="en-US" dirty="0" smtClean="0"/>
              <a:t>要以理服人。其次就是确立正确的、有针对性的论点</a:t>
            </a:r>
            <a:r>
              <a:rPr lang="en-US" dirty="0" smtClean="0"/>
              <a:t>,</a:t>
            </a:r>
            <a:r>
              <a:rPr lang="zh-CN" altLang="en-US" dirty="0" smtClean="0"/>
              <a:t>并能够围绕自己确定的观点选取真实可靠、能够支撑论点的典型论据</a:t>
            </a:r>
            <a:r>
              <a:rPr lang="en-US" dirty="0" smtClean="0"/>
              <a:t>,</a:t>
            </a:r>
            <a:r>
              <a:rPr lang="zh-CN" altLang="en-US" dirty="0" smtClean="0"/>
              <a:t>进而使用多种形式的论证方法论证观点。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871870" y="797203"/>
          <a:ext cx="7836194" cy="1404000"/>
        </p:xfrm>
        <a:graphic>
          <a:graphicData uri="http://schemas.openxmlformats.org/drawingml/2006/table">
            <a:tbl>
              <a:tblPr/>
              <a:tblGrid>
                <a:gridCol w="712381"/>
                <a:gridCol w="2838893"/>
                <a:gridCol w="1584251"/>
                <a:gridCol w="2700669"/>
              </a:tblGrid>
              <a:tr h="46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年级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习题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训练点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68000">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七下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《叶圣陶先生二三事》</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写作修改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《伟大的悲剧》</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写阅读笔记</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例题已经给出了中心论点</a:t>
            </a:r>
            <a:r>
              <a:rPr lang="en-US" dirty="0" smtClean="0"/>
              <a:t>,</a:t>
            </a:r>
            <a:r>
              <a:rPr lang="zh-CN" altLang="en-US" dirty="0" smtClean="0"/>
              <a:t>只需选择好与观点相对应的材料即可。而材料的筛选就需要学生平日多积累</a:t>
            </a:r>
            <a:r>
              <a:rPr lang="en-US" dirty="0" smtClean="0"/>
              <a:t>,</a:t>
            </a:r>
            <a:r>
              <a:rPr lang="zh-CN" altLang="en-US" dirty="0" smtClean="0"/>
              <a:t>多阅读</a:t>
            </a:r>
            <a:r>
              <a:rPr lang="en-US" dirty="0" smtClean="0"/>
              <a:t>,</a:t>
            </a:r>
            <a:r>
              <a:rPr lang="zh-CN" altLang="en-US" dirty="0" smtClean="0"/>
              <a:t>丰富自己的材料库。然后根据内容需要</a:t>
            </a:r>
            <a:r>
              <a:rPr lang="en-US" dirty="0" smtClean="0"/>
              <a:t>,</a:t>
            </a:r>
            <a:r>
              <a:rPr lang="zh-CN" altLang="en-US" dirty="0" smtClean="0"/>
              <a:t>选择合适的论证方法</a:t>
            </a:r>
            <a:r>
              <a:rPr lang="en-US" dirty="0" smtClean="0"/>
              <a:t>,</a:t>
            </a:r>
            <a:r>
              <a:rPr lang="zh-CN" altLang="en-US" dirty="0" smtClean="0"/>
              <a:t>比如对比论证、比喻论证等</a:t>
            </a:r>
            <a:r>
              <a:rPr lang="en-US" dirty="0" smtClean="0"/>
              <a:t>,</a:t>
            </a:r>
            <a:r>
              <a:rPr lang="zh-CN" altLang="en-US" dirty="0" smtClean="0"/>
              <a:t>不要局限于观点加例子的单一论证方法。</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论述类片段写作的类型</a:t>
            </a:r>
            <a:r>
              <a:rPr lang="en-US" dirty="0" smtClean="0"/>
              <a:t>,</a:t>
            </a:r>
            <a:r>
              <a:rPr lang="zh-CN" altLang="en-US" dirty="0" smtClean="0"/>
              <a:t>常常有辩论辞、驳斥观点、发表看法、品评文章等。</a:t>
            </a:r>
          </a:p>
          <a:p>
            <a:pPr indent="446088">
              <a:lnSpc>
                <a:spcPct val="150000"/>
              </a:lnSpc>
            </a:pPr>
            <a:r>
              <a:rPr lang="en-US" b="1" dirty="0" smtClean="0"/>
              <a:t>1.</a:t>
            </a:r>
            <a:r>
              <a:rPr lang="zh-CN" altLang="en-US" b="1" dirty="0" smtClean="0"/>
              <a:t>辩论辞</a:t>
            </a:r>
          </a:p>
          <a:p>
            <a:pPr indent="446088">
              <a:lnSpc>
                <a:spcPct val="150000"/>
              </a:lnSpc>
            </a:pPr>
            <a:r>
              <a:rPr lang="zh-CN" altLang="en-US" dirty="0" smtClean="0"/>
              <a:t>论辩类写作属于议论文</a:t>
            </a:r>
            <a:r>
              <a:rPr lang="en-US" dirty="0" smtClean="0"/>
              <a:t>,</a:t>
            </a:r>
            <a:r>
              <a:rPr lang="zh-CN" altLang="en-US" dirty="0" smtClean="0"/>
              <a:t>包含三个重要的组成部分</a:t>
            </a:r>
            <a:r>
              <a:rPr lang="en-US" dirty="0" smtClean="0"/>
              <a:t>:</a:t>
            </a:r>
            <a:r>
              <a:rPr lang="zh-CN" altLang="en-US" dirty="0" smtClean="0"/>
              <a:t>论点、论证过程与论据、行文和修辞。</a:t>
            </a:r>
          </a:p>
          <a:p>
            <a:pPr indent="446088">
              <a:lnSpc>
                <a:spcPct val="150000"/>
              </a:lnSpc>
            </a:pPr>
            <a:r>
              <a:rPr lang="zh-CN" altLang="en-US" dirty="0" smtClean="0"/>
              <a:t>首先要论点明确。</a:t>
            </a:r>
          </a:p>
          <a:p>
            <a:pPr indent="446088">
              <a:lnSpc>
                <a:spcPct val="150000"/>
              </a:lnSpc>
            </a:pPr>
            <a:r>
              <a:rPr lang="zh-CN" altLang="en-US" dirty="0" smtClean="0"/>
              <a:t>辩论赛中的题目往往归结为定义之争。双方争论的背后</a:t>
            </a:r>
            <a:r>
              <a:rPr lang="en-US" dirty="0" smtClean="0"/>
              <a:t>,</a:t>
            </a:r>
            <a:r>
              <a:rPr lang="zh-CN" altLang="en-US" dirty="0" smtClean="0"/>
              <a:t>是对某些关键性词语的定义不同。</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a:lnSpc>
                <a:spcPct val="150000"/>
              </a:lnSpc>
            </a:pPr>
            <a:r>
              <a:rPr lang="zh-CN" altLang="en-US" dirty="0" smtClean="0"/>
              <a:t>定义可以帮助划定己方辩论的范围</a:t>
            </a:r>
            <a:r>
              <a:rPr lang="en-US" dirty="0" smtClean="0"/>
              <a:t>,</a:t>
            </a:r>
            <a:r>
              <a:rPr lang="zh-CN" altLang="en-US" dirty="0" smtClean="0"/>
              <a:t>哪些是双方应该都承认的</a:t>
            </a:r>
            <a:r>
              <a:rPr lang="en-US" dirty="0" smtClean="0"/>
              <a:t>,</a:t>
            </a:r>
            <a:r>
              <a:rPr lang="zh-CN" altLang="en-US" dirty="0" smtClean="0"/>
              <a:t>哪些是重点需要讨论的。同时定义也应给出辩题的适用范围</a:t>
            </a:r>
            <a:r>
              <a:rPr lang="en-US" dirty="0" smtClean="0"/>
              <a:t>,</a:t>
            </a:r>
            <a:r>
              <a:rPr lang="zh-CN" altLang="en-US" dirty="0" smtClean="0"/>
              <a:t>这个范围不能过大</a:t>
            </a:r>
            <a:r>
              <a:rPr lang="en-US" dirty="0" smtClean="0"/>
              <a:t>,</a:t>
            </a:r>
            <a:r>
              <a:rPr lang="zh-CN" altLang="en-US" dirty="0" smtClean="0"/>
              <a:t>也不能过小</a:t>
            </a:r>
            <a:r>
              <a:rPr lang="en-US" dirty="0" smtClean="0"/>
              <a:t>,</a:t>
            </a:r>
            <a:r>
              <a:rPr lang="zh-CN" altLang="en-US" dirty="0" smtClean="0"/>
              <a:t>过大容易被辩倒</a:t>
            </a:r>
            <a:r>
              <a:rPr lang="en-US" dirty="0" smtClean="0"/>
              <a:t>,</a:t>
            </a:r>
            <a:r>
              <a:rPr lang="zh-CN" altLang="en-US" dirty="0" smtClean="0"/>
              <a:t>过小又没有现实意义。</a:t>
            </a:r>
          </a:p>
          <a:p>
            <a:pPr indent="446088">
              <a:lnSpc>
                <a:spcPct val="150000"/>
              </a:lnSpc>
            </a:pPr>
            <a:r>
              <a:rPr lang="zh-CN" altLang="en-US" dirty="0" smtClean="0"/>
              <a:t>在此基础上</a:t>
            </a:r>
            <a:r>
              <a:rPr lang="en-US" dirty="0" smtClean="0"/>
              <a:t>,</a:t>
            </a:r>
            <a:r>
              <a:rPr lang="zh-CN" altLang="en-US" dirty="0" smtClean="0"/>
              <a:t>确定辩论的主论点</a:t>
            </a:r>
            <a:r>
              <a:rPr lang="en-US" dirty="0" smtClean="0"/>
              <a:t>,</a:t>
            </a:r>
            <a:r>
              <a:rPr lang="zh-CN" altLang="en-US" dirty="0" smtClean="0"/>
              <a:t>还可以根据辩论内容设定分论点</a:t>
            </a:r>
            <a:r>
              <a:rPr lang="en-US" dirty="0" smtClean="0"/>
              <a:t>,</a:t>
            </a:r>
            <a:r>
              <a:rPr lang="zh-CN" altLang="en-US" dirty="0" smtClean="0"/>
              <a:t>即围绕主论点阐述为什么是对的。</a:t>
            </a:r>
          </a:p>
          <a:p>
            <a:pPr indent="446088">
              <a:lnSpc>
                <a:spcPct val="150000"/>
              </a:lnSpc>
            </a:pPr>
            <a:r>
              <a:rPr lang="zh-CN" altLang="en-US" dirty="0" smtClean="0"/>
              <a:t>其次是论证与论据。</a:t>
            </a:r>
          </a:p>
          <a:p>
            <a:pPr indent="446088">
              <a:lnSpc>
                <a:spcPct val="150000"/>
              </a:lnSpc>
            </a:pPr>
            <a:r>
              <a:rPr lang="zh-CN" altLang="en-US" dirty="0" smtClean="0"/>
              <a:t>论证和论据是用来支撑论点的。比如逻辑上的论证、价值上的判断、可行性的判断、经典文献、事例、法律法规、数据的引用等</a:t>
            </a:r>
            <a:r>
              <a:rPr lang="en-US" dirty="0" smtClean="0"/>
              <a:t>,</a:t>
            </a:r>
            <a:r>
              <a:rPr lang="zh-CN" altLang="en-US" dirty="0" smtClean="0"/>
              <a:t>都可以支撑论点。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dirty="0" smtClean="0"/>
              <a:t>最后是行文和修辞。</a:t>
            </a:r>
          </a:p>
          <a:p>
            <a:pPr indent="446088">
              <a:lnSpc>
                <a:spcPct val="150000"/>
              </a:lnSpc>
            </a:pPr>
            <a:r>
              <a:rPr lang="zh-CN" altLang="en-US" dirty="0" smtClean="0"/>
              <a:t>辩论文写作三步法</a:t>
            </a:r>
            <a:r>
              <a:rPr lang="en-US" dirty="0" smtClean="0"/>
              <a:t>:</a:t>
            </a:r>
            <a:endParaRPr lang="zh-CN" altLang="en-US" dirty="0" smtClean="0"/>
          </a:p>
          <a:p>
            <a:pPr indent="446088">
              <a:lnSpc>
                <a:spcPct val="150000"/>
              </a:lnSpc>
            </a:pPr>
            <a:r>
              <a:rPr lang="zh-CN" altLang="en-US" dirty="0" smtClean="0"/>
              <a:t>第一步</a:t>
            </a:r>
            <a:r>
              <a:rPr lang="en-US" dirty="0" smtClean="0"/>
              <a:t>,</a:t>
            </a:r>
            <a:r>
              <a:rPr lang="zh-CN" altLang="en-US" dirty="0" smtClean="0"/>
              <a:t>给出定义</a:t>
            </a:r>
            <a:r>
              <a:rPr lang="en-US" dirty="0" smtClean="0"/>
              <a:t>,</a:t>
            </a:r>
            <a:r>
              <a:rPr lang="zh-CN" altLang="en-US" dirty="0" smtClean="0"/>
              <a:t>提出主论点</a:t>
            </a:r>
            <a:r>
              <a:rPr lang="en-US" dirty="0" smtClean="0"/>
              <a:t>;</a:t>
            </a:r>
            <a:endParaRPr lang="zh-CN" altLang="en-US" dirty="0" smtClean="0"/>
          </a:p>
          <a:p>
            <a:pPr indent="446088">
              <a:lnSpc>
                <a:spcPct val="150000"/>
              </a:lnSpc>
            </a:pPr>
            <a:r>
              <a:rPr lang="zh-CN" altLang="en-US" dirty="0" smtClean="0"/>
              <a:t>第二步</a:t>
            </a:r>
            <a:r>
              <a:rPr lang="en-US" dirty="0" smtClean="0"/>
              <a:t>,</a:t>
            </a:r>
            <a:r>
              <a:rPr lang="zh-CN" altLang="en-US" dirty="0" smtClean="0"/>
              <a:t>分别论证论点</a:t>
            </a:r>
            <a:r>
              <a:rPr lang="en-US" dirty="0" smtClean="0"/>
              <a:t>,</a:t>
            </a:r>
            <a:r>
              <a:rPr lang="zh-CN" altLang="en-US" dirty="0" smtClean="0"/>
              <a:t>中间可采用分论点分别阐述</a:t>
            </a:r>
            <a:r>
              <a:rPr lang="en-US" dirty="0" smtClean="0"/>
              <a:t>,</a:t>
            </a:r>
            <a:r>
              <a:rPr lang="zh-CN" altLang="en-US" dirty="0" smtClean="0"/>
              <a:t>每个论点要采用翔实的论据和多种论证方法</a:t>
            </a:r>
            <a:r>
              <a:rPr lang="en-US" dirty="0" smtClean="0"/>
              <a:t>;</a:t>
            </a:r>
            <a:r>
              <a:rPr lang="zh-CN" altLang="en-US" dirty="0" smtClean="0"/>
              <a:t>在行文中</a:t>
            </a:r>
            <a:r>
              <a:rPr lang="en-US" dirty="0" smtClean="0"/>
              <a:t>,</a:t>
            </a:r>
            <a:r>
              <a:rPr lang="zh-CN" altLang="en-US" dirty="0" smtClean="0"/>
              <a:t>要善用“第一”“第二”以及“因为”“所以”等词语</a:t>
            </a:r>
            <a:r>
              <a:rPr lang="en-US" dirty="0" smtClean="0"/>
              <a:t>,</a:t>
            </a:r>
            <a:r>
              <a:rPr lang="zh-CN" altLang="en-US" dirty="0" smtClean="0"/>
              <a:t>显示文字之间的逻辑关系。</a:t>
            </a:r>
          </a:p>
          <a:p>
            <a:pPr indent="446088">
              <a:lnSpc>
                <a:spcPct val="150000"/>
              </a:lnSpc>
            </a:pPr>
            <a:r>
              <a:rPr lang="zh-CN" altLang="en-US" dirty="0" smtClean="0"/>
              <a:t>第三步</a:t>
            </a:r>
            <a:r>
              <a:rPr lang="en-US" dirty="0" smtClean="0"/>
              <a:t>,</a:t>
            </a:r>
            <a:r>
              <a:rPr lang="zh-CN" altLang="en-US" dirty="0" smtClean="0"/>
              <a:t>总结全文</a:t>
            </a:r>
            <a:r>
              <a:rPr lang="en-US" dirty="0" smtClean="0"/>
              <a:t>,</a:t>
            </a:r>
            <a:r>
              <a:rPr lang="zh-CN" altLang="en-US" dirty="0" smtClean="0"/>
              <a:t>做出归纳。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08918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solidFill>
                  <a:srgbClr val="0092D7"/>
                </a:solidFill>
              </a:rPr>
              <a:t>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温州</a:t>
            </a:r>
            <a:r>
              <a:rPr lang="en-US" dirty="0" smtClean="0">
                <a:solidFill>
                  <a:srgbClr val="0092D7"/>
                </a:solidFill>
              </a:rPr>
              <a:t>]</a:t>
            </a:r>
            <a:r>
              <a:rPr lang="zh-CN" altLang="en-US" dirty="0" smtClean="0"/>
              <a:t>班级以“周末补习的利与弊”为辩题组织辩论赛。请你任选一方</a:t>
            </a:r>
            <a:r>
              <a:rPr lang="en-US" dirty="0" smtClean="0"/>
              <a:t>,</a:t>
            </a:r>
            <a:r>
              <a:rPr lang="zh-CN" altLang="en-US" dirty="0" smtClean="0"/>
              <a:t>以辩手的身份陈述己方观点。</a:t>
            </a:r>
            <a:endParaRPr lang="en-US" altLang="zh-CN" dirty="0" smtClean="0"/>
          </a:p>
          <a:p>
            <a:pPr algn="ctr">
              <a:lnSpc>
                <a:spcPct val="250000"/>
              </a:lnSpc>
            </a:pPr>
            <a:r>
              <a:rPr lang="zh-CN" altLang="en-US" dirty="0" smtClean="0"/>
              <a:t>周末补习利大于弊</a:t>
            </a:r>
            <a:r>
              <a:rPr lang="en-US" dirty="0" smtClean="0"/>
              <a:t>VS</a:t>
            </a:r>
            <a:r>
              <a:rPr lang="zh-CN" altLang="en-US" dirty="0" smtClean="0"/>
              <a:t>周末补习弊大于利</a:t>
            </a:r>
          </a:p>
          <a:p>
            <a:pPr indent="446088">
              <a:lnSpc>
                <a:spcPct val="150000"/>
              </a:lnSpc>
            </a:pPr>
            <a:r>
              <a:rPr lang="zh-CN" altLang="en-US" dirty="0" smtClean="0"/>
              <a:t>要求</a:t>
            </a:r>
            <a:r>
              <a:rPr lang="en-US" dirty="0" smtClean="0"/>
              <a:t>:①</a:t>
            </a:r>
            <a:r>
              <a:rPr lang="zh-CN" altLang="en-US" dirty="0" smtClean="0"/>
              <a:t>观点鲜明</a:t>
            </a:r>
            <a:r>
              <a:rPr lang="en-US" dirty="0" smtClean="0"/>
              <a:t>,</a:t>
            </a:r>
            <a:r>
              <a:rPr lang="zh-CN" altLang="en-US" dirty="0" smtClean="0"/>
              <a:t>论据充分</a:t>
            </a:r>
            <a:r>
              <a:rPr lang="en-US" dirty="0" smtClean="0"/>
              <a:t>,</a:t>
            </a:r>
            <a:r>
              <a:rPr lang="zh-CN" altLang="en-US" dirty="0" smtClean="0"/>
              <a:t>逻辑严密</a:t>
            </a:r>
            <a:r>
              <a:rPr lang="en-US" dirty="0" smtClean="0"/>
              <a:t>;②</a:t>
            </a:r>
            <a:r>
              <a:rPr lang="zh-CN" altLang="en-US" dirty="0" smtClean="0"/>
              <a:t>正确书写汉字</a:t>
            </a:r>
            <a:r>
              <a:rPr lang="en-US" dirty="0" smtClean="0"/>
              <a:t>,</a:t>
            </a:r>
            <a:r>
              <a:rPr lang="zh-CN" altLang="en-US" dirty="0" smtClean="0"/>
              <a:t>准确使用标点</a:t>
            </a:r>
            <a:r>
              <a:rPr lang="en-US" dirty="0" smtClean="0"/>
              <a:t>,</a:t>
            </a:r>
            <a:r>
              <a:rPr lang="zh-CN" altLang="en-US" dirty="0" smtClean="0"/>
              <a:t>规范运用语言</a:t>
            </a:r>
            <a:r>
              <a:rPr lang="en-US" dirty="0" smtClean="0"/>
              <a:t>;③120</a:t>
            </a:r>
            <a:r>
              <a:rPr lang="zh-CN" altLang="en-US" dirty="0" smtClean="0"/>
              <a:t>字左右</a:t>
            </a:r>
            <a:r>
              <a:rPr lang="en-US" dirty="0" smtClean="0"/>
              <a:t>;④</a:t>
            </a:r>
            <a:r>
              <a:rPr lang="zh-CN" altLang="en-US" dirty="0" smtClean="0"/>
              <a:t>不得出现真实的校名、人名等。</a:t>
            </a:r>
          </a:p>
          <a:p>
            <a:pPr>
              <a:lnSpc>
                <a:spcPct val="150000"/>
              </a:lnSpc>
            </a:pPr>
            <a:r>
              <a:rPr lang="en-US" dirty="0" smtClean="0">
                <a:solidFill>
                  <a:srgbClr val="0092D7"/>
                </a:solidFill>
              </a:rPr>
              <a:t>[</a:t>
            </a:r>
            <a:r>
              <a:rPr lang="zh-CN" altLang="en-US" dirty="0" smtClean="0">
                <a:solidFill>
                  <a:srgbClr val="0092D7"/>
                </a:solidFill>
              </a:rPr>
              <a:t>示例一</a:t>
            </a:r>
            <a:r>
              <a:rPr lang="en-US" dirty="0" smtClean="0">
                <a:solidFill>
                  <a:srgbClr val="0092D7"/>
                </a:solidFill>
              </a:rPr>
              <a:t>]</a:t>
            </a:r>
            <a:r>
              <a:rPr lang="zh-CN" altLang="en-US" b="1" dirty="0" smtClean="0">
                <a:latin typeface="楷体" pitchFamily="49" charset="-122"/>
                <a:ea typeface="楷体" pitchFamily="49" charset="-122"/>
              </a:rPr>
              <a:t>我方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认为周末补习利大于弊。首先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参加周末补习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可以巩固所学知识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选择提高性的周末补习课程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还可以提升学习能力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开阔视野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初中生本该以学业为重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多花些时间学习也是理所应当的。综上所 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我方认为周末补习利大于弊。</a:t>
            </a:r>
          </a:p>
        </p:txBody>
      </p:sp>
      <p:pic>
        <p:nvPicPr>
          <p:cNvPr id="4" name="y01.jpg" descr="id:2147486591;FounderCES"/>
          <p:cNvPicPr>
            <a:picLocks noChangeAspect="1"/>
          </p:cNvPicPr>
          <p:nvPr/>
        </p:nvPicPr>
        <p:blipFill>
          <a:blip r:embed="rId2" cstate="print"/>
          <a:stretch>
            <a:fillRect/>
          </a:stretch>
        </p:blipFill>
        <p:spPr>
          <a:xfrm>
            <a:off x="2142461" y="1279893"/>
            <a:ext cx="580805" cy="580805"/>
          </a:xfrm>
          <a:prstGeom prst="rect">
            <a:avLst/>
          </a:prstGeom>
        </p:spPr>
      </p:pic>
      <p:pic>
        <p:nvPicPr>
          <p:cNvPr id="5" name="y02.jpg" descr="id:2147486598;FounderCES"/>
          <p:cNvPicPr>
            <a:picLocks noChangeAspect="1"/>
          </p:cNvPicPr>
          <p:nvPr/>
        </p:nvPicPr>
        <p:blipFill>
          <a:blip r:embed="rId3" cstate="print"/>
          <a:stretch>
            <a:fillRect/>
          </a:stretch>
        </p:blipFill>
        <p:spPr>
          <a:xfrm>
            <a:off x="6832867" y="1252510"/>
            <a:ext cx="594576" cy="586924"/>
          </a:xfrm>
          <a:prstGeom prst="rect">
            <a:avLst/>
          </a:prstGeom>
        </p:spPr>
      </p:pic>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69743"/>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示例二</a:t>
            </a:r>
            <a:r>
              <a:rPr lang="en-US" dirty="0" smtClean="0">
                <a:solidFill>
                  <a:srgbClr val="0092D7"/>
                </a:solidFill>
              </a:rPr>
              <a:t>]</a:t>
            </a:r>
            <a:r>
              <a:rPr lang="zh-CN" altLang="en-US" b="1" dirty="0" smtClean="0">
                <a:latin typeface="楷体" pitchFamily="49" charset="-122"/>
                <a:ea typeface="楷体" pitchFamily="49" charset="-122"/>
              </a:rPr>
              <a:t>我方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反方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认为周末补习弊大于利。首先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老师过多的介入会让我们产生习惯性的依赖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限制了我们自主学习能力的发展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周末补习占用了我们的休息时间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影响了我们的身心健康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周末补习需要一定的费用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给父母带来了经济压力。综上所述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我方认为周末补习弊大于利。</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en-US" b="1" dirty="0" smtClean="0"/>
              <a:t>2.</a:t>
            </a:r>
            <a:r>
              <a:rPr lang="zh-CN" altLang="en-US" b="1" dirty="0" smtClean="0"/>
              <a:t>驳斥观点</a:t>
            </a:r>
          </a:p>
          <a:p>
            <a:pPr indent="446088">
              <a:lnSpc>
                <a:spcPct val="150000"/>
              </a:lnSpc>
            </a:pPr>
            <a:r>
              <a:rPr lang="zh-CN" altLang="en-US" dirty="0" smtClean="0"/>
              <a:t>驳斥观点其实就是驳论文</a:t>
            </a:r>
            <a:r>
              <a:rPr lang="en-US" dirty="0" smtClean="0"/>
              <a:t>,</a:t>
            </a:r>
            <a:r>
              <a:rPr lang="zh-CN" altLang="en-US" dirty="0" smtClean="0"/>
              <a:t>驳论就是通过驳斥错误的观点</a:t>
            </a:r>
            <a:r>
              <a:rPr lang="en-US" dirty="0" smtClean="0"/>
              <a:t>,</a:t>
            </a:r>
            <a:r>
              <a:rPr lang="zh-CN" altLang="en-US" dirty="0" smtClean="0"/>
              <a:t>来树立自己的正确观点的论证方式。</a:t>
            </a:r>
          </a:p>
          <a:p>
            <a:pPr indent="446088">
              <a:lnSpc>
                <a:spcPct val="150000"/>
              </a:lnSpc>
            </a:pPr>
            <a:r>
              <a:rPr lang="zh-CN" altLang="en-US" dirty="0" smtClean="0"/>
              <a:t>写驳论不等同于辩论</a:t>
            </a:r>
            <a:r>
              <a:rPr lang="en-US" dirty="0" smtClean="0"/>
              <a:t>,</a:t>
            </a:r>
            <a:r>
              <a:rPr lang="zh-CN" altLang="en-US" dirty="0" smtClean="0"/>
              <a:t>一定要注意以下问题</a:t>
            </a:r>
            <a:r>
              <a:rPr lang="en-US" dirty="0" smtClean="0"/>
              <a:t>:</a:t>
            </a:r>
            <a:endParaRPr lang="zh-CN" altLang="en-US" dirty="0" smtClean="0"/>
          </a:p>
          <a:p>
            <a:pPr indent="446088">
              <a:lnSpc>
                <a:spcPct val="150000"/>
              </a:lnSpc>
            </a:pPr>
            <a:r>
              <a:rPr lang="zh-CN" altLang="en-US" dirty="0" smtClean="0"/>
              <a:t>第一</a:t>
            </a:r>
            <a:r>
              <a:rPr lang="en-US" dirty="0" smtClean="0"/>
              <a:t>,</a:t>
            </a:r>
            <a:r>
              <a:rPr lang="zh-CN" altLang="en-US" dirty="0" smtClean="0"/>
              <a:t>要找准靶子</a:t>
            </a:r>
            <a:r>
              <a:rPr lang="en-US" dirty="0" smtClean="0"/>
              <a:t>,</a:t>
            </a:r>
            <a:r>
              <a:rPr lang="zh-CN" altLang="en-US" dirty="0" smtClean="0"/>
              <a:t>首先要摆出对方的错误观点</a:t>
            </a:r>
            <a:r>
              <a:rPr lang="en-US" dirty="0" smtClean="0"/>
              <a:t>,</a:t>
            </a:r>
            <a:r>
              <a:rPr lang="zh-CN" altLang="en-US" dirty="0" smtClean="0"/>
              <a:t>可适当引用一些原词句</a:t>
            </a:r>
            <a:r>
              <a:rPr lang="en-US" dirty="0" smtClean="0"/>
              <a:t>,</a:t>
            </a:r>
            <a:r>
              <a:rPr lang="zh-CN" altLang="en-US" dirty="0" smtClean="0"/>
              <a:t>但要有重点</a:t>
            </a:r>
            <a:r>
              <a:rPr lang="en-US" dirty="0" smtClean="0"/>
              <a:t>,</a:t>
            </a:r>
            <a:r>
              <a:rPr lang="zh-CN" altLang="en-US" dirty="0" smtClean="0"/>
              <a:t>倾向性要鲜明</a:t>
            </a:r>
            <a:r>
              <a:rPr lang="en-US" dirty="0" smtClean="0"/>
              <a:t>,</a:t>
            </a:r>
            <a:r>
              <a:rPr lang="zh-CN" altLang="en-US" dirty="0" smtClean="0"/>
              <a:t>然后对准靶子</a:t>
            </a:r>
            <a:r>
              <a:rPr lang="en-US" dirty="0" smtClean="0"/>
              <a:t>,</a:t>
            </a:r>
            <a:r>
              <a:rPr lang="zh-CN" altLang="en-US" dirty="0" smtClean="0"/>
              <a:t>进行驳斥</a:t>
            </a:r>
            <a:r>
              <a:rPr lang="en-US" dirty="0" smtClean="0"/>
              <a:t>;</a:t>
            </a:r>
            <a:endParaRPr lang="zh-CN" altLang="en-US" dirty="0" smtClean="0"/>
          </a:p>
          <a:p>
            <a:pPr indent="446088">
              <a:lnSpc>
                <a:spcPct val="150000"/>
              </a:lnSpc>
            </a:pPr>
            <a:r>
              <a:rPr lang="zh-CN" altLang="en-US" dirty="0" smtClean="0"/>
              <a:t>第二</a:t>
            </a:r>
            <a:r>
              <a:rPr lang="en-US" dirty="0" smtClean="0"/>
              <a:t>,</a:t>
            </a:r>
            <a:r>
              <a:rPr lang="zh-CN" altLang="en-US" dirty="0" smtClean="0"/>
              <a:t>论据要充分</a:t>
            </a:r>
            <a:r>
              <a:rPr lang="en-US" dirty="0" smtClean="0"/>
              <a:t>,</a:t>
            </a:r>
            <a:r>
              <a:rPr lang="zh-CN" altLang="en-US" dirty="0" smtClean="0"/>
              <a:t>要有驳倒对方或使自己的观点确立的典型的材料</a:t>
            </a:r>
            <a:r>
              <a:rPr lang="en-US" dirty="0" smtClean="0"/>
              <a:t>,</a:t>
            </a:r>
            <a:r>
              <a:rPr lang="zh-CN" altLang="en-US" dirty="0" smtClean="0"/>
              <a:t>有它作支撑</a:t>
            </a:r>
            <a:r>
              <a:rPr lang="en-US" dirty="0" smtClean="0"/>
              <a:t>,</a:t>
            </a:r>
            <a:r>
              <a:rPr lang="zh-CN" altLang="en-US" dirty="0" smtClean="0"/>
              <a:t>反驳才有力</a:t>
            </a:r>
            <a:r>
              <a:rPr lang="en-US" dirty="0" smtClean="0"/>
              <a:t>;</a:t>
            </a:r>
            <a:endParaRPr lang="zh-CN" altLang="en-US" dirty="0" smtClean="0"/>
          </a:p>
          <a:p>
            <a:pPr indent="446088">
              <a:lnSpc>
                <a:spcPct val="150000"/>
              </a:lnSpc>
            </a:pPr>
            <a:r>
              <a:rPr lang="zh-CN" altLang="en-US" dirty="0" smtClean="0"/>
              <a:t>第三</a:t>
            </a:r>
            <a:r>
              <a:rPr lang="en-US" dirty="0" smtClean="0"/>
              <a:t>,</a:t>
            </a:r>
            <a:r>
              <a:rPr lang="zh-CN" altLang="en-US" dirty="0" smtClean="0"/>
              <a:t>要注意分寸</a:t>
            </a:r>
            <a:r>
              <a:rPr lang="en-US" dirty="0" smtClean="0"/>
              <a:t>,</a:t>
            </a:r>
            <a:r>
              <a:rPr lang="zh-CN" altLang="en-US" dirty="0" smtClean="0"/>
              <a:t>要击中要害</a:t>
            </a:r>
            <a:r>
              <a:rPr lang="en-US" dirty="0" smtClean="0"/>
              <a:t>,</a:t>
            </a:r>
            <a:r>
              <a:rPr lang="zh-CN" altLang="en-US" dirty="0" smtClean="0"/>
              <a:t>要有理有据</a:t>
            </a:r>
            <a:r>
              <a:rPr lang="en-US" dirty="0" smtClean="0"/>
              <a:t>,</a:t>
            </a:r>
            <a:r>
              <a:rPr lang="zh-CN" altLang="en-US" dirty="0" smtClean="0"/>
              <a:t>但不要有说教的痕迹</a:t>
            </a:r>
            <a:r>
              <a:rPr lang="en-US" dirty="0" smtClean="0"/>
              <a:t>,</a:t>
            </a:r>
            <a:r>
              <a:rPr lang="zh-CN" altLang="en-US" dirty="0" smtClean="0"/>
              <a:t>尽量自然而活泼</a:t>
            </a:r>
            <a:r>
              <a:rPr lang="en-US" dirty="0" smtClean="0"/>
              <a:t>,</a:t>
            </a:r>
            <a:r>
              <a:rPr lang="zh-CN" altLang="en-US" dirty="0" smtClean="0"/>
              <a:t>避免板着脸孔反驳</a:t>
            </a:r>
            <a:r>
              <a:rPr lang="en-US" dirty="0" smtClean="0"/>
              <a:t>,</a:t>
            </a:r>
            <a:r>
              <a:rPr lang="zh-CN" altLang="en-US" dirty="0" smtClean="0"/>
              <a:t>枯燥无味。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t>有人说</a:t>
            </a:r>
            <a:r>
              <a:rPr lang="en-US" dirty="0" smtClean="0"/>
              <a:t>:</a:t>
            </a:r>
            <a:r>
              <a:rPr lang="zh-CN" altLang="en-US" dirty="0" smtClean="0"/>
              <a:t>“成功的人才是英雄”</a:t>
            </a:r>
            <a:r>
              <a:rPr lang="en-US" dirty="0" smtClean="0"/>
              <a:t>,</a:t>
            </a:r>
            <a:r>
              <a:rPr lang="zh-CN" altLang="en-US" dirty="0" smtClean="0"/>
              <a:t>显然</a:t>
            </a:r>
            <a:r>
              <a:rPr lang="en-US" dirty="0" smtClean="0"/>
              <a:t>,</a:t>
            </a:r>
            <a:r>
              <a:rPr lang="zh-CN" altLang="en-US" dirty="0" smtClean="0"/>
              <a:t>这种观点是有偏颇的。那么请写一小段议论性文字</a:t>
            </a:r>
            <a:r>
              <a:rPr lang="en-US" dirty="0" smtClean="0"/>
              <a:t>,</a:t>
            </a:r>
            <a:r>
              <a:rPr lang="zh-CN" altLang="en-US" dirty="0" smtClean="0"/>
              <a:t>反驳这种观点吧</a:t>
            </a:r>
            <a:r>
              <a:rPr lang="en-US" dirty="0" smtClean="0"/>
              <a:t>!</a:t>
            </a:r>
            <a:r>
              <a:rPr lang="zh-CN" altLang="en-US" dirty="0" smtClean="0"/>
              <a:t>要求</a:t>
            </a:r>
            <a:r>
              <a:rPr lang="en-US" dirty="0" smtClean="0"/>
              <a:t>:</a:t>
            </a:r>
            <a:r>
              <a:rPr lang="zh-CN" altLang="en-US" dirty="0" smtClean="0"/>
              <a:t>语言简洁明确</a:t>
            </a:r>
            <a:r>
              <a:rPr lang="en-US" dirty="0" smtClean="0"/>
              <a:t>,</a:t>
            </a:r>
            <a:r>
              <a:rPr lang="zh-CN" altLang="en-US" dirty="0" smtClean="0"/>
              <a:t>有逻辑性</a:t>
            </a:r>
            <a:r>
              <a:rPr lang="en-US" dirty="0" smtClean="0"/>
              <a:t>,</a:t>
            </a:r>
            <a:r>
              <a:rPr lang="zh-CN" altLang="en-US" dirty="0" smtClean="0"/>
              <a:t>不少于</a:t>
            </a:r>
            <a:r>
              <a:rPr lang="en-US" dirty="0" smtClean="0"/>
              <a:t>150</a:t>
            </a:r>
            <a:r>
              <a:rPr lang="zh-CN" altLang="en-US" dirty="0" smtClean="0"/>
              <a:t>字。</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成功的人才是英雄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这显然是个谬论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如果它正确的话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那么二战初期的希特勒创建第三帝国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铁蹄横扫欧洲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成功地在一天之内就占领了丹麦</a:t>
            </a:r>
            <a:r>
              <a:rPr lang="en-US" b="1" dirty="0" smtClean="0">
                <a:latin typeface="楷体" pitchFamily="49" charset="-122"/>
                <a:ea typeface="楷体" pitchFamily="49" charset="-122"/>
              </a:rPr>
              <a:t>,40</a:t>
            </a:r>
            <a:r>
              <a:rPr lang="zh-CN" altLang="en-US" b="1" dirty="0" smtClean="0">
                <a:latin typeface="楷体" pitchFamily="49" charset="-122"/>
                <a:ea typeface="楷体" pitchFamily="49" charset="-122"/>
              </a:rPr>
              <a:t>天就打败了法国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不可不称之英雄啊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南宋时期的秦桧成功地当上了宰相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成功地除掉了岳飞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更是成功地出卖了国家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更是一个不可多得的一世英雄啊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难道人们真的认为这些人就是真的英雄了吗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当然不是。</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en-US" b="1" dirty="0" smtClean="0"/>
              <a:t>3.</a:t>
            </a:r>
            <a:r>
              <a:rPr lang="zh-CN" altLang="en-US" b="1" dirty="0" smtClean="0"/>
              <a:t>发表看法</a:t>
            </a:r>
          </a:p>
          <a:p>
            <a:pPr indent="446088">
              <a:lnSpc>
                <a:spcPct val="150000"/>
              </a:lnSpc>
            </a:pPr>
            <a:r>
              <a:rPr lang="zh-CN" altLang="en-US" dirty="0" smtClean="0"/>
              <a:t>根据材料发表看法也属于议论文的一种</a:t>
            </a:r>
            <a:r>
              <a:rPr lang="en-US" dirty="0" smtClean="0"/>
              <a:t>,</a:t>
            </a:r>
            <a:r>
              <a:rPr lang="zh-CN" altLang="en-US" dirty="0" smtClean="0"/>
              <a:t>和辩论文的区别在于</a:t>
            </a:r>
            <a:r>
              <a:rPr lang="en-US" dirty="0" smtClean="0"/>
              <a:t>,</a:t>
            </a:r>
            <a:r>
              <a:rPr lang="zh-CN" altLang="en-US" dirty="0" smtClean="0"/>
              <a:t>辩论文已经明确观点</a:t>
            </a:r>
            <a:r>
              <a:rPr lang="en-US" dirty="0" smtClean="0"/>
              <a:t>,</a:t>
            </a:r>
            <a:r>
              <a:rPr lang="zh-CN" altLang="en-US" dirty="0" smtClean="0"/>
              <a:t>而发表看法类试题需要从材料的不同角度找到支持或反对的观点</a:t>
            </a:r>
            <a:r>
              <a:rPr lang="en-US" dirty="0" smtClean="0"/>
              <a:t>,</a:t>
            </a:r>
            <a:r>
              <a:rPr lang="zh-CN" altLang="en-US" dirty="0" smtClean="0"/>
              <a:t>题目形式一般为“请结合本文内容</a:t>
            </a:r>
            <a:r>
              <a:rPr lang="en-US" dirty="0" smtClean="0"/>
              <a:t>,</a:t>
            </a:r>
            <a:r>
              <a:rPr lang="zh-CN" altLang="en-US" dirty="0" smtClean="0"/>
              <a:t>联系自己生活实际</a:t>
            </a:r>
            <a:r>
              <a:rPr lang="en-US" dirty="0" smtClean="0"/>
              <a:t>,</a:t>
            </a:r>
            <a:r>
              <a:rPr lang="zh-CN" altLang="en-US" dirty="0" smtClean="0"/>
              <a:t>谈谈你的感悟</a:t>
            </a:r>
            <a:r>
              <a:rPr lang="en-US" dirty="0" smtClean="0"/>
              <a:t>,</a:t>
            </a:r>
            <a:r>
              <a:rPr lang="zh-CN" altLang="en-US" dirty="0" smtClean="0"/>
              <a:t>启发或看法。”</a:t>
            </a:r>
          </a:p>
          <a:p>
            <a:pPr indent="446088">
              <a:lnSpc>
                <a:spcPct val="150000"/>
              </a:lnSpc>
            </a:pPr>
            <a:r>
              <a:rPr lang="zh-CN" altLang="en-US" dirty="0" smtClean="0"/>
              <a:t>写作要求</a:t>
            </a:r>
            <a:r>
              <a:rPr lang="en-US" dirty="0" smtClean="0"/>
              <a:t>:</a:t>
            </a:r>
            <a:endParaRPr lang="zh-CN" altLang="en-US" dirty="0" smtClean="0"/>
          </a:p>
          <a:p>
            <a:pPr indent="446088">
              <a:lnSpc>
                <a:spcPct val="150000"/>
              </a:lnSpc>
            </a:pPr>
            <a:r>
              <a:rPr lang="en-US" dirty="0" smtClean="0"/>
              <a:t>(1)</a:t>
            </a:r>
            <a:r>
              <a:rPr lang="zh-CN" altLang="en-US" dirty="0" smtClean="0"/>
              <a:t>明确的针对性。针对材料</a:t>
            </a:r>
            <a:r>
              <a:rPr lang="en-US" dirty="0" smtClean="0"/>
              <a:t>,</a:t>
            </a:r>
            <a:r>
              <a:rPr lang="zh-CN" altLang="en-US" dirty="0" smtClean="0"/>
              <a:t>阐述正确的看法、主张或观点</a:t>
            </a:r>
            <a:r>
              <a:rPr lang="en-US" dirty="0" smtClean="0"/>
              <a:t>,</a:t>
            </a:r>
            <a:r>
              <a:rPr lang="zh-CN" altLang="en-US" dirty="0" smtClean="0"/>
              <a:t>明辨是非。可支持</a:t>
            </a:r>
            <a:r>
              <a:rPr lang="en-US" dirty="0" smtClean="0"/>
              <a:t>,</a:t>
            </a:r>
            <a:r>
              <a:rPr lang="zh-CN" altLang="en-US" dirty="0" smtClean="0"/>
              <a:t>可反对。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dirty="0" smtClean="0"/>
              <a:t>(2)</a:t>
            </a:r>
            <a:r>
              <a:rPr lang="zh-CN" altLang="en-US" dirty="0" smtClean="0"/>
              <a:t>观点正确。好的议论文</a:t>
            </a:r>
            <a:r>
              <a:rPr lang="en-US" dirty="0" smtClean="0"/>
              <a:t>,</a:t>
            </a:r>
            <a:r>
              <a:rPr lang="zh-CN" altLang="en-US" dirty="0" smtClean="0"/>
              <a:t>不但要有明确的针对性</a:t>
            </a:r>
            <a:r>
              <a:rPr lang="en-US" dirty="0" smtClean="0"/>
              <a:t>,</a:t>
            </a:r>
            <a:r>
              <a:rPr lang="zh-CN" altLang="en-US" dirty="0" smtClean="0"/>
              <a:t>还应该积极倡导正确的看法、主张和观点。而一个错误的观点</a:t>
            </a:r>
            <a:r>
              <a:rPr lang="en-US" dirty="0" smtClean="0"/>
              <a:t>,</a:t>
            </a:r>
            <a:r>
              <a:rPr lang="zh-CN" altLang="en-US" dirty="0" smtClean="0"/>
              <a:t>哪怕能够自圆其说</a:t>
            </a:r>
            <a:r>
              <a:rPr lang="en-US" dirty="0" smtClean="0"/>
              <a:t>,</a:t>
            </a:r>
            <a:r>
              <a:rPr lang="zh-CN" altLang="en-US" dirty="0" smtClean="0"/>
              <a:t>也是无法说服他人的。</a:t>
            </a:r>
          </a:p>
          <a:p>
            <a:pPr indent="446088">
              <a:lnSpc>
                <a:spcPct val="150000"/>
              </a:lnSpc>
            </a:pPr>
            <a:r>
              <a:rPr lang="en-US" dirty="0" smtClean="0"/>
              <a:t>(3)</a:t>
            </a:r>
            <a:r>
              <a:rPr lang="zh-CN" altLang="en-US" dirty="0" smtClean="0"/>
              <a:t>辩证看待问题。考虑问题尽可能全面</a:t>
            </a:r>
            <a:r>
              <a:rPr lang="en-US" dirty="0" smtClean="0"/>
              <a:t>,</a:t>
            </a:r>
            <a:r>
              <a:rPr lang="zh-CN" altLang="en-US" dirty="0" smtClean="0"/>
              <a:t>眼光尽可能长远</a:t>
            </a:r>
            <a:r>
              <a:rPr lang="en-US" dirty="0" smtClean="0"/>
              <a:t>,</a:t>
            </a:r>
            <a:r>
              <a:rPr lang="zh-CN" altLang="en-US" dirty="0" smtClean="0"/>
              <a:t>但辩证看问题时应该紧密结合文本</a:t>
            </a:r>
            <a:r>
              <a:rPr lang="en-US" dirty="0" smtClean="0"/>
              <a:t>,</a:t>
            </a:r>
            <a:r>
              <a:rPr lang="zh-CN" altLang="en-US" dirty="0" smtClean="0"/>
              <a:t>具体分析</a:t>
            </a:r>
            <a:r>
              <a:rPr lang="en-US" dirty="0" smtClean="0"/>
              <a:t>,</a:t>
            </a:r>
            <a:r>
              <a:rPr lang="zh-CN" altLang="en-US" dirty="0" smtClean="0"/>
              <a:t>否则会有模棱两可、观点不明确的嫌疑。</a:t>
            </a:r>
          </a:p>
          <a:p>
            <a:pPr indent="446088">
              <a:lnSpc>
                <a:spcPct val="150000"/>
              </a:lnSpc>
            </a:pPr>
            <a:r>
              <a:rPr lang="en-US" dirty="0" smtClean="0"/>
              <a:t>(4)</a:t>
            </a:r>
            <a:r>
              <a:rPr lang="zh-CN" altLang="en-US" dirty="0" smtClean="0"/>
              <a:t>内容具体不空洞。好的议论文</a:t>
            </a:r>
            <a:r>
              <a:rPr lang="en-US" dirty="0" smtClean="0"/>
              <a:t>,</a:t>
            </a:r>
            <a:r>
              <a:rPr lang="zh-CN" altLang="en-US" dirty="0" smtClean="0"/>
              <a:t>应该是论点、论据、论证完整</a:t>
            </a:r>
            <a:r>
              <a:rPr lang="en-US" dirty="0" smtClean="0"/>
              <a:t>,</a:t>
            </a:r>
            <a:r>
              <a:rPr lang="zh-CN" altLang="en-US" dirty="0" smtClean="0"/>
              <a:t>而且要有论证的过程</a:t>
            </a:r>
            <a:r>
              <a:rPr lang="en-US" dirty="0" smtClean="0"/>
              <a:t>,</a:t>
            </a:r>
            <a:r>
              <a:rPr lang="zh-CN" altLang="en-US" dirty="0" smtClean="0"/>
              <a:t>也就是分析的过程。分析时应该结合文中具体内容严密组织材料。</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871870" y="797203"/>
          <a:ext cx="7836194" cy="3585240"/>
        </p:xfrm>
        <a:graphic>
          <a:graphicData uri="http://schemas.openxmlformats.org/drawingml/2006/table">
            <a:tbl>
              <a:tblPr/>
              <a:tblGrid>
                <a:gridCol w="712381"/>
                <a:gridCol w="2838893"/>
                <a:gridCol w="1584251"/>
                <a:gridCol w="2700669"/>
              </a:tblGrid>
              <a:tr h="46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年级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习题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训练点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68000">
                <a:tc rowSpan="6">
                  <a:txBody>
                    <a:bodyPr/>
                    <a:lstStyle/>
                    <a:p>
                      <a:pPr algn="ctr">
                        <a:lnSpc>
                          <a:spcPct val="150000"/>
                        </a:lnSpc>
                        <a:spcAft>
                          <a:spcPts val="0"/>
                        </a:spcAft>
                      </a:pPr>
                      <a:r>
                        <a:rPr lang="zh-CN" sz="1700" kern="100" dirty="0">
                          <a:solidFill>
                            <a:srgbClr val="000000"/>
                          </a:solidFill>
                          <a:latin typeface="NEU-BZ-S92"/>
                          <a:ea typeface="微软雅黑"/>
                          <a:cs typeface="Times New Roman"/>
                        </a:rPr>
                        <a:t>八上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《活动·探究》</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任务三</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新闻写作</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《短文二篇》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答谢中书书</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en-US" sz="1700" kern="100" dirty="0">
                          <a:solidFill>
                            <a:srgbClr val="000000"/>
                          </a:solidFill>
                          <a:latin typeface="微软雅黑"/>
                          <a:ea typeface="方正书宋_GBK"/>
                          <a:cs typeface="Times New Roman"/>
                        </a:rPr>
                        <a:t>(</a:t>
                      </a:r>
                      <a:r>
                        <a:rPr lang="zh-CN" sz="1700" kern="100" dirty="0">
                          <a:solidFill>
                            <a:srgbClr val="000000"/>
                          </a:solidFill>
                          <a:latin typeface="NEU-BZ-S92"/>
                          <a:ea typeface="微软雅黑"/>
                          <a:cs typeface="Times New Roman"/>
                        </a:rPr>
                        <a:t>记承天寺夜游</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课后五题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改写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白话散文</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《白杨礼赞》</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课后五题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片段</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使用象征手法</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《苏州园林》</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说明文小写作</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《愚公移山》</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片段</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场景描写</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《诗词五首》</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描写诗词的情境</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indent="446088">
              <a:lnSpc>
                <a:spcPct val="150000"/>
              </a:lnSpc>
            </a:pPr>
            <a:r>
              <a:rPr lang="en-US" dirty="0" smtClean="0"/>
              <a:t>(5)</a:t>
            </a:r>
            <a:r>
              <a:rPr lang="zh-CN" altLang="en-US" dirty="0" smtClean="0"/>
              <a:t>逻辑性强。逻辑的严密清晰外显于文章的结构层次</a:t>
            </a:r>
            <a:r>
              <a:rPr lang="en-US" dirty="0" smtClean="0"/>
              <a:t>,</a:t>
            </a:r>
            <a:r>
              <a:rPr lang="zh-CN" altLang="en-US" dirty="0" smtClean="0"/>
              <a:t>内表于论证思路和环环紧扣上。语言要严密</a:t>
            </a:r>
            <a:r>
              <a:rPr lang="en-US" dirty="0" smtClean="0"/>
              <a:t>,</a:t>
            </a:r>
            <a:r>
              <a:rPr lang="zh-CN" altLang="en-US" dirty="0" smtClean="0"/>
              <a:t>无懈可击。</a:t>
            </a:r>
          </a:p>
          <a:p>
            <a:pPr indent="446088">
              <a:lnSpc>
                <a:spcPct val="150000"/>
              </a:lnSpc>
            </a:pPr>
            <a:r>
              <a:rPr lang="zh-CN" altLang="en-US" dirty="0" smtClean="0"/>
              <a:t>此类写作一般先明确论点</a:t>
            </a:r>
            <a:r>
              <a:rPr lang="en-US" dirty="0" smtClean="0"/>
              <a:t>,</a:t>
            </a:r>
            <a:r>
              <a:rPr lang="zh-CN" altLang="en-US" dirty="0" smtClean="0"/>
              <a:t>接着叙述现象或引用材料、分析材料</a:t>
            </a:r>
            <a:r>
              <a:rPr lang="en-US" dirty="0" smtClean="0"/>
              <a:t>,</a:t>
            </a:r>
            <a:r>
              <a:rPr lang="zh-CN" altLang="en-US" dirty="0" smtClean="0"/>
              <a:t>用合适的论证方法</a:t>
            </a:r>
            <a:r>
              <a:rPr lang="en-US" dirty="0" smtClean="0"/>
              <a:t>,</a:t>
            </a:r>
            <a:r>
              <a:rPr lang="zh-CN" altLang="en-US" dirty="0" smtClean="0"/>
              <a:t>或举事例</a:t>
            </a:r>
            <a:r>
              <a:rPr lang="en-US" dirty="0" smtClean="0"/>
              <a:t>,</a:t>
            </a:r>
            <a:r>
              <a:rPr lang="zh-CN" altLang="en-US" dirty="0" smtClean="0"/>
              <a:t>或引名言</a:t>
            </a:r>
            <a:r>
              <a:rPr lang="en-US" dirty="0" smtClean="0"/>
              <a:t>,</a:t>
            </a:r>
            <a:r>
              <a:rPr lang="zh-CN" altLang="en-US" dirty="0" smtClean="0"/>
              <a:t>围绕现实和自身论述自己的观点。结尾再总结全文</a:t>
            </a:r>
            <a:r>
              <a:rPr lang="en-US" dirty="0" smtClean="0"/>
              <a:t>,</a:t>
            </a:r>
            <a:r>
              <a:rPr lang="zh-CN" altLang="en-US" dirty="0" smtClean="0"/>
              <a:t>照应开头重申观点。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台州</a:t>
            </a:r>
            <a:r>
              <a:rPr lang="en-US" dirty="0" smtClean="0">
                <a:solidFill>
                  <a:srgbClr val="0092D7"/>
                </a:solidFill>
              </a:rPr>
              <a:t>]</a:t>
            </a:r>
            <a:r>
              <a:rPr lang="zh-CN" altLang="en-US" dirty="0" smtClean="0"/>
              <a:t>下面是新华网</a:t>
            </a:r>
            <a:r>
              <a:rPr lang="en-US" altLang="zh-CN" dirty="0" smtClean="0"/>
              <a:t>《</a:t>
            </a:r>
            <a:r>
              <a:rPr lang="zh-CN" altLang="en-US" dirty="0" smtClean="0"/>
              <a:t>议起来</a:t>
            </a:r>
            <a:r>
              <a:rPr lang="en-US" altLang="zh-CN" dirty="0" smtClean="0"/>
              <a:t>》</a:t>
            </a:r>
            <a:r>
              <a:rPr lang="zh-CN" altLang="en-US" dirty="0" smtClean="0"/>
              <a:t>栏目的一次活动</a:t>
            </a:r>
            <a:r>
              <a:rPr lang="en-US" dirty="0" smtClean="0"/>
              <a:t>,</a:t>
            </a:r>
            <a:r>
              <a:rPr lang="zh-CN" altLang="en-US" dirty="0" smtClean="0"/>
              <a:t>请参与讨论</a:t>
            </a:r>
            <a:r>
              <a:rPr lang="en-US" dirty="0" smtClean="0"/>
              <a:t>,</a:t>
            </a:r>
            <a:r>
              <a:rPr lang="zh-CN" altLang="en-US" dirty="0" smtClean="0"/>
              <a:t>在留言区发表你的看法。</a:t>
            </a:r>
          </a:p>
          <a:p>
            <a:pPr>
              <a:lnSpc>
                <a:spcPct val="150000"/>
              </a:lnSpc>
            </a:pPr>
            <a:r>
              <a:rPr lang="en-US" altLang="zh-CN" dirty="0" smtClean="0">
                <a:solidFill>
                  <a:srgbClr val="0092D7"/>
                </a:solidFill>
              </a:rPr>
              <a:t>【</a:t>
            </a:r>
            <a:r>
              <a:rPr lang="zh-CN" altLang="en-US" dirty="0" smtClean="0">
                <a:solidFill>
                  <a:srgbClr val="0092D7"/>
                </a:solidFill>
              </a:rPr>
              <a:t>议题</a:t>
            </a:r>
            <a:r>
              <a:rPr lang="en-US" altLang="zh-CN" dirty="0" smtClean="0">
                <a:solidFill>
                  <a:srgbClr val="0092D7"/>
                </a:solidFill>
              </a:rPr>
              <a:t>】</a:t>
            </a:r>
            <a:r>
              <a:rPr lang="zh-CN" altLang="en-US" dirty="0" smtClean="0"/>
              <a:t>南京小学生尤逸轩的作文</a:t>
            </a:r>
            <a:r>
              <a:rPr lang="en-US" altLang="zh-CN" dirty="0" smtClean="0"/>
              <a:t>《</a:t>
            </a:r>
            <a:r>
              <a:rPr lang="zh-CN" altLang="en-US" dirty="0" smtClean="0"/>
              <a:t>藏在角落里的我</a:t>
            </a:r>
            <a:r>
              <a:rPr lang="en-US" altLang="zh-CN" dirty="0" smtClean="0"/>
              <a:t>》</a:t>
            </a:r>
            <a:r>
              <a:rPr lang="zh-CN" altLang="en-US" dirty="0" smtClean="0"/>
              <a:t>走红网络</a:t>
            </a:r>
            <a:r>
              <a:rPr lang="en-US" dirty="0" smtClean="0"/>
              <a:t>,</a:t>
            </a:r>
            <a:r>
              <a:rPr lang="zh-CN" altLang="en-US" dirty="0" smtClean="0"/>
              <a:t>被网友称为“一股清流”。她写道</a:t>
            </a:r>
            <a:r>
              <a:rPr lang="en-US" dirty="0" smtClean="0"/>
              <a:t>:</a:t>
            </a:r>
            <a:r>
              <a:rPr lang="zh-CN" altLang="en-US" dirty="0" smtClean="0"/>
              <a:t>“自己长大后想当木匠”“也许我并不需要考哈佛北大</a:t>
            </a:r>
            <a:r>
              <a:rPr lang="en-US" dirty="0" smtClean="0"/>
              <a:t>,</a:t>
            </a:r>
            <a:r>
              <a:rPr lang="zh-CN" altLang="en-US" dirty="0" smtClean="0"/>
              <a:t>只要快乐就好。”</a:t>
            </a:r>
          </a:p>
          <a:p>
            <a:pPr>
              <a:lnSpc>
                <a:spcPct val="150000"/>
              </a:lnSpc>
            </a:pPr>
            <a:r>
              <a:rPr lang="en-US" altLang="zh-CN" dirty="0" smtClean="0">
                <a:solidFill>
                  <a:srgbClr val="0092D7"/>
                </a:solidFill>
              </a:rPr>
              <a:t>【</a:t>
            </a:r>
            <a:r>
              <a:rPr lang="zh-CN" altLang="en-US" dirty="0" smtClean="0">
                <a:solidFill>
                  <a:srgbClr val="0092D7"/>
                </a:solidFill>
              </a:rPr>
              <a:t>议起来</a:t>
            </a:r>
            <a:r>
              <a:rPr lang="en-US" altLang="zh-CN" dirty="0" smtClean="0">
                <a:solidFill>
                  <a:srgbClr val="0092D7"/>
                </a:solidFill>
              </a:rPr>
              <a:t>】</a:t>
            </a:r>
            <a:r>
              <a:rPr lang="zh-CN" altLang="en-US" dirty="0" smtClean="0"/>
              <a:t>有人说三百六十行行行出状元</a:t>
            </a:r>
            <a:r>
              <a:rPr lang="en-US" dirty="0" smtClean="0"/>
              <a:t>,</a:t>
            </a:r>
            <a:r>
              <a:rPr lang="zh-CN" altLang="en-US" dirty="0" smtClean="0"/>
              <a:t>做木匠也光荣</a:t>
            </a:r>
            <a:r>
              <a:rPr lang="en-US" dirty="0" smtClean="0"/>
              <a:t>;</a:t>
            </a:r>
            <a:r>
              <a:rPr lang="zh-CN" altLang="en-US" dirty="0" smtClean="0"/>
              <a:t>但也有人认为应该从小树立远大理想。对此</a:t>
            </a:r>
            <a:r>
              <a:rPr lang="en-US" dirty="0" smtClean="0"/>
              <a:t>,</a:t>
            </a:r>
            <a:r>
              <a:rPr lang="zh-CN" altLang="en-US" dirty="0" smtClean="0"/>
              <a:t>你怎么看</a:t>
            </a:r>
            <a:r>
              <a:rPr lang="en-US" dirty="0" smtClean="0"/>
              <a:t>?</a:t>
            </a:r>
            <a:endParaRPr lang="zh-CN" altLang="en-US" dirty="0" smtClean="0"/>
          </a:p>
          <a:p>
            <a:pPr>
              <a:lnSpc>
                <a:spcPct val="150000"/>
              </a:lnSpc>
            </a:pPr>
            <a:r>
              <a:rPr lang="en-US" altLang="zh-CN" dirty="0" smtClean="0">
                <a:solidFill>
                  <a:srgbClr val="0092D7"/>
                </a:solidFill>
              </a:rPr>
              <a:t>【</a:t>
            </a:r>
            <a:r>
              <a:rPr lang="zh-CN" altLang="en-US" dirty="0" smtClean="0">
                <a:solidFill>
                  <a:srgbClr val="0092D7"/>
                </a:solidFill>
              </a:rPr>
              <a:t>留言区</a:t>
            </a:r>
            <a:r>
              <a:rPr lang="en-US" altLang="zh-CN" dirty="0" smtClean="0">
                <a:solidFill>
                  <a:srgbClr val="0092D7"/>
                </a:solidFill>
              </a:rPr>
              <a:t>】</a:t>
            </a:r>
            <a:r>
              <a:rPr lang="zh-CN" altLang="en-US" u="sng" dirty="0" smtClean="0"/>
              <a:t>　　　　　　　▲　　　　　　　</a:t>
            </a:r>
            <a:r>
              <a:rPr lang="en-US" u="sng" dirty="0" smtClean="0"/>
              <a:t> </a:t>
            </a:r>
            <a:endParaRPr lang="zh-CN" altLang="en-US" dirty="0" smtClean="0"/>
          </a:p>
          <a:p>
            <a:pPr>
              <a:lnSpc>
                <a:spcPct val="150000"/>
              </a:lnSpc>
            </a:pPr>
            <a:r>
              <a:rPr lang="zh-CN" altLang="en-US" dirty="0" smtClean="0"/>
              <a:t>要求</a:t>
            </a:r>
            <a:r>
              <a:rPr lang="en-US" dirty="0" smtClean="0"/>
              <a:t>:(1)</a:t>
            </a:r>
            <a:r>
              <a:rPr lang="zh-CN" altLang="en-US" dirty="0" smtClean="0"/>
              <a:t>观点明确。</a:t>
            </a:r>
            <a:r>
              <a:rPr lang="en-US" dirty="0" smtClean="0"/>
              <a:t>(2)</a:t>
            </a:r>
            <a:r>
              <a:rPr lang="zh-CN" altLang="en-US" dirty="0" smtClean="0"/>
              <a:t>语言文明</a:t>
            </a:r>
            <a:r>
              <a:rPr lang="en-US" dirty="0" smtClean="0"/>
              <a:t>,</a:t>
            </a:r>
            <a:r>
              <a:rPr lang="zh-CN" altLang="en-US" dirty="0" smtClean="0"/>
              <a:t>表达得体。</a:t>
            </a:r>
            <a:r>
              <a:rPr lang="en-US" dirty="0" smtClean="0"/>
              <a:t>(3)100</a:t>
            </a:r>
            <a:r>
              <a:rPr lang="zh-CN" altLang="en-US" dirty="0" smtClean="0"/>
              <a:t>字左右。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我认为职业不分贵贱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做一个平凡的人也挺好。社会分工不同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任何事都要有人去做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伟大的事业也需要无数平凡的人默默付出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只要踏踏实实做好自己喜欢的事就值得肯定。每个人都应该保持一颗平常心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父母也要接受孩子的平凡。</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t>数字化时代</a:t>
            </a:r>
            <a:r>
              <a:rPr lang="en-US" dirty="0" smtClean="0"/>
              <a:t>,</a:t>
            </a:r>
            <a:r>
              <a:rPr lang="zh-CN" altLang="en-US" dirty="0" smtClean="0"/>
              <a:t>阅读陷入了尴尬的境地。在</a:t>
            </a:r>
            <a:r>
              <a:rPr lang="en-US" dirty="0" smtClean="0"/>
              <a:t>4</a:t>
            </a:r>
            <a:r>
              <a:rPr lang="zh-CN" altLang="en-US" dirty="0" smtClean="0"/>
              <a:t>月</a:t>
            </a:r>
            <a:r>
              <a:rPr lang="en-US" dirty="0" smtClean="0"/>
              <a:t>23</a:t>
            </a:r>
            <a:r>
              <a:rPr lang="zh-CN" altLang="en-US" dirty="0" smtClean="0"/>
              <a:t>日世界读书日到来之际</a:t>
            </a:r>
            <a:r>
              <a:rPr lang="en-US" dirty="0" smtClean="0"/>
              <a:t>,</a:t>
            </a:r>
            <a:r>
              <a:rPr lang="zh-CN" altLang="en-US" dirty="0" smtClean="0"/>
              <a:t>班里组织了一场有关阅读的讨论会</a:t>
            </a:r>
            <a:r>
              <a:rPr lang="en-US" dirty="0" smtClean="0"/>
              <a:t>,</a:t>
            </a:r>
            <a:r>
              <a:rPr lang="zh-CN" altLang="en-US" dirty="0" smtClean="0"/>
              <a:t>主题是“重塑健康的阅读”。你们组有同学发表了自己的一条建议</a:t>
            </a:r>
            <a:r>
              <a:rPr lang="en-US" dirty="0" smtClean="0"/>
              <a:t>,</a:t>
            </a:r>
            <a:r>
              <a:rPr lang="zh-CN" altLang="en-US" dirty="0" smtClean="0"/>
              <a:t>请你顺着他的思路进行补充</a:t>
            </a:r>
            <a:r>
              <a:rPr lang="en-US" dirty="0" smtClean="0"/>
              <a:t>,</a:t>
            </a:r>
            <a:r>
              <a:rPr lang="zh-CN" altLang="en-US" dirty="0" smtClean="0"/>
              <a:t>有理有据地对健康阅读分条提出自己的看法。</a:t>
            </a:r>
          </a:p>
          <a:p>
            <a:pPr>
              <a:lnSpc>
                <a:spcPct val="150000"/>
              </a:lnSpc>
            </a:pPr>
            <a:r>
              <a:rPr lang="zh-CN" altLang="en-US" dirty="0" smtClean="0"/>
              <a:t>要求</a:t>
            </a:r>
            <a:r>
              <a:rPr lang="en-US" dirty="0" smtClean="0"/>
              <a:t>:①</a:t>
            </a:r>
            <a:r>
              <a:rPr lang="zh-CN" altLang="en-US" dirty="0" smtClean="0"/>
              <a:t>观点明确</a:t>
            </a:r>
            <a:r>
              <a:rPr lang="en-US" dirty="0" smtClean="0"/>
              <a:t>,</a:t>
            </a:r>
            <a:r>
              <a:rPr lang="zh-CN" altLang="en-US" dirty="0" smtClean="0"/>
              <a:t>理由充分。</a:t>
            </a:r>
            <a:r>
              <a:rPr lang="en-US" dirty="0" smtClean="0"/>
              <a:t>②</a:t>
            </a:r>
            <a:r>
              <a:rPr lang="zh-CN" altLang="en-US" dirty="0" smtClean="0"/>
              <a:t>表达得体</a:t>
            </a:r>
            <a:r>
              <a:rPr lang="en-US" dirty="0" smtClean="0"/>
              <a:t>,</a:t>
            </a:r>
            <a:r>
              <a:rPr lang="zh-CN" altLang="en-US" dirty="0" smtClean="0"/>
              <a:t>语句通顺。</a:t>
            </a:r>
            <a:r>
              <a:rPr lang="en-US" dirty="0" smtClean="0"/>
              <a:t>③</a:t>
            </a:r>
            <a:r>
              <a:rPr lang="zh-CN" altLang="en-US" dirty="0" smtClean="0"/>
              <a:t>不少于</a:t>
            </a:r>
            <a:r>
              <a:rPr lang="en-US" dirty="0" smtClean="0"/>
              <a:t>100</a:t>
            </a:r>
            <a:r>
              <a:rPr lang="zh-CN" altLang="en-US" dirty="0" smtClean="0"/>
              <a:t>字。</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0074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在碎片化浅阅读风行的当下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该如何重塑健康的阅读</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首先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我们可以提倡整本书阅读。快餐式的碎片化阅读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会造成我们知识结构凌乱、松散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坚持整本书阅读能使我们的知识结构更系统、更完整、更优质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可以提升我们宏观层面的思维水平。</a:t>
            </a:r>
          </a:p>
          <a:p>
            <a:pPr indent="446088">
              <a:lnSpc>
                <a:spcPct val="150000"/>
              </a:lnSpc>
            </a:pPr>
            <a:r>
              <a:rPr lang="zh-CN" altLang="en-US" b="1" dirty="0" smtClean="0">
                <a:latin typeface="楷体" pitchFamily="49" charset="-122"/>
                <a:ea typeface="楷体" pitchFamily="49" charset="-122"/>
              </a:rPr>
              <a:t>其次</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最后</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其次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我们应该多阅读经典著作。无论是数字化阅读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还是纸质图书阅 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都可以从经典开始。蜜蜂采蜜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要采花蕊中最精华的部位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读书也同理。经典之所以成为经典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是因为它是一个时代人类思想的精华。最后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要积极开展形式多样的读书活动。学校和班级要积极开展读书交流会、图书展览、经典诵读等形式多样的读书活动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为学生搭建阅读的平台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营造阅读的氛围。</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indent="446088">
              <a:lnSpc>
                <a:spcPct val="150000"/>
              </a:lnSpc>
            </a:pPr>
            <a:r>
              <a:rPr lang="en-US" b="1" dirty="0" smtClean="0"/>
              <a:t>4.</a:t>
            </a:r>
            <a:r>
              <a:rPr lang="zh-CN" altLang="en-US" b="1" dirty="0" smtClean="0"/>
              <a:t>品评文章</a:t>
            </a:r>
          </a:p>
          <a:p>
            <a:pPr indent="446088">
              <a:lnSpc>
                <a:spcPct val="150000"/>
              </a:lnSpc>
            </a:pPr>
            <a:r>
              <a:rPr lang="zh-CN" altLang="en-US" dirty="0" smtClean="0"/>
              <a:t>品评文章</a:t>
            </a:r>
            <a:r>
              <a:rPr lang="en-US" dirty="0" smtClean="0"/>
              <a:t>,</a:t>
            </a:r>
            <a:r>
              <a:rPr lang="zh-CN" altLang="en-US" dirty="0" smtClean="0"/>
              <a:t>一般是要求对文章中人物品质进行评价</a:t>
            </a:r>
            <a:r>
              <a:rPr lang="en-US" dirty="0" smtClean="0"/>
              <a:t>,</a:t>
            </a:r>
            <a:r>
              <a:rPr lang="zh-CN" altLang="en-US" dirty="0" smtClean="0"/>
              <a:t>或者是对文章的语言、结构等写作技巧进行点评。点评时一定要抓住重点</a:t>
            </a:r>
            <a:r>
              <a:rPr lang="en-US" dirty="0" smtClean="0"/>
              <a:t>,</a:t>
            </a:r>
            <a:r>
              <a:rPr lang="zh-CN" altLang="en-US" dirty="0" smtClean="0"/>
              <a:t>按照写作要求或提示进行。</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t>阅读下面的文章</a:t>
            </a:r>
            <a:r>
              <a:rPr lang="en-US" dirty="0" smtClean="0"/>
              <a:t>,</a:t>
            </a:r>
            <a:r>
              <a:rPr lang="zh-CN" altLang="en-US" dirty="0" smtClean="0"/>
              <a:t>请在横线上填写一段议论性的话</a:t>
            </a:r>
            <a:r>
              <a:rPr lang="en-US" dirty="0" smtClean="0"/>
              <a:t>,</a:t>
            </a:r>
            <a:r>
              <a:rPr lang="zh-CN" altLang="en-US" dirty="0" smtClean="0"/>
              <a:t>对父子行为简要分析。要求</a:t>
            </a:r>
            <a:r>
              <a:rPr lang="en-US" dirty="0" smtClean="0"/>
              <a:t>:</a:t>
            </a:r>
            <a:r>
              <a:rPr lang="zh-CN" altLang="en-US" dirty="0" smtClean="0"/>
              <a:t>语言简洁准确</a:t>
            </a:r>
            <a:r>
              <a:rPr lang="en-US" dirty="0" smtClean="0"/>
              <a:t>,</a:t>
            </a:r>
            <a:r>
              <a:rPr lang="zh-CN" altLang="en-US" dirty="0" smtClean="0"/>
              <a:t>逻辑清晰</a:t>
            </a:r>
            <a:r>
              <a:rPr lang="en-US" dirty="0" smtClean="0"/>
              <a:t>,</a:t>
            </a:r>
            <a:r>
              <a:rPr lang="zh-CN" altLang="en-US" dirty="0" smtClean="0"/>
              <a:t>能和上下文连贯起来。不少于</a:t>
            </a:r>
            <a:r>
              <a:rPr lang="en-US" dirty="0" smtClean="0"/>
              <a:t>100</a:t>
            </a:r>
            <a:r>
              <a:rPr lang="zh-CN" altLang="en-US" dirty="0" smtClean="0"/>
              <a:t>字。</a:t>
            </a:r>
          </a:p>
          <a:p>
            <a:pPr algn="ctr">
              <a:lnSpc>
                <a:spcPct val="150000"/>
              </a:lnSpc>
            </a:pPr>
            <a:r>
              <a:rPr lang="zh-CN" altLang="en-US" b="1" dirty="0" smtClean="0">
                <a:latin typeface="楷体" pitchFamily="49" charset="-122"/>
                <a:ea typeface="楷体" pitchFamily="49" charset="-122"/>
              </a:rPr>
              <a:t>午饭时的争论</a:t>
            </a:r>
          </a:p>
          <a:p>
            <a:pPr indent="446088">
              <a:lnSpc>
                <a:spcPct val="150000"/>
              </a:lnSpc>
            </a:pPr>
            <a:r>
              <a:rPr lang="zh-CN" altLang="en-US" b="1" dirty="0" smtClean="0">
                <a:latin typeface="楷体" pitchFamily="49" charset="-122"/>
                <a:ea typeface="楷体" pitchFamily="49" charset="-122"/>
              </a:rPr>
              <a:t>“能不能小点声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”我皱着眉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望着喝汤哗哗响的爸爸。 </a:t>
            </a:r>
          </a:p>
          <a:p>
            <a:pPr indent="446088">
              <a:lnSpc>
                <a:spcPct val="150000"/>
              </a:lnSpc>
            </a:pPr>
            <a:r>
              <a:rPr lang="zh-CN" altLang="en-US" b="1" dirty="0" smtClean="0">
                <a:latin typeface="楷体" pitchFamily="49" charset="-122"/>
                <a:ea typeface="楷体" pitchFamily="49" charset="-122"/>
              </a:rPr>
              <a:t>“哗哗哗</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爸爸居然加大了声响。 </a:t>
            </a:r>
          </a:p>
          <a:p>
            <a:pPr indent="446088">
              <a:lnSpc>
                <a:spcPct val="150000"/>
              </a:lnSpc>
            </a:pPr>
            <a:r>
              <a:rPr lang="zh-CN" altLang="en-US" b="1" dirty="0" smtClean="0">
                <a:latin typeface="楷体" pitchFamily="49" charset="-122"/>
                <a:ea typeface="楷体" pitchFamily="49" charset="-122"/>
              </a:rPr>
              <a:t>“你在美国会被轰出饭馆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懂不懂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这可是对主人的不敬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”我烦了。</a:t>
            </a:r>
          </a:p>
          <a:p>
            <a:pPr indent="446088">
              <a:lnSpc>
                <a:spcPct val="150000"/>
              </a:lnSpc>
            </a:pPr>
            <a:r>
              <a:rPr lang="zh-CN" altLang="en-US" b="1" dirty="0" smtClean="0">
                <a:latin typeface="楷体" pitchFamily="49" charset="-122"/>
                <a:ea typeface="楷体" pitchFamily="49" charset="-122"/>
              </a:rPr>
              <a:t>“你呢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碗里剩下这么多米粒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不也是一种不敬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你可知‘粒粒皆辛苦’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p>
          <a:p>
            <a:pPr indent="446088">
              <a:lnSpc>
                <a:spcPct val="150000"/>
              </a:lnSpc>
            </a:pPr>
            <a:r>
              <a:rPr lang="zh-CN" altLang="en-US" b="1" dirty="0" smtClean="0">
                <a:latin typeface="楷体" pitchFamily="49" charset="-122"/>
                <a:ea typeface="楷体" pitchFamily="49" charset="-122"/>
              </a:rPr>
              <a:t>“那也比你好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我是吃饱才被赶走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你可是中途就被轰出去。”被揭了短处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我有点“气急败坏”。 </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爸爸沉默了一会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正色道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r>
              <a:rPr lang="zh-CN" altLang="en-US" b="1" u="sng" dirty="0" smtClean="0">
                <a:latin typeface="楷体" pitchFamily="49" charset="-122"/>
                <a:ea typeface="楷体" pitchFamily="49" charset="-122"/>
              </a:rPr>
              <a:t>　　　　　　　　　　　　　　　　</a:t>
            </a:r>
            <a:r>
              <a:rPr lang="zh-CN" altLang="en-US" b="1" dirty="0" smtClean="0">
                <a:latin typeface="楷体" pitchFamily="49" charset="-122"/>
                <a:ea typeface="楷体" pitchFamily="49" charset="-122"/>
              </a:rPr>
              <a:t>。”</a:t>
            </a:r>
            <a:r>
              <a:rPr lang="en-US" b="1" dirty="0" smtClean="0">
                <a:latin typeface="楷体" pitchFamily="49" charset="-122"/>
                <a:ea typeface="楷体" pitchFamily="49" charset="-122"/>
              </a:rPr>
              <a:t>  </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我顿时无言以对。</a:t>
            </a:r>
            <a:endParaRPr lang="en-US" altLang="zh-CN"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每个国家的礼仪标准不同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津津有味地出声喝汤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在美国会被认为是没教养的表现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而在日本代表汤汁味道鲜美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这仅是反映了饮食文化的差异。但浪费粮食在任何地方都不被允许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一粥一饭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当思来之不易啊</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类型五　名著关联</a:t>
            </a:r>
          </a:p>
          <a:p>
            <a:pPr indent="446088">
              <a:lnSpc>
                <a:spcPct val="150000"/>
              </a:lnSpc>
            </a:pPr>
            <a:r>
              <a:rPr lang="zh-CN" altLang="en-US" dirty="0" smtClean="0"/>
              <a:t>包头中考近几年均未单独考查名著阅读</a:t>
            </a:r>
            <a:r>
              <a:rPr lang="en-US" dirty="0" smtClean="0"/>
              <a:t>,</a:t>
            </a:r>
            <a:r>
              <a:rPr lang="zh-CN" altLang="en-US" dirty="0" smtClean="0"/>
              <a:t>但近两年名著考查往往和现代文阅读、仿写结合考查</a:t>
            </a:r>
            <a:r>
              <a:rPr lang="en-US" dirty="0" smtClean="0"/>
              <a:t>,2019</a:t>
            </a:r>
            <a:r>
              <a:rPr lang="zh-CN" altLang="en-US" dirty="0" smtClean="0"/>
              <a:t>年包头中考考试说明增加片段作文写作</a:t>
            </a:r>
            <a:r>
              <a:rPr lang="en-US" dirty="0" smtClean="0"/>
              <a:t>,</a:t>
            </a:r>
            <a:r>
              <a:rPr lang="zh-CN" altLang="en-US" dirty="0" smtClean="0"/>
              <a:t>样题中出现了片段作文与名著相关联的考查</a:t>
            </a:r>
            <a:r>
              <a:rPr lang="en-US" dirty="0" smtClean="0"/>
              <a:t>,</a:t>
            </a:r>
            <a:r>
              <a:rPr lang="zh-CN" altLang="en-US" dirty="0" smtClean="0"/>
              <a:t>这个趋势不容忽视。</a:t>
            </a:r>
          </a:p>
          <a:p>
            <a:pPr>
              <a:lnSpc>
                <a:spcPct val="150000"/>
              </a:lnSpc>
            </a:pPr>
            <a:r>
              <a:rPr lang="en-US" altLang="zh-CN" dirty="0" smtClean="0">
                <a:solidFill>
                  <a:srgbClr val="0092D7"/>
                </a:solidFill>
              </a:rPr>
              <a:t>【</a:t>
            </a:r>
            <a:r>
              <a:rPr lang="en-US" dirty="0" smtClean="0">
                <a:solidFill>
                  <a:srgbClr val="0092D7"/>
                </a:solidFill>
              </a:rPr>
              <a:t>2019 </a:t>
            </a:r>
            <a:r>
              <a:rPr lang="zh-CN" altLang="en-US" dirty="0" smtClean="0">
                <a:solidFill>
                  <a:srgbClr val="0092D7"/>
                </a:solidFill>
              </a:rPr>
              <a:t>包头样题</a:t>
            </a:r>
            <a:r>
              <a:rPr lang="en-US" altLang="zh-CN" dirty="0" smtClean="0">
                <a:solidFill>
                  <a:srgbClr val="0092D7"/>
                </a:solidFill>
              </a:rPr>
              <a:t>】</a:t>
            </a:r>
          </a:p>
          <a:p>
            <a:pPr indent="446088">
              <a:lnSpc>
                <a:spcPct val="150000"/>
              </a:lnSpc>
            </a:pPr>
            <a:r>
              <a:rPr lang="en-US" altLang="zh-CN" dirty="0" smtClean="0"/>
              <a:t>《</a:t>
            </a:r>
            <a:r>
              <a:rPr lang="zh-CN" altLang="en-US" dirty="0" smtClean="0"/>
              <a:t>西游记</a:t>
            </a:r>
            <a:r>
              <a:rPr lang="en-US" altLang="zh-CN" dirty="0" smtClean="0"/>
              <a:t>》</a:t>
            </a:r>
            <a:r>
              <a:rPr lang="zh-CN" altLang="en-US" dirty="0" smtClean="0"/>
              <a:t>善于塑造人物形象。无论是唐僧师徒四人</a:t>
            </a:r>
            <a:r>
              <a:rPr lang="en-US" dirty="0" smtClean="0"/>
              <a:t>,</a:t>
            </a:r>
            <a:r>
              <a:rPr lang="zh-CN" altLang="en-US" dirty="0" smtClean="0"/>
              <a:t>还是各路神佛妖魔</a:t>
            </a:r>
            <a:r>
              <a:rPr lang="en-US" dirty="0" smtClean="0"/>
              <a:t>,</a:t>
            </a:r>
            <a:r>
              <a:rPr lang="zh-CN" altLang="en-US" dirty="0" smtClean="0"/>
              <a:t>人物个性鲜明</a:t>
            </a:r>
            <a:r>
              <a:rPr lang="en-US" dirty="0" smtClean="0"/>
              <a:t>,</a:t>
            </a:r>
            <a:r>
              <a:rPr lang="zh-CN" altLang="en-US" dirty="0" smtClean="0"/>
              <a:t>形象栩栩如生</a:t>
            </a:r>
            <a:r>
              <a:rPr lang="en-US" dirty="0" smtClean="0"/>
              <a:t>,</a:t>
            </a:r>
            <a:r>
              <a:rPr lang="zh-CN" altLang="en-US" dirty="0" smtClean="0"/>
              <a:t>令人难以忘怀。</a:t>
            </a:r>
          </a:p>
          <a:p>
            <a:pPr indent="446088">
              <a:lnSpc>
                <a:spcPct val="150000"/>
              </a:lnSpc>
            </a:pPr>
            <a:r>
              <a:rPr lang="zh-CN" altLang="en-US" dirty="0" smtClean="0"/>
              <a:t>你觉得小说中哪两个人物的性情最具反差性</a:t>
            </a:r>
            <a:r>
              <a:rPr lang="en-US" dirty="0" smtClean="0"/>
              <a:t>?</a:t>
            </a:r>
            <a:r>
              <a:rPr lang="zh-CN" altLang="en-US" dirty="0" smtClean="0"/>
              <a:t>请结合作品相关情节</a:t>
            </a:r>
            <a:r>
              <a:rPr lang="en-US" dirty="0" smtClean="0"/>
              <a:t>,</a:t>
            </a:r>
            <a:r>
              <a:rPr lang="zh-CN" altLang="en-US" dirty="0" smtClean="0"/>
              <a:t>写出你的阅读感受</a:t>
            </a:r>
            <a:r>
              <a:rPr lang="en-US" dirty="0" smtClean="0"/>
              <a:t>,</a:t>
            </a:r>
            <a:r>
              <a:rPr lang="zh-CN" altLang="en-US" dirty="0" smtClean="0"/>
              <a:t>字数在</a:t>
            </a:r>
            <a:r>
              <a:rPr lang="en-US" dirty="0" smtClean="0"/>
              <a:t>200</a:t>
            </a:r>
            <a:r>
              <a:rPr lang="zh-CN" altLang="en-US" dirty="0" smtClean="0"/>
              <a:t>字左右。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871870" y="797203"/>
          <a:ext cx="7836194" cy="3276000"/>
        </p:xfrm>
        <a:graphic>
          <a:graphicData uri="http://schemas.openxmlformats.org/drawingml/2006/table">
            <a:tbl>
              <a:tblPr/>
              <a:tblGrid>
                <a:gridCol w="712381"/>
                <a:gridCol w="2838893"/>
                <a:gridCol w="1584251"/>
                <a:gridCol w="2700669"/>
              </a:tblGrid>
              <a:tr h="46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年级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习题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训练点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68000">
                <a:tc rowSpan="6">
                  <a:txBody>
                    <a:bodyPr/>
                    <a:lstStyle/>
                    <a:p>
                      <a:pPr algn="ctr">
                        <a:lnSpc>
                          <a:spcPct val="150000"/>
                        </a:lnSpc>
                        <a:spcAft>
                          <a:spcPts val="0"/>
                        </a:spcAft>
                      </a:pPr>
                      <a:r>
                        <a:rPr lang="zh-CN" sz="1700" kern="100" dirty="0">
                          <a:solidFill>
                            <a:srgbClr val="000000"/>
                          </a:solidFill>
                          <a:latin typeface="NEU-BZ-S92"/>
                          <a:ea typeface="微软雅黑"/>
                          <a:cs typeface="Times New Roman"/>
                        </a:rPr>
                        <a:t>八下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《阿西莫夫短文两篇》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小短文</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阐述自己的认识</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a:t>
                      </a:r>
                      <a:r>
                        <a:rPr lang="en-US" sz="1700" kern="100">
                          <a:solidFill>
                            <a:srgbClr val="000000"/>
                          </a:solidFill>
                          <a:latin typeface="NEU-BZ-S92"/>
                          <a:ea typeface="微软雅黑"/>
                          <a:cs typeface="Times New Roman"/>
                        </a:rPr>
                        <a:t>&lt;</a:t>
                      </a:r>
                      <a:r>
                        <a:rPr lang="zh-CN" sz="1700" kern="100">
                          <a:solidFill>
                            <a:srgbClr val="000000"/>
                          </a:solidFill>
                          <a:latin typeface="NEU-BZ-S92"/>
                          <a:ea typeface="微软雅黑"/>
                          <a:cs typeface="Times New Roman"/>
                        </a:rPr>
                        <a:t>诗经</a:t>
                      </a:r>
                      <a:r>
                        <a:rPr lang="en-US" sz="1700" kern="100">
                          <a:solidFill>
                            <a:srgbClr val="000000"/>
                          </a:solidFill>
                          <a:latin typeface="NEU-BZ-S92"/>
                          <a:ea typeface="微软雅黑"/>
                          <a:cs typeface="Times New Roman"/>
                        </a:rPr>
                        <a:t>&gt;</a:t>
                      </a:r>
                      <a:r>
                        <a:rPr lang="zh-CN" sz="1700" kern="100">
                          <a:solidFill>
                            <a:srgbClr val="000000"/>
                          </a:solidFill>
                          <a:latin typeface="NEU-BZ-S92"/>
                          <a:ea typeface="微软雅黑"/>
                          <a:cs typeface="Times New Roman"/>
                        </a:rPr>
                        <a:t>二首》</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翻译成白话诗</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《活动·探究》</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任务二</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撰写演讲稿</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《壶口瀑布》</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写赏析文字</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《马说》</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片段</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谈对人才的看法</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《唐诗二首》</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改写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诗歌——小故事</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这一类的片段写作题考查的是读后感的写作</a:t>
            </a:r>
            <a:r>
              <a:rPr lang="en-US" dirty="0" smtClean="0"/>
              <a:t>,</a:t>
            </a:r>
            <a:r>
              <a:rPr lang="zh-CN" altLang="en-US" dirty="0" smtClean="0"/>
              <a:t>但因结合了课内必读的名著而难度较高。所以解读时要抓牢两个考点</a:t>
            </a:r>
            <a:r>
              <a:rPr lang="en-US" dirty="0" smtClean="0"/>
              <a:t>:</a:t>
            </a:r>
            <a:r>
              <a:rPr lang="zh-CN" altLang="en-US" dirty="0" smtClean="0"/>
              <a:t>读后感、名著阅读。</a:t>
            </a:r>
          </a:p>
          <a:p>
            <a:pPr indent="446088">
              <a:lnSpc>
                <a:spcPct val="150000"/>
              </a:lnSpc>
            </a:pPr>
            <a:r>
              <a:rPr lang="zh-CN" altLang="en-US" dirty="0" smtClean="0"/>
              <a:t>读后感的写作以“感”为主</a:t>
            </a:r>
            <a:r>
              <a:rPr lang="en-US" dirty="0" smtClean="0"/>
              <a:t>,</a:t>
            </a:r>
            <a:r>
              <a:rPr lang="zh-CN" altLang="en-US" dirty="0" smtClean="0"/>
              <a:t>但感受是多方面的</a:t>
            </a:r>
            <a:r>
              <a:rPr lang="en-US" dirty="0" smtClean="0"/>
              <a:t>,</a:t>
            </a:r>
            <a:r>
              <a:rPr lang="zh-CN" altLang="en-US" dirty="0" smtClean="0"/>
              <a:t>有对主题的思索</a:t>
            </a:r>
            <a:r>
              <a:rPr lang="en-US" dirty="0" smtClean="0"/>
              <a:t>,</a:t>
            </a:r>
            <a:r>
              <a:rPr lang="zh-CN" altLang="en-US" dirty="0" smtClean="0"/>
              <a:t>有对某些内容或细节的理解</a:t>
            </a:r>
            <a:r>
              <a:rPr lang="en-US" dirty="0" smtClean="0"/>
              <a:t>,</a:t>
            </a:r>
            <a:r>
              <a:rPr lang="zh-CN" altLang="en-US" dirty="0" smtClean="0"/>
              <a:t>也有对人物形象的个性化解读等。作为</a:t>
            </a:r>
            <a:r>
              <a:rPr lang="en-US" dirty="0" smtClean="0"/>
              <a:t>200</a:t>
            </a:r>
            <a:r>
              <a:rPr lang="zh-CN" altLang="en-US" dirty="0" smtClean="0"/>
              <a:t>字的片段作文</a:t>
            </a:r>
            <a:r>
              <a:rPr lang="en-US" dirty="0" smtClean="0"/>
              <a:t>,</a:t>
            </a:r>
            <a:r>
              <a:rPr lang="zh-CN" altLang="en-US" dirty="0" smtClean="0"/>
              <a:t>感受不可能面面俱到</a:t>
            </a:r>
            <a:r>
              <a:rPr lang="en-US" dirty="0" smtClean="0"/>
              <a:t>,</a:t>
            </a:r>
            <a:r>
              <a:rPr lang="zh-CN" altLang="en-US" dirty="0" smtClean="0"/>
              <a:t>就需要学生细读题干</a:t>
            </a:r>
            <a:r>
              <a:rPr lang="en-US" dirty="0" smtClean="0"/>
              <a:t>,</a:t>
            </a:r>
            <a:r>
              <a:rPr lang="zh-CN" altLang="en-US" dirty="0" smtClean="0"/>
              <a:t>抓住关键词</a:t>
            </a:r>
            <a:r>
              <a:rPr lang="en-US" dirty="0" smtClean="0"/>
              <a:t>,</a:t>
            </a:r>
            <a:r>
              <a:rPr lang="zh-CN" altLang="en-US" dirty="0" smtClean="0"/>
              <a:t>把握住题目的考查点。例如本题就需要针对人物形象写阅读感受</a:t>
            </a:r>
            <a:r>
              <a:rPr lang="en-US" dirty="0" smtClean="0"/>
              <a:t>,</a:t>
            </a:r>
            <a:r>
              <a:rPr lang="zh-CN" altLang="en-US" dirty="0" smtClean="0"/>
              <a:t>需要抓住的关键词语是“反差性”“结合作品”和“相关情节”。</a:t>
            </a:r>
            <a:endParaRPr lang="en-US" altLang="zh-CN" dirty="0" smtClean="0"/>
          </a:p>
          <a:p>
            <a:pPr indent="446088">
              <a:lnSpc>
                <a:spcPct val="150000"/>
              </a:lnSpc>
            </a:pPr>
            <a:r>
              <a:rPr lang="zh-CN" altLang="en-US" dirty="0" smtClean="0"/>
              <a:t>同时</a:t>
            </a:r>
            <a:r>
              <a:rPr lang="en-US" dirty="0" smtClean="0"/>
              <a:t>,</a:t>
            </a:r>
            <a:r>
              <a:rPr lang="zh-CN" altLang="en-US" dirty="0" smtClean="0"/>
              <a:t>这一类题要求学生有扎实的阅读积累</a:t>
            </a:r>
            <a:r>
              <a:rPr lang="en-US" dirty="0" smtClean="0"/>
              <a:t>,</a:t>
            </a:r>
            <a:r>
              <a:rPr lang="zh-CN" altLang="en-US" dirty="0" smtClean="0"/>
              <a:t>对七至九年级的十二部必读名著的情节熟悉</a:t>
            </a:r>
            <a:r>
              <a:rPr lang="en-US" dirty="0" smtClean="0"/>
              <a:t>,</a:t>
            </a:r>
            <a:r>
              <a:rPr lang="zh-CN" altLang="en-US" dirty="0" smtClean="0"/>
              <a:t>能结合内容分析人物形象</a:t>
            </a:r>
            <a:r>
              <a:rPr lang="en-US" dirty="0" smtClean="0"/>
              <a:t>,</a:t>
            </a:r>
            <a:r>
              <a:rPr lang="zh-CN" altLang="en-US" dirty="0" smtClean="0"/>
              <a:t>并对文本有个性化的阅读感悟。</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t>“山再高</a:t>
            </a:r>
            <a:r>
              <a:rPr lang="en-US" dirty="0" smtClean="0"/>
              <a:t>,</a:t>
            </a:r>
            <a:r>
              <a:rPr lang="zh-CN" altLang="en-US" dirty="0" smtClean="0"/>
              <a:t>往上攀</a:t>
            </a:r>
            <a:r>
              <a:rPr lang="en-US" dirty="0" smtClean="0"/>
              <a:t>,</a:t>
            </a:r>
            <a:r>
              <a:rPr lang="zh-CN" altLang="en-US" dirty="0" smtClean="0"/>
              <a:t>总能登顶</a:t>
            </a:r>
            <a:r>
              <a:rPr lang="en-US" dirty="0" smtClean="0"/>
              <a:t>;</a:t>
            </a:r>
            <a:r>
              <a:rPr lang="zh-CN" altLang="en-US" dirty="0" smtClean="0"/>
              <a:t>路再长</a:t>
            </a:r>
            <a:r>
              <a:rPr lang="en-US" dirty="0" smtClean="0"/>
              <a:t>,</a:t>
            </a:r>
            <a:r>
              <a:rPr lang="zh-CN" altLang="en-US" dirty="0" smtClean="0"/>
              <a:t>走下去</a:t>
            </a:r>
            <a:r>
              <a:rPr lang="en-US" dirty="0" smtClean="0"/>
              <a:t>,</a:t>
            </a:r>
            <a:r>
              <a:rPr lang="zh-CN" altLang="en-US" dirty="0" smtClean="0"/>
              <a:t>定能到达。”请结合你阅读过的一部名著</a:t>
            </a:r>
            <a:r>
              <a:rPr lang="en-US" dirty="0" smtClean="0"/>
              <a:t>,</a:t>
            </a:r>
            <a:r>
              <a:rPr lang="zh-CN" altLang="en-US" dirty="0" smtClean="0"/>
              <a:t>简要谈谈你对这句话的理解。</a:t>
            </a:r>
            <a:r>
              <a:rPr lang="en-US" dirty="0" smtClean="0"/>
              <a:t>(150</a:t>
            </a:r>
            <a:r>
              <a:rPr lang="zh-CN" altLang="en-US" dirty="0" smtClean="0"/>
              <a:t>字左右</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这句话的意思是只要有决心、有毅力就没有克服不了的困难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没有实现不了的幸福。</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鲁滨逊漂流记</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鲁滨逊不幸流落荒岛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但他并没有向命运低头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他收集种子、播种粮食、晒制葡萄干、驯养野羊、用羊皮制作衣服等。</a:t>
            </a:r>
            <a:r>
              <a:rPr lang="en-US" b="1" dirty="0" smtClean="0">
                <a:latin typeface="楷体" pitchFamily="49" charset="-122"/>
                <a:ea typeface="楷体" pitchFamily="49" charset="-122"/>
              </a:rPr>
              <a:t>28</a:t>
            </a:r>
            <a:r>
              <a:rPr lang="zh-CN" altLang="en-US" b="1" dirty="0" smtClean="0">
                <a:latin typeface="楷体" pitchFamily="49" charset="-122"/>
                <a:ea typeface="楷体" pitchFamily="49" charset="-122"/>
              </a:rPr>
              <a:t>年后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他终得解救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回到文明世界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重获幸福。我们在生活和学习中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也要做一个不放弃、肯坚持的奋斗者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这样才能实现价值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赢得幸福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正确解读出关于“坚持”“不畏困难”“有毅力”“有决心”等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并结合名著内容即可</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改编类片段写作</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23361"/>
            <a:ext cx="7846830"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类型一　缩写</a:t>
            </a:r>
          </a:p>
          <a:p>
            <a:pPr>
              <a:lnSpc>
                <a:spcPct val="150000"/>
              </a:lnSpc>
            </a:pPr>
            <a:r>
              <a:rPr lang="en-US" altLang="zh-CN" dirty="0" smtClean="0">
                <a:solidFill>
                  <a:srgbClr val="0092D7"/>
                </a:solidFill>
              </a:rPr>
              <a:t>【</a:t>
            </a:r>
            <a:r>
              <a:rPr lang="zh-CN" altLang="en-US" dirty="0" smtClean="0">
                <a:solidFill>
                  <a:srgbClr val="0092D7"/>
                </a:solidFill>
              </a:rPr>
              <a:t>教材例题</a:t>
            </a:r>
            <a:r>
              <a:rPr lang="en-US" altLang="zh-CN" dirty="0" smtClean="0">
                <a:solidFill>
                  <a:srgbClr val="0092D7"/>
                </a:solidFill>
              </a:rPr>
              <a:t>】</a:t>
            </a:r>
          </a:p>
          <a:p>
            <a:pPr indent="446088">
              <a:lnSpc>
                <a:spcPct val="150000"/>
              </a:lnSpc>
            </a:pPr>
            <a:r>
              <a:rPr lang="zh-CN" altLang="en-US" dirty="0" smtClean="0"/>
              <a:t>从学过的小说里选择一篇</a:t>
            </a:r>
            <a:r>
              <a:rPr lang="en-US" dirty="0" smtClean="0"/>
              <a:t>,</a:t>
            </a:r>
            <a:r>
              <a:rPr lang="zh-CN" altLang="en-US" dirty="0" smtClean="0"/>
              <a:t>尝试缩写。</a:t>
            </a:r>
          </a:p>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所谓缩写就是在主旨不变的前提下</a:t>
            </a:r>
            <a:r>
              <a:rPr lang="en-US" dirty="0" smtClean="0"/>
              <a:t>,</a:t>
            </a:r>
            <a:r>
              <a:rPr lang="zh-CN" altLang="en-US" dirty="0" smtClean="0"/>
              <a:t>压缩文章的篇幅。缩写可以训练学生概括文章要点的能力。而缩写的原则是删减次要情节</a:t>
            </a:r>
            <a:r>
              <a:rPr lang="en-US" dirty="0" smtClean="0"/>
              <a:t>,</a:t>
            </a:r>
            <a:r>
              <a:rPr lang="zh-CN" altLang="en-US" dirty="0" smtClean="0"/>
              <a:t>保留主干。</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4" end="4"/>
                                            </p:txEl>
                                          </p:spTgt>
                                        </p:tgtEl>
                                        <p:attrNameLst>
                                          <p:attrName>style.visibility</p:attrName>
                                        </p:attrNameLst>
                                      </p:cBhvr>
                                      <p:to>
                                        <p:strVal val="visible"/>
                                      </p:to>
                                    </p:set>
                                    <p:animEffect transition="in" filter="fade">
                                      <p:cBhvr>
                                        <p:cTn id="1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缩写就是采取保留主干、剪除枝叶的方法</a:t>
            </a:r>
            <a:r>
              <a:rPr lang="en-US" dirty="0" smtClean="0"/>
              <a:t>,</a:t>
            </a:r>
            <a:r>
              <a:rPr lang="zh-CN" altLang="en-US" dirty="0" smtClean="0"/>
              <a:t>把一篇较长的文章</a:t>
            </a:r>
            <a:r>
              <a:rPr lang="en-US" dirty="0" smtClean="0"/>
              <a:t>,</a:t>
            </a:r>
            <a:r>
              <a:rPr lang="zh-CN" altLang="en-US" dirty="0" smtClean="0"/>
              <a:t>在不改变原文的中心、题材、体裁、顺序的前提下</a:t>
            </a:r>
            <a:r>
              <a:rPr lang="en-US" dirty="0" smtClean="0"/>
              <a:t>,</a:t>
            </a:r>
            <a:r>
              <a:rPr lang="zh-CN" altLang="en-US" dirty="0" smtClean="0"/>
              <a:t>使篇幅减少</a:t>
            </a:r>
            <a:r>
              <a:rPr lang="en-US" dirty="0" smtClean="0"/>
              <a:t>,</a:t>
            </a:r>
            <a:r>
              <a:rPr lang="zh-CN" altLang="en-US" dirty="0" smtClean="0"/>
              <a:t>用简练的语言压缩成一篇简短的文章。</a:t>
            </a:r>
          </a:p>
          <a:p>
            <a:pPr indent="446088">
              <a:lnSpc>
                <a:spcPct val="150000"/>
              </a:lnSpc>
            </a:pPr>
            <a:r>
              <a:rPr lang="zh-CN" altLang="en-US" dirty="0" smtClean="0"/>
              <a:t>缩写的原则</a:t>
            </a:r>
            <a:r>
              <a:rPr lang="en-US" dirty="0" smtClean="0"/>
              <a:t>:①</a:t>
            </a:r>
            <a:r>
              <a:rPr lang="zh-CN" altLang="en-US" dirty="0" smtClean="0"/>
              <a:t>保留句子。要尽量保留原文精彩的句子或中心句</a:t>
            </a:r>
            <a:r>
              <a:rPr lang="en-US" dirty="0" smtClean="0"/>
              <a:t>,</a:t>
            </a:r>
            <a:r>
              <a:rPr lang="zh-CN" altLang="en-US" dirty="0" smtClean="0"/>
              <a:t>做到思路清晰</a:t>
            </a:r>
            <a:r>
              <a:rPr lang="en-US" dirty="0" smtClean="0"/>
              <a:t>,</a:t>
            </a:r>
            <a:r>
              <a:rPr lang="zh-CN" altLang="en-US" dirty="0" smtClean="0"/>
              <a:t>结构完整</a:t>
            </a:r>
            <a:r>
              <a:rPr lang="en-US" dirty="0" smtClean="0"/>
              <a:t>,</a:t>
            </a:r>
            <a:r>
              <a:rPr lang="zh-CN" altLang="en-US" dirty="0" smtClean="0"/>
              <a:t>中心明确</a:t>
            </a:r>
            <a:r>
              <a:rPr lang="en-US" dirty="0" smtClean="0"/>
              <a:t>,</a:t>
            </a:r>
            <a:r>
              <a:rPr lang="zh-CN" altLang="en-US" dirty="0" smtClean="0"/>
              <a:t>语言流畅</a:t>
            </a:r>
            <a:r>
              <a:rPr lang="en-US" dirty="0" smtClean="0"/>
              <a:t>,</a:t>
            </a:r>
            <a:r>
              <a:rPr lang="zh-CN" altLang="en-US" dirty="0" smtClean="0"/>
              <a:t>特别要使保留的部分和变更的部分衔接自然</a:t>
            </a:r>
            <a:r>
              <a:rPr lang="en-US" dirty="0" smtClean="0"/>
              <a:t>,</a:t>
            </a:r>
            <a:r>
              <a:rPr lang="zh-CN" altLang="en-US" dirty="0" smtClean="0"/>
              <a:t>连贯畅通。</a:t>
            </a:r>
            <a:r>
              <a:rPr lang="en-US" dirty="0" smtClean="0"/>
              <a:t>②</a:t>
            </a:r>
            <a:r>
              <a:rPr lang="zh-CN" altLang="en-US" dirty="0" smtClean="0"/>
              <a:t>保持风格。要保持原作的语言风格。如</a:t>
            </a:r>
            <a:r>
              <a:rPr lang="en-US" altLang="zh-CN" dirty="0" smtClean="0"/>
              <a:t>《</a:t>
            </a:r>
            <a:r>
              <a:rPr lang="zh-CN" altLang="en-US" dirty="0" smtClean="0"/>
              <a:t>范进中举</a:t>
            </a:r>
            <a:r>
              <a:rPr lang="en-US" altLang="zh-CN" dirty="0" smtClean="0"/>
              <a:t>》</a:t>
            </a:r>
            <a:r>
              <a:rPr lang="zh-CN" altLang="en-US" dirty="0" smtClean="0"/>
              <a:t>的语言风格极具讽刺性</a:t>
            </a:r>
            <a:r>
              <a:rPr lang="en-US" dirty="0" smtClean="0"/>
              <a:t>,</a:t>
            </a:r>
            <a:r>
              <a:rPr lang="zh-CN" altLang="en-US" dirty="0" smtClean="0"/>
              <a:t>缩写时就要尽量保持这种风格</a:t>
            </a:r>
            <a:r>
              <a:rPr lang="en-US" dirty="0" smtClean="0"/>
              <a:t>,</a:t>
            </a:r>
            <a:r>
              <a:rPr lang="zh-CN" altLang="en-US" dirty="0" smtClean="0"/>
              <a:t>通过鲜明的对比来体现讽刺效果。</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a:lnSpc>
                <a:spcPct val="150000"/>
              </a:lnSpc>
            </a:pPr>
            <a:r>
              <a:rPr lang="en-US" dirty="0" smtClean="0"/>
              <a:t>③</a:t>
            </a:r>
            <a:r>
              <a:rPr lang="zh-CN" altLang="en-US" dirty="0" smtClean="0"/>
              <a:t>不改原意。不改变原文主题和题材</a:t>
            </a:r>
            <a:r>
              <a:rPr lang="en-US" dirty="0" smtClean="0"/>
              <a:t>,</a:t>
            </a:r>
            <a:r>
              <a:rPr lang="zh-CN" altLang="en-US" dirty="0" smtClean="0"/>
              <a:t>不能随意发挥</a:t>
            </a:r>
            <a:r>
              <a:rPr lang="en-US" dirty="0" smtClean="0"/>
              <a:t>,</a:t>
            </a:r>
            <a:r>
              <a:rPr lang="zh-CN" altLang="en-US" dirty="0" smtClean="0"/>
              <a:t>另起炉灶。如</a:t>
            </a:r>
            <a:r>
              <a:rPr lang="en-US" altLang="zh-CN" dirty="0" smtClean="0"/>
              <a:t>《</a:t>
            </a:r>
            <a:r>
              <a:rPr lang="zh-CN" altLang="en-US" dirty="0" smtClean="0"/>
              <a:t>鲁提辖拳打镇关西</a:t>
            </a:r>
            <a:r>
              <a:rPr lang="en-US" altLang="zh-CN" dirty="0" smtClean="0"/>
              <a:t>》</a:t>
            </a:r>
            <a:r>
              <a:rPr lang="en-US" dirty="0" smtClean="0"/>
              <a:t>,</a:t>
            </a:r>
            <a:r>
              <a:rPr lang="zh-CN" altLang="en-US" dirty="0" smtClean="0"/>
              <a:t>中心意思是通过安良除暴来塑造鲁达豪爽刚直、疾恶如仇、粗中有细的人物形象。“除暴”最能表达中心</a:t>
            </a:r>
            <a:r>
              <a:rPr lang="en-US" dirty="0" smtClean="0"/>
              <a:t>,</a:t>
            </a:r>
            <a:r>
              <a:rPr lang="zh-CN" altLang="en-US" dirty="0" smtClean="0"/>
              <a:t>应详写</a:t>
            </a:r>
            <a:r>
              <a:rPr lang="en-US" dirty="0" smtClean="0"/>
              <a:t>;</a:t>
            </a:r>
            <a:r>
              <a:rPr lang="zh-CN" altLang="en-US" dirty="0" smtClean="0"/>
              <a:t>“安良”是事件的发端</a:t>
            </a:r>
            <a:r>
              <a:rPr lang="en-US" dirty="0" smtClean="0"/>
              <a:t>,</a:t>
            </a:r>
            <a:r>
              <a:rPr lang="zh-CN" altLang="en-US" dirty="0" smtClean="0"/>
              <a:t>不能舍</a:t>
            </a:r>
            <a:r>
              <a:rPr lang="en-US" dirty="0" smtClean="0"/>
              <a:t>,</a:t>
            </a:r>
            <a:r>
              <a:rPr lang="zh-CN" altLang="en-US" dirty="0" smtClean="0"/>
              <a:t>但应简略些。</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18707" y="359812"/>
            <a:ext cx="7877425" cy="3396690"/>
          </a:xfrm>
          <a:prstGeom prst="rect">
            <a:avLst/>
          </a:prstGeom>
          <a:noFill/>
        </p:spPr>
        <p:txBody>
          <a:bodyPr wrap="square" lIns="36000" tIns="36000" rIns="36000" bIns="36000" rtlCol="0">
            <a:spAutoFit/>
          </a:bodyPr>
          <a:lstStyle/>
          <a:p>
            <a:pPr indent="446088">
              <a:lnSpc>
                <a:spcPct val="150000"/>
              </a:lnSpc>
            </a:pPr>
            <a:r>
              <a:rPr lang="zh-CN" altLang="en-US" dirty="0" smtClean="0"/>
              <a:t>缩写的方法</a:t>
            </a:r>
            <a:r>
              <a:rPr lang="en-US" dirty="0" smtClean="0"/>
              <a:t>:</a:t>
            </a:r>
            <a:r>
              <a:rPr lang="zh-CN" altLang="en-US" dirty="0" smtClean="0"/>
              <a:t>缩写要做到两点</a:t>
            </a:r>
            <a:r>
              <a:rPr lang="en-US" dirty="0" smtClean="0"/>
              <a:t>:</a:t>
            </a:r>
            <a:r>
              <a:rPr lang="zh-CN" altLang="en-US" dirty="0" smtClean="0"/>
              <a:t>一是缩短篇幅</a:t>
            </a:r>
            <a:r>
              <a:rPr lang="en-US" dirty="0" smtClean="0"/>
              <a:t>;</a:t>
            </a:r>
            <a:r>
              <a:rPr lang="zh-CN" altLang="en-US" dirty="0" smtClean="0"/>
              <a:t>二是要适当地改写。具体方法</a:t>
            </a:r>
            <a:r>
              <a:rPr lang="en-US" dirty="0" smtClean="0"/>
              <a:t>:</a:t>
            </a:r>
            <a:endParaRPr lang="zh-CN" altLang="en-US" dirty="0" smtClean="0"/>
          </a:p>
          <a:p>
            <a:pPr indent="446088">
              <a:lnSpc>
                <a:spcPct val="150000"/>
              </a:lnSpc>
            </a:pPr>
            <a:r>
              <a:rPr lang="en-US" b="1" dirty="0" smtClean="0"/>
              <a:t>1.</a:t>
            </a:r>
            <a:r>
              <a:rPr lang="zh-CN" altLang="en-US" b="1" dirty="0" smtClean="0"/>
              <a:t>摘录法</a:t>
            </a:r>
            <a:r>
              <a:rPr lang="en-US" b="1" dirty="0" smtClean="0"/>
              <a:t>,</a:t>
            </a:r>
            <a:r>
              <a:rPr lang="zh-CN" altLang="en-US" b="1" dirty="0" smtClean="0"/>
              <a:t>突出中心。</a:t>
            </a:r>
            <a:r>
              <a:rPr lang="zh-CN" altLang="en-US" dirty="0" smtClean="0"/>
              <a:t>抓住原文中心和要点</a:t>
            </a:r>
            <a:r>
              <a:rPr lang="en-US" dirty="0" smtClean="0"/>
              <a:t>,</a:t>
            </a:r>
            <a:r>
              <a:rPr lang="zh-CN" altLang="en-US" dirty="0" smtClean="0"/>
              <a:t>摘录重要语句为主干</a:t>
            </a:r>
            <a:r>
              <a:rPr lang="en-US" dirty="0" smtClean="0"/>
              <a:t>,</a:t>
            </a:r>
            <a:r>
              <a:rPr lang="zh-CN" altLang="en-US" dirty="0" smtClean="0"/>
              <a:t>适当增加衔接语</a:t>
            </a:r>
            <a:r>
              <a:rPr lang="en-US" dirty="0" smtClean="0"/>
              <a:t>,</a:t>
            </a:r>
            <a:r>
              <a:rPr lang="zh-CN" altLang="en-US" dirty="0" smtClean="0"/>
              <a:t>连缀成文。</a:t>
            </a:r>
          </a:p>
          <a:p>
            <a:pPr indent="446088">
              <a:lnSpc>
                <a:spcPct val="150000"/>
              </a:lnSpc>
            </a:pPr>
            <a:r>
              <a:rPr lang="en-US" b="1" dirty="0" smtClean="0"/>
              <a:t>2.</a:t>
            </a:r>
            <a:r>
              <a:rPr lang="zh-CN" altLang="en-US" b="1" dirty="0" smtClean="0"/>
              <a:t>删除法</a:t>
            </a:r>
            <a:r>
              <a:rPr lang="en-US" b="1" dirty="0" smtClean="0"/>
              <a:t>,</a:t>
            </a:r>
            <a:r>
              <a:rPr lang="zh-CN" altLang="en-US" b="1" dirty="0" smtClean="0"/>
              <a:t>精简为妙。</a:t>
            </a:r>
            <a:r>
              <a:rPr lang="zh-CN" altLang="en-US" dirty="0" smtClean="0"/>
              <a:t>剪掉枝叶</a:t>
            </a:r>
            <a:r>
              <a:rPr lang="en-US" dirty="0" smtClean="0"/>
              <a:t>,</a:t>
            </a:r>
            <a:r>
              <a:rPr lang="zh-CN" altLang="en-US" dirty="0" smtClean="0"/>
              <a:t>留下主干。可删除次要人物、次要情节、非关键性的细节</a:t>
            </a:r>
            <a:r>
              <a:rPr lang="en-US" dirty="0" smtClean="0"/>
              <a:t>,</a:t>
            </a:r>
            <a:r>
              <a:rPr lang="zh-CN" altLang="en-US" dirty="0" smtClean="0"/>
              <a:t>以及一些描写和渲染性的语言等。如</a:t>
            </a:r>
            <a:r>
              <a:rPr lang="en-US" altLang="zh-CN" dirty="0" smtClean="0"/>
              <a:t>《</a:t>
            </a:r>
            <a:r>
              <a:rPr lang="zh-CN" altLang="en-US" dirty="0" smtClean="0"/>
              <a:t>鲁提辖拳打镇关西</a:t>
            </a:r>
            <a:r>
              <a:rPr lang="en-US" altLang="zh-CN" dirty="0" smtClean="0"/>
              <a:t>》</a:t>
            </a:r>
            <a:r>
              <a:rPr lang="en-US" dirty="0" smtClean="0"/>
              <a:t>,</a:t>
            </a:r>
            <a:r>
              <a:rPr lang="zh-CN" altLang="en-US" dirty="0" smtClean="0"/>
              <a:t>非常详细地写了三拳打死镇关西的效果</a:t>
            </a:r>
            <a:r>
              <a:rPr lang="en-US" dirty="0" smtClean="0"/>
              <a:t>,</a:t>
            </a:r>
            <a:r>
              <a:rPr lang="zh-CN" altLang="en-US" dirty="0" smtClean="0"/>
              <a:t>一拳比一拳厉害。我们缩写时</a:t>
            </a:r>
            <a:r>
              <a:rPr lang="en-US" dirty="0" smtClean="0"/>
              <a:t>,</a:t>
            </a:r>
            <a:r>
              <a:rPr lang="zh-CN" altLang="en-US" dirty="0" smtClean="0"/>
              <a:t>要把一些具体描写性的语言化繁为简</a:t>
            </a:r>
            <a:r>
              <a:rPr lang="en-US" dirty="0" smtClean="0"/>
              <a:t>,</a:t>
            </a:r>
            <a:r>
              <a:rPr lang="zh-CN" altLang="en-US" dirty="0" smtClean="0"/>
              <a:t>压缩得字数最少的</a:t>
            </a:r>
            <a:r>
              <a:rPr lang="en-US" dirty="0" smtClean="0"/>
              <a:t>,</a:t>
            </a:r>
            <a:r>
              <a:rPr lang="zh-CN" altLang="en-US" dirty="0" smtClean="0"/>
              <a:t>就是“打得鲜血迸流</a:t>
            </a:r>
            <a:r>
              <a:rPr lang="en-US" dirty="0" smtClean="0"/>
              <a:t>,</a:t>
            </a:r>
            <a:r>
              <a:rPr lang="zh-CN" altLang="en-US" dirty="0" smtClean="0"/>
              <a:t>乌珠迸出</a:t>
            </a:r>
            <a:r>
              <a:rPr lang="en-US" dirty="0" smtClean="0"/>
              <a:t>,</a:t>
            </a:r>
            <a:r>
              <a:rPr lang="zh-CN" altLang="en-US" dirty="0" smtClean="0"/>
              <a:t>两耳轰鸣”了。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en-US" b="1" dirty="0" smtClean="0"/>
              <a:t>3.</a:t>
            </a:r>
            <a:r>
              <a:rPr lang="zh-CN" altLang="en-US" b="1" dirty="0" smtClean="0"/>
              <a:t>概括法</a:t>
            </a:r>
            <a:r>
              <a:rPr lang="en-US" b="1" dirty="0" smtClean="0"/>
              <a:t>,</a:t>
            </a:r>
            <a:r>
              <a:rPr lang="zh-CN" altLang="en-US" b="1" dirty="0" smtClean="0"/>
              <a:t>言简意明。</a:t>
            </a:r>
            <a:r>
              <a:rPr lang="zh-CN" altLang="en-US" dirty="0" smtClean="0"/>
              <a:t>用简练的语言去概括原文的意思。细致的描写可压缩成粗略描写</a:t>
            </a:r>
            <a:r>
              <a:rPr lang="en-US" dirty="0" smtClean="0"/>
              <a:t>,</a:t>
            </a:r>
            <a:r>
              <a:rPr lang="zh-CN" altLang="en-US" dirty="0" smtClean="0"/>
              <a:t>详尽的叙述可压缩为概括叙述</a:t>
            </a:r>
            <a:r>
              <a:rPr lang="en-US" dirty="0" smtClean="0"/>
              <a:t>,</a:t>
            </a:r>
            <a:r>
              <a:rPr lang="zh-CN" altLang="en-US" dirty="0" smtClean="0"/>
              <a:t>详细的对话可以改为简略的对话等。也可以把几段文字压缩成一段文字。还可以把段缩成句</a:t>
            </a:r>
            <a:r>
              <a:rPr lang="en-US" dirty="0" smtClean="0"/>
              <a:t>,</a:t>
            </a:r>
            <a:r>
              <a:rPr lang="zh-CN" altLang="en-US" dirty="0" smtClean="0"/>
              <a:t>长句缩成短句</a:t>
            </a:r>
            <a:r>
              <a:rPr lang="en-US" dirty="0" smtClean="0"/>
              <a:t>,</a:t>
            </a:r>
            <a:r>
              <a:rPr lang="zh-CN" altLang="en-US" dirty="0" smtClean="0"/>
              <a:t>以及把抒情性的句子缩成一般的陈述句。</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 </a:t>
            </a:r>
            <a:r>
              <a:rPr lang="zh-CN" altLang="en-US" dirty="0" smtClean="0"/>
              <a:t> 阅读下面的选文</a:t>
            </a:r>
            <a:r>
              <a:rPr lang="en-US" dirty="0" smtClean="0"/>
              <a:t>,</a:t>
            </a:r>
            <a:r>
              <a:rPr lang="zh-CN" altLang="en-US" dirty="0" smtClean="0"/>
              <a:t>回答问题。</a:t>
            </a:r>
          </a:p>
          <a:p>
            <a:pPr indent="446088">
              <a:lnSpc>
                <a:spcPct val="150000"/>
              </a:lnSpc>
            </a:pPr>
            <a:r>
              <a:rPr lang="en-US" dirty="0" smtClean="0"/>
              <a:t> </a:t>
            </a:r>
            <a:r>
              <a:rPr lang="zh-CN" altLang="en-US" b="1" dirty="0" smtClean="0">
                <a:latin typeface="楷体" pitchFamily="49" charset="-122"/>
                <a:ea typeface="楷体" pitchFamily="49" charset="-122"/>
              </a:rPr>
              <a:t>“为”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就是“做”。应该做的事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必须去做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这就是“有为”。不应该做的事必不能做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这就是“有不为”。</a:t>
            </a:r>
          </a:p>
          <a:p>
            <a:pPr indent="446088">
              <a:lnSpc>
                <a:spcPct val="150000"/>
              </a:lnSpc>
            </a:pPr>
            <a:r>
              <a:rPr lang="zh-CN" altLang="en-US" b="1" dirty="0" smtClean="0">
                <a:latin typeface="楷体" pitchFamily="49" charset="-122"/>
                <a:ea typeface="楷体" pitchFamily="49" charset="-122"/>
              </a:rPr>
              <a:t>在这里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关键是“应该”二字。什么叫“应该”呢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这有点像仁义的“义”字。韩愈给“义”字下的定义是“行而宜之之谓义”。“义”就是“宜”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而“宜”就是“合适”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也就是“应该”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但问题仍然没有解决。要想从哲学上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从伦理学上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说清楚这个问题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恐怕要写上一篇长篇论文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甚至一部大书。我没有这个能力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也认为根本无此必要。我觉得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只要诉诸一般人都能够有的良知良能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就能分辨清是非善恶了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就能知道什么事应该做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什么事不应该做了。</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中国古人说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“勿以善小而不为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勿以恶小而为之。”可见善恶是有大小之别的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应该不应该也是有大小之别的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并不是都在一个水平上。什么叫大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什么叫小呢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这里也用不着烦琐的论证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只要动一动脑筋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睁开眼睛看一看社会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也就够了。</a:t>
            </a:r>
          </a:p>
          <a:p>
            <a:pPr indent="446088">
              <a:lnSpc>
                <a:spcPct val="150000"/>
              </a:lnSpc>
            </a:pPr>
            <a:r>
              <a:rPr lang="zh-CN" altLang="en-US" b="1" dirty="0" smtClean="0">
                <a:latin typeface="楷体" pitchFamily="49" charset="-122"/>
                <a:ea typeface="楷体" pitchFamily="49" charset="-122"/>
              </a:rPr>
              <a:t>小善、小恶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在日常生活中随时可见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比如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在公共汽车上给老人和病人让座。能让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算是小善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不能让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也只能算是小恶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够不上大逆不道。然而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从那些一看到有老人或病人上车就立即装出闭目养神的样子的人身上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不也能由小见大看出了社会道德的水平吗</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至于大善大恶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目前社会中也可以看到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但在历史上却看得更清楚。比如宋代的文天祥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他为元军所虏。如果他想活下去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屈膝投敌就行了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不但能活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而且还能有大官做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最多是在身后被列入“贰臣传”。“身后是非谁管得”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管那么多干吗呀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然而他却高赋</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正气歌</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从容就义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留下英名万古传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至今还在激励着我们全国人民的爱国热情。</a:t>
            </a:r>
          </a:p>
          <a:p>
            <a:pPr indent="446088">
              <a:lnSpc>
                <a:spcPct val="150000"/>
              </a:lnSpc>
            </a:pPr>
            <a:r>
              <a:rPr lang="zh-CN" altLang="en-US" b="1" dirty="0" smtClean="0">
                <a:latin typeface="楷体" pitchFamily="49" charset="-122"/>
                <a:ea typeface="楷体" pitchFamily="49" charset="-122"/>
              </a:rPr>
              <a:t>通过上面举的一个小恶的例子和一个大善的例子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我们大概对大小善和大小恶能够得到一个笼统的概念了。凡是对国家有利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对人民有利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对人类发展前途有利的事情就是大善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反之就是大恶。凡是对处理人际关系有利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对保持社会安定团结有利的事情可以称之为小善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反之就是小恶。大小之间有时难以区别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这只不过是一个大体的轮廓而已。</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871870" y="807836"/>
          <a:ext cx="7836194" cy="2808000"/>
        </p:xfrm>
        <a:graphic>
          <a:graphicData uri="http://schemas.openxmlformats.org/drawingml/2006/table">
            <a:tbl>
              <a:tblPr/>
              <a:tblGrid>
                <a:gridCol w="712381"/>
                <a:gridCol w="2838893"/>
                <a:gridCol w="1584251"/>
                <a:gridCol w="2700669"/>
              </a:tblGrid>
              <a:tr h="46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年级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课文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习题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训练点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68000">
                <a:tc rowSpan="5">
                  <a:txBody>
                    <a:bodyPr/>
                    <a:lstStyle/>
                    <a:p>
                      <a:pPr algn="ctr">
                        <a:lnSpc>
                          <a:spcPct val="150000"/>
                        </a:lnSpc>
                        <a:spcAft>
                          <a:spcPts val="0"/>
                        </a:spcAft>
                      </a:pPr>
                      <a:r>
                        <a:rPr lang="zh-CN" sz="1700" kern="100" dirty="0">
                          <a:solidFill>
                            <a:srgbClr val="000000"/>
                          </a:solidFill>
                          <a:latin typeface="NEU-BZ-S92"/>
                          <a:ea typeface="微软雅黑"/>
                          <a:cs typeface="Times New Roman"/>
                        </a:rPr>
                        <a:t>九上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《活动·探究》</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任务三</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尝试创作</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《敬业与乐业》</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写议论性文字</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表明观点</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《故乡》</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续写</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《我的叔叔于勒》</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片段</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想象</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《智取生辰纲》</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写一篇《杨志小传》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大小善和大小恶有时候是有联系的。俗话说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“千里之堤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溃于蚁穴。”拿眼前常常提到的贪污行为而论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往往是先贪污少量的财物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心里还有点打鼓。但是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一旦得逞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尝到甜头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又没被人发现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于是胆子越来越大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贪污的数量也越来越多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终至于一发而不可收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最后受到法律的制裁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悔之晚矣。也有个别的识时务者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迷途知返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就是所谓浪子回头者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然而难矣哉</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我的希望很简单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我希望每个人都能有为有不为。一旦“为”错了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就毅然回头。</a:t>
            </a:r>
          </a:p>
          <a:p>
            <a:pPr indent="446088">
              <a:lnSpc>
                <a:spcPct val="150000"/>
              </a:lnSpc>
            </a:pPr>
            <a:r>
              <a:rPr lang="zh-CN" altLang="en-US" dirty="0" smtClean="0"/>
              <a:t>请将上述文段缩减为</a:t>
            </a:r>
            <a:r>
              <a:rPr lang="en-US" dirty="0" smtClean="0"/>
              <a:t>150</a:t>
            </a:r>
            <a:r>
              <a:rPr lang="zh-CN" altLang="en-US" dirty="0" smtClean="0"/>
              <a:t>字左右的小短文。</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应该做的事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必须去做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这就是“有为”。不应该做的事必不能做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这就是“有不为”。善恶有大小之别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凡是对国家有利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对人民有利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对人类发展前途有利的事情就是大善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反之就是大恶。凡是对处理人际关系有利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对保持社会安定团结有利的事情可以称之为小善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反之就是小恶。“千里之堤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溃于蚁穴”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希望每个人都能有为有不为。一旦“为”错了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就毅然回头。</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类型二　补写</a:t>
            </a:r>
            <a:r>
              <a:rPr lang="en-US" b="1" dirty="0" smtClean="0">
                <a:solidFill>
                  <a:srgbClr val="0092D7"/>
                </a:solidFill>
              </a:rPr>
              <a:t>(</a:t>
            </a:r>
            <a:r>
              <a:rPr lang="zh-CN" altLang="en-US" b="1" dirty="0" smtClean="0">
                <a:solidFill>
                  <a:srgbClr val="0092D7"/>
                </a:solidFill>
              </a:rPr>
              <a:t>发挥联想与想象</a:t>
            </a:r>
            <a:r>
              <a:rPr lang="en-US" b="1" dirty="0" smtClean="0">
                <a:solidFill>
                  <a:srgbClr val="0092D7"/>
                </a:solidFill>
              </a:rPr>
              <a:t>)</a:t>
            </a:r>
            <a:endParaRPr lang="zh-CN" altLang="en-US" b="1" dirty="0" smtClean="0">
              <a:solidFill>
                <a:srgbClr val="0092D7"/>
              </a:solidFill>
            </a:endParaRPr>
          </a:p>
          <a:p>
            <a:pPr>
              <a:lnSpc>
                <a:spcPct val="150000"/>
              </a:lnSpc>
            </a:pPr>
            <a:r>
              <a:rPr lang="en-US" altLang="zh-CN" dirty="0" smtClean="0">
                <a:solidFill>
                  <a:srgbClr val="0092D7"/>
                </a:solidFill>
              </a:rPr>
              <a:t>【</a:t>
            </a:r>
            <a:r>
              <a:rPr lang="zh-CN" altLang="en-US" dirty="0" smtClean="0">
                <a:solidFill>
                  <a:srgbClr val="0092D7"/>
                </a:solidFill>
              </a:rPr>
              <a:t>教材例题</a:t>
            </a:r>
            <a:r>
              <a:rPr lang="en-US" altLang="zh-CN" dirty="0" smtClean="0">
                <a:solidFill>
                  <a:srgbClr val="0092D7"/>
                </a:solidFill>
              </a:rPr>
              <a:t>】</a:t>
            </a:r>
          </a:p>
          <a:p>
            <a:pPr indent="446088">
              <a:lnSpc>
                <a:spcPct val="150000"/>
              </a:lnSpc>
            </a:pPr>
            <a:r>
              <a:rPr lang="zh-CN" altLang="en-US" dirty="0" smtClean="0"/>
              <a:t>故事接龙。学生分组而坐</a:t>
            </a:r>
            <a:r>
              <a:rPr lang="en-US" dirty="0" smtClean="0"/>
              <a:t>,</a:t>
            </a:r>
            <a:r>
              <a:rPr lang="zh-CN" altLang="en-US" dirty="0" smtClean="0"/>
              <a:t>由第一个同学写一句话作为故事开头</a:t>
            </a:r>
            <a:r>
              <a:rPr lang="en-US" dirty="0" smtClean="0"/>
              <a:t>,</a:t>
            </a:r>
            <a:r>
              <a:rPr lang="zh-CN" altLang="en-US" dirty="0" smtClean="0"/>
              <a:t>其他同学依次写下去</a:t>
            </a:r>
            <a:r>
              <a:rPr lang="en-US" dirty="0" smtClean="0"/>
              <a:t>,</a:t>
            </a:r>
            <a:r>
              <a:rPr lang="zh-CN" altLang="en-US" dirty="0" smtClean="0"/>
              <a:t>直到写出一个完整的故事。</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联想是由一事物想到与之相关的另一事物</a:t>
            </a:r>
            <a:r>
              <a:rPr lang="en-US" dirty="0" smtClean="0"/>
              <a:t>,</a:t>
            </a:r>
            <a:r>
              <a:rPr lang="zh-CN" altLang="en-US" dirty="0" smtClean="0"/>
              <a:t>想象是头脑中创造出新的形象。在实际的写作过程中</a:t>
            </a:r>
            <a:r>
              <a:rPr lang="en-US" dirty="0" smtClean="0"/>
              <a:t>,</a:t>
            </a:r>
            <a:r>
              <a:rPr lang="zh-CN" altLang="en-US" dirty="0" smtClean="0"/>
              <a:t>二者往往结合起来使用。写作时善于运用联想和想象</a:t>
            </a:r>
            <a:r>
              <a:rPr lang="en-US" dirty="0" smtClean="0"/>
              <a:t>,</a:t>
            </a:r>
            <a:r>
              <a:rPr lang="zh-CN" altLang="en-US" dirty="0" smtClean="0"/>
              <a:t>可以写出内容丰富、形象生动的文章。不过需要注意的是联想和想象也是源于生活的</a:t>
            </a:r>
            <a:r>
              <a:rPr lang="en-US" dirty="0" smtClean="0"/>
              <a:t>,</a:t>
            </a:r>
            <a:r>
              <a:rPr lang="zh-CN" altLang="en-US" dirty="0" smtClean="0"/>
              <a:t>要自然贴切</a:t>
            </a:r>
            <a:r>
              <a:rPr lang="en-US" dirty="0" smtClean="0"/>
              <a:t>,</a:t>
            </a:r>
            <a:r>
              <a:rPr lang="zh-CN" altLang="en-US" dirty="0" smtClean="0"/>
              <a:t>合情合理。</a:t>
            </a:r>
          </a:p>
          <a:p>
            <a:pPr indent="446088">
              <a:lnSpc>
                <a:spcPct val="150000"/>
              </a:lnSpc>
            </a:pPr>
            <a:r>
              <a:rPr lang="zh-CN" altLang="en-US" dirty="0" smtClean="0"/>
              <a:t>这道题考查的就是学生联想和想象的能力</a:t>
            </a:r>
            <a:r>
              <a:rPr lang="en-US" dirty="0" smtClean="0"/>
              <a:t>,</a:t>
            </a:r>
            <a:r>
              <a:rPr lang="zh-CN" altLang="en-US" dirty="0" smtClean="0"/>
              <a:t>写作时要充分运用发散思维</a:t>
            </a:r>
            <a:r>
              <a:rPr lang="en-US" dirty="0" smtClean="0"/>
              <a:t>,</a:t>
            </a:r>
            <a:r>
              <a:rPr lang="zh-CN" altLang="en-US" dirty="0" smtClean="0"/>
              <a:t>大胆想</a:t>
            </a:r>
            <a:r>
              <a:rPr lang="en-US" dirty="0" smtClean="0"/>
              <a:t>,</a:t>
            </a:r>
            <a:r>
              <a:rPr lang="zh-CN" altLang="en-US" dirty="0" smtClean="0"/>
              <a:t>放笔写</a:t>
            </a:r>
            <a:r>
              <a:rPr lang="en-US" dirty="0" smtClean="0"/>
              <a:t>,</a:t>
            </a:r>
            <a:r>
              <a:rPr lang="zh-CN" altLang="en-US" dirty="0" smtClean="0"/>
              <a:t>方能使故事精彩。</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补写是指结合所提供的语境进行合理推断并加以补充完善的写作训练。</a:t>
            </a:r>
          </a:p>
          <a:p>
            <a:pPr indent="446088">
              <a:lnSpc>
                <a:spcPct val="150000"/>
              </a:lnSpc>
            </a:pPr>
            <a:r>
              <a:rPr lang="zh-CN" altLang="en-US" dirty="0" smtClean="0"/>
              <a:t>根据填写内容的位置分为填充性补写、过渡性补写、并列性补写</a:t>
            </a:r>
            <a:r>
              <a:rPr lang="en-US" dirty="0" smtClean="0"/>
              <a:t>;</a:t>
            </a:r>
            <a:r>
              <a:rPr lang="zh-CN" altLang="en-US" dirty="0" smtClean="0"/>
              <a:t>根据语段表达方式分为评价性补写、延伸性补写、归纳性补写。</a:t>
            </a:r>
          </a:p>
          <a:p>
            <a:pPr indent="446088">
              <a:lnSpc>
                <a:spcPct val="150000"/>
              </a:lnSpc>
            </a:pPr>
            <a:r>
              <a:rPr lang="zh-CN" altLang="en-US" dirty="0" smtClean="0"/>
              <a:t>补写要求</a:t>
            </a:r>
            <a:r>
              <a:rPr lang="en-US" dirty="0" smtClean="0"/>
              <a:t>:</a:t>
            </a:r>
            <a:endParaRPr lang="zh-CN" altLang="en-US" dirty="0" smtClean="0"/>
          </a:p>
          <a:p>
            <a:pPr indent="446088">
              <a:lnSpc>
                <a:spcPct val="150000"/>
              </a:lnSpc>
            </a:pPr>
            <a:r>
              <a:rPr lang="en-US" dirty="0" smtClean="0"/>
              <a:t>1.</a:t>
            </a:r>
            <a:r>
              <a:rPr lang="zh-CN" altLang="en-US" dirty="0" smtClean="0"/>
              <a:t>对语段内容进行整体把握</a:t>
            </a:r>
            <a:r>
              <a:rPr lang="en-US" dirty="0" smtClean="0"/>
              <a:t>,</a:t>
            </a:r>
            <a:r>
              <a:rPr lang="zh-CN" altLang="en-US" dirty="0" smtClean="0"/>
              <a:t>明确中心。</a:t>
            </a:r>
          </a:p>
          <a:p>
            <a:pPr indent="446088">
              <a:lnSpc>
                <a:spcPct val="150000"/>
              </a:lnSpc>
            </a:pPr>
            <a:r>
              <a:rPr lang="en-US" dirty="0" smtClean="0"/>
              <a:t>2.</a:t>
            </a:r>
            <a:r>
              <a:rPr lang="zh-CN" altLang="en-US" dirty="0" smtClean="0"/>
              <a:t>压缩语段</a:t>
            </a:r>
            <a:r>
              <a:rPr lang="en-US" dirty="0" smtClean="0"/>
              <a:t>,</a:t>
            </a:r>
            <a:r>
              <a:rPr lang="zh-CN" altLang="en-US" dirty="0" smtClean="0"/>
              <a:t>筛选重要信息</a:t>
            </a:r>
            <a:r>
              <a:rPr lang="en-US" dirty="0" smtClean="0"/>
              <a:t>,</a:t>
            </a:r>
            <a:r>
              <a:rPr lang="zh-CN" altLang="en-US" dirty="0" smtClean="0"/>
              <a:t>确定好切入点。</a:t>
            </a:r>
          </a:p>
          <a:p>
            <a:pPr indent="446088">
              <a:lnSpc>
                <a:spcPct val="150000"/>
              </a:lnSpc>
            </a:pPr>
            <a:r>
              <a:rPr lang="en-US" dirty="0" smtClean="0"/>
              <a:t>3.</a:t>
            </a:r>
            <a:r>
              <a:rPr lang="zh-CN" altLang="en-US" dirty="0" smtClean="0"/>
              <a:t>确定补写类型</a:t>
            </a:r>
            <a:r>
              <a:rPr lang="en-US" dirty="0" smtClean="0"/>
              <a:t>,</a:t>
            </a:r>
            <a:r>
              <a:rPr lang="zh-CN" altLang="en-US" dirty="0" smtClean="0"/>
              <a:t>进行有针对性的补写。</a:t>
            </a:r>
          </a:p>
          <a:p>
            <a:pPr indent="446088">
              <a:lnSpc>
                <a:spcPct val="150000"/>
              </a:lnSpc>
            </a:pPr>
            <a:r>
              <a:rPr lang="en-US" dirty="0" smtClean="0"/>
              <a:t>4.</a:t>
            </a:r>
            <a:r>
              <a:rPr lang="zh-CN" altLang="en-US" dirty="0" smtClean="0"/>
              <a:t>联系上下文</a:t>
            </a:r>
            <a:r>
              <a:rPr lang="en-US" dirty="0" smtClean="0"/>
              <a:t>,</a:t>
            </a:r>
            <a:r>
              <a:rPr lang="zh-CN" altLang="en-US" dirty="0" smtClean="0"/>
              <a:t>做到内容连贯统一</a:t>
            </a:r>
            <a:r>
              <a:rPr lang="en-US" dirty="0" smtClean="0"/>
              <a:t>,</a:t>
            </a:r>
            <a:r>
              <a:rPr lang="zh-CN" altLang="en-US" dirty="0" smtClean="0"/>
              <a:t>语言风格连贯统一</a:t>
            </a:r>
            <a:r>
              <a:rPr lang="en-US" dirty="0" smtClean="0"/>
              <a:t>,</a:t>
            </a:r>
            <a:r>
              <a:rPr lang="zh-CN" altLang="en-US" dirty="0" smtClean="0"/>
              <a:t>句式特点基本一致。</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请以下面句子开头</a:t>
            </a:r>
            <a:r>
              <a:rPr lang="en-US" dirty="0" smtClean="0"/>
              <a:t>,</a:t>
            </a:r>
            <a:r>
              <a:rPr lang="zh-CN" altLang="en-US" dirty="0" smtClean="0"/>
              <a:t>围绕“一场激烈的打雪仗”进行场面描写。</a:t>
            </a:r>
          </a:p>
          <a:p>
            <a:pPr indent="446088">
              <a:lnSpc>
                <a:spcPct val="150000"/>
              </a:lnSpc>
            </a:pPr>
            <a:r>
              <a:rPr lang="zh-CN" altLang="en-US" dirty="0" smtClean="0"/>
              <a:t>要求</a:t>
            </a:r>
            <a:r>
              <a:rPr lang="en-US" dirty="0" smtClean="0"/>
              <a:t>:①</a:t>
            </a:r>
            <a:r>
              <a:rPr lang="zh-CN" altLang="en-US" dirty="0" smtClean="0"/>
              <a:t>合理展开想象</a:t>
            </a:r>
            <a:r>
              <a:rPr lang="en-US" dirty="0" smtClean="0"/>
              <a:t>;②</a:t>
            </a:r>
            <a:r>
              <a:rPr lang="zh-CN" altLang="en-US" dirty="0" smtClean="0"/>
              <a:t>运用描写的表达方式</a:t>
            </a:r>
            <a:r>
              <a:rPr lang="en-US" dirty="0" smtClean="0"/>
              <a:t>;③200</a:t>
            </a:r>
            <a:r>
              <a:rPr lang="zh-CN" altLang="en-US" dirty="0" smtClean="0"/>
              <a:t>字左右。</a:t>
            </a:r>
          </a:p>
          <a:p>
            <a:pPr>
              <a:lnSpc>
                <a:spcPct val="150000"/>
              </a:lnSpc>
            </a:pPr>
            <a:r>
              <a:rPr lang="zh-CN" altLang="en-US" dirty="0" smtClean="0"/>
              <a:t>　　</a:t>
            </a:r>
            <a:r>
              <a:rPr lang="zh-CN" altLang="en-US" b="1" dirty="0" smtClean="0">
                <a:latin typeface="楷体" pitchFamily="49" charset="-122"/>
                <a:ea typeface="楷体" pitchFamily="49" charset="-122"/>
              </a:rPr>
              <a:t>下雪了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同学们迅速跑出教室来到操场。鹅毛般的大雪漫天飞扬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一片一片一片片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不紧不慢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千片万片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漫天飞舞。</a:t>
            </a:r>
            <a:r>
              <a:rPr lang="zh-CN" altLang="en-US" b="1" u="sng" dirty="0" smtClean="0">
                <a:latin typeface="楷体" pitchFamily="49" charset="-122"/>
                <a:ea typeface="楷体" pitchFamily="49" charset="-122"/>
              </a:rPr>
              <a:t>　　　　　　　　　</a:t>
            </a:r>
            <a:r>
              <a:rPr lang="en-US" b="1" u="sng" dirty="0" smtClean="0">
                <a:latin typeface="楷体" pitchFamily="49" charset="-122"/>
                <a:ea typeface="楷体" pitchFamily="49" charset="-122"/>
              </a:rPr>
              <a:t> </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同学们一上操场便马上蓄势待发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大家不由自主地分成了两队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各自摩拳擦掌。一场激烈的打雪仗开始了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一个个雪球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好像一颗颗闪亮的白珍珠在天空中飞来飞去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不一会儿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敌方就受不了我方的攻势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节节败退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我开心不已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有些得意忘形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突然一只雪球飞来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正好砸在我的后脑门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碎的“弹片”正巧钻入我的后颈背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透心凉般的感觉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“弹片”随着我屁股的抖动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瞬间融化在我的身体中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我恼羞成怒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快速地抓住一团雪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双手合拢使劲一按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朝敌方扔去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打对方一个措手不及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操场上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一场混战继续</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类型三　扩写</a:t>
            </a:r>
          </a:p>
          <a:p>
            <a:pPr>
              <a:lnSpc>
                <a:spcPct val="150000"/>
              </a:lnSpc>
            </a:pPr>
            <a:r>
              <a:rPr lang="zh-CN" altLang="en-US" dirty="0" smtClean="0"/>
              <a:t>　　扩写就是用合理的想象对原文进行扩充、拓展</a:t>
            </a:r>
            <a:r>
              <a:rPr lang="en-US" dirty="0" smtClean="0"/>
              <a:t>,</a:t>
            </a:r>
            <a:r>
              <a:rPr lang="zh-CN" altLang="en-US" dirty="0" smtClean="0"/>
              <a:t>使原文内容更加丰富具体。对文章进行扩充可从下面几个方面入手</a:t>
            </a:r>
            <a:r>
              <a:rPr lang="en-US" dirty="0" smtClean="0"/>
              <a:t>:</a:t>
            </a:r>
            <a:endParaRPr lang="zh-CN" altLang="en-US" dirty="0" smtClean="0"/>
          </a:p>
          <a:p>
            <a:pPr indent="446088">
              <a:lnSpc>
                <a:spcPct val="150000"/>
              </a:lnSpc>
            </a:pPr>
            <a:r>
              <a:rPr lang="en-US" b="1" dirty="0" smtClean="0"/>
              <a:t>1.</a:t>
            </a:r>
            <a:r>
              <a:rPr lang="zh-CN" altLang="en-US" b="1" dirty="0" smtClean="0"/>
              <a:t>根据所提供的原材料</a:t>
            </a:r>
            <a:r>
              <a:rPr lang="en-US" b="1" dirty="0" smtClean="0"/>
              <a:t>,</a:t>
            </a:r>
            <a:r>
              <a:rPr lang="zh-CN" altLang="en-US" b="1" dirty="0" smtClean="0"/>
              <a:t>有目的有条理地进行合理想象。</a:t>
            </a:r>
          </a:p>
          <a:p>
            <a:pPr indent="446088">
              <a:lnSpc>
                <a:spcPct val="150000"/>
              </a:lnSpc>
            </a:pPr>
            <a:r>
              <a:rPr lang="zh-CN" altLang="en-US" dirty="0" smtClean="0"/>
              <a:t>展开想象要注意以下几点</a:t>
            </a:r>
            <a:r>
              <a:rPr lang="en-US" dirty="0" smtClean="0"/>
              <a:t>:</a:t>
            </a:r>
            <a:r>
              <a:rPr lang="zh-CN" altLang="en-US" dirty="0" smtClean="0"/>
              <a:t>一是依据扩写的重点展开想象。运用想象时始终不忘中心</a:t>
            </a:r>
            <a:r>
              <a:rPr lang="en-US" dirty="0" smtClean="0"/>
              <a:t>,</a:t>
            </a:r>
            <a:r>
              <a:rPr lang="zh-CN" altLang="en-US" dirty="0" smtClean="0"/>
              <a:t>围绕中心驰骋想象</a:t>
            </a:r>
            <a:r>
              <a:rPr lang="en-US" dirty="0" smtClean="0"/>
              <a:t>,</a:t>
            </a:r>
            <a:r>
              <a:rPr lang="zh-CN" altLang="en-US" dirty="0" smtClean="0"/>
              <a:t>当发现自己的想象偏离中心时就立即停止。二是想象必须合乎情理。三是要与现实生活相结合。生活是想象的基础。</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b="1" dirty="0" smtClean="0"/>
              <a:t>2.</a:t>
            </a:r>
            <a:r>
              <a:rPr lang="zh-CN" altLang="en-US" b="1" dirty="0" smtClean="0"/>
              <a:t>为突出文章中心部分</a:t>
            </a:r>
            <a:r>
              <a:rPr lang="en-US" b="1" dirty="0" smtClean="0"/>
              <a:t>,</a:t>
            </a:r>
            <a:r>
              <a:rPr lang="zh-CN" altLang="en-US" b="1" dirty="0" smtClean="0"/>
              <a:t>要抓住扩写重点。</a:t>
            </a:r>
            <a:r>
              <a:rPr lang="zh-CN" altLang="en-US" dirty="0" smtClean="0"/>
              <a:t>如何抓住扩写重点</a:t>
            </a:r>
            <a:r>
              <a:rPr lang="en-US" dirty="0" smtClean="0"/>
              <a:t>?</a:t>
            </a:r>
            <a:r>
              <a:rPr lang="zh-CN" altLang="en-US" dirty="0" smtClean="0"/>
              <a:t>一是根据题目找到重点</a:t>
            </a:r>
            <a:r>
              <a:rPr lang="en-US" dirty="0" smtClean="0"/>
              <a:t>,</a:t>
            </a:r>
            <a:r>
              <a:rPr lang="zh-CN" altLang="en-US" dirty="0" smtClean="0"/>
              <a:t>题目要求扩写哪里</a:t>
            </a:r>
            <a:r>
              <a:rPr lang="en-US" dirty="0" smtClean="0"/>
              <a:t>,</a:t>
            </a:r>
            <a:r>
              <a:rPr lang="zh-CN" altLang="en-US" dirty="0" smtClean="0"/>
              <a:t>就扩写哪里。二是依据中心来扩写。能够表现中心的</a:t>
            </a:r>
            <a:r>
              <a:rPr lang="en-US" dirty="0" smtClean="0"/>
              <a:t>,</a:t>
            </a:r>
            <a:r>
              <a:rPr lang="zh-CN" altLang="en-US" dirty="0" smtClean="0"/>
              <a:t>就是重点材料</a:t>
            </a:r>
            <a:r>
              <a:rPr lang="en-US" dirty="0" smtClean="0"/>
              <a:t>,</a:t>
            </a:r>
            <a:r>
              <a:rPr lang="zh-CN" altLang="en-US" dirty="0" smtClean="0"/>
              <a:t>就要详细扩写</a:t>
            </a:r>
            <a:r>
              <a:rPr lang="en-US" dirty="0" smtClean="0"/>
              <a:t>;</a:t>
            </a:r>
            <a:r>
              <a:rPr lang="zh-CN" altLang="en-US" dirty="0" smtClean="0"/>
              <a:t>和中心关系不大的</a:t>
            </a:r>
            <a:r>
              <a:rPr lang="en-US" dirty="0" smtClean="0"/>
              <a:t>,</a:t>
            </a:r>
            <a:r>
              <a:rPr lang="zh-CN" altLang="en-US" dirty="0" smtClean="0"/>
              <a:t>要略写甚至不写。三是根据扩写对象确定重点。比如写人</a:t>
            </a:r>
            <a:r>
              <a:rPr lang="en-US" dirty="0" smtClean="0"/>
              <a:t>,</a:t>
            </a:r>
            <a:r>
              <a:rPr lang="zh-CN" altLang="en-US" dirty="0" smtClean="0"/>
              <a:t>就要突出人物的特点</a:t>
            </a:r>
            <a:r>
              <a:rPr lang="en-US" dirty="0" smtClean="0"/>
              <a:t>;</a:t>
            </a:r>
            <a:r>
              <a:rPr lang="zh-CN" altLang="en-US" dirty="0" smtClean="0"/>
              <a:t>比如写事</a:t>
            </a:r>
            <a:r>
              <a:rPr lang="en-US" dirty="0" smtClean="0"/>
              <a:t>,</a:t>
            </a:r>
            <a:r>
              <a:rPr lang="zh-CN" altLang="en-US" dirty="0" smtClean="0"/>
              <a:t>就要把事情的经过写详细。</a:t>
            </a:r>
          </a:p>
          <a:p>
            <a:pPr indent="446088">
              <a:lnSpc>
                <a:spcPct val="150000"/>
              </a:lnSpc>
            </a:pPr>
            <a:r>
              <a:rPr lang="en-US" b="1" dirty="0" smtClean="0"/>
              <a:t>3.</a:t>
            </a:r>
            <a:r>
              <a:rPr lang="zh-CN" altLang="en-US" dirty="0" smtClean="0"/>
              <a:t>扩写允许在原文的基础上增加渲染和修饰成分</a:t>
            </a:r>
            <a:r>
              <a:rPr lang="en-US" dirty="0" smtClean="0"/>
              <a:t>,</a:t>
            </a:r>
            <a:r>
              <a:rPr lang="zh-CN" altLang="en-US" dirty="0" smtClean="0"/>
              <a:t>但这种补充不能离开原意。</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阅读</a:t>
            </a:r>
            <a:r>
              <a:rPr lang="en-US" altLang="zh-CN" dirty="0" smtClean="0"/>
              <a:t>《</a:t>
            </a:r>
            <a:r>
              <a:rPr lang="zh-CN" altLang="en-US" dirty="0" smtClean="0"/>
              <a:t>夜雨寄北</a:t>
            </a:r>
            <a:r>
              <a:rPr lang="en-US" altLang="zh-CN" dirty="0" smtClean="0"/>
              <a:t>》</a:t>
            </a:r>
            <a:r>
              <a:rPr lang="en-US" dirty="0" smtClean="0"/>
              <a:t>,</a:t>
            </a:r>
            <a:r>
              <a:rPr lang="zh-CN" altLang="en-US" dirty="0" smtClean="0"/>
              <a:t>把它扩展为一篇意境优美、语言凝练、情感真挚的散文。</a:t>
            </a:r>
            <a:r>
              <a:rPr lang="en-US" dirty="0" smtClean="0"/>
              <a:t>300</a:t>
            </a:r>
            <a:r>
              <a:rPr lang="zh-CN" altLang="en-US" dirty="0" smtClean="0"/>
              <a:t>字左右。</a:t>
            </a:r>
          </a:p>
          <a:p>
            <a:pPr algn="ctr">
              <a:lnSpc>
                <a:spcPct val="150000"/>
              </a:lnSpc>
            </a:pPr>
            <a:r>
              <a:rPr lang="zh-CN" altLang="en-US" b="1" dirty="0" smtClean="0">
                <a:latin typeface="楷体" pitchFamily="49" charset="-122"/>
                <a:ea typeface="楷体" pitchFamily="49" charset="-122"/>
              </a:rPr>
              <a:t>夜雨寄北</a:t>
            </a:r>
          </a:p>
          <a:p>
            <a:pPr algn="ctr">
              <a:lnSpc>
                <a:spcPct val="150000"/>
              </a:lnSpc>
            </a:pPr>
            <a:r>
              <a:rPr lang="zh-CN" altLang="en-US" b="1" dirty="0" smtClean="0">
                <a:latin typeface="楷体" pitchFamily="49" charset="-122"/>
                <a:ea typeface="楷体" pitchFamily="49" charset="-122"/>
              </a:rPr>
              <a:t>李商隐</a:t>
            </a:r>
          </a:p>
          <a:p>
            <a:pPr algn="ctr">
              <a:lnSpc>
                <a:spcPct val="150000"/>
              </a:lnSpc>
            </a:pPr>
            <a:r>
              <a:rPr lang="zh-CN" altLang="en-US" b="1" dirty="0" smtClean="0">
                <a:latin typeface="楷体" pitchFamily="49" charset="-122"/>
                <a:ea typeface="楷体" pitchFamily="49" charset="-122"/>
              </a:rPr>
              <a:t>君问归期未有期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巴山夜雨涨秋池。</a:t>
            </a:r>
          </a:p>
          <a:p>
            <a:pPr algn="ctr">
              <a:lnSpc>
                <a:spcPct val="150000"/>
              </a:lnSpc>
            </a:pPr>
            <a:r>
              <a:rPr lang="zh-CN" altLang="en-US" b="1" dirty="0" smtClean="0">
                <a:latin typeface="楷体" pitchFamily="49" charset="-122"/>
                <a:ea typeface="楷体" pitchFamily="49" charset="-122"/>
              </a:rPr>
              <a:t>何当共剪西窗烛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却话巴山夜雨时。</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871870" y="807836"/>
          <a:ext cx="7836194" cy="3117240"/>
        </p:xfrm>
        <a:graphic>
          <a:graphicData uri="http://schemas.openxmlformats.org/drawingml/2006/table">
            <a:tbl>
              <a:tblPr/>
              <a:tblGrid>
                <a:gridCol w="712381"/>
                <a:gridCol w="2147777"/>
                <a:gridCol w="1137684"/>
                <a:gridCol w="3838352"/>
              </a:tblGrid>
              <a:tr h="46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年级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课文</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习题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训练点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68000">
                <a:tc rowSpan="5">
                  <a:txBody>
                    <a:bodyPr/>
                    <a:lstStyle/>
                    <a:p>
                      <a:pPr algn="ctr">
                        <a:lnSpc>
                          <a:spcPct val="150000"/>
                        </a:lnSpc>
                        <a:spcAft>
                          <a:spcPts val="0"/>
                        </a:spcAft>
                      </a:pPr>
                      <a:r>
                        <a:rPr lang="zh-CN" sz="1700" kern="100">
                          <a:solidFill>
                            <a:srgbClr val="000000"/>
                          </a:solidFill>
                          <a:latin typeface="NEU-BZ-S92"/>
                          <a:ea typeface="微软雅黑"/>
                          <a:cs typeface="Times New Roman"/>
                        </a:rPr>
                        <a:t>九下</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《海燕》</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片段</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以《海燕的宣言》为题写一段话</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《孔乙己》</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以《鲁迅笔下的看客形象》为题</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写一篇小议文</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《鱼我所欲也》</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课后五题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仿写</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类比说理</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《词四首》</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课后六题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写点评</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《山水画的意境》</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古诗词鉴赏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阅读</a:t>
            </a:r>
            <a:r>
              <a:rPr lang="en-US" altLang="zh-CN" dirty="0" smtClean="0"/>
              <a:t>《</a:t>
            </a:r>
            <a:r>
              <a:rPr lang="zh-CN" altLang="en-US" dirty="0" smtClean="0"/>
              <a:t>夜雨寄北</a:t>
            </a:r>
            <a:r>
              <a:rPr lang="en-US" altLang="zh-CN" dirty="0" smtClean="0"/>
              <a:t>》</a:t>
            </a:r>
            <a:r>
              <a:rPr lang="en-US" dirty="0" smtClean="0"/>
              <a:t>,</a:t>
            </a:r>
            <a:r>
              <a:rPr lang="zh-CN" altLang="en-US" dirty="0" smtClean="0"/>
              <a:t>把它扩展为一篇意境优美、语言凝练、情感真挚的散文。</a:t>
            </a:r>
            <a:r>
              <a:rPr lang="en-US" dirty="0" smtClean="0"/>
              <a:t>300</a:t>
            </a:r>
            <a:r>
              <a:rPr lang="zh-CN" altLang="en-US" dirty="0" smtClean="0"/>
              <a:t>字左右。</a:t>
            </a:r>
          </a:p>
          <a:p>
            <a:pPr algn="ctr">
              <a:lnSpc>
                <a:spcPct val="150000"/>
              </a:lnSpc>
            </a:pPr>
            <a:r>
              <a:rPr lang="zh-CN" altLang="en-US" b="1" dirty="0" smtClean="0">
                <a:latin typeface="楷体" pitchFamily="49" charset="-122"/>
                <a:ea typeface="楷体" pitchFamily="49" charset="-122"/>
              </a:rPr>
              <a:t>夜雨寄北</a:t>
            </a:r>
          </a:p>
          <a:p>
            <a:pPr algn="ctr">
              <a:lnSpc>
                <a:spcPct val="150000"/>
              </a:lnSpc>
            </a:pPr>
            <a:r>
              <a:rPr lang="zh-CN" altLang="en-US" b="1" dirty="0" smtClean="0">
                <a:latin typeface="楷体" pitchFamily="49" charset="-122"/>
                <a:ea typeface="楷体" pitchFamily="49" charset="-122"/>
              </a:rPr>
              <a:t>李商隐</a:t>
            </a:r>
          </a:p>
          <a:p>
            <a:pPr algn="ctr">
              <a:lnSpc>
                <a:spcPct val="150000"/>
              </a:lnSpc>
            </a:pPr>
            <a:r>
              <a:rPr lang="zh-CN" altLang="en-US" b="1" dirty="0" smtClean="0">
                <a:latin typeface="楷体" pitchFamily="49" charset="-122"/>
                <a:ea typeface="楷体" pitchFamily="49" charset="-122"/>
              </a:rPr>
              <a:t>君问归期未有期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巴山夜雨涨秋池。</a:t>
            </a:r>
          </a:p>
          <a:p>
            <a:pPr algn="ctr">
              <a:lnSpc>
                <a:spcPct val="150000"/>
              </a:lnSpc>
            </a:pPr>
            <a:r>
              <a:rPr lang="zh-CN" altLang="en-US" b="1" dirty="0" smtClean="0">
                <a:latin typeface="楷体" pitchFamily="49" charset="-122"/>
                <a:ea typeface="楷体" pitchFamily="49" charset="-122"/>
              </a:rPr>
              <a:t>何当共剪西窗烛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却话巴山夜雨时。</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endParaRPr lang="zh-CN" altLang="en-US" dirty="0" smtClean="0">
              <a:solidFill>
                <a:srgbClr val="0092D7"/>
              </a:solidFill>
            </a:endParaRPr>
          </a:p>
          <a:p>
            <a:pPr indent="446088">
              <a:lnSpc>
                <a:spcPct val="150000"/>
              </a:lnSpc>
            </a:pPr>
            <a:r>
              <a:rPr lang="zh-CN" altLang="en-US" b="1" dirty="0" smtClean="0">
                <a:latin typeface="楷体" pitchFamily="49" charset="-122"/>
                <a:ea typeface="楷体" pitchFamily="49" charset="-122"/>
              </a:rPr>
              <a:t>点亮灯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展开家书。你的笑容就隐藏在文字的背后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那么灿烂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但还有些淡淡的泪痕。你的牵挂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你的思念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你的轻轻细细的话语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越过了千里迢迢的黑 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越过心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飞抵我寂寞的窗台。</a:t>
            </a:r>
          </a:p>
          <a:p>
            <a:pPr indent="446088">
              <a:lnSpc>
                <a:spcPct val="150000"/>
              </a:lnSpc>
            </a:pPr>
            <a:r>
              <a:rPr lang="zh-CN" altLang="en-US" b="1" dirty="0" smtClean="0">
                <a:latin typeface="楷体" pitchFamily="49" charset="-122"/>
                <a:ea typeface="楷体" pitchFamily="49" charset="-122"/>
              </a:rPr>
              <a:t>而我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却总是把早已定好的归期改了又改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改了又改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最后仍说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不定哪一天可以走进你早已守望的目光。</a:t>
            </a:r>
          </a:p>
          <a:p>
            <a:pPr indent="446088">
              <a:lnSpc>
                <a:spcPct val="150000"/>
              </a:lnSpc>
            </a:pPr>
            <a:r>
              <a:rPr lang="zh-CN" altLang="en-US" b="1" dirty="0" smtClean="0">
                <a:latin typeface="楷体" pitchFamily="49" charset="-122"/>
                <a:ea typeface="楷体" pitchFamily="49" charset="-122"/>
              </a:rPr>
              <a:t>巴山不觉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春光早逝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一转眼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秋色深深。雨淅淅沥沥地落下来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挤满了小池。这点点滴滴的秋雨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又将陪伴我度过一个孤独而又难眠的夜晚。</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085242"/>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依稀是梦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你坐到了窗前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静静地看着我。烛光是一朵刚刚开放的小花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把你装扮得那么年轻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那么娇媚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就像许多年前掀起红盖头的那个晚上。</a:t>
            </a:r>
          </a:p>
          <a:p>
            <a:pPr indent="446088">
              <a:lnSpc>
                <a:spcPct val="150000"/>
              </a:lnSpc>
            </a:pPr>
            <a:r>
              <a:rPr lang="zh-CN" altLang="en-US" b="1" dirty="0" smtClean="0">
                <a:latin typeface="楷体" pitchFamily="49" charset="-122"/>
                <a:ea typeface="楷体" pitchFamily="49" charset="-122"/>
              </a:rPr>
              <a:t>朦胧中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抓起你那柔弱如水的手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我感到了幸福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感到了一生的快乐和幸福。</a:t>
            </a:r>
          </a:p>
          <a:p>
            <a:pPr indent="446088">
              <a:lnSpc>
                <a:spcPct val="150000"/>
              </a:lnSpc>
            </a:pPr>
            <a:r>
              <a:rPr lang="zh-CN" altLang="en-US" b="1" dirty="0" smtClean="0">
                <a:latin typeface="楷体" pitchFamily="49" charset="-122"/>
                <a:ea typeface="楷体" pitchFamily="49" charset="-122"/>
              </a:rPr>
              <a:t>我拥着你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附在你耳边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温柔地说起巴山那些孤寂的日子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那个展开家书的秋夜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那场淅淅沥沥的秋雨</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类型四　改写</a:t>
            </a:r>
          </a:p>
          <a:p>
            <a:pPr>
              <a:lnSpc>
                <a:spcPct val="150000"/>
              </a:lnSpc>
            </a:pPr>
            <a:r>
              <a:rPr lang="en-US" altLang="zh-CN" dirty="0" smtClean="0">
                <a:solidFill>
                  <a:srgbClr val="0092D7"/>
                </a:solidFill>
              </a:rPr>
              <a:t>【</a:t>
            </a:r>
            <a:r>
              <a:rPr lang="zh-CN" altLang="en-US" dirty="0" smtClean="0">
                <a:solidFill>
                  <a:srgbClr val="0092D7"/>
                </a:solidFill>
              </a:rPr>
              <a:t>教材例题</a:t>
            </a:r>
            <a:r>
              <a:rPr lang="en-US" altLang="zh-CN" dirty="0" smtClean="0">
                <a:solidFill>
                  <a:srgbClr val="0092D7"/>
                </a:solidFill>
              </a:rPr>
              <a:t>】</a:t>
            </a:r>
          </a:p>
          <a:p>
            <a:pPr indent="446088">
              <a:lnSpc>
                <a:spcPct val="150000"/>
              </a:lnSpc>
            </a:pPr>
            <a:r>
              <a:rPr lang="zh-CN" altLang="en-US" dirty="0" smtClean="0"/>
              <a:t>发挥想象</a:t>
            </a:r>
            <a:r>
              <a:rPr lang="en-US" dirty="0" smtClean="0"/>
              <a:t>,</a:t>
            </a:r>
            <a:r>
              <a:rPr lang="zh-CN" altLang="en-US" dirty="0" smtClean="0"/>
              <a:t>将本文</a:t>
            </a:r>
            <a:r>
              <a:rPr lang="en-US" dirty="0" smtClean="0"/>
              <a:t>(</a:t>
            </a:r>
            <a:r>
              <a:rPr lang="en-US" altLang="zh-CN" dirty="0" smtClean="0"/>
              <a:t>《</a:t>
            </a:r>
            <a:r>
              <a:rPr lang="zh-CN" altLang="en-US" dirty="0" smtClean="0"/>
              <a:t>狼</a:t>
            </a:r>
            <a:r>
              <a:rPr lang="en-US" altLang="zh-CN" dirty="0" smtClean="0"/>
              <a:t>》</a:t>
            </a:r>
            <a:r>
              <a:rPr lang="en-US" dirty="0" smtClean="0"/>
              <a:t>)</a:t>
            </a:r>
            <a:r>
              <a:rPr lang="zh-CN" altLang="en-US" dirty="0" smtClean="0"/>
              <a:t>改写成一则白话故事。注意充实内容</a:t>
            </a:r>
            <a:r>
              <a:rPr lang="en-US" dirty="0" smtClean="0"/>
              <a:t>,</a:t>
            </a:r>
            <a:r>
              <a:rPr lang="zh-CN" altLang="en-US" dirty="0" smtClean="0"/>
              <a:t>增加对人物语言、动作、心理等的描写。</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改写的类型主要包括</a:t>
            </a:r>
            <a:r>
              <a:rPr lang="en-US" dirty="0" smtClean="0"/>
              <a:t>:①</a:t>
            </a:r>
            <a:r>
              <a:rPr lang="zh-CN" altLang="en-US" dirty="0" smtClean="0"/>
              <a:t>改变人称</a:t>
            </a:r>
            <a:r>
              <a:rPr lang="en-US" dirty="0" smtClean="0"/>
              <a:t>,</a:t>
            </a:r>
            <a:r>
              <a:rPr lang="zh-CN" altLang="en-US" dirty="0" smtClean="0"/>
              <a:t>即把第一人称改为第三人称</a:t>
            </a:r>
            <a:r>
              <a:rPr lang="en-US" dirty="0" smtClean="0"/>
              <a:t>,</a:t>
            </a:r>
            <a:r>
              <a:rPr lang="zh-CN" altLang="en-US" dirty="0" smtClean="0"/>
              <a:t>或把第三人称改为第一人称。</a:t>
            </a:r>
            <a:r>
              <a:rPr lang="en-US" dirty="0" smtClean="0"/>
              <a:t>②</a:t>
            </a:r>
            <a:r>
              <a:rPr lang="zh-CN" altLang="en-US" dirty="0" smtClean="0"/>
              <a:t>改变叙述方式</a:t>
            </a:r>
            <a:r>
              <a:rPr lang="en-US" dirty="0" smtClean="0"/>
              <a:t>,</a:t>
            </a:r>
            <a:r>
              <a:rPr lang="zh-CN" altLang="en-US" dirty="0" smtClean="0"/>
              <a:t>即把人物对话改为叙述形式。</a:t>
            </a:r>
            <a:r>
              <a:rPr lang="en-US" dirty="0" smtClean="0"/>
              <a:t>③</a:t>
            </a:r>
            <a:r>
              <a:rPr lang="zh-CN" altLang="en-US" dirty="0" smtClean="0"/>
              <a:t>改变文章的体裁</a:t>
            </a:r>
            <a:r>
              <a:rPr lang="en-US" dirty="0" smtClean="0"/>
              <a:t>,</a:t>
            </a:r>
            <a:r>
              <a:rPr lang="zh-CN" altLang="en-US" dirty="0" smtClean="0"/>
              <a:t>把古诗改为短文</a:t>
            </a:r>
            <a:r>
              <a:rPr lang="en-US" dirty="0" smtClean="0"/>
              <a:t>,</a:t>
            </a:r>
            <a:r>
              <a:rPr lang="zh-CN" altLang="en-US" dirty="0" smtClean="0"/>
              <a:t>诗歌改成记叙文等。</a:t>
            </a:r>
            <a:r>
              <a:rPr lang="en-US" dirty="0" smtClean="0"/>
              <a:t>④</a:t>
            </a:r>
            <a:r>
              <a:rPr lang="zh-CN" altLang="en-US" dirty="0" smtClean="0"/>
              <a:t>结构的改写。如将顺叙改为倒叙、插叙</a:t>
            </a:r>
            <a:r>
              <a:rPr lang="en-US" dirty="0" smtClean="0"/>
              <a:t>,</a:t>
            </a:r>
            <a:r>
              <a:rPr lang="zh-CN" altLang="en-US" dirty="0" smtClean="0"/>
              <a:t>或重新组织材料。</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改写的基本要求</a:t>
            </a:r>
          </a:p>
          <a:p>
            <a:pPr indent="446088">
              <a:lnSpc>
                <a:spcPct val="150000"/>
              </a:lnSpc>
            </a:pPr>
            <a:r>
              <a:rPr lang="zh-CN" altLang="en-US" dirty="0" smtClean="0"/>
              <a:t>改写后的文章不能出现与原文不一致的中心思想。要抓住原文的中心思想和重点部分</a:t>
            </a:r>
            <a:r>
              <a:rPr lang="en-US" dirty="0" smtClean="0"/>
              <a:t>,</a:t>
            </a:r>
            <a:r>
              <a:rPr lang="zh-CN" altLang="en-US" dirty="0" smtClean="0"/>
              <a:t>确定其取舍、详略和结构安排。 </a:t>
            </a:r>
          </a:p>
          <a:p>
            <a:pPr indent="446088">
              <a:lnSpc>
                <a:spcPct val="150000"/>
              </a:lnSpc>
            </a:pPr>
            <a:r>
              <a:rPr lang="zh-CN" altLang="en-US" dirty="0" smtClean="0"/>
              <a:t>要处理好原文和改写文的关系</a:t>
            </a:r>
            <a:r>
              <a:rPr lang="en-US" dirty="0" smtClean="0"/>
              <a:t>,</a:t>
            </a:r>
            <a:r>
              <a:rPr lang="zh-CN" altLang="en-US" dirty="0" smtClean="0"/>
              <a:t>既要符合原文的意思</a:t>
            </a:r>
            <a:r>
              <a:rPr lang="en-US" dirty="0" smtClean="0"/>
              <a:t>,</a:t>
            </a:r>
            <a:r>
              <a:rPr lang="zh-CN" altLang="en-US" dirty="0" smtClean="0"/>
              <a:t>又应加上自己的理解和想象</a:t>
            </a:r>
            <a:r>
              <a:rPr lang="en-US" dirty="0" smtClean="0"/>
              <a:t>;</a:t>
            </a:r>
            <a:r>
              <a:rPr lang="zh-CN" altLang="en-US" dirty="0" smtClean="0"/>
              <a:t>借助联想又不凭空乱想。 </a:t>
            </a:r>
          </a:p>
          <a:p>
            <a:pPr indent="446088">
              <a:lnSpc>
                <a:spcPct val="150000"/>
              </a:lnSpc>
            </a:pPr>
            <a:r>
              <a:rPr lang="zh-CN" altLang="en-US" dirty="0" smtClean="0"/>
              <a:t>要处理好不同体裁、不同写法的关系</a:t>
            </a:r>
            <a:r>
              <a:rPr lang="en-US" dirty="0" smtClean="0"/>
              <a:t>,</a:t>
            </a:r>
            <a:r>
              <a:rPr lang="zh-CN" altLang="en-US" dirty="0" smtClean="0"/>
              <a:t>既要保持原文的精彩之处</a:t>
            </a:r>
            <a:r>
              <a:rPr lang="en-US" dirty="0" smtClean="0"/>
              <a:t>,</a:t>
            </a:r>
            <a:r>
              <a:rPr lang="zh-CN" altLang="en-US" dirty="0" smtClean="0"/>
              <a:t>又应符合新体裁、新写法的要求。</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改写的一般方法和步骤</a:t>
            </a:r>
          </a:p>
          <a:p>
            <a:pPr indent="446088">
              <a:lnSpc>
                <a:spcPct val="150000"/>
              </a:lnSpc>
            </a:pPr>
            <a:r>
              <a:rPr lang="en-US" dirty="0" smtClean="0"/>
              <a:t>(1)</a:t>
            </a:r>
            <a:r>
              <a:rPr lang="zh-CN" altLang="en-US" dirty="0" smtClean="0"/>
              <a:t>明确改写要求。要想把改写文章写好</a:t>
            </a:r>
            <a:r>
              <a:rPr lang="en-US" dirty="0" smtClean="0"/>
              <a:t>,</a:t>
            </a:r>
            <a:r>
              <a:rPr lang="zh-CN" altLang="en-US" dirty="0" smtClean="0"/>
              <a:t>必须认真审清改写的要求</a:t>
            </a:r>
            <a:r>
              <a:rPr lang="en-US" dirty="0" smtClean="0"/>
              <a:t>,</a:t>
            </a:r>
            <a:r>
              <a:rPr lang="zh-CN" altLang="en-US" dirty="0" smtClean="0"/>
              <a:t>明确改写后的文章与原文有什么不同。 </a:t>
            </a:r>
          </a:p>
          <a:p>
            <a:pPr indent="446088">
              <a:lnSpc>
                <a:spcPct val="150000"/>
              </a:lnSpc>
            </a:pPr>
            <a:r>
              <a:rPr lang="en-US" dirty="0" smtClean="0"/>
              <a:t>(2)</a:t>
            </a:r>
            <a:r>
              <a:rPr lang="zh-CN" altLang="en-US" dirty="0" smtClean="0"/>
              <a:t>读懂原文。虽然改写是一种再创作</a:t>
            </a:r>
            <a:r>
              <a:rPr lang="en-US" dirty="0" smtClean="0"/>
              <a:t>,</a:t>
            </a:r>
            <a:r>
              <a:rPr lang="zh-CN" altLang="en-US" dirty="0" smtClean="0"/>
              <a:t>但必须忠实于原文</a:t>
            </a:r>
            <a:r>
              <a:rPr lang="en-US" dirty="0" smtClean="0"/>
              <a:t>,</a:t>
            </a:r>
            <a:r>
              <a:rPr lang="zh-CN" altLang="en-US" dirty="0" smtClean="0"/>
              <a:t>不能把原文改得面目全非</a:t>
            </a:r>
            <a:r>
              <a:rPr lang="en-US" dirty="0" smtClean="0"/>
              <a:t>,</a:t>
            </a:r>
            <a:r>
              <a:rPr lang="zh-CN" altLang="en-US" dirty="0" smtClean="0"/>
              <a:t>随意增删大量的内容</a:t>
            </a:r>
            <a:r>
              <a:rPr lang="en-US" dirty="0" smtClean="0"/>
              <a:t>,</a:t>
            </a:r>
            <a:r>
              <a:rPr lang="zh-CN" altLang="en-US" dirty="0" smtClean="0"/>
              <a:t>那样也是不符合改写要求的。 </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dirty="0" smtClean="0"/>
              <a:t>(3)</a:t>
            </a:r>
            <a:r>
              <a:rPr lang="zh-CN" altLang="en-US" dirty="0" smtClean="0"/>
              <a:t>讲究改写方法</a:t>
            </a:r>
            <a:r>
              <a:rPr lang="en-US" dirty="0" smtClean="0"/>
              <a:t>,</a:t>
            </a:r>
            <a:r>
              <a:rPr lang="zh-CN" altLang="en-US" dirty="0" smtClean="0"/>
              <a:t>展开合理想象。以诗歌改写成记叙文为例</a:t>
            </a:r>
            <a:r>
              <a:rPr lang="en-US" dirty="0" smtClean="0"/>
              <a:t>,</a:t>
            </a:r>
            <a:r>
              <a:rPr lang="zh-CN" altLang="en-US" dirty="0" smtClean="0"/>
              <a:t>主要应做到三点</a:t>
            </a:r>
            <a:r>
              <a:rPr lang="en-US" dirty="0" smtClean="0"/>
              <a:t>: </a:t>
            </a:r>
            <a:endParaRPr lang="zh-CN" altLang="en-US" dirty="0" smtClean="0"/>
          </a:p>
          <a:p>
            <a:pPr indent="446088">
              <a:lnSpc>
                <a:spcPct val="150000"/>
              </a:lnSpc>
            </a:pPr>
            <a:r>
              <a:rPr lang="en-US" dirty="0" smtClean="0"/>
              <a:t>①</a:t>
            </a:r>
            <a:r>
              <a:rPr lang="zh-CN" altLang="en-US" dirty="0" smtClean="0"/>
              <a:t>把握文章的中心思想</a:t>
            </a:r>
            <a:r>
              <a:rPr lang="en-US" dirty="0" smtClean="0"/>
              <a:t>,</a:t>
            </a:r>
            <a:r>
              <a:rPr lang="zh-CN" altLang="en-US" dirty="0" smtClean="0"/>
              <a:t>展开合理的想象和联想</a:t>
            </a:r>
            <a:r>
              <a:rPr lang="en-US" dirty="0" smtClean="0"/>
              <a:t>,</a:t>
            </a:r>
            <a:r>
              <a:rPr lang="zh-CN" altLang="en-US" dirty="0" smtClean="0"/>
              <a:t>进行巧妙构思。 </a:t>
            </a:r>
          </a:p>
          <a:p>
            <a:pPr indent="446088">
              <a:lnSpc>
                <a:spcPct val="150000"/>
              </a:lnSpc>
            </a:pPr>
            <a:r>
              <a:rPr lang="en-US" dirty="0" smtClean="0"/>
              <a:t>②</a:t>
            </a:r>
            <a:r>
              <a:rPr lang="zh-CN" altLang="en-US" dirty="0" smtClean="0"/>
              <a:t>要对原文做大量的情节、细节的增补工作。如对人物的外貌、心理、语言、行为进行较为细致的刻画</a:t>
            </a:r>
            <a:r>
              <a:rPr lang="en-US" dirty="0" smtClean="0"/>
              <a:t>;</a:t>
            </a:r>
            <a:r>
              <a:rPr lang="zh-CN" altLang="en-US" dirty="0" smtClean="0"/>
              <a:t>对诗中提供的环境、场面、气氛做必要的充实和渲染</a:t>
            </a:r>
            <a:r>
              <a:rPr lang="en-US" dirty="0" smtClean="0"/>
              <a:t>,</a:t>
            </a:r>
            <a:r>
              <a:rPr lang="zh-CN" altLang="en-US" dirty="0" smtClean="0"/>
              <a:t>形成完整的符合要求的记叙文。 </a:t>
            </a:r>
          </a:p>
          <a:p>
            <a:pPr indent="446088">
              <a:lnSpc>
                <a:spcPct val="150000"/>
              </a:lnSpc>
            </a:pPr>
            <a:r>
              <a:rPr lang="en-US" dirty="0" smtClean="0"/>
              <a:t>③</a:t>
            </a:r>
            <a:r>
              <a:rPr lang="zh-CN" altLang="en-US" dirty="0" smtClean="0"/>
              <a:t>改写要有扩写的基本功。 </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en-US" dirty="0" smtClean="0"/>
              <a:t>(4)</a:t>
            </a:r>
            <a:r>
              <a:rPr lang="zh-CN" altLang="en-US" dirty="0" smtClean="0"/>
              <a:t>在代词和名词的使用上</a:t>
            </a:r>
            <a:r>
              <a:rPr lang="en-US" dirty="0" smtClean="0"/>
              <a:t>,</a:t>
            </a:r>
            <a:r>
              <a:rPr lang="zh-CN" altLang="en-US" dirty="0" smtClean="0"/>
              <a:t>仔细推敲</a:t>
            </a:r>
            <a:r>
              <a:rPr lang="en-US" dirty="0" smtClean="0"/>
              <a:t>,</a:t>
            </a:r>
            <a:r>
              <a:rPr lang="zh-CN" altLang="en-US" dirty="0" smtClean="0"/>
              <a:t>使之合于情理和叙述习惯。以转换人称的改写为例</a:t>
            </a:r>
            <a:r>
              <a:rPr lang="en-US" dirty="0" smtClean="0"/>
              <a:t>,</a:t>
            </a:r>
            <a:r>
              <a:rPr lang="zh-CN" altLang="en-US" dirty="0" smtClean="0"/>
              <a:t>应做到以下三点</a:t>
            </a:r>
            <a:r>
              <a:rPr lang="en-US" dirty="0" smtClean="0"/>
              <a:t>: </a:t>
            </a:r>
            <a:endParaRPr lang="zh-CN" altLang="en-US" dirty="0" smtClean="0"/>
          </a:p>
          <a:p>
            <a:pPr indent="446088">
              <a:lnSpc>
                <a:spcPct val="150000"/>
              </a:lnSpc>
            </a:pPr>
            <a:r>
              <a:rPr lang="en-US" dirty="0" smtClean="0"/>
              <a:t>①</a:t>
            </a:r>
            <a:r>
              <a:rPr lang="zh-CN" altLang="en-US" dirty="0" smtClean="0"/>
              <a:t>要弄清原文中“你”“我”“他”等代词所指的对象。 </a:t>
            </a:r>
          </a:p>
          <a:p>
            <a:pPr indent="446088">
              <a:lnSpc>
                <a:spcPct val="150000"/>
              </a:lnSpc>
            </a:pPr>
            <a:r>
              <a:rPr lang="en-US" dirty="0" smtClean="0"/>
              <a:t>②</a:t>
            </a:r>
            <a:r>
              <a:rPr lang="zh-CN" altLang="en-US" dirty="0" smtClean="0"/>
              <a:t>改写后的人称一定要准确</a:t>
            </a:r>
            <a:r>
              <a:rPr lang="en-US" dirty="0" smtClean="0"/>
              <a:t>,</a:t>
            </a:r>
            <a:r>
              <a:rPr lang="zh-CN" altLang="en-US" dirty="0" smtClean="0"/>
              <a:t>不能有遗漏。在名词和代词的使用上</a:t>
            </a:r>
            <a:r>
              <a:rPr lang="en-US" dirty="0" smtClean="0"/>
              <a:t>,</a:t>
            </a:r>
            <a:r>
              <a:rPr lang="zh-CN" altLang="en-US" dirty="0" smtClean="0"/>
              <a:t>要根据上下文环境</a:t>
            </a:r>
            <a:r>
              <a:rPr lang="en-US" dirty="0" smtClean="0"/>
              <a:t>,</a:t>
            </a:r>
            <a:r>
              <a:rPr lang="zh-CN" altLang="en-US" dirty="0" smtClean="0"/>
              <a:t>确定用名词或用代词。 </a:t>
            </a:r>
          </a:p>
          <a:p>
            <a:pPr indent="446088">
              <a:lnSpc>
                <a:spcPct val="150000"/>
              </a:lnSpc>
            </a:pPr>
            <a:r>
              <a:rPr lang="en-US" dirty="0" smtClean="0"/>
              <a:t>③</a:t>
            </a:r>
            <a:r>
              <a:rPr lang="zh-CN" altLang="en-US" dirty="0" smtClean="0"/>
              <a:t>改变了人称</a:t>
            </a:r>
            <a:r>
              <a:rPr lang="en-US" dirty="0" smtClean="0"/>
              <a:t>,</a:t>
            </a:r>
            <a:r>
              <a:rPr lang="zh-CN" altLang="en-US" dirty="0" smtClean="0"/>
              <a:t>叙述人的角度就变了</a:t>
            </a:r>
            <a:r>
              <a:rPr lang="en-US" dirty="0" smtClean="0"/>
              <a:t>,</a:t>
            </a:r>
            <a:r>
              <a:rPr lang="zh-CN" altLang="en-US" dirty="0" smtClean="0"/>
              <a:t>因此</a:t>
            </a:r>
            <a:r>
              <a:rPr lang="en-US" dirty="0" smtClean="0"/>
              <a:t>,</a:t>
            </a:r>
            <a:r>
              <a:rPr lang="zh-CN" altLang="en-US" dirty="0" smtClean="0"/>
              <a:t>根据具体内容</a:t>
            </a:r>
            <a:r>
              <a:rPr lang="en-US" dirty="0" smtClean="0"/>
              <a:t>,</a:t>
            </a:r>
            <a:r>
              <a:rPr lang="zh-CN" altLang="en-US" dirty="0" smtClean="0"/>
              <a:t>要增删一些文字和细节。如第一人称改为第三人称后</a:t>
            </a:r>
            <a:r>
              <a:rPr lang="en-US" dirty="0" smtClean="0"/>
              <a:t>,</a:t>
            </a:r>
            <a:r>
              <a:rPr lang="zh-CN" altLang="en-US" dirty="0" smtClean="0"/>
              <a:t>就可以增加一些人物的心理活动等描写。</a:t>
            </a:r>
          </a:p>
          <a:p>
            <a:pPr indent="446088">
              <a:lnSpc>
                <a:spcPct val="150000"/>
              </a:lnSpc>
            </a:pPr>
            <a:r>
              <a:rPr lang="zh-CN" altLang="en-US" dirty="0" smtClean="0"/>
              <a:t>总之</a:t>
            </a:r>
            <a:r>
              <a:rPr lang="en-US" dirty="0" smtClean="0"/>
              <a:t>,</a:t>
            </a:r>
            <a:r>
              <a:rPr lang="zh-CN" altLang="en-US" dirty="0" smtClean="0"/>
              <a:t>改写既要体现原作</a:t>
            </a:r>
            <a:r>
              <a:rPr lang="en-US" dirty="0" smtClean="0"/>
              <a:t>,</a:t>
            </a:r>
            <a:r>
              <a:rPr lang="zh-CN" altLang="en-US" dirty="0" smtClean="0"/>
              <a:t>又要丰富原作</a:t>
            </a:r>
            <a:r>
              <a:rPr lang="en-US" dirty="0" smtClean="0"/>
              <a:t>;</a:t>
            </a:r>
            <a:r>
              <a:rPr lang="zh-CN" altLang="en-US" dirty="0" smtClean="0"/>
              <a:t>借助联想又不凭空乱想。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按要求完成片段写作。</a:t>
            </a:r>
          </a:p>
          <a:p>
            <a:pPr indent="446088">
              <a:lnSpc>
                <a:spcPct val="150000"/>
              </a:lnSpc>
            </a:pPr>
            <a:r>
              <a:rPr lang="zh-CN" altLang="en-US" dirty="0" smtClean="0"/>
              <a:t>宋代女词人李清照</a:t>
            </a:r>
            <a:r>
              <a:rPr lang="en-US" dirty="0" smtClean="0"/>
              <a:t>,</a:t>
            </a:r>
            <a:r>
              <a:rPr lang="zh-CN" altLang="en-US" dirty="0" smtClean="0"/>
              <a:t>有“千古第一才女”之称。请将她的</a:t>
            </a:r>
            <a:r>
              <a:rPr lang="en-US" altLang="zh-CN" dirty="0" smtClean="0"/>
              <a:t>《</a:t>
            </a:r>
            <a:r>
              <a:rPr lang="zh-CN" altLang="en-US" dirty="0" smtClean="0"/>
              <a:t>如梦令</a:t>
            </a:r>
            <a:r>
              <a:rPr lang="en-US" dirty="0" smtClean="0"/>
              <a:t>(</a:t>
            </a:r>
            <a:r>
              <a:rPr lang="zh-CN" altLang="en-US" dirty="0" smtClean="0"/>
              <a:t>昨夜雨疏风骤</a:t>
            </a:r>
            <a:r>
              <a:rPr lang="en-US" dirty="0" smtClean="0"/>
              <a:t>)</a:t>
            </a:r>
            <a:r>
              <a:rPr lang="en-US" altLang="zh-CN" dirty="0" smtClean="0"/>
              <a:t>》</a:t>
            </a:r>
            <a:r>
              <a:rPr lang="zh-CN" altLang="en-US" dirty="0" smtClean="0"/>
              <a:t>改写成一篇散文</a:t>
            </a:r>
            <a:r>
              <a:rPr lang="en-US" dirty="0" smtClean="0"/>
              <a:t>,</a:t>
            </a:r>
            <a:r>
              <a:rPr lang="zh-CN" altLang="en-US" dirty="0" smtClean="0"/>
              <a:t>字数不少于</a:t>
            </a:r>
            <a:r>
              <a:rPr lang="en-US" dirty="0" smtClean="0"/>
              <a:t>200</a:t>
            </a:r>
            <a:r>
              <a:rPr lang="zh-CN" altLang="en-US" dirty="0" smtClean="0"/>
              <a:t>字。</a:t>
            </a:r>
          </a:p>
          <a:p>
            <a:pPr>
              <a:lnSpc>
                <a:spcPct val="150000"/>
              </a:lnSpc>
            </a:pPr>
            <a:r>
              <a:rPr lang="zh-CN" altLang="en-US" dirty="0" smtClean="0"/>
              <a:t>　</a:t>
            </a:r>
            <a:r>
              <a:rPr lang="zh-CN" altLang="en-US" b="1" dirty="0" smtClean="0">
                <a:latin typeface="楷体" pitchFamily="49" charset="-122"/>
                <a:ea typeface="楷体" pitchFamily="49" charset="-122"/>
              </a:rPr>
              <a:t>　昨夜雨疏风骤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浓睡不消残酒。试问卷帘人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却道海棠依旧。知否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知否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应是绿肥红瘦。</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zh-CN" altLang="en-US" b="1" dirty="0" smtClean="0">
                <a:latin typeface="楷体" pitchFamily="49" charset="-122"/>
                <a:ea typeface="楷体" pitchFamily="49" charset="-122"/>
              </a:rPr>
              <a:t>已经是暮春了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风吹得紧而雨却是疏落。昨夜的风很急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伴着淅淅沥沥的小雨。</a:t>
            </a:r>
          </a:p>
          <a:p>
            <a:pPr indent="446088">
              <a:lnSpc>
                <a:spcPct val="150000"/>
              </a:lnSpc>
            </a:pPr>
            <a:r>
              <a:rPr lang="zh-CN" altLang="en-US" b="1" dirty="0" smtClean="0">
                <a:latin typeface="楷体" pitchFamily="49" charset="-122"/>
                <a:ea typeface="楷体" pitchFamily="49" charset="-122"/>
              </a:rPr>
              <a:t>晚上又饮了一些酒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睡得很沉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刚刚醒来略略还带些酒意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一副慵懒的模 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不禁想起昨夜的雨疏风骤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隐隐心底还藏着些许心事。</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871870" y="807836"/>
          <a:ext cx="7836194" cy="2181240"/>
        </p:xfrm>
        <a:graphic>
          <a:graphicData uri="http://schemas.openxmlformats.org/drawingml/2006/table">
            <a:tbl>
              <a:tblPr/>
              <a:tblGrid>
                <a:gridCol w="712381"/>
                <a:gridCol w="2147777"/>
                <a:gridCol w="1722474"/>
                <a:gridCol w="3253562"/>
              </a:tblGrid>
              <a:tr h="468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年级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课文</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习题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训练点</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68000">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九下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《天下第一楼</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节选</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写人物分析</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《出师表》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课后六题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评说诸葛亮</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以《千秋诸葛我评说》为题</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《诗词曲五首》</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课后四题</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改写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改写成记叙文</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我不愿意春天就这么快地过去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于是唤来了侍女。</a:t>
            </a:r>
          </a:p>
          <a:p>
            <a:pPr indent="446088">
              <a:lnSpc>
                <a:spcPct val="150000"/>
              </a:lnSpc>
            </a:pPr>
            <a:r>
              <a:rPr lang="zh-CN" altLang="en-US" b="1" dirty="0" smtClean="0">
                <a:latin typeface="楷体" pitchFamily="49" charset="-122"/>
                <a:ea typeface="楷体" pitchFamily="49" charset="-122"/>
              </a:rPr>
              <a:t>不忍问却又忍不住想知道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昨夜的海棠如今怎样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孰料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却说海棠依旧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这让我出乎意料。尽管内心渴望海棠依旧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但自己也明白风雨之后必是花事凋 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她的回答给了我意外的惊喜。她的回答如此漫不经心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表明还是不了解我的心思阿。</a:t>
            </a:r>
          </a:p>
          <a:p>
            <a:pPr indent="446088">
              <a:lnSpc>
                <a:spcPct val="150000"/>
              </a:lnSpc>
            </a:pPr>
            <a:r>
              <a:rPr lang="zh-CN" altLang="en-US" b="1" dirty="0" smtClean="0">
                <a:latin typeface="楷体" pitchFamily="49" charset="-122"/>
                <a:ea typeface="楷体" pitchFamily="49" charset="-122"/>
              </a:rPr>
              <a:t>海棠花断然是不会依旧了。枝头的花朵被绿叶替代了。这春天众多无比美好的事物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还有在春天里的喜悦心情也都被替代不再复返了。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类型五　仿写</a:t>
            </a:r>
          </a:p>
          <a:p>
            <a:pPr>
              <a:lnSpc>
                <a:spcPct val="150000"/>
              </a:lnSpc>
            </a:pPr>
            <a:r>
              <a:rPr lang="en-US" altLang="zh-CN" dirty="0" smtClean="0">
                <a:solidFill>
                  <a:srgbClr val="0092D7"/>
                </a:solidFill>
              </a:rPr>
              <a:t>【</a:t>
            </a:r>
            <a:r>
              <a:rPr lang="zh-CN" altLang="en-US" dirty="0" smtClean="0">
                <a:solidFill>
                  <a:srgbClr val="0092D7"/>
                </a:solidFill>
              </a:rPr>
              <a:t>教材例题</a:t>
            </a:r>
            <a:r>
              <a:rPr lang="en-US" altLang="zh-CN" dirty="0" smtClean="0">
                <a:solidFill>
                  <a:srgbClr val="0092D7"/>
                </a:solidFill>
              </a:rPr>
              <a:t>】</a:t>
            </a:r>
          </a:p>
          <a:p>
            <a:pPr indent="446088">
              <a:lnSpc>
                <a:spcPct val="150000"/>
              </a:lnSpc>
            </a:pPr>
            <a:r>
              <a:rPr lang="en-US" altLang="zh-CN" dirty="0" smtClean="0"/>
              <a:t>《</a:t>
            </a:r>
            <a:r>
              <a:rPr lang="zh-CN" altLang="en-US" dirty="0" smtClean="0"/>
              <a:t>安塞腰鼓</a:t>
            </a:r>
            <a:r>
              <a:rPr lang="en-US" altLang="zh-CN" dirty="0" smtClean="0"/>
              <a:t>》</a:t>
            </a:r>
            <a:r>
              <a:rPr lang="zh-CN" altLang="en-US" dirty="0" smtClean="0"/>
              <a:t>中运用排比、反复、比喻等修辞手法描写黄土高原上人们打腰鼓时的场景</a:t>
            </a:r>
            <a:r>
              <a:rPr lang="en-US" dirty="0" smtClean="0"/>
              <a:t>,</a:t>
            </a:r>
            <a:r>
              <a:rPr lang="zh-CN" altLang="en-US" dirty="0" smtClean="0"/>
              <a:t>形成排山倒海的气势。试选择文中的一个片段</a:t>
            </a:r>
            <a:r>
              <a:rPr lang="en-US" dirty="0" smtClean="0"/>
              <a:t>,</a:t>
            </a:r>
            <a:r>
              <a:rPr lang="zh-CN" altLang="en-US" dirty="0" smtClean="0"/>
              <a:t>模仿其中的修辞手法</a:t>
            </a:r>
            <a:r>
              <a:rPr lang="en-US" dirty="0" smtClean="0"/>
              <a:t>,</a:t>
            </a:r>
            <a:r>
              <a:rPr lang="zh-CN" altLang="en-US" dirty="0" smtClean="0"/>
              <a:t>描写一个场景。</a:t>
            </a:r>
            <a:r>
              <a:rPr lang="en-US" dirty="0" smtClean="0"/>
              <a:t>200</a:t>
            </a:r>
            <a:r>
              <a:rPr lang="zh-CN" altLang="en-US" dirty="0" smtClean="0"/>
              <a:t>字左右。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解题思路</a:t>
            </a:r>
            <a:r>
              <a:rPr lang="en-US" altLang="zh-CN" dirty="0" smtClean="0">
                <a:solidFill>
                  <a:srgbClr val="0092D7"/>
                </a:solidFill>
              </a:rPr>
              <a:t>】</a:t>
            </a:r>
          </a:p>
          <a:p>
            <a:pPr indent="446088">
              <a:lnSpc>
                <a:spcPct val="150000"/>
              </a:lnSpc>
            </a:pPr>
            <a:r>
              <a:rPr lang="zh-CN" altLang="en-US" dirty="0" smtClean="0"/>
              <a:t>片段写作训练中的仿写与包头的中考题中仿句题明显的差别是仿句题从形式到内容都受限</a:t>
            </a:r>
            <a:r>
              <a:rPr lang="en-US" dirty="0" smtClean="0"/>
              <a:t>,</a:t>
            </a:r>
            <a:r>
              <a:rPr lang="zh-CN" altLang="en-US" dirty="0" smtClean="0"/>
              <a:t>而仿写片段的切入点多</a:t>
            </a:r>
            <a:r>
              <a:rPr lang="en-US" dirty="0" smtClean="0"/>
              <a:t>,</a:t>
            </a:r>
            <a:r>
              <a:rPr lang="zh-CN" altLang="en-US" dirty="0" smtClean="0"/>
              <a:t>既可以模仿范文的篇章结构</a:t>
            </a:r>
            <a:r>
              <a:rPr lang="en-US" dirty="0" smtClean="0"/>
              <a:t>,</a:t>
            </a:r>
            <a:r>
              <a:rPr lang="zh-CN" altLang="en-US" dirty="0" smtClean="0"/>
              <a:t>也可以模仿其独特的写作手法。</a:t>
            </a:r>
          </a:p>
          <a:p>
            <a:pPr indent="446088">
              <a:lnSpc>
                <a:spcPct val="150000"/>
              </a:lnSpc>
            </a:pPr>
            <a:r>
              <a:rPr lang="zh-CN" altLang="en-US" dirty="0" smtClean="0"/>
              <a:t>本题考查的仿写就是综合使用多种修辞手法描写一个场景。最重要的是要构思好哪个场面与给出的范文所描写的场面相仿</a:t>
            </a:r>
            <a:r>
              <a:rPr lang="en-US" dirty="0" smtClean="0"/>
              <a:t>,</a:t>
            </a:r>
            <a:r>
              <a:rPr lang="zh-CN" altLang="en-US" dirty="0" smtClean="0"/>
              <a:t>易于模仿。比如</a:t>
            </a:r>
            <a:r>
              <a:rPr lang="en-US" dirty="0" smtClean="0"/>
              <a:t>:</a:t>
            </a:r>
            <a:r>
              <a:rPr lang="zh-CN" altLang="en-US" dirty="0" smtClean="0"/>
              <a:t>运动会、歌会等</a:t>
            </a:r>
            <a:r>
              <a:rPr lang="en-US" dirty="0" smtClean="0"/>
              <a:t>,</a:t>
            </a:r>
            <a:r>
              <a:rPr lang="zh-CN" altLang="en-US" dirty="0" smtClean="0"/>
              <a:t>进而可以有意识地运用排比、比喻等修辞手法写作。</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　实用类片段写作</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23361"/>
            <a:ext cx="7846830"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类型一　演讲词</a:t>
            </a:r>
          </a:p>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a:lnSpc>
                <a:spcPct val="150000"/>
              </a:lnSpc>
            </a:pPr>
            <a:r>
              <a:rPr lang="en-US" b="1" dirty="0" smtClean="0"/>
              <a:t>1.</a:t>
            </a:r>
            <a:r>
              <a:rPr lang="zh-CN" altLang="en-US" b="1" dirty="0" smtClean="0"/>
              <a:t>针对性要强</a:t>
            </a:r>
            <a:r>
              <a:rPr lang="en-US" b="1" dirty="0" smtClean="0"/>
              <a:t>,</a:t>
            </a:r>
            <a:r>
              <a:rPr lang="zh-CN" altLang="en-US" b="1" dirty="0" smtClean="0"/>
              <a:t>审题要准。</a:t>
            </a:r>
          </a:p>
          <a:p>
            <a:pPr indent="446088">
              <a:lnSpc>
                <a:spcPct val="150000"/>
              </a:lnSpc>
            </a:pPr>
            <a:r>
              <a:rPr lang="zh-CN" altLang="en-US" dirty="0" smtClean="0"/>
              <a:t>在撰写演讲稿时一定要紧紧围绕已经确定的主题来写</a:t>
            </a:r>
            <a:r>
              <a:rPr lang="en-US" dirty="0" smtClean="0"/>
              <a:t>,</a:t>
            </a:r>
            <a:r>
              <a:rPr lang="zh-CN" altLang="en-US" dirty="0" smtClean="0"/>
              <a:t>绝不能游离主题任意发挥。比如</a:t>
            </a:r>
            <a:r>
              <a:rPr lang="en-US" dirty="0" smtClean="0"/>
              <a:t>,</a:t>
            </a:r>
            <a:r>
              <a:rPr lang="zh-CN" altLang="en-US" dirty="0" smtClean="0"/>
              <a:t>要求你围绕的主题是“我与集体”</a:t>
            </a:r>
            <a:r>
              <a:rPr lang="en-US" dirty="0" smtClean="0"/>
              <a:t>,</a:t>
            </a:r>
            <a:r>
              <a:rPr lang="zh-CN" altLang="en-US" dirty="0" smtClean="0"/>
              <a:t>你在写稿的时候却只字不提你所在的集体</a:t>
            </a:r>
            <a:r>
              <a:rPr lang="en-US" dirty="0" smtClean="0"/>
              <a:t>,</a:t>
            </a:r>
            <a:r>
              <a:rPr lang="zh-CN" altLang="en-US" dirty="0" smtClean="0"/>
              <a:t>就偏离了主题</a:t>
            </a:r>
            <a:r>
              <a:rPr lang="en-US" dirty="0" smtClean="0"/>
              <a:t>;</a:t>
            </a:r>
            <a:r>
              <a:rPr lang="zh-CN" altLang="en-US" dirty="0" smtClean="0"/>
              <a:t>或者写的是自己的集体</a:t>
            </a:r>
            <a:r>
              <a:rPr lang="en-US" dirty="0" smtClean="0"/>
              <a:t>,</a:t>
            </a:r>
            <a:r>
              <a:rPr lang="zh-CN" altLang="en-US" dirty="0" smtClean="0"/>
              <a:t>但都写别人在集体中的情况</a:t>
            </a:r>
            <a:r>
              <a:rPr lang="en-US" dirty="0" smtClean="0"/>
              <a:t>,</a:t>
            </a:r>
            <a:r>
              <a:rPr lang="zh-CN" altLang="en-US" dirty="0" smtClean="0"/>
              <a:t>只字不提“我”在集体中的感受</a:t>
            </a:r>
            <a:r>
              <a:rPr lang="en-US" dirty="0" smtClean="0"/>
              <a:t>,</a:t>
            </a:r>
            <a:r>
              <a:rPr lang="zh-CN" altLang="en-US" dirty="0" smtClean="0"/>
              <a:t>那也离题了。所以</a:t>
            </a:r>
            <a:r>
              <a:rPr lang="en-US" dirty="0" smtClean="0"/>
              <a:t>,</a:t>
            </a:r>
            <a:r>
              <a:rPr lang="zh-CN" altLang="en-US" dirty="0" smtClean="0"/>
              <a:t>撰写演讲稿</a:t>
            </a:r>
            <a:r>
              <a:rPr lang="en-US" dirty="0" smtClean="0"/>
              <a:t>,</a:t>
            </a:r>
            <a:r>
              <a:rPr lang="zh-CN" altLang="en-US" dirty="0" smtClean="0"/>
              <a:t>首先要审题</a:t>
            </a:r>
            <a:r>
              <a:rPr lang="en-US" dirty="0" smtClean="0"/>
              <a:t>,</a:t>
            </a:r>
            <a:r>
              <a:rPr lang="zh-CN" altLang="en-US" dirty="0" smtClean="0"/>
              <a:t>弄明白这个主题要反映的是什么</a:t>
            </a:r>
            <a:r>
              <a:rPr lang="en-US" dirty="0" smtClean="0"/>
              <a:t>,</a:t>
            </a:r>
            <a:r>
              <a:rPr lang="zh-CN" altLang="en-US" dirty="0" smtClean="0"/>
              <a:t>应该从哪个角度入手。这样写出来的演讲稿才有针对性。</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内容要紧凑、要有个性。</a:t>
            </a:r>
          </a:p>
          <a:p>
            <a:pPr indent="446088">
              <a:lnSpc>
                <a:spcPct val="150000"/>
              </a:lnSpc>
            </a:pPr>
            <a:r>
              <a:rPr lang="zh-CN" altLang="en-US" dirty="0" smtClean="0"/>
              <a:t>审题清楚后</a:t>
            </a:r>
            <a:r>
              <a:rPr lang="en-US" dirty="0" smtClean="0"/>
              <a:t>,</a:t>
            </a:r>
            <a:r>
              <a:rPr lang="zh-CN" altLang="en-US" dirty="0" smtClean="0"/>
              <a:t>还要完整地阐述自己的观点并给听众留下深刻的印象</a:t>
            </a:r>
            <a:r>
              <a:rPr lang="en-US" dirty="0" smtClean="0"/>
              <a:t>,</a:t>
            </a:r>
            <a:r>
              <a:rPr lang="zh-CN" altLang="en-US" dirty="0" smtClean="0"/>
              <a:t>也就是在内容的选择和表达上下工夫。这时</a:t>
            </a:r>
            <a:r>
              <a:rPr lang="en-US" dirty="0" smtClean="0"/>
              <a:t>,</a:t>
            </a:r>
            <a:r>
              <a:rPr lang="zh-CN" altLang="en-US" dirty="0" smtClean="0"/>
              <a:t>就要学会“取舍”</a:t>
            </a:r>
            <a:r>
              <a:rPr lang="en-US" dirty="0" smtClean="0"/>
              <a:t>,</a:t>
            </a:r>
            <a:r>
              <a:rPr lang="zh-CN" altLang="en-US" dirty="0" smtClean="0"/>
              <a:t>要善于从众多的事例中挑选那些最能衬托主题的</a:t>
            </a:r>
            <a:r>
              <a:rPr lang="en-US" dirty="0" smtClean="0"/>
              <a:t>,</a:t>
            </a:r>
            <a:r>
              <a:rPr lang="zh-CN" altLang="en-US" dirty="0" smtClean="0"/>
              <a:t>以精练的语言来表达。</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举例要确切、能打动人心。</a:t>
            </a:r>
          </a:p>
          <a:p>
            <a:pPr indent="446088">
              <a:lnSpc>
                <a:spcPct val="150000"/>
              </a:lnSpc>
            </a:pPr>
            <a:r>
              <a:rPr lang="zh-CN" altLang="en-US" dirty="0" smtClean="0"/>
              <a:t>为了表达主题</a:t>
            </a:r>
            <a:r>
              <a:rPr lang="en-US" dirty="0" smtClean="0"/>
              <a:t>,</a:t>
            </a:r>
            <a:r>
              <a:rPr lang="zh-CN" altLang="en-US" dirty="0" smtClean="0"/>
              <a:t>必须要有确切的例子作论据</a:t>
            </a:r>
            <a:r>
              <a:rPr lang="en-US" dirty="0" smtClean="0"/>
              <a:t>,</a:t>
            </a:r>
            <a:r>
              <a:rPr lang="zh-CN" altLang="en-US" dirty="0" smtClean="0"/>
              <a:t>要善于选择那些最能打动人心的例子</a:t>
            </a:r>
            <a:r>
              <a:rPr lang="en-US" dirty="0" smtClean="0"/>
              <a:t>,</a:t>
            </a:r>
            <a:r>
              <a:rPr lang="zh-CN" altLang="en-US" dirty="0" smtClean="0"/>
              <a:t>不能以空洞的理论来说教。首先</a:t>
            </a:r>
            <a:r>
              <a:rPr lang="en-US" dirty="0" smtClean="0"/>
              <a:t>,</a:t>
            </a:r>
            <a:r>
              <a:rPr lang="zh-CN" altLang="en-US" dirty="0" smtClean="0"/>
              <a:t>所举的例子要与主题相吻合。其次</a:t>
            </a:r>
            <a:r>
              <a:rPr lang="en-US" dirty="0" smtClean="0"/>
              <a:t>,</a:t>
            </a:r>
            <a:r>
              <a:rPr lang="zh-CN" altLang="en-US" dirty="0" smtClean="0"/>
              <a:t>所举的例子要有新意</a:t>
            </a:r>
            <a:r>
              <a:rPr lang="en-US" dirty="0" smtClean="0"/>
              <a:t>,</a:t>
            </a:r>
            <a:r>
              <a:rPr lang="zh-CN" altLang="en-US" dirty="0" smtClean="0"/>
              <a:t>所谓的“人云亦云不云</a:t>
            </a:r>
            <a:r>
              <a:rPr lang="en-US" dirty="0" smtClean="0"/>
              <a:t>,</a:t>
            </a:r>
            <a:r>
              <a:rPr lang="zh-CN" altLang="en-US" dirty="0" smtClean="0"/>
              <a:t>老生常谈不谈”</a:t>
            </a:r>
            <a:r>
              <a:rPr lang="en-US" dirty="0" smtClean="0"/>
              <a:t>,</a:t>
            </a:r>
            <a:r>
              <a:rPr lang="zh-CN" altLang="en-US" dirty="0" smtClean="0"/>
              <a:t>如果要引用古代的例子</a:t>
            </a:r>
            <a:r>
              <a:rPr lang="en-US" dirty="0" smtClean="0"/>
              <a:t>,</a:t>
            </a:r>
            <a:r>
              <a:rPr lang="zh-CN" altLang="en-US" dirty="0" smtClean="0"/>
              <a:t>必须要有独到的见解</a:t>
            </a:r>
            <a:r>
              <a:rPr lang="en-US" dirty="0" smtClean="0"/>
              <a:t>;</a:t>
            </a:r>
            <a:r>
              <a:rPr lang="zh-CN" altLang="en-US" dirty="0" smtClean="0"/>
              <a:t>如果要引用当今的例子</a:t>
            </a:r>
            <a:r>
              <a:rPr lang="en-US" dirty="0" smtClean="0"/>
              <a:t>,</a:t>
            </a:r>
            <a:r>
              <a:rPr lang="zh-CN" altLang="en-US" dirty="0" smtClean="0"/>
              <a:t>最好是自己所熟悉的</a:t>
            </a:r>
            <a:r>
              <a:rPr lang="en-US" dirty="0" smtClean="0"/>
              <a:t>;</a:t>
            </a:r>
            <a:r>
              <a:rPr lang="zh-CN" altLang="en-US" dirty="0" smtClean="0"/>
              <a:t>如果要引用发生在自己身上的例子</a:t>
            </a:r>
            <a:r>
              <a:rPr lang="en-US" dirty="0" smtClean="0"/>
              <a:t>,</a:t>
            </a:r>
            <a:r>
              <a:rPr lang="zh-CN" altLang="en-US" dirty="0" smtClean="0"/>
              <a:t>则应该是对他人有启迪的。</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语言要简洁、有感染力。</a:t>
            </a:r>
          </a:p>
          <a:p>
            <a:pPr indent="446088">
              <a:lnSpc>
                <a:spcPct val="150000"/>
              </a:lnSpc>
            </a:pPr>
            <a:r>
              <a:rPr lang="zh-CN" altLang="en-US" dirty="0" smtClean="0"/>
              <a:t>发言稿是小型的演讲稿</a:t>
            </a:r>
            <a:r>
              <a:rPr lang="en-US" dirty="0" smtClean="0"/>
              <a:t>,</a:t>
            </a:r>
            <a:r>
              <a:rPr lang="zh-CN" altLang="en-US" dirty="0" smtClean="0"/>
              <a:t>因此篇幅不长</a:t>
            </a:r>
            <a:r>
              <a:rPr lang="en-US" dirty="0" smtClean="0"/>
              <a:t>,</a:t>
            </a:r>
            <a:r>
              <a:rPr lang="zh-CN" altLang="en-US" dirty="0" smtClean="0"/>
              <a:t>字数有限。在措辞时要简练</a:t>
            </a:r>
            <a:r>
              <a:rPr lang="en-US" dirty="0" smtClean="0"/>
              <a:t>,</a:t>
            </a:r>
            <a:r>
              <a:rPr lang="zh-CN" altLang="en-US" dirty="0" smtClean="0"/>
              <a:t>偶尔可以运用修辞手法</a:t>
            </a:r>
            <a:r>
              <a:rPr lang="en-US" dirty="0" smtClean="0"/>
              <a:t>,</a:t>
            </a:r>
            <a:r>
              <a:rPr lang="zh-CN" altLang="en-US" dirty="0" smtClean="0"/>
              <a:t>要有感染力</a:t>
            </a:r>
            <a:r>
              <a:rPr lang="en-US" dirty="0" smtClean="0"/>
              <a:t>,</a:t>
            </a:r>
            <a:r>
              <a:rPr lang="zh-CN" altLang="en-US" dirty="0" smtClean="0"/>
              <a:t>能起到调动听众共鸣的作用。</a:t>
            </a:r>
          </a:p>
          <a:p>
            <a:pPr indent="446088">
              <a:lnSpc>
                <a:spcPct val="150000"/>
              </a:lnSpc>
            </a:pPr>
            <a:r>
              <a:rPr lang="zh-CN" altLang="en-US" dirty="0" smtClean="0"/>
              <a:t>综上所述</a:t>
            </a:r>
            <a:r>
              <a:rPr lang="en-US" dirty="0" smtClean="0"/>
              <a:t>,</a:t>
            </a:r>
            <a:r>
              <a:rPr lang="zh-CN" altLang="en-US" dirty="0" smtClean="0"/>
              <a:t>拟写发言稿时角度要小</a:t>
            </a:r>
            <a:r>
              <a:rPr lang="en-US" dirty="0" smtClean="0"/>
              <a:t>,</a:t>
            </a:r>
            <a:r>
              <a:rPr lang="zh-CN" altLang="en-US" dirty="0" smtClean="0"/>
              <a:t>要观点鲜明</a:t>
            </a:r>
            <a:r>
              <a:rPr lang="en-US" dirty="0" smtClean="0"/>
              <a:t>,</a:t>
            </a:r>
            <a:r>
              <a:rPr lang="zh-CN" altLang="en-US" dirty="0" smtClean="0"/>
              <a:t>树立一个小的论点</a:t>
            </a:r>
            <a:r>
              <a:rPr lang="en-US" dirty="0" smtClean="0"/>
              <a:t>,</a:t>
            </a:r>
            <a:r>
              <a:rPr lang="zh-CN" altLang="en-US" dirty="0" smtClean="0"/>
              <a:t>把道理讲清楚</a:t>
            </a:r>
            <a:r>
              <a:rPr lang="en-US" dirty="0" smtClean="0"/>
              <a:t>;</a:t>
            </a:r>
            <a:r>
              <a:rPr lang="zh-CN" altLang="en-US" dirty="0" smtClean="0"/>
              <a:t>解题时要审清题干要求</a:t>
            </a:r>
            <a:r>
              <a:rPr lang="en-US" dirty="0" smtClean="0"/>
              <a:t>,</a:t>
            </a:r>
            <a:r>
              <a:rPr lang="zh-CN" altLang="en-US" dirty="0" smtClean="0"/>
              <a:t>运用指定的论证方法</a:t>
            </a:r>
            <a:r>
              <a:rPr lang="en-US" dirty="0" smtClean="0"/>
              <a:t>;</a:t>
            </a:r>
            <a:r>
              <a:rPr lang="zh-CN" altLang="en-US" dirty="0" smtClean="0"/>
              <a:t>语言要简洁</a:t>
            </a:r>
            <a:r>
              <a:rPr lang="en-US" dirty="0" smtClean="0"/>
              <a:t>,</a:t>
            </a:r>
            <a:r>
              <a:rPr lang="zh-CN" altLang="en-US" dirty="0" smtClean="0"/>
              <a:t>有说服力。</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类型二　推荐语与颁奖辞</a:t>
            </a:r>
          </a:p>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推荐语、颁奖辞这两种写作形式有许多共同之处。推荐语</a:t>
            </a:r>
            <a:r>
              <a:rPr lang="en-US" dirty="0" smtClean="0"/>
              <a:t>,</a:t>
            </a:r>
            <a:r>
              <a:rPr lang="zh-CN" altLang="en-US" dirty="0" smtClean="0"/>
              <a:t>以推荐优秀作品为主</a:t>
            </a:r>
            <a:r>
              <a:rPr lang="en-US" dirty="0" smtClean="0"/>
              <a:t>,</a:t>
            </a:r>
            <a:r>
              <a:rPr lang="zh-CN" altLang="en-US" dirty="0" smtClean="0"/>
              <a:t>包括书籍、影视作品等。颁奖辞一般针对人而言。</a:t>
            </a:r>
          </a:p>
          <a:p>
            <a:pPr>
              <a:lnSpc>
                <a:spcPct val="150000"/>
              </a:lnSpc>
            </a:pPr>
            <a:r>
              <a:rPr lang="en-US" b="1" dirty="0" smtClean="0"/>
              <a:t>(</a:t>
            </a:r>
            <a:r>
              <a:rPr lang="zh-CN" altLang="en-US" b="1" dirty="0" smtClean="0"/>
              <a:t>一</a:t>
            </a:r>
            <a:r>
              <a:rPr lang="en-US" b="1" dirty="0" smtClean="0"/>
              <a:t>)</a:t>
            </a:r>
            <a:r>
              <a:rPr lang="zh-CN" altLang="en-US" b="1" dirty="0" smtClean="0"/>
              <a:t>写推荐语</a:t>
            </a:r>
          </a:p>
          <a:p>
            <a:pPr indent="446088">
              <a:lnSpc>
                <a:spcPct val="150000"/>
              </a:lnSpc>
            </a:pPr>
            <a:r>
              <a:rPr lang="zh-CN" altLang="en-US" dirty="0" smtClean="0"/>
              <a:t>第一</a:t>
            </a:r>
            <a:r>
              <a:rPr lang="en-US" dirty="0" smtClean="0"/>
              <a:t>,</a:t>
            </a:r>
            <a:r>
              <a:rPr lang="zh-CN" altLang="en-US" dirty="0" smtClean="0"/>
              <a:t>明确所需要推荐的人群是谁</a:t>
            </a:r>
            <a:r>
              <a:rPr lang="en-US" dirty="0" smtClean="0"/>
              <a:t>,</a:t>
            </a:r>
            <a:r>
              <a:rPr lang="zh-CN" altLang="en-US" dirty="0" smtClean="0"/>
              <a:t>要思考这些人的身心特点和喜好。年轻人、老年人的喜好不同</a:t>
            </a:r>
            <a:r>
              <a:rPr lang="en-US" dirty="0" smtClean="0"/>
              <a:t>,</a:t>
            </a:r>
            <a:r>
              <a:rPr lang="zh-CN" altLang="en-US" dirty="0" smtClean="0"/>
              <a:t>身心特点不同。</a:t>
            </a:r>
          </a:p>
          <a:p>
            <a:pPr indent="446088">
              <a:lnSpc>
                <a:spcPct val="150000"/>
              </a:lnSpc>
            </a:pPr>
            <a:r>
              <a:rPr lang="zh-CN" altLang="en-US" dirty="0" smtClean="0"/>
              <a:t>第二</a:t>
            </a:r>
            <a:r>
              <a:rPr lang="en-US" dirty="0" smtClean="0"/>
              <a:t>,</a:t>
            </a:r>
            <a:r>
              <a:rPr lang="zh-CN" altLang="en-US" dirty="0" smtClean="0"/>
              <a:t>明确所推荐的作品的特点</a:t>
            </a:r>
            <a:r>
              <a:rPr lang="en-US" dirty="0" smtClean="0"/>
              <a:t>,</a:t>
            </a:r>
            <a:r>
              <a:rPr lang="zh-CN" altLang="en-US" dirty="0" smtClean="0"/>
              <a:t>找到其优势</a:t>
            </a:r>
            <a:r>
              <a:rPr lang="en-US" dirty="0" smtClean="0"/>
              <a:t>,</a:t>
            </a:r>
            <a:r>
              <a:rPr lang="zh-CN" altLang="en-US" dirty="0" smtClean="0"/>
              <a:t>把这些优势作为推荐的重点。</a:t>
            </a:r>
          </a:p>
          <a:p>
            <a:pPr indent="446088">
              <a:lnSpc>
                <a:spcPct val="150000"/>
              </a:lnSpc>
            </a:pPr>
            <a:r>
              <a:rPr lang="zh-CN" altLang="en-US" dirty="0" smtClean="0"/>
              <a:t>第三</a:t>
            </a:r>
            <a:r>
              <a:rPr lang="en-US" dirty="0" smtClean="0"/>
              <a:t>,</a:t>
            </a:r>
            <a:r>
              <a:rPr lang="zh-CN" altLang="en-US" dirty="0" smtClean="0"/>
              <a:t>组织语言</a:t>
            </a:r>
            <a:r>
              <a:rPr lang="en-US" dirty="0" smtClean="0"/>
              <a:t>,</a:t>
            </a:r>
            <a:r>
              <a:rPr lang="zh-CN" altLang="en-US" dirty="0" smtClean="0"/>
              <a:t>写出优点</a:t>
            </a:r>
            <a:r>
              <a:rPr lang="en-US" dirty="0" smtClean="0"/>
              <a:t>,</a:t>
            </a:r>
            <a:r>
              <a:rPr lang="zh-CN" altLang="en-US" dirty="0" smtClean="0"/>
              <a:t>语言要吸引人</a:t>
            </a:r>
            <a:r>
              <a:rPr lang="en-US" dirty="0" smtClean="0"/>
              <a:t>,</a:t>
            </a:r>
            <a:r>
              <a:rPr lang="zh-CN" altLang="en-US" dirty="0" smtClean="0"/>
              <a:t>有文采。</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二</a:t>
            </a:r>
            <a:r>
              <a:rPr lang="en-US" b="1" dirty="0" smtClean="0"/>
              <a:t>)</a:t>
            </a:r>
            <a:r>
              <a:rPr lang="zh-CN" altLang="en-US" b="1" dirty="0" smtClean="0"/>
              <a:t>写颁奖辞</a:t>
            </a:r>
          </a:p>
          <a:p>
            <a:pPr indent="446088">
              <a:lnSpc>
                <a:spcPct val="150000"/>
              </a:lnSpc>
            </a:pPr>
            <a:r>
              <a:rPr lang="zh-CN" altLang="en-US" dirty="0" smtClean="0"/>
              <a:t>第一</a:t>
            </a:r>
            <a:r>
              <a:rPr lang="en-US" dirty="0" smtClean="0"/>
              <a:t>,</a:t>
            </a:r>
            <a:r>
              <a:rPr lang="zh-CN" altLang="en-US" dirty="0" smtClean="0"/>
              <a:t>大笔写意</a:t>
            </a:r>
            <a:r>
              <a:rPr lang="en-US" dirty="0" smtClean="0"/>
              <a:t>,</a:t>
            </a:r>
            <a:r>
              <a:rPr lang="zh-CN" altLang="en-US" dirty="0" smtClean="0"/>
              <a:t>点明人物的事迹。指从大处着眼</a:t>
            </a:r>
            <a:r>
              <a:rPr lang="en-US" dirty="0" smtClean="0"/>
              <a:t>,</a:t>
            </a:r>
            <a:r>
              <a:rPr lang="zh-CN" altLang="en-US" dirty="0" smtClean="0"/>
              <a:t>抓住人物最主要的令人钦敬的事迹</a:t>
            </a:r>
            <a:r>
              <a:rPr lang="en-US" dirty="0" smtClean="0"/>
              <a:t>,</a:t>
            </a:r>
            <a:r>
              <a:rPr lang="zh-CN" altLang="en-US" dirty="0" smtClean="0"/>
              <a:t>简要概述</a:t>
            </a:r>
            <a:r>
              <a:rPr lang="en-US" dirty="0" smtClean="0"/>
              <a:t>,</a:t>
            </a:r>
            <a:r>
              <a:rPr lang="zh-CN" altLang="en-US" dirty="0" smtClean="0"/>
              <a:t>如同画写意画</a:t>
            </a:r>
            <a:r>
              <a:rPr lang="en-US" dirty="0" smtClean="0"/>
              <a:t>,</a:t>
            </a:r>
            <a:r>
              <a:rPr lang="zh-CN" altLang="en-US" dirty="0" smtClean="0"/>
              <a:t>力求用最简洁的笔墨</a:t>
            </a:r>
            <a:r>
              <a:rPr lang="en-US" dirty="0" smtClean="0"/>
              <a:t>,</a:t>
            </a:r>
            <a:r>
              <a:rPr lang="zh-CN" altLang="en-US" dirty="0" smtClean="0"/>
              <a:t>勾勒出丰满的笔下之物。因此</a:t>
            </a:r>
            <a:r>
              <a:rPr lang="en-US" dirty="0" smtClean="0"/>
              <a:t>,</a:t>
            </a:r>
            <a:r>
              <a:rPr lang="zh-CN" altLang="en-US" dirty="0" smtClean="0"/>
              <a:t>颁奖辞不要求详尽地交代人物事迹的来龙去脉或细枝末节。人物事迹点到为止。</a:t>
            </a:r>
          </a:p>
          <a:p>
            <a:pPr indent="446088">
              <a:lnSpc>
                <a:spcPct val="150000"/>
              </a:lnSpc>
            </a:pPr>
            <a:r>
              <a:rPr lang="zh-CN" altLang="en-US" dirty="0" smtClean="0"/>
              <a:t>第二</a:t>
            </a:r>
            <a:r>
              <a:rPr lang="en-US" dirty="0" smtClean="0"/>
              <a:t>,</a:t>
            </a:r>
            <a:r>
              <a:rPr lang="zh-CN" altLang="en-US" dirty="0" smtClean="0"/>
              <a:t>纵深开掘</a:t>
            </a:r>
            <a:r>
              <a:rPr lang="en-US" dirty="0" smtClean="0"/>
              <a:t>,</a:t>
            </a:r>
            <a:r>
              <a:rPr lang="zh-CN" altLang="en-US" dirty="0" smtClean="0"/>
              <a:t>彰显人物的精神。对人物精神的赞美是颁奖辞写作的重点</a:t>
            </a:r>
            <a:r>
              <a:rPr lang="en-US" dirty="0" smtClean="0"/>
              <a:t>,</a:t>
            </a:r>
            <a:r>
              <a:rPr lang="zh-CN" altLang="en-US" dirty="0" smtClean="0"/>
              <a:t>也是难点。通过人物的事迹</a:t>
            </a:r>
            <a:r>
              <a:rPr lang="en-US" dirty="0" smtClean="0"/>
              <a:t>,</a:t>
            </a:r>
            <a:r>
              <a:rPr lang="zh-CN" altLang="en-US" dirty="0" smtClean="0"/>
              <a:t>引出对人物精神的评价。因此</a:t>
            </a:r>
            <a:r>
              <a:rPr lang="en-US" dirty="0" smtClean="0"/>
              <a:t>,</a:t>
            </a:r>
            <a:r>
              <a:rPr lang="zh-CN" altLang="en-US" dirty="0" smtClean="0"/>
              <a:t>在颁奖辞中</a:t>
            </a:r>
            <a:r>
              <a:rPr lang="en-US" dirty="0" smtClean="0"/>
              <a:t>,</a:t>
            </a:r>
            <a:r>
              <a:rPr lang="zh-CN" altLang="en-US" dirty="0" smtClean="0"/>
              <a:t>要体现出人物的闪光心灵、人格魅力</a:t>
            </a:r>
            <a:r>
              <a:rPr lang="en-US" dirty="0" smtClean="0"/>
              <a:t>,</a:t>
            </a:r>
            <a:r>
              <a:rPr lang="zh-CN" altLang="en-US" dirty="0" smtClean="0"/>
              <a:t>或是坚强的意志、崇高的思想品质等</a:t>
            </a:r>
            <a:r>
              <a:rPr lang="en-US" dirty="0" smtClean="0"/>
              <a:t>,</a:t>
            </a:r>
            <a:r>
              <a:rPr lang="zh-CN" altLang="en-US" dirty="0" smtClean="0"/>
              <a:t>最好能体现一定的哲理。</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indent="446088">
              <a:lnSpc>
                <a:spcPct val="150000"/>
              </a:lnSpc>
            </a:pPr>
            <a:r>
              <a:rPr lang="zh-CN" altLang="en-US" dirty="0" smtClean="0"/>
              <a:t>第三</a:t>
            </a:r>
            <a:r>
              <a:rPr lang="en-US" dirty="0" smtClean="0"/>
              <a:t>,</a:t>
            </a:r>
            <a:r>
              <a:rPr lang="zh-CN" altLang="en-US" dirty="0" smtClean="0"/>
              <a:t>综合表达</a:t>
            </a:r>
            <a:r>
              <a:rPr lang="en-US" dirty="0" smtClean="0"/>
              <a:t>,</a:t>
            </a:r>
            <a:r>
              <a:rPr lang="zh-CN" altLang="en-US" dirty="0" smtClean="0"/>
              <a:t>事、理、情有机融合。颁奖辞在表达方式上</a:t>
            </a:r>
            <a:r>
              <a:rPr lang="en-US" dirty="0" smtClean="0"/>
              <a:t>,</a:t>
            </a:r>
            <a:r>
              <a:rPr lang="zh-CN" altLang="en-US" dirty="0" smtClean="0"/>
              <a:t>需要将叙述、议论、抒情这三种表达方式综合运用。将人物事迹、精神以及对人物的赞美之情有机融合在一起。</a:t>
            </a:r>
          </a:p>
          <a:p>
            <a:pPr indent="446088">
              <a:lnSpc>
                <a:spcPct val="150000"/>
              </a:lnSpc>
            </a:pPr>
            <a:r>
              <a:rPr lang="zh-CN" altLang="en-US" dirty="0" smtClean="0"/>
              <a:t>第四</a:t>
            </a:r>
            <a:r>
              <a:rPr lang="en-US" dirty="0" smtClean="0"/>
              <a:t>,</a:t>
            </a:r>
            <a:r>
              <a:rPr lang="zh-CN" altLang="en-US" dirty="0" smtClean="0"/>
              <a:t>言简意丰</a:t>
            </a:r>
            <a:r>
              <a:rPr lang="en-US" dirty="0" smtClean="0"/>
              <a:t>,</a:t>
            </a:r>
            <a:r>
              <a:rPr lang="zh-CN" altLang="en-US" dirty="0" smtClean="0"/>
              <a:t>自然流畅。颁奖辞一般很简短。这就要求语言高度浓缩</a:t>
            </a:r>
            <a:r>
              <a:rPr lang="en-US" dirty="0" smtClean="0"/>
              <a:t>,</a:t>
            </a:r>
            <a:r>
              <a:rPr lang="zh-CN" altLang="en-US" dirty="0" smtClean="0"/>
              <a:t>言简意丰。这样的语言往往字字珠玑、意蕴丰富</a:t>
            </a:r>
            <a:r>
              <a:rPr lang="en-US" dirty="0" smtClean="0"/>
              <a:t>,</a:t>
            </a:r>
            <a:r>
              <a:rPr lang="zh-CN" altLang="en-US" dirty="0" smtClean="0"/>
              <a:t>具有生动、形象的特点</a:t>
            </a:r>
            <a:r>
              <a:rPr lang="en-US" dirty="0" smtClean="0"/>
              <a:t>,</a:t>
            </a:r>
            <a:r>
              <a:rPr lang="zh-CN" altLang="en-US" dirty="0" smtClean="0"/>
              <a:t>同时还要自然流畅</a:t>
            </a:r>
            <a:r>
              <a:rPr lang="en-US" dirty="0" smtClean="0"/>
              <a:t>,</a:t>
            </a:r>
            <a:r>
              <a:rPr lang="zh-CN" altLang="en-US" dirty="0" smtClean="0"/>
              <a:t>音韵铿锵悦耳</a:t>
            </a:r>
            <a:r>
              <a:rPr lang="en-US" dirty="0" smtClean="0"/>
              <a:t>,</a:t>
            </a:r>
            <a:r>
              <a:rPr lang="zh-CN" altLang="en-US" dirty="0" smtClean="0"/>
              <a:t>富有音乐美。</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78764"/>
          </a:xfrm>
          <a:prstGeom prst="rect">
            <a:avLst/>
          </a:prstGeom>
          <a:noFill/>
        </p:spPr>
        <p:txBody>
          <a:bodyPr wrap="square" lIns="36000" tIns="36000" rIns="36000" bIns="36000" rtlCol="0">
            <a:spAutoFit/>
          </a:bodyPr>
          <a:lstStyle/>
          <a:p>
            <a:pPr indent="446088">
              <a:lnSpc>
                <a:spcPct val="150000"/>
              </a:lnSpc>
            </a:pPr>
            <a:r>
              <a:rPr lang="zh-CN" altLang="en-US" dirty="0" smtClean="0"/>
              <a:t>由上表内容可以看出</a:t>
            </a:r>
            <a:r>
              <a:rPr lang="en-US" dirty="0" smtClean="0"/>
              <a:t>,</a:t>
            </a:r>
            <a:r>
              <a:rPr lang="zh-CN" altLang="en-US" dirty="0" smtClean="0"/>
              <a:t>统编教材写作板块的设计内容更加丰富</a:t>
            </a:r>
            <a:r>
              <a:rPr lang="en-US" dirty="0" smtClean="0"/>
              <a:t>,</a:t>
            </a:r>
            <a:r>
              <a:rPr lang="zh-CN" altLang="en-US" dirty="0" smtClean="0"/>
              <a:t>目标更加具体</a:t>
            </a:r>
            <a:r>
              <a:rPr lang="en-US" dirty="0" smtClean="0"/>
              <a:t>,</a:t>
            </a:r>
            <a:r>
              <a:rPr lang="zh-CN" altLang="en-US" dirty="0" smtClean="0"/>
              <a:t>并且贴近学生实际</a:t>
            </a:r>
            <a:r>
              <a:rPr lang="en-US" dirty="0" smtClean="0"/>
              <a:t>,</a:t>
            </a:r>
            <a:r>
              <a:rPr lang="zh-CN" altLang="en-US" dirty="0" smtClean="0"/>
              <a:t>所以实操性很强。其中七年级上册侧重于训练学生写作完整的写人、叙事、写景的记叙文</a:t>
            </a:r>
            <a:r>
              <a:rPr lang="en-US" dirty="0" smtClean="0"/>
              <a:t>,</a:t>
            </a:r>
            <a:r>
              <a:rPr lang="zh-CN" altLang="en-US" dirty="0" smtClean="0"/>
              <a:t>要求思路清晰、中心明确</a:t>
            </a:r>
            <a:r>
              <a:rPr lang="en-US" dirty="0" smtClean="0"/>
              <a:t>,</a:t>
            </a:r>
            <a:r>
              <a:rPr lang="zh-CN" altLang="en-US" dirty="0" smtClean="0"/>
              <a:t>而下册则从写作深度上加强训练</a:t>
            </a:r>
            <a:r>
              <a:rPr lang="en-US" dirty="0" smtClean="0"/>
              <a:t>,</a:t>
            </a:r>
            <a:r>
              <a:rPr lang="zh-CN" altLang="en-US" dirty="0" smtClean="0"/>
              <a:t>例如抓住细节描写</a:t>
            </a:r>
            <a:r>
              <a:rPr lang="en-US" dirty="0" smtClean="0"/>
              <a:t>,</a:t>
            </a:r>
            <a:r>
              <a:rPr lang="zh-CN" altLang="en-US" dirty="0" smtClean="0"/>
              <a:t>写出人物精神等</a:t>
            </a:r>
            <a:r>
              <a:rPr lang="en-US" dirty="0" smtClean="0"/>
              <a:t>;</a:t>
            </a:r>
            <a:r>
              <a:rPr lang="zh-CN" altLang="en-US" dirty="0" smtClean="0"/>
              <a:t>八年级则侧重于对不同文学形式的写作训练</a:t>
            </a:r>
            <a:r>
              <a:rPr lang="en-US" dirty="0" smtClean="0"/>
              <a:t>,</a:t>
            </a:r>
            <a:r>
              <a:rPr lang="zh-CN" altLang="en-US" dirty="0" smtClean="0"/>
              <a:t>例如</a:t>
            </a:r>
            <a:r>
              <a:rPr lang="en-US" dirty="0" smtClean="0"/>
              <a:t>:</a:t>
            </a:r>
            <a:r>
              <a:rPr lang="zh-CN" altLang="en-US" dirty="0" smtClean="0"/>
              <a:t>新闻、演讲稿及说明文的写作</a:t>
            </a:r>
            <a:r>
              <a:rPr lang="en-US" dirty="0" smtClean="0"/>
              <a:t>;</a:t>
            </a:r>
            <a:r>
              <a:rPr lang="zh-CN" altLang="en-US" dirty="0" smtClean="0"/>
              <a:t>九年级侧重于对议论文的写作训练及针对原作的改写、续写等。</a:t>
            </a:r>
          </a:p>
          <a:p>
            <a:pPr indent="446088">
              <a:lnSpc>
                <a:spcPct val="150000"/>
              </a:lnSpc>
            </a:pPr>
            <a:r>
              <a:rPr lang="zh-CN" altLang="en-US" dirty="0" smtClean="0"/>
              <a:t>鉴于统编教材在写作方面的修订</a:t>
            </a:r>
            <a:r>
              <a:rPr lang="en-US" dirty="0" smtClean="0"/>
              <a:t>,2019</a:t>
            </a:r>
            <a:r>
              <a:rPr lang="zh-CN" altLang="en-US" dirty="0" smtClean="0"/>
              <a:t>年包头中考说明样题中</a:t>
            </a:r>
            <a:r>
              <a:rPr lang="en-US" dirty="0" smtClean="0"/>
              <a:t>,</a:t>
            </a:r>
            <a:r>
              <a:rPr lang="zh-CN" altLang="en-US" dirty="0" smtClean="0"/>
              <a:t>作文部分新增了分值为</a:t>
            </a:r>
            <a:r>
              <a:rPr lang="en-US" dirty="0" smtClean="0"/>
              <a:t>10</a:t>
            </a:r>
            <a:r>
              <a:rPr lang="zh-CN" altLang="en-US" dirty="0" smtClean="0"/>
              <a:t>分的片段写作试题</a:t>
            </a:r>
            <a:r>
              <a:rPr lang="en-US" dirty="0" smtClean="0"/>
              <a:t>,</a:t>
            </a:r>
            <a:r>
              <a:rPr lang="zh-CN" altLang="en-US" dirty="0" smtClean="0"/>
              <a:t>虽然</a:t>
            </a:r>
            <a:r>
              <a:rPr lang="en-US" dirty="0" smtClean="0"/>
              <a:t>2019</a:t>
            </a:r>
            <a:r>
              <a:rPr lang="zh-CN" altLang="en-US" dirty="0" smtClean="0"/>
              <a:t>年中考真题未做考查</a:t>
            </a:r>
            <a:r>
              <a:rPr lang="en-US" dirty="0" smtClean="0"/>
              <a:t>,</a:t>
            </a:r>
            <a:r>
              <a:rPr lang="zh-CN" altLang="en-US" dirty="0" smtClean="0"/>
              <a:t>但片段作文作为包头中考写作的趋势不容忽视。中考备考阶段</a:t>
            </a:r>
            <a:r>
              <a:rPr lang="en-US" dirty="0" smtClean="0"/>
              <a:t>,</a:t>
            </a:r>
            <a:r>
              <a:rPr lang="zh-CN" altLang="en-US" dirty="0" smtClean="0"/>
              <a:t>本书根据教材写作片段</a:t>
            </a:r>
            <a:r>
              <a:rPr lang="en-US" dirty="0" smtClean="0"/>
              <a:t>,</a:t>
            </a:r>
            <a:r>
              <a:rPr lang="zh-CN" altLang="en-US" dirty="0" smtClean="0"/>
              <a:t>分类整理归纳各种片段写作类型</a:t>
            </a:r>
            <a:r>
              <a:rPr lang="en-US" dirty="0" smtClean="0"/>
              <a:t>,</a:t>
            </a:r>
            <a:r>
              <a:rPr lang="zh-CN" altLang="en-US" dirty="0" smtClean="0"/>
              <a:t>并配备相应练习。</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类型三　消息</a:t>
            </a:r>
          </a:p>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indent="446088">
              <a:lnSpc>
                <a:spcPct val="150000"/>
              </a:lnSpc>
            </a:pPr>
            <a:r>
              <a:rPr lang="zh-CN" altLang="en-US" dirty="0" smtClean="0"/>
              <a:t>消息结构</a:t>
            </a:r>
            <a:r>
              <a:rPr lang="en-US" dirty="0" smtClean="0"/>
              <a:t>,</a:t>
            </a:r>
            <a:r>
              <a:rPr lang="zh-CN" altLang="en-US" dirty="0" smtClean="0"/>
              <a:t>一般包括标题、导语、主体、背景、结尾五部分。</a:t>
            </a:r>
          </a:p>
          <a:p>
            <a:pPr indent="446088">
              <a:lnSpc>
                <a:spcPct val="150000"/>
              </a:lnSpc>
            </a:pPr>
            <a:r>
              <a:rPr lang="zh-CN" altLang="en-US" dirty="0" smtClean="0"/>
              <a:t>标题</a:t>
            </a:r>
            <a:r>
              <a:rPr lang="en-US" dirty="0" smtClean="0"/>
              <a:t>:</a:t>
            </a:r>
            <a:r>
              <a:rPr lang="zh-CN" altLang="en-US" dirty="0" smtClean="0"/>
              <a:t>概括消息的主要内容。一般语法结构为“主语</a:t>
            </a:r>
            <a:r>
              <a:rPr lang="en-US" dirty="0" smtClean="0"/>
              <a:t>+</a:t>
            </a:r>
            <a:r>
              <a:rPr lang="zh-CN" altLang="en-US" dirty="0" smtClean="0"/>
              <a:t>谓语”。 </a:t>
            </a:r>
          </a:p>
          <a:p>
            <a:pPr indent="446088">
              <a:lnSpc>
                <a:spcPct val="150000"/>
              </a:lnSpc>
            </a:pPr>
            <a:r>
              <a:rPr lang="zh-CN" altLang="en-US" dirty="0" smtClean="0"/>
              <a:t>导语</a:t>
            </a:r>
            <a:r>
              <a:rPr lang="en-US" dirty="0" smtClean="0"/>
              <a:t>:</a:t>
            </a:r>
            <a:r>
              <a:rPr lang="zh-CN" altLang="en-US" dirty="0" smtClean="0"/>
              <a:t>消息开头的一句话或一段话</a:t>
            </a:r>
            <a:r>
              <a:rPr lang="en-US" dirty="0" smtClean="0"/>
              <a:t>,</a:t>
            </a:r>
            <a:r>
              <a:rPr lang="zh-CN" altLang="en-US" dirty="0" smtClean="0"/>
              <a:t>有时可能有几段话</a:t>
            </a:r>
            <a:r>
              <a:rPr lang="en-US" dirty="0" smtClean="0"/>
              <a:t>,</a:t>
            </a:r>
            <a:r>
              <a:rPr lang="zh-CN" altLang="en-US" dirty="0" smtClean="0"/>
              <a:t>是用极为简明的语言概括消息最基本、最为核心的内容。</a:t>
            </a:r>
          </a:p>
          <a:p>
            <a:pPr indent="446088">
              <a:lnSpc>
                <a:spcPct val="150000"/>
              </a:lnSpc>
            </a:pPr>
            <a:r>
              <a:rPr lang="zh-CN" altLang="en-US" dirty="0" smtClean="0"/>
              <a:t>主体</a:t>
            </a:r>
            <a:r>
              <a:rPr lang="en-US" dirty="0" smtClean="0"/>
              <a:t>:</a:t>
            </a:r>
            <a:r>
              <a:rPr lang="zh-CN" altLang="en-US" dirty="0" smtClean="0"/>
              <a:t>消息的主要部分</a:t>
            </a:r>
            <a:r>
              <a:rPr lang="en-US" dirty="0" smtClean="0"/>
              <a:t>,</a:t>
            </a:r>
            <a:r>
              <a:rPr lang="zh-CN" altLang="en-US" dirty="0" smtClean="0"/>
              <a:t>是导语的具体化。主体部分围绕所报道的事实展开具体的叙述或说明。内容具体清楚</a:t>
            </a:r>
            <a:r>
              <a:rPr lang="en-US" dirty="0" smtClean="0"/>
              <a:t>,</a:t>
            </a:r>
            <a:r>
              <a:rPr lang="zh-CN" altLang="en-US" dirty="0" smtClean="0"/>
              <a:t>结构层次分明。</a:t>
            </a:r>
          </a:p>
          <a:p>
            <a:pPr indent="446088">
              <a:lnSpc>
                <a:spcPct val="150000"/>
              </a:lnSpc>
            </a:pPr>
            <a:r>
              <a:rPr lang="zh-CN" altLang="en-US" dirty="0" smtClean="0"/>
              <a:t>背景</a:t>
            </a:r>
            <a:r>
              <a:rPr lang="en-US" dirty="0" smtClean="0"/>
              <a:t>:</a:t>
            </a:r>
            <a:r>
              <a:rPr lang="zh-CN" altLang="en-US" dirty="0" smtClean="0"/>
              <a:t>与新闻事件相关的事实等联系资料。</a:t>
            </a:r>
          </a:p>
          <a:p>
            <a:pPr indent="446088">
              <a:lnSpc>
                <a:spcPct val="150000"/>
              </a:lnSpc>
            </a:pPr>
            <a:r>
              <a:rPr lang="zh-CN" altLang="en-US" dirty="0" smtClean="0"/>
              <a:t>结尾</a:t>
            </a:r>
            <a:r>
              <a:rPr lang="en-US" dirty="0" smtClean="0"/>
              <a:t>:</a:t>
            </a:r>
            <a:r>
              <a:rPr lang="zh-CN" altLang="en-US" dirty="0" smtClean="0"/>
              <a:t>对消息内容的总结</a:t>
            </a:r>
            <a:r>
              <a:rPr lang="en-US" dirty="0" smtClean="0"/>
              <a:t>,</a:t>
            </a:r>
            <a:r>
              <a:rPr lang="zh-CN" altLang="en-US" dirty="0" smtClean="0"/>
              <a:t>有时也可没有。</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写消息时要注意以下五点</a:t>
            </a:r>
            <a:r>
              <a:rPr lang="en-US" dirty="0" smtClean="0"/>
              <a:t>:(1)</a:t>
            </a:r>
            <a:r>
              <a:rPr lang="zh-CN" altLang="en-US" dirty="0" smtClean="0"/>
              <a:t>尽量采用陈述句式的主谓句表述。</a:t>
            </a:r>
            <a:r>
              <a:rPr lang="en-US" dirty="0" smtClean="0"/>
              <a:t>(2)</a:t>
            </a:r>
            <a:r>
              <a:rPr lang="zh-CN" altLang="en-US" dirty="0" smtClean="0"/>
              <a:t>陈述对象必须准确。</a:t>
            </a:r>
            <a:r>
              <a:rPr lang="en-US" dirty="0" smtClean="0"/>
              <a:t>(3)</a:t>
            </a:r>
            <a:r>
              <a:rPr lang="zh-CN" altLang="en-US" dirty="0" smtClean="0"/>
              <a:t>一定要概括出最主要的信息</a:t>
            </a:r>
            <a:r>
              <a:rPr lang="en-US" dirty="0" smtClean="0"/>
              <a:t>,</a:t>
            </a:r>
            <a:r>
              <a:rPr lang="zh-CN" altLang="en-US" dirty="0" smtClean="0"/>
              <a:t>即最想告诉读者的信息。</a:t>
            </a:r>
            <a:r>
              <a:rPr lang="en-US" dirty="0" smtClean="0"/>
              <a:t>(4)</a:t>
            </a:r>
            <a:r>
              <a:rPr lang="zh-CN" altLang="en-US" dirty="0" smtClean="0"/>
              <a:t>要尽可能运用原材料中负载重要信息的原词和信息术语。</a:t>
            </a:r>
            <a:r>
              <a:rPr lang="en-US" dirty="0" smtClean="0"/>
              <a:t>(5)</a:t>
            </a:r>
            <a:r>
              <a:rPr lang="zh-CN" altLang="en-US" dirty="0" smtClean="0"/>
              <a:t>必须严格控制字数</a:t>
            </a:r>
            <a:r>
              <a:rPr lang="en-US" dirty="0" smtClean="0"/>
              <a:t>,</a:t>
            </a:r>
            <a:r>
              <a:rPr lang="zh-CN" altLang="en-US" dirty="0" smtClean="0"/>
              <a:t>标点要占字格</a:t>
            </a:r>
            <a:r>
              <a:rPr lang="en-US" dirty="0" smtClean="0"/>
              <a:t>,</a:t>
            </a:r>
            <a:r>
              <a:rPr lang="zh-CN" altLang="en-US" dirty="0" smtClean="0"/>
              <a:t>不可超出规定字数。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例</a:t>
            </a:r>
            <a:r>
              <a:rPr lang="zh-CN" altLang="en-US" dirty="0" smtClean="0"/>
              <a:t>  </a:t>
            </a:r>
            <a:r>
              <a:rPr lang="en-US" dirty="0" smtClean="0"/>
              <a:t>4</a:t>
            </a:r>
            <a:r>
              <a:rPr lang="zh-CN" altLang="en-US" dirty="0" smtClean="0"/>
              <a:t>月</a:t>
            </a:r>
            <a:r>
              <a:rPr lang="en-US" dirty="0" smtClean="0"/>
              <a:t>23</a:t>
            </a:r>
            <a:r>
              <a:rPr lang="zh-CN" altLang="en-US" dirty="0" smtClean="0"/>
              <a:t>日</a:t>
            </a:r>
            <a:r>
              <a:rPr lang="en-US" dirty="0" smtClean="0"/>
              <a:t>,</a:t>
            </a:r>
            <a:r>
              <a:rPr lang="zh-CN" altLang="en-US" dirty="0" smtClean="0"/>
              <a:t>厚德中学举行了“校园读书日”活动</a:t>
            </a:r>
            <a:r>
              <a:rPr lang="en-US" dirty="0" smtClean="0"/>
              <a:t>,</a:t>
            </a:r>
            <a:r>
              <a:rPr lang="zh-CN" altLang="en-US" dirty="0" smtClean="0"/>
              <a:t>作为校报通讯员</a:t>
            </a:r>
            <a:r>
              <a:rPr lang="en-US" dirty="0" smtClean="0"/>
              <a:t>,</a:t>
            </a:r>
            <a:r>
              <a:rPr lang="zh-CN" altLang="en-US" dirty="0" smtClean="0"/>
              <a:t>请你写一则消息</a:t>
            </a:r>
            <a:r>
              <a:rPr lang="en-US" dirty="0" smtClean="0"/>
              <a:t>,</a:t>
            </a:r>
            <a:r>
              <a:rPr lang="zh-CN" altLang="en-US" dirty="0" smtClean="0"/>
              <a:t>报道此次活动的情况</a:t>
            </a:r>
            <a:r>
              <a:rPr lang="en-US" dirty="0" smtClean="0"/>
              <a:t>,</a:t>
            </a:r>
            <a:r>
              <a:rPr lang="zh-CN" altLang="en-US" dirty="0" smtClean="0"/>
              <a:t>题目自拟。</a:t>
            </a:r>
            <a:r>
              <a:rPr lang="en-US" dirty="0" smtClean="0"/>
              <a:t>(150-200</a:t>
            </a:r>
            <a:r>
              <a:rPr lang="zh-CN" altLang="en-US" dirty="0" smtClean="0"/>
              <a:t>字</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endParaRPr lang="zh-CN" altLang="en-US" dirty="0" smtClean="0">
              <a:solidFill>
                <a:srgbClr val="0092D7"/>
              </a:solidFill>
            </a:endParaRPr>
          </a:p>
          <a:p>
            <a:pPr algn="ctr">
              <a:lnSpc>
                <a:spcPct val="150000"/>
              </a:lnSpc>
            </a:pPr>
            <a:r>
              <a:rPr lang="zh-CN" altLang="en-US" b="1" dirty="0" smtClean="0">
                <a:latin typeface="楷体" pitchFamily="49" charset="-122"/>
                <a:ea typeface="楷体" pitchFamily="49" charset="-122"/>
              </a:rPr>
              <a:t>我校举行“校园读书日”活动</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4</a:t>
            </a:r>
            <a:r>
              <a:rPr lang="zh-CN" altLang="en-US" b="1" dirty="0" smtClean="0">
                <a:latin typeface="楷体" pitchFamily="49" charset="-122"/>
                <a:ea typeface="楷体" pitchFamily="49" charset="-122"/>
              </a:rPr>
              <a:t>月</a:t>
            </a:r>
            <a:r>
              <a:rPr lang="en-US" b="1" dirty="0" smtClean="0">
                <a:latin typeface="楷体" pitchFamily="49" charset="-122"/>
                <a:ea typeface="楷体" pitchFamily="49" charset="-122"/>
              </a:rPr>
              <a:t>23</a:t>
            </a:r>
            <a:r>
              <a:rPr lang="zh-CN" altLang="en-US" b="1" dirty="0" smtClean="0">
                <a:latin typeface="楷体" pitchFamily="49" charset="-122"/>
                <a:ea typeface="楷体" pitchFamily="49" charset="-122"/>
              </a:rPr>
              <a:t>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我校举行了“校园读书日”活动。为提高同学们的读书兴趣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传承文学经典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我校组织了这次活动。活动内容丰富多样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工作人员引领同学们参观图书馆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了解文学类图书的藏书情况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鼓励同学们借书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各个班级举行“名著朗诵会”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由同学们选取文学名著中的经典片段进行朗诵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校报发布征文启事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题目是“我最喜欢的一本书”。各年级同学踊跃参加“校园读书日”活 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本次活动取得了良好的效果。</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类型四　实用文体</a:t>
            </a:r>
          </a:p>
          <a:p>
            <a:pPr>
              <a:lnSpc>
                <a:spcPct val="150000"/>
              </a:lnSpc>
            </a:pPr>
            <a:r>
              <a:rPr lang="en-US" altLang="zh-CN" dirty="0" smtClean="0">
                <a:solidFill>
                  <a:srgbClr val="0092D7"/>
                </a:solidFill>
              </a:rPr>
              <a:t>【</a:t>
            </a:r>
            <a:r>
              <a:rPr lang="zh-CN" altLang="en-US" dirty="0" smtClean="0">
                <a:solidFill>
                  <a:srgbClr val="0092D7"/>
                </a:solidFill>
              </a:rPr>
              <a:t>写作技巧</a:t>
            </a:r>
            <a:r>
              <a:rPr lang="en-US" altLang="zh-CN" dirty="0" smtClean="0">
                <a:solidFill>
                  <a:srgbClr val="0092D7"/>
                </a:solidFill>
              </a:rPr>
              <a:t>】</a:t>
            </a:r>
          </a:p>
          <a:p>
            <a:pPr>
              <a:lnSpc>
                <a:spcPct val="150000"/>
              </a:lnSpc>
            </a:pPr>
            <a:r>
              <a:rPr lang="zh-CN" altLang="en-US" dirty="0" smtClean="0"/>
              <a:t>　　应用文体的写作范围较广</a:t>
            </a:r>
            <a:r>
              <a:rPr lang="en-US" dirty="0" smtClean="0"/>
              <a:t>,</a:t>
            </a:r>
            <a:r>
              <a:rPr lang="zh-CN" altLang="en-US" dirty="0" smtClean="0"/>
              <a:t>包括书信、通知、留言、申请书、倡议书等内容</a:t>
            </a:r>
            <a:r>
              <a:rPr lang="en-US" dirty="0" smtClean="0"/>
              <a:t>,</a:t>
            </a:r>
            <a:r>
              <a:rPr lang="zh-CN" altLang="en-US" dirty="0" smtClean="0"/>
              <a:t>写作时特别要注意各种应用文体的写作格式。</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一</a:t>
            </a:r>
            <a:r>
              <a:rPr lang="en-US" b="1" dirty="0" smtClean="0"/>
              <a:t>)</a:t>
            </a:r>
            <a:r>
              <a:rPr lang="zh-CN" altLang="en-US" b="1" dirty="0" smtClean="0"/>
              <a:t>书信</a:t>
            </a:r>
          </a:p>
          <a:p>
            <a:pPr>
              <a:lnSpc>
                <a:spcPct val="150000"/>
              </a:lnSpc>
            </a:pPr>
            <a:r>
              <a:rPr lang="en-US" b="1" dirty="0" smtClean="0"/>
              <a:t>1.</a:t>
            </a:r>
            <a:r>
              <a:rPr lang="zh-CN" altLang="en-US" b="1" dirty="0" smtClean="0"/>
              <a:t>感谢信</a:t>
            </a:r>
            <a:endParaRPr lang="zh-CN" altLang="en-US" b="1" dirty="0"/>
          </a:p>
        </p:txBody>
      </p:sp>
      <p:graphicFrame>
        <p:nvGraphicFramePr>
          <p:cNvPr id="5" name="表格 4"/>
          <p:cNvGraphicFramePr>
            <a:graphicFrameLocks noGrp="1"/>
          </p:cNvGraphicFramePr>
          <p:nvPr/>
        </p:nvGraphicFramePr>
        <p:xfrm>
          <a:off x="903768" y="1284060"/>
          <a:ext cx="7783032" cy="3497580"/>
        </p:xfrm>
        <a:graphic>
          <a:graphicData uri="http://schemas.openxmlformats.org/drawingml/2006/table">
            <a:tbl>
              <a:tblPr/>
              <a:tblGrid>
                <a:gridCol w="7783032"/>
              </a:tblGrid>
              <a:tr h="1935238">
                <a:tc>
                  <a:txBody>
                    <a:bodyPr/>
                    <a:lstStyle/>
                    <a:p>
                      <a:pPr algn="ctr">
                        <a:lnSpc>
                          <a:spcPct val="150000"/>
                        </a:lnSpc>
                        <a:spcAft>
                          <a:spcPts val="0"/>
                        </a:spcAft>
                      </a:pPr>
                      <a:r>
                        <a:rPr lang="zh-CN" sz="1700" kern="100" dirty="0">
                          <a:solidFill>
                            <a:srgbClr val="000000"/>
                          </a:solidFill>
                          <a:latin typeface="NEU-BZ-S92"/>
                          <a:ea typeface="微软雅黑"/>
                          <a:cs typeface="Times New Roman"/>
                        </a:rPr>
                        <a:t>感谢信</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b="1" kern="100" dirty="0">
                          <a:solidFill>
                            <a:srgbClr val="000000"/>
                          </a:solidFill>
                          <a:latin typeface="楷体" pitchFamily="49" charset="-122"/>
                          <a:ea typeface="楷体" pitchFamily="49" charset="-122"/>
                          <a:cs typeface="Times New Roman"/>
                        </a:rPr>
                        <a:t>尊敬的</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中学领导</a:t>
                      </a:r>
                      <a:r>
                        <a:rPr lang="en-US" sz="1700" b="1" kern="100" dirty="0">
                          <a:solidFill>
                            <a:srgbClr val="000000"/>
                          </a:solidFill>
                          <a:latin typeface="楷体" pitchFamily="49" charset="-122"/>
                          <a:ea typeface="楷体" pitchFamily="49" charset="-122"/>
                          <a:cs typeface="Times New Roman"/>
                        </a:rPr>
                        <a:t>:</a:t>
                      </a:r>
                      <a:endParaRPr lang="zh-CN" sz="1700" b="1" kern="100" dirty="0">
                        <a:solidFill>
                          <a:srgbClr val="000000"/>
                        </a:solidFill>
                        <a:latin typeface="楷体" pitchFamily="49" charset="-122"/>
                        <a:ea typeface="楷体" pitchFamily="49" charset="-122"/>
                        <a:cs typeface="Times New Roman"/>
                      </a:endParaRPr>
                    </a:p>
                    <a:p>
                      <a:pPr>
                        <a:lnSpc>
                          <a:spcPct val="150000"/>
                        </a:lnSpc>
                        <a:spcAft>
                          <a:spcPts val="0"/>
                        </a:spcAft>
                      </a:pPr>
                      <a:r>
                        <a:rPr lang="zh-CN" sz="1700" b="1" kern="100" dirty="0">
                          <a:solidFill>
                            <a:srgbClr val="000000"/>
                          </a:solidFill>
                          <a:latin typeface="楷体" pitchFamily="49" charset="-122"/>
                          <a:ea typeface="楷体" pitchFamily="49" charset="-122"/>
                          <a:cs typeface="Times New Roman"/>
                        </a:rPr>
                        <a:t>　　我的女儿在去年的一次车祸中受了伤</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严重影响了正常的生活和学习。……老师和同学们关心残疾人</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助人为乐的精神</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是值得我们学习的。我们全家向董老师和同学们表示衷心的感谢</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并请学校领导给予表扬。</a:t>
                      </a:r>
                    </a:p>
                    <a:p>
                      <a:pPr>
                        <a:lnSpc>
                          <a:spcPct val="150000"/>
                        </a:lnSpc>
                        <a:spcAft>
                          <a:spcPts val="0"/>
                        </a:spcAft>
                      </a:pPr>
                      <a:r>
                        <a:rPr lang="zh-CN" sz="1700" b="1" kern="100" dirty="0">
                          <a:solidFill>
                            <a:srgbClr val="000000"/>
                          </a:solidFill>
                          <a:latin typeface="楷体" pitchFamily="49" charset="-122"/>
                          <a:ea typeface="楷体" pitchFamily="49" charset="-122"/>
                          <a:cs typeface="Times New Roman"/>
                        </a:rPr>
                        <a:t>　　此致</a:t>
                      </a:r>
                    </a:p>
                    <a:p>
                      <a:pPr>
                        <a:lnSpc>
                          <a:spcPct val="150000"/>
                        </a:lnSpc>
                        <a:spcAft>
                          <a:spcPts val="0"/>
                        </a:spcAft>
                      </a:pPr>
                      <a:r>
                        <a:rPr lang="zh-CN" sz="1700" b="1" kern="100" dirty="0">
                          <a:solidFill>
                            <a:srgbClr val="000000"/>
                          </a:solidFill>
                          <a:latin typeface="楷体" pitchFamily="49" charset="-122"/>
                          <a:ea typeface="楷体" pitchFamily="49" charset="-122"/>
                          <a:cs typeface="Times New Roman"/>
                        </a:rPr>
                        <a:t>敬礼</a:t>
                      </a:r>
                    </a:p>
                    <a:p>
                      <a:pPr algn="r">
                        <a:lnSpc>
                          <a:spcPct val="150000"/>
                        </a:lnSpc>
                        <a:spcAft>
                          <a:spcPts val="0"/>
                        </a:spcAft>
                      </a:pPr>
                      <a:r>
                        <a:rPr lang="zh-CN" sz="1700" b="1" kern="100" dirty="0">
                          <a:solidFill>
                            <a:srgbClr val="000000"/>
                          </a:solidFill>
                          <a:latin typeface="楷体" pitchFamily="49" charset="-122"/>
                          <a:ea typeface="楷体" pitchFamily="49" charset="-122"/>
                          <a:cs typeface="Times New Roman"/>
                        </a:rPr>
                        <a:t>学生家长　胡</a:t>
                      </a:r>
                      <a:r>
                        <a:rPr lang="en-US" sz="1700" b="1" kern="100" dirty="0">
                          <a:solidFill>
                            <a:srgbClr val="000000"/>
                          </a:solidFill>
                          <a:latin typeface="楷体" pitchFamily="49" charset="-122"/>
                          <a:ea typeface="楷体" pitchFamily="49" charset="-122"/>
                          <a:cs typeface="Times New Roman"/>
                        </a:rPr>
                        <a:t>××</a:t>
                      </a:r>
                      <a:endParaRPr lang="zh-CN" sz="1700" b="1" kern="100" dirty="0">
                        <a:solidFill>
                          <a:srgbClr val="000000"/>
                        </a:solidFill>
                        <a:latin typeface="楷体" pitchFamily="49" charset="-122"/>
                        <a:ea typeface="楷体" pitchFamily="49" charset="-122"/>
                        <a:cs typeface="Times New Roman"/>
                      </a:endParaRPr>
                    </a:p>
                    <a:p>
                      <a:pPr algn="r">
                        <a:lnSpc>
                          <a:spcPct val="150000"/>
                        </a:lnSpc>
                        <a:spcAft>
                          <a:spcPts val="0"/>
                        </a:spcAft>
                      </a:pP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年</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月</a:t>
                      </a:r>
                      <a:r>
                        <a:rPr lang="en-US" sz="1700" b="1" kern="100" dirty="0">
                          <a:solidFill>
                            <a:srgbClr val="000000"/>
                          </a:solidFill>
                          <a:latin typeface="楷体" pitchFamily="49" charset="-122"/>
                          <a:ea typeface="楷体" pitchFamily="49" charset="-122"/>
                          <a:cs typeface="Times New Roman"/>
                        </a:rPr>
                        <a:t>×</a:t>
                      </a:r>
                      <a:r>
                        <a:rPr lang="zh-CN" sz="1700" b="1" kern="100" dirty="0">
                          <a:solidFill>
                            <a:srgbClr val="000000"/>
                          </a:solidFill>
                          <a:latin typeface="楷体" pitchFamily="49" charset="-122"/>
                          <a:ea typeface="楷体" pitchFamily="49" charset="-122"/>
                          <a:cs typeface="Times New Roman"/>
                        </a:rPr>
                        <a:t>日</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3672000"/>
        </p:xfrm>
        <a:graphic>
          <a:graphicData uri="http://schemas.openxmlformats.org/drawingml/2006/table">
            <a:tbl>
              <a:tblPr/>
              <a:tblGrid>
                <a:gridCol w="7751134"/>
              </a:tblGrid>
              <a:tr h="3672000">
                <a:tc>
                  <a:txBody>
                    <a:bodyPr/>
                    <a:lstStyle/>
                    <a:p>
                      <a:pPr>
                        <a:lnSpc>
                          <a:spcPct val="150000"/>
                        </a:lnSpc>
                        <a:spcAft>
                          <a:spcPts val="0"/>
                        </a:spcAft>
                      </a:pPr>
                      <a:r>
                        <a:rPr lang="en-US" sz="1700" b="0" kern="100" dirty="0">
                          <a:solidFill>
                            <a:srgbClr val="000000"/>
                          </a:solidFill>
                          <a:latin typeface="微软雅黑"/>
                          <a:ea typeface="方正书宋_GBK"/>
                          <a:cs typeface="Times New Roman"/>
                        </a:rPr>
                        <a:t>1.</a:t>
                      </a:r>
                      <a:r>
                        <a:rPr lang="zh-CN" sz="1700" b="0" kern="100" dirty="0">
                          <a:solidFill>
                            <a:srgbClr val="000000"/>
                          </a:solidFill>
                          <a:latin typeface="NEU-BZ-S92"/>
                          <a:ea typeface="微软雅黑"/>
                          <a:cs typeface="Times New Roman"/>
                        </a:rPr>
                        <a:t>标题</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第一行正中写“感谢信”三字</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或写“致</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的感谢信”。</a:t>
                      </a:r>
                      <a:endParaRPr lang="zh-CN" sz="1700" b="0" kern="100" dirty="0">
                        <a:solidFill>
                          <a:srgbClr val="000000"/>
                        </a:solidFill>
                        <a:latin typeface="NEU-BZ-S92"/>
                        <a:ea typeface="方正书宋_GBK"/>
                        <a:cs typeface="Times New Roman"/>
                      </a:endParaRPr>
                    </a:p>
                    <a:p>
                      <a:pPr>
                        <a:lnSpc>
                          <a:spcPct val="150000"/>
                        </a:lnSpc>
                        <a:spcAft>
                          <a:spcPts val="0"/>
                        </a:spcAft>
                      </a:pPr>
                      <a:r>
                        <a:rPr lang="en-US" sz="1700" b="0" kern="100" dirty="0">
                          <a:solidFill>
                            <a:srgbClr val="000000"/>
                          </a:solidFill>
                          <a:latin typeface="微软雅黑"/>
                          <a:ea typeface="方正书宋_GBK"/>
                          <a:cs typeface="Times New Roman"/>
                        </a:rPr>
                        <a:t>2.</a:t>
                      </a:r>
                      <a:r>
                        <a:rPr lang="zh-CN" sz="1700" b="0" kern="100" dirty="0">
                          <a:solidFill>
                            <a:srgbClr val="000000"/>
                          </a:solidFill>
                          <a:latin typeface="NEU-BZ-S92"/>
                          <a:ea typeface="微软雅黑"/>
                          <a:cs typeface="Times New Roman"/>
                        </a:rPr>
                        <a:t>称呼</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转行顶格写被感谢的</a:t>
                      </a:r>
                      <a:r>
                        <a:rPr lang="zh-CN" sz="1700" b="0" u="wavy" kern="100" dirty="0">
                          <a:solidFill>
                            <a:srgbClr val="000000"/>
                          </a:solidFill>
                          <a:uFill>
                            <a:solidFill>
                              <a:srgbClr val="000000"/>
                            </a:solidFill>
                          </a:uFill>
                          <a:latin typeface="NEU-BZ-S92"/>
                          <a:ea typeface="微软雅黑"/>
                          <a:cs typeface="Times New Roman"/>
                        </a:rPr>
                        <a:t>单位名称或个人姓名</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后加冒号。</a:t>
                      </a:r>
                      <a:endParaRPr lang="zh-CN" sz="1700" b="0" kern="100" dirty="0">
                        <a:solidFill>
                          <a:srgbClr val="000000"/>
                        </a:solidFill>
                        <a:latin typeface="NEU-BZ-S92"/>
                        <a:ea typeface="方正书宋_GBK"/>
                        <a:cs typeface="Times New Roman"/>
                      </a:endParaRPr>
                    </a:p>
                    <a:p>
                      <a:pPr>
                        <a:lnSpc>
                          <a:spcPct val="150000"/>
                        </a:lnSpc>
                        <a:spcAft>
                          <a:spcPts val="0"/>
                        </a:spcAft>
                      </a:pPr>
                      <a:r>
                        <a:rPr lang="en-US" sz="1700" b="0" kern="100" dirty="0">
                          <a:solidFill>
                            <a:srgbClr val="000000"/>
                          </a:solidFill>
                          <a:latin typeface="微软雅黑"/>
                          <a:ea typeface="方正书宋_GBK"/>
                          <a:cs typeface="Times New Roman"/>
                        </a:rPr>
                        <a:t>3.</a:t>
                      </a:r>
                      <a:r>
                        <a:rPr lang="zh-CN" sz="1700" b="0" kern="100" dirty="0">
                          <a:solidFill>
                            <a:srgbClr val="000000"/>
                          </a:solidFill>
                          <a:latin typeface="NEU-BZ-S92"/>
                          <a:ea typeface="微软雅黑"/>
                          <a:cs typeface="Times New Roman"/>
                        </a:rPr>
                        <a:t>正文</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包括</a:t>
                      </a:r>
                      <a:r>
                        <a:rPr lang="en-US" sz="1700" b="0" kern="100" dirty="0">
                          <a:solidFill>
                            <a:srgbClr val="000000"/>
                          </a:solidFill>
                          <a:latin typeface="NEU-BZ-S92"/>
                          <a:ea typeface="微软雅黑"/>
                          <a:cs typeface="Times New Roman"/>
                        </a:rPr>
                        <a:t>:①</a:t>
                      </a:r>
                      <a:r>
                        <a:rPr lang="zh-CN" sz="1700" b="0" kern="100" dirty="0">
                          <a:solidFill>
                            <a:srgbClr val="000000"/>
                          </a:solidFill>
                          <a:latin typeface="NEU-BZ-S92"/>
                          <a:ea typeface="微软雅黑"/>
                          <a:cs typeface="Times New Roman"/>
                        </a:rPr>
                        <a:t>感谢的理由。用准确、具体的语言叙述被感谢人的先进事迹</a:t>
                      </a:r>
                      <a:r>
                        <a:rPr lang="en-US" sz="1700" b="0" kern="100" dirty="0">
                          <a:solidFill>
                            <a:srgbClr val="000000"/>
                          </a:solidFill>
                          <a:latin typeface="NEU-BZ-S92"/>
                          <a:ea typeface="微软雅黑"/>
                          <a:cs typeface="Times New Roman"/>
                        </a:rPr>
                        <a:t>;②</a:t>
                      </a:r>
                      <a:r>
                        <a:rPr lang="zh-CN" sz="1700" b="0" kern="100" dirty="0">
                          <a:solidFill>
                            <a:srgbClr val="000000"/>
                          </a:solidFill>
                          <a:latin typeface="NEU-BZ-S92"/>
                          <a:ea typeface="微软雅黑"/>
                          <a:cs typeface="Times New Roman"/>
                        </a:rPr>
                        <a:t>在叙述时</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必要的时间、地点、过程等情况要加以介绍</a:t>
                      </a:r>
                      <a:r>
                        <a:rPr lang="en-US" sz="1700" b="0" kern="100" dirty="0">
                          <a:solidFill>
                            <a:srgbClr val="000000"/>
                          </a:solidFill>
                          <a:latin typeface="NEU-BZ-S92"/>
                          <a:ea typeface="微软雅黑"/>
                          <a:cs typeface="Times New Roman"/>
                        </a:rPr>
                        <a:t>;③</a:t>
                      </a:r>
                      <a:r>
                        <a:rPr lang="zh-CN" sz="1700" b="0" kern="100" dirty="0">
                          <a:solidFill>
                            <a:srgbClr val="000000"/>
                          </a:solidFill>
                          <a:latin typeface="NEU-BZ-S92"/>
                          <a:ea typeface="微软雅黑"/>
                          <a:cs typeface="Times New Roman"/>
                        </a:rPr>
                        <a:t>对被感谢人在整个事迹中体现的好的品德作风以及产生的效果要加以诚挚地赞扬</a:t>
                      </a:r>
                      <a:r>
                        <a:rPr lang="en-US" sz="1700" b="0" kern="100" dirty="0">
                          <a:solidFill>
                            <a:srgbClr val="000000"/>
                          </a:solidFill>
                          <a:latin typeface="NEU-BZ-S92"/>
                          <a:ea typeface="微软雅黑"/>
                          <a:cs typeface="Times New Roman"/>
                        </a:rPr>
                        <a:t>;④</a:t>
                      </a:r>
                      <a:r>
                        <a:rPr lang="zh-CN" sz="1700" b="0" kern="100" dirty="0">
                          <a:solidFill>
                            <a:srgbClr val="000000"/>
                          </a:solidFill>
                          <a:latin typeface="NEU-BZ-S92"/>
                          <a:ea typeface="微软雅黑"/>
                          <a:cs typeface="Times New Roman"/>
                        </a:rPr>
                        <a:t>直接表达谢意</a:t>
                      </a:r>
                      <a:r>
                        <a:rPr lang="en-US" sz="1700" b="0" kern="100" dirty="0">
                          <a:solidFill>
                            <a:srgbClr val="000000"/>
                          </a:solidFill>
                          <a:latin typeface="NEU-BZ-S92"/>
                          <a:ea typeface="微软雅黑"/>
                          <a:cs typeface="Times New Roman"/>
                        </a:rPr>
                        <a:t>,</a:t>
                      </a:r>
                      <a:r>
                        <a:rPr lang="zh-CN" sz="1700" b="0" kern="100" dirty="0">
                          <a:solidFill>
                            <a:srgbClr val="000000"/>
                          </a:solidFill>
                          <a:latin typeface="NEU-BZ-S92"/>
                          <a:ea typeface="微软雅黑"/>
                          <a:cs typeface="Times New Roman"/>
                        </a:rPr>
                        <a:t>并表露向对方学习之意。</a:t>
                      </a:r>
                      <a:endParaRPr lang="zh-CN" sz="1700" b="0" kern="100" dirty="0">
                        <a:solidFill>
                          <a:srgbClr val="000000"/>
                        </a:solidFill>
                        <a:latin typeface="NEU-BZ-S92"/>
                        <a:ea typeface="方正书宋_GBK"/>
                        <a:cs typeface="Times New Roman"/>
                      </a:endParaRPr>
                    </a:p>
                    <a:p>
                      <a:pPr>
                        <a:lnSpc>
                          <a:spcPct val="150000"/>
                        </a:lnSpc>
                        <a:spcAft>
                          <a:spcPts val="0"/>
                        </a:spcAft>
                      </a:pPr>
                      <a:r>
                        <a:rPr lang="en-US" sz="1700" b="0" kern="100" dirty="0">
                          <a:solidFill>
                            <a:srgbClr val="000000"/>
                          </a:solidFill>
                          <a:latin typeface="微软雅黑"/>
                          <a:ea typeface="方正书宋_GBK"/>
                          <a:cs typeface="Times New Roman"/>
                        </a:rPr>
                        <a:t>4.</a:t>
                      </a:r>
                      <a:r>
                        <a:rPr lang="zh-CN" sz="1700" b="0" kern="100" dirty="0">
                          <a:solidFill>
                            <a:srgbClr val="000000"/>
                          </a:solidFill>
                          <a:latin typeface="NEU-BZ-S92"/>
                          <a:ea typeface="微软雅黑"/>
                          <a:cs typeface="Times New Roman"/>
                        </a:rPr>
                        <a:t>结尾</a:t>
                      </a:r>
                      <a:r>
                        <a:rPr lang="en-US" sz="1700" b="0" kern="100" dirty="0">
                          <a:solidFill>
                            <a:srgbClr val="000000"/>
                          </a:solidFill>
                          <a:latin typeface="NEU-BZ-S92"/>
                          <a:ea typeface="微软雅黑"/>
                          <a:cs typeface="Times New Roman"/>
                        </a:rPr>
                        <a:t>:</a:t>
                      </a:r>
                      <a:r>
                        <a:rPr lang="zh-CN" sz="1700" b="0" u="wavy" kern="100" dirty="0">
                          <a:solidFill>
                            <a:srgbClr val="000000"/>
                          </a:solidFill>
                          <a:uFill>
                            <a:solidFill>
                              <a:srgbClr val="000000"/>
                            </a:solidFill>
                          </a:uFill>
                          <a:latin typeface="NEU-BZ-S92"/>
                          <a:ea typeface="微软雅黑"/>
                          <a:cs typeface="Times New Roman"/>
                        </a:rPr>
                        <a:t>致敬语</a:t>
                      </a:r>
                      <a:r>
                        <a:rPr lang="zh-CN" sz="1700" b="0" kern="100" dirty="0">
                          <a:solidFill>
                            <a:srgbClr val="000000"/>
                          </a:solidFill>
                          <a:latin typeface="NEU-BZ-S92"/>
                          <a:ea typeface="微软雅黑"/>
                          <a:cs typeface="Times New Roman"/>
                        </a:rPr>
                        <a:t>。</a:t>
                      </a:r>
                      <a:endParaRPr lang="zh-CN" sz="1700" b="0" kern="100" dirty="0">
                        <a:solidFill>
                          <a:srgbClr val="000000"/>
                        </a:solidFill>
                        <a:latin typeface="NEU-BZ-S92"/>
                        <a:ea typeface="方正书宋_GBK"/>
                        <a:cs typeface="Times New Roman"/>
                      </a:endParaRPr>
                    </a:p>
                    <a:p>
                      <a:pPr>
                        <a:lnSpc>
                          <a:spcPct val="150000"/>
                        </a:lnSpc>
                        <a:spcAft>
                          <a:spcPts val="0"/>
                        </a:spcAft>
                      </a:pPr>
                      <a:r>
                        <a:rPr lang="en-US" sz="1700" b="0" kern="100" dirty="0">
                          <a:solidFill>
                            <a:srgbClr val="000000"/>
                          </a:solidFill>
                          <a:latin typeface="微软雅黑"/>
                          <a:ea typeface="方正书宋_GBK"/>
                          <a:cs typeface="Times New Roman"/>
                        </a:rPr>
                        <a:t>5.</a:t>
                      </a:r>
                      <a:r>
                        <a:rPr lang="zh-CN" sz="1700" b="0" u="wavy" kern="100" dirty="0">
                          <a:solidFill>
                            <a:srgbClr val="000000"/>
                          </a:solidFill>
                          <a:uFill>
                            <a:solidFill>
                              <a:srgbClr val="000000"/>
                            </a:solidFill>
                          </a:uFill>
                          <a:latin typeface="NEU-BZ-S92"/>
                          <a:ea typeface="微软雅黑"/>
                          <a:cs typeface="Times New Roman"/>
                        </a:rPr>
                        <a:t>署名</a:t>
                      </a:r>
                      <a:r>
                        <a:rPr lang="en-US" sz="1700" b="0" kern="100" dirty="0">
                          <a:solidFill>
                            <a:srgbClr val="000000"/>
                          </a:solidFill>
                          <a:latin typeface="微软雅黑"/>
                          <a:ea typeface="方正书宋_GBK"/>
                          <a:cs typeface="Times New Roman"/>
                        </a:rPr>
                        <a:t>:</a:t>
                      </a:r>
                      <a:r>
                        <a:rPr lang="zh-CN" sz="1700" b="0" kern="100" dirty="0">
                          <a:solidFill>
                            <a:srgbClr val="000000"/>
                          </a:solidFill>
                          <a:latin typeface="NEU-BZ-S92"/>
                          <a:ea typeface="微软雅黑"/>
                          <a:cs typeface="Times New Roman"/>
                        </a:rPr>
                        <a:t>写在另起一行的偏右处。</a:t>
                      </a:r>
                      <a:endParaRPr lang="zh-CN" sz="1700" b="0" kern="100" dirty="0">
                        <a:solidFill>
                          <a:srgbClr val="000000"/>
                        </a:solidFill>
                        <a:latin typeface="NEU-BZ-S92"/>
                        <a:ea typeface="方正书宋_GBK"/>
                        <a:cs typeface="Times New Roman"/>
                      </a:endParaRPr>
                    </a:p>
                    <a:p>
                      <a:pPr>
                        <a:lnSpc>
                          <a:spcPct val="150000"/>
                        </a:lnSpc>
                        <a:spcAft>
                          <a:spcPts val="0"/>
                        </a:spcAft>
                      </a:pPr>
                      <a:r>
                        <a:rPr lang="en-US" sz="1700" b="0" kern="100" dirty="0">
                          <a:solidFill>
                            <a:srgbClr val="000000"/>
                          </a:solidFill>
                          <a:latin typeface="微软雅黑"/>
                          <a:ea typeface="方正书宋_GBK"/>
                          <a:cs typeface="Times New Roman"/>
                        </a:rPr>
                        <a:t>6.</a:t>
                      </a:r>
                      <a:r>
                        <a:rPr lang="zh-CN" sz="1700" b="0" u="wavy" kern="100" dirty="0">
                          <a:solidFill>
                            <a:srgbClr val="000000"/>
                          </a:solidFill>
                          <a:uFill>
                            <a:solidFill>
                              <a:srgbClr val="000000"/>
                            </a:solidFill>
                          </a:uFill>
                          <a:latin typeface="NEU-BZ-S92"/>
                          <a:ea typeface="微软雅黑"/>
                          <a:cs typeface="Times New Roman"/>
                        </a:rPr>
                        <a:t>日期</a:t>
                      </a:r>
                      <a:r>
                        <a:rPr lang="en-US" sz="1700" b="0" kern="100" dirty="0">
                          <a:solidFill>
                            <a:srgbClr val="000000"/>
                          </a:solidFill>
                          <a:latin typeface="微软雅黑"/>
                          <a:ea typeface="方正书宋_GBK"/>
                          <a:cs typeface="Times New Roman"/>
                        </a:rPr>
                        <a:t>:</a:t>
                      </a:r>
                      <a:r>
                        <a:rPr lang="zh-CN" sz="1700" b="0" kern="100" dirty="0">
                          <a:solidFill>
                            <a:srgbClr val="000000"/>
                          </a:solidFill>
                          <a:latin typeface="NEU-BZ-S92"/>
                          <a:ea typeface="微软雅黑"/>
                          <a:cs typeface="Times New Roman"/>
                        </a:rPr>
                        <a:t>写在署名下一行的右边。</a:t>
                      </a:r>
                      <a:endParaRPr lang="zh-CN" sz="1700" b="0" kern="100" dirty="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贺信</a:t>
            </a:r>
            <a:endParaRPr lang="zh-CN" altLang="en-US" b="1" dirty="0"/>
          </a:p>
        </p:txBody>
      </p:sp>
      <p:graphicFrame>
        <p:nvGraphicFramePr>
          <p:cNvPr id="5" name="表格 4"/>
          <p:cNvGraphicFramePr>
            <a:graphicFrameLocks noGrp="1"/>
          </p:cNvGraphicFramePr>
          <p:nvPr/>
        </p:nvGraphicFramePr>
        <p:xfrm>
          <a:off x="903768" y="869373"/>
          <a:ext cx="7783032" cy="3108960"/>
        </p:xfrm>
        <a:graphic>
          <a:graphicData uri="http://schemas.openxmlformats.org/drawingml/2006/table">
            <a:tbl>
              <a:tblPr/>
              <a:tblGrid>
                <a:gridCol w="7783032"/>
              </a:tblGrid>
              <a:tr h="1935238">
                <a:tc>
                  <a:txBody>
                    <a:bodyPr/>
                    <a:lstStyle/>
                    <a:p>
                      <a:pPr algn="ctr">
                        <a:lnSpc>
                          <a:spcPct val="150000"/>
                        </a:lnSpc>
                      </a:pPr>
                      <a:r>
                        <a:rPr lang="zh-CN" altLang="en-US" sz="1700" kern="1200" dirty="0" smtClean="0">
                          <a:solidFill>
                            <a:schemeClr val="tx1"/>
                          </a:solidFill>
                          <a:latin typeface="+mn-lt"/>
                          <a:ea typeface="+mn-ea"/>
                          <a:cs typeface="+mn-cs"/>
                        </a:rPr>
                        <a:t>贺　信</a:t>
                      </a:r>
                    </a:p>
                    <a:p>
                      <a:pPr>
                        <a:lnSpc>
                          <a:spcPct val="150000"/>
                        </a:lnSpc>
                      </a:pP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厂全体职工</a:t>
                      </a:r>
                      <a:r>
                        <a:rPr lang="en-US" sz="1700" b="1" kern="1200" dirty="0" smtClean="0">
                          <a:solidFill>
                            <a:schemeClr val="tx1"/>
                          </a:solidFill>
                          <a:latin typeface="楷体" pitchFamily="49" charset="-122"/>
                          <a:ea typeface="楷体" pitchFamily="49" charset="-122"/>
                          <a:cs typeface="+mn-cs"/>
                        </a:rPr>
                        <a:t>:</a:t>
                      </a:r>
                      <a:endParaRPr lang="zh-CN" altLang="en-US" sz="1700" b="1" kern="1200" dirty="0" smtClean="0">
                        <a:solidFill>
                          <a:schemeClr val="tx1"/>
                        </a:solidFill>
                        <a:latin typeface="楷体" pitchFamily="49" charset="-122"/>
                        <a:ea typeface="楷体" pitchFamily="49" charset="-122"/>
                        <a:cs typeface="+mn-cs"/>
                      </a:endParaRPr>
                    </a:p>
                    <a:p>
                      <a:pPr>
                        <a:lnSpc>
                          <a:spcPct val="150000"/>
                        </a:lnSpc>
                      </a:pPr>
                      <a:r>
                        <a:rPr lang="zh-CN" altLang="en-US" sz="1700" b="1" kern="1200" dirty="0" smtClean="0">
                          <a:solidFill>
                            <a:schemeClr val="tx1"/>
                          </a:solidFill>
                          <a:latin typeface="楷体" pitchFamily="49" charset="-122"/>
                          <a:ea typeface="楷体" pitchFamily="49" charset="-122"/>
                          <a:cs typeface="+mn-cs"/>
                        </a:rPr>
                        <a:t>　　喜闻十月二日是贵厂建厂</a:t>
                      </a:r>
                      <a:r>
                        <a:rPr lang="en-US" sz="1700" b="1" kern="1200" dirty="0" smtClean="0">
                          <a:solidFill>
                            <a:schemeClr val="tx1"/>
                          </a:solidFill>
                          <a:latin typeface="楷体" pitchFamily="49" charset="-122"/>
                          <a:ea typeface="楷体" pitchFamily="49" charset="-122"/>
                          <a:cs typeface="+mn-cs"/>
                        </a:rPr>
                        <a:t>30</a:t>
                      </a:r>
                      <a:r>
                        <a:rPr lang="zh-CN" altLang="en-US" sz="1700" b="1" kern="1200" dirty="0" smtClean="0">
                          <a:solidFill>
                            <a:schemeClr val="tx1"/>
                          </a:solidFill>
                          <a:latin typeface="楷体" pitchFamily="49" charset="-122"/>
                          <a:ea typeface="楷体" pitchFamily="49" charset="-122"/>
                          <a:cs typeface="+mn-cs"/>
                        </a:rPr>
                        <a:t>周年纪念日</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谨此表示热烈祝贺</a:t>
                      </a:r>
                      <a:r>
                        <a:rPr lang="en-US" sz="1700" b="1" kern="1200" dirty="0" smtClean="0">
                          <a:solidFill>
                            <a:schemeClr val="tx1"/>
                          </a:solidFill>
                          <a:latin typeface="楷体" pitchFamily="49" charset="-122"/>
                          <a:ea typeface="楷体" pitchFamily="49" charset="-122"/>
                          <a:cs typeface="+mn-cs"/>
                        </a:rPr>
                        <a:t>!</a:t>
                      </a:r>
                      <a:endParaRPr lang="zh-CN" altLang="en-US" sz="1700" b="1" kern="1200" dirty="0" smtClean="0">
                        <a:solidFill>
                          <a:schemeClr val="tx1"/>
                        </a:solidFill>
                        <a:latin typeface="楷体" pitchFamily="49" charset="-122"/>
                        <a:ea typeface="楷体" pitchFamily="49" charset="-122"/>
                        <a:cs typeface="+mn-cs"/>
                      </a:endParaRPr>
                    </a:p>
                    <a:p>
                      <a:pPr>
                        <a:lnSpc>
                          <a:spcPct val="150000"/>
                        </a:lnSpc>
                      </a:pPr>
                      <a:r>
                        <a:rPr lang="zh-CN" altLang="en-US" sz="1700" b="1" kern="1200" dirty="0" smtClean="0">
                          <a:solidFill>
                            <a:schemeClr val="tx1"/>
                          </a:solidFill>
                          <a:latin typeface="楷体" pitchFamily="49" charset="-122"/>
                          <a:ea typeface="楷体" pitchFamily="49" charset="-122"/>
                          <a:cs typeface="+mn-cs"/>
                        </a:rPr>
                        <a:t>　　三十年来贵厂全体职工发扬了艰苦创业、自力更生、增产节约、多做贡献的可贵精神</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不仅为祖国的工业建设提供了新产品</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而且培养了大批技术人才</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支援了兄弟单位。多年来</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贵厂在技术力量方面</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给我厂以无私的帮助和支援。为此我们表示衷心的感谢</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并决心以实际行动向贵厂全体职工学习</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努力钻研技术</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提高产品质量</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为达到同行业的先进水平而努力。</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2088000"/>
        </p:xfrm>
        <a:graphic>
          <a:graphicData uri="http://schemas.openxmlformats.org/drawingml/2006/table">
            <a:tbl>
              <a:tblPr/>
              <a:tblGrid>
                <a:gridCol w="7751134"/>
              </a:tblGrid>
              <a:tr h="2088000">
                <a:tc>
                  <a:txBody>
                    <a:bodyPr/>
                    <a:lstStyle/>
                    <a:p>
                      <a:pPr>
                        <a:lnSpc>
                          <a:spcPct val="150000"/>
                        </a:lnSpc>
                      </a:pPr>
                      <a:r>
                        <a:rPr lang="zh-CN" altLang="en-US" sz="1700" b="1" kern="1200" dirty="0" smtClean="0">
                          <a:solidFill>
                            <a:schemeClr val="tx1"/>
                          </a:solidFill>
                          <a:latin typeface="楷体" pitchFamily="49" charset="-122"/>
                          <a:ea typeface="楷体" pitchFamily="49" charset="-122"/>
                          <a:cs typeface="+mn-cs"/>
                        </a:rPr>
                        <a:t>　  最后</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祝贵厂全体职工在四个现代化的新长征中取得更大的成绩</a:t>
                      </a:r>
                      <a:r>
                        <a:rPr lang="en-US" sz="1700" b="1" kern="1200" dirty="0" smtClean="0">
                          <a:solidFill>
                            <a:schemeClr val="tx1"/>
                          </a:solidFill>
                          <a:latin typeface="楷体" pitchFamily="49" charset="-122"/>
                          <a:ea typeface="楷体" pitchFamily="49" charset="-122"/>
                          <a:cs typeface="+mn-cs"/>
                        </a:rPr>
                        <a:t>!</a:t>
                      </a:r>
                      <a:endParaRPr lang="zh-CN" altLang="en-US" sz="1700" b="1" kern="1200" dirty="0" smtClean="0">
                        <a:solidFill>
                          <a:schemeClr val="tx1"/>
                        </a:solidFill>
                        <a:latin typeface="楷体" pitchFamily="49" charset="-122"/>
                        <a:ea typeface="楷体" pitchFamily="49" charset="-122"/>
                        <a:cs typeface="+mn-cs"/>
                      </a:endParaRPr>
                    </a:p>
                    <a:p>
                      <a:pPr>
                        <a:lnSpc>
                          <a:spcPct val="150000"/>
                        </a:lnSpc>
                      </a:pPr>
                      <a:r>
                        <a:rPr lang="zh-CN" altLang="en-US" sz="1700" b="1" kern="1200" dirty="0" smtClean="0">
                          <a:solidFill>
                            <a:schemeClr val="tx1"/>
                          </a:solidFill>
                          <a:latin typeface="楷体" pitchFamily="49" charset="-122"/>
                          <a:ea typeface="楷体" pitchFamily="49" charset="-122"/>
                          <a:cs typeface="+mn-cs"/>
                        </a:rPr>
                        <a:t>　　此致</a:t>
                      </a:r>
                    </a:p>
                    <a:p>
                      <a:pPr>
                        <a:lnSpc>
                          <a:spcPct val="150000"/>
                        </a:lnSpc>
                      </a:pPr>
                      <a:r>
                        <a:rPr lang="zh-CN" altLang="en-US" sz="1700" b="1" kern="1200" dirty="0" smtClean="0">
                          <a:solidFill>
                            <a:schemeClr val="tx1"/>
                          </a:solidFill>
                          <a:latin typeface="楷体" pitchFamily="49" charset="-122"/>
                          <a:ea typeface="楷体" pitchFamily="49" charset="-122"/>
                          <a:cs typeface="+mn-cs"/>
                        </a:rPr>
                        <a:t>敬礼</a:t>
                      </a:r>
                    </a:p>
                    <a:p>
                      <a:pPr algn="r">
                        <a:lnSpc>
                          <a:spcPct val="150000"/>
                        </a:lnSpc>
                      </a:pP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厂</a:t>
                      </a:r>
                    </a:p>
                    <a:p>
                      <a:pPr algn="r">
                        <a:lnSpc>
                          <a:spcPct val="150000"/>
                        </a:lnSpc>
                      </a:pP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年</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月</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日</a:t>
                      </a:r>
                      <a:endParaRPr lang="zh-CN" altLang="en-US" sz="1700" b="1" kern="100" dirty="0">
                        <a:solidFill>
                          <a:srgbClr val="000000"/>
                        </a:solidFill>
                        <a:latin typeface="楷体" pitchFamily="49" charset="-122"/>
                        <a:ea typeface="楷体" pitchFamily="49" charset="-122"/>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6" name="表格 5"/>
          <p:cNvGraphicFramePr>
            <a:graphicFrameLocks noGrp="1"/>
          </p:cNvGraphicFramePr>
          <p:nvPr/>
        </p:nvGraphicFramePr>
        <p:xfrm>
          <a:off x="914401" y="794942"/>
          <a:ext cx="7751134" cy="3276000"/>
        </p:xfrm>
        <a:graphic>
          <a:graphicData uri="http://schemas.openxmlformats.org/drawingml/2006/table">
            <a:tbl>
              <a:tblPr/>
              <a:tblGrid>
                <a:gridCol w="7751134"/>
              </a:tblGrid>
              <a:tr h="3276000">
                <a:tc>
                  <a:txBody>
                    <a:bodyPr/>
                    <a:lstStyle/>
                    <a:p>
                      <a:pPr>
                        <a:lnSpc>
                          <a:spcPct val="150000"/>
                        </a:lnSpc>
                      </a:pPr>
                      <a:r>
                        <a:rPr lang="en-US" sz="1700" kern="1200" dirty="0" smtClean="0">
                          <a:solidFill>
                            <a:schemeClr val="tx1"/>
                          </a:solidFill>
                          <a:latin typeface="+mn-lt"/>
                          <a:ea typeface="+mn-ea"/>
                          <a:cs typeface="+mn-cs"/>
                        </a:rPr>
                        <a:t>1.</a:t>
                      </a:r>
                      <a:r>
                        <a:rPr lang="zh-CN" altLang="en-US" sz="1700" kern="1200" dirty="0" smtClean="0">
                          <a:solidFill>
                            <a:schemeClr val="tx1"/>
                          </a:solidFill>
                          <a:latin typeface="+mn-lt"/>
                          <a:ea typeface="+mn-ea"/>
                          <a:cs typeface="+mn-cs"/>
                        </a:rPr>
                        <a:t>标题</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第一行居中写“贺信”。</a:t>
                      </a:r>
                    </a:p>
                    <a:p>
                      <a:pPr>
                        <a:lnSpc>
                          <a:spcPct val="150000"/>
                        </a:lnSpc>
                      </a:pPr>
                      <a:r>
                        <a:rPr lang="en-US" sz="1700" kern="1200" dirty="0" smtClean="0">
                          <a:solidFill>
                            <a:schemeClr val="tx1"/>
                          </a:solidFill>
                          <a:latin typeface="+mn-lt"/>
                          <a:ea typeface="+mn-ea"/>
                          <a:cs typeface="+mn-cs"/>
                        </a:rPr>
                        <a:t>2.</a:t>
                      </a:r>
                      <a:r>
                        <a:rPr lang="zh-CN" altLang="en-US" sz="1700" kern="1200" dirty="0" smtClean="0">
                          <a:solidFill>
                            <a:schemeClr val="tx1"/>
                          </a:solidFill>
                          <a:latin typeface="+mn-lt"/>
                          <a:ea typeface="+mn-ea"/>
                          <a:cs typeface="+mn-cs"/>
                        </a:rPr>
                        <a:t>对象</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第二行顶格写单位或个人。</a:t>
                      </a:r>
                    </a:p>
                    <a:p>
                      <a:pPr>
                        <a:lnSpc>
                          <a:spcPct val="150000"/>
                        </a:lnSpc>
                      </a:pPr>
                      <a:r>
                        <a:rPr lang="en-US" sz="1700" kern="1200" dirty="0" smtClean="0">
                          <a:solidFill>
                            <a:schemeClr val="tx1"/>
                          </a:solidFill>
                          <a:latin typeface="+mn-lt"/>
                          <a:ea typeface="+mn-ea"/>
                          <a:cs typeface="+mn-cs"/>
                        </a:rPr>
                        <a:t>3.</a:t>
                      </a:r>
                      <a:r>
                        <a:rPr lang="zh-CN" altLang="en-US" sz="1700" kern="1200" dirty="0" smtClean="0">
                          <a:solidFill>
                            <a:schemeClr val="tx1"/>
                          </a:solidFill>
                          <a:latin typeface="+mn-lt"/>
                          <a:ea typeface="+mn-ea"/>
                          <a:cs typeface="+mn-cs"/>
                        </a:rPr>
                        <a:t>正文</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一定要交代清祝贺的原因</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表示热烈的祝贺</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要写出自己祝贺的心情</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由衷地表达自己真诚的祝福</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要写些鼓励的话</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提出希望和共同理想。</a:t>
                      </a:r>
                    </a:p>
                    <a:p>
                      <a:pPr>
                        <a:lnSpc>
                          <a:spcPct val="150000"/>
                        </a:lnSpc>
                      </a:pPr>
                      <a:r>
                        <a:rPr lang="en-US" sz="1700" kern="1200" dirty="0" smtClean="0">
                          <a:solidFill>
                            <a:schemeClr val="tx1"/>
                          </a:solidFill>
                          <a:latin typeface="+mn-lt"/>
                          <a:ea typeface="+mn-ea"/>
                          <a:cs typeface="+mn-cs"/>
                        </a:rPr>
                        <a:t>4.</a:t>
                      </a:r>
                      <a:r>
                        <a:rPr lang="zh-CN" altLang="en-US" sz="1700" kern="1200" dirty="0" smtClean="0">
                          <a:solidFill>
                            <a:schemeClr val="tx1"/>
                          </a:solidFill>
                          <a:latin typeface="+mn-lt"/>
                          <a:ea typeface="+mn-ea"/>
                          <a:cs typeface="+mn-cs"/>
                        </a:rPr>
                        <a:t>结尾</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结尾要写上祝愿的话。如“此致</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敬礼”“祝争取更大的胜利”“祝您健康长寿”等 。 </a:t>
                      </a:r>
                    </a:p>
                    <a:p>
                      <a:pPr>
                        <a:lnSpc>
                          <a:spcPct val="150000"/>
                        </a:lnSpc>
                      </a:pPr>
                      <a:r>
                        <a:rPr lang="en-US" sz="1700" kern="1200" dirty="0" smtClean="0">
                          <a:solidFill>
                            <a:schemeClr val="tx1"/>
                          </a:solidFill>
                          <a:latin typeface="+mn-lt"/>
                          <a:ea typeface="+mn-ea"/>
                          <a:cs typeface="+mn-cs"/>
                        </a:rPr>
                        <a:t>5.</a:t>
                      </a:r>
                      <a:r>
                        <a:rPr lang="zh-CN" altLang="en-US" sz="1700" kern="1200" dirty="0" smtClean="0">
                          <a:solidFill>
                            <a:schemeClr val="tx1"/>
                          </a:solidFill>
                          <a:latin typeface="+mn-lt"/>
                          <a:ea typeface="+mn-ea"/>
                          <a:cs typeface="+mn-cs"/>
                        </a:rPr>
                        <a:t>署名</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写明发文的单位名称或个人的姓名。</a:t>
                      </a:r>
                    </a:p>
                    <a:p>
                      <a:pPr>
                        <a:lnSpc>
                          <a:spcPct val="150000"/>
                        </a:lnSpc>
                      </a:pPr>
                      <a:r>
                        <a:rPr lang="en-US" sz="1700" kern="1200" dirty="0" smtClean="0">
                          <a:solidFill>
                            <a:schemeClr val="tx1"/>
                          </a:solidFill>
                          <a:latin typeface="+mn-lt"/>
                          <a:ea typeface="+mn-ea"/>
                          <a:cs typeface="+mn-cs"/>
                        </a:rPr>
                        <a:t>6.</a:t>
                      </a:r>
                      <a:r>
                        <a:rPr lang="zh-CN" altLang="en-US" sz="1700" kern="1200" dirty="0" smtClean="0">
                          <a:solidFill>
                            <a:schemeClr val="tx1"/>
                          </a:solidFill>
                          <a:latin typeface="+mn-lt"/>
                          <a:ea typeface="+mn-ea"/>
                          <a:cs typeface="+mn-cs"/>
                        </a:rPr>
                        <a:t>日期</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写在署名下一行的右边。</a:t>
                      </a:r>
                      <a:endParaRPr lang="zh-CN" sz="1700" kern="100" dirty="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 name="文本框 11">
            <a:extLst>
              <a:ext uri="{FF2B5EF4-FFF2-40B4-BE49-F238E27FC236}">
                <a16:creationId xmlns="" xmlns:a16="http://schemas.microsoft.com/office/drawing/2014/main" id="{21D37050-EF62-4E03-9C49-42484A701F06}"/>
              </a:ext>
            </a:extLst>
          </p:cNvPr>
          <p:cNvSpPr txBox="1"/>
          <p:nvPr/>
        </p:nvSpPr>
        <p:spPr>
          <a:xfrm>
            <a:off x="893134" y="4134370"/>
            <a:ext cx="7824262" cy="488201"/>
          </a:xfrm>
          <a:prstGeom prst="rect">
            <a:avLst/>
          </a:prstGeom>
          <a:noFill/>
        </p:spPr>
        <p:txBody>
          <a:bodyPr wrap="square" lIns="36000" tIns="36000" rIns="36000" bIns="36000" rtlCol="0">
            <a:spAutoFit/>
          </a:bodyPr>
          <a:lstStyle/>
          <a:p>
            <a:pPr indent="446088">
              <a:lnSpc>
                <a:spcPct val="150000"/>
              </a:lnSpc>
            </a:pPr>
            <a:r>
              <a:rPr lang="zh-CN" altLang="en-US" b="1" dirty="0" smtClean="0"/>
              <a:t>特别提示</a:t>
            </a:r>
            <a:r>
              <a:rPr lang="en-US" b="1" dirty="0" smtClean="0"/>
              <a:t>:</a:t>
            </a:r>
            <a:r>
              <a:rPr lang="zh-CN" altLang="en-US" dirty="0" smtClean="0"/>
              <a:t>贺寿的贺信</a:t>
            </a:r>
            <a:r>
              <a:rPr lang="en-US" dirty="0" smtClean="0"/>
              <a:t>,</a:t>
            </a:r>
            <a:r>
              <a:rPr lang="zh-CN" altLang="en-US" dirty="0" smtClean="0"/>
              <a:t>要概括说明对方的贡献及他的宝贵品质。</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a:t>
            </a:r>
            <a:r>
              <a:rPr lang="zh-CN" altLang="en-US" b="1" dirty="0" smtClean="0"/>
              <a:t>二</a:t>
            </a:r>
            <a:r>
              <a:rPr lang="en-US" b="1" dirty="0" smtClean="0"/>
              <a:t>)</a:t>
            </a:r>
            <a:r>
              <a:rPr lang="zh-CN" altLang="en-US" b="1" dirty="0" smtClean="0"/>
              <a:t>倡议书</a:t>
            </a:r>
            <a:endParaRPr lang="zh-CN" altLang="en-US" b="1" dirty="0"/>
          </a:p>
        </p:txBody>
      </p:sp>
      <p:graphicFrame>
        <p:nvGraphicFramePr>
          <p:cNvPr id="5" name="表格 4"/>
          <p:cNvGraphicFramePr>
            <a:graphicFrameLocks noGrp="1"/>
          </p:cNvGraphicFramePr>
          <p:nvPr/>
        </p:nvGraphicFramePr>
        <p:xfrm>
          <a:off x="903768" y="869373"/>
          <a:ext cx="7783032" cy="3108960"/>
        </p:xfrm>
        <a:graphic>
          <a:graphicData uri="http://schemas.openxmlformats.org/drawingml/2006/table">
            <a:tbl>
              <a:tblPr/>
              <a:tblGrid>
                <a:gridCol w="7783032"/>
              </a:tblGrid>
              <a:tr h="1935238">
                <a:tc>
                  <a:txBody>
                    <a:bodyPr/>
                    <a:lstStyle/>
                    <a:p>
                      <a:pPr algn="ctr">
                        <a:lnSpc>
                          <a:spcPct val="150000"/>
                        </a:lnSpc>
                      </a:pPr>
                      <a:r>
                        <a:rPr lang="zh-CN" altLang="en-US" sz="1700" kern="1200" dirty="0" smtClean="0">
                          <a:solidFill>
                            <a:schemeClr val="tx1"/>
                          </a:solidFill>
                          <a:latin typeface="+mn-lt"/>
                          <a:ea typeface="+mn-ea"/>
                          <a:cs typeface="+mn-cs"/>
                        </a:rPr>
                        <a:t>倡议书</a:t>
                      </a:r>
                    </a:p>
                    <a:p>
                      <a:pPr>
                        <a:lnSpc>
                          <a:spcPct val="150000"/>
                        </a:lnSpc>
                      </a:pPr>
                      <a:r>
                        <a:rPr lang="zh-CN" altLang="en-US" sz="1700" b="1" kern="1200" dirty="0" smtClean="0">
                          <a:solidFill>
                            <a:schemeClr val="tx1"/>
                          </a:solidFill>
                          <a:latin typeface="楷体" pitchFamily="49" charset="-122"/>
                          <a:ea typeface="楷体" pitchFamily="49" charset="-122"/>
                          <a:cs typeface="+mn-cs"/>
                        </a:rPr>
                        <a:t>同学们</a:t>
                      </a:r>
                      <a:r>
                        <a:rPr lang="en-US" sz="1700" b="1" kern="1200" dirty="0" smtClean="0">
                          <a:solidFill>
                            <a:schemeClr val="tx1"/>
                          </a:solidFill>
                          <a:latin typeface="楷体" pitchFamily="49" charset="-122"/>
                          <a:ea typeface="楷体" pitchFamily="49" charset="-122"/>
                          <a:cs typeface="+mn-cs"/>
                        </a:rPr>
                        <a:t>:</a:t>
                      </a:r>
                      <a:endParaRPr lang="zh-CN" altLang="en-US" sz="1700" b="1" kern="1200" dirty="0" smtClean="0">
                        <a:solidFill>
                          <a:schemeClr val="tx1"/>
                        </a:solidFill>
                        <a:latin typeface="楷体" pitchFamily="49" charset="-122"/>
                        <a:ea typeface="楷体" pitchFamily="49" charset="-122"/>
                        <a:cs typeface="+mn-cs"/>
                      </a:endParaRPr>
                    </a:p>
                    <a:p>
                      <a:pPr>
                        <a:lnSpc>
                          <a:spcPct val="150000"/>
                        </a:lnSpc>
                      </a:pPr>
                      <a:r>
                        <a:rPr lang="zh-CN" altLang="en-US" sz="1700" b="1" kern="1200" dirty="0" smtClean="0">
                          <a:solidFill>
                            <a:schemeClr val="tx1"/>
                          </a:solidFill>
                          <a:latin typeface="楷体" pitchFamily="49" charset="-122"/>
                          <a:ea typeface="楷体" pitchFamily="49" charset="-122"/>
                          <a:cs typeface="+mn-cs"/>
                        </a:rPr>
                        <a:t>　　住在学校对面的张大娘是一位孤寡老人</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行动很不方便</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买粮、挑水、拉煤十分困难。为了帮助张大娘克服困难</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我们向全班同学发出倡议</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发扬雷锋同志助人为乐的精神</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立即组织起来</a:t>
                      </a:r>
                      <a:r>
                        <a:rPr lang="en-US" sz="1700" b="1" kern="1200" dirty="0" smtClean="0">
                          <a:solidFill>
                            <a:schemeClr val="tx1"/>
                          </a:solidFill>
                          <a:latin typeface="楷体" pitchFamily="49" charset="-122"/>
                          <a:ea typeface="楷体" pitchFamily="49" charset="-122"/>
                          <a:cs typeface="+mn-cs"/>
                        </a:rPr>
                        <a:t>,</a:t>
                      </a:r>
                      <a:r>
                        <a:rPr lang="zh-CN" altLang="en-US" sz="1700" b="1" kern="1200" dirty="0" smtClean="0">
                          <a:solidFill>
                            <a:schemeClr val="tx1"/>
                          </a:solidFill>
                          <a:latin typeface="楷体" pitchFamily="49" charset="-122"/>
                          <a:ea typeface="楷体" pitchFamily="49" charset="-122"/>
                          <a:cs typeface="+mn-cs"/>
                        </a:rPr>
                        <a:t>为张大娘买粮、挑水、送煤。</a:t>
                      </a:r>
                    </a:p>
                    <a:p>
                      <a:pPr>
                        <a:lnSpc>
                          <a:spcPct val="150000"/>
                        </a:lnSpc>
                      </a:pPr>
                      <a:r>
                        <a:rPr lang="zh-CN" altLang="en-US" sz="1700" b="1" kern="1200" dirty="0" smtClean="0">
                          <a:solidFill>
                            <a:schemeClr val="tx1"/>
                          </a:solidFill>
                          <a:latin typeface="楷体" pitchFamily="49" charset="-122"/>
                          <a:ea typeface="楷体" pitchFamily="49" charset="-122"/>
                          <a:cs typeface="+mn-cs"/>
                        </a:rPr>
                        <a:t>　　希望同学们都能踊跃参加这些活动。</a:t>
                      </a:r>
                    </a:p>
                    <a:p>
                      <a:pPr algn="r">
                        <a:lnSpc>
                          <a:spcPct val="150000"/>
                        </a:lnSpc>
                      </a:pPr>
                      <a:r>
                        <a:rPr lang="zh-CN" altLang="en-US" sz="1700" b="1" kern="1200" dirty="0" smtClean="0">
                          <a:solidFill>
                            <a:schemeClr val="tx1"/>
                          </a:solidFill>
                          <a:latin typeface="楷体" pitchFamily="49" charset="-122"/>
                          <a:ea typeface="楷体" pitchFamily="49" charset="-122"/>
                          <a:cs typeface="+mn-cs"/>
                        </a:rPr>
                        <a:t>九年级</a:t>
                      </a:r>
                      <a:r>
                        <a:rPr lang="en-US" sz="1700" b="1" kern="1200" dirty="0" smtClean="0">
                          <a:solidFill>
                            <a:schemeClr val="tx1"/>
                          </a:solidFill>
                          <a:latin typeface="楷体" pitchFamily="49" charset="-122"/>
                          <a:ea typeface="楷体" pitchFamily="49" charset="-122"/>
                          <a:cs typeface="+mn-cs"/>
                        </a:rPr>
                        <a:t>(2)</a:t>
                      </a:r>
                      <a:r>
                        <a:rPr lang="zh-CN" altLang="en-US" sz="1700" b="1" kern="1200" dirty="0" smtClean="0">
                          <a:solidFill>
                            <a:schemeClr val="tx1"/>
                          </a:solidFill>
                          <a:latin typeface="楷体" pitchFamily="49" charset="-122"/>
                          <a:ea typeface="楷体" pitchFamily="49" charset="-122"/>
                          <a:cs typeface="+mn-cs"/>
                        </a:rPr>
                        <a:t>班第一小组</a:t>
                      </a:r>
                    </a:p>
                    <a:p>
                      <a:pPr algn="r">
                        <a:lnSpc>
                          <a:spcPct val="150000"/>
                        </a:lnSpc>
                      </a:pPr>
                      <a:r>
                        <a:rPr lang="en-US" sz="1700" b="1" kern="1200" dirty="0" smtClean="0">
                          <a:solidFill>
                            <a:schemeClr val="tx1"/>
                          </a:solidFill>
                          <a:latin typeface="楷体" pitchFamily="49" charset="-122"/>
                          <a:ea typeface="楷体" pitchFamily="49" charset="-122"/>
                          <a:cs typeface="+mn-cs"/>
                        </a:rPr>
                        <a:t>2019</a:t>
                      </a:r>
                      <a:r>
                        <a:rPr lang="zh-CN" altLang="en-US" sz="1700" b="1" kern="1200" dirty="0" smtClean="0">
                          <a:solidFill>
                            <a:schemeClr val="tx1"/>
                          </a:solidFill>
                          <a:latin typeface="楷体" pitchFamily="49" charset="-122"/>
                          <a:ea typeface="楷体" pitchFamily="49" charset="-122"/>
                          <a:cs typeface="+mn-cs"/>
                        </a:rPr>
                        <a:t>年</a:t>
                      </a:r>
                      <a:r>
                        <a:rPr lang="en-US" sz="1700" b="1" kern="1200" dirty="0" smtClean="0">
                          <a:solidFill>
                            <a:schemeClr val="tx1"/>
                          </a:solidFill>
                          <a:latin typeface="楷体" pitchFamily="49" charset="-122"/>
                          <a:ea typeface="楷体" pitchFamily="49" charset="-122"/>
                          <a:cs typeface="+mn-cs"/>
                        </a:rPr>
                        <a:t>3</a:t>
                      </a:r>
                      <a:r>
                        <a:rPr lang="zh-CN" altLang="en-US" sz="1700" b="1" kern="1200" dirty="0" smtClean="0">
                          <a:solidFill>
                            <a:schemeClr val="tx1"/>
                          </a:solidFill>
                          <a:latin typeface="楷体" pitchFamily="49" charset="-122"/>
                          <a:ea typeface="楷体" pitchFamily="49" charset="-122"/>
                          <a:cs typeface="+mn-cs"/>
                        </a:rPr>
                        <a:t>月</a:t>
                      </a:r>
                      <a:r>
                        <a:rPr lang="en-US" sz="1700" b="1" kern="1200" dirty="0" smtClean="0">
                          <a:solidFill>
                            <a:schemeClr val="tx1"/>
                          </a:solidFill>
                          <a:latin typeface="楷体" pitchFamily="49" charset="-122"/>
                          <a:ea typeface="楷体" pitchFamily="49" charset="-122"/>
                          <a:cs typeface="+mn-cs"/>
                        </a:rPr>
                        <a:t>10</a:t>
                      </a:r>
                      <a:r>
                        <a:rPr lang="zh-CN" altLang="en-US" sz="1700" b="1" kern="1200" dirty="0" smtClean="0">
                          <a:solidFill>
                            <a:schemeClr val="tx1"/>
                          </a:solidFill>
                          <a:latin typeface="楷体" pitchFamily="49" charset="-122"/>
                          <a:ea typeface="楷体" pitchFamily="49" charset="-122"/>
                          <a:cs typeface="+mn-cs"/>
                        </a:rPr>
                        <a:t>日</a:t>
                      </a: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文科">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3465</TotalTime>
  <Words>9522</Words>
  <Application>Microsoft Office PowerPoint</Application>
  <PresentationFormat>全屏显示(16:9)</PresentationFormat>
  <Paragraphs>520</Paragraphs>
  <Slides>114</Slides>
  <Notes>0</Notes>
  <HiddenSlides>0</HiddenSlides>
  <MMClips>0</MMClips>
  <ScaleCrop>false</ScaleCrop>
  <HeadingPairs>
    <vt:vector size="4" baseType="variant">
      <vt:variant>
        <vt:lpstr>主题</vt:lpstr>
      </vt:variant>
      <vt:variant>
        <vt:i4>1</vt:i4>
      </vt:variant>
      <vt:variant>
        <vt:lpstr>幻灯片标题</vt:lpstr>
      </vt:variant>
      <vt:variant>
        <vt:i4>114</vt:i4>
      </vt:variant>
    </vt:vector>
  </HeadingPairs>
  <TitlesOfParts>
    <vt:vector size="11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471</cp:revision>
  <cp:lastPrinted>2019-07-27T07:43:24Z</cp:lastPrinted>
  <dcterms:created xsi:type="dcterms:W3CDTF">2018-08-24T06:22:56Z</dcterms:created>
  <dcterms:modified xsi:type="dcterms:W3CDTF">2020-03-25T03:07:26Z</dcterms:modified>
</cp:coreProperties>
</file>