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5"/>
  </p:notesMasterIdLst>
  <p:sldIdLst>
    <p:sldId id="369" r:id="rId2"/>
    <p:sldId id="397" r:id="rId3"/>
    <p:sldId id="349" r:id="rId4"/>
    <p:sldId id="398" r:id="rId5"/>
    <p:sldId id="399" r:id="rId6"/>
    <p:sldId id="400" r:id="rId7"/>
    <p:sldId id="332" r:id="rId8"/>
    <p:sldId id="402" r:id="rId9"/>
    <p:sldId id="403" r:id="rId10"/>
    <p:sldId id="404" r:id="rId11"/>
    <p:sldId id="405" r:id="rId12"/>
    <p:sldId id="407" r:id="rId13"/>
    <p:sldId id="408" r:id="rId14"/>
    <p:sldId id="409" r:id="rId15"/>
    <p:sldId id="410" r:id="rId16"/>
    <p:sldId id="411" r:id="rId17"/>
    <p:sldId id="412" r:id="rId18"/>
    <p:sldId id="413" r:id="rId19"/>
    <p:sldId id="414" r:id="rId20"/>
    <p:sldId id="415" r:id="rId21"/>
    <p:sldId id="416" r:id="rId22"/>
    <p:sldId id="417" r:id="rId23"/>
    <p:sldId id="418" r:id="rId24"/>
    <p:sldId id="419" r:id="rId25"/>
    <p:sldId id="420" r:id="rId26"/>
    <p:sldId id="421" r:id="rId27"/>
    <p:sldId id="422" r:id="rId28"/>
    <p:sldId id="423" r:id="rId29"/>
    <p:sldId id="424" r:id="rId30"/>
    <p:sldId id="425" r:id="rId31"/>
    <p:sldId id="426" r:id="rId32"/>
    <p:sldId id="427" r:id="rId33"/>
    <p:sldId id="428" r:id="rId34"/>
    <p:sldId id="429" r:id="rId35"/>
    <p:sldId id="430" r:id="rId36"/>
    <p:sldId id="431" r:id="rId37"/>
    <p:sldId id="432" r:id="rId38"/>
    <p:sldId id="433" r:id="rId39"/>
    <p:sldId id="434" r:id="rId40"/>
    <p:sldId id="435" r:id="rId41"/>
    <p:sldId id="436" r:id="rId42"/>
    <p:sldId id="437" r:id="rId43"/>
    <p:sldId id="438" r:id="rId44"/>
    <p:sldId id="439" r:id="rId45"/>
    <p:sldId id="440" r:id="rId46"/>
    <p:sldId id="441" r:id="rId47"/>
    <p:sldId id="442" r:id="rId48"/>
    <p:sldId id="443" r:id="rId49"/>
    <p:sldId id="444" r:id="rId50"/>
    <p:sldId id="445" r:id="rId51"/>
    <p:sldId id="446" r:id="rId52"/>
    <p:sldId id="447" r:id="rId53"/>
    <p:sldId id="448" r:id="rId54"/>
    <p:sldId id="392" r:id="rId55"/>
    <p:sldId id="449" r:id="rId56"/>
    <p:sldId id="450" r:id="rId57"/>
    <p:sldId id="451" r:id="rId58"/>
    <p:sldId id="452" r:id="rId59"/>
    <p:sldId id="453" r:id="rId60"/>
    <p:sldId id="454" r:id="rId61"/>
    <p:sldId id="455" r:id="rId62"/>
    <p:sldId id="456" r:id="rId63"/>
    <p:sldId id="457" r:id="rId64"/>
    <p:sldId id="458" r:id="rId65"/>
    <p:sldId id="459" r:id="rId66"/>
    <p:sldId id="460" r:id="rId67"/>
    <p:sldId id="461" r:id="rId68"/>
    <p:sldId id="462" r:id="rId69"/>
    <p:sldId id="463" r:id="rId70"/>
    <p:sldId id="464" r:id="rId71"/>
    <p:sldId id="465" r:id="rId72"/>
    <p:sldId id="466" r:id="rId73"/>
    <p:sldId id="467" r:id="rId74"/>
    <p:sldId id="468" r:id="rId75"/>
    <p:sldId id="469" r:id="rId76"/>
    <p:sldId id="470" r:id="rId77"/>
    <p:sldId id="471" r:id="rId78"/>
    <p:sldId id="472" r:id="rId79"/>
    <p:sldId id="473" r:id="rId80"/>
    <p:sldId id="474" r:id="rId81"/>
    <p:sldId id="475" r:id="rId82"/>
    <p:sldId id="476" r:id="rId83"/>
    <p:sldId id="477" r:id="rId84"/>
    <p:sldId id="478" r:id="rId85"/>
    <p:sldId id="479" r:id="rId86"/>
    <p:sldId id="480" r:id="rId87"/>
    <p:sldId id="481" r:id="rId88"/>
    <p:sldId id="482" r:id="rId89"/>
    <p:sldId id="483" r:id="rId90"/>
    <p:sldId id="484" r:id="rId91"/>
    <p:sldId id="485" r:id="rId92"/>
    <p:sldId id="486" r:id="rId93"/>
    <p:sldId id="487" r:id="rId9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18" userDrawn="1">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50" autoAdjust="0"/>
  </p:normalViewPr>
  <p:slideViewPr>
    <p:cSldViewPr>
      <p:cViewPr varScale="1">
        <p:scale>
          <a:sx n="92" d="100"/>
          <a:sy n="92" d="100"/>
        </p:scale>
        <p:origin x="1344" y="84"/>
      </p:cViewPr>
      <p:guideLst>
        <p:guide orient="horz" pos="618"/>
        <p:guide pos="575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notesMaster" Target="notesMasters/notesMaster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2018-12-28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a:t>
            </a:fld>
            <a:endParaRPr lang="zh-CN" altLang="en-US"/>
          </a:p>
        </p:txBody>
      </p:sp>
    </p:spTree>
    <p:extLst>
      <p:ext uri="{BB962C8B-B14F-4D97-AF65-F5344CB8AC3E}">
        <p14:creationId xmlns:p14="http://schemas.microsoft.com/office/powerpoint/2010/main" val="30426842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2226221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38168047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6</a:t>
            </a:fld>
            <a:endParaRPr lang="zh-CN" altLang="en-US"/>
          </a:p>
        </p:txBody>
      </p:sp>
    </p:spTree>
    <p:extLst>
      <p:ext uri="{BB962C8B-B14F-4D97-AF65-F5344CB8AC3E}">
        <p14:creationId xmlns:p14="http://schemas.microsoft.com/office/powerpoint/2010/main" val="20010590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9144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标题 1"/>
          <p:cNvSpPr>
            <a:spLocks noGrp="1"/>
          </p:cNvSpPr>
          <p:nvPr>
            <p:ph type="ctrTitle"/>
          </p:nvPr>
        </p:nvSpPr>
        <p:spPr>
          <a:xfrm>
            <a:off x="0" y="2387600"/>
            <a:ext cx="9144000" cy="1841500"/>
          </a:xfrm>
          <a:prstGeom prst="rect">
            <a:avLst/>
          </a:prstGeom>
        </p:spPr>
        <p:txBody>
          <a:bodyPr anchor="ctr"/>
          <a:lstStyle>
            <a:lvl1pPr algn="ctr">
              <a:defRPr sz="3300">
                <a:solidFill>
                  <a:schemeClr val="bg1"/>
                </a:solidFill>
                <a:latin typeface="Adobe 黑体 Std R" panose="020B0400000000000000" pitchFamily="34" charset="-122"/>
                <a:ea typeface="Adobe 黑体 Std R" panose="020B0400000000000000"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4123582509"/>
      </p:ext>
    </p:extLst>
  </p:cSld>
  <p:clrMapOvr>
    <a:masterClrMapping/>
  </p:clrMapOvr>
  <p:transition spd="slow">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1822996" y="508001"/>
            <a:ext cx="1452860" cy="401028"/>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00B0F0"/>
                </a:solidFill>
                <a:latin typeface="微软雅黑" panose="020B0503020204020204" pitchFamily="34" charset="-122"/>
                <a:ea typeface="微软雅黑" panose="020B0503020204020204" pitchFamily="34" charset="-122"/>
              </a:rPr>
              <a:t>考纲解读</a:t>
            </a:r>
            <a:endParaRPr lang="zh-CN" altLang="en-US" sz="1600"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3347864"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真题汇集</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495258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考题分析</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6547038"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考前突破</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757654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3.xml"/><Relationship Id="rId2" Type="http://schemas.openxmlformats.org/officeDocument/2006/relationships/slideLayout" Target="../slideLayouts/slideLayout2.xml"/><Relationship Id="rId16"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5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1748108" y="467380"/>
            <a:ext cx="6392331"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604" y="0"/>
            <a:ext cx="1711621" cy="90872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第一模块</a:t>
            </a:r>
            <a:endParaRPr lang="zh-CN" altLang="en-US" b="1" dirty="0">
              <a:latin typeface="黑体" panose="02010600030101010101" pitchFamily="2" charset="-122"/>
              <a:ea typeface="黑体" panose="02010600030101010101" pitchFamily="2" charset="-122"/>
            </a:endParaRPr>
          </a:p>
        </p:txBody>
      </p:sp>
      <p:sp>
        <p:nvSpPr>
          <p:cNvPr id="26" name="矩形 25"/>
          <p:cNvSpPr/>
          <p:nvPr userDrawn="1"/>
        </p:nvSpPr>
        <p:spPr>
          <a:xfrm>
            <a:off x="-1" y="937527"/>
            <a:ext cx="9144000" cy="3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1799591" y="75617"/>
            <a:ext cx="7357444" cy="338554"/>
          </a:xfrm>
          <a:prstGeom prst="rect">
            <a:avLst/>
          </a:prstGeom>
          <a:noFill/>
        </p:spPr>
        <p:txBody>
          <a:bodyPr wrap="square" rtlCol="0">
            <a:spAutoFit/>
          </a:bodyPr>
          <a:lstStyle/>
          <a:p>
            <a:r>
              <a:rPr lang="zh-CN" altLang="zh-CN" sz="1600" b="1" smtClean="0"/>
              <a:t>第</a:t>
            </a:r>
            <a:r>
              <a:rPr lang="en-US" altLang="zh-CN" sz="1600" smtClean="0"/>
              <a:t>3</a:t>
            </a:r>
            <a:r>
              <a:rPr lang="zh-CN" altLang="zh-CN" sz="1600" b="1" smtClean="0"/>
              <a:t>部分</a:t>
            </a:r>
            <a:r>
              <a:rPr lang="zh-CN" altLang="zh-CN" sz="1600" smtClean="0"/>
              <a:t>　</a:t>
            </a:r>
            <a:r>
              <a:rPr lang="zh-CN" altLang="zh-CN" sz="1600" b="1" smtClean="0"/>
              <a:t>病句辨析与修改</a:t>
            </a:r>
            <a:endParaRPr lang="zh-CN" altLang="en-US" sz="1700" dirty="0">
              <a:solidFill>
                <a:schemeClr val="tx1"/>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2" name="同侧圆角矩形 11">
            <a:hlinkClick r:id="rId16" action="ppaction://hlinksldjump" tooltip="点击进入"/>
          </p:cNvPr>
          <p:cNvSpPr/>
          <p:nvPr userDrawn="1"/>
        </p:nvSpPr>
        <p:spPr>
          <a:xfrm>
            <a:off x="1804874" y="520414"/>
            <a:ext cx="1475281"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4" name="同侧圆角矩形 13">
            <a:hlinkClick r:id="rId17" action="ppaction://hlinksldjump" tooltip="点击进入"/>
          </p:cNvPr>
          <p:cNvSpPr/>
          <p:nvPr userDrawn="1"/>
        </p:nvSpPr>
        <p:spPr>
          <a:xfrm>
            <a:off x="33369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真题汇集</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8" name="同侧圆角矩形 17">
            <a:hlinkClick r:id="rId18" action="ppaction://hlinksldjump" tooltip="点击进入"/>
          </p:cNvPr>
          <p:cNvSpPr/>
          <p:nvPr userDrawn="1"/>
        </p:nvSpPr>
        <p:spPr>
          <a:xfrm>
            <a:off x="493507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考题分析</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同侧圆角矩形 18">
            <a:hlinkClick r:id="rId19" action="ppaction://hlinksldjump" tooltip="点击进入"/>
          </p:cNvPr>
          <p:cNvSpPr/>
          <p:nvPr userDrawn="1"/>
        </p:nvSpPr>
        <p:spPr>
          <a:xfrm>
            <a:off x="6533221"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考前突破</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63" r:id="rId3"/>
    <p:sldLayoutId id="2147483664" r:id="rId4"/>
    <p:sldLayoutId id="2147483665" r:id="rId5"/>
    <p:sldLayoutId id="2147483666" r:id="rId6"/>
    <p:sldLayoutId id="2147483667" r:id="rId7"/>
    <p:sldLayoutId id="2147483654" r:id="rId8"/>
    <p:sldLayoutId id="2147483655" r:id="rId9"/>
    <p:sldLayoutId id="2147483656" r:id="rId10"/>
    <p:sldLayoutId id="2147483657" r:id="rId11"/>
    <p:sldLayoutId id="2147483658" r:id="rId12"/>
    <p:sldLayoutId id="2147483659" r:id="rId13"/>
    <p:sldLayoutId id="2147483668"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2.emf"/></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dirty="0"/>
              <a:t>第</a:t>
            </a:r>
            <a:r>
              <a:rPr lang="en-US" altLang="zh-CN" dirty="0"/>
              <a:t>3</a:t>
            </a:r>
            <a:r>
              <a:rPr lang="zh-CN" altLang="zh-CN" b="1" dirty="0"/>
              <a:t>部分</a:t>
            </a:r>
            <a:r>
              <a:rPr lang="zh-CN" altLang="zh-CN" dirty="0"/>
              <a:t>　</a:t>
            </a:r>
            <a:r>
              <a:rPr lang="zh-CN" altLang="zh-CN" b="1" dirty="0"/>
              <a:t>病句辨析与修改</a:t>
            </a:r>
            <a:endParaRPr lang="zh-CN" altLang="zh-CN" dirty="0"/>
          </a:p>
        </p:txBody>
      </p:sp>
    </p:spTree>
    <p:extLst>
      <p:ext uri="{BB962C8B-B14F-4D97-AF65-F5344CB8AC3E}">
        <p14:creationId xmlns:p14="http://schemas.microsoft.com/office/powerpoint/2010/main" val="1477825910"/>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4" name="矩形 3"/>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重视对语感的培养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能够准确感知语言表达恰当与否。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语感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是比较直接、迅速地感悟语言文字的能力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是语文水平的重要组成部分。它是对语言文字分析、理解、体会、吸收全过程的高度浓缩。培养语感可以有如下途径。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重视课本。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书本教材选取的文章都是经典的文章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所以加强对课文的记忆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加强对课文的理解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有助于提高语感。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大量阅读。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语感获得的第二个途径是要有大量的阅读。大量的阅读让人见多识广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视野开阔。通过不断地对各种类型的文章进行阅读和比较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考生对语言的感知理解能力就会逐渐增强。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10582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sp>
        <p:nvSpPr>
          <p:cNvPr id="4" name="矩形 3"/>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加强诵读。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语感获得的第三个途径是要精选美文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进行朗读和背诵。诵读时对文章的心理感觉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和默读大不一样。诵读时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文章字词的选择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句子的拗口和通顺程度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所使用的修辞和韵律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更能在大脑中形成文章是好还是坏的感觉。良好的语感一旦形成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一个句子是不是有错误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一篇文章究竟好不好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凭借语感自然而然地就可以做出判断。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重视对错题的分类整理。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在复习备考的过程中要学会归纳总结错题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形成错题本。在复习的过程中要不断复习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达到温故知新的效果。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9309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3" name="矩形 2"/>
          <p:cNvSpPr>
            <a:spLocks noChangeAspect="1"/>
          </p:cNvSpPr>
          <p:nvPr/>
        </p:nvSpPr>
        <p:spPr>
          <a:xfrm>
            <a:off x="508000" y="991466"/>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四、知识储备与对点训练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一、常见的病句类型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搭配不当。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句子成分的搭配不当包括主谓搭配不当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动宾搭配不当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定语、状语、补语和中心语搭配不当及关联词搭配不当。例如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春风一阵阵吹来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树枝摇曳着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月光、树影一齐晃动起来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发出沙沙的声响。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主谓搭配不当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不会发出声响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中华人民共和国成立前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爸爸和哥哥两人挣来的钱还不够养活一家人的生活。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动宾搭配不当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养活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的只能是人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这次大会上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人们对工资问题交换了广泛的意见。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修饰语和中心语搭配不当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并不是意见广泛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而是交换的范围广泛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广泛地交换了意见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我们中学生如果缺乏创新精神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也不能适应知识经济时代的要求。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关联词搭配不当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357699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请从下列病句选项中选出错因不相同的一项是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由于加强了生产过程中的生态环境监控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该基地每年的无公害蔬菜的生产量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除供应本省主要市场外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还销往河南、河北等省。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主谓搭配不当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销往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今年春节期间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这个市的</a:t>
            </a:r>
            <a:r>
              <a:rPr lang="en-US" altLang="zh-CN" sz="2200" dirty="0">
                <a:solidFill>
                  <a:srgbClr val="000000"/>
                </a:solidFill>
                <a:latin typeface="Times New Roman" panose="02020603050405020304" pitchFamily="18" charset="0"/>
                <a:cs typeface="Times New Roman" panose="02020603050405020304" pitchFamily="18" charset="0"/>
              </a:rPr>
              <a:t>210</a:t>
            </a:r>
            <a:r>
              <a:rPr lang="zh-CN" altLang="zh-CN" sz="2200" dirty="0">
                <a:solidFill>
                  <a:srgbClr val="000000"/>
                </a:solidFill>
                <a:latin typeface="Times New Roman" panose="02020603050405020304" pitchFamily="18" charset="0"/>
                <a:cs typeface="Times New Roman" panose="02020603050405020304" pitchFamily="18" charset="0"/>
              </a:rPr>
              <a:t>辆汽车和</a:t>
            </a:r>
            <a:r>
              <a:rPr lang="en-US" altLang="zh-CN" sz="2200" dirty="0">
                <a:solidFill>
                  <a:srgbClr val="000000"/>
                </a:solidFill>
                <a:latin typeface="Times New Roman" panose="02020603050405020304" pitchFamily="18" charset="0"/>
                <a:cs typeface="Times New Roman" panose="02020603050405020304" pitchFamily="18" charset="0"/>
              </a:rPr>
              <a:t>3000</a:t>
            </a:r>
            <a:r>
              <a:rPr lang="zh-CN" altLang="zh-CN" sz="2200" dirty="0">
                <a:solidFill>
                  <a:srgbClr val="000000"/>
                </a:solidFill>
                <a:latin typeface="Times New Roman" panose="02020603050405020304" pitchFamily="18" charset="0"/>
                <a:cs typeface="Times New Roman" panose="02020603050405020304" pitchFamily="18" charset="0"/>
              </a:rPr>
              <a:t>多名消防官兵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放弃休假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始终坚守在各自的岗位上。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主谓搭配不当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汽车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休假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由于运用了科学的复习方法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他的学习效率有了很大改进。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主谓搭配不当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效率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她的歌声清亮质朴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焕发着泥土的芳香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仿佛把人们带到了那富饶的河西走廊。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动宾搭配不当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焕发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不能搭配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芳香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020272" y="157757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3716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3" name="矩形 2"/>
          <p:cNvSpPr>
            <a:spLocks noChangeAspect="1"/>
          </p:cNvSpPr>
          <p:nvPr/>
        </p:nvSpPr>
        <p:spPr>
          <a:xfrm>
            <a:off x="508000" y="123664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请从下列病句选项中选出错因不相同的一项是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我国领海不断被侵扰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为了应对复杂多变的海上形势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中国海监局加大了海上巡逻密度和执法装备的质量。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动宾搭配不当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不能搭配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装备质量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据悉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一种新型的袖珍电脑将亮相本届科博会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它采用语音输入、太阳能供电等方式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具有高雅、时尚、方便、环保的功能和作用。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定语和中心语搭配不当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高雅、时尚、方便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不属于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功能和作用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作为信息时代的公民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对扑面而来的海量信息要进行批判性思考和鉴别的能力。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动宾搭配不当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不能搭配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鉴别的能力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六年间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我国航天技术完成了从单舱到三舱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从无人到有人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一人一天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两人五天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动宾搭配不当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不能搭配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020272" y="133037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351133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成分残缺。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成分残缺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常见的有缺主语、缺谓语、缺宾语和缺必要的修饰限制语。例如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通过特级老师的这次讲课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对大家的启发很大。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缺主语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多用了介词或介宾结构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使原来的主语变为状语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他主动参与社会灾害性事故处理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化解风险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安定社会生活的责任。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缺谓语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只要有勤奋、肯吃苦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什么样的难题都难不倒你。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肯吃苦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的决心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细菌是有害的。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缺必要的限制语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860449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请从下列病句选项中选出错因不相同的一项是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素质教育提倡把我们学生培养成为既有丰富的知识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又有高尚的品质。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在遭受强烈地震后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尼泊尔面临着饮用水、食品、帐篷等物资短缺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基础设施损坏严重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救援工作很难开展。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《水浒》生动地叙述了梁山好汉们从起义到兴盛再到最终失败。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的经过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晋文公当上晋国国君以后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治理政治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训练军队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成为北方一大强国。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缺主语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晋国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969046" y="179359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873574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请从下列病句选项中选出错因不相同的一项是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俄罗斯著名人口专家鲍里斯断言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如果俄罗斯出生率极低的问题不重视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俄罗斯民族在</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世纪末将从地球上消失。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三坊七巷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自晋、唐代形成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于清至民国走向繁荣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见证了闽都福州城市。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句末加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的发展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学校开展地震安全常识教育活动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可以增强同学们的安全自我保护。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随着社会的发展和人类文明程度的日益提高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城市景观花卉装饰已逐渐成为评价一座城市的文明程度和综合素质。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素质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的标准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969046" y="139199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131106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下列句子没有语病的一项是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白鳍豚与拉河豚、恒河豚是当今世界上仅存的淡水豚类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又是数量最少的一种。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缺主语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白鳍豚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针对国际原油价格步步攀升的情况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美国、印度等纷纷增加石油储备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我国也必须尽快建立石油战略储备体系。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只要思想上树立了个人利益服从集体利益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我们就能勇往直前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集体利益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由于《古文观止》具有特色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自问世以后近三百年来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广为传布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经久不衰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至今仍不失为一部有价值的选本。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缺主语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767242" y="162880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716841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重复多余。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指原本句子结构完整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句意清晰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仍使用了不必要的词语作句子的成分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也叫赘余。常见的情况有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语法成分重复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语意堆砌。例如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篮球场上十位队员正在激烈地打比赛。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谓语重复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其实这是过虑的想法了。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语意堆砌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的想法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走进美丽的丹阳中学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我停下脚步驻足欣赏。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停下脚步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驻足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删除一个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558030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1096045540"/>
              </p:ext>
            </p:extLst>
          </p:nvPr>
        </p:nvGraphicFramePr>
        <p:xfrm>
          <a:off x="508000" y="1248692"/>
          <a:ext cx="8128000" cy="5143027"/>
        </p:xfrm>
        <a:graphic>
          <a:graphicData uri="http://schemas.openxmlformats.org/presentationml/2006/ole">
            <mc:AlternateContent xmlns:mc="http://schemas.openxmlformats.org/markup-compatibility/2006">
              <mc:Choice xmlns:v="urn:schemas-microsoft-com:vml" Requires="v">
                <p:oleObj spid="_x0000_s1034" name="文档" r:id="rId4" imgW="3838246" imgH="2428287" progId="Word.Document.12">
                  <p:embed/>
                </p:oleObj>
              </mc:Choice>
              <mc:Fallback>
                <p:oleObj name="文档" r:id="rId4" imgW="3838246" imgH="2428287" progId="Word.Document.12">
                  <p:embed/>
                  <p:pic>
                    <p:nvPicPr>
                      <p:cNvPr id="0" name=""/>
                      <p:cNvPicPr/>
                      <p:nvPr/>
                    </p:nvPicPr>
                    <p:blipFill>
                      <a:blip r:embed="rId5"/>
                      <a:stretch>
                        <a:fillRect/>
                      </a:stretch>
                    </p:blipFill>
                    <p:spPr>
                      <a:xfrm>
                        <a:off x="508000" y="1248692"/>
                        <a:ext cx="8128000" cy="5143027"/>
                      </a:xfrm>
                      <a:prstGeom prst="rect">
                        <a:avLst/>
                      </a:prstGeom>
                    </p:spPr>
                  </p:pic>
                </p:oleObj>
              </mc:Fallback>
            </mc:AlternateContent>
          </a:graphicData>
        </a:graphic>
      </p:graphicFrame>
    </p:spTree>
    <p:extLst>
      <p:ext uri="{BB962C8B-B14F-4D97-AF65-F5344CB8AC3E}">
        <p14:creationId xmlns:p14="http://schemas.microsoft.com/office/powerpoint/2010/main" val="33043086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请从下列病句选项中选出错因不相同的一项是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小张初涉文坛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第一部处女作就是这样一部意味深长的长篇巨著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不能不令人刮目相看。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处女作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对于那些情节严重的犯了罪的干部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特别是占据重要职位的干部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我们必须依法给以严厉的法律制裁。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法律制裁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去年冬天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村里办起了农业技术培训班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许多青年、妇女和老人报名参加学习。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不符合逻辑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、妇女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如果不及时采取有效措施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人为的蓄意破坏以及恶劣天气变化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都可能引发更为严重的灾难性后果。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灾难性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999490" y="198884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938871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请从下列病句选项中选出没有语病的一项是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我读经典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系列阅读活动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对改善青少年阅读现状有着重要的意义。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自从开展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一帮一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的活动以后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不但加深了同学之间的相互了解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增进了同学之间的友谊。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千年运河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使杭州成为拥有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运河水乡处处河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东西南北步步桥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的独特水乡风韵。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的胜地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科学工作者需要开阔的心胸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就是和自己学术观点不一样的同行也应坦诚相待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精诚合作。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前面加上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691405" y="182404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9113575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4" name="矩形 3"/>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语序不当。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语序不当是多种多样的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要结合语意、语言结构等灵活分析。常见的情况有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词语的前后顺序排列不当、修饰语和中心语的位置颠倒、多层修饰语语序不当、不符合语言习惯、关联词语位置不当。例如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126373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3" name="矩形 2"/>
          <p:cNvSpPr>
            <a:spLocks noChangeAspect="1"/>
          </p:cNvSpPr>
          <p:nvPr/>
        </p:nvSpPr>
        <p:spPr>
          <a:xfrm>
            <a:off x="508000" y="109763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文件对经济领域中的一些问题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从理论上和政策上作了详细的规定和深刻的说明。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词语的前后顺序排列不当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深刻的说明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详细的规定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我国棉花的生产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现在已经自给有余。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定语和中心语的位置颠倒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棉花的生产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生产的棉花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昨天在休息室里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许多老师都同他热情地交谈。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多层状语语序不当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表对象的介宾短语一般紧挨中心语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同他热情地交谈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热情地同他交谈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这首歌是广大音乐爱好者备受欢迎的。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语序不合习惯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备受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要是一篇作品里的思想有问题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那么文字即使很不错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也是要不得的。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应移到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前。照原句就变成了只是文字要不得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不是作品要不得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091360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请从下列病句选项中选出没有语病的一项是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中国政府今年将隆重纪念中国人民抗日战争暨世界反法西斯战争胜利</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周年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目的是铭记历史、缅怀先烈、开创未来、珍视和平。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开创未来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珍视和平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互换位置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创建国家环保模范城市能提升市民的精神生活品味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并完善城市基础设施。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完善城市基础设施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提升市民的精神生活品味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互换位置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福州市的许多中小学生积极捐款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以实际行动支援玉树灾区的重建。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为了攻下这项技术难题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他广泛研究和收集了大量资料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终于取得了成功。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收集了大量资料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并进行广泛研究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732240" y="157757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121256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请从下列病句选项中选出没有语病的一项是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在第七个国家防灾减灾日到来之际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各地举行了多种形式的宣传活动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以增强人们抗灾、防灾、减灾的意识。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正确的语序应该为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防灾、抗灾、减灾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电视剧《蜗居》正在热播。有网友说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该剧就像一根刺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一针见血地抨击了当今社会种种丑恶现象。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翻开反动阶级罪恶活动的档案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这种失败的记录屡见不鲜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野心勃勃的希特勒和显赫一时的日本帝国主义者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不都在欧洲和中国的土地上写下过这种失败的记录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写下过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在今年的女排亚锦赛上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中国女排辉煌地取得了八战全胜的战绩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荣获冠军。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辉煌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辉煌地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709117" y="117017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596315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句式杂糅。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句式杂糅指把两个意思或两种句式杂糅在一句之中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造成结构混乱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表意不清。例如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我们向政府提意见是人民的责任。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我们向政府提意见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向政府提意见是人民的责任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两句意思凑在一起了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听了他的报告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对我启发教育很大。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他的报告对我启发教育很大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听了他的报告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我受到很大的启发教育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两种句式杂糅在一起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应选其中一种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234192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请从下列病句选项中选出没有语病的一项是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卡塔尔和沙特两个队还有一场比赛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中国队能否出线将取决于这两个队之间的比赛结果而定。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句式杂糅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据银监会分析</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年第一季度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我国股市一路上涨的原因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主要在于投资者对中国经济前景充满信心所致。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句式杂糅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中国大陆和港台歌星的联袂演出博得了当场观众的热烈掌声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观众们对各位歌星精彩的表演给予了很高的评价。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人民文学出版社出版的小说《漂泊》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作者是一位蛰居海外</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多年的毛里求斯籍华裔作者之手。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句式杂糅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721849" y="177281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171891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请从下列病句选项中选出没有语病的一项是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到本超市购物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每人每次消费金额超过</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元以上者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有礼品赠送。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句式杂糅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超过</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元者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消费金额</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元以上者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对于调动工作这个问题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我曾周密地考虑过。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不难看出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这起明显的错案迟迟得不到公正判决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其根本原因是党风不正在作怪。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句式杂糅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在作怪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镇海口的海防纪念馆有序厅、抗倭、抗英、抗法、抗日、尾厅等六部分组成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充分显示了中华儿女不畏强暴、自强不息的民族精神。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句式杂糅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721849" y="1834433"/>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603904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3" name="矩形 2"/>
          <p:cNvSpPr>
            <a:spLocks noChangeAspect="1"/>
          </p:cNvSpPr>
          <p:nvPr/>
        </p:nvSpPr>
        <p:spPr>
          <a:xfrm>
            <a:off x="508000" y="991466"/>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请从下列病句选项中选出没有语病的一项是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该犯罪集团自</a:t>
            </a:r>
            <a:r>
              <a:rPr lang="en-US" altLang="zh-CN" sz="2200" dirty="0">
                <a:solidFill>
                  <a:srgbClr val="000000"/>
                </a:solidFill>
                <a:latin typeface="Times New Roman" panose="02020603050405020304" pitchFamily="18" charset="0"/>
                <a:cs typeface="Times New Roman" panose="02020603050405020304" pitchFamily="18" charset="0"/>
              </a:rPr>
              <a:t>1996</a:t>
            </a:r>
            <a:r>
              <a:rPr lang="zh-CN" altLang="zh-CN" sz="2200" dirty="0">
                <a:solidFill>
                  <a:srgbClr val="000000"/>
                </a:solidFill>
                <a:latin typeface="Times New Roman" panose="02020603050405020304" pitchFamily="18" charset="0"/>
                <a:cs typeface="Times New Roman" panose="02020603050405020304" pitchFamily="18" charset="0"/>
              </a:rPr>
              <a:t>年以来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在海关大肆走私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累计逃税金额高达</a:t>
            </a:r>
            <a:r>
              <a:rPr lang="en-US" altLang="zh-CN" sz="2200" dirty="0">
                <a:solidFill>
                  <a:srgbClr val="000000"/>
                </a:solidFill>
                <a:latin typeface="Times New Roman" panose="02020603050405020304" pitchFamily="18" charset="0"/>
                <a:cs typeface="Times New Roman" panose="02020603050405020304" pitchFamily="18" charset="0"/>
              </a:rPr>
              <a:t>530</a:t>
            </a:r>
            <a:r>
              <a:rPr lang="zh-CN" altLang="zh-CN" sz="2200" dirty="0">
                <a:solidFill>
                  <a:srgbClr val="000000"/>
                </a:solidFill>
                <a:latin typeface="Times New Roman" panose="02020603050405020304" pitchFamily="18" charset="0"/>
                <a:cs typeface="Times New Roman" panose="02020603050405020304" pitchFamily="18" charset="0"/>
              </a:rPr>
              <a:t>亿元之巨。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句式杂糅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高达</a:t>
            </a:r>
            <a:r>
              <a:rPr lang="en-US" altLang="zh-CN" sz="2200" dirty="0">
                <a:solidFill>
                  <a:srgbClr val="000000"/>
                </a:solidFill>
                <a:latin typeface="Times New Roman" panose="02020603050405020304" pitchFamily="18" charset="0"/>
                <a:cs typeface="Times New Roman" panose="02020603050405020304" pitchFamily="18" charset="0"/>
              </a:rPr>
              <a:t>530</a:t>
            </a:r>
            <a:r>
              <a:rPr lang="zh-CN" altLang="zh-CN" sz="2200" dirty="0">
                <a:solidFill>
                  <a:srgbClr val="000000"/>
                </a:solidFill>
                <a:latin typeface="Times New Roman" panose="02020603050405020304" pitchFamily="18" charset="0"/>
                <a:cs typeface="Times New Roman" panose="02020603050405020304" pitchFamily="18" charset="0"/>
              </a:rPr>
              <a:t>亿元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a:t>
            </a:r>
            <a:r>
              <a:rPr lang="en-US" altLang="zh-CN" sz="2200" dirty="0">
                <a:solidFill>
                  <a:srgbClr val="000000"/>
                </a:solidFill>
                <a:latin typeface="Times New Roman" panose="02020603050405020304" pitchFamily="18" charset="0"/>
                <a:cs typeface="Times New Roman" panose="02020603050405020304" pitchFamily="18" charset="0"/>
              </a:rPr>
              <a:t>530</a:t>
            </a:r>
            <a:r>
              <a:rPr lang="zh-CN" altLang="zh-CN" sz="2200" dirty="0">
                <a:solidFill>
                  <a:srgbClr val="000000"/>
                </a:solidFill>
                <a:latin typeface="Times New Roman" panose="02020603050405020304" pitchFamily="18" charset="0"/>
                <a:cs typeface="Times New Roman" panose="02020603050405020304" pitchFamily="18" charset="0"/>
              </a:rPr>
              <a:t>亿元之巨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公安部这次旨在以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打击毒品、遏制犯罪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为目的的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经过广大干警三个月的连续奋战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圆满结束了。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句式杂糅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旨在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打击毒品、遏制犯罪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打击毒品、遏制犯罪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为目的的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我们不仅要在课堂上、在教科书中学语文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还要在课堂外、在生活中学语文。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作为一个共产党员、党的领导干部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想问题办事情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都要从党和人民的根本利益为出发点。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句式杂糅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从党和人民的根本利益出发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以党和人民的根本利益为出发点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732240" y="110396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189334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在全国各行各业进一步改革开放的新形势下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对高等院校的学科建设、专业设置以及培养目标都提出了新的更高的要求。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为激发同学们参与体育锻炼的兴趣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有人提议把校运会可以改为体育节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这样参与同学或许会多些。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学霸就是学霸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他稍微思考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就十分自信地说出了这道难题的两种解题方法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使在场的同学都惊讶不已。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稍微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稍作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许多观众看完《战狼</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激情满怀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为祖国的强大而自豪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使观众不约而同地喊出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厉害了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使观众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937873" y="160874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872622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3" name="矩形 2"/>
          <p:cNvSpPr>
            <a:spLocks noChangeAspect="1"/>
          </p:cNvSpPr>
          <p:nvPr/>
        </p:nvSpPr>
        <p:spPr>
          <a:xfrm>
            <a:off x="508000" y="109763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句意歧义。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所谓有歧义的句子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是指失去了确定性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可以这样理解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也可以那样理解的句子。例如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局长、副局长和其他局领导出席了这次表彰会。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其他局领导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是本局领导还是别局领导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不明确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巴勒斯坦游击队对以色列的进攻是早有准备的。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巴勒斯坦游击队进攻以色列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以色列进攻巴勒斯坦游击队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不清楚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现全渠已勘测完毕</a:t>
            </a:r>
            <a:r>
              <a:rPr lang="en-US" altLang="zh-CN" sz="2200" dirty="0">
                <a:solidFill>
                  <a:srgbClr val="000000"/>
                </a:solidFill>
                <a:latin typeface="Times New Roman" panose="02020603050405020304" pitchFamily="18" charset="0"/>
                <a:cs typeface="Times New Roman" panose="02020603050405020304" pitchFamily="18" charset="0"/>
              </a:rPr>
              <a:t>144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没说全渠有多长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如果全长大于</a:t>
            </a:r>
            <a:r>
              <a:rPr lang="en-US" altLang="zh-CN" sz="2200" dirty="0">
                <a:solidFill>
                  <a:srgbClr val="000000"/>
                </a:solidFill>
                <a:latin typeface="Times New Roman" panose="02020603050405020304" pitchFamily="18" charset="0"/>
                <a:cs typeface="Times New Roman" panose="02020603050405020304" pitchFamily="18" charset="0"/>
              </a:rPr>
              <a:t>144</a:t>
            </a:r>
            <a:r>
              <a:rPr lang="zh-CN" altLang="zh-CN" sz="2200" dirty="0">
                <a:solidFill>
                  <a:srgbClr val="000000"/>
                </a:solidFill>
                <a:latin typeface="Times New Roman" panose="02020603050405020304" pitchFamily="18" charset="0"/>
                <a:cs typeface="Times New Roman" panose="02020603050405020304" pitchFamily="18" charset="0"/>
              </a:rPr>
              <a:t>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144</a:t>
            </a:r>
            <a:r>
              <a:rPr lang="zh-CN" altLang="zh-CN" sz="2200" dirty="0">
                <a:solidFill>
                  <a:srgbClr val="000000"/>
                </a:solidFill>
                <a:latin typeface="Times New Roman" panose="02020603050405020304" pitchFamily="18" charset="0"/>
                <a:cs typeface="Times New Roman" panose="02020603050405020304" pitchFamily="18" charset="0"/>
              </a:rPr>
              <a:t>里只是全渠的一部分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现全渠已勘测了</a:t>
            </a:r>
            <a:r>
              <a:rPr lang="en-US" altLang="zh-CN" sz="2200" dirty="0">
                <a:solidFill>
                  <a:srgbClr val="000000"/>
                </a:solidFill>
                <a:latin typeface="Times New Roman" panose="02020603050405020304" pitchFamily="18" charset="0"/>
                <a:cs typeface="Times New Roman" panose="02020603050405020304" pitchFamily="18" charset="0"/>
              </a:rPr>
              <a:t>144</a:t>
            </a:r>
            <a:r>
              <a:rPr lang="zh-CN" altLang="zh-CN" sz="2200" dirty="0">
                <a:solidFill>
                  <a:srgbClr val="000000"/>
                </a:solidFill>
                <a:latin typeface="Times New Roman" panose="02020603050405020304" pitchFamily="18" charset="0"/>
                <a:cs typeface="Times New Roman" panose="02020603050405020304" pitchFamily="18" charset="0"/>
              </a:rPr>
              <a:t>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介绍菲律宾的一种权威著作。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可以解释为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介绍一种权威著作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也可以解释为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介绍菲律宾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。如果作者意思是后者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就应把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提到句首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559812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下列句子中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没有歧义的一句是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他先后将该公司的</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辆车分别送给市长和其他领导干部的子女长期使用。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那天下午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数十位死难者的亲属聚集在矿主的家门口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要求讨个说法。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本人已八十高龄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体弱多病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目前头脑尚清醒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决定辞世后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室产权归义女李小玲继承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特立此遗嘱。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奇瑞汽车、江淮汽车的升级换代产品在本届车博会上受到专家的一致好评。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16891" y="198884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911873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下列句子中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有歧义的一句是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这个合理化建议一经采纳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大大激发了全体员工献计献策的积极性。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部队是个大熔炉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我进步很大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因为首长对自己的要求十分严格。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他事先没作充分准备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遇到这样的意外情况就显得不知所措。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古人尚且能闻过则喜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今天有些人却常常讳疾忌医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这实在不应该。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836909" y="196226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197873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不合事理。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不合事理是指在表述中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或违反人们的逻辑思维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或违背客观现实情况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或前后矛盾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或顾此失彼等。例如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他是多少个死难者中幸免的一个。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幸免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自然是没有死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怎么能说是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死难者中的一个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多少人死于灾难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他是幸免的一个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再就业工程能否顺利实施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是维护社会安定的重要条件。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包含正反两方面的意义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再就业工程的顺利实施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是维护社会安定的重要条件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再就业工程不能顺利实施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是维护社会安定的重要条件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62565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下列句子中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表意明确的一项是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为了杜绝中国式过马路的不良行为不再发生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每个人心中都必须绷紧一根安全弦。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目前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有些国家和地区出现了动荡局势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难道这对世界和平没有影响吗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你现在不珍惜时间好好学习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难道你对自己的行为需要进行反思吗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雾霾过后抓紧治霾才有可能避免不陷入周而复始的环境困扰之中。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076056" y="198884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188865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下列句子中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表意明确的一项是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暑假前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校长要求各班班主任教育同学们切忌不要私自到江河中游泳。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我每次向他借书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他都不顾年老体弱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亲自冒着酷暑和严寒到小书房去找。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洪水可以冲走我们的房屋、庄稼等各种财产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但它冲不走我们的意志和决心。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全校师生没有一个不否认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素质教育使整个校园发生了巨大的变化。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076056" y="182404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8509515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用词不当。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用词不当包括词性使用不当、词义使用不当、词的感情色彩使用不当等。例如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这次试验能否成功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还是个怀疑。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怀疑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误用作名词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疑问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大家对于我很热情友好。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介词运用不当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表示人与人之间的关系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他的父亲仍然健在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享年</a:t>
            </a:r>
            <a:r>
              <a:rPr lang="en-US" altLang="zh-CN" sz="2200" dirty="0">
                <a:solidFill>
                  <a:srgbClr val="000000"/>
                </a:solidFill>
                <a:latin typeface="Times New Roman" panose="02020603050405020304" pitchFamily="18" charset="0"/>
                <a:cs typeface="Times New Roman" panose="02020603050405020304" pitchFamily="18" charset="0"/>
              </a:rPr>
              <a:t>83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精神尚佳。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一词是称死者活的岁数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这里用于活人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属于用词错误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644275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请从下列选项中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素有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江南第一大佛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之称的新昌大佛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历时两年的整修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恢复了庄严巍峨的面目。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方凯同学工作认真负责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关心和团结同学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同学都很敬仰他。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全厂职工听取并讨论了厂长关于改善经营管理的报告。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王老师整日忙个不停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连吃饭的时间都用在处理工作上的事情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真是日理万机啊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652120" y="242088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69303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请从下列选项中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起伏的青山一座挨着一座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鳞次栉比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延伸到远方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消失在迷茫的暮色中。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在语文老师的帮助下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我逐渐改变了文不加点的毛病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作文成绩提高很快。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由于技术水平太低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这些产品不是质量比沿海地区的同类产品低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就是成本比沿海的高。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某电视台主持人台词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让我们以热烈的掌声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欢迎今天光临我们直播现场的各位客人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652120" y="177281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645656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请从下列选项中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你看他双眉紧锁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沉默不语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恐怕有什么难言之隐的苦衷。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有学者认为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央视《百家讲坛》栏目将国学经典通俗化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有利于更多人了解、研究传统文化。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老李回到家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妻子又是泡茶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又是端饭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他真有一种宾至如归的感觉。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著名画家齐白石的虾之所以入木三分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是由于他仔细观察虾的生活的缘故。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652120" y="203427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481718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《人民的名义》这部电视剧生动地刻画了各类政府官员的典型形象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受到了广大观众的一致好评。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各类政府官员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政府各类官员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在中国倡导的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一带一路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的影响下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中亚各国之间的交往日益密切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经济发展模式也出现了新的增长点。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我国制陶工艺历史悠久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陶器由以实用为主的器皿演变为具有独特审美的艺术品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深受广大艺术爱好者青睐。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价值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我们寻访散落在南粤大地上的古老书院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探访广东文脉昌盛与书院繁荣之间密不可分的关系。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948264" y="139199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98993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一面与两面搭配不当。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一面与两面搭配不当主要的特点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句子前面或后面出现一正一反两方面意思的词语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后面或前面却只有一方面意思的词句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与之相呼应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从而造成前后内容搭配的不协调。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有没有坚定的意志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是一个人在事业上能够取得成功的关键。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是两面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两面对一面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改为一面对一面。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安定团结的政治局面是我国社会主义现代化建设成败的关键。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安定团结的政治局面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属于一面对两面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或后面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有一正一反而后面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仅有正面的句子一向被认为是病句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并把病因归为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一面与两面不能搭配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这种句子并非全是病句。原因在于隐含的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91273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3" name="矩形 2"/>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学生素质的高低对他们走出校门适应社会有重要的影响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全面提高学生的素质是教育的根本。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正确。误判原因是对隐性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认识不清。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含有积极和消极两方面的意思。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特别要注意的是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有些句子含有隐性两面的词语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考生在答题的时候要特别注意。比如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效率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学生个人素质能否稳步提升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及时适应高速发展的社会环境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关键在于我们的教育部门教育改革的力度。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正确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对工程施工是否认真负责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关系到工程的质量。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正确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是否解放思想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关系到改革开放的进程。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正确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体育成绩好坏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竟取决于某些裁判的判决。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正确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环境好坏将直接影响居民的心情。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正确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有无灵感思维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取决于知识积累的状况。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正确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0579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下列没有语病的一项是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参加世界杯十强赛的国脚们清楚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一个球的输赢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不仅关系个人的颜面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而且关系到祖国的荣誉。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银行对申请购车的客户的还贷能力的核查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是决定发放贷款的一项重要内容。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我们能不能培养出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是关系到我们党和国家前途命运的大事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也是教育战线的根本任务。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在社会交际中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无论个人还是组织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在公众中的信誉是至关重要的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它是决定交际成败的关键。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211960" y="198884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818990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下列没有语病的一项是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学生志向的高远和低下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对其成才有重要的作用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激励学生科学地确立志向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是教育的一项不可缺少的内容。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我市在西部大开发的战略规划中能否抓住机会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迅速发展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关键在于加速培养一批人才。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投资环境的好坏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服务质量的优劣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政府公务人员素质的高低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都是地区经济健康发展的重要保证。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要激发学生的创新潜能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就要看能否培养学生自主学习的能力。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188837" y="1999231"/>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406124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3" name="矩形 2"/>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下列有语病的一项是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储蓄所吸收储蓄额的高低对国家流动资金的增长有重要的作用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因而动员城乡居民参加储蓄是积累资金的重要手段。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电子工业能否迅速发展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并广泛渗透到各行各业中去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关键在于要加速训练并造就一批专门技术人才。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采取的措施得力不得力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对教育战线能否打赢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战役有重要影响。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女强人过去往往遭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在改革开放的年代却受到人们热切的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就在这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她们体会到了社会对妇女的卑视和尊重。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903146" y="160801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648114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二、辨析及修改病句的基本方法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语感法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辨析病句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可以借助语感。一般来说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觉得别扭的地方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常常是有语病的地方。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紧缩法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对句子作语法分析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可先提取句子主干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检查主干是否有毛病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若主干无毛病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再检查它的附加成分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看修饰语和中心语有无毛病。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分解法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理清枝叶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附在主、谓、宾上的附加成分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检查枝叶与相应的主干是否搭配得当。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聚焦法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对于句中出现的修饰性词语、关联词应格外留意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尤其是成对出现的词语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先检查有无滥用、错用或搭配不当的毛病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再看分句次序是否合理。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179589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修改。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修改病句的方法有增、删、调、换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即增加字词、删去多余字词、调整字词顺序、更换字词。无论用哪种方法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修改病句都要遵循两条原则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一是保证原句基本意思不变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二是尽量少改。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【诀窍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七不放过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从病句类型入手辨析病句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这是病句专题复习的惯用方法。然而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有些小技巧也不容忽视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它们在病句辨析时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也常常收到了很好的效果。如下试举几例略作说明。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5356108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看到介词不放过。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介词使用不当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极易造成成分残缺、表意不明或不当。例如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经过老主任再三解释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才使他怒气逐渐平息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最后脸上勉强露出了一丝笑容。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此例滥用介词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致使整个句子缺主语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他背着总经理和副总经理偷偷地把这笔钱存入银行。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可作介词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也可作连词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它们分别表达两种不同的意思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他们在遇到困难的时候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并没有消沉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而是在大家的信任和关怀中得到了力量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树立了克服困难的信心。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此例中介词短语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775439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看到动词不放过。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读到一个句子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就应有意识地想想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这个句子中的动词能不能带宾语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能带什么样的宾语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动词和主语、宾语或修饰语能否搭配。例如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它每年的发电量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除了供给杭州使用外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还向上海、南京等地输送。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此例中动词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输送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和主语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发电量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不搭配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这样做会拖延培养人才的质量。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此例中的动词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拖延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在意思上不能搭配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拖延时间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影响质量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说到这儿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她又向我们哭泣起自己的往事来。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此例中的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哭泣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不及物动词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不能带宾语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哭诉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397057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看到否定词不放过。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否定不当是否定句中常见的毛病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审读否定词时一定要注意含有否定意味的一类词语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禁止、切忌、杜绝、避免、缺乏等。例如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在激烈的市场竞争中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我们所缺乏的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一是勇气不足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二是谋略不当。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此例前面已用了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这一表否定意义的词语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即为多余否定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近几年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王芳几乎无时无刻不忘搜集整理民歌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积累了大量资料。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无时无刻不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表示双重否定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无时无刻不忘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即为误用了否定词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052069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最近发生在马里北部加奥地区联合国维和人员营地的恐怖袭击事件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激起了全世界人民的无比愤怒和谴责。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和谴责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只要聊起时事要闻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王林经常充当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原来他每天都看中央</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新闻</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cs typeface="Times New Roman" panose="02020603050405020304" pitchFamily="18" charset="0"/>
              </a:rPr>
              <a:t>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难怪对时事这么熟悉。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每个人的成长和发展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需要个人的努力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也需要他人的帮助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离不开家庭小环境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也离不开社会大环境。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和发展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凭借《太阳的后裔》爆红的男神宋仲基在与广州粉丝的见面会上表示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会不会再来广州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关键看广州影迷欢迎。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欢迎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948264" y="1587965"/>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219009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看到两面词不放过。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一个句子如果出现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之类的两面词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就应分析该句是否存在两面与一面不搭配的毛病。例如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要保证安全生产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机器质量的好坏是重要条件。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中国与美国之间的关系决定着亚太地区的稳定。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上述两例病因相同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都是两面与一面不搭配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512706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看到关联词语不放过。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关联词语使用不当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可能会出现搭配不当、位置不当、层次颠倒或强加关联词等毛病。例如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无论干部和群众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毫不例外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都必须遵守社会主义法制。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后面不能接并列短语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只能带由选择性的连词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组成的短语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不但他喜欢京剧脸谱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而且喜欢京剧的各种服饰。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此例两分句主语相同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第一分句的关联词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应放在主语之后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未来世界的竞争决不仅仅是科学技术的竞争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更是顶尖人才的竞争。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此例递进层次颠倒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顶尖人才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调换位置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901568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看到并列短语不放过。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句子中的并列成分在搭配方面很容易出现毛病。例如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大家怀着崇敬的心情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注视和倾听着这位英雄的报告。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此例中的并列谓语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注视和倾听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只能部分搭配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人类在高科技领域取得了一系列的重大发现和进展。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此例中的并列宾语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发现和进展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中只有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能和谓语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搭配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引进新技术后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某产品的质量和数量都有了很大提高。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此例中的并列主语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质量和数量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一词能和动词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搭配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67824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4" name="矩形 3"/>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看到有表数量、范围或程度的词不放过。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句中表数量范围或程度的词易与其他词语相矛盾。例如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经过刻苦努力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期末考试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他六门功课平均都在</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分以上。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是指前面提到的各项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但前面的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只能有一个数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矛盾。句末的</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分以上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是约数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矛盾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有报道说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目前绝大多数企业的销售利润在</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以下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比去年下降了</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贬值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都不能超过一倍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下降</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倍就意味着把原数降完了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809496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第一组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对下列病句修改有误的一项是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沙尘含有丰富的营养物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一些海域淤泥中的营养物约</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左右是由沙尘暴带入的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促进了该海域生物的繁茂。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繁茂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繁殖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B.2017</a:t>
            </a:r>
            <a:r>
              <a:rPr lang="zh-CN" altLang="zh-CN" sz="2200" dirty="0">
                <a:solidFill>
                  <a:srgbClr val="000000"/>
                </a:solidFill>
                <a:latin typeface="Times New Roman" panose="02020603050405020304" pitchFamily="18" charset="0"/>
                <a:cs typeface="Times New Roman" panose="02020603050405020304" pitchFamily="18" charset="0"/>
              </a:rPr>
              <a:t>年春节期间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中国公民出境旅游总量约</a:t>
            </a:r>
            <a:r>
              <a:rPr lang="en-US" altLang="zh-CN" sz="2200" dirty="0">
                <a:solidFill>
                  <a:srgbClr val="000000"/>
                </a:solidFill>
                <a:latin typeface="Times New Roman" panose="02020603050405020304" pitchFamily="18" charset="0"/>
                <a:cs typeface="Times New Roman" panose="02020603050405020304" pitchFamily="18" charset="0"/>
              </a:rPr>
              <a:t>615</a:t>
            </a:r>
            <a:r>
              <a:rPr lang="zh-CN" altLang="zh-CN" sz="2200" dirty="0">
                <a:solidFill>
                  <a:srgbClr val="000000"/>
                </a:solidFill>
                <a:latin typeface="Times New Roman" panose="02020603050405020304" pitchFamily="18" charset="0"/>
                <a:cs typeface="Times New Roman" panose="02020603050405020304" pitchFamily="18" charset="0"/>
              </a:rPr>
              <a:t>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同比增幅近</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C.2017</a:t>
            </a:r>
            <a:r>
              <a:rPr lang="zh-CN" altLang="zh-CN" sz="2200" dirty="0">
                <a:solidFill>
                  <a:srgbClr val="000000"/>
                </a:solidFill>
                <a:latin typeface="Times New Roman" panose="02020603050405020304" pitchFamily="18" charset="0"/>
                <a:cs typeface="Times New Roman" panose="02020603050405020304" pitchFamily="18" charset="0"/>
              </a:rPr>
              <a:t>年的中央一号文件继续锁定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把深入推进农业供给侧结构性改革作为新的历史阶段农业农村。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在句末加上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的工作主线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化石能源日益紧缺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环境污染日益严重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新能源的利用和开发成为时代的迫切要求。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623955" y="179359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328435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下列各病句修改不正确的一项是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能否制订一个合理的复习计划是中考取得满意成绩的前提。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一面与两面搭配不当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据商务部统计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目前大约已有</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个左右的国家和国际组织积极响应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一带一路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通过阳光体育锻炼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使同学们的身心得到了健康发展。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缺少主语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张华同学以优美的文笔、大胆的创意荣获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光雾杯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中学生创新作文大赛特等奖获得者。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荣获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评为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919308" y="179359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983014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对下列病句修改有误的一项是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赛尔教育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十年沉淀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璀璨升华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开启新纪元</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cs typeface="Times New Roman" panose="02020603050405020304" pitchFamily="18" charset="0"/>
              </a:rPr>
              <a:t>年国际教育论坛暨十周年答谢会隆重在北京举行。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隆重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法国前经济部长、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运动候选人埃马纽埃尔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马克龙在</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cs typeface="Times New Roman" panose="02020603050405020304" pitchFamily="18" charset="0"/>
              </a:rPr>
              <a:t>年法国总统选举第二轮投票中获得超过</a:t>
            </a:r>
            <a:r>
              <a:rPr lang="en-US" altLang="zh-CN" sz="2200" dirty="0">
                <a:solidFill>
                  <a:srgbClr val="000000"/>
                </a:solidFill>
                <a:latin typeface="Times New Roman" panose="02020603050405020304" pitchFamily="18" charset="0"/>
                <a:cs typeface="Times New Roman" panose="02020603050405020304" pitchFamily="18" charset="0"/>
              </a:rPr>
              <a:t>65%</a:t>
            </a:r>
            <a:r>
              <a:rPr lang="zh-CN" altLang="zh-CN" sz="2200" dirty="0">
                <a:solidFill>
                  <a:srgbClr val="000000"/>
                </a:solidFill>
                <a:latin typeface="Times New Roman" panose="02020603050405020304" pitchFamily="18" charset="0"/>
                <a:cs typeface="Times New Roman" panose="02020603050405020304" pitchFamily="18" charset="0"/>
              </a:rPr>
              <a:t>以上的选票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当选新一任法国总统。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通过美国和韩国执意部署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萨德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使我们充分认识到地区安全的重要性。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在重重困难之下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国有企业能取得这样的成绩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确实可说堪称不易。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堪称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641667" y="138620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951551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珍爱生命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远离毒品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的校园宣传活动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有效地增强了中学生的自我保护。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换为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中学的学生讨论并听取校长关于培养良好习惯的意见。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语序不当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讨论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听取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位置调换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能否规范地书写汉字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是对义务教育阶段学生书写的基本要求。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经过全校师生共同努力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使我校环境卫生状况有了很大改变。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成分残缺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缺少主语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96949" y="177281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527670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在语文学习之旅中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我们将领会到名人的光辉形象。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中国梦不仅在国际社会上产生强烈反响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而且在国内引发强烈共鸣。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在国际社会上产生强烈反响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在国内引发强烈共鸣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互换位置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通过调查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使我们了解了真实情况。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为了防止今后不再发生类似的事件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有关部门进一步完善了安全措施。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防止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89628" y="180326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675929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对下列各个病句修改有误的一项是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作为一名负责任的校长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使她始终关注着学生的健康成长。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修改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观测结果表明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在距地面</a:t>
            </a:r>
            <a:r>
              <a:rPr lang="en-US" altLang="zh-CN" sz="2200" dirty="0">
                <a:solidFill>
                  <a:srgbClr val="000000"/>
                </a:solidFill>
                <a:latin typeface="Times New Roman" panose="02020603050405020304" pitchFamily="18" charset="0"/>
                <a:cs typeface="Times New Roman" panose="02020603050405020304" pitchFamily="18" charset="0"/>
              </a:rPr>
              <a:t>1 500~2 000</a:t>
            </a:r>
            <a:r>
              <a:rPr lang="zh-CN" altLang="zh-CN" sz="2200" dirty="0">
                <a:solidFill>
                  <a:srgbClr val="000000"/>
                </a:solidFill>
                <a:latin typeface="Times New Roman" panose="02020603050405020304" pitchFamily="18" charset="0"/>
                <a:cs typeface="Times New Roman" panose="02020603050405020304" pitchFamily="18" charset="0"/>
              </a:rPr>
              <a:t>米处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水汽含量跟地面相比降低了一倍。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修改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难道我们能否认获得诺贝尔奖的屠呦呦不是中国人的骄傲吗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修改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中德两国元首同意巩固并建立中德全方位战略伙伴关系。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修改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巩固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互换位置。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99290" y="1567183"/>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710765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 name="矩形 1"/>
          <p:cNvSpPr>
            <a:spLocks noChangeAspect="1"/>
          </p:cNvSpPr>
          <p:nvPr/>
        </p:nvSpPr>
        <p:spPr>
          <a:xfrm>
            <a:off x="508000" y="109167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《虎妈猫爸》这部电视剧之所以受到广大学生家长的热捧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其原因是因为剧中反映的孩子的教育问题很接地气。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一带一路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描绘了一幅和平发展、互利共赢的新思路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它不仅会给中国企业带来更多的商机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而且将为世界经济积蓄巨大的能量。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勾画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大众创业、万众创新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的大潮下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凭着青春的激情和对互联网新技术的敏感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使越来越多的年轻人加入到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创业的大军中。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作为一种新兴的教育模式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跨文化、体验式游学已经成为一种时尚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普遍受到了众多学生和家长的欢迎。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普遍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欢迎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937873" y="119675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303822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下列句子中语病修改错误的一项是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不管气候条件和地理条件都极端不利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登山队员仍然克服了困难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胜利攀上了顶峰。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安定团结的政治局面是我国社会主义现代化建设成败的关键。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一词太绝对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重要因素之一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大会期间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广大代表认真阅读并领会《公民道德规范》的精神实质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提出了许多具有建设性的意见和建议。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精神实质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不搭配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阅读《公民道德规范》并领会其精神实质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因特网的诱惑无法令现代人拒绝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但昂贵的网上消费又使人们难以接受。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诱惑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一词移至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89628" y="139199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94478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据老人后来回忆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包里除了刚从银行取的</a:t>
            </a:r>
            <a:r>
              <a:rPr lang="en-US" altLang="zh-CN" sz="2200" dirty="0">
                <a:solidFill>
                  <a:srgbClr val="000000"/>
                </a:solidFill>
                <a:latin typeface="Times New Roman" panose="02020603050405020304" pitchFamily="18" charset="0"/>
                <a:cs typeface="Times New Roman" panose="02020603050405020304" pitchFamily="18" charset="0"/>
              </a:rPr>
              <a:t>3 000</a:t>
            </a:r>
            <a:r>
              <a:rPr lang="zh-CN" altLang="zh-CN" sz="2200" dirty="0">
                <a:solidFill>
                  <a:srgbClr val="000000"/>
                </a:solidFill>
                <a:latin typeface="Times New Roman" panose="02020603050405020304" pitchFamily="18" charset="0"/>
                <a:cs typeface="Times New Roman" panose="02020603050405020304" pitchFamily="18" charset="0"/>
              </a:rPr>
              <a:t>元钱外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还有银联卡、身份证、手机等其他证件。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证件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我校这次为四川灾区募捐的活动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得到了许多学校老师和同学的积极响应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在不到一天的时间内就募集善款三万余元。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写文章语言要精练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一定要把不必要的啰唆话统统删去。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在学习中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我们要及时解决并发现存在的问题。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互换位置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932040" y="162880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134980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下列病句修改正确的一项是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初中生活已近尾声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我们班同学在心里由衷地感谢班干部三年来的默默付出。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同学们写作文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要细心观察各种事物、各种现象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要有真情实感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切忌不要胡编乱造。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他在做每道题时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都是经过认真思考、深思熟虑之后才动笔。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认真思考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深思熟虑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位置对调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这篇报告列举了大量事实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控诉了人类破坏自然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滥杀动物。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控诉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349974" y="1813651"/>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909442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A.2017</a:t>
            </a:r>
            <a:r>
              <a:rPr lang="zh-CN" altLang="zh-CN" sz="2200" dirty="0">
                <a:solidFill>
                  <a:srgbClr val="000000"/>
                </a:solidFill>
                <a:latin typeface="Times New Roman" panose="02020603050405020304" pitchFamily="18" charset="0"/>
                <a:cs typeface="Times New Roman" panose="02020603050405020304" pitchFamily="18" charset="0"/>
              </a:rPr>
              <a:t>年厦门国际马拉松赛</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日鸣枪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迎来</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岁生日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埃塞俄比亚选手包揽和囊括了男子和女子项目的前三名。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和囊括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木材加工厂的厂长介绍了他们如何引进先进技术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积极改进本厂设备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从而推出了一系列新产品。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国务院要求加快推进宽带网络基础设施建设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进一步提速降费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加强服务水平。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随着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这一交流方式的发展和兴起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越来越多的政府机构人员开通微博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及时公布信息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以提升政府在民众中的形象。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互换位置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052933" y="1618409"/>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537259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第二组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一个人能取得卓越的成就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并不在于他就读的学校是重点还是普通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而在于他是否具备成功的特质。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一个人能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纪录片《舌尖上的中国》不仅引发了人们对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文化认同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软实力输出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而且让人怀念童年时的美味。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文化认同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软实力输出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互换位置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弗洛伊德认为梦的材料来自三个方面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一是身体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二是白天经历的事情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三是儿童时期的经历。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身体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的状态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喜欢游泳的人大多有这种体验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不管天气很热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可是刚从水里出来时会感到有点凉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有时甚至还会打一下寒战。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99290" y="159762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0760616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随着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神舟十号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飞船和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cs typeface="Times New Roman" panose="02020603050405020304" pitchFamily="18" charset="0"/>
              </a:rPr>
              <a:t>遥十火箭组合体顺利转运到发射区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意味着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发射已进入最后准备阶段。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网购之所以让那么多网友着迷的重要原因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是因为他们在下单后输入帐号密码时基本没有感觉到是在花钱。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游泳专家表示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有人溺水时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非专业人士如果盲目下水救人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不仅相当危险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而且施救的难度很大。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相当危险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施救的难度很大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互换位置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今年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全球各地纷纷出现异常天气。年初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地处南半球的澳大利亚热浪滚滚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而英国却持续遭受严寒的灾难。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灾难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侵袭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20072" y="1587965"/>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705409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珠算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申遗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不少网友认为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珠算是我国古代的重大发明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是中华民族智慧的结晶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应该加以发扬和传承。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互换位置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昆虫学家法布尔把科学和文学巧妙地结合起来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用生动形象的语言为我们刻画了一个绚丽多姿的昆虫世界。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我国自行设计的北斗卫星导航系统具有覆盖范围广、受地面影响小、定位准确及时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在抗震救灾中大显身手。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准确及时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《标准汉语》的主要读者是为英语国家中的中国留学生子女及汉语爱好者编写的一套汉语学习材料。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99290" y="139199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14340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我们必须及时纠正并随时发现学习过程中的缺点。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随时发现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及时纠正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交换位置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通过使用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电子往来港澳通行证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自助通关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使旅客大大缩短了排队等候过关的时间。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低头族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是指在社交场合不关注身边的人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跟人聊天时老忍不住看手机。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看手机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如果考生考前吃得太饱或者太油腻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就会延长消化时间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降低复习效率和考试状态。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复习效率和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20072" y="177281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06524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自古以来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湛江人才辈出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首任驻美大使陈兰彬的故乡就是湛江市人。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的故乡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新建的广州儿童公园为各个小朋友提供了观鱼池、转盘、滑梯、迷宫、超市等游乐设施。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观鱼池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在保留现有水源的基础上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杭州将逐步形成以千岛湖为主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钱塘江、东苕溪为辅的多水源供水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从而提高居民的用水品质。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多水源供水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的后面加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的格局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如何在加快发展经济的同时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减少人口增长速度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保持人类与生态环境的平衡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这是摆在一些国家面前的重大课题。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96949" y="1396591"/>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31942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泸州自从滨江路最大露天停车场建成并向社会开放后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许多市民都到此泊车。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泸州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的后面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想要拥有一个健康强壮的身体吗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关键在于饮食、运动、睡眠三方面都非常重视。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C.7.5%</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GDP</a:t>
            </a:r>
            <a:r>
              <a:rPr lang="zh-CN" altLang="zh-CN" sz="2200" dirty="0">
                <a:solidFill>
                  <a:srgbClr val="000000"/>
                </a:solidFill>
                <a:latin typeface="Times New Roman" panose="02020603050405020304" pitchFamily="18" charset="0"/>
                <a:cs typeface="Times New Roman" panose="02020603050405020304" pitchFamily="18" charset="0"/>
              </a:rPr>
              <a:t>增速和国民人均收入的提高能否实现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取决于政府的正确决策。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正确决策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决策是否正确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在党的群众路线教育实践活动中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大家都以亲切的目光注视和倾听着这位老干部的发言。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以亲切的目光注视着这位老干部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倾听着他的发言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96949" y="155679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359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3" name="矩形 2"/>
          <p:cNvSpPr>
            <a:spLocks noChangeAspect="1"/>
          </p:cNvSpPr>
          <p:nvPr/>
        </p:nvSpPr>
        <p:spPr>
          <a:xfrm>
            <a:off x="2883877" y="1073518"/>
            <a:ext cx="3376245"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一、近年考查类型分布</a:t>
            </a:r>
            <a:r>
              <a:rPr lang="zh-CN" altLang="zh-CN" sz="2200" b="1" dirty="0" smtClean="0">
                <a:solidFill>
                  <a:srgbClr val="000000"/>
                </a:solidFill>
                <a:latin typeface="Times New Roman" panose="02020603050405020304" pitchFamily="18" charset="0"/>
                <a:cs typeface="Times New Roman" panose="02020603050405020304" pitchFamily="18" charset="0"/>
              </a:rPr>
              <a:t>表</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04478683"/>
              </p:ext>
            </p:extLst>
          </p:nvPr>
        </p:nvGraphicFramePr>
        <p:xfrm>
          <a:off x="508000" y="1557947"/>
          <a:ext cx="8128000" cy="2944635"/>
        </p:xfrm>
        <a:graphic>
          <a:graphicData uri="http://schemas.openxmlformats.org/presentationml/2006/ole">
            <mc:AlternateContent xmlns:mc="http://schemas.openxmlformats.org/markup-compatibility/2006">
              <mc:Choice xmlns:v="urn:schemas-microsoft-com:vml" Requires="v">
                <p:oleObj spid="_x0000_s2057" name="文档" r:id="rId3" imgW="3838246" imgH="1390730" progId="Word.Document.12">
                  <p:embed/>
                </p:oleObj>
              </mc:Choice>
              <mc:Fallback>
                <p:oleObj name="文档" r:id="rId3" imgW="3838246" imgH="1390730" progId="Word.Document.12">
                  <p:embed/>
                  <p:pic>
                    <p:nvPicPr>
                      <p:cNvPr id="0" name=""/>
                      <p:cNvPicPr/>
                      <p:nvPr/>
                    </p:nvPicPr>
                    <p:blipFill>
                      <a:blip r:embed="rId4"/>
                      <a:stretch>
                        <a:fillRect/>
                      </a:stretch>
                    </p:blipFill>
                    <p:spPr>
                      <a:xfrm>
                        <a:off x="508000" y="1557947"/>
                        <a:ext cx="8128000" cy="2944635"/>
                      </a:xfrm>
                      <a:prstGeom prst="rect">
                        <a:avLst/>
                      </a:prstGeom>
                    </p:spPr>
                  </p:pic>
                </p:oleObj>
              </mc:Fallback>
            </mc:AlternateContent>
          </a:graphicData>
        </a:graphic>
      </p:graphicFrame>
      <p:sp>
        <p:nvSpPr>
          <p:cNvPr id="5" name="矩形 4"/>
          <p:cNvSpPr>
            <a:spLocks noChangeAspect="1"/>
          </p:cNvSpPr>
          <p:nvPr/>
        </p:nvSpPr>
        <p:spPr>
          <a:xfrm>
            <a:off x="508000" y="4035508"/>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二、考查重点分析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在最近五年考查中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次考成分残缺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包括一次考关联词缺失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次考搭配不当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次考语序不当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次考成分赘余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次考用词不当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次考句式杂糅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次考前后矛盾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一面对两面</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次考偷换主语。从考查所涉及的考点来看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成分残缺、搭配不当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语序不当考得比较多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在复习备考的过程中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要重点掌握。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04515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你平时没有认真学习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考试时又没有按照要求仔细审题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那怎么可能有好成绩是可想而知的。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那怎么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在学校开设的选修课中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同学们尤其更喜欢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生活中的法律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电脑制作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等课程。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马航</a:t>
            </a:r>
            <a:r>
              <a:rPr lang="en-US" altLang="zh-CN" sz="2200" dirty="0">
                <a:solidFill>
                  <a:srgbClr val="000000"/>
                </a:solidFill>
                <a:latin typeface="Times New Roman" panose="02020603050405020304" pitchFamily="18" charset="0"/>
                <a:cs typeface="Times New Roman" panose="02020603050405020304" pitchFamily="18" charset="0"/>
              </a:rPr>
              <a:t>MH370</a:t>
            </a:r>
            <a:r>
              <a:rPr lang="zh-CN" altLang="zh-CN" sz="2200" dirty="0">
                <a:solidFill>
                  <a:srgbClr val="000000"/>
                </a:solidFill>
                <a:latin typeface="Times New Roman" panose="02020603050405020304" pitchFamily="18" charset="0"/>
                <a:cs typeface="Times New Roman" panose="02020603050405020304" pitchFamily="18" charset="0"/>
              </a:rPr>
              <a:t>失踪后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许多中国大陆的游客纷纷取消了去马来西亚旅游的预约。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湛江湖光公园的金秋时节是旅游休闲的好去处。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的金秋时节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金秋时节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湛江湖光公园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79237" y="182404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253943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某小学校长兑现诺言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当众亲吻小猪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以此教育鼓励学生。这一行为真的出乎该校绝大多数师生的意料之外。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意料之外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在今年的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代表们就完善和建立社会保障机制提出了许多宝贵的意见。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位置对调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通过开展机动车使用乙醇汽油的活动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使中山市的空气更加清新了。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为了搞好这次活动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老师征求了同学们广泛的意见。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96949" y="162880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584285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为了防止不再出现这样的问题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我们班全体同学专门开会研究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制定出具体的改进措施。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我们中学生如果缺乏创新精神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也不能适应知识经济时代的要求。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过了一会儿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他突然渐渐地停下来了。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渐渐地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张亮因为会弹钢琴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所以王强也会弹钢琴。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20072" y="198884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953631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我们要引导青少年用美的眼光和用美的心灵去感受世界。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和用美的心灵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通过这次社会实践活动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使我们磨炼了意志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增长了见识。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它使你从来没有如此鲜明地感受到生命的活跃、强盛和存在。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活跃、强盛和存在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存在、活跃和强盛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为了更好地加强未成年人的思想教育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我们一定要做好引导学生学习先进人物。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先进人物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的工作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364088" y="180326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314577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74</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第三组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我们必须及时应对并随时发现日本某些右翼分子对钓鱼岛的挑衅举动。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及时应对并随时发现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随时发现并及时应对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社会上愈来愈严重的食品安全问题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广泛引起了人们的关注。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我丢失的皮包里装有身份证、驾驶证、银联卡等其他证件。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证件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我心里由衷地感谢父母多年来对我的默默付出。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09681" y="217828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997931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75</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马尔克斯的代表作《百年孤独》深受各国读者喜爱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给予了很高的评价。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人们津津乐道地谈论最美老师张丽莉勇救学生的事迹。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南宁市各县区在端午节到来之际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开展了特色鲜明、丰富多彩的传播壮乡文化。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的活动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高考期间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一些爱心送考车为考生准备了考试所需的文具、风油精等提神药物。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96949" y="177281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936825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76</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在中考誓师大会上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校长充满激情的讲话不禁使我心潮澎湃。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为了避免感染</a:t>
            </a:r>
            <a:r>
              <a:rPr lang="en-US" altLang="zh-CN" sz="2200" dirty="0">
                <a:solidFill>
                  <a:srgbClr val="000000"/>
                </a:solidFill>
                <a:latin typeface="Times New Roman" panose="02020603050405020304" pitchFamily="18" charset="0"/>
                <a:cs typeface="Times New Roman" panose="02020603050405020304" pitchFamily="18" charset="0"/>
              </a:rPr>
              <a:t>H7N9</a:t>
            </a:r>
            <a:r>
              <a:rPr lang="zh-CN" altLang="zh-CN" sz="2200" dirty="0">
                <a:solidFill>
                  <a:srgbClr val="000000"/>
                </a:solidFill>
                <a:latin typeface="Times New Roman" panose="02020603050405020304" pitchFamily="18" charset="0"/>
                <a:cs typeface="Times New Roman" panose="02020603050405020304" pitchFamily="18" charset="0"/>
              </a:rPr>
              <a:t>禽流感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我们要养成良好的卫生习惯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并要增强体育锻炼。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省教育信息化推进办公室号召</a:t>
            </a:r>
            <a:r>
              <a:rPr lang="en-US" altLang="zh-CN" sz="2200" dirty="0">
                <a:solidFill>
                  <a:srgbClr val="000000"/>
                </a:solidFill>
                <a:latin typeface="Times New Roman" panose="02020603050405020304" pitchFamily="18" charset="0"/>
                <a:cs typeface="Times New Roman" panose="02020603050405020304" pitchFamily="18" charset="0"/>
              </a:rPr>
              <a:t>IT</a:t>
            </a:r>
            <a:r>
              <a:rPr lang="zh-CN" altLang="zh-CN" sz="2200" dirty="0">
                <a:solidFill>
                  <a:srgbClr val="000000"/>
                </a:solidFill>
                <a:latin typeface="Times New Roman" panose="02020603050405020304" pitchFamily="18" charset="0"/>
                <a:cs typeface="Times New Roman" panose="02020603050405020304" pitchFamily="18" charset="0"/>
              </a:rPr>
              <a:t>企业多开展走进校园、服务教育。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在句末加上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的活动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因为他开始关注自然、亲近自然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因此享受到了更多的生活乐趣。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96949" y="181824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91885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77</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大冶的古矿冶遗址和阳新的布贴画征服了无数热爱它们的人们。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丛平平经过认真的筹备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一个名为</a:t>
            </a:r>
            <a:r>
              <a:rPr lang="en-US" altLang="zh-CN" sz="2200" dirty="0">
                <a:solidFill>
                  <a:srgbClr val="000000"/>
                </a:solidFill>
                <a:latin typeface="Times New Roman" panose="02020603050405020304" pitchFamily="18" charset="0"/>
                <a:cs typeface="Times New Roman" panose="02020603050405020304" pitchFamily="18" charset="0"/>
              </a:rPr>
              <a:t>“CY</a:t>
            </a:r>
            <a:r>
              <a:rPr lang="zh-CN" altLang="zh-CN" sz="2200" dirty="0">
                <a:solidFill>
                  <a:srgbClr val="000000"/>
                </a:solidFill>
                <a:latin typeface="Times New Roman" panose="02020603050405020304" pitchFamily="18" charset="0"/>
                <a:cs typeface="Times New Roman" panose="02020603050405020304" pitchFamily="18" charset="0"/>
              </a:rPr>
              <a:t>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的故事贩卖店在淘宝网上正式开张了。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丛平平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望着白云缭绕的香炉峰和飞流直下的庐山瀑布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无不使游览者感受到大自然的壮美雄奇和神功伟力。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游览者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移到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他们在遇到困难的时候并没有消沉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而是在大家的依赖和关怀中得到了力量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树立了克服困难的信心。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09681" y="1567183"/>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65889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78</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我们如果把中国自己的事情不努力搞好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那么在当今世界上就很难有发言权了。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歌星、影星多是中学生崇拜的偶像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他们将青春的热情乃至痴情恣意挥洒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常常荒废学业。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中学生之所以喜欢网络小说的原因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在于这些作品大多思想感情丰富细腻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而且叙述方法自由活泼。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去掉其中之一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我认为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应该尽可能使用简化字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不要滥用繁体字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这样会给汉字规范化和青少年学习增加困难。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79237" y="160801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44452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79</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临近考试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为了让自己浮躁的心沉静下来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我总喜欢在皎洁的月光下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仰望满天繁星。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满天繁星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苍穹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在这次学校举办的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文艺晚会上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同学们表演的节目大多以舞蹈为主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充分展示了他们青春的风采。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我们之所以要阅读优秀的文学作品的原因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是因为阅读优秀的文学作品可以增长知识、提高修养、丰富情感。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予人玫瑰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不仅今天手留余香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但是明天也有可能得到别人回赠一个玫瑰园。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96949" y="181824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041597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出题方式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对病句的考查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年开始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都是直接给出</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四个已经修改过的选项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要求考生选择修改正确的一项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或修改不正确的一项。不再是</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年以前以辨析病句为主要考查形式了。在近几年中考真题的选项中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语法性的病句所占比重较大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语意理解性病句所占比重稍小。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句子大都来自最新的新闻或社会重点关注的话题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选项</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选项</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选项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没有回避社会热点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还涉及一些生活常识等。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句子大多比较长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对考生来讲有一定难度。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978811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80</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当灵感迸发、文思泉涌时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美妙的文辞会源源不断地流泻到笔下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这都源于写作者平时注重知识和生活的积累为基础。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为基础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由于全社会厉行节约之风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给高端餐饮企业和星级酒店带来很大的冲击。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冲击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去年</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月份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我省多地发生冰雹灾害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冰雹最大直径大约有</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厘米左右。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央视新闻</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日报道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十号飞船将于</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38</a:t>
            </a:r>
            <a:r>
              <a:rPr lang="zh-CN" altLang="zh-CN" sz="2200" dirty="0">
                <a:solidFill>
                  <a:srgbClr val="000000"/>
                </a:solidFill>
                <a:latin typeface="Times New Roman" panose="02020603050405020304" pitchFamily="18" charset="0"/>
                <a:cs typeface="Times New Roman" panose="02020603050405020304" pitchFamily="18" charset="0"/>
              </a:rPr>
              <a:t>分成功发射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航天员将进驻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首次开展太空授课活动。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921649" y="1412776"/>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932721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81</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要根治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中国式过马路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的陋习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是否完善道路设施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能否增强法律意识才是根本途径。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受马航事件影响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今年夏天或许是成都旅游界东南亚线路最冷的一年。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国家反恐工作领导小组决定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以新疆为主战场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其他省市区积极配合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开展为期一年的严厉打击暴力恐怖活动。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在句末加上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的专项行动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读书不仅是一个国家和民族复兴、繁荣富强的必由之路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而且是开启个人成长、成功、成才之门的钥匙。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成长、成功、成才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调整为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成功、成才、成长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908917" y="138620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892592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82</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下列对语病的修改正确的一项是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学习制作凤冠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不仅要有一种持之以恒的钻研精神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更要看对这种传统技艺有没有兴趣。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沙金兰水源涵养生态功能区负责市区约</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多万人饮水安全的重要任务。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负责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光盘行动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之所以引发广泛共鸣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正是因为它表达了现代公民厉行勤俭节约。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勤俭节约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的愿望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假如有机会到北京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我一定要光临故宫博物院。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莅临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908917" y="160222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269038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83</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对下列病句的修改不正确的一项是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由于团省委的一系列关爱活动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使留守儿童感受到了大家庭的温暖。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十届全国人大四次会议通过并审议了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十一五发展规划纲要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的决议。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通过并审议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审议并通过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主流媒体承担着纯洁语言、倡导文明、传递正能量。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纯洁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净化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遭到特大雪灾破坏的南岭生态系统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至少需要三十年时间才能基本全部恢复。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删去一个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364088" y="181824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54763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84</a:t>
            </a:fld>
            <a:r>
              <a:rPr lang="en-US" altLang="zh-CN" smtClean="0"/>
              <a:t>-</a:t>
            </a:r>
            <a:endParaRPr lang="zh-CN" altLang="en-US" dirty="0"/>
          </a:p>
        </p:txBody>
      </p:sp>
      <p:sp>
        <p:nvSpPr>
          <p:cNvPr id="3" name="矩形 2"/>
          <p:cNvSpPr>
            <a:spLocks noChangeAspect="1"/>
          </p:cNvSpPr>
          <p:nvPr/>
        </p:nvSpPr>
        <p:spPr>
          <a:xfrm>
            <a:off x="508000" y="982151"/>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第四组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对下列病句修改不正确的一项是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A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生命正是要在最困厄的境遇中认识自己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从而才能完成自己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升华自己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直到最后锤炼自己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成长自己。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修改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升华自己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锤炼自己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成长自己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互换位置。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物候学是关系到农业丰产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我们要进一步加强物候观测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懂得大自然的语言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争取农业更大的丰收。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修改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物候学是关系到农业丰产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的科学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物候学是关系到农业丰产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石缝间刚强不屈的倔强的生命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常使我感动得潸然泪下。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修改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刚强不屈的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倔强的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应去掉一个。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D.1946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徐悲鸿担任了进步的北平美术工作者协会的名誉会长和进步的学生运动。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修改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支持了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支持了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921649" y="146400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0458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85</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中国政府一贯认为和平谈判是最好解决边界问题的办法。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随着秦兵马俑在沉寂</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cs typeface="Times New Roman" panose="02020603050405020304" pitchFamily="18" charset="0"/>
              </a:rPr>
              <a:t>年后的再次发掘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引起国内外媒体的高度关注。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为了避免溺水伤亡事故不再发生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学校切实加大了安全教育力度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做到警钟长鸣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防范于未然。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防止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近一两个月来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北京、杭州、成都等城市纷纷出台政策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开始严惩无视红绿灯信号乱穿马路。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乱穿马路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的行为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96949" y="181824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360906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86</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新世纪启动的国家课程改革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在天津实验区已经取得了一些阶段性后果。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为了发挥自己的充分才能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他毅然决定回国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参加中国的太空开发研究。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宽带网不仅能浏览信息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收发电子邮件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还可以提供网上视频点播和远程教学等智能化、个性化。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在句末加上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的服务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今天下午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我们聆听了李华老师关于如何适应时代发展需要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做合格中学生的专题报告和讲座。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互调位置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96949" y="178320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038997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87</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交警大队在校门口安装了红绿灯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大家进出校门的交通安全和事故隐患都有了保障。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和事故隐患都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听到几位华人拾贝者在英国遇难的消息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我的心情长时间久久不能平静。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久久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长时间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一些跟风炒房者的财产受到重大损失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这说明这些投资者的投资观念和理财水平有待提高。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投资观念和理财水平有待提高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投资观念需要改变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理财水平有待提高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既然你能够仔细地读完这本书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你一生将受益无穷。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96949" y="160222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607307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88</a:t>
            </a:fld>
            <a:r>
              <a:rPr lang="en-US" altLang="zh-CN" smtClean="0"/>
              <a:t>-</a:t>
            </a:r>
            <a:endParaRPr lang="zh-CN" altLang="en-US" dirty="0"/>
          </a:p>
        </p:txBody>
      </p:sp>
      <p:sp>
        <p:nvSpPr>
          <p:cNvPr id="3" name="矩形 2"/>
          <p:cNvSpPr>
            <a:spLocks noChangeAspect="1"/>
          </p:cNvSpPr>
          <p:nvPr/>
        </p:nvSpPr>
        <p:spPr>
          <a:xfrm>
            <a:off x="508000" y="991466"/>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教育部日前表示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要牢固确立职业教育在国家人才培养体系中最重要的位置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并坚持职业教育和普通教育并重发展。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在句末加上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近段时间以来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全国最美基层公安民警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胡敏同志的先进事迹传遍大街小巷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鄂州市掀起了一股学先进、争先进的广泛热潮。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国家以立法形式把</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日确立为中国人民抗日战争胜利纪念日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树立中国人民反对侵略战争、捍卫人类尊严、维护世界和平的坚定立场。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阅读不仅可以丰富一个人的有限经历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况且可以涵养一个民族的灵魂性格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构建一个社会共同的精神家园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奠定一个国家的文化根基。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涵养一个民族的灵魂性格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构建一个社会共同的精神家园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互换位置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20072" y="109816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776456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89</a:t>
            </a:fld>
            <a:r>
              <a:rPr lang="en-US" altLang="zh-CN" smtClean="0"/>
              <a:t>-</a:t>
            </a:r>
            <a:endParaRPr lang="zh-CN" altLang="en-US" dirty="0"/>
          </a:p>
        </p:txBody>
      </p:sp>
      <p:sp>
        <p:nvSpPr>
          <p:cNvPr id="3" name="矩形 2"/>
          <p:cNvSpPr>
            <a:spLocks noChangeAspect="1"/>
          </p:cNvSpPr>
          <p:nvPr/>
        </p:nvSpPr>
        <p:spPr>
          <a:xfrm>
            <a:off x="508000" y="107685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对下列病句的修改有误的一项是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A.2014</a:t>
            </a:r>
            <a:r>
              <a:rPr lang="zh-CN" altLang="zh-CN" sz="2200" dirty="0">
                <a:solidFill>
                  <a:srgbClr val="000000"/>
                </a:solidFill>
                <a:latin typeface="Times New Roman" panose="02020603050405020304" pitchFamily="18" charset="0"/>
                <a:cs typeface="Times New Roman" panose="02020603050405020304" pitchFamily="18" charset="0"/>
              </a:rPr>
              <a:t>年春晚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一曲《时间都去哪儿了》让无数中老年人感怀感动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它再次提醒人们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时间一去不复返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切忌不要蹉跎岁月。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否定不当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通过</a:t>
            </a:r>
            <a:r>
              <a:rPr lang="en-US" altLang="zh-CN" sz="2200" dirty="0">
                <a:solidFill>
                  <a:srgbClr val="000000"/>
                </a:solidFill>
                <a:latin typeface="Times New Roman" panose="02020603050405020304" pitchFamily="18" charset="0"/>
                <a:cs typeface="Times New Roman" panose="02020603050405020304" pitchFamily="18" charset="0"/>
              </a:rPr>
              <a:t>“12345”</a:t>
            </a:r>
            <a:r>
              <a:rPr lang="zh-CN" altLang="zh-CN" sz="2200" dirty="0">
                <a:solidFill>
                  <a:srgbClr val="000000"/>
                </a:solidFill>
                <a:latin typeface="Times New Roman" panose="02020603050405020304" pitchFamily="18" charset="0"/>
                <a:cs typeface="Times New Roman" panose="02020603050405020304" pitchFamily="18" charset="0"/>
              </a:rPr>
              <a:t>市民服务热线的开通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使广大群众的许多困难得到了及时解决。如今</a:t>
            </a:r>
            <a:r>
              <a:rPr lang="en-US" altLang="zh-CN" sz="2200" dirty="0">
                <a:solidFill>
                  <a:srgbClr val="000000"/>
                </a:solidFill>
                <a:latin typeface="Times New Roman" panose="02020603050405020304" pitchFamily="18" charset="0"/>
                <a:cs typeface="Times New Roman" panose="02020603050405020304" pitchFamily="18" charset="0"/>
              </a:rPr>
              <a:t>,“12345,</a:t>
            </a:r>
            <a:r>
              <a:rPr lang="zh-CN" altLang="zh-CN" sz="2200" dirty="0">
                <a:solidFill>
                  <a:srgbClr val="000000"/>
                </a:solidFill>
                <a:latin typeface="Times New Roman" panose="02020603050405020304" pitchFamily="18" charset="0"/>
                <a:cs typeface="Times New Roman" panose="02020603050405020304" pitchFamily="18" charset="0"/>
              </a:rPr>
              <a:t>服务找政府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的理念已深入人心。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主语残缺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邵逸夫对国内教育事业做出的杰出贡献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让他的名字不仅镌刻在千万学子的心里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更镌刻在一座又一座的教学楼上。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不合逻辑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不仅镌刻在一座又一座的教学楼上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更镌刻在千万学子的心里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同学们聚精会神地注视和倾听着老师的实验。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语序不当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倾听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互换位置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921649" y="1171377"/>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32887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三、应考策略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重视对语法的学习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能够准确梳理句子的主干。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构成句子的词语或短语之间有一定的语法关系。根据不同的语法关系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句子的成分有主语、谓语、宾语、补语、定语、状语。这些句子成分可以由单个词充当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也可以由短语充当。考生对这些成分要了如指掌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准确划分。这是准确鉴定病句病因的基础。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245803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90</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创建文明城市不仅能够提升市民精神生活品质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而且可以进一步完善城市基础设施。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够提升市民精神生活品质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进一步完善城市基础设施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互换位置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为了更好地了解湛江的历史文化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我校有近</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左右的同学参加了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湛江一日游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C.H7N9</a:t>
            </a:r>
            <a:r>
              <a:rPr lang="zh-CN" altLang="zh-CN" sz="2200" dirty="0">
                <a:solidFill>
                  <a:srgbClr val="000000"/>
                </a:solidFill>
                <a:latin typeface="Times New Roman" panose="02020603050405020304" pitchFamily="18" charset="0"/>
                <a:cs typeface="Times New Roman" panose="02020603050405020304" pitchFamily="18" charset="0"/>
              </a:rPr>
              <a:t>禽流感已导致禽类产业重大损失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国务院紧急下拨扶持专款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以解决禽类养殖户经费短缺。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短缺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有学者认为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央视《百家讲坛》栏目将国学经典通俗化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有利于更多人研究、了解传统文化。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缺中心语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句末加上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的内涵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220072" y="1628800"/>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878491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91</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对下列病句的修改有误的一项是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D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《新华字典》自</a:t>
            </a:r>
            <a:r>
              <a:rPr lang="en-US" altLang="zh-CN" sz="2200" dirty="0">
                <a:solidFill>
                  <a:srgbClr val="000000"/>
                </a:solidFill>
                <a:latin typeface="Times New Roman" panose="02020603050405020304" pitchFamily="18" charset="0"/>
                <a:cs typeface="Times New Roman" panose="02020603050405020304" pitchFamily="18" charset="0"/>
              </a:rPr>
              <a:t>1953</a:t>
            </a:r>
            <a:r>
              <a:rPr lang="zh-CN" altLang="zh-CN" sz="2200" dirty="0">
                <a:solidFill>
                  <a:srgbClr val="000000"/>
                </a:solidFill>
                <a:latin typeface="Times New Roman" panose="02020603050405020304" pitchFamily="18" charset="0"/>
                <a:cs typeface="Times New Roman" panose="02020603050405020304" pitchFamily="18" charset="0"/>
              </a:rPr>
              <a:t>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历经</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余次大规模上百名专家学者的修订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成为迄今为止世界出版史上发行量最高的字典。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语序不当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余次大规模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上百名专家学者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调换位置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我市以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蓝天白云、繁星闪烁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作为环保目标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努力改善环境质量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保存我们赖以生活的共同家园。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调查结果显示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cs typeface="Times New Roman" panose="02020603050405020304" pitchFamily="18" charset="0"/>
              </a:rPr>
              <a:t>左右使用过空中无线网络服务的乘客愿意牺牲舒适的座位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来换取无线网络服务。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去掉一个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大型文化传承节目《中国成语大会》受到广泛媒体的关注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掀起了一股追捧传统文化的热潮。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932040" y="1556792"/>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609215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92</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C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我们要加强足球特长文化课教学管理和考试招生政策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激励学生长期积极参加足球学习和训练。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社区居民议事会是居民参与管理的重要平台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其成员包括户籍居民代表、非户籍居民代表等组成。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中国政府提出的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一带一路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将惠及沿线国家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加快这些国家的经济发展。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班级图书角的书籍资源能否共享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是班级图书角良好运作的关键。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良好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196949" y="1818248"/>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967716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93</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下列对病句的修改有误的一项是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    B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中小学教材将</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年抗战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一律全部改为</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年抗战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以此强调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九一八事变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后的</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年抗战历史是前后贯通的整体。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删去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要创建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智慧城市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就要提高城市建设、规划、管理的智能化水平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使城市运转更高效、快捷、低碳。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管理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我国已连续三年成为全球第一大工业机器人消费市场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且国产机器人的生产数量也在快速改善。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这条位于老城区的隧道已使用多年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没有人知道它是从什么时候开始出现了顶部渗漏、路面塌陷和道路泥泞。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在句末加上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的状况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5055274" y="1602224"/>
            <a:ext cx="527179" cy="3146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378707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429</TotalTime>
  <Words>14184</Words>
  <PresentationFormat>全屏显示(4:3)</PresentationFormat>
  <Paragraphs>590</Paragraphs>
  <Slides>93</Slides>
  <Notes>5</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93</vt:i4>
      </vt:variant>
    </vt:vector>
  </HeadingPairs>
  <TitlesOfParts>
    <vt:vector size="105" baseType="lpstr">
      <vt:lpstr>Adobe 黑体 Std R</vt:lpstr>
      <vt:lpstr>NEU-BZ-S92</vt:lpstr>
      <vt:lpstr>方正书宋_GBK</vt:lpstr>
      <vt:lpstr>黑体</vt:lpstr>
      <vt:lpstr>楷体</vt:lpstr>
      <vt:lpstr>宋体</vt:lpstr>
      <vt:lpstr>微软雅黑</vt:lpstr>
      <vt:lpstr>Arial</vt:lpstr>
      <vt:lpstr>Calibri</vt:lpstr>
      <vt:lpstr>Times New Roman</vt:lpstr>
      <vt:lpstr>2014高优二轮模板</vt:lpstr>
      <vt:lpstr>文档</vt:lpstr>
      <vt:lpstr>第3部分　病句辨析与修改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2014-12-26T02:01:49Z</dcterms:created>
  <dcterms:modified xsi:type="dcterms:W3CDTF">2018-12-28T03:28:01Z</dcterms:modified>
</cp:coreProperties>
</file>