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handoutMasterIdLst>
    <p:handoutMasterId r:id="rId43"/>
  </p:handoutMasterIdLst>
  <p:sldIdLst>
    <p:sldId id="480" r:id="rId4"/>
    <p:sldId id="510" r:id="rId6"/>
    <p:sldId id="543" r:id="rId7"/>
    <p:sldId id="540" r:id="rId8"/>
    <p:sldId id="545" r:id="rId9"/>
    <p:sldId id="1242" r:id="rId10"/>
    <p:sldId id="482" r:id="rId11"/>
    <p:sldId id="483" r:id="rId12"/>
    <p:sldId id="726" r:id="rId13"/>
    <p:sldId id="820" r:id="rId14"/>
    <p:sldId id="863" r:id="rId15"/>
    <p:sldId id="1284" r:id="rId16"/>
    <p:sldId id="1285" r:id="rId17"/>
    <p:sldId id="1286" r:id="rId18"/>
    <p:sldId id="1287" r:id="rId19"/>
    <p:sldId id="1288" r:id="rId20"/>
    <p:sldId id="1289" r:id="rId21"/>
    <p:sldId id="1290" r:id="rId22"/>
    <p:sldId id="1283" r:id="rId23"/>
    <p:sldId id="906" r:id="rId24"/>
    <p:sldId id="1000" r:id="rId25"/>
    <p:sldId id="995" r:id="rId26"/>
    <p:sldId id="1001" r:id="rId27"/>
    <p:sldId id="1006" r:id="rId28"/>
    <p:sldId id="1168" r:id="rId29"/>
    <p:sldId id="1048" r:id="rId30"/>
    <p:sldId id="1049" r:id="rId31"/>
    <p:sldId id="1054" r:id="rId32"/>
    <p:sldId id="1256" r:id="rId33"/>
    <p:sldId id="1264" r:id="rId34"/>
    <p:sldId id="1265" r:id="rId35"/>
    <p:sldId id="552" r:id="rId36"/>
    <p:sldId id="379" r:id="rId37"/>
    <p:sldId id="1281" r:id="rId38"/>
    <p:sldId id="474" r:id="rId39"/>
    <p:sldId id="476" r:id="rId40"/>
    <p:sldId id="804" r:id="rId41"/>
    <p:sldId id="1282" r:id="rId4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iao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00B050"/>
    <a:srgbClr val="59F0F6"/>
    <a:srgbClr val="FF3300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00" y="-102"/>
      </p:cViewPr>
      <p:guideLst>
        <p:guide orient="horz" pos="2115"/>
        <p:guide pos="384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7" Type="http://schemas.openxmlformats.org/officeDocument/2006/relationships/commentAuthors" Target="commentAuthors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5521432-A3B0-4B50-AF7E-12EA7FEEB9A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B3A05DD-4DE6-4CA1-B3B1-70DD6857342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F8D0A14-56C3-4B7F-900F-CA946CCCA9D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>
              <a:defRPr/>
            </a:pPr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a typeface="黑体" panose="02010609060101010101" pitchFamily="2" charset="-122"/>
            </a:endParaRPr>
          </a:p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>
              <a:defRPr/>
            </a:pPr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a typeface="黑体" panose="02010609060101010101" pitchFamily="2" charset="-122"/>
            </a:endParaRPr>
          </a:p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F6452-F9B5-4F73-A2FC-595B8C0BF89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8BF29-A71B-4BE5-B601-F561D64AA62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57CE7-2FC9-4BB9-A1C5-3CD9FDD7794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977E8-D904-4566-A103-FBCA6BADEDA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桃花3_副本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桃花3_副本1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5307013"/>
            <a:ext cx="6400800" cy="155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2" descr="qyjz[1]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508000" y="6019800"/>
            <a:ext cx="26733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97600" y="1981200"/>
            <a:ext cx="50800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sz="18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 algn="l">
              <a:buFont typeface="Arial" panose="020B0604020202020204" pitchFamily="34" charset="0"/>
              <a:buNone/>
              <a:defRPr sz="18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fld id="{2A65ED21-F5A5-4CF6-9AC8-FC271FECF4C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未知"/>
          <p:cNvSpPr/>
          <p:nvPr/>
        </p:nvSpPr>
        <p:spPr bwMode="auto">
          <a:xfrm>
            <a:off x="812800" y="1219200"/>
            <a:ext cx="105664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>
            <a:solidFill>
              <a:schemeClr val="accent1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en-US" sz="3200" b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2641600" y="3962400"/>
            <a:ext cx="8682038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sz="3200" b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1524000"/>
            <a:ext cx="10164233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41600" y="3962400"/>
            <a:ext cx="87376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3638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72DDDD9-2F1A-4927-AAEB-2B9AE5220BB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76B9A-404E-4A7D-AD0E-D27F6EE0C3CF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5A96F-7F34-4CD5-AB0A-E904483C0543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0B19F-9116-48EA-BC99-3AC3C4A1C456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54B93-7D6C-4836-89D6-93D683F24EDF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1A3BA-9129-4C6A-8CCA-3FB2234C1937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C2375-9A78-4E23-A1E6-E54B492B955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66E-F64F-46AB-988A-886355D1D448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558AE-C5B8-4B65-825D-C64ED4CB157F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B683B-22A6-47B6-93A3-5D0E1811C2A0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E0EB68-FAD4-4472-9FF6-EE2180B97A0E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264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C41D9-EA3E-480A-893D-DD6699C6FAA0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62D98-9E1E-41F9-A416-1CE8A5854E9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D8C5B-2009-42CA-B03C-1760A98996B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52E0D-C74E-49D5-A6F7-F7C43FE0781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83784-0E59-455A-9BB2-D9FEBADA89C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444F1-2DE0-4395-9D8E-757283E3AB7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55CD8-B01B-4570-B143-B6B429BB6F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D8860-7D7F-44F9-9D21-489A023C6B3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A13FF60-1ABF-43E5-A0E0-A45F33DE7F63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/>
          </p:nvPr>
        </p:nvSpPr>
        <p:spPr bwMode="auto">
          <a:xfrm>
            <a:off x="609600" y="277813"/>
            <a:ext cx="10972800" cy="1139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5363" name="Rectangle 3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3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b="0">
                <a:solidFill>
                  <a:schemeClr val="tx1"/>
                </a:solidFill>
                <a:latin typeface="+mj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 b="0">
                <a:solidFill>
                  <a:schemeClr val="tx1"/>
                </a:solidFill>
                <a:latin typeface="+mj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86D1367-2D71-41E6-8BC8-9ADE2804242E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1" name="未知"/>
          <p:cNvSpPr/>
          <p:nvPr/>
        </p:nvSpPr>
        <p:spPr bwMode="auto">
          <a:xfrm>
            <a:off x="508000" y="228600"/>
            <a:ext cx="109728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>
            <a:solidFill>
              <a:schemeClr val="accent1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en-US" sz="3200" b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609600" y="6172200"/>
            <a:ext cx="109728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sz="3200" b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>
    <p:random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7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115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623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480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6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8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30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102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audio" Target="NULL" TargetMode="Externa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audio" Target="NULL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052"/>
          <p:cNvSpPr txBox="1">
            <a:spLocks noChangeArrowheads="1"/>
          </p:cNvSpPr>
          <p:nvPr/>
        </p:nvSpPr>
        <p:spPr bwMode="auto">
          <a:xfrm>
            <a:off x="5448300" y="0"/>
            <a:ext cx="1403350" cy="922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altLang="zh-CN" sz="5400">
                <a:latin typeface="Times New Roman" panose="02020603050405020304" pitchFamily="18" charset="0"/>
                <a:ea typeface="华文新魏" panose="02010800040101010101" pitchFamily="2" charset="-122"/>
              </a:rPr>
              <a:t>  </a:t>
            </a:r>
            <a:endParaRPr lang="en-US" altLang="zh-CN" sz="600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pic>
        <p:nvPicPr>
          <p:cNvPr id="29698" name="Picture 2053" descr="孔子"/>
          <p:cNvPicPr>
            <a:picLocks noChangeAspect="1"/>
          </p:cNvPicPr>
          <p:nvPr>
            <p:ph sz="half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8610600" y="762000"/>
            <a:ext cx="3289300" cy="5172075"/>
          </a:xfrm>
        </p:spPr>
      </p:pic>
      <p:sp>
        <p:nvSpPr>
          <p:cNvPr id="28676" name="矩形 49161"/>
          <p:cNvSpPr>
            <a:spLocks noChangeArrowheads="1" noChangeShapeType="1" noTextEdit="1"/>
          </p:cNvSpPr>
          <p:nvPr/>
        </p:nvSpPr>
        <p:spPr bwMode="auto">
          <a:xfrm>
            <a:off x="914400" y="2286000"/>
            <a:ext cx="7086600" cy="1920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66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《</a:t>
            </a:r>
            <a:r>
              <a:rPr lang="zh-CN" altLang="en-US" sz="66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论语</a:t>
            </a:r>
            <a:r>
              <a:rPr lang="en-US" altLang="zh-CN" sz="66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》</a:t>
            </a:r>
            <a:r>
              <a:rPr lang="zh-CN" altLang="en-US" sz="66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十二章</a:t>
            </a:r>
            <a:endParaRPr lang="zh-CN" altLang="en-US" sz="6600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2" name="Shape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620000" y="4495800"/>
            <a:ext cx="6191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903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副标题 2"/>
          <p:cNvSpPr txBox="1">
            <a:spLocks noChangeArrowheads="1"/>
          </p:cNvSpPr>
          <p:nvPr/>
        </p:nvSpPr>
        <p:spPr bwMode="auto">
          <a:xfrm>
            <a:off x="3829050" y="152400"/>
            <a:ext cx="404495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zh-CN" altLang="en-US" sz="4000">
                <a:solidFill>
                  <a:srgbClr val="00B050"/>
                </a:solidFill>
                <a:latin typeface="+中文标题"/>
                <a:ea typeface="黑体" panose="02010609060101010101" pitchFamily="2" charset="-122"/>
              </a:rPr>
              <a:t>文言文翻译方法</a:t>
            </a:r>
            <a:endParaRPr lang="zh-CN" altLang="en-US" sz="4000">
              <a:solidFill>
                <a:srgbClr val="00B050"/>
              </a:solidFill>
              <a:latin typeface="+中文标题"/>
              <a:ea typeface="黑体" panose="02010609060101010101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39775" y="1208088"/>
            <a:ext cx="1447800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600">
                <a:solidFill>
                  <a:srgbClr val="1E4649"/>
                </a:solidFill>
              </a:rPr>
              <a:t>留</a:t>
            </a:r>
            <a:endParaRPr lang="zh-CN" altLang="en-US" sz="6600">
              <a:solidFill>
                <a:srgbClr val="1E4649"/>
              </a:solidFill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355850" y="1208088"/>
            <a:ext cx="731202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sym typeface="+mn-ea"/>
              </a:rPr>
              <a:t>人名、地名、官名、书名、物名、</a:t>
            </a:r>
            <a:r>
              <a:rPr lang="zh-CN" altLang="en-US" sz="3200">
                <a:solidFill>
                  <a:srgbClr val="0000FF"/>
                </a:solidFill>
              </a:rPr>
              <a:t>国号</a:t>
            </a:r>
            <a:r>
              <a:rPr lang="zh-CN" altLang="en-US" sz="3200">
                <a:solidFill>
                  <a:srgbClr val="0000FF"/>
                </a:solidFill>
                <a:sym typeface="+mn-ea"/>
              </a:rPr>
              <a:t>、</a:t>
            </a:r>
            <a:r>
              <a:rPr lang="zh-CN" altLang="en-US" sz="3200">
                <a:solidFill>
                  <a:srgbClr val="0000FF"/>
                </a:solidFill>
              </a:rPr>
              <a:t>年号</a:t>
            </a:r>
            <a:r>
              <a:rPr lang="zh-CN" altLang="en-US" sz="3200">
                <a:solidFill>
                  <a:srgbClr val="0000FF"/>
                </a:solidFill>
                <a:sym typeface="+mn-ea"/>
              </a:rPr>
              <a:t>、</a:t>
            </a:r>
            <a:r>
              <a:rPr lang="zh-CN" altLang="en-US" sz="3200">
                <a:solidFill>
                  <a:srgbClr val="0000FF"/>
                </a:solidFill>
                <a:sym typeface="微软雅黑" panose="020B0503020204020204" pitchFamily="34" charset="-122"/>
              </a:rPr>
              <a:t>谥号</a:t>
            </a:r>
            <a:r>
              <a:rPr lang="zh-CN" altLang="en-US" sz="3200">
                <a:solidFill>
                  <a:srgbClr val="0000FF"/>
                </a:solidFill>
                <a:sym typeface="+mn-ea"/>
              </a:rPr>
              <a:t>、</a:t>
            </a:r>
            <a:r>
              <a:rPr lang="zh-CN" altLang="en-US" sz="3200">
                <a:solidFill>
                  <a:srgbClr val="0000FF"/>
                </a:solidFill>
              </a:rPr>
              <a:t>度量衡单位等都</a:t>
            </a:r>
            <a:r>
              <a:rPr lang="zh-CN" altLang="en-US" sz="3200">
                <a:solidFill>
                  <a:srgbClr val="FF0000"/>
                </a:solidFill>
              </a:rPr>
              <a:t>保留</a:t>
            </a:r>
            <a:r>
              <a:rPr lang="zh-CN" altLang="en-US" sz="3200">
                <a:solidFill>
                  <a:srgbClr val="0000FF"/>
                </a:solidFill>
              </a:rPr>
              <a:t>不译。</a:t>
            </a:r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39775" y="2976563"/>
            <a:ext cx="2057400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600">
                <a:solidFill>
                  <a:srgbClr val="1E4649"/>
                </a:solidFill>
              </a:rPr>
              <a:t>对</a:t>
            </a:r>
            <a:endParaRPr lang="zh-CN" altLang="en-US" sz="6600">
              <a:solidFill>
                <a:srgbClr val="1E4649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355850" y="3130550"/>
            <a:ext cx="718502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0000FF"/>
                </a:solidFill>
              </a:rPr>
              <a:t>把文言</a:t>
            </a:r>
            <a:r>
              <a:rPr lang="zh-CN" altLang="en-US" sz="3200">
                <a:solidFill>
                  <a:srgbClr val="FF0000"/>
                </a:solidFill>
              </a:rPr>
              <a:t>单音节词</a:t>
            </a:r>
            <a:r>
              <a:rPr lang="zh-CN" altLang="en-US" sz="3200">
                <a:solidFill>
                  <a:srgbClr val="0000FF"/>
                </a:solidFill>
              </a:rPr>
              <a:t>一一</a:t>
            </a:r>
            <a:r>
              <a:rPr lang="zh-CN" altLang="en-US" sz="3200">
                <a:solidFill>
                  <a:srgbClr val="FF0000"/>
                </a:solidFill>
              </a:rPr>
              <a:t>对译</a:t>
            </a:r>
            <a:r>
              <a:rPr lang="zh-CN" altLang="en-US" sz="3200">
                <a:solidFill>
                  <a:srgbClr val="0000FF"/>
                </a:solidFill>
              </a:rPr>
              <a:t>为现代汉语的</a:t>
            </a:r>
            <a:r>
              <a:rPr lang="zh-CN" altLang="en-US" sz="3200">
                <a:solidFill>
                  <a:srgbClr val="FF0000"/>
                </a:solidFill>
              </a:rPr>
              <a:t>双音节词或多音节词</a:t>
            </a:r>
            <a:r>
              <a:rPr lang="zh-CN" altLang="en-US" sz="3200">
                <a:solidFill>
                  <a:srgbClr val="0000FF"/>
                </a:solidFill>
              </a:rPr>
              <a:t>。</a:t>
            </a:r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39775" y="4899025"/>
            <a:ext cx="762000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600">
                <a:solidFill>
                  <a:srgbClr val="1E4649"/>
                </a:solidFill>
              </a:rPr>
              <a:t>换</a:t>
            </a:r>
            <a:endParaRPr lang="zh-CN" altLang="en-US" sz="6600">
              <a:solidFill>
                <a:srgbClr val="1E4649"/>
              </a:solidFill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355850" y="4992688"/>
            <a:ext cx="718502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0000FF"/>
                </a:solidFill>
              </a:rPr>
              <a:t>用现代词语</a:t>
            </a:r>
            <a:r>
              <a:rPr lang="zh-CN" altLang="en-US" sz="3200">
                <a:solidFill>
                  <a:srgbClr val="FF0000"/>
                </a:solidFill>
              </a:rPr>
              <a:t>替换</a:t>
            </a:r>
            <a:r>
              <a:rPr lang="zh-CN" altLang="en-US" sz="3200">
                <a:solidFill>
                  <a:srgbClr val="0000FF"/>
                </a:solidFill>
              </a:rPr>
              <a:t>古代词语、古今异义词；</a:t>
            </a:r>
            <a:r>
              <a:rPr lang="zh-CN" altLang="en-US" sz="3200">
                <a:solidFill>
                  <a:srgbClr val="0000FF"/>
                </a:solidFill>
                <a:sym typeface="微软雅黑" panose="020B0503020204020204" pitchFamily="34" charset="-122"/>
              </a:rPr>
              <a:t>将</a:t>
            </a:r>
            <a:r>
              <a:rPr lang="zh-CN" altLang="en-US" sz="3200">
                <a:solidFill>
                  <a:srgbClr val="0000FF"/>
                </a:solidFill>
              </a:rPr>
              <a:t>通假字换成本字再作解释。</a:t>
            </a:r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35868" name="文本框 5"/>
          <p:cNvSpPr txBox="1">
            <a:spLocks noChangeArrowheads="1"/>
          </p:cNvSpPr>
          <p:nvPr/>
        </p:nvSpPr>
        <p:spPr bwMode="auto">
          <a:xfrm>
            <a:off x="154305" y="160655"/>
            <a:ext cx="288226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文言文翻译</a:t>
            </a:r>
            <a:endParaRPr lang="zh-CN" altLang="en-US" sz="40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副标题 2"/>
          <p:cNvSpPr txBox="1">
            <a:spLocks noChangeArrowheads="1"/>
          </p:cNvSpPr>
          <p:nvPr/>
        </p:nvSpPr>
        <p:spPr bwMode="auto">
          <a:xfrm>
            <a:off x="3829050" y="152400"/>
            <a:ext cx="404495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zh-CN" altLang="en-US" sz="4000">
                <a:solidFill>
                  <a:srgbClr val="00B050"/>
                </a:solidFill>
                <a:latin typeface="+中文标题"/>
                <a:ea typeface="黑体" panose="02010609060101010101" pitchFamily="2" charset="-122"/>
              </a:rPr>
              <a:t>文言文翻译方法</a:t>
            </a:r>
            <a:endParaRPr lang="zh-CN" altLang="en-US" sz="4000">
              <a:solidFill>
                <a:srgbClr val="00B050"/>
              </a:solidFill>
              <a:latin typeface="+中文标题"/>
              <a:ea typeface="黑体" panose="02010609060101010101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39775" y="1208088"/>
            <a:ext cx="1447800" cy="1106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600">
                <a:solidFill>
                  <a:srgbClr val="1E4649"/>
                </a:solidFill>
              </a:rPr>
              <a:t>补</a:t>
            </a:r>
            <a:endParaRPr lang="zh-CN" altLang="en-US" sz="6600">
              <a:solidFill>
                <a:srgbClr val="1E4649"/>
              </a:solidFill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465388" y="1349375"/>
            <a:ext cx="754697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补全</a:t>
            </a:r>
            <a:r>
              <a:rPr lang="zh-CN" altLang="en-US" sz="3200">
                <a:solidFill>
                  <a:srgbClr val="0000FF"/>
                </a:solidFill>
              </a:rPr>
              <a:t>省略的某一词语(</a:t>
            </a:r>
            <a:r>
              <a:rPr lang="zh-CN" altLang="en-US" sz="3200">
                <a:solidFill>
                  <a:srgbClr val="FF0000"/>
                </a:solidFill>
                <a:ea typeface="PMingLiU-ExtB" panose="02020500000000000000" pitchFamily="18" charset="-120"/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</a:rPr>
              <a:t>于</a:t>
            </a:r>
            <a:r>
              <a:rPr lang="zh-CN" altLang="en-US" sz="3200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ea typeface="PMingLiU-ExtB" panose="02020500000000000000" pitchFamily="18" charset="-120"/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</a:rPr>
              <a:t>之</a:t>
            </a:r>
            <a:r>
              <a:rPr lang="zh-CN" altLang="en-US" sz="3200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0000FF"/>
                </a:solidFill>
              </a:rPr>
              <a:t>)、量词、句子成分(主语、谓语、宾语等)。</a:t>
            </a:r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39775" y="2976563"/>
            <a:ext cx="2057400" cy="1106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600">
                <a:solidFill>
                  <a:srgbClr val="1E4649"/>
                </a:solidFill>
              </a:rPr>
              <a:t>删</a:t>
            </a:r>
            <a:endParaRPr lang="zh-CN" altLang="en-US" sz="6600">
              <a:solidFill>
                <a:srgbClr val="1E4649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514600" y="3124200"/>
            <a:ext cx="6481763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</a:rPr>
              <a:t>删去</a:t>
            </a:r>
            <a:r>
              <a:rPr lang="zh-CN" altLang="en-US" sz="3200">
                <a:solidFill>
                  <a:srgbClr val="0000FF"/>
                </a:solidFill>
              </a:rPr>
              <a:t>同义的一个词;删去在句中只起语法作用</a:t>
            </a:r>
            <a:r>
              <a:rPr lang="zh-CN" altLang="en-US" sz="3200">
                <a:solidFill>
                  <a:srgbClr val="0000FF"/>
                </a:solidFill>
                <a:sym typeface="微软雅黑" panose="020B0503020204020204" pitchFamily="34" charset="-122"/>
              </a:rPr>
              <a:t>,</a:t>
            </a:r>
            <a:r>
              <a:rPr lang="zh-CN" altLang="en-US" sz="3200">
                <a:solidFill>
                  <a:srgbClr val="0000FF"/>
                </a:solidFill>
              </a:rPr>
              <a:t>无实在意义的</a:t>
            </a:r>
            <a:r>
              <a:rPr lang="zh-CN" altLang="en-US" sz="3200">
                <a:solidFill>
                  <a:srgbClr val="0000FF"/>
                </a:solidFill>
                <a:sym typeface="微软雅黑" panose="020B0503020204020204" pitchFamily="34" charset="-122"/>
              </a:rPr>
              <a:t>文言虚词</a:t>
            </a:r>
            <a:r>
              <a:rPr lang="zh-CN" altLang="en-US" sz="3200">
                <a:solidFill>
                  <a:srgbClr val="0000FF"/>
                </a:solidFill>
              </a:rPr>
              <a:t>。</a:t>
            </a:r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39775" y="4899025"/>
            <a:ext cx="762000" cy="1106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600">
                <a:solidFill>
                  <a:srgbClr val="1E4649"/>
                </a:solidFill>
              </a:rPr>
              <a:t>调</a:t>
            </a:r>
            <a:endParaRPr lang="zh-CN" altLang="en-US" sz="6600">
              <a:solidFill>
                <a:srgbClr val="1E4649"/>
              </a:solidFill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465388" y="5160963"/>
            <a:ext cx="7467600" cy="582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0000FF"/>
                </a:solidFill>
              </a:rPr>
              <a:t>把文言文中倒装的句子成分</a:t>
            </a:r>
            <a:r>
              <a:rPr lang="zh-CN" altLang="en-US" sz="3200">
                <a:solidFill>
                  <a:srgbClr val="FF0000"/>
                </a:solidFill>
              </a:rPr>
              <a:t>调整</a:t>
            </a:r>
            <a:r>
              <a:rPr lang="zh-CN" altLang="en-US" sz="3200">
                <a:solidFill>
                  <a:srgbClr val="0000FF"/>
                </a:solidFill>
              </a:rPr>
              <a:t>过来。</a:t>
            </a:r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35868" name="文本框 5"/>
          <p:cNvSpPr txBox="1">
            <a:spLocks noChangeArrowheads="1"/>
          </p:cNvSpPr>
          <p:nvPr/>
        </p:nvSpPr>
        <p:spPr bwMode="auto">
          <a:xfrm>
            <a:off x="154305" y="160655"/>
            <a:ext cx="288226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文言文翻译</a:t>
            </a:r>
            <a:endParaRPr lang="zh-CN" altLang="en-US" sz="40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椭圆 13"/>
          <p:cNvSpPr>
            <a:spLocks noChangeArrowheads="1"/>
          </p:cNvSpPr>
          <p:nvPr/>
        </p:nvSpPr>
        <p:spPr bwMode="auto">
          <a:xfrm>
            <a:off x="2424113" y="1916113"/>
            <a:ext cx="71437" cy="73025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6803" name="椭圆 15"/>
          <p:cNvSpPr>
            <a:spLocks noChangeArrowheads="1"/>
          </p:cNvSpPr>
          <p:nvPr/>
        </p:nvSpPr>
        <p:spPr bwMode="auto">
          <a:xfrm>
            <a:off x="3143250" y="2349500"/>
            <a:ext cx="73025" cy="71438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6804" name="椭圆 16"/>
          <p:cNvSpPr>
            <a:spLocks noChangeArrowheads="1"/>
          </p:cNvSpPr>
          <p:nvPr/>
        </p:nvSpPr>
        <p:spPr bwMode="auto">
          <a:xfrm>
            <a:off x="3432175" y="2852738"/>
            <a:ext cx="71438" cy="71437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6805" name="椭圆 17"/>
          <p:cNvSpPr>
            <a:spLocks noChangeArrowheads="1"/>
          </p:cNvSpPr>
          <p:nvPr/>
        </p:nvSpPr>
        <p:spPr bwMode="auto">
          <a:xfrm>
            <a:off x="2208213" y="3284538"/>
            <a:ext cx="71437" cy="73025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6806" name="文本框 1"/>
          <p:cNvSpPr txBox="1">
            <a:spLocks noChangeArrowheads="1"/>
          </p:cNvSpPr>
          <p:nvPr/>
        </p:nvSpPr>
        <p:spPr bwMode="auto">
          <a:xfrm>
            <a:off x="2074863" y="1535113"/>
            <a:ext cx="9267825" cy="2584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60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360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、通假字</a:t>
            </a:r>
            <a:endParaRPr lang="zh-CN" altLang="en-US" sz="36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）不亦说乎  </a:t>
            </a:r>
            <a:endParaRPr lang="en-US" altLang="zh-CN" sz="36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）十有五   </a:t>
            </a:r>
            <a:endParaRPr lang="zh-CN" altLang="en-US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6807" name="文本框 3"/>
          <p:cNvSpPr txBox="1">
            <a:spLocks noChangeArrowheads="1"/>
          </p:cNvSpPr>
          <p:nvPr/>
        </p:nvSpPr>
        <p:spPr bwMode="auto">
          <a:xfrm>
            <a:off x="41275" y="41275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文言积累</a:t>
            </a:r>
            <a:endParaRPr lang="zh-CN" altLang="en-US" sz="4000"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85460" y="2566035"/>
            <a:ext cx="52197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“说”同“悦”，愉快。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29225" y="3357880"/>
            <a:ext cx="462661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“有”同“又”，用于整数和零数之间。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1"/>
          <p:cNvSpPr>
            <a:spLocks noChangeArrowheads="1"/>
          </p:cNvSpPr>
          <p:nvPr/>
        </p:nvSpPr>
        <p:spPr bwMode="auto">
          <a:xfrm>
            <a:off x="854075" y="974725"/>
            <a:ext cx="3449638" cy="5908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ts val="5040"/>
              </a:lnSpc>
            </a:pPr>
            <a:r>
              <a:rPr lang="en-US" altLang="zh-CN" sz="3200">
                <a:solidFill>
                  <a:srgbClr val="00B05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2</a:t>
            </a:r>
            <a:r>
              <a:rPr lang="zh-CN" altLang="en-US" sz="3200">
                <a:solidFill>
                  <a:srgbClr val="00B05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、词类活用</a:t>
            </a:r>
            <a:endParaRPr lang="zh-CN" altLang="en-US" sz="3200">
              <a:solidFill>
                <a:srgbClr val="0000FF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eaLnBrk="0" hangingPunct="0">
              <a:lnSpc>
                <a:spcPts val="5040"/>
              </a:lnSpc>
            </a:pPr>
            <a:r>
              <a:rPr lang="zh-CN" altLang="en-US" sz="320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学而时习之</a:t>
            </a:r>
            <a:endParaRPr lang="zh-CN" altLang="en-US" sz="3200">
              <a:solidFill>
                <a:srgbClr val="0000FF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eaLnBrk="0" hangingPunct="0">
              <a:lnSpc>
                <a:spcPts val="5040"/>
              </a:lnSpc>
            </a:pPr>
            <a:r>
              <a:rPr lang="zh-CN" altLang="en-US" sz="320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吾日三省吾身 </a:t>
            </a:r>
            <a:endParaRPr lang="zh-CN" altLang="en-US" sz="3200">
              <a:solidFill>
                <a:srgbClr val="0000FF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eaLnBrk="0" hangingPunct="0">
              <a:lnSpc>
                <a:spcPts val="5040"/>
              </a:lnSpc>
            </a:pPr>
            <a:r>
              <a:rPr lang="zh-CN" altLang="en-US" sz="320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温故而知新 </a:t>
            </a:r>
            <a:endParaRPr lang="zh-CN" altLang="en-US" sz="3200">
              <a:solidFill>
                <a:srgbClr val="0000FF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eaLnBrk="0" hangingPunct="0">
              <a:lnSpc>
                <a:spcPts val="5040"/>
              </a:lnSpc>
            </a:pPr>
            <a:endParaRPr lang="zh-CN" altLang="en-US" sz="3200">
              <a:solidFill>
                <a:srgbClr val="0000FF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eaLnBrk="0" hangingPunct="0">
              <a:lnSpc>
                <a:spcPts val="5040"/>
              </a:lnSpc>
            </a:pPr>
            <a:r>
              <a:rPr lang="zh-CN" altLang="en-US" sz="320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好之者不如乐之者 </a:t>
            </a:r>
            <a:endParaRPr lang="zh-CN" altLang="en-US" sz="3200">
              <a:solidFill>
                <a:srgbClr val="0000FF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eaLnBrk="0" hangingPunct="0">
              <a:lnSpc>
                <a:spcPts val="5040"/>
              </a:lnSpc>
            </a:pPr>
            <a:r>
              <a:rPr lang="zh-CN" altLang="en-US" sz="320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传不习乎 </a:t>
            </a:r>
            <a:endParaRPr lang="zh-CN" altLang="en-US" sz="3200">
              <a:solidFill>
                <a:srgbClr val="0000FF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eaLnBrk="0" hangingPunct="0">
              <a:lnSpc>
                <a:spcPts val="5040"/>
              </a:lnSpc>
            </a:pPr>
            <a:r>
              <a:rPr lang="zh-CN" altLang="en-US" sz="320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饭疏食饮水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pPr eaLnBrk="0" hangingPunct="0">
              <a:lnSpc>
                <a:spcPts val="5040"/>
              </a:lnSpc>
            </a:pP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</p:txBody>
      </p:sp>
      <p:sp>
        <p:nvSpPr>
          <p:cNvPr id="77827" name="Rectangle 2"/>
          <p:cNvSpPr>
            <a:spLocks noChangeArrowheads="1"/>
          </p:cNvSpPr>
          <p:nvPr/>
        </p:nvSpPr>
        <p:spPr bwMode="auto">
          <a:xfrm>
            <a:off x="3143250" y="1619250"/>
            <a:ext cx="8588375" cy="2797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latinLnBrk="1">
              <a:lnSpc>
                <a:spcPts val="5275"/>
              </a:lnSpc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时：名词作状语，按时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latinLnBrk="1">
              <a:lnSpc>
                <a:spcPts val="5275"/>
              </a:lnSpc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   日：名词作状语，每天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latinLnBrk="1">
              <a:lnSpc>
                <a:spcPts val="5275"/>
              </a:lnSpc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 故、新：形容词用作名词，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latinLnBrk="1">
              <a:lnSpc>
                <a:spcPts val="5275"/>
              </a:lnSpc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旧的知识；新的理解和体会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828" name="椭圆 13"/>
          <p:cNvSpPr>
            <a:spLocks noChangeArrowheads="1"/>
          </p:cNvSpPr>
          <p:nvPr/>
        </p:nvSpPr>
        <p:spPr bwMode="auto">
          <a:xfrm>
            <a:off x="2424113" y="1916113"/>
            <a:ext cx="71437" cy="73025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7829" name="椭圆 15"/>
          <p:cNvSpPr>
            <a:spLocks noChangeArrowheads="1"/>
          </p:cNvSpPr>
          <p:nvPr/>
        </p:nvSpPr>
        <p:spPr bwMode="auto">
          <a:xfrm>
            <a:off x="3143250" y="2349500"/>
            <a:ext cx="73025" cy="71438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7830" name="椭圆 16"/>
          <p:cNvSpPr>
            <a:spLocks noChangeArrowheads="1"/>
          </p:cNvSpPr>
          <p:nvPr/>
        </p:nvSpPr>
        <p:spPr bwMode="auto">
          <a:xfrm>
            <a:off x="3432175" y="2852738"/>
            <a:ext cx="71438" cy="71437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7831" name="椭圆 17"/>
          <p:cNvSpPr>
            <a:spLocks noChangeArrowheads="1"/>
          </p:cNvSpPr>
          <p:nvPr/>
        </p:nvSpPr>
        <p:spPr bwMode="auto">
          <a:xfrm>
            <a:off x="2208213" y="3284538"/>
            <a:ext cx="71437" cy="73025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7832" name="文本框 3"/>
          <p:cNvSpPr txBox="1">
            <a:spLocks noChangeArrowheads="1"/>
          </p:cNvSpPr>
          <p:nvPr/>
        </p:nvSpPr>
        <p:spPr bwMode="auto">
          <a:xfrm>
            <a:off x="41275" y="41275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文言积累</a:t>
            </a:r>
            <a:endParaRPr lang="zh-CN" altLang="en-US" sz="4000">
              <a:ea typeface="黑体" panose="02010609060101010101" pitchFamily="2" charset="-122"/>
            </a:endParaRPr>
          </a:p>
        </p:txBody>
      </p:sp>
      <p:sp>
        <p:nvSpPr>
          <p:cNvPr id="77833" name="Rectangle 2"/>
          <p:cNvSpPr>
            <a:spLocks noChangeArrowheads="1"/>
          </p:cNvSpPr>
          <p:nvPr/>
        </p:nvSpPr>
        <p:spPr bwMode="auto">
          <a:xfrm>
            <a:off x="3143250" y="4172744"/>
            <a:ext cx="8588375" cy="2120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latinLnBrk="1">
              <a:lnSpc>
                <a:spcPts val="5275"/>
              </a:lnSpc>
            </a:pP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          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乐：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形容词的意动用法，以……为快乐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latinLnBrk="1">
              <a:lnSpc>
                <a:spcPts val="5275"/>
              </a:lnSpc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传：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动词用作名词，老师传授的知识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latinLnBrk="1">
              <a:lnSpc>
                <a:spcPts val="5275"/>
              </a:lnSpc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饭：名词作动词，吃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78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78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78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78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78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78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椭圆 13"/>
          <p:cNvSpPr>
            <a:spLocks noChangeArrowheads="1"/>
          </p:cNvSpPr>
          <p:nvPr/>
        </p:nvSpPr>
        <p:spPr bwMode="auto">
          <a:xfrm>
            <a:off x="2424113" y="1916113"/>
            <a:ext cx="71437" cy="73025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8851" name="椭圆 15"/>
          <p:cNvSpPr>
            <a:spLocks noChangeArrowheads="1"/>
          </p:cNvSpPr>
          <p:nvPr/>
        </p:nvSpPr>
        <p:spPr bwMode="auto">
          <a:xfrm>
            <a:off x="3143250" y="2349500"/>
            <a:ext cx="73025" cy="71438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8852" name="椭圆 16"/>
          <p:cNvSpPr>
            <a:spLocks noChangeArrowheads="1"/>
          </p:cNvSpPr>
          <p:nvPr/>
        </p:nvSpPr>
        <p:spPr bwMode="auto">
          <a:xfrm>
            <a:off x="3432175" y="2852738"/>
            <a:ext cx="71438" cy="71437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8853" name="椭圆 17"/>
          <p:cNvSpPr>
            <a:spLocks noChangeArrowheads="1"/>
          </p:cNvSpPr>
          <p:nvPr/>
        </p:nvSpPr>
        <p:spPr bwMode="auto">
          <a:xfrm>
            <a:off x="2208213" y="3284538"/>
            <a:ext cx="71437" cy="73025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43715" name="文本占位符 243714"/>
          <p:cNvSpPr>
            <a:spLocks noGrp="1" noRot="1"/>
          </p:cNvSpPr>
          <p:nvPr/>
        </p:nvSpPr>
        <p:spPr>
          <a:xfrm>
            <a:off x="882650" y="962025"/>
            <a:ext cx="4146550" cy="50752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0" hangingPunct="0">
              <a:lnSpc>
                <a:spcPct val="150000"/>
              </a:lnSpc>
            </a:pPr>
            <a:r>
              <a:rPr lang="en-US" altLang="zh-CN" sz="3200">
                <a:solidFill>
                  <a:srgbClr val="00B05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3200">
                <a:solidFill>
                  <a:srgbClr val="00B05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、古今异义</a:t>
            </a:r>
            <a:endParaRPr lang="zh-CN" altLang="en-US" sz="3200">
              <a:solidFill>
                <a:srgbClr val="7030A0"/>
              </a:solidFill>
              <a:latin typeface="微软雅黑" panose="020B0503020204020204" pitchFamily="34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320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）有朋自远方来   </a:t>
            </a:r>
            <a:endParaRPr lang="zh-CN" altLang="en-US" sz="3200">
              <a:solidFill>
                <a:srgbClr val="0000FF"/>
              </a:solidFill>
              <a:latin typeface="微软雅黑" panose="020B0503020204020204" pitchFamily="34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3200">
              <a:solidFill>
                <a:srgbClr val="0000FF"/>
              </a:solidFill>
              <a:latin typeface="微软雅黑" panose="020B0503020204020204" pitchFamily="34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20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）可以为师矣</a:t>
            </a:r>
            <a:endParaRPr lang="zh-CN" altLang="en-US" sz="3200">
              <a:solidFill>
                <a:srgbClr val="0000FF"/>
              </a:solidFill>
              <a:latin typeface="微软雅黑" panose="020B0503020204020204" pitchFamily="34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3200">
              <a:solidFill>
                <a:srgbClr val="0000FF"/>
              </a:solidFill>
              <a:latin typeface="微软雅黑" panose="020B0503020204020204" pitchFamily="34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320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</a:rPr>
              <a:t>吾日三省吾身。</a:t>
            </a:r>
            <a:endParaRPr lang="zh-CN" altLang="en-US" sz="320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320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0" hangingPunct="0">
              <a:lnSpc>
                <a:spcPts val="2875"/>
              </a:lnSpc>
            </a:pPr>
            <a:endParaRPr lang="zh-CN" altLang="en-US" sz="320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351463" y="1643063"/>
            <a:ext cx="4725987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古义：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指志同道合的人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今义：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朋友。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8856" name="文本框 5"/>
          <p:cNvSpPr txBox="1">
            <a:spLocks noChangeArrowheads="1"/>
          </p:cNvSpPr>
          <p:nvPr/>
        </p:nvSpPr>
        <p:spPr bwMode="auto">
          <a:xfrm>
            <a:off x="4603750" y="1889125"/>
            <a:ext cx="6000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朋</a:t>
            </a:r>
            <a:endParaRPr lang="zh-CN" altLang="en-US" sz="3200">
              <a:solidFill>
                <a:srgbClr val="C00000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</p:txBody>
      </p:sp>
      <p:sp>
        <p:nvSpPr>
          <p:cNvPr id="78857" name="文本框 6"/>
          <p:cNvSpPr txBox="1">
            <a:spLocks noChangeArrowheads="1"/>
          </p:cNvSpPr>
          <p:nvPr/>
        </p:nvSpPr>
        <p:spPr bwMode="auto">
          <a:xfrm>
            <a:off x="4132263" y="3357563"/>
            <a:ext cx="137636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可以</a:t>
            </a:r>
            <a:endParaRPr lang="zh-CN" altLang="en-US" sz="3200">
              <a:solidFill>
                <a:srgbClr val="C00000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</p:txBody>
      </p:sp>
      <p:sp>
        <p:nvSpPr>
          <p:cNvPr id="78858" name="文本框 7"/>
          <p:cNvSpPr txBox="1">
            <a:spLocks noChangeArrowheads="1"/>
          </p:cNvSpPr>
          <p:nvPr/>
        </p:nvSpPr>
        <p:spPr bwMode="auto">
          <a:xfrm>
            <a:off x="4829175" y="4870450"/>
            <a:ext cx="600075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三</a:t>
            </a:r>
            <a:endParaRPr lang="zh-CN" altLang="en-US" sz="280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203825" y="3111500"/>
            <a:ext cx="703897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古义：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两个词。可，可以；以，凭借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今义：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一个词。能够。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657850" y="4560888"/>
            <a:ext cx="472440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古义：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多次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2" charset="-122"/>
              <a:sym typeface="+mn-ea"/>
            </a:endParaRPr>
          </a:p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今义：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数词，三。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1" name="AutoShape 6"/>
          <p:cNvSpPr/>
          <p:nvPr/>
        </p:nvSpPr>
        <p:spPr>
          <a:xfrm flipH="1">
            <a:off x="5203825" y="1797050"/>
            <a:ext cx="147638" cy="766763"/>
          </a:xfrm>
          <a:prstGeom prst="rightBrace">
            <a:avLst>
              <a:gd name="adj1" fmla="val 112446"/>
              <a:gd name="adj2" fmla="val 50000"/>
            </a:avLst>
          </a:prstGeom>
          <a:ln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none" anchor="ctr"/>
          <a:lstStyle/>
          <a:p>
            <a:pPr eaLnBrk="0" hangingPunct="0">
              <a:defRPr/>
            </a:pP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" name="AutoShape 6"/>
          <p:cNvSpPr/>
          <p:nvPr/>
        </p:nvSpPr>
        <p:spPr>
          <a:xfrm flipH="1">
            <a:off x="5056188" y="3267075"/>
            <a:ext cx="147637" cy="765175"/>
          </a:xfrm>
          <a:prstGeom prst="rightBrace">
            <a:avLst>
              <a:gd name="adj1" fmla="val 106008"/>
              <a:gd name="adj2" fmla="val 50000"/>
            </a:avLst>
          </a:prstGeom>
          <a:ln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none" anchor="ctr"/>
          <a:lstStyle/>
          <a:p>
            <a:pPr eaLnBrk="0" hangingPunct="0">
              <a:defRPr/>
            </a:pP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" name="AutoShape 6"/>
          <p:cNvSpPr/>
          <p:nvPr/>
        </p:nvSpPr>
        <p:spPr>
          <a:xfrm flipH="1">
            <a:off x="5508625" y="4748213"/>
            <a:ext cx="149225" cy="765175"/>
          </a:xfrm>
          <a:prstGeom prst="rightBrace">
            <a:avLst>
              <a:gd name="adj1" fmla="val 106008"/>
              <a:gd name="adj2" fmla="val 50000"/>
            </a:avLst>
          </a:prstGeom>
          <a:ln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none" anchor="ctr"/>
          <a:lstStyle/>
          <a:p>
            <a:pPr eaLnBrk="0" hangingPunct="0">
              <a:defRPr/>
            </a:pP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8864" name="文本框 3"/>
          <p:cNvSpPr txBox="1">
            <a:spLocks noChangeArrowheads="1"/>
          </p:cNvSpPr>
          <p:nvPr/>
        </p:nvSpPr>
        <p:spPr bwMode="auto">
          <a:xfrm>
            <a:off x="41275" y="41275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文言积累</a:t>
            </a:r>
            <a:endParaRPr lang="zh-CN" altLang="en-US" sz="40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椭圆 13"/>
          <p:cNvSpPr>
            <a:spLocks noChangeArrowheads="1"/>
          </p:cNvSpPr>
          <p:nvPr/>
        </p:nvSpPr>
        <p:spPr bwMode="auto">
          <a:xfrm>
            <a:off x="2424113" y="1916113"/>
            <a:ext cx="71437" cy="73025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9875" name="椭圆 15"/>
          <p:cNvSpPr>
            <a:spLocks noChangeArrowheads="1"/>
          </p:cNvSpPr>
          <p:nvPr/>
        </p:nvSpPr>
        <p:spPr bwMode="auto">
          <a:xfrm>
            <a:off x="3143250" y="2349500"/>
            <a:ext cx="73025" cy="71438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9876" name="椭圆 16"/>
          <p:cNvSpPr>
            <a:spLocks noChangeArrowheads="1"/>
          </p:cNvSpPr>
          <p:nvPr/>
        </p:nvSpPr>
        <p:spPr bwMode="auto">
          <a:xfrm>
            <a:off x="3432175" y="2852738"/>
            <a:ext cx="71438" cy="71437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9877" name="椭圆 17"/>
          <p:cNvSpPr>
            <a:spLocks noChangeArrowheads="1"/>
          </p:cNvSpPr>
          <p:nvPr/>
        </p:nvSpPr>
        <p:spPr bwMode="auto">
          <a:xfrm>
            <a:off x="2208213" y="3284538"/>
            <a:ext cx="71437" cy="73025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43715" name="文本占位符 243714"/>
          <p:cNvSpPr>
            <a:spLocks noGrp="1" noRot="1"/>
          </p:cNvSpPr>
          <p:nvPr/>
        </p:nvSpPr>
        <p:spPr>
          <a:xfrm>
            <a:off x="882650" y="962025"/>
            <a:ext cx="4146550" cy="50752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0" hangingPunct="0">
              <a:lnSpc>
                <a:spcPct val="150000"/>
              </a:lnSpc>
            </a:pPr>
            <a:r>
              <a:rPr lang="en-US" altLang="zh-CN" sz="3200">
                <a:solidFill>
                  <a:srgbClr val="00B05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3200">
                <a:solidFill>
                  <a:srgbClr val="00B05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、古今异义</a:t>
            </a:r>
            <a:endParaRPr lang="zh-CN" altLang="en-US" sz="3200">
              <a:solidFill>
                <a:srgbClr val="7030A0"/>
              </a:solidFill>
              <a:latin typeface="微软雅黑" panose="020B0503020204020204" pitchFamily="34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4</a:t>
            </a:r>
            <a:r>
              <a:rPr lang="zh-CN" altLang="en-US" sz="320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）饭疏食饮水   </a:t>
            </a:r>
            <a:endParaRPr lang="zh-CN" altLang="en-US" sz="3200">
              <a:solidFill>
                <a:srgbClr val="0000FF"/>
              </a:solidFill>
              <a:latin typeface="微软雅黑" panose="020B0503020204020204" pitchFamily="34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3200">
              <a:solidFill>
                <a:srgbClr val="0000FF"/>
              </a:solidFill>
              <a:latin typeface="微软雅黑" panose="020B0503020204020204" pitchFamily="34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（5）饭疏食饮水</a:t>
            </a:r>
            <a:endParaRPr lang="zh-CN" altLang="en-US" sz="3200">
              <a:solidFill>
                <a:srgbClr val="0000FF"/>
              </a:solidFill>
              <a:latin typeface="微软雅黑" panose="020B0503020204020204" pitchFamily="34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3200">
              <a:solidFill>
                <a:srgbClr val="0000FF"/>
              </a:solidFill>
              <a:latin typeface="微软雅黑" panose="020B0503020204020204" pitchFamily="34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（6）匹夫不可夺志也</a:t>
            </a:r>
            <a:endParaRPr lang="zh-CN" altLang="en-US" sz="3200">
              <a:solidFill>
                <a:srgbClr val="0000FF"/>
              </a:solidFill>
              <a:latin typeface="微软雅黑" panose="020B0503020204020204" pitchFamily="34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320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0" hangingPunct="0">
              <a:lnSpc>
                <a:spcPts val="2875"/>
              </a:lnSpc>
            </a:pPr>
            <a:endParaRPr lang="zh-CN" altLang="en-US" sz="320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351463" y="1643063"/>
            <a:ext cx="603885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古义：冷水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今义：无色无味无臭的液体。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</p:txBody>
      </p:sp>
      <p:sp>
        <p:nvSpPr>
          <p:cNvPr id="79880" name="文本框 5"/>
          <p:cNvSpPr txBox="1">
            <a:spLocks noChangeArrowheads="1"/>
          </p:cNvSpPr>
          <p:nvPr/>
        </p:nvSpPr>
        <p:spPr bwMode="auto">
          <a:xfrm>
            <a:off x="4497388" y="1889125"/>
            <a:ext cx="601662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水</a:t>
            </a:r>
            <a:endParaRPr lang="zh-CN" altLang="en-US" sz="3200">
              <a:solidFill>
                <a:srgbClr val="C00000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</p:txBody>
      </p:sp>
      <p:sp>
        <p:nvSpPr>
          <p:cNvPr id="79881" name="文本框 6"/>
          <p:cNvSpPr txBox="1">
            <a:spLocks noChangeArrowheads="1"/>
          </p:cNvSpPr>
          <p:nvPr/>
        </p:nvSpPr>
        <p:spPr bwMode="auto">
          <a:xfrm>
            <a:off x="4497388" y="3357563"/>
            <a:ext cx="137636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疏</a:t>
            </a:r>
            <a:endParaRPr lang="zh-CN" altLang="en-US" sz="3200">
              <a:solidFill>
                <a:srgbClr val="C00000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</p:txBody>
      </p:sp>
      <p:sp>
        <p:nvSpPr>
          <p:cNvPr id="79882" name="文本框 7"/>
          <p:cNvSpPr txBox="1">
            <a:spLocks noChangeArrowheads="1"/>
          </p:cNvSpPr>
          <p:nvPr/>
        </p:nvSpPr>
        <p:spPr bwMode="auto">
          <a:xfrm>
            <a:off x="4829175" y="4838700"/>
            <a:ext cx="10445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匹夫</a:t>
            </a:r>
            <a:endParaRPr lang="zh-CN" altLang="en-US" sz="3200">
              <a:solidFill>
                <a:srgbClr val="C00000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203825" y="3111500"/>
            <a:ext cx="7256463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古义：粗劣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今义：疏通、疏散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129338" y="4592638"/>
            <a:ext cx="624522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古义：平民百姓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今义：无学识、无智谋的人。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</p:txBody>
      </p:sp>
      <p:sp>
        <p:nvSpPr>
          <p:cNvPr id="11" name="AutoShape 6"/>
          <p:cNvSpPr/>
          <p:nvPr/>
        </p:nvSpPr>
        <p:spPr>
          <a:xfrm flipH="1">
            <a:off x="5203825" y="1797050"/>
            <a:ext cx="147638" cy="766763"/>
          </a:xfrm>
          <a:prstGeom prst="rightBrace">
            <a:avLst>
              <a:gd name="adj1" fmla="val 112446"/>
              <a:gd name="adj2" fmla="val 50000"/>
            </a:avLst>
          </a:prstGeom>
          <a:ln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none" anchor="ctr"/>
          <a:lstStyle/>
          <a:p>
            <a:pPr eaLnBrk="0" hangingPunct="0">
              <a:defRPr/>
            </a:pP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" name="AutoShape 6"/>
          <p:cNvSpPr/>
          <p:nvPr/>
        </p:nvSpPr>
        <p:spPr>
          <a:xfrm flipH="1">
            <a:off x="5056188" y="3267075"/>
            <a:ext cx="147637" cy="765175"/>
          </a:xfrm>
          <a:prstGeom prst="rightBrace">
            <a:avLst>
              <a:gd name="adj1" fmla="val 106008"/>
              <a:gd name="adj2" fmla="val 50000"/>
            </a:avLst>
          </a:prstGeom>
          <a:ln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none" anchor="ctr"/>
          <a:lstStyle/>
          <a:p>
            <a:pPr eaLnBrk="0" hangingPunct="0">
              <a:defRPr/>
            </a:pP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" name="AutoShape 6"/>
          <p:cNvSpPr/>
          <p:nvPr/>
        </p:nvSpPr>
        <p:spPr>
          <a:xfrm flipH="1">
            <a:off x="5873750" y="4748213"/>
            <a:ext cx="149225" cy="765175"/>
          </a:xfrm>
          <a:prstGeom prst="rightBrace">
            <a:avLst>
              <a:gd name="adj1" fmla="val 106008"/>
              <a:gd name="adj2" fmla="val 50000"/>
            </a:avLst>
          </a:prstGeom>
          <a:ln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none" anchor="ctr"/>
          <a:lstStyle/>
          <a:p>
            <a:pPr eaLnBrk="0" hangingPunct="0">
              <a:defRPr/>
            </a:pP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9888" name="文本框 3"/>
          <p:cNvSpPr txBox="1">
            <a:spLocks noChangeArrowheads="1"/>
          </p:cNvSpPr>
          <p:nvPr/>
        </p:nvSpPr>
        <p:spPr bwMode="auto">
          <a:xfrm>
            <a:off x="41275" y="41275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文言积累</a:t>
            </a:r>
            <a:endParaRPr lang="zh-CN" altLang="en-US" sz="40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椭圆 13"/>
          <p:cNvSpPr>
            <a:spLocks noChangeArrowheads="1"/>
          </p:cNvSpPr>
          <p:nvPr/>
        </p:nvSpPr>
        <p:spPr bwMode="auto">
          <a:xfrm>
            <a:off x="1828800" y="1887538"/>
            <a:ext cx="71438" cy="73025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80899" name="椭圆 15"/>
          <p:cNvSpPr>
            <a:spLocks noChangeArrowheads="1"/>
          </p:cNvSpPr>
          <p:nvPr/>
        </p:nvSpPr>
        <p:spPr bwMode="auto">
          <a:xfrm>
            <a:off x="3143250" y="2349500"/>
            <a:ext cx="73025" cy="71438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80900" name="椭圆 16"/>
          <p:cNvSpPr>
            <a:spLocks noChangeArrowheads="1"/>
          </p:cNvSpPr>
          <p:nvPr/>
        </p:nvSpPr>
        <p:spPr bwMode="auto">
          <a:xfrm>
            <a:off x="3432175" y="2852738"/>
            <a:ext cx="71438" cy="71437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80901" name="椭圆 17"/>
          <p:cNvSpPr>
            <a:spLocks noChangeArrowheads="1"/>
          </p:cNvSpPr>
          <p:nvPr/>
        </p:nvSpPr>
        <p:spPr bwMode="auto">
          <a:xfrm>
            <a:off x="2208213" y="3284538"/>
            <a:ext cx="71437" cy="73025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28800" y="4953000"/>
            <a:ext cx="895350" cy="57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FF0000"/>
                </a:solidFill>
                <a:ea typeface="黑体" panose="02010609060101010101" pitchFamily="2" charset="-122"/>
              </a:rPr>
              <a:t>为</a:t>
            </a:r>
            <a:endParaRPr lang="zh-CN" altLang="en-US" sz="280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AutoShape 6"/>
          <p:cNvSpPr/>
          <p:nvPr/>
        </p:nvSpPr>
        <p:spPr>
          <a:xfrm flipH="1">
            <a:off x="2667000" y="4419600"/>
            <a:ext cx="228600" cy="1584325"/>
          </a:xfrm>
          <a:prstGeom prst="rightBrace">
            <a:avLst>
              <a:gd name="adj1" fmla="val 112446"/>
              <a:gd name="adj2" fmla="val 50000"/>
            </a:avLst>
          </a:prstGeom>
          <a:ln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none" anchor="ctr"/>
          <a:lstStyle/>
          <a:p>
            <a:pPr eaLnBrk="0" hangingPunct="0">
              <a:defRPr/>
            </a:pP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0904" name="文本占位符 243714"/>
          <p:cNvSpPr>
            <a:spLocks noGrp="1" noRot="1"/>
          </p:cNvSpPr>
          <p:nvPr/>
        </p:nvSpPr>
        <p:spPr bwMode="auto">
          <a:xfrm>
            <a:off x="2801938" y="1681163"/>
            <a:ext cx="5449887" cy="167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>
              <a:lnSpc>
                <a:spcPts val="4540"/>
              </a:lnSpc>
            </a:pP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</a:rPr>
              <a:t>（</a:t>
            </a:r>
            <a:r>
              <a:rPr lang="en-US" altLang="zh-CN" sz="3200">
                <a:solidFill>
                  <a:srgbClr val="0000FF"/>
                </a:solidFill>
                <a:ea typeface="黑体" panose="02010609060101010101" pitchFamily="2" charset="-122"/>
              </a:rPr>
              <a:t>1</a:t>
            </a: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</a:rPr>
              <a:t>）吾十有五而志于学</a:t>
            </a:r>
            <a:endParaRPr lang="zh-CN" altLang="en-US" sz="320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0" hangingPunct="0">
              <a:lnSpc>
                <a:spcPts val="4540"/>
              </a:lnSpc>
            </a:pP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</a:rPr>
              <a:t>于我如浮云</a:t>
            </a:r>
            <a:endParaRPr lang="zh-CN" altLang="en-US" sz="320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0" hangingPunct="0">
              <a:lnSpc>
                <a:spcPts val="4540"/>
              </a:lnSpc>
            </a:pP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</a:rPr>
              <a:t>己所不欲，勿施于人</a:t>
            </a:r>
            <a:endParaRPr lang="zh-CN" altLang="en-US" sz="320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0" hangingPunct="0">
              <a:lnSpc>
                <a:spcPts val="4540"/>
              </a:lnSpc>
            </a:pPr>
            <a:endParaRPr lang="zh-CN" altLang="en-US" sz="320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4" name="AutoShape 6"/>
          <p:cNvSpPr/>
          <p:nvPr/>
        </p:nvSpPr>
        <p:spPr>
          <a:xfrm flipH="1">
            <a:off x="2801938" y="1743075"/>
            <a:ext cx="203200" cy="1614488"/>
          </a:xfrm>
          <a:prstGeom prst="rightBrace">
            <a:avLst>
              <a:gd name="adj1" fmla="val 112446"/>
              <a:gd name="adj2" fmla="val 50000"/>
            </a:avLst>
          </a:prstGeom>
          <a:ln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none" anchor="ctr"/>
          <a:lstStyle/>
          <a:p>
            <a:pPr eaLnBrk="0" hangingPunct="0">
              <a:defRPr/>
            </a:pP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05000" y="2339975"/>
            <a:ext cx="89693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3200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于</a:t>
            </a:r>
            <a:endParaRPr lang="zh-CN" altLang="en-US" sz="3200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80907" name="文本框 4"/>
          <p:cNvSpPr txBox="1">
            <a:spLocks noChangeArrowheads="1"/>
          </p:cNvSpPr>
          <p:nvPr/>
        </p:nvSpPr>
        <p:spPr bwMode="auto">
          <a:xfrm>
            <a:off x="41275" y="41275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文言积累</a:t>
            </a:r>
            <a:endParaRPr lang="zh-CN" altLang="en-US" sz="4000"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724775" y="1631950"/>
            <a:ext cx="1001713" cy="1838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ts val="4540"/>
              </a:lnSpc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在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eaLnBrk="0" hangingPunct="0">
              <a:lnSpc>
                <a:spcPts val="4540"/>
              </a:lnSpc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对于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eaLnBrk="0" hangingPunct="0">
              <a:lnSpc>
                <a:spcPts val="4540"/>
              </a:lnSpc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给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</p:txBody>
      </p:sp>
      <p:sp>
        <p:nvSpPr>
          <p:cNvPr id="80909" name="文本框 8"/>
          <p:cNvSpPr txBox="1">
            <a:spLocks noChangeArrowheads="1"/>
          </p:cNvSpPr>
          <p:nvPr/>
        </p:nvSpPr>
        <p:spPr bwMode="auto">
          <a:xfrm>
            <a:off x="2665413" y="550863"/>
            <a:ext cx="1843087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600">
                <a:solidFill>
                  <a:srgbClr val="00B05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4</a:t>
            </a:r>
            <a:r>
              <a:rPr lang="zh-CN" altLang="en-US" sz="3600">
                <a:solidFill>
                  <a:srgbClr val="00B05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、虚词</a:t>
            </a:r>
            <a:endParaRPr lang="zh-CN" altLang="en-US" sz="3600">
              <a:solidFill>
                <a:srgbClr val="00B050"/>
              </a:solidFill>
              <a:latin typeface="微软雅黑" panose="020B0503020204020204" pitchFamily="34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0910" name="文本占位符 243714"/>
          <p:cNvSpPr>
            <a:spLocks noGrp="1" noRot="1"/>
          </p:cNvSpPr>
          <p:nvPr/>
        </p:nvSpPr>
        <p:spPr bwMode="auto">
          <a:xfrm>
            <a:off x="2667000" y="4267200"/>
            <a:ext cx="5449888" cy="167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>
              <a:lnSpc>
                <a:spcPts val="4540"/>
              </a:lnSpc>
            </a:pP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</a:rPr>
              <a:t>（</a:t>
            </a:r>
            <a:r>
              <a:rPr lang="en-US" altLang="zh-CN" sz="3200">
                <a:solidFill>
                  <a:srgbClr val="0000FF"/>
                </a:solidFill>
                <a:ea typeface="黑体" panose="02010609060101010101" pitchFamily="2" charset="-122"/>
              </a:rPr>
              <a:t>1</a:t>
            </a: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</a:rPr>
              <a:t>）为人谋而不忠乎</a:t>
            </a:r>
            <a:endParaRPr lang="zh-CN" altLang="en-US" sz="320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0" hangingPunct="0">
              <a:lnSpc>
                <a:spcPts val="4540"/>
              </a:lnSpc>
            </a:pP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</a:rPr>
              <a:t>可以为师矣</a:t>
            </a:r>
            <a:endParaRPr lang="zh-CN" altLang="en-US" sz="320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0" hangingPunct="0">
              <a:lnSpc>
                <a:spcPts val="4540"/>
              </a:lnSpc>
            </a:pP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</a:rPr>
              <a:t>知之为知之</a:t>
            </a:r>
            <a:endParaRPr lang="zh-CN" altLang="en-US" sz="320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0" hangingPunct="0">
              <a:lnSpc>
                <a:spcPts val="4540"/>
              </a:lnSpc>
            </a:pPr>
            <a:endParaRPr lang="zh-CN" altLang="en-US" sz="320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2" name="文本框 5"/>
          <p:cNvSpPr txBox="1">
            <a:spLocks noChangeArrowheads="1"/>
          </p:cNvSpPr>
          <p:nvPr/>
        </p:nvSpPr>
        <p:spPr bwMode="auto">
          <a:xfrm>
            <a:off x="7315200" y="4267200"/>
            <a:ext cx="1001713" cy="1820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ts val="4540"/>
              </a:lnSpc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替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eaLnBrk="0" hangingPunct="0">
              <a:lnSpc>
                <a:spcPts val="4540"/>
              </a:lnSpc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做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eaLnBrk="0" hangingPunct="0">
              <a:lnSpc>
                <a:spcPts val="4540"/>
              </a:lnSpc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就是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椭圆 13"/>
          <p:cNvSpPr>
            <a:spLocks noChangeArrowheads="1"/>
          </p:cNvSpPr>
          <p:nvPr/>
        </p:nvSpPr>
        <p:spPr bwMode="auto">
          <a:xfrm>
            <a:off x="2424113" y="1916113"/>
            <a:ext cx="71437" cy="73025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81923" name="椭圆 15"/>
          <p:cNvSpPr>
            <a:spLocks noChangeArrowheads="1"/>
          </p:cNvSpPr>
          <p:nvPr/>
        </p:nvSpPr>
        <p:spPr bwMode="auto">
          <a:xfrm>
            <a:off x="3143250" y="2349500"/>
            <a:ext cx="73025" cy="71438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81924" name="椭圆 16"/>
          <p:cNvSpPr>
            <a:spLocks noChangeArrowheads="1"/>
          </p:cNvSpPr>
          <p:nvPr/>
        </p:nvSpPr>
        <p:spPr bwMode="auto">
          <a:xfrm>
            <a:off x="3432175" y="2852738"/>
            <a:ext cx="71438" cy="71437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81925" name="椭圆 17"/>
          <p:cNvSpPr>
            <a:spLocks noChangeArrowheads="1"/>
          </p:cNvSpPr>
          <p:nvPr/>
        </p:nvSpPr>
        <p:spPr bwMode="auto">
          <a:xfrm>
            <a:off x="2208213" y="3284538"/>
            <a:ext cx="71437" cy="73025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81926" name="文本框 1"/>
          <p:cNvSpPr txBox="1">
            <a:spLocks noChangeArrowheads="1"/>
          </p:cNvSpPr>
          <p:nvPr/>
        </p:nvSpPr>
        <p:spPr bwMode="auto">
          <a:xfrm>
            <a:off x="1663700" y="869950"/>
            <a:ext cx="9786938" cy="4130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atinLnBrk="1">
              <a:lnSpc>
                <a:spcPts val="4500"/>
              </a:lnSpc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而的用法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atinLnBrk="1">
              <a:lnSpc>
                <a:spcPts val="45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①表示并列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，并且；博学而笃志,切问而近思。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atinLnBrk="1">
              <a:lnSpc>
                <a:spcPts val="45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②表示顺承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，然后，就；学而时习之，三十而立。 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atinLnBrk="1">
              <a:lnSpc>
                <a:spcPts val="45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③表示转折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，却，但是；人不知而不愠 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atinLnBrk="1">
              <a:lnSpc>
                <a:spcPts val="45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④表示修饰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（方式、状态），曲肱而枕之。 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atinLnBrk="1">
              <a:lnSpc>
                <a:spcPts val="45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⑤表示假设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，相当于“如果”；人而无信</a:t>
            </a:r>
            <a:r>
              <a:rPr lang="en-US" altLang="zh-CN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不知其可也。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atinLnBrk="1">
              <a:lnSpc>
                <a:spcPts val="45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⑥表示因果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，相当于“因而</a:t>
            </a:r>
            <a:r>
              <a:rPr lang="en-US" altLang="zh-CN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1927" name="文本框 3"/>
          <p:cNvSpPr txBox="1">
            <a:spLocks noChangeArrowheads="1"/>
          </p:cNvSpPr>
          <p:nvPr/>
        </p:nvSpPr>
        <p:spPr bwMode="auto">
          <a:xfrm>
            <a:off x="41275" y="41275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文言积累</a:t>
            </a:r>
            <a:endParaRPr lang="zh-CN" altLang="en-US" sz="4000">
              <a:ea typeface="黑体" panose="02010609060101010101" pitchFamily="2" charset="-122"/>
            </a:endParaRPr>
          </a:p>
        </p:txBody>
      </p:sp>
      <p:sp>
        <p:nvSpPr>
          <p:cNvPr id="81928" name="文本框 8"/>
          <p:cNvSpPr txBox="1">
            <a:spLocks noChangeArrowheads="1"/>
          </p:cNvSpPr>
          <p:nvPr/>
        </p:nvSpPr>
        <p:spPr bwMode="auto">
          <a:xfrm>
            <a:off x="3143250" y="223838"/>
            <a:ext cx="184308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600">
                <a:solidFill>
                  <a:srgbClr val="00B05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4</a:t>
            </a:r>
            <a:r>
              <a:rPr lang="zh-CN" altLang="en-US" sz="3600">
                <a:solidFill>
                  <a:srgbClr val="00B05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、虚词</a:t>
            </a:r>
            <a:endParaRPr lang="zh-CN" altLang="en-US" sz="3600">
              <a:solidFill>
                <a:srgbClr val="00B050"/>
              </a:solidFill>
              <a:latin typeface="微软雅黑" panose="020B0503020204020204" pitchFamily="34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矩形 68609"/>
          <p:cNvSpPr>
            <a:spLocks noChangeArrowheads="1"/>
          </p:cNvSpPr>
          <p:nvPr/>
        </p:nvSpPr>
        <p:spPr bwMode="auto">
          <a:xfrm>
            <a:off x="1174750" y="714375"/>
            <a:ext cx="9844088" cy="6616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ts val="4240"/>
              </a:lnSpc>
            </a:pP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判断下列句中“而”字的用法：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pPr eaLnBrk="0" hangingPunct="0">
              <a:lnSpc>
                <a:spcPts val="4240"/>
              </a:lnSpc>
            </a:pP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1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）人不知而不愠    （       ）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pPr eaLnBrk="0" hangingPunct="0">
              <a:lnSpc>
                <a:spcPts val="4240"/>
              </a:lnSpc>
            </a:pP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2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）为人谋而不忠乎  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（       ）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pPr eaLnBrk="0" hangingPunct="0">
              <a:lnSpc>
                <a:spcPts val="4240"/>
              </a:lnSpc>
            </a:pP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3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）与朋友交而不信乎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（       ）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pPr eaLnBrk="0" hangingPunct="0">
              <a:lnSpc>
                <a:spcPts val="4240"/>
              </a:lnSpc>
            </a:pP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4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）吾十有五而志于学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（       ）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pPr eaLnBrk="0" hangingPunct="0">
              <a:lnSpc>
                <a:spcPts val="4240"/>
              </a:lnSpc>
            </a:pP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5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）三十而立，四十而不惑</a:t>
            </a: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……  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（       ）</a:t>
            </a:r>
            <a:endParaRPr lang="en-US" altLang="zh-CN" sz="320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pPr eaLnBrk="0" hangingPunct="0">
              <a:lnSpc>
                <a:spcPts val="4240"/>
              </a:lnSpc>
            </a:pP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6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）学而不思则罔，思而不学则殆（       ）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4240"/>
              </a:lnSpc>
            </a:pP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7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）曲肱而枕之      （       ）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4240"/>
              </a:lnSpc>
            </a:pP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8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）不义而富且贵    （       ）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4240"/>
              </a:lnSpc>
            </a:pP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9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）择其善者而从之，其不善者而改之（       ）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4240"/>
              </a:lnSpc>
            </a:pP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7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）博学而笃志，切问而近思        （       ）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4240"/>
              </a:lnSpc>
            </a:pP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8611" name="文本框 68610"/>
          <p:cNvSpPr txBox="1">
            <a:spLocks noChangeArrowheads="1"/>
          </p:cNvSpPr>
          <p:nvPr/>
        </p:nvSpPr>
        <p:spPr bwMode="auto">
          <a:xfrm>
            <a:off x="5988050" y="1246188"/>
            <a:ext cx="28082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楷体_GB2312"/>
                <a:ea typeface="黑体" panose="02010609060101010101" pitchFamily="2" charset="-122"/>
              </a:rPr>
              <a:t>表转折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</p:txBody>
      </p:sp>
      <p:sp>
        <p:nvSpPr>
          <p:cNvPr id="68612" name="文本框 68611"/>
          <p:cNvSpPr txBox="1">
            <a:spLocks noChangeArrowheads="1"/>
          </p:cNvSpPr>
          <p:nvPr/>
        </p:nvSpPr>
        <p:spPr bwMode="auto">
          <a:xfrm>
            <a:off x="5988050" y="1773238"/>
            <a:ext cx="28082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楷体_GB2312"/>
                <a:ea typeface="黑体" panose="02010609060101010101" pitchFamily="2" charset="-122"/>
              </a:rPr>
              <a:t>表转折</a:t>
            </a:r>
            <a:endParaRPr lang="zh-CN" altLang="en-US" sz="3200">
              <a:solidFill>
                <a:srgbClr val="FF0000"/>
              </a:solidFill>
              <a:latin typeface="楷体_GB2312"/>
              <a:ea typeface="黑体" panose="02010609060101010101" pitchFamily="2" charset="-122"/>
            </a:endParaRPr>
          </a:p>
        </p:txBody>
      </p:sp>
      <p:sp>
        <p:nvSpPr>
          <p:cNvPr id="68613" name="文本框 68612"/>
          <p:cNvSpPr txBox="1">
            <a:spLocks noChangeArrowheads="1"/>
          </p:cNvSpPr>
          <p:nvPr/>
        </p:nvSpPr>
        <p:spPr bwMode="auto">
          <a:xfrm>
            <a:off x="5988050" y="2357438"/>
            <a:ext cx="2808288" cy="582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楷体_GB2312"/>
                <a:ea typeface="黑体" panose="02010609060101010101" pitchFamily="2" charset="-122"/>
              </a:rPr>
              <a:t>表转折</a:t>
            </a:r>
            <a:endParaRPr lang="zh-CN" altLang="en-US" sz="3200">
              <a:solidFill>
                <a:srgbClr val="FF0000"/>
              </a:solidFill>
              <a:latin typeface="楷体_GB2312"/>
              <a:ea typeface="黑体" panose="02010609060101010101" pitchFamily="2" charset="-122"/>
            </a:endParaRPr>
          </a:p>
        </p:txBody>
      </p:sp>
      <p:sp>
        <p:nvSpPr>
          <p:cNvPr id="68614" name="文本框 68613"/>
          <p:cNvSpPr txBox="1">
            <a:spLocks noChangeArrowheads="1"/>
          </p:cNvSpPr>
          <p:nvPr/>
        </p:nvSpPr>
        <p:spPr bwMode="auto">
          <a:xfrm>
            <a:off x="5988050" y="2868613"/>
            <a:ext cx="28082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楷体_GB2312"/>
                <a:ea typeface="黑体" panose="02010609060101010101" pitchFamily="2" charset="-122"/>
              </a:rPr>
              <a:t>表承接</a:t>
            </a:r>
            <a:endParaRPr lang="zh-CN" altLang="en-US" sz="3200">
              <a:solidFill>
                <a:srgbClr val="FF0000"/>
              </a:solidFill>
              <a:latin typeface="楷体_GB2312"/>
              <a:ea typeface="黑体" panose="02010609060101010101" pitchFamily="2" charset="-122"/>
            </a:endParaRPr>
          </a:p>
        </p:txBody>
      </p:sp>
      <p:sp>
        <p:nvSpPr>
          <p:cNvPr id="68615" name="文本框 68614"/>
          <p:cNvSpPr txBox="1">
            <a:spLocks noChangeArrowheads="1"/>
          </p:cNvSpPr>
          <p:nvPr/>
        </p:nvSpPr>
        <p:spPr bwMode="auto">
          <a:xfrm>
            <a:off x="7893050" y="3452813"/>
            <a:ext cx="2516188" cy="582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楷体_GB2312"/>
                <a:ea typeface="黑体" panose="02010609060101010101" pitchFamily="2" charset="-122"/>
              </a:rPr>
              <a:t>表承接</a:t>
            </a:r>
            <a:endParaRPr lang="zh-CN" altLang="en-US" sz="3200">
              <a:solidFill>
                <a:srgbClr val="FF0000"/>
              </a:solidFill>
              <a:latin typeface="楷体_GB2312"/>
              <a:ea typeface="黑体" panose="02010609060101010101" pitchFamily="2" charset="-122"/>
            </a:endParaRPr>
          </a:p>
        </p:txBody>
      </p:sp>
      <p:sp>
        <p:nvSpPr>
          <p:cNvPr id="69635" name="文本框 69634"/>
          <p:cNvSpPr txBox="1">
            <a:spLocks noChangeArrowheads="1"/>
          </p:cNvSpPr>
          <p:nvPr/>
        </p:nvSpPr>
        <p:spPr bwMode="auto">
          <a:xfrm>
            <a:off x="7978775" y="3941763"/>
            <a:ext cx="2160588" cy="582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楷体_GB2312"/>
                <a:ea typeface="黑体" panose="02010609060101010101" pitchFamily="2" charset="-122"/>
              </a:rPr>
              <a:t>表转折</a:t>
            </a:r>
            <a:endParaRPr lang="zh-CN" altLang="en-US" sz="3200">
              <a:solidFill>
                <a:srgbClr val="FF0000"/>
              </a:solidFill>
              <a:latin typeface="楷体_GB2312"/>
              <a:ea typeface="黑体" panose="02010609060101010101" pitchFamily="2" charset="-122"/>
            </a:endParaRPr>
          </a:p>
        </p:txBody>
      </p:sp>
      <p:sp>
        <p:nvSpPr>
          <p:cNvPr id="69636" name="文本框 69635"/>
          <p:cNvSpPr txBox="1">
            <a:spLocks noChangeArrowheads="1"/>
          </p:cNvSpPr>
          <p:nvPr/>
        </p:nvSpPr>
        <p:spPr bwMode="auto">
          <a:xfrm>
            <a:off x="5988050" y="4524375"/>
            <a:ext cx="24638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楷体_GB2312"/>
                <a:ea typeface="黑体" panose="02010609060101010101" pitchFamily="2" charset="-122"/>
              </a:rPr>
              <a:t>表修饰</a:t>
            </a:r>
            <a:endParaRPr lang="zh-CN" altLang="en-US" sz="3200">
              <a:solidFill>
                <a:srgbClr val="FF0000"/>
              </a:solidFill>
              <a:latin typeface="楷体_GB2312"/>
              <a:ea typeface="黑体" panose="02010609060101010101" pitchFamily="2" charset="-122"/>
            </a:endParaRPr>
          </a:p>
        </p:txBody>
      </p:sp>
      <p:sp>
        <p:nvSpPr>
          <p:cNvPr id="69637" name="文本框 69636"/>
          <p:cNvSpPr txBox="1">
            <a:spLocks noChangeArrowheads="1"/>
          </p:cNvSpPr>
          <p:nvPr/>
        </p:nvSpPr>
        <p:spPr bwMode="auto">
          <a:xfrm>
            <a:off x="5988050" y="5108575"/>
            <a:ext cx="2016125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楷体_GB2312"/>
                <a:ea typeface="黑体" panose="02010609060101010101" pitchFamily="2" charset="-122"/>
              </a:rPr>
              <a:t>表承接</a:t>
            </a:r>
            <a:endParaRPr lang="zh-CN" altLang="en-US" sz="3200">
              <a:solidFill>
                <a:srgbClr val="FF0000"/>
              </a:solidFill>
              <a:latin typeface="楷体_GB2312"/>
              <a:ea typeface="黑体" panose="02010609060101010101" pitchFamily="2" charset="-122"/>
            </a:endParaRPr>
          </a:p>
        </p:txBody>
      </p:sp>
      <p:sp>
        <p:nvSpPr>
          <p:cNvPr id="69638" name="文本框 69637"/>
          <p:cNvSpPr txBox="1">
            <a:spLocks noChangeArrowheads="1"/>
          </p:cNvSpPr>
          <p:nvPr/>
        </p:nvSpPr>
        <p:spPr bwMode="auto">
          <a:xfrm>
            <a:off x="8826500" y="5624513"/>
            <a:ext cx="2663825" cy="582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楷体_GB2312"/>
                <a:ea typeface="黑体" panose="02010609060101010101" pitchFamily="2" charset="-122"/>
              </a:rPr>
              <a:t>表承接</a:t>
            </a:r>
            <a:endParaRPr lang="zh-CN" altLang="en-US" sz="2800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69639" name="文本框 69638"/>
          <p:cNvSpPr txBox="1">
            <a:spLocks noChangeArrowheads="1"/>
          </p:cNvSpPr>
          <p:nvPr/>
        </p:nvSpPr>
        <p:spPr bwMode="auto">
          <a:xfrm>
            <a:off x="8796338" y="6137275"/>
            <a:ext cx="269398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楷体_GB2312"/>
                <a:ea typeface="黑体" panose="02010609060101010101" pitchFamily="2" charset="-122"/>
              </a:rPr>
              <a:t>表并列</a:t>
            </a:r>
            <a:endParaRPr lang="zh-CN" altLang="en-US" sz="3200">
              <a:solidFill>
                <a:srgbClr val="FF0000"/>
              </a:solidFill>
              <a:latin typeface="楷体_GB2312"/>
              <a:ea typeface="黑体" panose="02010609060101010101" pitchFamily="2" charset="-122"/>
            </a:endParaRPr>
          </a:p>
        </p:txBody>
      </p:sp>
      <p:sp>
        <p:nvSpPr>
          <p:cNvPr id="82957" name="文本框 3"/>
          <p:cNvSpPr txBox="1">
            <a:spLocks noChangeArrowheads="1"/>
          </p:cNvSpPr>
          <p:nvPr/>
        </p:nvSpPr>
        <p:spPr bwMode="auto">
          <a:xfrm>
            <a:off x="41275" y="41275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文言积累</a:t>
            </a:r>
            <a:endParaRPr lang="zh-CN" altLang="en-US" sz="40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/>
      <p:bldP spid="68612" grpId="0"/>
      <p:bldP spid="68613" grpId="0"/>
      <p:bldP spid="68614" grpId="0"/>
      <p:bldP spid="68615" grpId="0"/>
      <p:bldP spid="69635" grpId="0"/>
      <p:bldP spid="69636" grpId="0"/>
      <p:bldP spid="69637" grpId="0"/>
      <p:bldP spid="69638" grpId="0"/>
      <p:bldP spid="696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椭圆 13"/>
          <p:cNvSpPr>
            <a:spLocks noChangeArrowheads="1"/>
          </p:cNvSpPr>
          <p:nvPr/>
        </p:nvSpPr>
        <p:spPr bwMode="auto">
          <a:xfrm>
            <a:off x="2424113" y="1916113"/>
            <a:ext cx="71437" cy="73025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5779" name="椭圆 15"/>
          <p:cNvSpPr>
            <a:spLocks noChangeArrowheads="1"/>
          </p:cNvSpPr>
          <p:nvPr/>
        </p:nvSpPr>
        <p:spPr bwMode="auto">
          <a:xfrm>
            <a:off x="3143250" y="2349500"/>
            <a:ext cx="73025" cy="71438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5780" name="椭圆 16"/>
          <p:cNvSpPr>
            <a:spLocks noChangeArrowheads="1"/>
          </p:cNvSpPr>
          <p:nvPr/>
        </p:nvSpPr>
        <p:spPr bwMode="auto">
          <a:xfrm>
            <a:off x="3432175" y="2852738"/>
            <a:ext cx="71438" cy="71437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5781" name="椭圆 17"/>
          <p:cNvSpPr>
            <a:spLocks noChangeArrowheads="1"/>
          </p:cNvSpPr>
          <p:nvPr/>
        </p:nvSpPr>
        <p:spPr bwMode="auto">
          <a:xfrm>
            <a:off x="2208213" y="3284538"/>
            <a:ext cx="71437" cy="73025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5782" name="文本框 1"/>
          <p:cNvSpPr txBox="1">
            <a:spLocks noChangeArrowheads="1"/>
          </p:cNvSpPr>
          <p:nvPr/>
        </p:nvSpPr>
        <p:spPr bwMode="auto">
          <a:xfrm>
            <a:off x="1766888" y="885825"/>
            <a:ext cx="9786937" cy="47078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ts val="4500"/>
              </a:lnSpc>
            </a:pPr>
            <a:r>
              <a:rPr lang="en-US" altLang="zh-CN" sz="320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</a:t>
            </a:r>
            <a:r>
              <a:rPr lang="zh-CN" altLang="en-US" sz="3200">
                <a:solidFill>
                  <a:srgbClr val="00B05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、</a:t>
            </a:r>
            <a:r>
              <a:rPr lang="zh-CN" altLang="en-US" sz="320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文言句式</a:t>
            </a:r>
            <a:endParaRPr lang="zh-CN" altLang="en-US" sz="320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45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省略句：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4500"/>
              </a:lnSpc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）人不知而不愠”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4500"/>
              </a:lnSpc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）可以为师矣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4500"/>
              </a:lnSpc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）其不善者而改之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45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判断句：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4500"/>
              </a:lnSpc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）贤哉，回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也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！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4500"/>
              </a:lnSpc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）三军可夺帅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也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，匹夫不可夺志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也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5784" name="Rectangle 8"/>
          <p:cNvSpPr>
            <a:spLocks noChangeArrowheads="1"/>
          </p:cNvSpPr>
          <p:nvPr/>
        </p:nvSpPr>
        <p:spPr bwMode="auto">
          <a:xfrm>
            <a:off x="5534025" y="4363403"/>
            <a:ext cx="5191125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倒装句,按语序应为</a:t>
            </a:r>
            <a:r>
              <a:rPr lang="zh-CN" altLang="en-US" sz="3200">
                <a:solidFill>
                  <a:srgbClr val="FF0000"/>
                </a:solidFill>
                <a:sym typeface="微软雅黑" panose="020B0503020204020204" pitchFamily="34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回贤哉</a:t>
            </a:r>
            <a:r>
              <a:rPr lang="en-US" altLang="zh-CN" sz="3200">
                <a:solidFill>
                  <a:srgbClr val="FF0000"/>
                </a:solidFill>
                <a:sym typeface="微软雅黑" panose="020B0503020204020204" pitchFamily="34" charset="-122"/>
              </a:rPr>
              <a:t>”</a:t>
            </a:r>
            <a:endParaRPr lang="zh-CN" altLang="en-US" sz="3200">
              <a:solidFill>
                <a:srgbClr val="FF0000"/>
              </a:solidFill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20130" y="2554605"/>
            <a:ext cx="5082540" cy="668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eaLnBrk="0" hangingPunct="0">
              <a:lnSpc>
                <a:spcPts val="45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“以”后面省略代词“之”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74130" y="3222625"/>
            <a:ext cx="385762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句首省略动词“择”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20130" y="1989455"/>
            <a:ext cx="5082540" cy="668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 eaLnBrk="0" hangingPunct="0">
              <a:lnSpc>
                <a:spcPts val="45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“知”后面省略宾语“之”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578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5122"/>
          <p:cNvSpPr txBox="1">
            <a:spLocks noChangeArrowheads="1"/>
          </p:cNvSpPr>
          <p:nvPr/>
        </p:nvSpPr>
        <p:spPr bwMode="auto">
          <a:xfrm>
            <a:off x="3948113" y="1309688"/>
            <a:ext cx="7494587" cy="451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atinLnBrk="1">
              <a:lnSpc>
                <a:spcPts val="4925"/>
              </a:lnSpc>
            </a:pPr>
            <a:r>
              <a:rPr lang="en-US" altLang="zh-CN" sz="3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</a:t>
            </a: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孔子</a:t>
            </a:r>
            <a:r>
              <a:rPr lang="en-US" altLang="zh-CN" sz="3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前</a:t>
            </a:r>
            <a:r>
              <a:rPr lang="en-US" altLang="zh-CN" sz="3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551~</a:t>
            </a: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前</a:t>
            </a:r>
            <a:r>
              <a:rPr lang="en-US" altLang="zh-CN" sz="3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479)</a:t>
            </a:r>
            <a:r>
              <a:rPr lang="zh-CN" altLang="zh-CN" sz="3600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600" u="sng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名</a:t>
            </a:r>
            <a:r>
              <a:rPr lang="zh-CN" altLang="en-US" sz="3600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丘</a:t>
            </a:r>
            <a:r>
              <a:rPr lang="zh-CN" altLang="zh-CN" sz="3600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600" u="sng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字</a:t>
            </a:r>
            <a:r>
              <a:rPr lang="zh-CN" altLang="en-US" sz="3600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仲尼</a:t>
            </a: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。</a:t>
            </a:r>
            <a:r>
              <a:rPr lang="zh-CN" altLang="en-US" sz="3600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春秋末期思想家</a:t>
            </a:r>
            <a:r>
              <a:rPr lang="zh-CN" altLang="en-US" sz="3600" u="sng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、</a:t>
            </a:r>
            <a:r>
              <a:rPr lang="zh-CN" altLang="en-US" sz="3600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教育家</a:t>
            </a:r>
            <a:r>
              <a:rPr lang="zh-CN" altLang="zh-CN" sz="3600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600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儒家</a:t>
            </a:r>
            <a:r>
              <a:rPr lang="zh-CN" altLang="en-US" sz="3600" u="sng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学派的创始人</a:t>
            </a:r>
            <a:r>
              <a:rPr lang="zh-CN" altLang="zh-CN" sz="3600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被誉为</a:t>
            </a:r>
            <a:r>
              <a:rPr lang="en-US" altLang="zh-CN" sz="3600">
                <a:solidFill>
                  <a:srgbClr val="0000FF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600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万世师表</a:t>
            </a:r>
            <a:r>
              <a:rPr lang="en-US" altLang="zh-CN" sz="3600">
                <a:solidFill>
                  <a:srgbClr val="0000FF"/>
                </a:solidFill>
                <a:sym typeface="宋体" panose="02010600030101010101" pitchFamily="2" charset="-122"/>
              </a:rPr>
              <a:t>”</a:t>
            </a: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、</a:t>
            </a:r>
            <a:r>
              <a:rPr lang="en-US" altLang="zh-CN" sz="3600">
                <a:solidFill>
                  <a:srgbClr val="0000FF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600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千古圣人</a:t>
            </a:r>
            <a:r>
              <a:rPr lang="en-US" altLang="zh-CN" sz="3600">
                <a:solidFill>
                  <a:srgbClr val="0000FF"/>
                </a:solidFill>
                <a:sym typeface="宋体" panose="02010600030101010101" pitchFamily="2" charset="-122"/>
              </a:rPr>
              <a:t>”</a:t>
            </a:r>
            <a:r>
              <a:rPr lang="zh-CN" altLang="zh-CN" sz="3600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世界十大思想家之首。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atinLnBrk="1">
              <a:lnSpc>
                <a:spcPts val="4925"/>
              </a:lnSpc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孔子被后世统治者尊为</a:t>
            </a:r>
            <a:r>
              <a:rPr lang="en-US" altLang="zh-CN" sz="3600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600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圣人</a:t>
            </a:r>
            <a:r>
              <a:rPr lang="en-US" altLang="zh-CN" sz="3600">
                <a:solidFill>
                  <a:srgbClr val="0000FF"/>
                </a:solidFill>
                <a:sym typeface="宋体" panose="02010600030101010101" pitchFamily="2" charset="-122"/>
              </a:rPr>
              <a:t>”</a:t>
            </a:r>
            <a:r>
              <a:rPr lang="zh-CN" altLang="zh-CN" sz="3600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战国时期儒家代表人物</a:t>
            </a:r>
            <a:r>
              <a:rPr lang="zh-CN" altLang="en-US" sz="3600" u="sng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孟子被称为</a:t>
            </a:r>
            <a:r>
              <a:rPr lang="en-US" altLang="zh-CN" sz="3600" u="sng">
                <a:solidFill>
                  <a:srgbClr val="0000FF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600" u="sng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亚圣</a:t>
            </a:r>
            <a:r>
              <a:rPr lang="en-US" altLang="zh-CN" sz="3600" u="sng">
                <a:solidFill>
                  <a:srgbClr val="0000FF"/>
                </a:solidFill>
                <a:sym typeface="宋体" panose="02010600030101010101" pitchFamily="2" charset="-122"/>
              </a:rPr>
              <a:t>”</a:t>
            </a: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。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1746" name="文本框 5123"/>
          <p:cNvSpPr txBox="1">
            <a:spLocks noChangeArrowheads="1"/>
          </p:cNvSpPr>
          <p:nvPr/>
        </p:nvSpPr>
        <p:spPr bwMode="auto">
          <a:xfrm>
            <a:off x="9261475" y="5037138"/>
            <a:ext cx="39687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endParaRPr lang="zh-CN" altLang="en-US" sz="2800">
              <a:solidFill>
                <a:srgbClr val="6600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31747" name="内容占位符 5126" descr="孔子画像"/>
          <p:cNvPicPr>
            <a:picLocks noChangeAspect="1"/>
          </p:cNvPicPr>
          <p:nvPr>
            <p:ph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204788" y="1171575"/>
            <a:ext cx="3351212" cy="4789488"/>
          </a:xfrm>
        </p:spPr>
      </p:pic>
      <p:sp>
        <p:nvSpPr>
          <p:cNvPr id="31748" name="文本框 2"/>
          <p:cNvSpPr txBox="1">
            <a:spLocks noChangeArrowheads="1"/>
          </p:cNvSpPr>
          <p:nvPr/>
        </p:nvSpPr>
        <p:spPr bwMode="auto">
          <a:xfrm>
            <a:off x="396875" y="155575"/>
            <a:ext cx="228917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孔子简介</a:t>
            </a:r>
            <a:endParaRPr lang="zh-CN" altLang="en-US" sz="40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52500" y="1550988"/>
            <a:ext cx="10366375" cy="3662362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en-US" sz="3600" b="1" dirty="0">
                <a:solidFill>
                  <a:srgbClr val="FF0000"/>
                </a:solidFill>
              </a:rPr>
              <a:t>子</a:t>
            </a:r>
            <a:r>
              <a:rPr lang="zh-CN" altLang="en-US" sz="3600" b="1" dirty="0"/>
              <a:t>曰</a:t>
            </a:r>
            <a:r>
              <a:rPr lang="zh-CN" altLang="en-US" sz="3600" b="1">
                <a:sym typeface="+mn-ea"/>
              </a:rPr>
              <a:t>:</a:t>
            </a:r>
            <a:r>
              <a:rPr lang="zh-CN" altLang="en-US" sz="3600" b="1">
                <a:ea typeface="PMingLiU-ExtB" panose="02020500000000000000" pitchFamily="18" charset="-120"/>
                <a:sym typeface="+mn-ea"/>
              </a:rPr>
              <a:t>“</a:t>
            </a:r>
            <a:r>
              <a:rPr lang="zh-CN" altLang="en-US" sz="3600" b="1" dirty="0"/>
              <a:t>学</a:t>
            </a:r>
            <a:r>
              <a:rPr lang="zh-CN" altLang="en-US" sz="3600" b="1" dirty="0">
                <a:solidFill>
                  <a:srgbClr val="0000FF"/>
                </a:solidFill>
              </a:rPr>
              <a:t>而</a:t>
            </a:r>
            <a:r>
              <a:rPr lang="zh-CN" altLang="en-US" sz="3600" b="1" dirty="0">
                <a:solidFill>
                  <a:srgbClr val="FF0000"/>
                </a:solidFill>
              </a:rPr>
              <a:t>时</a:t>
            </a:r>
            <a:r>
              <a:rPr lang="zh-CN" altLang="en-US" sz="3600" b="1" dirty="0">
                <a:solidFill>
                  <a:srgbClr val="0000FF"/>
                </a:solidFill>
              </a:rPr>
              <a:t>习</a:t>
            </a:r>
            <a:r>
              <a:rPr lang="zh-CN" altLang="en-US" sz="3600" b="1" dirty="0"/>
              <a:t>之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/>
              <a:t>不</a:t>
            </a:r>
            <a:r>
              <a:rPr lang="zh-CN" altLang="en-US" sz="3600" b="1" dirty="0">
                <a:solidFill>
                  <a:srgbClr val="0000FF"/>
                </a:solidFill>
              </a:rPr>
              <a:t>亦</a:t>
            </a:r>
            <a:r>
              <a:rPr lang="zh-CN" altLang="en-US" sz="3600" b="1" dirty="0">
                <a:solidFill>
                  <a:srgbClr val="FF0000"/>
                </a:solidFill>
              </a:rPr>
              <a:t>说</a:t>
            </a:r>
            <a:r>
              <a:rPr lang="zh-CN" altLang="en-US" sz="3600" b="1" dirty="0">
                <a:solidFill>
                  <a:srgbClr val="0000FF"/>
                </a:solidFill>
              </a:rPr>
              <a:t>乎</a:t>
            </a:r>
            <a:r>
              <a:rPr lang="zh-CN" altLang="en-US" sz="3600" b="1" dirty="0"/>
              <a:t>？有</a:t>
            </a:r>
            <a:r>
              <a:rPr lang="zh-CN" altLang="en-US" sz="3600" b="1" dirty="0">
                <a:solidFill>
                  <a:srgbClr val="FF0000"/>
                </a:solidFill>
              </a:rPr>
              <a:t>朋</a:t>
            </a:r>
            <a:r>
              <a:rPr lang="zh-CN" altLang="en-US" sz="3600" b="1" dirty="0"/>
              <a:t>自远方来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/>
              <a:t>不亦乐乎？人不</a:t>
            </a:r>
            <a:r>
              <a:rPr lang="zh-CN" altLang="en-US" sz="3600" b="1" dirty="0">
                <a:solidFill>
                  <a:srgbClr val="FF0000"/>
                </a:solidFill>
              </a:rPr>
              <a:t>知</a:t>
            </a:r>
            <a:r>
              <a:rPr lang="zh-CN" altLang="en-US" sz="3600" b="1" dirty="0">
                <a:sym typeface="+mn-ea"/>
              </a:rPr>
              <a:t>（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之</a:t>
            </a:r>
            <a:r>
              <a:rPr lang="zh-CN" altLang="en-US" sz="3600" b="1" dirty="0">
                <a:sym typeface="+mn-ea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</a:rPr>
              <a:t>而</a:t>
            </a:r>
            <a:r>
              <a:rPr lang="zh-CN" altLang="en-US" sz="3600" b="1" dirty="0"/>
              <a:t>不</a:t>
            </a:r>
            <a:r>
              <a:rPr lang="zh-CN" altLang="en-US" sz="3600" b="1" dirty="0">
                <a:solidFill>
                  <a:srgbClr val="FF0000"/>
                </a:solidFill>
              </a:rPr>
              <a:t>愠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/>
              <a:t>不亦</a:t>
            </a:r>
            <a:r>
              <a:rPr lang="zh-CN" altLang="en-US" sz="3600" b="1" dirty="0">
                <a:solidFill>
                  <a:srgbClr val="FF0000"/>
                </a:solidFill>
              </a:rPr>
              <a:t>君子</a:t>
            </a:r>
            <a:r>
              <a:rPr lang="zh-CN" altLang="en-US" sz="3600" b="1" dirty="0"/>
              <a:t>乎？</a:t>
            </a:r>
            <a:r>
              <a:rPr lang="en-US" altLang="zh-CN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3600" b="1" dirty="0"/>
          </a:p>
          <a:p>
            <a:pPr>
              <a:buFont typeface="Wingdings" panose="05000000000000000000" pitchFamily="2" charset="2"/>
              <a:buNone/>
              <a:defRPr/>
            </a:pPr>
            <a:endParaRPr lang="en-US" altLang="zh-CN" sz="3600" b="1" dirty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en-US" sz="3600" b="1" dirty="0"/>
              <a:t>孔子说</a:t>
            </a:r>
            <a:r>
              <a:rPr lang="zh-CN" altLang="en-US" sz="3600" b="1">
                <a:sym typeface="+mn-ea"/>
              </a:rPr>
              <a:t>:</a:t>
            </a:r>
            <a:r>
              <a:rPr lang="zh-CN" altLang="en-US" sz="3600" b="1">
                <a:ea typeface="PMingLiU-ExtB" panose="02020500000000000000" pitchFamily="18" charset="-120"/>
                <a:sym typeface="+mn-ea"/>
              </a:rPr>
              <a:t>“</a:t>
            </a:r>
            <a:r>
              <a:rPr lang="zh-CN" altLang="en-US" sz="3600" b="1" dirty="0"/>
              <a:t>学习了</a:t>
            </a:r>
            <a:r>
              <a:rPr lang="zh-CN" altLang="en-US" sz="3600" b="1" dirty="0">
                <a:solidFill>
                  <a:srgbClr val="0000FF"/>
                </a:solidFill>
              </a:rPr>
              <a:t>然后</a:t>
            </a:r>
            <a:r>
              <a:rPr lang="zh-CN" altLang="en-US" sz="3600" b="1" dirty="0">
                <a:solidFill>
                  <a:srgbClr val="FF0000"/>
                </a:solidFill>
              </a:rPr>
              <a:t>按时</a:t>
            </a:r>
            <a:r>
              <a:rPr lang="zh-CN" altLang="en-US" sz="3600" b="1" dirty="0">
                <a:solidFill>
                  <a:srgbClr val="0000FF"/>
                </a:solidFill>
              </a:rPr>
              <a:t>温习它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/>
              <a:t>不</a:t>
            </a:r>
            <a:r>
              <a:rPr lang="zh-CN" altLang="en-US" sz="3600" b="1" dirty="0">
                <a:solidFill>
                  <a:srgbClr val="0000FF"/>
                </a:solidFill>
              </a:rPr>
              <a:t>也</a:t>
            </a:r>
            <a:r>
              <a:rPr lang="zh-CN" altLang="en-US" sz="3600" b="1" dirty="0"/>
              <a:t>很</a:t>
            </a:r>
            <a:r>
              <a:rPr lang="zh-CN" altLang="en-US" sz="3600" b="1" dirty="0">
                <a:solidFill>
                  <a:srgbClr val="FF0000"/>
                </a:solidFill>
              </a:rPr>
              <a:t>愉快</a:t>
            </a:r>
            <a:r>
              <a:rPr lang="zh-CN" altLang="en-US" sz="3600" b="1" dirty="0">
                <a:solidFill>
                  <a:srgbClr val="0000FF"/>
                </a:solidFill>
              </a:rPr>
              <a:t>吗</a:t>
            </a:r>
            <a:r>
              <a:rPr lang="zh-CN" altLang="en-US" sz="3600" b="1" dirty="0"/>
              <a:t>？有</a:t>
            </a:r>
            <a:r>
              <a:rPr lang="zh-CN" altLang="en-US" sz="3600" b="1" dirty="0">
                <a:solidFill>
                  <a:srgbClr val="FF0000"/>
                </a:solidFill>
              </a:rPr>
              <a:t>志同道合的人</a:t>
            </a:r>
            <a:r>
              <a:rPr lang="zh-CN" altLang="en-US" sz="3600" b="1" dirty="0"/>
              <a:t>从远方来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/>
              <a:t>不也很快乐吗？别人不</a:t>
            </a:r>
            <a:r>
              <a:rPr lang="zh-CN" altLang="en-US" sz="3600" b="1" dirty="0">
                <a:solidFill>
                  <a:srgbClr val="FF0000"/>
                </a:solidFill>
              </a:rPr>
              <a:t>了解</a:t>
            </a:r>
            <a:r>
              <a:rPr lang="zh-CN" altLang="en-US" sz="3600" b="1" dirty="0"/>
              <a:t>（</a:t>
            </a:r>
            <a:r>
              <a:rPr lang="zh-CN" altLang="en-US" sz="3600" b="1" dirty="0">
                <a:solidFill>
                  <a:srgbClr val="FF0000"/>
                </a:solidFill>
              </a:rPr>
              <a:t>我</a:t>
            </a:r>
            <a:r>
              <a:rPr lang="zh-CN" altLang="en-US" sz="3600" b="1" dirty="0"/>
              <a:t>）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/>
              <a:t>（</a:t>
            </a:r>
            <a:r>
              <a:rPr lang="zh-CN" altLang="en-US" sz="3600" b="1" dirty="0">
                <a:solidFill>
                  <a:srgbClr val="FF0000"/>
                </a:solidFill>
              </a:rPr>
              <a:t>我</a:t>
            </a:r>
            <a:r>
              <a:rPr lang="zh-CN" altLang="en-US" sz="3600" b="1" dirty="0"/>
              <a:t>）</a:t>
            </a:r>
            <a:r>
              <a:rPr lang="zh-CN" altLang="en-US" sz="3600" b="1" dirty="0">
                <a:solidFill>
                  <a:srgbClr val="0000FF"/>
                </a:solidFill>
                <a:sym typeface="+mn-ea"/>
              </a:rPr>
              <a:t>却</a:t>
            </a:r>
            <a:r>
              <a:rPr lang="zh-CN" altLang="en-US" sz="3600" b="1" dirty="0"/>
              <a:t>不</a:t>
            </a:r>
            <a:r>
              <a:rPr lang="zh-CN" altLang="en-US" sz="3600" b="1" dirty="0">
                <a:solidFill>
                  <a:srgbClr val="FF0000"/>
                </a:solidFill>
              </a:rPr>
              <a:t>恼怒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/>
              <a:t>不是</a:t>
            </a:r>
            <a:r>
              <a:rPr lang="zh-CN" altLang="en-US" sz="3600" b="1" dirty="0">
                <a:solidFill>
                  <a:srgbClr val="FF0000"/>
                </a:solidFill>
              </a:rPr>
              <a:t>有才德的人</a:t>
            </a:r>
            <a:r>
              <a:rPr lang="zh-CN" altLang="en-US" sz="3600" b="1" dirty="0"/>
              <a:t>吗？</a:t>
            </a:r>
            <a:r>
              <a:rPr lang="en-US" altLang="zh-CN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3600" b="1" dirty="0"/>
          </a:p>
        </p:txBody>
      </p:sp>
      <p:sp>
        <p:nvSpPr>
          <p:cNvPr id="43010" name="文本框 3"/>
          <p:cNvSpPr txBox="1">
            <a:spLocks noChangeArrowheads="1"/>
          </p:cNvSpPr>
          <p:nvPr/>
        </p:nvSpPr>
        <p:spPr bwMode="auto">
          <a:xfrm>
            <a:off x="119063" y="260350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疏通文意</a:t>
            </a:r>
            <a:endParaRPr lang="zh-CN" altLang="en-US" sz="4000">
              <a:ea typeface="黑体" panose="02010609060101010101" pitchFamily="2" charset="-122"/>
            </a:endParaRPr>
          </a:p>
        </p:txBody>
      </p:sp>
      <p:sp>
        <p:nvSpPr>
          <p:cNvPr id="86023" name="Text Box 7"/>
          <p:cNvSpPr txBox="1">
            <a:spLocks noChangeArrowheads="1"/>
          </p:cNvSpPr>
          <p:nvPr/>
        </p:nvSpPr>
        <p:spPr bwMode="auto">
          <a:xfrm>
            <a:off x="7005638" y="1060450"/>
            <a:ext cx="30035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-34290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同</a:t>
            </a:r>
            <a:r>
              <a:rPr lang="zh-CN" altLang="en-US" sz="3200">
                <a:solidFill>
                  <a:srgbClr val="FF0000"/>
                </a:solidFill>
                <a:ea typeface="PMingLiU-ExtB" panose="02020500000000000000" pitchFamily="18" charset="-120"/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悦</a:t>
            </a:r>
            <a:r>
              <a:rPr lang="zh-CN" altLang="en-US" sz="3200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愉快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542925" y="1060450"/>
            <a:ext cx="40433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-34290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古代对男子的尊称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3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43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7750" y="1328738"/>
            <a:ext cx="9877425" cy="3700462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zh-CN" sz="3600" b="1" dirty="0">
                <a:sym typeface="+mn-ea"/>
              </a:rPr>
              <a:t>曾</a:t>
            </a:r>
            <a:r>
              <a:rPr lang="zh-CN" altLang="en-US" sz="3600" b="1" dirty="0">
                <a:sym typeface="+mn-ea"/>
              </a:rPr>
              <a:t>子曰</a:t>
            </a:r>
            <a:r>
              <a:rPr lang="zh-CN" altLang="en-US" sz="3600" b="1">
                <a:sym typeface="+mn-ea"/>
              </a:rPr>
              <a:t>:</a:t>
            </a:r>
            <a:r>
              <a:rPr lang="zh-CN" altLang="en-US" sz="3600" b="1">
                <a:ea typeface="PMingLiU-ExtB" panose="02020500000000000000" pitchFamily="18" charset="-120"/>
                <a:sym typeface="+mn-ea"/>
              </a:rPr>
              <a:t>“</a:t>
            </a:r>
            <a:r>
              <a:rPr lang="zh-CN" altLang="en-US" sz="3600" b="1" dirty="0">
                <a:sym typeface="+mn-ea"/>
              </a:rPr>
              <a:t>吾</a:t>
            </a:r>
            <a:r>
              <a:rPr lang="zh-CN" altLang="en-US" sz="3600" b="1" dirty="0">
                <a:solidFill>
                  <a:srgbClr val="0000FF"/>
                </a:solidFill>
                <a:sym typeface="+mn-ea"/>
              </a:rPr>
              <a:t>日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三</a:t>
            </a:r>
            <a:r>
              <a:rPr lang="zh-CN" altLang="en-US" sz="3600" b="1" dirty="0">
                <a:solidFill>
                  <a:srgbClr val="0000FF"/>
                </a:solidFill>
                <a:sym typeface="+mn-ea"/>
              </a:rPr>
              <a:t>省</a:t>
            </a:r>
            <a:r>
              <a:rPr lang="zh-CN" altLang="en-US" sz="3600" b="1" dirty="0">
                <a:sym typeface="+mn-ea"/>
              </a:rPr>
              <a:t>吾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身</a:t>
            </a:r>
            <a:r>
              <a:rPr lang="zh-CN" altLang="en-US" sz="3600" b="1" dirty="0">
                <a:sym typeface="+mn-ea"/>
              </a:rPr>
              <a:t>：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为</a:t>
            </a:r>
            <a:r>
              <a:rPr lang="zh-CN" altLang="en-US" sz="3600" b="1" dirty="0">
                <a:sym typeface="+mn-ea"/>
              </a:rPr>
              <a:t>人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谋</a:t>
            </a:r>
            <a:r>
              <a:rPr lang="zh-CN" altLang="en-US" sz="3600" b="1" dirty="0">
                <a:sym typeface="+mn-ea"/>
              </a:rPr>
              <a:t>而不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忠</a:t>
            </a:r>
            <a:r>
              <a:rPr lang="zh-CN" altLang="en-US" sz="3600" b="1" dirty="0">
                <a:sym typeface="+mn-ea"/>
              </a:rPr>
              <a:t>乎？与朋友交而不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信</a:t>
            </a:r>
            <a:r>
              <a:rPr lang="zh-CN" altLang="en-US" sz="3600" b="1" dirty="0">
                <a:sym typeface="+mn-ea"/>
              </a:rPr>
              <a:t>乎？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传</a:t>
            </a:r>
            <a:r>
              <a:rPr lang="zh-CN" altLang="en-US" sz="3600" b="1" dirty="0">
                <a:sym typeface="+mn-ea"/>
              </a:rPr>
              <a:t>不习乎？</a:t>
            </a:r>
            <a:r>
              <a:rPr lang="en-US" altLang="zh-CN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3600" b="1" dirty="0"/>
          </a:p>
          <a:p>
            <a:pPr>
              <a:buFont typeface="Wingdings" panose="05000000000000000000" pitchFamily="2" charset="2"/>
              <a:buNone/>
              <a:defRPr/>
            </a:pPr>
            <a:endParaRPr lang="en-US" altLang="zh-CN" sz="3600" b="1" dirty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zh-CN" sz="3600" b="1" dirty="0">
                <a:sym typeface="+mn-ea"/>
              </a:rPr>
              <a:t>曾子说</a:t>
            </a:r>
            <a:r>
              <a:rPr lang="zh-CN" altLang="en-US" sz="3600" b="1">
                <a:sym typeface="+mn-ea"/>
              </a:rPr>
              <a:t>:</a:t>
            </a:r>
            <a:r>
              <a:rPr lang="zh-CN" altLang="en-US" sz="3600" b="1">
                <a:ea typeface="PMingLiU-ExtB" panose="02020500000000000000" pitchFamily="18" charset="-120"/>
                <a:sym typeface="+mn-ea"/>
              </a:rPr>
              <a:t>“</a:t>
            </a:r>
            <a:r>
              <a:rPr lang="zh-CN" altLang="zh-CN" sz="3600" b="1" dirty="0">
                <a:sym typeface="+mn-ea"/>
              </a:rPr>
              <a:t>我</a:t>
            </a:r>
            <a:r>
              <a:rPr lang="zh-CN" altLang="zh-CN" sz="3600" b="1" dirty="0">
                <a:solidFill>
                  <a:srgbClr val="0000FF"/>
                </a:solidFill>
                <a:sym typeface="+mn-ea"/>
              </a:rPr>
              <a:t>每天</a:t>
            </a:r>
            <a:r>
              <a:rPr lang="zh-CN" altLang="zh-CN" sz="3600" b="1" dirty="0">
                <a:solidFill>
                  <a:srgbClr val="FF0000"/>
                </a:solidFill>
                <a:sym typeface="+mn-ea"/>
              </a:rPr>
              <a:t>多次</a:t>
            </a:r>
            <a:r>
              <a:rPr lang="zh-CN" altLang="zh-CN" sz="3600" b="1" dirty="0">
                <a:solidFill>
                  <a:srgbClr val="0000FF"/>
                </a:solidFill>
                <a:sym typeface="+mn-ea"/>
              </a:rPr>
              <a:t>反省</a:t>
            </a:r>
            <a:r>
              <a:rPr lang="zh-CN" altLang="zh-CN" sz="3600" b="1" dirty="0">
                <a:solidFill>
                  <a:srgbClr val="FF0000"/>
                </a:solidFill>
                <a:sym typeface="+mn-ea"/>
              </a:rPr>
              <a:t>自己</a:t>
            </a:r>
            <a:r>
              <a:rPr lang="zh-CN" altLang="zh-CN" sz="3600" b="1" dirty="0">
                <a:sym typeface="+mn-ea"/>
              </a:rPr>
              <a:t>：</a:t>
            </a:r>
            <a:r>
              <a:rPr lang="zh-CN" altLang="zh-CN" sz="3600" b="1" dirty="0">
                <a:solidFill>
                  <a:srgbClr val="FF0000"/>
                </a:solidFill>
                <a:sym typeface="+mn-ea"/>
              </a:rPr>
              <a:t>替</a:t>
            </a:r>
            <a:r>
              <a:rPr lang="zh-CN" altLang="zh-CN" sz="3600" b="1" dirty="0">
                <a:sym typeface="+mn-ea"/>
              </a:rPr>
              <a:t>人</a:t>
            </a:r>
            <a:r>
              <a:rPr lang="zh-CN" altLang="zh-CN" sz="3600" b="1" dirty="0">
                <a:solidFill>
                  <a:srgbClr val="FF0000"/>
                </a:solidFill>
                <a:sym typeface="+mn-ea"/>
              </a:rPr>
              <a:t>谋划事情</a:t>
            </a:r>
            <a:r>
              <a:rPr lang="zh-CN" altLang="zh-CN" sz="3600" b="1" dirty="0">
                <a:sym typeface="+mn-ea"/>
              </a:rPr>
              <a:t>是不是</a:t>
            </a:r>
            <a:r>
              <a:rPr lang="zh-CN" altLang="zh-CN" sz="3600" b="1" dirty="0">
                <a:solidFill>
                  <a:srgbClr val="FF0000"/>
                </a:solidFill>
                <a:sym typeface="+mn-ea"/>
              </a:rPr>
              <a:t>竭尽自己的心力</a:t>
            </a:r>
            <a:r>
              <a:rPr lang="zh-CN" altLang="zh-CN" sz="3600" b="1" dirty="0">
                <a:sym typeface="+mn-ea"/>
              </a:rPr>
              <a:t>了</a:t>
            </a:r>
            <a:r>
              <a:rPr lang="zh-CN" altLang="en-US" sz="3600" b="1" dirty="0">
                <a:sym typeface="+mn-ea"/>
              </a:rPr>
              <a:t>呢</a:t>
            </a:r>
            <a:r>
              <a:rPr lang="zh-CN" altLang="zh-CN" sz="3600" b="1" dirty="0">
                <a:sym typeface="+mn-ea"/>
              </a:rPr>
              <a:t>？同朋友交往是不是讲</a:t>
            </a:r>
            <a:r>
              <a:rPr lang="zh-CN" altLang="zh-CN" sz="3600" b="1" dirty="0">
                <a:solidFill>
                  <a:srgbClr val="FF0000"/>
                </a:solidFill>
                <a:sym typeface="+mn-ea"/>
              </a:rPr>
              <a:t>诚信</a:t>
            </a:r>
            <a:r>
              <a:rPr lang="zh-CN" altLang="zh-CN" sz="3600" b="1" dirty="0">
                <a:sym typeface="+mn-ea"/>
              </a:rPr>
              <a:t>了呢？</a:t>
            </a:r>
            <a:r>
              <a:rPr lang="zh-CN" altLang="zh-CN" sz="3600" b="1" dirty="0">
                <a:solidFill>
                  <a:srgbClr val="FF0000"/>
                </a:solidFill>
                <a:sym typeface="+mn-ea"/>
              </a:rPr>
              <a:t>老师传授的知识</a:t>
            </a:r>
            <a:r>
              <a:rPr lang="zh-CN" altLang="zh-CN" sz="3600" b="1" dirty="0">
                <a:sym typeface="+mn-ea"/>
              </a:rPr>
              <a:t>是不是温习了呢？</a:t>
            </a:r>
            <a:r>
              <a:rPr lang="en-US" altLang="zh-CN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3600" b="1" dirty="0"/>
          </a:p>
        </p:txBody>
      </p:sp>
      <p:sp>
        <p:nvSpPr>
          <p:cNvPr id="44034" name="文本框 3"/>
          <p:cNvSpPr txBox="1">
            <a:spLocks noChangeArrowheads="1"/>
          </p:cNvSpPr>
          <p:nvPr/>
        </p:nvSpPr>
        <p:spPr bwMode="auto">
          <a:xfrm>
            <a:off x="119063" y="260350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疏通文意</a:t>
            </a:r>
            <a:endParaRPr lang="zh-CN" altLang="en-US" sz="40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1400" y="1260475"/>
            <a:ext cx="9780588" cy="4525963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600" b="1" smtClean="0"/>
              <a:t>子曰</a:t>
            </a:r>
            <a:r>
              <a:rPr lang="zh-CN" altLang="en-US" sz="3600" b="1" smtClean="0"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smtClean="0"/>
              <a:t>吾十</a:t>
            </a:r>
            <a:r>
              <a:rPr lang="zh-CN" altLang="en-US" sz="3600" b="1" smtClean="0">
                <a:solidFill>
                  <a:srgbClr val="FF0000"/>
                </a:solidFill>
              </a:rPr>
              <a:t>有</a:t>
            </a:r>
            <a:r>
              <a:rPr lang="zh-CN" altLang="en-US" sz="3600" b="1" smtClean="0"/>
              <a:t>五</a:t>
            </a:r>
            <a:r>
              <a:rPr lang="zh-CN" altLang="en-US" sz="3600" b="1" smtClean="0">
                <a:solidFill>
                  <a:srgbClr val="FF0000"/>
                </a:solidFill>
              </a:rPr>
              <a:t>而</a:t>
            </a:r>
            <a:r>
              <a:rPr lang="zh-CN" altLang="en-US" sz="3600" b="1" smtClean="0"/>
              <a:t>志于学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三十而</a:t>
            </a:r>
            <a:r>
              <a:rPr lang="zh-CN" altLang="en-US" sz="3600" b="1" smtClean="0">
                <a:solidFill>
                  <a:srgbClr val="FF0000"/>
                </a:solidFill>
              </a:rPr>
              <a:t>立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四十而不</a:t>
            </a:r>
            <a:r>
              <a:rPr lang="zh-CN" altLang="en-US" sz="3600" b="1" smtClean="0">
                <a:solidFill>
                  <a:srgbClr val="FF0000"/>
                </a:solidFill>
              </a:rPr>
              <a:t>惑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五十而知</a:t>
            </a:r>
            <a:r>
              <a:rPr lang="zh-CN" altLang="en-US" sz="3600" b="1" smtClean="0">
                <a:solidFill>
                  <a:srgbClr val="FF0000"/>
                </a:solidFill>
              </a:rPr>
              <a:t>天命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六十而</a:t>
            </a:r>
            <a:r>
              <a:rPr lang="zh-CN" altLang="en-US" sz="3600" b="1" smtClean="0">
                <a:solidFill>
                  <a:srgbClr val="FF0000"/>
                </a:solidFill>
              </a:rPr>
              <a:t>耳顺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七十而</a:t>
            </a:r>
            <a:r>
              <a:rPr lang="zh-CN" altLang="en-US" sz="3600" b="1" smtClean="0">
                <a:solidFill>
                  <a:srgbClr val="FF0000"/>
                </a:solidFill>
              </a:rPr>
              <a:t>从</a:t>
            </a:r>
            <a:r>
              <a:rPr lang="zh-CN" altLang="en-US" sz="3600" b="1" smtClean="0"/>
              <a:t>心所欲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不</a:t>
            </a:r>
            <a:r>
              <a:rPr lang="zh-CN" altLang="en-US" sz="3600" b="1" smtClean="0">
                <a:solidFill>
                  <a:srgbClr val="FF0000"/>
                </a:solidFill>
              </a:rPr>
              <a:t>逾</a:t>
            </a:r>
            <a:r>
              <a:rPr lang="zh-CN" altLang="en-US" sz="3600" b="1" smtClean="0">
                <a:solidFill>
                  <a:srgbClr val="0000FF"/>
                </a:solidFill>
              </a:rPr>
              <a:t>矩</a:t>
            </a:r>
            <a:r>
              <a:rPr lang="zh-CN" altLang="en-US" sz="3600" b="1" smtClean="0"/>
              <a:t>。</a:t>
            </a:r>
            <a:r>
              <a:rPr lang="en-US" altLang="zh-CN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3600" b="1" smtClean="0"/>
          </a:p>
          <a:p>
            <a:pPr marL="0" indent="0">
              <a:buFont typeface="Wingdings" panose="05000000000000000000" pitchFamily="2" charset="2"/>
              <a:buNone/>
            </a:pPr>
            <a:endParaRPr lang="en-US" altLang="zh-CN" sz="3600" b="1" smtClean="0"/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600" b="1" smtClean="0"/>
              <a:t>孔子说</a:t>
            </a:r>
            <a:r>
              <a:rPr lang="zh-CN" altLang="en-US" sz="3600" b="1" smtClean="0"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smtClean="0"/>
              <a:t>我十五岁</a:t>
            </a:r>
            <a:r>
              <a:rPr lang="zh-CN" altLang="en-US" sz="3600" b="1" smtClean="0">
                <a:solidFill>
                  <a:srgbClr val="FF0000"/>
                </a:solidFill>
              </a:rPr>
              <a:t>就</a:t>
            </a:r>
            <a:r>
              <a:rPr lang="zh-CN" altLang="en-US" sz="3600" b="1" smtClean="0"/>
              <a:t>在学习方面有志向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三十岁</a:t>
            </a:r>
            <a:r>
              <a:rPr lang="zh-CN" altLang="en-US" sz="3600" b="1" smtClean="0">
                <a:solidFill>
                  <a:srgbClr val="FF0000"/>
                </a:solidFill>
              </a:rPr>
              <a:t>能有所成就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四十岁能遇事不</a:t>
            </a:r>
            <a:r>
              <a:rPr lang="zh-CN" altLang="en-US" sz="3600" b="1" smtClean="0">
                <a:solidFill>
                  <a:srgbClr val="FF0000"/>
                </a:solidFill>
              </a:rPr>
              <a:t>疑惑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五十岁能了解</a:t>
            </a:r>
            <a:r>
              <a:rPr lang="zh-CN" altLang="en-US" sz="3600" b="1" smtClean="0">
                <a:solidFill>
                  <a:srgbClr val="FF0000"/>
                </a:solidFill>
              </a:rPr>
              <a:t>上天的意旨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六十岁</a:t>
            </a:r>
            <a:r>
              <a:rPr lang="zh-CN" altLang="en-US" sz="3600" b="1" smtClean="0">
                <a:solidFill>
                  <a:srgbClr val="FF0000"/>
                </a:solidFill>
              </a:rPr>
              <a:t>能听得进不同的意见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七十岁能</a:t>
            </a:r>
            <a:r>
              <a:rPr lang="zh-CN" altLang="en-US" sz="3600" b="1" smtClean="0">
                <a:solidFill>
                  <a:srgbClr val="FF0000"/>
                </a:solidFill>
              </a:rPr>
              <a:t>顺从</a:t>
            </a:r>
            <a:r>
              <a:rPr lang="zh-CN" altLang="en-US" sz="3600" b="1" smtClean="0"/>
              <a:t>意愿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却不</a:t>
            </a:r>
            <a:r>
              <a:rPr lang="zh-CN" altLang="en-US" sz="3600" b="1" smtClean="0">
                <a:solidFill>
                  <a:srgbClr val="FF0000"/>
                </a:solidFill>
              </a:rPr>
              <a:t>越过</a:t>
            </a:r>
            <a:r>
              <a:rPr lang="zh-CN" altLang="en-US" sz="3600" b="1" smtClean="0">
                <a:solidFill>
                  <a:srgbClr val="0000FF"/>
                </a:solidFill>
              </a:rPr>
              <a:t>法度</a:t>
            </a:r>
            <a:r>
              <a:rPr lang="zh-CN" altLang="en-US" sz="3600" b="1" smtClean="0"/>
              <a:t>。</a:t>
            </a:r>
            <a:r>
              <a:rPr lang="en-US" altLang="zh-CN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3600" b="1" smtClean="0"/>
          </a:p>
        </p:txBody>
      </p:sp>
      <p:sp>
        <p:nvSpPr>
          <p:cNvPr id="45058" name="文本框 3"/>
          <p:cNvSpPr txBox="1">
            <a:spLocks noChangeArrowheads="1"/>
          </p:cNvSpPr>
          <p:nvPr/>
        </p:nvSpPr>
        <p:spPr bwMode="auto">
          <a:xfrm>
            <a:off x="119063" y="260350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疏通文意</a:t>
            </a:r>
            <a:endParaRPr lang="zh-CN" altLang="en-US" sz="4000">
              <a:ea typeface="黑体" panose="02010609060101010101" pitchFamily="2" charset="-122"/>
            </a:endParaRPr>
          </a:p>
        </p:txBody>
      </p:sp>
      <p:sp>
        <p:nvSpPr>
          <p:cNvPr id="86023" name="Text Box 7"/>
          <p:cNvSpPr txBox="1">
            <a:spLocks noChangeArrowheads="1"/>
          </p:cNvSpPr>
          <p:nvPr/>
        </p:nvSpPr>
        <p:spPr bwMode="auto">
          <a:xfrm>
            <a:off x="3087688" y="785813"/>
            <a:ext cx="15462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-34290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同</a:t>
            </a:r>
            <a:r>
              <a:rPr lang="zh-CN" altLang="en-US" sz="3200">
                <a:solidFill>
                  <a:srgbClr val="FF0000"/>
                </a:solidFill>
                <a:ea typeface="PMingLiU-ExtB" panose="02020500000000000000" pitchFamily="18" charset="-120"/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ea typeface="黑体" panose="02010609060101010101" pitchFamily="2" charset="-122"/>
                <a:sym typeface="宋体" panose="02010600030101010101" pitchFamily="2" charset="-122"/>
              </a:rPr>
              <a:t>又</a:t>
            </a:r>
            <a:r>
              <a:rPr lang="zh-CN" altLang="en-US" sz="3200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43038" y="1801813"/>
            <a:ext cx="9545637" cy="2633662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en-US" sz="3600" b="1" dirty="0"/>
              <a:t>子曰</a:t>
            </a:r>
            <a:r>
              <a:rPr lang="zh-CN" altLang="en-US" sz="3600" b="1">
                <a:sym typeface="微软雅黑" panose="020B0503020204020204" pitchFamily="34" charset="-122"/>
              </a:rPr>
              <a:t>:</a:t>
            </a:r>
            <a:r>
              <a:rPr lang="zh-CN" altLang="en-US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dirty="0"/>
              <a:t>温</a:t>
            </a:r>
            <a:r>
              <a:rPr lang="zh-CN" altLang="en-US" sz="3600" b="1" dirty="0">
                <a:solidFill>
                  <a:srgbClr val="FF0000"/>
                </a:solidFill>
              </a:rPr>
              <a:t>故</a:t>
            </a:r>
            <a:r>
              <a:rPr lang="zh-CN" altLang="en-US" sz="3600" b="1" dirty="0"/>
              <a:t>而知</a:t>
            </a:r>
            <a:r>
              <a:rPr lang="zh-CN" altLang="en-US" sz="3600" b="1" dirty="0">
                <a:solidFill>
                  <a:srgbClr val="FF0000"/>
                </a:solidFill>
              </a:rPr>
              <a:t>新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</a:rPr>
              <a:t>可</a:t>
            </a:r>
            <a:r>
              <a:rPr lang="zh-CN" altLang="en-US" sz="3600" b="1" dirty="0">
                <a:solidFill>
                  <a:srgbClr val="FF0000"/>
                </a:solidFill>
              </a:rPr>
              <a:t>以</a:t>
            </a:r>
            <a:r>
              <a:rPr lang="zh-CN" altLang="en-US" sz="3600" b="1" dirty="0"/>
              <a:t>（</a:t>
            </a:r>
            <a:r>
              <a:rPr lang="zh-CN" altLang="en-US" sz="3600" b="1" dirty="0">
                <a:solidFill>
                  <a:srgbClr val="FF0000"/>
                </a:solidFill>
              </a:rPr>
              <a:t>之</a:t>
            </a:r>
            <a:r>
              <a:rPr lang="zh-CN" altLang="en-US" sz="3600" b="1" dirty="0"/>
              <a:t>）</a:t>
            </a:r>
            <a:r>
              <a:rPr lang="zh-CN" altLang="en-US" sz="3600" b="1" dirty="0">
                <a:solidFill>
                  <a:srgbClr val="FF0000"/>
                </a:solidFill>
              </a:rPr>
              <a:t>为</a:t>
            </a:r>
            <a:r>
              <a:rPr lang="zh-CN" altLang="en-US" sz="3600" b="1" dirty="0"/>
              <a:t>师</a:t>
            </a:r>
            <a:r>
              <a:rPr lang="zh-CN" altLang="en-US" sz="3600" b="1" dirty="0">
                <a:solidFill>
                  <a:srgbClr val="FF0000"/>
                </a:solidFill>
              </a:rPr>
              <a:t>矣</a:t>
            </a:r>
            <a:r>
              <a:rPr lang="zh-CN" altLang="en-US" sz="3600" b="1" dirty="0"/>
              <a:t>。</a:t>
            </a:r>
            <a:r>
              <a:rPr lang="en-US" altLang="zh-CN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3600" b="1" dirty="0"/>
          </a:p>
          <a:p>
            <a:pPr>
              <a:buFont typeface="Wingdings" panose="05000000000000000000" pitchFamily="2" charset="2"/>
              <a:buNone/>
              <a:defRPr/>
            </a:pPr>
            <a:endParaRPr lang="en-US" altLang="zh-CN" sz="3600" b="1" dirty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en-US" sz="3600" b="1" dirty="0"/>
              <a:t>孔子说</a:t>
            </a:r>
            <a:r>
              <a:rPr lang="zh-CN" altLang="en-US" sz="3600" b="1">
                <a:sym typeface="微软雅黑" panose="020B0503020204020204" pitchFamily="34" charset="-122"/>
              </a:rPr>
              <a:t>:</a:t>
            </a:r>
            <a:r>
              <a:rPr lang="zh-CN" altLang="en-US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zh-CN" sz="3600" b="1" dirty="0">
                <a:sym typeface="+mn-ea"/>
              </a:rPr>
              <a:t>温习</a:t>
            </a:r>
            <a:r>
              <a:rPr lang="zh-CN" altLang="zh-CN" sz="3600" b="1" dirty="0">
                <a:solidFill>
                  <a:srgbClr val="FF0000"/>
                </a:solidFill>
                <a:sym typeface="+mn-ea"/>
              </a:rPr>
              <a:t>学过的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知识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zh-CN" sz="3600" b="1" dirty="0">
                <a:sym typeface="+mn-ea"/>
              </a:rPr>
              <a:t>可以得到</a:t>
            </a:r>
            <a:r>
              <a:rPr lang="zh-CN" altLang="zh-CN" sz="3600" b="1" dirty="0">
                <a:solidFill>
                  <a:srgbClr val="FF0000"/>
                </a:solidFill>
                <a:sym typeface="+mn-ea"/>
              </a:rPr>
              <a:t>新的理解和体会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en-US" altLang="zh-CN" sz="3600" b="1" dirty="0">
                <a:solidFill>
                  <a:srgbClr val="0000FF"/>
                </a:solidFill>
                <a:sym typeface="+mn-ea"/>
              </a:rPr>
              <a:t>可以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凭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（</a:t>
            </a:r>
            <a:r>
              <a:rPr lang="zh-CN" altLang="en-US" sz="3600" b="1" dirty="0">
                <a:sym typeface="+mn-ea"/>
              </a:rPr>
              <a:t>这一点）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做</a:t>
            </a:r>
            <a:r>
              <a:rPr lang="en-US" altLang="zh-CN" sz="3600" b="1" dirty="0">
                <a:sym typeface="+mn-ea"/>
              </a:rPr>
              <a:t>老师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了</a:t>
            </a:r>
            <a:r>
              <a:rPr lang="en-US" altLang="zh-CN" sz="3600" b="1" dirty="0">
                <a:sym typeface="+mn-ea"/>
              </a:rPr>
              <a:t>。</a:t>
            </a:r>
            <a:r>
              <a:rPr lang="en-US" altLang="zh-CN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3600" b="1" dirty="0"/>
          </a:p>
        </p:txBody>
      </p:sp>
      <p:sp>
        <p:nvSpPr>
          <p:cNvPr id="46082" name="文本框 3"/>
          <p:cNvSpPr txBox="1">
            <a:spLocks noChangeArrowheads="1"/>
          </p:cNvSpPr>
          <p:nvPr/>
        </p:nvSpPr>
        <p:spPr bwMode="auto">
          <a:xfrm>
            <a:off x="119063" y="260350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疏通文意</a:t>
            </a:r>
            <a:endParaRPr lang="zh-CN" altLang="en-US" sz="40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43025" y="1328738"/>
            <a:ext cx="9064625" cy="2673350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en-US" sz="3600" b="1" dirty="0"/>
              <a:t>子曰</a:t>
            </a:r>
            <a:r>
              <a:rPr lang="zh-CN" altLang="en-US" sz="3600" b="1">
                <a:sym typeface="微软雅黑" panose="020B0503020204020204" pitchFamily="34" charset="-122"/>
              </a:rPr>
              <a:t>:</a:t>
            </a:r>
            <a:r>
              <a:rPr lang="zh-CN" altLang="en-US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dirty="0">
                <a:sym typeface="+mn-ea"/>
              </a:rPr>
              <a:t>学</a:t>
            </a:r>
            <a:r>
              <a:rPr lang="zh-CN" altLang="en-US" sz="3600" b="1" dirty="0">
                <a:solidFill>
                  <a:srgbClr val="0000FF"/>
                </a:solidFill>
                <a:sym typeface="+mn-ea"/>
              </a:rPr>
              <a:t>而</a:t>
            </a:r>
            <a:r>
              <a:rPr lang="zh-CN" altLang="en-US" sz="3600" b="1" dirty="0">
                <a:sym typeface="+mn-ea"/>
              </a:rPr>
              <a:t>不思</a:t>
            </a:r>
            <a:r>
              <a:rPr lang="zh-CN" altLang="en-US" sz="3600" b="1" dirty="0">
                <a:solidFill>
                  <a:srgbClr val="0000FF"/>
                </a:solidFill>
                <a:sym typeface="+mn-ea"/>
              </a:rPr>
              <a:t>则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罔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>
                <a:sym typeface="+mn-ea"/>
              </a:rPr>
              <a:t>思而不学则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殆</a:t>
            </a:r>
            <a:r>
              <a:rPr lang="zh-CN" altLang="en-US" sz="3600" b="1" dirty="0"/>
              <a:t>。</a:t>
            </a:r>
            <a:r>
              <a:rPr lang="en-US" altLang="zh-CN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3600" b="1" dirty="0"/>
          </a:p>
          <a:p>
            <a:pPr>
              <a:buFont typeface="Wingdings" panose="05000000000000000000" pitchFamily="2" charset="2"/>
              <a:buNone/>
              <a:defRPr/>
            </a:pPr>
            <a:endParaRPr lang="en-US" altLang="zh-CN" sz="3600" b="1" dirty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en-US" sz="3600" b="1" dirty="0"/>
              <a:t>孔子说</a:t>
            </a:r>
            <a:r>
              <a:rPr lang="zh-CN" altLang="en-US" sz="3600" b="1">
                <a:sym typeface="微软雅黑" panose="020B0503020204020204" pitchFamily="34" charset="-122"/>
              </a:rPr>
              <a:t>:</a:t>
            </a:r>
            <a:r>
              <a:rPr lang="zh-CN" altLang="en-US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“只</a:t>
            </a:r>
            <a:r>
              <a:rPr lang="zh-CN" altLang="en-US" sz="3600" b="1" dirty="0">
                <a:sym typeface="+mn-ea"/>
              </a:rPr>
              <a:t>学习</a:t>
            </a:r>
            <a:r>
              <a:rPr lang="zh-CN" altLang="en-US" sz="3600" b="1" dirty="0">
                <a:solidFill>
                  <a:srgbClr val="0000FF"/>
                </a:solidFill>
                <a:sym typeface="+mn-ea"/>
              </a:rPr>
              <a:t>却</a:t>
            </a:r>
            <a:r>
              <a:rPr lang="zh-CN" altLang="en-US" sz="3600" b="1" dirty="0">
                <a:sym typeface="+mn-ea"/>
              </a:rPr>
              <a:t>不思考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sym typeface="+mn-ea"/>
              </a:rPr>
              <a:t>就</a:t>
            </a:r>
            <a:r>
              <a:rPr lang="zh-CN" altLang="en-US" sz="3600" b="1" dirty="0">
                <a:sym typeface="+mn-ea"/>
              </a:rPr>
              <a:t>会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感到迷茫而无所适从</a:t>
            </a:r>
            <a:r>
              <a:rPr lang="zh-CN" altLang="en-US" sz="3600" b="1" dirty="0">
                <a:sym typeface="+mn-ea"/>
              </a:rPr>
              <a:t>；只空想却不学习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>
                <a:sym typeface="+mn-ea"/>
              </a:rPr>
              <a:t>就会产生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疑惑</a:t>
            </a:r>
            <a:r>
              <a:rPr lang="en-US" altLang="zh-CN" sz="3600" b="1" dirty="0">
                <a:sym typeface="+mn-ea"/>
              </a:rPr>
              <a:t>。</a:t>
            </a:r>
            <a:r>
              <a:rPr lang="en-US" altLang="zh-CN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3600" b="1" dirty="0"/>
          </a:p>
        </p:txBody>
      </p:sp>
      <p:sp>
        <p:nvSpPr>
          <p:cNvPr id="47106" name="文本框 3"/>
          <p:cNvSpPr txBox="1">
            <a:spLocks noChangeArrowheads="1"/>
          </p:cNvSpPr>
          <p:nvPr/>
        </p:nvSpPr>
        <p:spPr bwMode="auto">
          <a:xfrm>
            <a:off x="119063" y="260350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疏通文意</a:t>
            </a:r>
            <a:endParaRPr lang="zh-CN" altLang="en-US" sz="40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4725" y="1644650"/>
            <a:ext cx="8982075" cy="2673350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en-US" sz="3600" b="1" dirty="0"/>
              <a:t>子曰</a:t>
            </a:r>
            <a:r>
              <a:rPr lang="zh-CN" altLang="en-US" sz="3600" b="1">
                <a:sym typeface="微软雅黑" panose="020B0503020204020204" pitchFamily="34" charset="-122"/>
              </a:rPr>
              <a:t>:</a:t>
            </a:r>
            <a:r>
              <a:rPr lang="zh-CN" altLang="en-US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</a:rPr>
              <a:t>贤</a:t>
            </a:r>
            <a:r>
              <a:rPr lang="zh-CN" altLang="en-US" sz="3600" b="1" dirty="0">
                <a:solidFill>
                  <a:srgbClr val="0000FF"/>
                </a:solidFill>
              </a:rPr>
              <a:t>哉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/>
              <a:t>回也！一箪食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/>
              <a:t>一瓢</a:t>
            </a:r>
            <a:r>
              <a:rPr lang="zh-CN" altLang="en-US" sz="3600" b="1" dirty="0">
                <a:solidFill>
                  <a:srgbClr val="FF0000"/>
                </a:solidFill>
              </a:rPr>
              <a:t>饮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/>
              <a:t>在陋巷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/>
              <a:t>人不</a:t>
            </a:r>
            <a:r>
              <a:rPr lang="zh-CN" altLang="en-US" sz="3600" b="1" dirty="0">
                <a:solidFill>
                  <a:srgbClr val="FF0000"/>
                </a:solidFill>
              </a:rPr>
              <a:t>堪</a:t>
            </a:r>
            <a:r>
              <a:rPr lang="zh-CN" altLang="en-US" sz="3600" b="1" dirty="0"/>
              <a:t>其忧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/>
              <a:t>回也不改其</a:t>
            </a:r>
            <a:r>
              <a:rPr lang="zh-CN" altLang="en-US" sz="3600" b="1" dirty="0">
                <a:solidFill>
                  <a:srgbClr val="FF0000"/>
                </a:solidFill>
              </a:rPr>
              <a:t>乐</a:t>
            </a:r>
            <a:r>
              <a:rPr lang="zh-CN" altLang="en-US" sz="3600" b="1" dirty="0"/>
              <a:t>。贤哉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/>
              <a:t>回也！</a:t>
            </a:r>
            <a:r>
              <a:rPr lang="en-US" altLang="zh-CN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3600" b="1" dirty="0"/>
          </a:p>
          <a:p>
            <a:pPr>
              <a:buFont typeface="Wingdings" panose="05000000000000000000" pitchFamily="2" charset="2"/>
              <a:buNone/>
              <a:defRPr/>
            </a:pPr>
            <a:endParaRPr lang="en-US" altLang="zh-CN" sz="3600" b="1" dirty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en-US" sz="3600" b="1" dirty="0"/>
              <a:t>孔子说</a:t>
            </a:r>
            <a:r>
              <a:rPr lang="zh-CN" altLang="en-US" sz="3600" b="1">
                <a:sym typeface="微软雅黑" panose="020B0503020204020204" pitchFamily="34" charset="-122"/>
              </a:rPr>
              <a:t>:</a:t>
            </a:r>
            <a:r>
              <a:rPr lang="zh-CN" altLang="en-US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颜回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品德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真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高尚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啊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！一篮子饭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一瓢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冷水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住在简陋的小屋里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别人不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能忍受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这种穷困的忧虑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颜回却不改变他好学的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乐趣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。颜回品德真高尚啊</a:t>
            </a:r>
            <a:r>
              <a:rPr lang="zh-CN" altLang="en-US" sz="3600" b="1" dirty="0">
                <a:sym typeface="+mn-ea"/>
              </a:rPr>
              <a:t>！</a:t>
            </a:r>
            <a:r>
              <a:rPr lang="en-US" altLang="zh-CN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3600" b="1" dirty="0"/>
          </a:p>
        </p:txBody>
      </p:sp>
      <p:sp>
        <p:nvSpPr>
          <p:cNvPr id="49154" name="文本框 3"/>
          <p:cNvSpPr txBox="1">
            <a:spLocks noChangeArrowheads="1"/>
          </p:cNvSpPr>
          <p:nvPr/>
        </p:nvSpPr>
        <p:spPr bwMode="auto">
          <a:xfrm>
            <a:off x="119063" y="260350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疏通文意</a:t>
            </a:r>
            <a:endParaRPr lang="zh-CN" altLang="en-US" sz="40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0875" y="1646238"/>
            <a:ext cx="10213975" cy="2673350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en-US" sz="3600" b="1" dirty="0"/>
              <a:t>子曰</a:t>
            </a:r>
            <a:r>
              <a:rPr lang="zh-CN" altLang="en-US" sz="3600" b="1">
                <a:sym typeface="微软雅黑" panose="020B0503020204020204" pitchFamily="34" charset="-122"/>
              </a:rPr>
              <a:t>:</a:t>
            </a:r>
            <a:r>
              <a:rPr lang="zh-CN" altLang="en-US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sym typeface="+mn-ea"/>
              </a:rPr>
              <a:t>知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之</a:t>
            </a:r>
            <a:r>
              <a:rPr lang="zh-CN" altLang="en-US" sz="3600" b="1" dirty="0">
                <a:sym typeface="+mn-ea"/>
              </a:rPr>
              <a:t>者不如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好</a:t>
            </a:r>
            <a:r>
              <a:rPr lang="zh-CN" altLang="en-US" sz="3600" b="1" dirty="0">
                <a:sym typeface="+mn-ea"/>
              </a:rPr>
              <a:t>之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者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>
                <a:sym typeface="+mn-ea"/>
              </a:rPr>
              <a:t>好之者不如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乐</a:t>
            </a:r>
            <a:r>
              <a:rPr lang="zh-CN" altLang="en-US" sz="3600" b="1" dirty="0">
                <a:sym typeface="+mn-ea"/>
              </a:rPr>
              <a:t>之者</a:t>
            </a:r>
            <a:r>
              <a:rPr lang="zh-CN" altLang="en-US" sz="3600" b="1" dirty="0"/>
              <a:t>。</a:t>
            </a:r>
            <a:r>
              <a:rPr lang="en-US" altLang="zh-CN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3600" b="1" dirty="0"/>
          </a:p>
          <a:p>
            <a:pPr>
              <a:buFont typeface="Wingdings" panose="05000000000000000000" pitchFamily="2" charset="2"/>
              <a:buNone/>
              <a:defRPr/>
            </a:pPr>
            <a:endParaRPr lang="en-US" altLang="zh-CN" sz="3600" b="1" dirty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en-US" sz="3600" b="1" dirty="0"/>
              <a:t>孔子说</a:t>
            </a:r>
            <a:r>
              <a:rPr lang="zh-CN" altLang="en-US" sz="3600" b="1">
                <a:sym typeface="微软雅黑" panose="020B0503020204020204" pitchFamily="34" charset="-122"/>
              </a:rPr>
              <a:t>:</a:t>
            </a:r>
            <a:r>
              <a:rPr lang="zh-CN" altLang="en-US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dirty="0">
                <a:latin typeface="宋体" panose="02010600030101010101" pitchFamily="2" charset="-122"/>
                <a:ea typeface="楷体_GB2312" pitchFamily="49" charset="-122"/>
                <a:sym typeface="+mn-ea"/>
              </a:rPr>
              <a:t>对于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学习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懂得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学习的人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不如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爱好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学习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的人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爱好学习的人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又不如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以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学习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为快乐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的人</a:t>
            </a:r>
            <a:r>
              <a:rPr lang="en-US" altLang="zh-CN" sz="3600" b="1" dirty="0">
                <a:sym typeface="+mn-ea"/>
              </a:rPr>
              <a:t>。</a:t>
            </a:r>
            <a:r>
              <a:rPr lang="en-US" altLang="zh-CN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3600" b="1" dirty="0"/>
          </a:p>
        </p:txBody>
      </p:sp>
      <p:sp>
        <p:nvSpPr>
          <p:cNvPr id="50178" name="文本框 3"/>
          <p:cNvSpPr txBox="1">
            <a:spLocks noChangeArrowheads="1"/>
          </p:cNvSpPr>
          <p:nvPr/>
        </p:nvSpPr>
        <p:spPr bwMode="auto">
          <a:xfrm>
            <a:off x="119063" y="260350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疏通文意</a:t>
            </a:r>
            <a:endParaRPr lang="zh-CN" altLang="en-US" sz="4000">
              <a:ea typeface="黑体" panose="02010609060101010101" pitchFamily="2" charset="-122"/>
            </a:endParaRPr>
          </a:p>
        </p:txBody>
      </p:sp>
      <p:sp>
        <p:nvSpPr>
          <p:cNvPr id="86032" name="Rectangle 16"/>
          <p:cNvSpPr>
            <a:spLocks noChangeArrowheads="1"/>
          </p:cNvSpPr>
          <p:nvPr/>
        </p:nvSpPr>
        <p:spPr bwMode="auto">
          <a:xfrm>
            <a:off x="1779588" y="1155700"/>
            <a:ext cx="3319462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学问和事业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60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3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内容占位符 2"/>
          <p:cNvSpPr>
            <a:spLocks noGrp="1"/>
          </p:cNvSpPr>
          <p:nvPr>
            <p:ph idx="1"/>
          </p:nvPr>
        </p:nvSpPr>
        <p:spPr>
          <a:xfrm>
            <a:off x="890588" y="1447800"/>
            <a:ext cx="10417175" cy="40259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3600" b="1" smtClean="0"/>
              <a:t>子曰</a:t>
            </a:r>
            <a:r>
              <a:rPr lang="zh-CN" altLang="en-US" sz="3600" b="1" smtClean="0"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smtClean="0">
                <a:solidFill>
                  <a:srgbClr val="FF0000"/>
                </a:solidFill>
              </a:rPr>
              <a:t>饭</a:t>
            </a:r>
            <a:r>
              <a:rPr lang="zh-CN" altLang="en-US" sz="3600" b="1" smtClean="0"/>
              <a:t>疏食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饮</a:t>
            </a:r>
            <a:r>
              <a:rPr lang="zh-CN" altLang="en-US" sz="3600" b="1" smtClean="0">
                <a:solidFill>
                  <a:srgbClr val="FF0000"/>
                </a:solidFill>
              </a:rPr>
              <a:t>水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曲</a:t>
            </a:r>
            <a:r>
              <a:rPr lang="zh-CN" altLang="en-US" sz="3600" b="1" smtClean="0">
                <a:solidFill>
                  <a:srgbClr val="FF0000"/>
                </a:solidFill>
              </a:rPr>
              <a:t>肱</a:t>
            </a:r>
            <a:r>
              <a:rPr lang="zh-CN" altLang="en-US" sz="3600" b="1" smtClean="0">
                <a:solidFill>
                  <a:srgbClr val="0000FF"/>
                </a:solidFill>
              </a:rPr>
              <a:t>而</a:t>
            </a:r>
            <a:r>
              <a:rPr lang="zh-CN" altLang="en-US" sz="3600" b="1" smtClean="0"/>
              <a:t>枕之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FF0000"/>
                </a:solidFill>
              </a:rPr>
              <a:t>乐</a:t>
            </a:r>
            <a:r>
              <a:rPr lang="zh-CN" altLang="en-US" sz="3600" b="1" smtClean="0"/>
              <a:t>亦在其中矣。</a:t>
            </a:r>
            <a:endParaRPr lang="zh-CN" altLang="en-US" sz="3600" b="1" smtClean="0"/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600" b="1" smtClean="0"/>
              <a:t>不</a:t>
            </a:r>
            <a:r>
              <a:rPr lang="zh-CN" altLang="en-US" sz="3600" b="1" smtClean="0">
                <a:solidFill>
                  <a:srgbClr val="FF0000"/>
                </a:solidFill>
              </a:rPr>
              <a:t>义</a:t>
            </a:r>
            <a:r>
              <a:rPr lang="zh-CN" altLang="en-US" sz="3600" b="1" smtClean="0"/>
              <a:t>而富</a:t>
            </a:r>
            <a:r>
              <a:rPr lang="zh-CN" altLang="en-US" sz="3600" b="1" smtClean="0">
                <a:solidFill>
                  <a:srgbClr val="0000FF"/>
                </a:solidFill>
              </a:rPr>
              <a:t>且</a:t>
            </a:r>
            <a:r>
              <a:rPr lang="zh-CN" altLang="en-US" sz="3600" b="1" smtClean="0"/>
              <a:t>贵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FF0000"/>
                </a:solidFill>
              </a:rPr>
              <a:t>于</a:t>
            </a:r>
            <a:r>
              <a:rPr lang="zh-CN" altLang="en-US" sz="3600" b="1" smtClean="0"/>
              <a:t>我如浮云。</a:t>
            </a:r>
            <a:r>
              <a:rPr lang="en-US" altLang="zh-CN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3600" b="1" smtClean="0"/>
          </a:p>
          <a:p>
            <a:endParaRPr lang="en-US" altLang="zh-CN" sz="3600" b="1" smtClean="0"/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600" b="1" smtClean="0"/>
              <a:t>孔子说</a:t>
            </a:r>
            <a:r>
              <a:rPr lang="zh-CN" altLang="en-US" sz="3600" b="1" smtClean="0"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smtClean="0">
                <a:solidFill>
                  <a:srgbClr val="FF0000"/>
                </a:solidFill>
              </a:rPr>
              <a:t>吃</a:t>
            </a:r>
            <a:r>
              <a:rPr lang="zh-CN" altLang="en-US" sz="3600" b="1" smtClean="0"/>
              <a:t>粗粮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喝</a:t>
            </a:r>
            <a:r>
              <a:rPr lang="zh-CN" altLang="en-US" sz="3600" b="1" smtClean="0">
                <a:solidFill>
                  <a:srgbClr val="FF0000"/>
                </a:solidFill>
              </a:rPr>
              <a:t>冷水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弯着</a:t>
            </a:r>
            <a:r>
              <a:rPr lang="zh-CN" altLang="en-US" sz="3600" b="1" smtClean="0">
                <a:solidFill>
                  <a:srgbClr val="FF0000"/>
                </a:solidFill>
              </a:rPr>
              <a:t>胳膊</a:t>
            </a:r>
            <a:r>
              <a:rPr lang="zh-CN" altLang="en-US" sz="3600" b="1" smtClean="0"/>
              <a:t>当枕头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FF0000"/>
                </a:solidFill>
              </a:rPr>
              <a:t>乐趣</a:t>
            </a:r>
            <a:r>
              <a:rPr lang="zh-CN" altLang="en-US" sz="3600" b="1" smtClean="0"/>
              <a:t>也</a:t>
            </a:r>
            <a:endParaRPr lang="zh-CN" altLang="en-US" sz="3600" b="1" smtClean="0"/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600" b="1" smtClean="0"/>
              <a:t>就在这当中了。用不</a:t>
            </a:r>
            <a:r>
              <a:rPr lang="zh-CN" altLang="en-US" sz="3600" b="1" smtClean="0">
                <a:solidFill>
                  <a:srgbClr val="FF0000"/>
                </a:solidFill>
              </a:rPr>
              <a:t>正当的手段</a:t>
            </a:r>
            <a:r>
              <a:rPr lang="zh-CN" altLang="en-US" sz="3600" b="1" smtClean="0"/>
              <a:t>得来的富贵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FF0000"/>
                </a:solidFill>
              </a:rPr>
              <a:t>对于</a:t>
            </a:r>
            <a:r>
              <a:rPr lang="zh-CN" altLang="en-US" sz="3600" b="1" smtClean="0"/>
              <a:t>我</a:t>
            </a:r>
            <a:endParaRPr lang="zh-CN" altLang="en-US" sz="3600" b="1" smtClean="0"/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600" b="1" smtClean="0"/>
              <a:t>（来说）就像浮云一样。</a:t>
            </a:r>
            <a:r>
              <a:rPr lang="en-US" altLang="zh-CN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3600" b="1" smtClean="0"/>
          </a:p>
        </p:txBody>
      </p:sp>
      <p:sp>
        <p:nvSpPr>
          <p:cNvPr id="51202" name="文本框 3"/>
          <p:cNvSpPr txBox="1">
            <a:spLocks noChangeArrowheads="1"/>
          </p:cNvSpPr>
          <p:nvPr/>
        </p:nvSpPr>
        <p:spPr bwMode="auto">
          <a:xfrm>
            <a:off x="119063" y="260350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疏通文意</a:t>
            </a:r>
            <a:endParaRPr lang="zh-CN" altLang="en-US" sz="4000">
              <a:ea typeface="黑体" panose="02010609060101010101" pitchFamily="2" charset="-122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5499100" y="966788"/>
            <a:ext cx="16367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表修饰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2730500" y="2620963"/>
            <a:ext cx="6223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又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52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52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52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内容占位符 2"/>
          <p:cNvSpPr>
            <a:spLocks noGrp="1"/>
          </p:cNvSpPr>
          <p:nvPr>
            <p:ph idx="4294967295"/>
          </p:nvPr>
        </p:nvSpPr>
        <p:spPr>
          <a:xfrm>
            <a:off x="838200" y="1524000"/>
            <a:ext cx="10631805" cy="2673350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600" b="1" smtClean="0"/>
              <a:t>子曰</a:t>
            </a:r>
            <a:r>
              <a:rPr lang="zh-CN" altLang="en-US" sz="3600" b="1" smtClean="0"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zh-CN" sz="3600" b="1" smtClean="0">
                <a:solidFill>
                  <a:srgbClr val="FF0000"/>
                </a:solidFill>
                <a:sym typeface="+mn-ea"/>
              </a:rPr>
              <a:t>三</a:t>
            </a:r>
            <a:r>
              <a:rPr lang="zh-CN" altLang="zh-CN" sz="3600" b="1" smtClean="0">
                <a:sym typeface="+mn-ea"/>
              </a:rPr>
              <a:t>人</a:t>
            </a:r>
            <a:r>
              <a:rPr lang="zh-CN" altLang="zh-CN" sz="3600" b="1" smtClean="0">
                <a:solidFill>
                  <a:srgbClr val="FF0000"/>
                </a:solidFill>
                <a:sym typeface="+mn-ea"/>
              </a:rPr>
              <a:t>行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zh-CN" sz="3600" b="1" smtClean="0">
                <a:sym typeface="+mn-ea"/>
              </a:rPr>
              <a:t>必有我师</a:t>
            </a:r>
            <a:r>
              <a:rPr lang="zh-CN" altLang="zh-CN" sz="3600" b="1" smtClean="0">
                <a:solidFill>
                  <a:srgbClr val="FF0000"/>
                </a:solidFill>
                <a:sym typeface="+mn-ea"/>
              </a:rPr>
              <a:t>焉</a:t>
            </a:r>
            <a:r>
              <a:rPr lang="zh-CN" altLang="zh-CN" sz="3600" b="1" smtClean="0">
                <a:sym typeface="+mn-ea"/>
              </a:rPr>
              <a:t>。择其</a:t>
            </a:r>
            <a:r>
              <a:rPr lang="zh-CN" altLang="zh-CN" sz="3600" b="1" smtClean="0">
                <a:solidFill>
                  <a:srgbClr val="FF0000"/>
                </a:solidFill>
                <a:sym typeface="+mn-ea"/>
              </a:rPr>
              <a:t>善者</a:t>
            </a:r>
            <a:r>
              <a:rPr lang="zh-CN" altLang="zh-CN" sz="3600" b="1" smtClean="0">
                <a:sym typeface="+mn-ea"/>
              </a:rPr>
              <a:t>而</a:t>
            </a:r>
            <a:r>
              <a:rPr lang="zh-CN" altLang="zh-CN" sz="3600" b="1" smtClean="0">
                <a:solidFill>
                  <a:srgbClr val="FF0000"/>
                </a:solidFill>
                <a:sym typeface="+mn-ea"/>
              </a:rPr>
              <a:t>从</a:t>
            </a:r>
            <a:r>
              <a:rPr lang="zh-CN" altLang="zh-CN" sz="3600" b="1" smtClean="0">
                <a:sym typeface="+mn-ea"/>
              </a:rPr>
              <a:t>之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,（</a:t>
            </a:r>
            <a:r>
              <a:rPr lang="zh-CN" altLang="zh-CN" sz="3600" b="1" smtClean="0">
                <a:sym typeface="+mn-ea"/>
              </a:rPr>
              <a:t>择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zh-CN" sz="3600" b="1" smtClean="0">
                <a:sym typeface="+mn-ea"/>
              </a:rPr>
              <a:t>其</a:t>
            </a:r>
            <a:r>
              <a:rPr lang="zh-CN" altLang="zh-CN" sz="3600" b="1" smtClean="0">
                <a:solidFill>
                  <a:srgbClr val="FF0000"/>
                </a:solidFill>
                <a:sym typeface="+mn-ea"/>
              </a:rPr>
              <a:t>不善者</a:t>
            </a:r>
            <a:r>
              <a:rPr lang="zh-CN" altLang="zh-CN" sz="3600" b="1" smtClean="0">
                <a:sym typeface="+mn-ea"/>
              </a:rPr>
              <a:t>而改之</a:t>
            </a:r>
            <a:r>
              <a:rPr lang="zh-CN" altLang="en-US" sz="3600" b="1" smtClean="0"/>
              <a:t>。</a:t>
            </a:r>
            <a:r>
              <a:rPr lang="en-US" altLang="zh-CN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3600" b="1" smtClean="0"/>
          </a:p>
          <a:p>
            <a:pPr marL="0" indent="0">
              <a:buFont typeface="Wingdings" panose="05000000000000000000" pitchFamily="2" charset="2"/>
              <a:buNone/>
            </a:pPr>
            <a:endParaRPr lang="en-US" altLang="zh-CN" sz="3600" b="1" smtClean="0"/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600" b="1" smtClean="0"/>
              <a:t>孔子说</a:t>
            </a:r>
            <a:r>
              <a:rPr lang="zh-CN" altLang="en-US" sz="3600" b="1" smtClean="0"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zh-CN" sz="3600" b="1" smtClean="0">
                <a:solidFill>
                  <a:srgbClr val="FF0000"/>
                </a:solidFill>
              </a:rPr>
              <a:t>几个</a:t>
            </a:r>
            <a:r>
              <a:rPr lang="zh-CN" altLang="zh-CN" sz="3600" b="1" smtClean="0"/>
              <a:t>人一同</a:t>
            </a:r>
            <a:r>
              <a:rPr lang="zh-CN" altLang="zh-CN" sz="3600" b="1" smtClean="0">
                <a:solidFill>
                  <a:srgbClr val="FF0000"/>
                </a:solidFill>
              </a:rPr>
              <a:t>走路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en-US" altLang="zh-CN" sz="3600" b="1" smtClean="0"/>
              <a:t>必定有（可以做）我的老师</a:t>
            </a:r>
            <a:r>
              <a:rPr lang="zh-CN" altLang="zh-CN" sz="3600" b="1" smtClean="0"/>
              <a:t>（的人）</a:t>
            </a:r>
            <a:r>
              <a:rPr lang="zh-CN" altLang="zh-CN" sz="3600" b="1" smtClean="0">
                <a:solidFill>
                  <a:srgbClr val="FF0000"/>
                </a:solidFill>
              </a:rPr>
              <a:t>在</a:t>
            </a:r>
            <a:r>
              <a:rPr lang="en-US" altLang="zh-CN" sz="3600" b="1" smtClean="0">
                <a:solidFill>
                  <a:srgbClr val="FF0000"/>
                </a:solidFill>
                <a:sym typeface="宋体" panose="02010600030101010101" pitchFamily="2" charset="-122"/>
              </a:rPr>
              <a:t>其中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en-US" altLang="zh-CN" sz="3600" b="1" smtClean="0"/>
              <a:t>我选择他的</a:t>
            </a:r>
            <a:r>
              <a:rPr lang="zh-CN" altLang="en-US" sz="3600" b="1" smtClean="0">
                <a:solidFill>
                  <a:srgbClr val="FF0000"/>
                </a:solidFill>
              </a:rPr>
              <a:t>优点</a:t>
            </a:r>
            <a:r>
              <a:rPr lang="en-US" altLang="en-US" sz="3600" b="1" smtClean="0"/>
              <a:t>向他</a:t>
            </a:r>
            <a:r>
              <a:rPr lang="en-US" altLang="zh-CN" sz="3600" b="1" smtClean="0">
                <a:solidFill>
                  <a:srgbClr val="FF0000"/>
                </a:solidFill>
              </a:rPr>
              <a:t>学习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zh-CN" sz="3600" b="1" smtClean="0">
                <a:sym typeface="宋体" panose="02010600030101010101" pitchFamily="2" charset="-122"/>
              </a:rPr>
              <a:t>（看到自己也有）</a:t>
            </a:r>
            <a:r>
              <a:rPr lang="zh-CN" altLang="zh-CN" sz="3600" b="1" smtClean="0"/>
              <a:t>他们那些</a:t>
            </a:r>
            <a:r>
              <a:rPr lang="zh-CN" altLang="en-US" sz="3600" b="1" smtClean="0">
                <a:solidFill>
                  <a:srgbClr val="FF0000"/>
                </a:solidFill>
              </a:rPr>
              <a:t>缺点</a:t>
            </a:r>
            <a:r>
              <a:rPr lang="zh-CN" altLang="zh-CN" sz="3600" b="1" smtClean="0"/>
              <a:t>就要改正</a:t>
            </a:r>
            <a:r>
              <a:rPr lang="en-US" altLang="zh-CN" sz="3600" b="1" smtClean="0">
                <a:sym typeface="+mn-ea"/>
              </a:rPr>
              <a:t>。</a:t>
            </a:r>
            <a:r>
              <a:rPr lang="en-US" altLang="zh-CN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3600" b="1" smtClean="0"/>
          </a:p>
        </p:txBody>
      </p:sp>
      <p:sp>
        <p:nvSpPr>
          <p:cNvPr id="52226" name="文本框 3"/>
          <p:cNvSpPr txBox="1">
            <a:spLocks noChangeArrowheads="1"/>
          </p:cNvSpPr>
          <p:nvPr/>
        </p:nvSpPr>
        <p:spPr bwMode="auto">
          <a:xfrm>
            <a:off x="119063" y="260350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疏通文意</a:t>
            </a:r>
            <a:endParaRPr lang="zh-CN" altLang="en-US" sz="40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内容占位符 2"/>
          <p:cNvSpPr>
            <a:spLocks noGrp="1"/>
          </p:cNvSpPr>
          <p:nvPr>
            <p:ph idx="4294967295"/>
          </p:nvPr>
        </p:nvSpPr>
        <p:spPr>
          <a:xfrm>
            <a:off x="838200" y="1524000"/>
            <a:ext cx="8131175" cy="2673350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600" b="1" smtClean="0"/>
              <a:t>子在</a:t>
            </a:r>
            <a:r>
              <a:rPr lang="zh-CN" altLang="en-US" sz="3600" b="1" smtClean="0">
                <a:solidFill>
                  <a:srgbClr val="FF0000"/>
                </a:solidFill>
              </a:rPr>
              <a:t>川</a:t>
            </a:r>
            <a:r>
              <a:rPr lang="zh-CN" altLang="en-US" sz="3600" b="1" smtClean="0"/>
              <a:t>上曰</a:t>
            </a:r>
            <a:r>
              <a:rPr lang="zh-CN" altLang="en-US" sz="3600" b="1" smtClean="0"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逝</a:t>
            </a:r>
            <a:r>
              <a:rPr lang="zh-CN" altLang="en-US" sz="3600" b="1" smtClean="0">
                <a:sym typeface="+mn-ea"/>
              </a:rPr>
              <a:t>者如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斯</a:t>
            </a:r>
            <a:r>
              <a:rPr lang="zh-CN" altLang="en-US" sz="3600" b="1" smtClean="0">
                <a:sym typeface="+mn-ea"/>
              </a:rPr>
              <a:t>夫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ym typeface="+mn-ea"/>
              </a:rPr>
              <a:t>不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舍</a:t>
            </a:r>
            <a:r>
              <a:rPr lang="zh-CN" altLang="en-US" sz="3600" b="1" smtClean="0">
                <a:sym typeface="+mn-ea"/>
              </a:rPr>
              <a:t>昼夜</a:t>
            </a:r>
            <a:r>
              <a:rPr lang="zh-CN" altLang="en-US" sz="3600" b="1" smtClean="0"/>
              <a:t>。</a:t>
            </a:r>
            <a:r>
              <a:rPr lang="en-US" altLang="zh-CN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3600" b="1" smtClean="0"/>
          </a:p>
          <a:p>
            <a:pPr marL="0" indent="0">
              <a:buFont typeface="Wingdings" panose="05000000000000000000" pitchFamily="2" charset="2"/>
              <a:buNone/>
            </a:pPr>
            <a:endParaRPr lang="en-US" altLang="zh-CN" sz="3600" b="1" smtClean="0"/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600" b="1" smtClean="0">
                <a:sym typeface="+mn-ea"/>
              </a:rPr>
              <a:t>孔子在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河</a:t>
            </a:r>
            <a:r>
              <a:rPr lang="zh-CN" altLang="en-US" sz="3600" b="1" smtClean="0">
                <a:sym typeface="+mn-ea"/>
              </a:rPr>
              <a:t>边感叹道</a:t>
            </a:r>
            <a:r>
              <a:rPr lang="zh-CN" altLang="en-US" sz="3600" b="1" smtClean="0"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smtClean="0">
                <a:sym typeface="+mn-ea"/>
              </a:rPr>
              <a:t>逝去的一切像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河水</a:t>
            </a:r>
            <a:r>
              <a:rPr lang="zh-CN" altLang="en-US" sz="3600" b="1" smtClean="0">
                <a:sym typeface="+mn-ea"/>
              </a:rPr>
              <a:t>一样流去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ym typeface="+mn-ea"/>
              </a:rPr>
              <a:t>日夜不停</a:t>
            </a:r>
            <a:r>
              <a:rPr lang="en-US" altLang="zh-CN" sz="3600" b="1" smtClean="0">
                <a:sym typeface="+mn-ea"/>
              </a:rPr>
              <a:t>。</a:t>
            </a:r>
            <a:r>
              <a:rPr lang="en-US" altLang="zh-CN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3600" b="1" smtClean="0"/>
          </a:p>
        </p:txBody>
      </p:sp>
      <p:sp>
        <p:nvSpPr>
          <p:cNvPr id="53250" name="文本框 3"/>
          <p:cNvSpPr txBox="1">
            <a:spLocks noChangeArrowheads="1"/>
          </p:cNvSpPr>
          <p:nvPr/>
        </p:nvSpPr>
        <p:spPr bwMode="auto">
          <a:xfrm>
            <a:off x="119063" y="260350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疏通文意</a:t>
            </a:r>
            <a:endParaRPr lang="zh-CN" altLang="en-US" sz="4000">
              <a:ea typeface="黑体" panose="02010609060101010101" pitchFamily="2" charset="-122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3195638" y="1058863"/>
            <a:ext cx="163671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离去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4984750" y="2047875"/>
            <a:ext cx="584200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这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6130925" y="966788"/>
            <a:ext cx="16367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舍弃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/>
          </p:cNvSpPr>
          <p:nvPr>
            <p:ph type="body" idx="4294967295"/>
          </p:nvPr>
        </p:nvSpPr>
        <p:spPr>
          <a:xfrm>
            <a:off x="923925" y="1400175"/>
            <a:ext cx="10344150" cy="5102225"/>
          </a:xfrm>
        </p:spPr>
        <p:txBody>
          <a:bodyPr/>
          <a:lstStyle/>
          <a:p>
            <a:pPr marL="0" indent="0" eaLnBrk="1" latinLnBrk="1" hangingPunct="1">
              <a:spcBef>
                <a:spcPts val="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（1）政治思想 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spcBef>
                <a:spcPts val="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孔子创立了以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“</a:t>
            </a:r>
            <a:r>
              <a:rPr lang="zh-CN" altLang="en-US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仁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（即仁爱、爱人）为核心的道德学说</a:t>
            </a:r>
            <a:r>
              <a:rPr lang="zh-CN" altLang="zh-CN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政治上主张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“</a:t>
            </a:r>
            <a:r>
              <a:rPr lang="zh-CN" altLang="en-US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仁政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仁者爱人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克己复礼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。）他自己也是一个很善良的人</a:t>
            </a:r>
            <a:r>
              <a:rPr lang="zh-CN" altLang="zh-CN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富有同情心</a:t>
            </a:r>
            <a:r>
              <a:rPr lang="zh-CN" altLang="zh-CN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乐于助人</a:t>
            </a:r>
            <a:r>
              <a:rPr lang="zh-CN" altLang="zh-CN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待人真诚、宽厚。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己所不欲</a:t>
            </a:r>
            <a:r>
              <a:rPr lang="zh-CN" altLang="zh-CN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勿施于人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君子成人之美</a:t>
            </a:r>
            <a:r>
              <a:rPr lang="zh-CN" altLang="zh-CN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不成人之恶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”</a:t>
            </a:r>
            <a:r>
              <a:rPr lang="zh-CN" altLang="zh-CN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都是他的做人准则。 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spcBef>
                <a:spcPts val="0"/>
              </a:spcBef>
              <a:buFontTx/>
              <a:buNone/>
              <a:defRPr/>
            </a:pPr>
            <a:endParaRPr lang="zh-CN" altLang="en-US" sz="20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spcBef>
                <a:spcPts val="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（2）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教育思想</a:t>
            </a:r>
            <a:endParaRPr lang="zh-CN" altLang="en-US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spcBef>
                <a:spcPts val="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重视教育的作用、提倡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有教无类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（一视同仁）、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诲人不倦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因材施教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”</a:t>
            </a:r>
            <a:r>
              <a:rPr lang="zh-CN" altLang="en-US" b="1">
                <a:solidFill>
                  <a:srgbClr val="0000FF"/>
                </a:solidFill>
                <a:sym typeface="宋体" panose="02010600030101010101" pitchFamily="2" charset="-122"/>
              </a:rPr>
              <a:t>。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3794" name="Text Box 7"/>
          <p:cNvSpPr txBox="1">
            <a:spLocks noChangeArrowheads="1"/>
          </p:cNvSpPr>
          <p:nvPr/>
        </p:nvSpPr>
        <p:spPr bwMode="auto">
          <a:xfrm>
            <a:off x="4359275" y="498475"/>
            <a:ext cx="3903663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>
                <a:solidFill>
                  <a:srgbClr val="00B050"/>
                </a:solidFill>
                <a:latin typeface="楷体_GB2312"/>
                <a:ea typeface="楷体_GB2312"/>
                <a:cs typeface="楷体_GB2312"/>
              </a:rPr>
              <a:t>孔子思想</a:t>
            </a:r>
            <a:endParaRPr lang="zh-CN" altLang="en-US" sz="4000">
              <a:solidFill>
                <a:srgbClr val="00B05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33795" name="文本框 2"/>
          <p:cNvSpPr txBox="1">
            <a:spLocks noChangeArrowheads="1"/>
          </p:cNvSpPr>
          <p:nvPr/>
        </p:nvSpPr>
        <p:spPr bwMode="auto">
          <a:xfrm>
            <a:off x="287338" y="107950"/>
            <a:ext cx="228917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孔子</a:t>
            </a:r>
            <a:r>
              <a:rPr lang="zh-CN" altLang="en-US" sz="4000">
                <a:ea typeface="黑体" panose="02010609060101010101" pitchFamily="2" charset="-122"/>
              </a:rPr>
              <a:t>简介</a:t>
            </a:r>
            <a:endParaRPr lang="zh-CN" altLang="en-US" sz="40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内容占位符 2"/>
          <p:cNvSpPr>
            <a:spLocks noGrp="1"/>
          </p:cNvSpPr>
          <p:nvPr>
            <p:ph idx="4294967295"/>
          </p:nvPr>
        </p:nvSpPr>
        <p:spPr>
          <a:xfrm>
            <a:off x="1311275" y="1524000"/>
            <a:ext cx="8620125" cy="2673350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en-US" sz="3600" b="1" smtClean="0"/>
              <a:t>子曰</a:t>
            </a:r>
            <a:r>
              <a:rPr lang="zh-CN" altLang="en-US" sz="3600" b="1" smtClean="0"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三军</a:t>
            </a:r>
            <a:r>
              <a:rPr lang="zh-CN" altLang="en-US" sz="3600" b="1" smtClean="0">
                <a:latin typeface="宋体" panose="02010600030101010101" pitchFamily="2" charset="-122"/>
                <a:sym typeface="+mn-ea"/>
              </a:rPr>
              <a:t>可</a:t>
            </a:r>
            <a:r>
              <a:rPr lang="zh-CN" altLang="en-US" sz="3600" b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夺</a:t>
            </a:r>
            <a:r>
              <a:rPr lang="zh-CN" altLang="en-US" sz="3600" b="1" smtClean="0">
                <a:latin typeface="宋体" panose="02010600030101010101" pitchFamily="2" charset="-122"/>
                <a:sym typeface="+mn-ea"/>
              </a:rPr>
              <a:t>帅也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匹夫</a:t>
            </a:r>
            <a:r>
              <a:rPr lang="zh-CN" altLang="en-US" sz="3600" b="1" smtClean="0">
                <a:latin typeface="宋体" panose="02010600030101010101" pitchFamily="2" charset="-122"/>
                <a:sym typeface="+mn-ea"/>
              </a:rPr>
              <a:t>不可夺志也</a:t>
            </a:r>
            <a:r>
              <a:rPr lang="zh-CN" altLang="en-US" sz="3600" b="1" smtClean="0"/>
              <a:t>。</a:t>
            </a:r>
            <a:r>
              <a:rPr lang="en-US" altLang="zh-CN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3600" b="1" smtClean="0"/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US" altLang="zh-CN" sz="3600" b="1" smtClean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en-US" sz="3600" b="1" smtClean="0"/>
              <a:t>孔子说</a:t>
            </a:r>
            <a:r>
              <a:rPr lang="zh-CN" altLang="en-US" sz="3600" b="1" smtClean="0"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军队</a:t>
            </a:r>
            <a:r>
              <a:rPr lang="zh-CN" altLang="en-US" sz="3600" b="1">
                <a:latin typeface="+mj-ea"/>
                <a:ea typeface="+mj-ea"/>
                <a:sym typeface="+mn-ea"/>
              </a:rPr>
              <a:t>的主帅可以</a:t>
            </a:r>
            <a:r>
              <a:rPr lang="zh-CN" altLang="en-US" sz="36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改变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平民百姓</a:t>
            </a:r>
            <a:r>
              <a:rPr lang="zh-CN" altLang="en-US" sz="3600" b="1">
                <a:latin typeface="+mj-ea"/>
                <a:ea typeface="+mj-ea"/>
                <a:sym typeface="+mn-ea"/>
              </a:rPr>
              <a:t>的志气却不可改变</a:t>
            </a:r>
            <a:r>
              <a:rPr lang="en-US" altLang="zh-CN" sz="3600" b="1" smtClean="0">
                <a:sym typeface="+mn-ea"/>
              </a:rPr>
              <a:t>。</a:t>
            </a:r>
            <a:r>
              <a:rPr lang="en-US" altLang="zh-CN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3600" b="1" smtClean="0"/>
          </a:p>
        </p:txBody>
      </p:sp>
      <p:sp>
        <p:nvSpPr>
          <p:cNvPr id="54274" name="文本框 3"/>
          <p:cNvSpPr txBox="1">
            <a:spLocks noChangeArrowheads="1"/>
          </p:cNvSpPr>
          <p:nvPr/>
        </p:nvSpPr>
        <p:spPr bwMode="auto">
          <a:xfrm>
            <a:off x="119063" y="260350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疏通文意</a:t>
            </a:r>
            <a:endParaRPr lang="zh-CN" altLang="en-US" sz="40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内容占位符 2"/>
          <p:cNvSpPr>
            <a:spLocks noGrp="1"/>
          </p:cNvSpPr>
          <p:nvPr>
            <p:ph idx="4294967295"/>
          </p:nvPr>
        </p:nvSpPr>
        <p:spPr>
          <a:xfrm>
            <a:off x="838200" y="1524000"/>
            <a:ext cx="10394950" cy="2673350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600" b="1" smtClean="0">
                <a:sym typeface="+mn-ea"/>
              </a:rPr>
              <a:t>子夏</a:t>
            </a:r>
            <a:r>
              <a:rPr lang="zh-CN" altLang="en-US" sz="3600" b="1" smtClean="0"/>
              <a:t>曰</a:t>
            </a:r>
            <a:r>
              <a:rPr lang="zh-CN" altLang="en-US" sz="3600" b="1" smtClean="0"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博</a:t>
            </a:r>
            <a:r>
              <a:rPr lang="zh-CN" altLang="en-US" sz="3600" b="1" smtClean="0">
                <a:sym typeface="+mn-ea"/>
              </a:rPr>
              <a:t>学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而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笃</a:t>
            </a:r>
            <a:r>
              <a:rPr lang="zh-CN" altLang="en-US" sz="3600" b="1" smtClean="0">
                <a:sym typeface="+mn-ea"/>
              </a:rPr>
              <a:t>志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切</a:t>
            </a:r>
            <a:r>
              <a:rPr lang="zh-CN" altLang="en-US" sz="3600" b="1" smtClean="0">
                <a:sym typeface="+mn-ea"/>
              </a:rPr>
              <a:t>问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而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近思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仁</a:t>
            </a:r>
            <a:r>
              <a:rPr lang="zh-CN" altLang="en-US" sz="3600" b="1" smtClean="0">
                <a:sym typeface="+mn-ea"/>
              </a:rPr>
              <a:t>在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其</a:t>
            </a:r>
            <a:r>
              <a:rPr lang="zh-CN" altLang="en-US" sz="3600" b="1" smtClean="0">
                <a:sym typeface="+mn-ea"/>
              </a:rPr>
              <a:t>中矣</a:t>
            </a:r>
            <a:r>
              <a:rPr lang="zh-CN" altLang="en-US" sz="3600" b="1" smtClean="0"/>
              <a:t>。</a:t>
            </a:r>
            <a:r>
              <a:rPr lang="en-US" altLang="zh-CN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3600" b="1" smtClean="0"/>
          </a:p>
          <a:p>
            <a:pPr marL="0" indent="0">
              <a:buFont typeface="Wingdings" panose="05000000000000000000" pitchFamily="2" charset="2"/>
              <a:buNone/>
            </a:pPr>
            <a:endParaRPr lang="en-US" altLang="zh-CN" sz="3600" b="1" smtClean="0"/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600" b="1" smtClean="0"/>
              <a:t>子夏说</a:t>
            </a:r>
            <a:r>
              <a:rPr lang="zh-CN" altLang="en-US" sz="3600" b="1" smtClean="0"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广泛</a:t>
            </a:r>
            <a:r>
              <a:rPr lang="zh-CN" altLang="en-US" sz="3600" b="1" smtClean="0">
                <a:sym typeface="+mn-ea"/>
              </a:rPr>
              <a:t>学习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并且</a:t>
            </a:r>
            <a:r>
              <a:rPr lang="zh-CN" altLang="en-US" sz="3600" b="1" smtClean="0">
                <a:sym typeface="+mn-ea"/>
              </a:rPr>
              <a:t>能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坚定</a:t>
            </a:r>
            <a:r>
              <a:rPr lang="zh-CN" altLang="en-US" sz="3600" b="1" smtClean="0">
                <a:sym typeface="+mn-ea"/>
              </a:rPr>
              <a:t>志向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恳切</a:t>
            </a:r>
            <a:r>
              <a:rPr lang="zh-CN" altLang="en-US" sz="3600" b="1" smtClean="0">
                <a:sym typeface="+mn-ea"/>
              </a:rPr>
              <a:t>地发问求教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并且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多思考当前的事情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仁德</a:t>
            </a:r>
            <a:r>
              <a:rPr lang="zh-CN" altLang="en-US" sz="3600" b="1" smtClean="0">
                <a:sym typeface="+mn-ea"/>
              </a:rPr>
              <a:t>就在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这</a:t>
            </a:r>
            <a:r>
              <a:rPr lang="zh-CN" altLang="en-US" sz="3600" b="1" smtClean="0">
                <a:sym typeface="+mn-ea"/>
              </a:rPr>
              <a:t>当中了</a:t>
            </a:r>
            <a:r>
              <a:rPr lang="en-US" altLang="zh-CN" sz="3600" b="1" smtClean="0">
                <a:sym typeface="+mn-ea"/>
              </a:rPr>
              <a:t>。</a:t>
            </a:r>
            <a:r>
              <a:rPr lang="en-US" altLang="zh-CN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3600" b="1" smtClean="0"/>
          </a:p>
        </p:txBody>
      </p:sp>
      <p:sp>
        <p:nvSpPr>
          <p:cNvPr id="55298" name="文本框 3"/>
          <p:cNvSpPr txBox="1">
            <a:spLocks noChangeArrowheads="1"/>
          </p:cNvSpPr>
          <p:nvPr/>
        </p:nvSpPr>
        <p:spPr bwMode="auto">
          <a:xfrm>
            <a:off x="119063" y="260350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疏通文意</a:t>
            </a:r>
            <a:endParaRPr lang="zh-CN" altLang="en-US" sz="40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矩形 8"/>
          <p:cNvSpPr>
            <a:spLocks noChangeArrowheads="1"/>
          </p:cNvSpPr>
          <p:nvPr/>
        </p:nvSpPr>
        <p:spPr bwMode="auto">
          <a:xfrm>
            <a:off x="2279650" y="1916113"/>
            <a:ext cx="183515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322" name="文本框 3"/>
          <p:cNvSpPr txBox="1">
            <a:spLocks noChangeArrowheads="1"/>
          </p:cNvSpPr>
          <p:nvPr/>
        </p:nvSpPr>
        <p:spPr bwMode="auto">
          <a:xfrm>
            <a:off x="161925" y="185738"/>
            <a:ext cx="2289175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合作探究</a:t>
            </a:r>
            <a:endParaRPr lang="zh-CN" altLang="en-US" sz="4000">
              <a:ea typeface="黑体" panose="02010609060101010101" pitchFamily="2" charset="-122"/>
            </a:endParaRPr>
          </a:p>
        </p:txBody>
      </p:sp>
      <p:sp>
        <p:nvSpPr>
          <p:cNvPr id="60419" name="文本占位符 230401"/>
          <p:cNvSpPr>
            <a:spLocks noGrp="1" noRot="1"/>
          </p:cNvSpPr>
          <p:nvPr/>
        </p:nvSpPr>
        <p:spPr bwMode="auto">
          <a:xfrm>
            <a:off x="1363663" y="1120775"/>
            <a:ext cx="9456737" cy="1238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latinLnBrk="1">
              <a:buFont typeface="Wingdings" panose="05000000000000000000" pitchFamily="2" charset="2"/>
              <a:buNone/>
              <a:defRPr/>
            </a:pPr>
            <a:r>
              <a:rPr lang="zh-CN" altLang="en-US" sz="3600"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>
                <a:latin typeface="+mj-ea"/>
                <a:ea typeface="+mj-ea"/>
              </a:rPr>
              <a:t>为人谋而不忠乎？与朋友交而不信乎？传不习乎？</a:t>
            </a:r>
            <a:r>
              <a:rPr lang="en-US" altLang="zh-CN" sz="3600"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sz="3600">
                <a:latin typeface="+mj-ea"/>
                <a:ea typeface="+mj-ea"/>
              </a:rPr>
              <a:t>三个问题能否互换位置？为什么？</a:t>
            </a:r>
            <a:endParaRPr lang="zh-CN" altLang="en-US" sz="3600">
              <a:latin typeface="+mj-ea"/>
              <a:ea typeface="+mj-ea"/>
            </a:endParaRPr>
          </a:p>
        </p:txBody>
      </p:sp>
      <p:sp>
        <p:nvSpPr>
          <p:cNvPr id="230404" name="矩形 230403"/>
          <p:cNvSpPr>
            <a:spLocks noRot="1"/>
          </p:cNvSpPr>
          <p:nvPr/>
        </p:nvSpPr>
        <p:spPr>
          <a:xfrm>
            <a:off x="1363663" y="2438400"/>
            <a:ext cx="9147175" cy="33083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indent="0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不能。因为这三个句子针对的对象是</a:t>
            </a:r>
            <a:r>
              <a:rPr lang="zh-CN" altLang="en-US" sz="3600" smtClean="0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他人</a:t>
            </a:r>
            <a:r>
              <a:rPr lang="en-US" altLang="zh-CN" sz="3600" smtClean="0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sz="3600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接着是</a:t>
            </a:r>
            <a:r>
              <a:rPr lang="zh-CN" altLang="en-US" sz="3600" smtClean="0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朋友</a:t>
            </a:r>
            <a:r>
              <a:rPr lang="en-US" altLang="zh-CN" sz="3600" smtClean="0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sz="3600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最后是</a:t>
            </a:r>
            <a:r>
              <a:rPr lang="zh-CN" altLang="en-US" sz="3600" smtClean="0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自己</a:t>
            </a:r>
            <a:r>
              <a:rPr lang="en-US" altLang="zh-CN" sz="3600" smtClean="0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sz="3600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体现了一种</a:t>
            </a:r>
            <a:r>
              <a:rPr lang="zh-CN" altLang="en-US" sz="360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由疏到亲、由人到己</a:t>
            </a:r>
            <a:r>
              <a:rPr lang="zh-CN" altLang="en-US" sz="36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的顺序</a:t>
            </a:r>
            <a:r>
              <a:rPr lang="zh-CN" altLang="en-US" sz="3600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更好地体现了</a:t>
            </a:r>
            <a:r>
              <a:rPr lang="zh-CN" altLang="en-US" sz="360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曾子先人后己、以天下为己任</a:t>
            </a:r>
            <a:r>
              <a:rPr lang="zh-CN" altLang="en-US" sz="36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的高尚情操</a:t>
            </a:r>
            <a:r>
              <a:rPr lang="zh-CN" altLang="en-US" sz="3600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互换后就破坏了这种顺序</a:t>
            </a:r>
            <a:r>
              <a:rPr lang="zh-CN" altLang="en-US" sz="3600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也不能很好地体现曾子的这种高尚的品格。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0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0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0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0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 noRot="1"/>
          </p:cNvSpPr>
          <p:nvPr>
            <p:ph type="title"/>
          </p:nvPr>
        </p:nvSpPr>
        <p:spPr>
          <a:xfrm>
            <a:off x="3092450" y="482600"/>
            <a:ext cx="5167313" cy="500063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7030A0"/>
                </a:solidFill>
              </a:rPr>
              <a:t>成语归纳</a:t>
            </a:r>
            <a:endParaRPr lang="zh-CN" altLang="en-US" b="1" smtClean="0">
              <a:solidFill>
                <a:srgbClr val="7030A0"/>
              </a:solidFill>
            </a:endParaRPr>
          </a:p>
        </p:txBody>
      </p:sp>
      <p:sp>
        <p:nvSpPr>
          <p:cNvPr id="31747" name="Rectangle 3"/>
          <p:cNvSpPr>
            <a:spLocks noGrp="1" noRot="1"/>
          </p:cNvSpPr>
          <p:nvPr>
            <p:ph idx="1"/>
          </p:nvPr>
        </p:nvSpPr>
        <p:spPr>
          <a:xfrm>
            <a:off x="415925" y="1646238"/>
            <a:ext cx="4606925" cy="5526087"/>
          </a:xfrm>
        </p:spPr>
        <p:txBody>
          <a:bodyPr/>
          <a:lstStyle/>
          <a:p>
            <a:pPr eaLnBrk="1" hangingPunct="1"/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  <a:t>不亦乐乎      </a:t>
            </a:r>
            <a:endParaRPr lang="zh-CN" altLang="en-US" sz="3600" b="1" smtClean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hangingPunct="1"/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  <a:t>三省吾身</a:t>
            </a:r>
            <a:endParaRPr lang="zh-CN" altLang="en-US" sz="3600" b="1" smtClean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hangingPunct="1"/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  <a:t>三十而立</a:t>
            </a:r>
            <a:endParaRPr lang="zh-CN" altLang="en-US" sz="3600" b="1" smtClean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hangingPunct="1"/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  <a:t>温故知新</a:t>
            </a:r>
            <a:endParaRPr lang="zh-CN" altLang="en-US" sz="3600" b="1" smtClean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hangingPunct="1"/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  <a:t>不舍昼夜</a:t>
            </a:r>
            <a:endParaRPr lang="zh-CN" altLang="en-US" sz="3600" b="1" smtClean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hangingPunct="1"/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  <a:t>三人行，必有我师</a:t>
            </a:r>
            <a:endParaRPr lang="zh-CN" altLang="en-US" sz="3600" b="1" smtClean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hangingPunct="1"/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乐在其中</a:t>
            </a:r>
            <a:endParaRPr lang="zh-CN" altLang="en-US" sz="3600" b="1" smtClean="0">
              <a:solidFill>
                <a:srgbClr val="0000FF"/>
              </a:solidFill>
              <a:ea typeface="黑体" panose="02010609060101010101" pitchFamily="2" charset="-122"/>
              <a:sym typeface="+mn-ea"/>
            </a:endParaRPr>
          </a:p>
          <a:p>
            <a:pPr eaLnBrk="1" hangingPunct="1"/>
            <a:endParaRPr lang="zh-CN" altLang="en-US" sz="3600" b="1" smtClean="0">
              <a:solidFill>
                <a:srgbClr val="0000FF"/>
              </a:solidFill>
              <a:ea typeface="黑体" panose="02010609060101010101" pitchFamily="2" charset="-122"/>
              <a:sym typeface="+mn-ea"/>
            </a:endParaRPr>
          </a:p>
          <a:p>
            <a:pPr eaLnBrk="1" hangingPunct="1"/>
            <a:endParaRPr lang="zh-CN" altLang="en-US" sz="3600" b="1" smtClean="0">
              <a:solidFill>
                <a:srgbClr val="0000FF"/>
              </a:solidFill>
              <a:ea typeface="黑体" panose="02010609060101010101" pitchFamily="2" charset="-122"/>
              <a:sym typeface="+mn-ea"/>
            </a:endParaRPr>
          </a:p>
          <a:p>
            <a:pPr eaLnBrk="1" hangingPunct="1"/>
            <a:endParaRPr lang="zh-CN" altLang="en-US" sz="3600" b="1" smtClean="0">
              <a:solidFill>
                <a:srgbClr val="0000FF"/>
              </a:solidFill>
              <a:ea typeface="黑体" panose="02010609060101010101" pitchFamily="2" charset="-122"/>
              <a:sym typeface="+mn-ea"/>
            </a:endParaRPr>
          </a:p>
          <a:p>
            <a:pPr eaLnBrk="1" hangingPunct="1"/>
            <a:endParaRPr lang="zh-CN" altLang="en-US" sz="3600" b="1" smtClean="0">
              <a:solidFill>
                <a:srgbClr val="0000FF"/>
              </a:solidFill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57347" name="Picture 9" descr="20079181353183310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83038" y="1646238"/>
            <a:ext cx="4478337" cy="2582862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2" name="Rectangle 3"/>
          <p:cNvSpPr>
            <a:spLocks noGrp="1" noRot="1"/>
          </p:cNvSpPr>
          <p:nvPr/>
        </p:nvSpPr>
        <p:spPr>
          <a:xfrm>
            <a:off x="8715375" y="982663"/>
            <a:ext cx="2978150" cy="56022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defRPr/>
            </a:pPr>
            <a:endParaRPr lang="zh-CN" altLang="en-US" sz="2400" dirty="0">
              <a:solidFill>
                <a:srgbClr val="0000FF"/>
              </a:solidFill>
            </a:endParaRPr>
          </a:p>
          <a:p>
            <a:pPr eaLnBrk="1" hangingPunct="1">
              <a:defRPr/>
            </a:pPr>
            <a:r>
              <a:rPr lang="zh-CN" altLang="en-US" sz="3600" kern="0" dirty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逝者如斯</a:t>
            </a:r>
            <a:endParaRPr lang="zh-CN" altLang="en-US" sz="3600" kern="0" dirty="0">
              <a:solidFill>
                <a:srgbClr val="0000FF"/>
              </a:solidFill>
              <a:ea typeface="黑体" panose="02010609060101010101" pitchFamily="2" charset="-122"/>
              <a:sym typeface="+mn-ea"/>
            </a:endParaRPr>
          </a:p>
          <a:p>
            <a:pPr eaLnBrk="1" hangingPunct="1">
              <a:defRPr/>
            </a:pPr>
            <a:r>
              <a:rPr lang="zh-CN" altLang="en-US" sz="3600" kern="0" dirty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四十不惑</a:t>
            </a:r>
            <a:endParaRPr lang="zh-CN" altLang="en-US" sz="3600" kern="0" dirty="0">
              <a:solidFill>
                <a:srgbClr val="0000FF"/>
              </a:solidFill>
              <a:ea typeface="黑体" panose="02010609060101010101" pitchFamily="2" charset="-122"/>
              <a:sym typeface="+mn-ea"/>
            </a:endParaRPr>
          </a:p>
          <a:p>
            <a:pPr eaLnBrk="1" hangingPunct="1">
              <a:defRPr/>
            </a:pPr>
            <a:r>
              <a:rPr lang="zh-CN" altLang="en-US" sz="3600" kern="0" dirty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随心所欲</a:t>
            </a:r>
            <a:endParaRPr lang="zh-CN" altLang="en-US" sz="3600" kern="0" dirty="0">
              <a:solidFill>
                <a:srgbClr val="0000FF"/>
              </a:solidFill>
              <a:ea typeface="黑体" panose="02010609060101010101" pitchFamily="2" charset="-122"/>
              <a:sym typeface="+mn-ea"/>
            </a:endParaRPr>
          </a:p>
          <a:p>
            <a:pPr eaLnBrk="1" hangingPunct="1">
              <a:defRPr/>
            </a:pPr>
            <a:r>
              <a:rPr lang="zh-CN" altLang="en-US" sz="3600" kern="0" dirty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博学笃志</a:t>
            </a:r>
            <a:endParaRPr lang="zh-CN" altLang="en-US" sz="3600" kern="0" dirty="0">
              <a:solidFill>
                <a:srgbClr val="0000FF"/>
              </a:solidFill>
              <a:ea typeface="黑体" panose="02010609060101010101" pitchFamily="2" charset="-122"/>
              <a:sym typeface="+mn-ea"/>
            </a:endParaRPr>
          </a:p>
          <a:p>
            <a:pPr eaLnBrk="1" hangingPunct="1">
              <a:defRPr/>
            </a:pPr>
            <a:r>
              <a:rPr lang="zh-CN" altLang="en-US" sz="3600" kern="0" dirty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切问近思        </a:t>
            </a:r>
            <a:endParaRPr lang="zh-CN" altLang="en-US" sz="3600" kern="0" dirty="0">
              <a:solidFill>
                <a:srgbClr val="0000FF"/>
              </a:solidFill>
              <a:ea typeface="黑体" panose="02010609060101010101" pitchFamily="2" charset="-122"/>
              <a:sym typeface="+mn-ea"/>
            </a:endParaRPr>
          </a:p>
          <a:p>
            <a:pPr eaLnBrk="1" hangingPunct="1">
              <a:defRPr/>
            </a:pPr>
            <a:r>
              <a:rPr lang="zh-CN" altLang="en-US" sz="3600" kern="0" dirty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择善而从</a:t>
            </a:r>
            <a:endParaRPr lang="zh-CN" altLang="en-US" sz="3600" kern="0" dirty="0">
              <a:solidFill>
                <a:srgbClr val="0000FF"/>
              </a:solidFill>
              <a:ea typeface="黑体" panose="02010609060101010101" pitchFamily="2" charset="-122"/>
              <a:sym typeface="+mn-ea"/>
            </a:endParaRPr>
          </a:p>
          <a:p>
            <a:pPr eaLnBrk="1" hangingPunct="1">
              <a:defRPr/>
            </a:pPr>
            <a:endParaRPr lang="zh-CN" altLang="en-US" sz="2400" dirty="0">
              <a:solidFill>
                <a:srgbClr val="0000FF"/>
              </a:solidFill>
              <a:sym typeface="+mn-ea"/>
            </a:endParaRPr>
          </a:p>
          <a:p>
            <a:pPr eaLnBrk="1" hangingPunct="1">
              <a:defRPr/>
            </a:pPr>
            <a:endParaRPr lang="zh-CN" altLang="en-US" sz="2400" dirty="0">
              <a:solidFill>
                <a:srgbClr val="0000FF"/>
              </a:solidFill>
              <a:sym typeface="+mn-ea"/>
            </a:endParaRPr>
          </a:p>
          <a:p>
            <a:pPr eaLnBrk="1" hangingPunct="1">
              <a:defRPr/>
            </a:pPr>
            <a:endParaRPr lang="zh-CN" altLang="en-US" sz="2400" dirty="0">
              <a:solidFill>
                <a:srgbClr val="0000FF"/>
              </a:solidFill>
              <a:sym typeface="+mn-ea"/>
            </a:endParaRPr>
          </a:p>
        </p:txBody>
      </p:sp>
      <p:sp>
        <p:nvSpPr>
          <p:cNvPr id="57349" name="文本框 3"/>
          <p:cNvSpPr txBox="1">
            <a:spLocks noChangeArrowheads="1"/>
          </p:cNvSpPr>
          <p:nvPr/>
        </p:nvSpPr>
        <p:spPr bwMode="auto">
          <a:xfrm>
            <a:off x="161925" y="185738"/>
            <a:ext cx="2289175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合作探究</a:t>
            </a:r>
            <a:endParaRPr lang="zh-CN" altLang="en-US" sz="40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uiExpand="1" build="p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43013" y="2892425"/>
            <a:ext cx="8994775" cy="1468438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zh-CN" altLang="en-US" sz="3600" b="1" noProof="1">
                <a:solidFill>
                  <a:srgbClr val="0000FF"/>
                </a:solidFill>
              </a:rPr>
              <a:t>按照格式：我选择</a:t>
            </a:r>
            <a:r>
              <a:rPr lang="en-US" altLang="zh-CN" sz="3600" b="1" noProof="1">
                <a:solidFill>
                  <a:srgbClr val="0000FF"/>
                </a:solidFill>
              </a:rPr>
              <a:t>_______</a:t>
            </a:r>
            <a:r>
              <a:rPr lang="zh-CN" altLang="en-US" sz="3600" b="1" noProof="1">
                <a:solidFill>
                  <a:srgbClr val="0000FF"/>
                </a:solidFill>
              </a:rPr>
              <a:t>则，因为从中我学到了（懂得了）</a:t>
            </a:r>
            <a:r>
              <a:rPr lang="en-US" altLang="zh-CN" sz="3600" b="1" noProof="1">
                <a:solidFill>
                  <a:srgbClr val="0000FF"/>
                </a:solidFill>
              </a:rPr>
              <a:t>________</a:t>
            </a:r>
            <a:r>
              <a:rPr lang="zh-CN" altLang="en-US" sz="3600" b="1" noProof="1">
                <a:solidFill>
                  <a:srgbClr val="0000FF"/>
                </a:solidFill>
              </a:rPr>
              <a:t>？</a:t>
            </a:r>
            <a:endParaRPr lang="zh-CN" altLang="en-US" b="1" noProof="1"/>
          </a:p>
          <a:p>
            <a:pPr marL="0" indent="0">
              <a:buFontTx/>
              <a:buNone/>
              <a:defRPr/>
            </a:pPr>
            <a:endParaRPr lang="zh-CN" altLang="en-US" noProof="1"/>
          </a:p>
          <a:p>
            <a:pPr marL="0" indent="0">
              <a:buFontTx/>
              <a:buNone/>
              <a:defRPr/>
            </a:pPr>
            <a:endParaRPr lang="zh-CN" altLang="en-US" noProof="1"/>
          </a:p>
          <a:p>
            <a:pPr>
              <a:defRPr/>
            </a:pPr>
            <a:endParaRPr lang="zh-CN" altLang="en-US" noProof="1"/>
          </a:p>
          <a:p>
            <a:pPr marL="0" indent="0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8370" name="文本框 3"/>
          <p:cNvSpPr txBox="1">
            <a:spLocks noChangeArrowheads="1"/>
          </p:cNvSpPr>
          <p:nvPr/>
        </p:nvSpPr>
        <p:spPr bwMode="auto">
          <a:xfrm>
            <a:off x="161925" y="185738"/>
            <a:ext cx="2289175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合作探究</a:t>
            </a:r>
            <a:endParaRPr lang="zh-CN" altLang="en-US" sz="4000">
              <a:ea typeface="黑体" panose="02010609060101010101" pitchFamily="2" charset="-122"/>
            </a:endParaRPr>
          </a:p>
        </p:txBody>
      </p:sp>
      <p:sp>
        <p:nvSpPr>
          <p:cNvPr id="58371" name="文本占位符 230401"/>
          <p:cNvSpPr>
            <a:spLocks noGrp="1" noRot="1"/>
          </p:cNvSpPr>
          <p:nvPr/>
        </p:nvSpPr>
        <p:spPr bwMode="auto">
          <a:xfrm>
            <a:off x="1336675" y="1455738"/>
            <a:ext cx="9059863" cy="1238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latinLnBrk="1">
              <a:buFont typeface="Wingdings" panose="05000000000000000000" pitchFamily="2" charset="2"/>
              <a:buNone/>
            </a:pPr>
            <a:r>
              <a:rPr lang="zh-CN" altLang="en-US" sz="3600">
                <a:sym typeface="+mn-ea"/>
              </a:rPr>
              <a:t>如果让你选择一则作为自己的座右铭，你会选择哪一则，理由是？</a:t>
            </a:r>
            <a:endParaRPr lang="zh-CN" altLang="en-US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9395" name="Text Box 4"/>
          <p:cNvSpPr txBox="1">
            <a:spLocks noChangeArrowheads="1"/>
          </p:cNvSpPr>
          <p:nvPr/>
        </p:nvSpPr>
        <p:spPr bwMode="auto">
          <a:xfrm>
            <a:off x="596265" y="4885055"/>
            <a:ext cx="10346690" cy="1260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4000">
                <a:solidFill>
                  <a:srgbClr val="FF0000"/>
                </a:solidFill>
                <a:ea typeface="楷体_GB2312"/>
                <a:cs typeface="楷体_GB2312"/>
              </a:rPr>
              <a:t>  </a:t>
            </a:r>
            <a:r>
              <a:rPr lang="zh-CN" altLang="en-US" sz="4000">
                <a:solidFill>
                  <a:srgbClr val="FF0000"/>
                </a:solidFill>
                <a:ea typeface="楷体_GB2312"/>
                <a:cs typeface="楷体_GB2312"/>
              </a:rPr>
              <a:t>提示：从</a:t>
            </a:r>
            <a:r>
              <a:rPr lang="zh-CN" altLang="en-US" sz="3600">
                <a:solidFill>
                  <a:srgbClr val="FF0000"/>
                </a:solidFill>
                <a:ea typeface="楷体_GB2312"/>
                <a:cs typeface="楷体_GB2312"/>
              </a:rPr>
              <a:t>学习方法、学习态度、修身做人</a:t>
            </a:r>
            <a:r>
              <a:rPr lang="zh-CN" altLang="en-US" sz="3600">
                <a:solidFill>
                  <a:schemeClr val="tx1"/>
                </a:solidFill>
                <a:ea typeface="楷体_GB2312"/>
                <a:cs typeface="楷体_GB2312"/>
              </a:rPr>
              <a:t>三方面说一说。</a:t>
            </a:r>
            <a:endParaRPr lang="zh-CN" altLang="en-US" sz="3600">
              <a:solidFill>
                <a:schemeClr val="tx1"/>
              </a:solidFill>
              <a:ea typeface="楷体_GB2312"/>
              <a:cs typeface="楷体_GB231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ChangeArrowheads="1"/>
          </p:cNvSpPr>
          <p:nvPr/>
        </p:nvSpPr>
        <p:spPr bwMode="auto">
          <a:xfrm>
            <a:off x="1703388" y="6308725"/>
            <a:ext cx="1728787" cy="288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394" name="Text Box 3"/>
          <p:cNvSpPr txBox="1">
            <a:spLocks noChangeArrowheads="1"/>
          </p:cNvSpPr>
          <p:nvPr/>
        </p:nvSpPr>
        <p:spPr bwMode="auto">
          <a:xfrm>
            <a:off x="1000125" y="963613"/>
            <a:ext cx="8278813" cy="2616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0000FF"/>
                </a:solidFill>
                <a:ea typeface="黑体" panose="02010609060101010101" pitchFamily="2" charset="-122"/>
              </a:rPr>
              <a:t>1</a:t>
            </a: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</a:rPr>
              <a:t>、学而时习之（第一章）</a:t>
            </a:r>
            <a:endParaRPr lang="zh-CN" altLang="en-US" sz="320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r>
              <a:rPr lang="en-US" altLang="zh-CN" sz="3200">
                <a:solidFill>
                  <a:srgbClr val="0000FF"/>
                </a:solidFill>
                <a:ea typeface="黑体" panose="02010609060101010101" pitchFamily="2" charset="-122"/>
              </a:rPr>
              <a:t>2</a:t>
            </a: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</a:rPr>
              <a:t>、温故而知新（第四章）</a:t>
            </a:r>
            <a:endParaRPr lang="zh-CN" altLang="en-US" sz="320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r>
              <a:rPr lang="en-US" altLang="zh-CN" sz="3200">
                <a:solidFill>
                  <a:srgbClr val="0000FF"/>
                </a:solidFill>
                <a:ea typeface="黑体" panose="02010609060101010101" pitchFamily="2" charset="-122"/>
              </a:rPr>
              <a:t>3</a:t>
            </a: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</a:rPr>
              <a:t>、学而不思则罔</a:t>
            </a: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</a:rPr>
              <a:t>思而不学则殆。（第五章）</a:t>
            </a:r>
            <a:endParaRPr lang="zh-CN" altLang="en-US" sz="320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endParaRPr lang="zh-CN" altLang="en-US" sz="320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endParaRPr lang="zh-CN" altLang="en-US" sz="360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59395" name="Text Box 4"/>
          <p:cNvSpPr txBox="1">
            <a:spLocks noChangeArrowheads="1"/>
          </p:cNvSpPr>
          <p:nvPr/>
        </p:nvSpPr>
        <p:spPr bwMode="auto">
          <a:xfrm>
            <a:off x="3432175" y="258763"/>
            <a:ext cx="3017838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ea typeface="楷体_GB2312"/>
                <a:cs typeface="楷体_GB2312"/>
              </a:rPr>
              <a:t>  </a:t>
            </a:r>
            <a:r>
              <a:rPr lang="zh-CN" altLang="en-US" sz="4000">
                <a:solidFill>
                  <a:srgbClr val="FF0000"/>
                </a:solidFill>
                <a:ea typeface="楷体_GB2312"/>
                <a:cs typeface="楷体_GB2312"/>
              </a:rPr>
              <a:t>学习方法：</a:t>
            </a:r>
            <a:endParaRPr lang="zh-CN" altLang="en-US" sz="4000">
              <a:solidFill>
                <a:srgbClr val="FF0000"/>
              </a:solidFill>
              <a:ea typeface="楷体_GB2312"/>
              <a:cs typeface="楷体_GB2312"/>
            </a:endParaRPr>
          </a:p>
        </p:txBody>
      </p:sp>
      <p:sp>
        <p:nvSpPr>
          <p:cNvPr id="33795" name="Text Box 3"/>
          <p:cNvSpPr txBox="1"/>
          <p:nvPr/>
        </p:nvSpPr>
        <p:spPr>
          <a:xfrm>
            <a:off x="1000125" y="3216275"/>
            <a:ext cx="9888538" cy="3562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学习态度：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eaLnBrk="1" hangingPunct="1">
              <a:buFontTx/>
              <a:buNone/>
              <a:defRPr/>
            </a:pPr>
            <a:r>
              <a:rPr lang="en-US" altLang="zh-CN" b="1" dirty="0">
                <a:solidFill>
                  <a:srgbClr val="0000FF"/>
                </a:solidFill>
                <a:ea typeface="黑体" panose="02010609060101010101" pitchFamily="2" charset="-122"/>
              </a:rPr>
              <a:t>1、知之者不如好之者</a:t>
            </a:r>
            <a:r>
              <a:rPr lang="zh-CN" altLang="en-US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en-US" altLang="zh-CN" b="1" dirty="0">
                <a:solidFill>
                  <a:srgbClr val="0000FF"/>
                </a:solidFill>
                <a:ea typeface="黑体" panose="02010609060101010101" pitchFamily="2" charset="-122"/>
              </a:rPr>
              <a:t>好之者不如乐之者。（第七章）</a:t>
            </a:r>
            <a:endParaRPr lang="en-US" altLang="zh-CN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marL="0" eaLnBrk="1" hangingPunct="1">
              <a:buFontTx/>
              <a:buNone/>
              <a:defRPr/>
            </a:pPr>
            <a:r>
              <a:rPr lang="en-US" altLang="zh-CN" b="1" dirty="0">
                <a:solidFill>
                  <a:srgbClr val="0000FF"/>
                </a:solidFill>
                <a:ea typeface="黑体" panose="02010609060101010101" pitchFamily="2" charset="-122"/>
              </a:rPr>
              <a:t>2、三人行</a:t>
            </a:r>
            <a:r>
              <a:rPr lang="zh-CN" altLang="en-US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en-US" altLang="zh-CN" b="1" dirty="0">
                <a:solidFill>
                  <a:srgbClr val="0000FF"/>
                </a:solidFill>
                <a:ea typeface="黑体" panose="02010609060101010101" pitchFamily="2" charset="-122"/>
              </a:rPr>
              <a:t>必有我师焉。择其善者而从之</a:t>
            </a:r>
            <a:r>
              <a:rPr lang="zh-CN" altLang="en-US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en-US" altLang="zh-CN" b="1" dirty="0">
                <a:solidFill>
                  <a:srgbClr val="0000FF"/>
                </a:solidFill>
                <a:ea typeface="黑体" panose="02010609060101010101" pitchFamily="2" charset="-122"/>
              </a:rPr>
              <a:t>其不善者而改之</a:t>
            </a:r>
            <a:r>
              <a:rPr lang="zh-CN" altLang="en-US" b="1" dirty="0">
                <a:solidFill>
                  <a:srgbClr val="0000FF"/>
                </a:solidFill>
                <a:ea typeface="黑体" panose="02010609060101010101" pitchFamily="2" charset="-122"/>
              </a:rPr>
              <a:t>。</a:t>
            </a:r>
            <a:r>
              <a:rPr lang="en-US" altLang="zh-CN" b="1" dirty="0">
                <a:solidFill>
                  <a:srgbClr val="0000FF"/>
                </a:solidFill>
                <a:ea typeface="黑体" panose="02010609060101010101" pitchFamily="2" charset="-122"/>
              </a:rPr>
              <a:t>（第九章）</a:t>
            </a:r>
            <a:endParaRPr lang="en-US" altLang="zh-CN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marL="0" eaLnBrk="1" hangingPunct="1">
              <a:buFontTx/>
              <a:buNone/>
              <a:defRPr/>
            </a:pPr>
            <a:r>
              <a:rPr lang="en-US" altLang="zh-CN" b="1" dirty="0">
                <a:solidFill>
                  <a:srgbClr val="0000FF"/>
                </a:solidFill>
                <a:ea typeface="黑体" panose="02010609060101010101" pitchFamily="2" charset="-122"/>
              </a:rPr>
              <a:t>3、逝者如斯夫</a:t>
            </a:r>
            <a:r>
              <a:rPr lang="zh-CN" altLang="en-US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en-US" altLang="zh-CN" b="1" dirty="0">
                <a:solidFill>
                  <a:srgbClr val="0000FF"/>
                </a:solidFill>
                <a:ea typeface="黑体" panose="02010609060101010101" pitchFamily="2" charset="-122"/>
              </a:rPr>
              <a:t>不舍昼夜</a:t>
            </a:r>
            <a:r>
              <a:rPr lang="zh-CN" altLang="en-US" b="1" dirty="0">
                <a:solidFill>
                  <a:srgbClr val="0000FF"/>
                </a:solidFill>
                <a:ea typeface="黑体" panose="02010609060101010101" pitchFamily="2" charset="-122"/>
              </a:rPr>
              <a:t>。</a:t>
            </a:r>
            <a:r>
              <a:rPr lang="en-US" altLang="zh-CN" b="1" dirty="0">
                <a:solidFill>
                  <a:srgbClr val="0000FF"/>
                </a:solidFill>
                <a:ea typeface="黑体" panose="02010609060101010101" pitchFamily="2" charset="-122"/>
              </a:rPr>
              <a:t>（第十章）</a:t>
            </a:r>
            <a:endParaRPr lang="en-US" altLang="zh-CN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marL="0" eaLnBrk="1" hangingPunct="1">
              <a:buFontTx/>
              <a:buNone/>
              <a:defRPr/>
            </a:pPr>
            <a:endParaRPr lang="en-US" altLang="zh-CN" b="1" dirty="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45058" name="文本占位符 230401"/>
          <p:cNvSpPr>
            <a:spLocks noGrp="1" noRot="1"/>
          </p:cNvSpPr>
          <p:nvPr/>
        </p:nvSpPr>
        <p:spPr bwMode="auto">
          <a:xfrm>
            <a:off x="5667375" y="1339850"/>
            <a:ext cx="4921250" cy="749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latinLnBrk="1"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独立思考的必要性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占位符 230401"/>
          <p:cNvSpPr>
            <a:spLocks noGrp="1" noRot="1"/>
          </p:cNvSpPr>
          <p:nvPr/>
        </p:nvSpPr>
        <p:spPr bwMode="auto">
          <a:xfrm>
            <a:off x="8988425" y="1801813"/>
            <a:ext cx="2847975" cy="747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latinLnBrk="1"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学思辩证关系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占位符 230401"/>
          <p:cNvSpPr>
            <a:spLocks noGrp="1" noRot="1"/>
          </p:cNvSpPr>
          <p:nvPr/>
        </p:nvSpPr>
        <p:spPr bwMode="auto">
          <a:xfrm>
            <a:off x="4506913" y="4903788"/>
            <a:ext cx="3797300" cy="747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latinLnBrk="1"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虚心求教</a:t>
            </a:r>
            <a:r>
              <a:rPr lang="zh-CN" altLang="en-US" sz="320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改正不足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文本占位符 230401"/>
          <p:cNvSpPr>
            <a:spLocks noGrp="1" noRot="1"/>
          </p:cNvSpPr>
          <p:nvPr/>
        </p:nvSpPr>
        <p:spPr bwMode="auto">
          <a:xfrm>
            <a:off x="7924800" y="5481638"/>
            <a:ext cx="2963863" cy="747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latinLnBrk="1"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200">
                <a:solidFill>
                  <a:srgbClr val="FF0000"/>
                </a:solidFill>
                <a:ea typeface="黑体" panose="02010609060101010101" pitchFamily="2" charset="-122"/>
              </a:rPr>
              <a:t>珍惜时间求学</a:t>
            </a:r>
            <a:endParaRPr lang="zh-CN" altLang="en-US" sz="320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59401" name="文本框 3"/>
          <p:cNvSpPr txBox="1">
            <a:spLocks noChangeArrowheads="1"/>
          </p:cNvSpPr>
          <p:nvPr/>
        </p:nvSpPr>
        <p:spPr bwMode="auto">
          <a:xfrm>
            <a:off x="161925" y="185738"/>
            <a:ext cx="2289175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合作探究</a:t>
            </a:r>
            <a:endParaRPr lang="zh-CN" altLang="en-US" sz="40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2" grpId="0"/>
      <p:bldP spid="4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Rot="1"/>
          </p:cNvSpPr>
          <p:nvPr>
            <p:ph type="title"/>
          </p:nvPr>
        </p:nvSpPr>
        <p:spPr>
          <a:xfrm>
            <a:off x="4038600" y="187325"/>
            <a:ext cx="3814763" cy="735013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修身做人</a:t>
            </a:r>
            <a:endParaRPr lang="zh-CN" altLang="en-US" smtClean="0"/>
          </a:p>
        </p:txBody>
      </p:sp>
      <p:sp>
        <p:nvSpPr>
          <p:cNvPr id="60418" name="Rectangle 3"/>
          <p:cNvSpPr>
            <a:spLocks noGrp="1" noRot="1"/>
          </p:cNvSpPr>
          <p:nvPr>
            <p:ph idx="1"/>
          </p:nvPr>
        </p:nvSpPr>
        <p:spPr>
          <a:xfrm>
            <a:off x="1774825" y="1196975"/>
            <a:ext cx="8540750" cy="4194175"/>
          </a:xfrm>
        </p:spPr>
        <p:txBody>
          <a:bodyPr/>
          <a:lstStyle/>
          <a:p>
            <a:pPr eaLnBrk="1" hangingPunct="1"/>
            <a:endParaRPr lang="en-US" altLang="zh-CN" sz="3600" b="1" smtClean="0">
              <a:solidFill>
                <a:srgbClr val="000C0C"/>
              </a:solidFill>
            </a:endParaRPr>
          </a:p>
          <a:p>
            <a:pPr eaLnBrk="1" hangingPunct="1"/>
            <a:endParaRPr lang="en-US" altLang="zh-CN" sz="3600" b="1" smtClean="0">
              <a:solidFill>
                <a:srgbClr val="000C0C"/>
              </a:solidFill>
            </a:endParaRPr>
          </a:p>
        </p:txBody>
      </p:sp>
      <p:sp>
        <p:nvSpPr>
          <p:cNvPr id="60419" name="Text Box 4"/>
          <p:cNvSpPr txBox="1">
            <a:spLocks noChangeArrowheads="1"/>
          </p:cNvSpPr>
          <p:nvPr/>
        </p:nvSpPr>
        <p:spPr bwMode="auto">
          <a:xfrm>
            <a:off x="177800" y="982663"/>
            <a:ext cx="11537950" cy="489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1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、人不知而不愠（第一章）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2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、吾日三省吾身（第二章）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3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、吾十有五而志于学</a:t>
            </a:r>
            <a:r>
              <a:rPr lang="en-US" altLang="zh-CN" sz="3200">
                <a:solidFill>
                  <a:srgbClr val="0000FF"/>
                </a:solidFill>
                <a:ea typeface="黑体" panose="02010609060101010101" pitchFamily="2" charset="-122"/>
                <a:sym typeface="Arial" panose="020B0604020202020204" pitchFamily="34" charset="0"/>
              </a:rPr>
              <a:t>……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Arial" panose="020B0604020202020204" pitchFamily="34" charset="0"/>
              </a:rPr>
              <a:t>不逾矩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（第三章）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4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、人不堪其忧</a:t>
            </a: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回也不改其乐（第六章）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5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、不义而富且贵</a:t>
            </a: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于我如浮云（第八章）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6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、三军可夺帅也</a:t>
            </a: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匹夫不可夺志也（第十一章）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7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、博学而笃志,切问而近思。（第十二章）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endParaRPr lang="en-US" altLang="zh-CN" sz="3200" b="0">
              <a:ea typeface="黑体" panose="02010609060101010101" pitchFamily="2" charset="-122"/>
            </a:endParaRPr>
          </a:p>
        </p:txBody>
      </p:sp>
      <p:sp>
        <p:nvSpPr>
          <p:cNvPr id="45058" name="文本占位符 230401"/>
          <p:cNvSpPr>
            <a:spLocks noGrp="1" noRot="1"/>
          </p:cNvSpPr>
          <p:nvPr/>
        </p:nvSpPr>
        <p:spPr bwMode="auto">
          <a:xfrm>
            <a:off x="8271510" y="2152650"/>
            <a:ext cx="3869690" cy="748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latinLnBrk="1"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道德修养要循序渐进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占位符 230401"/>
          <p:cNvSpPr>
            <a:spLocks noGrp="1" noRot="1"/>
          </p:cNvSpPr>
          <p:nvPr/>
        </p:nvSpPr>
        <p:spPr bwMode="auto">
          <a:xfrm>
            <a:off x="7483475" y="2770188"/>
            <a:ext cx="7289800" cy="747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latinLnBrk="1"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颜回乐于学习、安贫乐道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占位符 230401"/>
          <p:cNvSpPr>
            <a:spLocks noGrp="1" noRot="1"/>
          </p:cNvSpPr>
          <p:nvPr/>
        </p:nvSpPr>
        <p:spPr bwMode="auto">
          <a:xfrm>
            <a:off x="7853363" y="3406775"/>
            <a:ext cx="1974850" cy="747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latinLnBrk="1"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安贫乐道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占位符 230401"/>
          <p:cNvSpPr>
            <a:spLocks noGrp="1" noRot="1"/>
          </p:cNvSpPr>
          <p:nvPr/>
        </p:nvSpPr>
        <p:spPr bwMode="auto">
          <a:xfrm>
            <a:off x="8578850" y="4022725"/>
            <a:ext cx="5459413" cy="747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latinLnBrk="1"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坚定志向</a:t>
            </a:r>
            <a:r>
              <a:rPr lang="zh-CN" altLang="en-US" sz="320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矢志不渝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占位符 230401"/>
          <p:cNvSpPr>
            <a:spLocks noGrp="1" noRot="1"/>
          </p:cNvSpPr>
          <p:nvPr/>
        </p:nvSpPr>
        <p:spPr bwMode="auto">
          <a:xfrm>
            <a:off x="8104188" y="4643438"/>
            <a:ext cx="4122737" cy="747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latinLnBrk="1"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坚定志向</a:t>
            </a:r>
            <a:r>
              <a:rPr lang="zh-CN" altLang="en-US" sz="320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广泛学习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0425" name="文本框 3"/>
          <p:cNvSpPr txBox="1">
            <a:spLocks noChangeArrowheads="1"/>
          </p:cNvSpPr>
          <p:nvPr/>
        </p:nvSpPr>
        <p:spPr bwMode="auto">
          <a:xfrm>
            <a:off x="161925" y="185738"/>
            <a:ext cx="2289175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合作探究</a:t>
            </a:r>
            <a:endParaRPr lang="zh-CN" altLang="en-US" sz="40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2" grpId="0"/>
      <p:bldP spid="3" grpId="0"/>
      <p:bldP spid="4" grpId="0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328738" y="1981200"/>
            <a:ext cx="9753600" cy="34893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ts val="5300"/>
              </a:lnSpc>
              <a:spcBef>
                <a:spcPts val="0"/>
              </a:spcBef>
              <a:defRPr/>
            </a:pPr>
            <a:r>
              <a:rPr lang="zh-CN" altLang="en-US" sz="4000" dirty="0">
                <a:solidFill>
                  <a:srgbClr val="FF0000"/>
                </a:solidFill>
                <a:latin typeface="+mj-lt"/>
                <a:ea typeface="宋体" panose="02010600030101010101" pitchFamily="2" charset="-122"/>
                <a:cs typeface="+mj-cs"/>
              </a:rPr>
              <a:t>       </a:t>
            </a:r>
            <a:r>
              <a:rPr lang="zh-CN" altLang="en-US" sz="3600" dirty="0">
                <a:solidFill>
                  <a:srgbClr val="0000FF"/>
                </a:solidFill>
                <a:latin typeface="+mj-lt"/>
                <a:ea typeface="宋体" panose="02010600030101010101" pitchFamily="2" charset="-122"/>
                <a:cs typeface="+mj-cs"/>
              </a:rPr>
              <a:t>本文通过师徒对话或借题发挥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dirty="0">
                <a:solidFill>
                  <a:srgbClr val="0000FF"/>
                </a:solidFill>
                <a:latin typeface="+mj-lt"/>
                <a:ea typeface="宋体" panose="02010600030101010101" pitchFamily="2" charset="-122"/>
                <a:cs typeface="+mj-cs"/>
              </a:rPr>
              <a:t>一方面阐述了学习应该有谦虚好学的态度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dirty="0">
                <a:solidFill>
                  <a:srgbClr val="0000FF"/>
                </a:solidFill>
                <a:latin typeface="+mj-lt"/>
                <a:ea typeface="宋体" panose="02010600030101010101" pitchFamily="2" charset="-122"/>
                <a:cs typeface="+mj-cs"/>
              </a:rPr>
              <a:t>勤学好问、实事求是的精神；另一方面也阐述了温故知新、学思结合、学以致用的学习方法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dirty="0">
                <a:solidFill>
                  <a:srgbClr val="0000FF"/>
                </a:solidFill>
                <a:latin typeface="+mj-lt"/>
                <a:ea typeface="宋体" panose="02010600030101010101" pitchFamily="2" charset="-122"/>
                <a:cs typeface="+mj-cs"/>
              </a:rPr>
              <a:t>对后世教和学的理论有着深远的影响。</a:t>
            </a:r>
            <a:endParaRPr lang="zh-CN" altLang="en-US" sz="3600" dirty="0">
              <a:solidFill>
                <a:srgbClr val="0000FF"/>
              </a:solidFill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3317" name="文本框 4"/>
          <p:cNvSpPr txBox="1">
            <a:spLocks noChangeArrowheads="1"/>
          </p:cNvSpPr>
          <p:nvPr/>
        </p:nvSpPr>
        <p:spPr bwMode="auto">
          <a:xfrm>
            <a:off x="5143500" y="1006475"/>
            <a:ext cx="16256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zh-CN" altLang="en-US" sz="4000" dirty="0">
                <a:solidFill>
                  <a:srgbClr val="0000FF"/>
                </a:solidFill>
                <a:latin typeface="+mj-lt"/>
                <a:ea typeface="宋体" panose="02010600030101010101" pitchFamily="2" charset="-122"/>
                <a:cs typeface="+mj-cs"/>
              </a:rPr>
              <a:t>主   题</a:t>
            </a:r>
            <a:endParaRPr lang="zh-CN" altLang="en-US" sz="4000" dirty="0">
              <a:solidFill>
                <a:srgbClr val="0000FF"/>
              </a:solidFill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61443" name="文本框 3"/>
          <p:cNvSpPr txBox="1">
            <a:spLocks noChangeArrowheads="1"/>
          </p:cNvSpPr>
          <p:nvPr/>
        </p:nvSpPr>
        <p:spPr bwMode="auto">
          <a:xfrm>
            <a:off x="161925" y="185738"/>
            <a:ext cx="2289175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合作探究</a:t>
            </a:r>
            <a:endParaRPr lang="zh-CN" altLang="en-US" sz="40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2"/>
          <p:cNvSpPr>
            <a:spLocks noGrp="1"/>
          </p:cNvSpPr>
          <p:nvPr>
            <p:ph type="title" idx="4294967295"/>
          </p:nvPr>
        </p:nvSpPr>
        <p:spPr>
          <a:xfrm>
            <a:off x="3287713" y="246063"/>
            <a:ext cx="2771775" cy="692150"/>
          </a:xfrm>
        </p:spPr>
        <p:txBody>
          <a:bodyPr/>
          <a:lstStyle/>
          <a:p>
            <a:pPr>
              <a:defRPr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理解性默写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2466" name="Rectangle 3"/>
          <p:cNvSpPr>
            <a:spLocks noGrp="1"/>
          </p:cNvSpPr>
          <p:nvPr>
            <p:ph type="body" idx="4294967295"/>
          </p:nvPr>
        </p:nvSpPr>
        <p:spPr>
          <a:xfrm>
            <a:off x="1331913" y="1001713"/>
            <a:ext cx="9313862" cy="6286500"/>
          </a:xfrm>
        </p:spPr>
        <p:txBody>
          <a:bodyPr/>
          <a:lstStyle/>
          <a:p>
            <a:pPr eaLnBrk="1" latinLnBrk="1" hangingPunct="1">
              <a:lnSpc>
                <a:spcPts val="4425"/>
              </a:lnSpc>
              <a:spcBef>
                <a:spcPct val="0"/>
              </a:spcBef>
              <a:buFontTx/>
              <a:buNone/>
            </a:pPr>
            <a:r>
              <a:rPr lang="en-US" altLang="zh-CN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、复习的好处可以用</a:t>
            </a:r>
            <a:r>
              <a:rPr lang="zh-CN" altLang="en-US" b="1" u="sng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</a:t>
            </a:r>
            <a:r>
              <a:rPr lang="zh-CN" altLang="en-US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来表达</a:t>
            </a:r>
            <a:endParaRPr lang="zh-CN" altLang="en-US" b="1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latinLnBrk="1" hangingPunct="1">
              <a:lnSpc>
                <a:spcPts val="4425"/>
              </a:lnSpc>
              <a:spcBef>
                <a:spcPct val="0"/>
              </a:spcBef>
              <a:buFontTx/>
              <a:buNone/>
            </a:pPr>
            <a:r>
              <a:rPr lang="en-US" altLang="zh-CN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、学习与思考应紧密结合，因为</a:t>
            </a:r>
            <a:r>
              <a:rPr lang="en-US" altLang="zh-CN" smtClean="0">
                <a:solidFill>
                  <a:srgbClr val="2719DD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______________________________</a:t>
            </a:r>
            <a:r>
              <a:rPr lang="zh-CN" altLang="en-US" b="1" u="sng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       </a:t>
            </a:r>
            <a:endParaRPr lang="en-US" altLang="zh-CN" b="1" u="sng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latinLnBrk="1" hangingPunct="1">
              <a:lnSpc>
                <a:spcPts val="4425"/>
              </a:lnSpc>
              <a:spcBef>
                <a:spcPct val="0"/>
              </a:spcBef>
              <a:buFontTx/>
              <a:buNone/>
            </a:pPr>
            <a:r>
              <a:rPr lang="en-US" altLang="zh-CN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、别人总有自己学习的地方，孔子说：</a:t>
            </a:r>
            <a:r>
              <a:rPr lang="en-US" altLang="zh-CN" smtClean="0">
                <a:solidFill>
                  <a:srgbClr val="2719DD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_________________</a:t>
            </a:r>
            <a:r>
              <a:rPr lang="zh-CN" altLang="en-US" b="1" u="sng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      </a:t>
            </a:r>
            <a:endParaRPr lang="en-US" altLang="zh-CN" b="1" u="sng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latinLnBrk="1" hangingPunct="1">
              <a:lnSpc>
                <a:spcPts val="4425"/>
              </a:lnSpc>
              <a:spcBef>
                <a:spcPct val="0"/>
              </a:spcBef>
              <a:buFontTx/>
              <a:buNone/>
            </a:pPr>
            <a:r>
              <a:rPr lang="en-US" altLang="zh-CN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、一个人总有被误解的时候，正确的态度应是</a:t>
            </a:r>
            <a:r>
              <a:rPr lang="en-US" altLang="zh-CN" smtClean="0">
                <a:solidFill>
                  <a:srgbClr val="2719DD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______________________________</a:t>
            </a:r>
            <a:endParaRPr lang="en-US" altLang="zh-CN" smtClean="0">
              <a:solidFill>
                <a:srgbClr val="2719DD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eaLnBrk="1" latinLnBrk="1" hangingPunct="1">
              <a:lnSpc>
                <a:spcPts val="4425"/>
              </a:lnSpc>
              <a:spcBef>
                <a:spcPct val="0"/>
              </a:spcBef>
              <a:buFontTx/>
              <a:buNone/>
            </a:pPr>
            <a:r>
              <a:rPr lang="en-US" altLang="zh-CN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5、我快步上前，伸出双臂，拥抱来自青岛的朋友，二千多年前的孔夫子不是说过吗：</a:t>
            </a:r>
            <a:r>
              <a:rPr lang="en-US" altLang="zh-CN" smtClean="0">
                <a:solidFill>
                  <a:srgbClr val="2719DD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______________________________</a:t>
            </a:r>
            <a:endParaRPr lang="en-US" altLang="zh-CN" smtClean="0">
              <a:solidFill>
                <a:srgbClr val="2719DD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eaLnBrk="1" latinLnBrk="1" hangingPunct="1">
              <a:lnSpc>
                <a:spcPts val="4425"/>
              </a:lnSpc>
              <a:spcBef>
                <a:spcPct val="0"/>
              </a:spcBef>
              <a:buFontTx/>
              <a:buNone/>
            </a:pPr>
            <a:endParaRPr lang="en-US" altLang="zh-CN" b="1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5421313" y="938213"/>
            <a:ext cx="3241675" cy="582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FF0000"/>
                </a:solidFill>
                <a:ea typeface="黑体" panose="02010609060101010101" pitchFamily="2" charset="-122"/>
              </a:rPr>
              <a:t>温故而知新</a:t>
            </a:r>
            <a:endParaRPr lang="zh-CN" altLang="en-US" sz="320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250885" name="Text Box 5"/>
          <p:cNvSpPr txBox="1">
            <a:spLocks noChangeArrowheads="1"/>
          </p:cNvSpPr>
          <p:nvPr/>
        </p:nvSpPr>
        <p:spPr bwMode="auto">
          <a:xfrm>
            <a:off x="1901825" y="1620838"/>
            <a:ext cx="874395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200">
                <a:solidFill>
                  <a:srgbClr val="FF0000"/>
                </a:solidFill>
                <a:ea typeface="黑体" panose="02010609060101010101" pitchFamily="2" charset="-122"/>
              </a:rPr>
              <a:t>                                                </a:t>
            </a:r>
            <a:r>
              <a:rPr lang="zh-CN" altLang="en-US" sz="3200">
                <a:solidFill>
                  <a:srgbClr val="FF0000"/>
                </a:solidFill>
                <a:ea typeface="黑体" panose="02010609060101010101" pitchFamily="2" charset="-122"/>
              </a:rPr>
              <a:t>学而不思则罔，</a:t>
            </a:r>
            <a:endParaRPr lang="zh-CN" altLang="en-US" sz="3200">
              <a:solidFill>
                <a:srgbClr val="FF0000"/>
              </a:solidFill>
              <a:ea typeface="黑体" panose="02010609060101010101" pitchFamily="2" charset="-122"/>
            </a:endParaRPr>
          </a:p>
          <a:p>
            <a:pPr eaLnBrk="0" hangingPunct="0"/>
            <a:r>
              <a:rPr lang="zh-CN" altLang="en-US" sz="3200">
                <a:solidFill>
                  <a:srgbClr val="FF0000"/>
                </a:solidFill>
                <a:ea typeface="黑体" panose="02010609060101010101" pitchFamily="2" charset="-122"/>
              </a:rPr>
              <a:t>思而不学则殆。</a:t>
            </a:r>
            <a:endParaRPr lang="zh-CN" altLang="en-US" sz="320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250886" name="Text Box 6"/>
          <p:cNvSpPr txBox="1">
            <a:spLocks noChangeArrowheads="1"/>
          </p:cNvSpPr>
          <p:nvPr/>
        </p:nvSpPr>
        <p:spPr bwMode="auto">
          <a:xfrm>
            <a:off x="1624013" y="2697163"/>
            <a:ext cx="9202737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200">
                <a:solidFill>
                  <a:srgbClr val="FF0000"/>
                </a:solidFill>
                <a:ea typeface="黑体" panose="02010609060101010101" pitchFamily="2" charset="-122"/>
              </a:rPr>
              <a:t>                                                             </a:t>
            </a:r>
            <a:r>
              <a:rPr lang="zh-CN" altLang="en-US" sz="3200">
                <a:solidFill>
                  <a:srgbClr val="FF0000"/>
                </a:solidFill>
                <a:ea typeface="黑体" panose="02010609060101010101" pitchFamily="2" charset="-122"/>
              </a:rPr>
              <a:t>三人行必</a:t>
            </a:r>
            <a:endParaRPr lang="zh-CN" altLang="en-US" sz="3200">
              <a:solidFill>
                <a:srgbClr val="FF0000"/>
              </a:solidFill>
              <a:ea typeface="黑体" panose="02010609060101010101" pitchFamily="2" charset="-122"/>
            </a:endParaRPr>
          </a:p>
          <a:p>
            <a:pPr eaLnBrk="0" hangingPunct="0"/>
            <a:r>
              <a:rPr lang="zh-CN" altLang="en-US" sz="3200">
                <a:solidFill>
                  <a:srgbClr val="FF0000"/>
                </a:solidFill>
                <a:ea typeface="黑体" panose="02010609060101010101" pitchFamily="2" charset="-122"/>
              </a:rPr>
              <a:t>有我师焉。</a:t>
            </a:r>
            <a:endParaRPr lang="zh-CN" altLang="en-US" sz="320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2919413" y="4348163"/>
            <a:ext cx="3671887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FF0000"/>
                </a:solidFill>
                <a:ea typeface="黑体" panose="02010609060101010101" pitchFamily="2" charset="-122"/>
              </a:rPr>
              <a:t>人不知而不愠。</a:t>
            </a:r>
            <a:endParaRPr lang="zh-CN" altLang="en-US" sz="360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2330450" y="5537200"/>
            <a:ext cx="8358188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200">
                <a:solidFill>
                  <a:srgbClr val="FF0000"/>
                </a:solidFill>
                <a:ea typeface="黑体" panose="02010609060101010101" pitchFamily="2" charset="-122"/>
              </a:rPr>
              <a:t>                                               </a:t>
            </a:r>
            <a:r>
              <a:rPr lang="zh-CN" altLang="en-US" sz="3200">
                <a:solidFill>
                  <a:srgbClr val="FF0000"/>
                </a:solidFill>
                <a:ea typeface="黑体" panose="02010609060101010101" pitchFamily="2" charset="-122"/>
              </a:rPr>
              <a:t>有朋自远方来,</a:t>
            </a:r>
            <a:endParaRPr lang="zh-CN" altLang="en-US" sz="3200">
              <a:solidFill>
                <a:srgbClr val="FF0000"/>
              </a:solidFill>
              <a:ea typeface="黑体" panose="02010609060101010101" pitchFamily="2" charset="-122"/>
            </a:endParaRPr>
          </a:p>
          <a:p>
            <a:pPr eaLnBrk="0" hangingPunct="0"/>
            <a:r>
              <a:rPr lang="zh-CN" altLang="en-US" sz="3200">
                <a:solidFill>
                  <a:srgbClr val="FF0000"/>
                </a:solidFill>
                <a:ea typeface="黑体" panose="02010609060101010101" pitchFamily="2" charset="-122"/>
              </a:rPr>
              <a:t>不亦乐乎？</a:t>
            </a:r>
            <a:endParaRPr lang="zh-CN" altLang="en-US" sz="320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62472" name="文本框 3"/>
          <p:cNvSpPr txBox="1">
            <a:spLocks noChangeArrowheads="1"/>
          </p:cNvSpPr>
          <p:nvPr/>
        </p:nvSpPr>
        <p:spPr bwMode="auto">
          <a:xfrm>
            <a:off x="41275" y="41275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课堂检测</a:t>
            </a:r>
            <a:endParaRPr lang="zh-CN" altLang="en-US" sz="40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50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0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0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50885" grpId="0"/>
      <p:bldP spid="250886" grpId="0"/>
      <p:bldP spid="21512" grpId="0"/>
      <p:bldP spid="225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9217"/>
          <p:cNvSpPr txBox="1"/>
          <p:nvPr/>
        </p:nvSpPr>
        <p:spPr>
          <a:xfrm>
            <a:off x="1201738" y="1054100"/>
            <a:ext cx="10050462" cy="3968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36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　 </a:t>
            </a:r>
            <a:r>
              <a:rPr lang="en-US" altLang="zh-CN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论语</a:t>
            </a:r>
            <a:r>
              <a:rPr lang="en-US" altLang="zh-CN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r>
              <a:rPr lang="zh-CN" altLang="en-US" sz="36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儒家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经典著作</a:t>
            </a:r>
            <a:r>
              <a:rPr lang="zh-CN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它以</a:t>
            </a:r>
            <a:r>
              <a:rPr lang="zh-CN" altLang="en-US" sz="36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语录体和对话</a:t>
            </a:r>
            <a:r>
              <a:rPr lang="zh-CN" altLang="en-US" sz="3600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文体为主</a:t>
            </a:r>
            <a:r>
              <a:rPr lang="zh-CN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记录了</a:t>
            </a:r>
            <a:r>
              <a:rPr lang="zh-CN" altLang="en-US" sz="3600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孔子及其弟子的言行</a:t>
            </a:r>
            <a:r>
              <a:rPr lang="zh-CN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共</a:t>
            </a:r>
            <a:r>
              <a:rPr lang="en-US" altLang="zh-CN" sz="36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篇。内容有孔子谈话</a:t>
            </a:r>
            <a:r>
              <a:rPr lang="zh-CN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答弟子问及弟子间的相互讨论。它是研究孔子思想的主要依据。</a:t>
            </a:r>
            <a:endParaRPr lang="zh-CN" altLang="en-US" sz="36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defRPr/>
            </a:pP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宋朝宰相赵普曾赞颂说</a:t>
            </a:r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半部《论语》治天下</a:t>
            </a:r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。南宋时朱熹把它列为</a:t>
            </a:r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四书</a:t>
            </a:r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之一</a:t>
            </a:r>
            <a:r>
              <a:rPr lang="zh-CN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成为儒家的重要经典。</a:t>
            </a:r>
            <a:endParaRPr lang="zh-CN" altLang="en-US" sz="36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487488" y="5160963"/>
            <a:ext cx="9983787" cy="1371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36000" tIns="0" rIns="36000" bIns="36000"/>
          <a:lstStyle/>
          <a:p>
            <a:pPr indent="-342900" eaLnBrk="0" hangingPunct="0">
              <a:spcBef>
                <a:spcPct val="20000"/>
              </a:spcBef>
            </a:pP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“四书”：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《大学》《论语》《中庸》《孟子》</a:t>
            </a:r>
            <a:endParaRPr lang="en-US" altLang="zh-CN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-342900" eaLnBrk="0" hangingPunct="0">
              <a:spcBef>
                <a:spcPct val="20000"/>
              </a:spcBef>
            </a:pP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“五经”：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《诗》《书》《礼》《易》《春秋》</a:t>
            </a:r>
            <a:endParaRPr lang="en-US" altLang="zh-CN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819" name="文本框 2"/>
          <p:cNvSpPr txBox="1">
            <a:spLocks noChangeArrowheads="1"/>
          </p:cNvSpPr>
          <p:nvPr/>
        </p:nvSpPr>
        <p:spPr bwMode="auto">
          <a:xfrm>
            <a:off x="68580" y="201930"/>
            <a:ext cx="347535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《论语》简介</a:t>
            </a:r>
            <a:endParaRPr lang="zh-CN" altLang="en-US" sz="4000">
              <a:ea typeface="黑体" panose="02010609060101010101" pitchFamily="2" charset="-122"/>
            </a:endParaRPr>
          </a:p>
        </p:txBody>
      </p:sp>
      <p:sp>
        <p:nvSpPr>
          <p:cNvPr id="34820" name="Text Box 7"/>
          <p:cNvSpPr txBox="1">
            <a:spLocks noChangeArrowheads="1"/>
          </p:cNvSpPr>
          <p:nvPr/>
        </p:nvSpPr>
        <p:spPr bwMode="auto">
          <a:xfrm>
            <a:off x="4275138" y="201613"/>
            <a:ext cx="3903662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>
                <a:solidFill>
                  <a:srgbClr val="00B050"/>
                </a:solidFill>
                <a:latin typeface="楷体_GB2312"/>
                <a:ea typeface="楷体_GB2312"/>
                <a:cs typeface="楷体_GB2312"/>
              </a:rPr>
              <a:t>《论语》</a:t>
            </a:r>
            <a:endParaRPr lang="zh-CN" altLang="en-US" sz="4000">
              <a:solidFill>
                <a:srgbClr val="00B050"/>
              </a:solidFill>
              <a:latin typeface="楷体_GB2312"/>
              <a:ea typeface="楷体_GB2312"/>
              <a:cs typeface="楷体_GB231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矩形 8"/>
          <p:cNvSpPr>
            <a:spLocks noChangeArrowheads="1"/>
          </p:cNvSpPr>
          <p:nvPr/>
        </p:nvSpPr>
        <p:spPr bwMode="auto">
          <a:xfrm>
            <a:off x="2711450" y="188913"/>
            <a:ext cx="183515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2" name="椭圆 6"/>
          <p:cNvSpPr>
            <a:spLocks noChangeArrowheads="1"/>
          </p:cNvSpPr>
          <p:nvPr/>
        </p:nvSpPr>
        <p:spPr bwMode="auto">
          <a:xfrm>
            <a:off x="2855913" y="1989138"/>
            <a:ext cx="71437" cy="71437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127" name="Rectangle 1"/>
          <p:cNvSpPr/>
          <p:nvPr/>
        </p:nvSpPr>
        <p:spPr>
          <a:xfrm>
            <a:off x="896938" y="866775"/>
            <a:ext cx="9940925" cy="59594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>
              <a:lnSpc>
                <a:spcPts val="5720"/>
              </a:lnSpc>
              <a:defRPr/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愠</a:t>
            </a:r>
            <a:r>
              <a:rPr lang="en-US" altLang="zh-CN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(       )</a:t>
            </a:r>
            <a:r>
              <a:rPr lang="zh-CN" altLang="en-US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　                逾矩(    )(    )</a:t>
            </a:r>
            <a:endParaRPr lang="zh-CN" altLang="en-US" sz="3600" dirty="0">
              <a:solidFill>
                <a:srgbClr val="0000FF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eaLnBrk="0" hangingPunct="0">
              <a:lnSpc>
                <a:spcPts val="5720"/>
              </a:lnSpc>
              <a:defRPr/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罔</a:t>
            </a:r>
            <a:r>
              <a:rPr lang="en-US" altLang="zh-CN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(         )</a:t>
            </a:r>
            <a:r>
              <a:rPr lang="zh-CN" altLang="en-US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　              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殆</a:t>
            </a:r>
            <a:r>
              <a:rPr lang="en-US" altLang="zh-CN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(       )</a:t>
            </a:r>
            <a:r>
              <a:rPr lang="zh-CN" altLang="en-US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　</a:t>
            </a:r>
            <a:endParaRPr lang="zh-CN" altLang="en-US" sz="3600" dirty="0">
              <a:solidFill>
                <a:srgbClr val="0000FF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eaLnBrk="0" hangingPunct="0">
              <a:lnSpc>
                <a:spcPts val="5720"/>
              </a:lnSpc>
              <a:defRPr/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箪(        )</a:t>
            </a:r>
            <a:r>
              <a:rPr lang="zh-CN" altLang="en-US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　                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肱</a:t>
            </a:r>
            <a:r>
              <a:rPr lang="en-US" altLang="zh-CN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(         )</a:t>
            </a:r>
            <a:r>
              <a:rPr lang="zh-CN" altLang="en-US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　</a:t>
            </a:r>
            <a:endParaRPr lang="zh-CN" altLang="en-US" sz="3600" dirty="0">
              <a:solidFill>
                <a:srgbClr val="0000FF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eaLnBrk="0" hangingPunct="0">
              <a:lnSpc>
                <a:spcPts val="5720"/>
              </a:lnSpc>
              <a:defRPr/>
            </a:pPr>
            <a:r>
              <a:rPr lang="zh-CN" altLang="en-US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焉(       )　                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笃</a:t>
            </a:r>
            <a:r>
              <a:rPr lang="en-US" altLang="zh-CN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(     )</a:t>
            </a:r>
            <a:r>
              <a:rPr lang="zh-CN" altLang="en-US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　               </a:t>
            </a:r>
            <a:endParaRPr lang="zh-CN" altLang="en-US" sz="3600" dirty="0">
              <a:solidFill>
                <a:srgbClr val="0000FF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eaLnBrk="0" hangingPunct="0">
              <a:lnSpc>
                <a:spcPts val="5720"/>
              </a:lnSpc>
              <a:defRPr/>
            </a:pPr>
            <a:r>
              <a:rPr lang="zh-CN" altLang="en-US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不亦</a:t>
            </a:r>
            <a:r>
              <a:rPr lang="zh-CN" altLang="en-US" sz="3600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说</a:t>
            </a:r>
            <a:r>
              <a:rPr lang="zh-CN" altLang="en-US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乎</a:t>
            </a:r>
            <a:r>
              <a:rPr lang="en-US" altLang="zh-CN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(       )</a:t>
            </a:r>
            <a:r>
              <a:rPr lang="zh-CN" altLang="en-US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　             三</a:t>
            </a:r>
            <a:r>
              <a:rPr lang="zh-CN" altLang="en-US" sz="3600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省</a:t>
            </a:r>
            <a:r>
              <a:rPr lang="zh-CN" altLang="en-US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吾身</a:t>
            </a:r>
            <a:r>
              <a:rPr lang="en-US" altLang="zh-CN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(        )</a:t>
            </a:r>
            <a:r>
              <a:rPr lang="zh-CN" altLang="en-US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　    </a:t>
            </a:r>
            <a:endParaRPr lang="zh-CN" altLang="en-US" sz="3600" dirty="0">
              <a:solidFill>
                <a:srgbClr val="0000FF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eaLnBrk="0" hangingPunct="0">
              <a:lnSpc>
                <a:spcPts val="5720"/>
              </a:lnSpc>
              <a:defRPr/>
            </a:pPr>
            <a:r>
              <a:rPr lang="zh-CN" altLang="en-US" sz="3600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为</a:t>
            </a:r>
            <a:r>
              <a:rPr lang="zh-CN" altLang="en-US" sz="3600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人谋(       )            </a:t>
            </a:r>
            <a:r>
              <a:rPr lang="zh-CN" altLang="en-US" sz="3600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传</a:t>
            </a:r>
            <a:r>
              <a:rPr lang="zh-CN" altLang="en-US" sz="3600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不</a:t>
            </a:r>
            <a:r>
              <a:rPr lang="zh-CN" altLang="en-US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习乎</a:t>
            </a:r>
            <a:r>
              <a:rPr lang="en-US" altLang="zh-CN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(           )</a:t>
            </a:r>
            <a:endParaRPr lang="en-US" altLang="zh-CN" sz="3600" dirty="0">
              <a:solidFill>
                <a:srgbClr val="0000FF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eaLnBrk="0" hangingPunct="0">
              <a:lnSpc>
                <a:spcPts val="5720"/>
              </a:lnSpc>
              <a:defRPr/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十</a:t>
            </a:r>
            <a:r>
              <a:rPr lang="zh-CN" altLang="en-US" sz="3600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有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五</a:t>
            </a:r>
            <a:r>
              <a:rPr lang="en-US" altLang="zh-CN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(       )                   </a:t>
            </a:r>
            <a:r>
              <a:rPr lang="en-US" altLang="zh-CN" sz="3600" u="sng" dirty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为</a:t>
            </a:r>
            <a:r>
              <a:rPr lang="en-US" altLang="zh-CN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(       )师矣</a:t>
            </a:r>
            <a:endParaRPr lang="en-US" altLang="zh-CN" sz="3600" dirty="0">
              <a:solidFill>
                <a:srgbClr val="0000FF"/>
              </a:solidFill>
              <a:latin typeface="微软雅黑" panose="020B0503020204020204" pitchFamily="34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5720"/>
              </a:lnSpc>
              <a:defRPr/>
            </a:pPr>
            <a:r>
              <a:rPr lang="en-US" altLang="zh-CN" sz="3600" u="sng" dirty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好</a:t>
            </a:r>
            <a:r>
              <a:rPr lang="en-US" altLang="zh-CN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之者(      )                    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逝者如斯</a:t>
            </a:r>
            <a:r>
              <a:rPr lang="zh-CN" altLang="en-US" sz="3600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夫</a:t>
            </a:r>
            <a:r>
              <a:rPr lang="en-US" altLang="zh-CN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(    )</a:t>
            </a:r>
            <a:r>
              <a:rPr lang="en-US" altLang="zh-CN" sz="40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     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595438" y="1060450"/>
            <a:ext cx="847725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pitchFamily="2" charset="-122"/>
              </a:rPr>
              <a:t>yùn</a:t>
            </a:r>
            <a:endParaRPr lang="zh-CN" altLang="en-US" sz="360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95438" y="1763713"/>
            <a:ext cx="1354137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w</a:t>
            </a:r>
            <a:r>
              <a:rPr lang="zh-CN" altLang="en-US" sz="4000">
                <a:solidFill>
                  <a:srgbClr val="FF0000"/>
                </a:solidFill>
                <a:latin typeface="+mj-ea"/>
                <a:ea typeface="+mj-ea"/>
              </a:rPr>
              <a:t>ǎ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ng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042025" y="1793875"/>
            <a:ext cx="846138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d</a:t>
            </a:r>
            <a:r>
              <a:rPr lang="zh-CN" altLang="en-US" sz="4000">
                <a:solidFill>
                  <a:srgbClr val="FF0000"/>
                </a:solidFill>
                <a:latin typeface="+mj-ea"/>
                <a:ea typeface="+mj-ea"/>
              </a:rPr>
              <a:t>à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i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620838" y="3284538"/>
            <a:ext cx="973137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y</a:t>
            </a:r>
            <a:r>
              <a:rPr lang="zh-CN" altLang="en-US" sz="4000">
                <a:solidFill>
                  <a:srgbClr val="FF0000"/>
                </a:solidFill>
                <a:latin typeface="+mj-ea"/>
                <a:ea typeface="+mj-ea"/>
              </a:rPr>
              <a:t>ā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n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951538" y="2500313"/>
            <a:ext cx="1119187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pitchFamily="2" charset="-122"/>
              </a:rPr>
              <a:t>gōng</a:t>
            </a:r>
            <a:endParaRPr lang="zh-CN" altLang="en-US" sz="360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421438" y="996950"/>
            <a:ext cx="1630362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yú    jǔ</a:t>
            </a:r>
            <a:endParaRPr lang="zh-CN" altLang="en-US" sz="3600">
              <a:solidFill>
                <a:srgbClr val="FF0000"/>
              </a:solidFill>
              <a:ea typeface="黑体" panose="02010609060101010101" pitchFamily="2" charset="-122"/>
              <a:sym typeface="+mn-ea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595438" y="2517775"/>
            <a:ext cx="998537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d</a:t>
            </a:r>
            <a:r>
              <a:rPr lang="zh-CN" altLang="en-US" sz="4000">
                <a:solidFill>
                  <a:srgbClr val="FF0000"/>
                </a:solidFill>
                <a:latin typeface="+mj-ea"/>
                <a:ea typeface="+mj-ea"/>
              </a:rPr>
              <a:t>ā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n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951538" y="3284538"/>
            <a:ext cx="64928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pitchFamily="2" charset="-122"/>
              </a:rPr>
              <a:t>dǔ</a:t>
            </a:r>
            <a:endParaRPr lang="zh-CN" altLang="en-US" sz="360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994025" y="3990975"/>
            <a:ext cx="8255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pitchFamily="2" charset="-122"/>
              </a:rPr>
              <a:t>yuè</a:t>
            </a:r>
            <a:endParaRPr lang="zh-CN" altLang="en-US" sz="360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8343900" y="3990975"/>
            <a:ext cx="96361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pitchFamily="2" charset="-122"/>
              </a:rPr>
              <a:t>xǐng</a:t>
            </a:r>
            <a:endParaRPr lang="zh-CN" altLang="en-US" sz="360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7119938" y="4718050"/>
            <a:ext cx="1531937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chu</a:t>
            </a:r>
            <a:r>
              <a:rPr lang="zh-CN" altLang="en-US" sz="4000">
                <a:solidFill>
                  <a:srgbClr val="FF0000"/>
                </a:solidFill>
                <a:latin typeface="+mn-ea"/>
                <a:ea typeface="+mn-ea"/>
              </a:rPr>
              <a:t>á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n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5855" name="椭圆 22"/>
          <p:cNvSpPr>
            <a:spLocks noChangeArrowheads="1"/>
          </p:cNvSpPr>
          <p:nvPr/>
        </p:nvSpPr>
        <p:spPr bwMode="auto">
          <a:xfrm>
            <a:off x="2782888" y="2636838"/>
            <a:ext cx="73025" cy="71437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5856" name="椭圆 24"/>
          <p:cNvSpPr>
            <a:spLocks noChangeArrowheads="1"/>
          </p:cNvSpPr>
          <p:nvPr/>
        </p:nvSpPr>
        <p:spPr bwMode="auto">
          <a:xfrm>
            <a:off x="2855913" y="3284538"/>
            <a:ext cx="71437" cy="73025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5857" name="椭圆 25"/>
          <p:cNvSpPr>
            <a:spLocks noChangeArrowheads="1"/>
          </p:cNvSpPr>
          <p:nvPr/>
        </p:nvSpPr>
        <p:spPr bwMode="auto">
          <a:xfrm>
            <a:off x="6096000" y="3284538"/>
            <a:ext cx="71438" cy="73025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5858" name="椭圆 26"/>
          <p:cNvSpPr>
            <a:spLocks noChangeArrowheads="1"/>
          </p:cNvSpPr>
          <p:nvPr/>
        </p:nvSpPr>
        <p:spPr bwMode="auto">
          <a:xfrm>
            <a:off x="2855913" y="3933825"/>
            <a:ext cx="71437" cy="71438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5859" name="椭圆 27"/>
          <p:cNvSpPr>
            <a:spLocks noChangeArrowheads="1"/>
          </p:cNvSpPr>
          <p:nvPr/>
        </p:nvSpPr>
        <p:spPr bwMode="auto">
          <a:xfrm>
            <a:off x="6096000" y="3933825"/>
            <a:ext cx="71438" cy="71438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5860" name="椭圆 28"/>
          <p:cNvSpPr>
            <a:spLocks noChangeArrowheads="1"/>
          </p:cNvSpPr>
          <p:nvPr/>
        </p:nvSpPr>
        <p:spPr bwMode="auto">
          <a:xfrm>
            <a:off x="2782888" y="4581525"/>
            <a:ext cx="73025" cy="71438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5861" name="椭圆 31"/>
          <p:cNvSpPr>
            <a:spLocks noChangeArrowheads="1"/>
          </p:cNvSpPr>
          <p:nvPr/>
        </p:nvSpPr>
        <p:spPr bwMode="auto">
          <a:xfrm>
            <a:off x="6816725" y="4581525"/>
            <a:ext cx="71438" cy="71438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5862" name="椭圆 33"/>
          <p:cNvSpPr>
            <a:spLocks noChangeArrowheads="1"/>
          </p:cNvSpPr>
          <p:nvPr/>
        </p:nvSpPr>
        <p:spPr bwMode="auto">
          <a:xfrm>
            <a:off x="3216275" y="5300663"/>
            <a:ext cx="71438" cy="73025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5863" name="椭圆 34"/>
          <p:cNvSpPr>
            <a:spLocks noChangeArrowheads="1"/>
          </p:cNvSpPr>
          <p:nvPr/>
        </p:nvSpPr>
        <p:spPr bwMode="auto">
          <a:xfrm>
            <a:off x="5951538" y="5229225"/>
            <a:ext cx="73025" cy="71438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493963" y="4778375"/>
            <a:ext cx="7969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pitchFamily="2" charset="-122"/>
              </a:rPr>
              <a:t>wèi</a:t>
            </a:r>
            <a:endParaRPr lang="zh-CN" altLang="en-US" sz="360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493963" y="5492750"/>
            <a:ext cx="8477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pitchFamily="2" charset="-122"/>
              </a:rPr>
              <a:t>yòu</a:t>
            </a:r>
            <a:endParaRPr lang="zh-CN" altLang="en-US" sz="360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 flipH="1">
            <a:off x="8670925" y="6181725"/>
            <a:ext cx="728663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pitchFamily="2" charset="-122"/>
              </a:rPr>
              <a:t>fú</a:t>
            </a:r>
            <a:endParaRPr lang="zh-CN" altLang="en-US" sz="360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519363" y="6119813"/>
            <a:ext cx="998537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h</a:t>
            </a:r>
            <a:r>
              <a:rPr lang="zh-CN" altLang="en-US" sz="4000">
                <a:solidFill>
                  <a:srgbClr val="FF0000"/>
                </a:solidFill>
                <a:latin typeface="+mj-ea"/>
                <a:ea typeface="+mj-ea"/>
              </a:rPr>
              <a:t>à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o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5868" name="文本框 5"/>
          <p:cNvSpPr txBox="1">
            <a:spLocks noChangeArrowheads="1"/>
          </p:cNvSpPr>
          <p:nvPr/>
        </p:nvSpPr>
        <p:spPr bwMode="auto">
          <a:xfrm>
            <a:off x="153988" y="160338"/>
            <a:ext cx="2289175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检查预习</a:t>
            </a:r>
            <a:endParaRPr lang="zh-CN" altLang="en-US" sz="4000">
              <a:ea typeface="黑体" panose="02010609060101010101" pitchFamily="2" charset="-122"/>
            </a:endParaRPr>
          </a:p>
        </p:txBody>
      </p:sp>
      <p:sp>
        <p:nvSpPr>
          <p:cNvPr id="35869" name="文本框 15"/>
          <p:cNvSpPr txBox="1">
            <a:spLocks noChangeArrowheads="1"/>
          </p:cNvSpPr>
          <p:nvPr/>
        </p:nvSpPr>
        <p:spPr bwMode="auto">
          <a:xfrm>
            <a:off x="4897438" y="290513"/>
            <a:ext cx="2735262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字音并释义</a:t>
            </a:r>
            <a:endParaRPr lang="zh-CN" altLang="en-US" sz="4000">
              <a:solidFill>
                <a:srgbClr val="00B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888163" y="5430838"/>
            <a:ext cx="919162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pitchFamily="2" charset="-122"/>
              </a:rPr>
              <a:t>wéi</a:t>
            </a:r>
            <a:endParaRPr lang="zh-CN" altLang="en-US" sz="360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927350" y="1060450"/>
            <a:ext cx="1101725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生气</a:t>
            </a:r>
            <a:endParaRPr lang="zh-CN" altLang="en-US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8207375" y="1060450"/>
            <a:ext cx="2478088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越过；法度</a:t>
            </a:r>
            <a:endParaRPr lang="zh-CN" altLang="en-US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021013" y="1793875"/>
            <a:ext cx="11017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迷惑</a:t>
            </a:r>
            <a:endParaRPr lang="zh-CN" altLang="en-US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7242175" y="1793875"/>
            <a:ext cx="11017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疑惑</a:t>
            </a:r>
            <a:endParaRPr lang="zh-CN" altLang="en-US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7423150" y="2579688"/>
            <a:ext cx="1100138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胳膊</a:t>
            </a:r>
            <a:endParaRPr lang="zh-CN" altLang="en-US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2782888" y="3284538"/>
            <a:ext cx="11017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于此</a:t>
            </a:r>
            <a:endParaRPr lang="zh-CN" altLang="en-US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6950075" y="3284538"/>
            <a:ext cx="11017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坚定</a:t>
            </a:r>
            <a:endParaRPr lang="zh-CN" altLang="en-US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122738" y="3990975"/>
            <a:ext cx="1789112" cy="6445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同</a:t>
            </a:r>
            <a:r>
              <a:rPr lang="en-US" altLang="zh-CN" sz="3600" dirty="0">
                <a:solidFill>
                  <a:srgbClr val="FF0000"/>
                </a:solidFill>
                <a:latin typeface="+mj-lt"/>
                <a:ea typeface="黑体" panose="02010609060101010101" pitchFamily="2" charset="-122"/>
                <a:cs typeface="+mj-lt"/>
                <a:sym typeface="+mn-ea"/>
              </a:rPr>
              <a:t>“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悦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endParaRPr lang="en-US" altLang="zh-CN" sz="36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9585325" y="4005263"/>
            <a:ext cx="110013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反省</a:t>
            </a:r>
            <a:endParaRPr lang="zh-CN" altLang="en-US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3654425" y="4778375"/>
            <a:ext cx="64135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替</a:t>
            </a:r>
            <a:endParaRPr lang="zh-CN" altLang="en-US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8728075" y="4748213"/>
            <a:ext cx="33972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老师传授的知识</a:t>
            </a:r>
            <a:endParaRPr lang="zh-CN" altLang="en-US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654425" y="5475288"/>
            <a:ext cx="1616075" cy="644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同</a:t>
            </a:r>
            <a:r>
              <a:rPr lang="en-US" altLang="zh-CN" sz="3600" dirty="0">
                <a:solidFill>
                  <a:srgbClr val="FF0000"/>
                </a:solidFill>
                <a:latin typeface="+mj-lt"/>
                <a:ea typeface="黑体" panose="02010609060101010101" pitchFamily="2" charset="-122"/>
                <a:cs typeface="+mj-lt"/>
                <a:sym typeface="+mn-ea"/>
              </a:rPr>
              <a:t>“</a:t>
            </a:r>
            <a:r>
              <a:rPr lang="zh-CN" altLang="en-US" sz="3600" dirty="0">
                <a:solidFill>
                  <a:srgbClr val="FF0000"/>
                </a:solidFill>
                <a:latin typeface="+mj-lt"/>
                <a:ea typeface="黑体" panose="02010609060101010101" pitchFamily="2" charset="-122"/>
                <a:cs typeface="+mj-lt"/>
                <a:sym typeface="+mn-ea"/>
              </a:rPr>
              <a:t>又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endParaRPr lang="en-US" altLang="zh-CN" sz="36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9124950" y="5394325"/>
            <a:ext cx="642938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做</a:t>
            </a:r>
            <a:endParaRPr lang="zh-CN" altLang="en-US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517900" y="6181725"/>
            <a:ext cx="2146300" cy="6445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喜爱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爱好</a:t>
            </a:r>
            <a:endParaRPr lang="en-US" altLang="zh-CN" sz="36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框 1"/>
          <p:cNvSpPr txBox="1">
            <a:spLocks noChangeArrowheads="1"/>
          </p:cNvSpPr>
          <p:nvPr/>
        </p:nvSpPr>
        <p:spPr bwMode="auto">
          <a:xfrm>
            <a:off x="1226185" y="2183130"/>
            <a:ext cx="10062845" cy="16300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000"/>
              <a:t>思考：要根据多音字的（       ）来确定它的读音</a:t>
            </a:r>
            <a:r>
              <a:rPr lang="zh-CN" altLang="zh-CN" sz="4000">
                <a:sym typeface="+mn-ea"/>
              </a:rPr>
              <a:t>,</a:t>
            </a:r>
            <a:r>
              <a:rPr lang="zh-CN" altLang="en-US" sz="4000"/>
              <a:t>这就是古文释义中常讲的</a:t>
            </a:r>
            <a:r>
              <a:rPr lang="en-US" altLang="zh-CN" sz="4000"/>
              <a:t>“</a:t>
            </a:r>
            <a:r>
              <a:rPr lang="zh-CN" altLang="en-US" sz="4000"/>
              <a:t>音义相关</a:t>
            </a:r>
            <a:r>
              <a:rPr lang="en-US" altLang="zh-CN" sz="4000"/>
              <a:t>”</a:t>
            </a:r>
            <a:r>
              <a:rPr lang="zh-CN" altLang="en-US" sz="4000"/>
              <a:t>。</a:t>
            </a:r>
            <a:endParaRPr lang="zh-CN" altLang="en-US" sz="4000"/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6836410" y="2344738"/>
            <a:ext cx="1203325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意思</a:t>
            </a:r>
            <a:endParaRPr lang="zh-CN" altLang="en-US" sz="40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文本占位符 12289"/>
          <p:cNvSpPr>
            <a:spLocks noGrp="1" noRot="1"/>
          </p:cNvSpPr>
          <p:nvPr>
            <p:ph idx="1"/>
          </p:nvPr>
        </p:nvSpPr>
        <p:spPr>
          <a:xfrm>
            <a:off x="323850" y="885825"/>
            <a:ext cx="11542713" cy="5380038"/>
          </a:xfrm>
        </p:spPr>
        <p:txBody>
          <a:bodyPr/>
          <a:lstStyle/>
          <a:p>
            <a:pPr marL="0" indent="0" eaLnBrk="1" latinLnBrk="1" hangingPunct="1">
              <a:lnSpc>
                <a:spcPts val="52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①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学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而时习之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不亦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说乎？有朋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自远方来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不亦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乐乎？人不知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而不愠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不亦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君子乎？</a:t>
            </a:r>
            <a:endParaRPr lang="zh-CN" altLang="en-US" sz="3600" b="1" smtClean="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52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②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吾日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三省吾身：为人谋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而不忠乎？与朋友交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而不信乎？传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不习乎？</a:t>
            </a:r>
            <a:endParaRPr lang="zh-CN" altLang="en-US" sz="3600" b="1" smtClean="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52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③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吾十有五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而志于学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三十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而立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四十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而不惑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五十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而知天命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六十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而耳顺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七十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而从心所欲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不逾矩。</a:t>
            </a:r>
            <a:endParaRPr lang="zh-CN" altLang="en-US" sz="3600" b="1" smtClean="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52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④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温故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而知新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可以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为师矣。</a:t>
            </a:r>
            <a:endParaRPr lang="zh-CN" altLang="en-US" sz="3600" b="1" smtClean="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52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⑤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学而不思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则罔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思而不学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则殆。</a:t>
            </a:r>
            <a:endParaRPr lang="zh-CN" altLang="en-US" sz="3600" b="1" smtClean="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</p:txBody>
      </p:sp>
      <p:sp>
        <p:nvSpPr>
          <p:cNvPr id="37890" name="标题 232449"/>
          <p:cNvSpPr>
            <a:spLocks noGrp="1" noRot="1"/>
          </p:cNvSpPr>
          <p:nvPr>
            <p:ph type="title"/>
          </p:nvPr>
        </p:nvSpPr>
        <p:spPr>
          <a:xfrm>
            <a:off x="4449763" y="261938"/>
            <a:ext cx="4999037" cy="404812"/>
          </a:xfrm>
        </p:spPr>
        <p:txBody>
          <a:bodyPr/>
          <a:lstStyle/>
          <a:p>
            <a:pPr algn="l"/>
            <a:r>
              <a:rPr lang="zh-CN" altLang="en-US" sz="3600" b="1" smtClean="0">
                <a:solidFill>
                  <a:srgbClr val="00B050"/>
                </a:solidFill>
                <a:ea typeface="黑体" panose="02010609060101010101" pitchFamily="2" charset="-122"/>
              </a:rPr>
              <a:t>划分朗读节奏</a:t>
            </a:r>
            <a:endParaRPr lang="zh-CN" altLang="en-US" sz="3600" b="1" smtClean="0">
              <a:solidFill>
                <a:srgbClr val="00B050"/>
              </a:solidFill>
              <a:ea typeface="黑体" panose="02010609060101010101" pitchFamily="2" charset="-122"/>
            </a:endParaRPr>
          </a:p>
        </p:txBody>
      </p:sp>
      <p:sp>
        <p:nvSpPr>
          <p:cNvPr id="37891" name="文本框 1"/>
          <p:cNvSpPr txBox="1">
            <a:spLocks noChangeArrowheads="1"/>
          </p:cNvSpPr>
          <p:nvPr/>
        </p:nvSpPr>
        <p:spPr bwMode="auto">
          <a:xfrm>
            <a:off x="47625" y="-40005"/>
            <a:ext cx="311404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4000">
                <a:ea typeface="黑体" panose="02010609060101010101" pitchFamily="2" charset="-122"/>
              </a:rPr>
              <a:t>听朗读录音</a:t>
            </a:r>
            <a:endParaRPr lang="zh-CN" altLang="en-US" sz="4000">
              <a:ea typeface="黑体" panose="02010609060101010101" pitchFamily="2" charset="-122"/>
            </a:endParaRPr>
          </a:p>
        </p:txBody>
      </p:sp>
      <p:pic>
        <p:nvPicPr>
          <p:cNvPr id="3" name="Shape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175875" y="5140325"/>
            <a:ext cx="6191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文本占位符 13313"/>
          <p:cNvSpPr>
            <a:spLocks noGrp="1" noRot="1"/>
          </p:cNvSpPr>
          <p:nvPr>
            <p:ph idx="1"/>
          </p:nvPr>
        </p:nvSpPr>
        <p:spPr>
          <a:xfrm>
            <a:off x="241300" y="922338"/>
            <a:ext cx="11709400" cy="5775325"/>
          </a:xfrm>
        </p:spPr>
        <p:txBody>
          <a:bodyPr/>
          <a:lstStyle/>
          <a:p>
            <a:pPr marL="0" indent="0" eaLnBrk="1" latinLnBrk="1" hangingPunct="1">
              <a:lnSpc>
                <a:spcPts val="46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⑥贤哉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回也！一箪食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一瓢饮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在陋巷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人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不堪其忧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回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也不改其乐。贤哉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回也！</a:t>
            </a:r>
            <a:endParaRPr lang="zh-CN" altLang="en-US" sz="3600" b="1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46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⑦知之者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不如好之者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好之者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不如乐之者。</a:t>
            </a:r>
            <a:endParaRPr lang="zh-CN" altLang="en-US" sz="3600" b="1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46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⑧饭疏食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饮水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曲肱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而枕之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乐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亦在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其中矣。不义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富且贵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于我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如浮云。</a:t>
            </a:r>
            <a:endParaRPr lang="zh-CN" altLang="en-US" sz="3600" b="1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46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⑨三人行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必有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我师焉。择其善者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而从之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其不善者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而改之。</a:t>
            </a:r>
            <a:endParaRPr lang="zh-CN" altLang="en-US" sz="3600" b="1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46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⑩逝者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如斯夫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不舍昼夜。</a:t>
            </a:r>
            <a:endParaRPr lang="zh-CN" altLang="en-US" sz="3600" b="1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46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⑪三军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可夺帅也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匹夫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不可夺志也。</a:t>
            </a:r>
            <a:endParaRPr lang="zh-CN" altLang="en-US" sz="3600" b="1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46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⑫博学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而笃志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切问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而近思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仁在其中矣。</a:t>
            </a:r>
            <a:endParaRPr lang="zh-CN" altLang="en-US" sz="3600" b="1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914" name="标题 232449"/>
          <p:cNvSpPr>
            <a:spLocks noGrp="1" noRot="1"/>
          </p:cNvSpPr>
          <p:nvPr>
            <p:ph type="title"/>
          </p:nvPr>
        </p:nvSpPr>
        <p:spPr>
          <a:xfrm>
            <a:off x="4449763" y="261938"/>
            <a:ext cx="4999037" cy="404812"/>
          </a:xfrm>
        </p:spPr>
        <p:txBody>
          <a:bodyPr/>
          <a:lstStyle/>
          <a:p>
            <a:pPr algn="l"/>
            <a:r>
              <a:rPr lang="zh-CN" altLang="en-US" sz="3600" b="1" smtClean="0">
                <a:solidFill>
                  <a:srgbClr val="00B050"/>
                </a:solidFill>
                <a:ea typeface="黑体" panose="02010609060101010101" pitchFamily="2" charset="-122"/>
              </a:rPr>
              <a:t>划分朗读节奏</a:t>
            </a:r>
            <a:endParaRPr lang="zh-CN" altLang="en-US" sz="3600" b="1" smtClean="0">
              <a:solidFill>
                <a:srgbClr val="00B050"/>
              </a:solidFill>
              <a:ea typeface="黑体" panose="02010609060101010101" pitchFamily="2" charset="-122"/>
            </a:endParaRPr>
          </a:p>
        </p:txBody>
      </p:sp>
      <p:sp>
        <p:nvSpPr>
          <p:cNvPr id="38915" name="文本框 1"/>
          <p:cNvSpPr txBox="1">
            <a:spLocks noChangeArrowheads="1"/>
          </p:cNvSpPr>
          <p:nvPr/>
        </p:nvSpPr>
        <p:spPr bwMode="auto">
          <a:xfrm>
            <a:off x="47625" y="-40005"/>
            <a:ext cx="294830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4000">
                <a:ea typeface="黑体" panose="02010609060101010101" pitchFamily="2" charset="-122"/>
              </a:rPr>
              <a:t>听朗读录音</a:t>
            </a:r>
            <a:endParaRPr lang="zh-CN" altLang="en-US" sz="40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Grp="1"/>
          </p:cNvSpPr>
          <p:nvPr>
            <p:ph idx="1"/>
          </p:nvPr>
        </p:nvSpPr>
        <p:spPr>
          <a:xfrm>
            <a:off x="1125538" y="1458913"/>
            <a:ext cx="9413875" cy="5195887"/>
          </a:xfrm>
          <a:solidFill>
            <a:schemeClr val="bg1"/>
          </a:solidFill>
        </p:spPr>
        <p:txBody>
          <a:bodyPr/>
          <a:lstStyle/>
          <a:p>
            <a:pPr marL="0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None/>
              <a:defRPr/>
            </a:pPr>
            <a:r>
              <a:rPr lang="zh-CN" altLang="en-US" sz="3600" b="1" smtClean="0">
                <a:solidFill>
                  <a:srgbClr val="FF0000"/>
                </a:solidFill>
                <a:ea typeface="黑体" panose="02010609060101010101" pitchFamily="2" charset="-122"/>
              </a:rPr>
              <a:t>信：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  <a:t>就是译文要准确表达原文的意思</a:t>
            </a:r>
            <a:r>
              <a:rPr lang="zh-CN" altLang="en-US" b="1" smtClean="0">
                <a:solidFill>
                  <a:srgbClr val="0000FF"/>
                </a:solidFill>
                <a:sym typeface="微软雅黑" panose="020B0503020204020204" pitchFamily="34" charset="-122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  <a:t>不歪曲</a:t>
            </a:r>
            <a:r>
              <a:rPr lang="zh-CN" altLang="en-US" sz="3600" b="1" smtClean="0">
                <a:solidFill>
                  <a:srgbClr val="0000FF"/>
                </a:solidFill>
                <a:sym typeface="微软雅黑" panose="020B0503020204020204" pitchFamily="34" charset="-122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  <a:t>不遗漏</a:t>
            </a:r>
            <a:r>
              <a:rPr lang="zh-CN" altLang="en-US" sz="3600" b="1" smtClean="0">
                <a:solidFill>
                  <a:srgbClr val="0000FF"/>
                </a:solidFill>
                <a:sym typeface="微软雅黑" panose="020B0503020204020204" pitchFamily="34" charset="-122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  <a:t>不随意增加意思。</a:t>
            </a:r>
            <a:b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</a:br>
            <a:r>
              <a:rPr lang="zh-CN" altLang="en-US" sz="3600" b="1" smtClean="0">
                <a:solidFill>
                  <a:srgbClr val="FF0000"/>
                </a:solidFill>
                <a:ea typeface="黑体" panose="02010609060101010101" pitchFamily="2" charset="-122"/>
              </a:rPr>
              <a:t>达：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  <a:t>就是译文明白晓畅</a:t>
            </a:r>
            <a:r>
              <a:rPr lang="zh-CN" altLang="en-US" sz="3600" b="1" smtClean="0">
                <a:solidFill>
                  <a:srgbClr val="0000FF"/>
                </a:solidFill>
                <a:sym typeface="微软雅黑" panose="020B0503020204020204" pitchFamily="34" charset="-122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  <a:t>符合现代汉语表达要求和习惯</a:t>
            </a:r>
            <a:r>
              <a:rPr lang="zh-CN" altLang="en-US" sz="3600" b="1" smtClean="0">
                <a:solidFill>
                  <a:srgbClr val="0000FF"/>
                </a:solidFill>
                <a:sym typeface="微软雅黑" panose="020B0503020204020204" pitchFamily="34" charset="-122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  <a:t>没有语病。</a:t>
            </a:r>
            <a:b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</a:br>
            <a:r>
              <a:rPr lang="zh-CN" altLang="en-US" sz="3600" b="1" smtClean="0">
                <a:solidFill>
                  <a:srgbClr val="FF0000"/>
                </a:solidFill>
                <a:ea typeface="黑体" panose="02010609060101010101" pitchFamily="2" charset="-122"/>
              </a:rPr>
              <a:t>雅：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  <a:t>就是译文语句规范、得体、生动、优美。</a:t>
            </a:r>
            <a:endParaRPr lang="zh-CN" altLang="en-US" sz="3600" b="1" smtClean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marL="0" eaLnBrk="1" hangingPunct="1">
              <a:spcBef>
                <a:spcPct val="0"/>
              </a:spcBef>
              <a:buFont typeface="Wingdings" panose="05000000000000000000" pitchFamily="2" charset="2"/>
              <a:buNone/>
              <a:defRPr/>
            </a:pPr>
            <a:endParaRPr lang="zh-CN" altLang="en-US" sz="3600" b="1" smtClean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marL="0"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3600" b="1" smtClean="0">
                <a:solidFill>
                  <a:srgbClr val="0000FF"/>
                </a:solidFill>
                <a:latin typeface="+mn-ea"/>
              </a:rPr>
              <a:t>1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  <a:t>.直译为主,字字落实。</a:t>
            </a:r>
            <a:r>
              <a:rPr lang="zh-CN" altLang="en-US" sz="3600" b="1" smtClean="0">
                <a:solidFill>
                  <a:srgbClr val="0000FF"/>
                </a:solidFill>
                <a:latin typeface="+mn-ea"/>
              </a:rPr>
              <a:t>2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  <a:t>.意译为辅,文从句顺。</a:t>
            </a:r>
            <a:endParaRPr lang="zh-CN" altLang="en-US" sz="3600" b="1" smtClean="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39938" name="副标题 2"/>
          <p:cNvSpPr txBox="1">
            <a:spLocks noChangeArrowheads="1"/>
          </p:cNvSpPr>
          <p:nvPr/>
        </p:nvSpPr>
        <p:spPr bwMode="auto">
          <a:xfrm>
            <a:off x="4471988" y="430213"/>
            <a:ext cx="4076700" cy="823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zh-CN" altLang="en-US" sz="4000">
                <a:solidFill>
                  <a:srgbClr val="00B050"/>
                </a:solidFill>
                <a:latin typeface="+中文标题"/>
                <a:ea typeface="黑体" panose="02010609060101010101" pitchFamily="2" charset="-122"/>
              </a:rPr>
              <a:t>文言文翻译原则</a:t>
            </a:r>
            <a:endParaRPr lang="zh-CN" altLang="en-US" sz="4000">
              <a:solidFill>
                <a:srgbClr val="00B050"/>
              </a:solidFill>
              <a:latin typeface="+中文标题"/>
              <a:ea typeface="黑体" panose="02010609060101010101" pitchFamily="2" charset="-122"/>
            </a:endParaRPr>
          </a:p>
        </p:txBody>
      </p:sp>
      <p:sp>
        <p:nvSpPr>
          <p:cNvPr id="35868" name="文本框 5"/>
          <p:cNvSpPr txBox="1">
            <a:spLocks noChangeArrowheads="1"/>
          </p:cNvSpPr>
          <p:nvPr/>
        </p:nvSpPr>
        <p:spPr bwMode="auto">
          <a:xfrm>
            <a:off x="154305" y="160655"/>
            <a:ext cx="288226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文言文翻译</a:t>
            </a:r>
            <a:endParaRPr lang="zh-CN" altLang="en-US" sz="40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nimBg="1" uiExpand="1" build="p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5106</Words>
  <Application>WPS 演示</Application>
  <PresentationFormat>自定义</PresentationFormat>
  <Paragraphs>561</Paragraphs>
  <Slides>38</Slides>
  <Notes>2</Notes>
  <HiddenSlides>0</HiddenSlides>
  <MMClips>2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58" baseType="lpstr">
      <vt:lpstr>Arial</vt:lpstr>
      <vt:lpstr>宋体</vt:lpstr>
      <vt:lpstr>Wingdings</vt:lpstr>
      <vt:lpstr>Garamond</vt:lpstr>
      <vt:lpstr>Times New Roman</vt:lpstr>
      <vt:lpstr>华文新魏</vt:lpstr>
      <vt:lpstr>华文行楷</vt:lpstr>
      <vt:lpstr>黑体</vt:lpstr>
      <vt:lpstr>楷体_GB2312</vt:lpstr>
      <vt:lpstr>微软雅黑</vt:lpstr>
      <vt:lpstr>Calibri</vt:lpstr>
      <vt:lpstr>+中文标题</vt:lpstr>
      <vt:lpstr>Arial Unicode MS</vt:lpstr>
      <vt:lpstr>PMingLiU-ExtB</vt:lpstr>
      <vt:lpstr>SimSun-ExtB</vt:lpstr>
      <vt:lpstr>楷体_GB2312</vt:lpstr>
      <vt:lpstr>新宋体</vt:lpstr>
      <vt:lpstr>Segoe Print</vt:lpstr>
      <vt:lpstr>默认设计模板</vt:lpstr>
      <vt:lpstr>Edge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划分朗读节奏</vt:lpstr>
      <vt:lpstr>划分朗读节奏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成语归纳</vt:lpstr>
      <vt:lpstr>PowerPoint 演示文稿</vt:lpstr>
      <vt:lpstr>PowerPoint 演示文稿</vt:lpstr>
      <vt:lpstr>修身做人</vt:lpstr>
      <vt:lpstr>PowerPoint 演示文稿</vt:lpstr>
      <vt:lpstr>理解性默写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周礼华</dc:creator>
  <cp:lastModifiedBy>Administrator</cp:lastModifiedBy>
  <cp:revision>446</cp:revision>
  <dcterms:created xsi:type="dcterms:W3CDTF">2017-07-18T15:24:00Z</dcterms:created>
  <dcterms:modified xsi:type="dcterms:W3CDTF">2019-10-16T11:45:41Z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2052-10.1.0.7698</vt:lpwstr>
  </property>
</Properties>
</file>