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7" r:id="rId4"/>
    <p:sldId id="258" r:id="rId6"/>
    <p:sldId id="259" r:id="rId7"/>
    <p:sldId id="260" r:id="rId8"/>
    <p:sldId id="261" r:id="rId9"/>
    <p:sldId id="262" r:id="rId10"/>
    <p:sldId id="263" r:id="rId11"/>
    <p:sldId id="264" r:id="rId12"/>
    <p:sldId id="265" r:id="rId13"/>
    <p:sldId id="266" r:id="rId14"/>
    <p:sldId id="267" r:id="rId15"/>
    <p:sldId id="268" r:id="rId16"/>
    <p:sldId id="269" r:id="rId17"/>
    <p:sldId id="270" r:id="rId18"/>
    <p:sldId id="271" r:id="rId19"/>
    <p:sldId id="272" r:id="rId20"/>
    <p:sldId id="273" r:id="rId21"/>
    <p:sldId id="274" r:id="rId22"/>
    <p:sldId id="275" r:id="rId23"/>
    <p:sldId id="276" r:id="rId24"/>
    <p:sldId id="277" r:id="rId25"/>
    <p:sldId id="278" r:id="rId26"/>
    <p:sldId id="279" r:id="rId27"/>
    <p:sldId id="280" r:id="rId28"/>
    <p:sldId id="281" r:id="rId29"/>
    <p:sldId id="282" r:id="rId30"/>
    <p:sldId id="283" r:id="rId31"/>
    <p:sldId id="284" r:id="rId32"/>
    <p:sldId id="285" r:id="rId33"/>
    <p:sldId id="286" r:id="rId34"/>
    <p:sldId id="287" r:id="rId35"/>
    <p:sldId id="288" r:id="rId36"/>
    <p:sldId id="289" r:id="rId37"/>
    <p:sldId id="290" r:id="rId38"/>
    <p:sldId id="291" r:id="rId39"/>
    <p:sldId id="292" r:id="rId40"/>
    <p:sldId id="293" r:id="rId41"/>
    <p:sldId id="294" r:id="rId42"/>
    <p:sldId id="295" r:id="rId43"/>
    <p:sldId id="296" r:id="rId44"/>
    <p:sldId id="297" r:id="rId45"/>
    <p:sldId id="298" r:id="rId46"/>
    <p:sldId id="299" r:id="rId47"/>
    <p:sldId id="300" r:id="rId48"/>
  </p:sldIdLst>
  <p:sldSz cx="9144000" cy="6858000" type="screen4x3"/>
  <p:notesSz cx="6858000" cy="9144000"/>
  <p:defaultTextStyle>
    <a:defPPr>
      <a:defRPr lang="zh-CN"/>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showGuides="1">
      <p:cViewPr varScale="1">
        <p:scale>
          <a:sx n="69" d="100"/>
          <a:sy n="69" d="100"/>
        </p:scale>
        <p:origin x="-138" y="-102"/>
      </p:cViewPr>
      <p:guideLst>
        <p:guide orient="horz" pos="2160"/>
        <p:guide pos="2880"/>
      </p:guideLst>
    </p:cSldViewPr>
  </p:slide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1" Type="http://schemas.openxmlformats.org/officeDocument/2006/relationships/tableStyles" Target="tableStyles.xml"/><Relationship Id="rId50" Type="http://schemas.openxmlformats.org/officeDocument/2006/relationships/viewProps" Target="viewProps.xml"/><Relationship Id="rId5" Type="http://schemas.openxmlformats.org/officeDocument/2006/relationships/notesMaster" Target="notesMasters/notesMaster1.xml"/><Relationship Id="rId49" Type="http://schemas.openxmlformats.org/officeDocument/2006/relationships/presProps" Target="presProps.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slide" Target="slides/slide2.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99682" name="页眉占位符 199681"/>
          <p:cNvSpPr>
            <a:spLocks noGrp="1"/>
          </p:cNvSpPr>
          <p:nvPr>
            <p:ph type="hdr" sz="quarter"/>
          </p:nvPr>
        </p:nvSpPr>
        <p:spPr>
          <a:xfrm>
            <a:off x="0" y="0"/>
            <a:ext cx="2971800" cy="457200"/>
          </a:xfrm>
          <a:prstGeom prst="rect">
            <a:avLst/>
          </a:prstGeom>
          <a:noFill/>
          <a:ln w="9525">
            <a:noFill/>
          </a:ln>
        </p:spPr>
        <p:txBody>
          <a:bodyPr/>
          <a:p>
            <a:pPr lvl="0" fontAlgn="base"/>
            <a:endParaRPr lang="zh-CN" altLang="en-US" sz="1200" strike="noStrike" noProof="1" dirty="0"/>
          </a:p>
        </p:txBody>
      </p:sp>
      <p:sp>
        <p:nvSpPr>
          <p:cNvPr id="199683" name="日期占位符 199682"/>
          <p:cNvSpPr>
            <a:spLocks noGrp="1"/>
          </p:cNvSpPr>
          <p:nvPr>
            <p:ph type="dt" idx="1"/>
          </p:nvPr>
        </p:nvSpPr>
        <p:spPr>
          <a:xfrm>
            <a:off x="3884613" y="0"/>
            <a:ext cx="2971800" cy="457200"/>
          </a:xfrm>
          <a:prstGeom prst="rect">
            <a:avLst/>
          </a:prstGeom>
          <a:noFill/>
          <a:ln w="9525">
            <a:noFill/>
          </a:ln>
        </p:spPr>
        <p:txBody>
          <a:bodyPr/>
          <a:p>
            <a:pPr lvl="0" algn="r" fontAlgn="base"/>
            <a:fld id="{BB962C8B-B14F-4D97-AF65-F5344CB8AC3E}" type="datetimeFigureOut">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latin typeface="Arial" panose="020B0604020202020204" pitchFamily="34" charset="0"/>
              <a:ea typeface="宋体" panose="02010600030101010101" pitchFamily="2" charset="-122"/>
              <a:cs typeface="+mn-cs"/>
            </a:endParaRPr>
          </a:p>
        </p:txBody>
      </p:sp>
      <p:sp>
        <p:nvSpPr>
          <p:cNvPr id="2052" name="幻灯片图像占位符 199683"/>
          <p:cNvSpPr>
            <a:spLocks noRot="1" noTextEdit="1"/>
          </p:cNvSpPr>
          <p:nvPr>
            <p:ph type="sldImg"/>
          </p:nvPr>
        </p:nvSpPr>
        <p:spPr>
          <a:xfrm>
            <a:off x="1143000" y="685800"/>
            <a:ext cx="4572000" cy="3429000"/>
          </a:xfrm>
          <a:prstGeom prst="rect">
            <a:avLst/>
          </a:prstGeom>
          <a:noFill/>
          <a:ln w="9525" cap="flat" cmpd="sng">
            <a:solidFill>
              <a:srgbClr val="000000"/>
            </a:solidFill>
            <a:prstDash val="solid"/>
            <a:miter/>
            <a:headEnd type="none" w="med" len="med"/>
            <a:tailEnd type="none" w="med" len="med"/>
          </a:ln>
        </p:spPr>
      </p:sp>
      <p:sp>
        <p:nvSpPr>
          <p:cNvPr id="2053" name="文本占位符 199684"/>
          <p:cNvSpPr>
            <a:spLocks noGrp="1"/>
          </p:cNvSpPr>
          <p:nvPr>
            <p:ph type="body" sz="quarter"/>
          </p:nvPr>
        </p:nvSpPr>
        <p:spPr>
          <a:xfrm>
            <a:off x="685800" y="4343400"/>
            <a:ext cx="5486400" cy="4114800"/>
          </a:xfrm>
          <a:prstGeom prst="rect">
            <a:avLst/>
          </a:prstGeom>
          <a:noFill/>
          <a:ln w="9525">
            <a:noFill/>
          </a:ln>
        </p:spPr>
        <p:txBody>
          <a:bodyPr anchor="t"/>
          <a:p>
            <a:pPr lvl="0"/>
            <a:r>
              <a:rPr lang="zh-CN" altLang="en-US" dirty="0"/>
              <a:t>单击此处编辑母版文本样式</a:t>
            </a:r>
            <a:endParaRPr lang="zh-CN" altLang="en-US" dirty="0"/>
          </a:p>
          <a:p>
            <a:pPr lvl="1" indent="0"/>
            <a:r>
              <a:rPr lang="zh-CN" altLang="en-US" dirty="0"/>
              <a:t>第二级</a:t>
            </a:r>
            <a:endParaRPr lang="zh-CN" altLang="en-US" dirty="0"/>
          </a:p>
          <a:p>
            <a:pPr lvl="2" indent="0"/>
            <a:r>
              <a:rPr lang="zh-CN" altLang="en-US" dirty="0"/>
              <a:t>第三级</a:t>
            </a:r>
            <a:endParaRPr lang="zh-CN" altLang="en-US" dirty="0"/>
          </a:p>
          <a:p>
            <a:pPr lvl="3" indent="0"/>
            <a:r>
              <a:rPr lang="zh-CN" altLang="en-US" dirty="0"/>
              <a:t>第四级</a:t>
            </a:r>
            <a:endParaRPr lang="zh-CN" altLang="en-US" dirty="0"/>
          </a:p>
          <a:p>
            <a:pPr lvl="4" indent="0"/>
            <a:r>
              <a:rPr lang="zh-CN" altLang="en-US" dirty="0"/>
              <a:t>第五级</a:t>
            </a:r>
            <a:endParaRPr lang="zh-CN" altLang="en-US" dirty="0"/>
          </a:p>
        </p:txBody>
      </p:sp>
      <p:sp>
        <p:nvSpPr>
          <p:cNvPr id="199686" name="页脚占位符 199685"/>
          <p:cNvSpPr>
            <a:spLocks noGrp="1"/>
          </p:cNvSpPr>
          <p:nvPr>
            <p:ph type="ftr" sz="quarter" idx="4"/>
          </p:nvPr>
        </p:nvSpPr>
        <p:spPr>
          <a:xfrm>
            <a:off x="0" y="8685213"/>
            <a:ext cx="2971800" cy="457200"/>
          </a:xfrm>
          <a:prstGeom prst="rect">
            <a:avLst/>
          </a:prstGeom>
          <a:noFill/>
          <a:ln w="9525">
            <a:noFill/>
          </a:ln>
        </p:spPr>
        <p:txBody>
          <a:bodyPr anchor="b"/>
          <a:p>
            <a:pPr lvl="0" fontAlgn="base"/>
            <a:endParaRPr lang="zh-CN" altLang="en-US" sz="1200" strike="noStrike" noProof="1" dirty="0"/>
          </a:p>
        </p:txBody>
      </p:sp>
      <p:sp>
        <p:nvSpPr>
          <p:cNvPr id="199687" name="灯片编号占位符 199686"/>
          <p:cNvSpPr>
            <a:spLocks noGrp="1"/>
          </p:cNvSpPr>
          <p:nvPr>
            <p:ph type="sldNum" sz="quarter" idx="5"/>
          </p:nvPr>
        </p:nvSpPr>
        <p:spPr>
          <a:xfrm>
            <a:off x="3884613" y="8685213"/>
            <a:ext cx="2971800" cy="457200"/>
          </a:xfrm>
          <a:prstGeom prst="rect">
            <a:avLst/>
          </a:prstGeom>
          <a:noFill/>
          <a:ln w="9525">
            <a:noFill/>
          </a:ln>
        </p:spPr>
        <p:txBody>
          <a:bodyPr anchor="b"/>
          <a:p>
            <a:pPr lvl="0" algn="r" fontAlgn="base"/>
            <a:fld id="{9A0DB2DC-4C9A-4742-B13C-FB6460FD3503}" type="slidenum">
              <a:rPr lang="zh-CN" altLang="en-US" sz="1200" strike="noStrike" noProof="1" dirty="0">
                <a:latin typeface="Arial" panose="020B0604020202020204" pitchFamily="34" charset="0"/>
                <a:ea typeface="宋体" panose="02010600030101010101" pitchFamily="2" charset="-122"/>
                <a:cs typeface="+mn-cs"/>
              </a:rPr>
            </a:fld>
            <a:endParaRPr lang="zh-CN" altLang="en-US" sz="1200" strike="noStrike" noProof="1" dirty="0"/>
          </a:p>
        </p:txBody>
      </p:sp>
    </p:spTree>
  </p:cSld>
  <p:clrMap bg1="lt1" tx1="dk1" bg2="lt2" tx2="dk2" accent1="accent1" accent2="accent2" accent3="accent3" accent4="accent4" accent5="accent5" accent6="accent6" hlink="hlink" folHlink="folHlink"/>
  <p:hf sldNum="0" hdr="0" ftr="0" dt="0"/>
  <p:notesStyle>
    <a:lvl1pPr marL="0" lvl="0"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rtl="0" eaLnBrk="1" fontAlgn="base" latinLnBrk="0" hangingPunct="1">
      <a:lnSpc>
        <a:spcPct val="100000"/>
      </a:lnSpc>
      <a:spcBef>
        <a:spcPct val="0"/>
      </a:spcBef>
      <a:spcAft>
        <a:spcPct val="0"/>
      </a:spcAft>
      <a:buNone/>
      <a:defRPr sz="1200" b="0" i="0" u="none" kern="1200" baseline="0">
        <a:solidFill>
          <a:schemeClr val="tx1"/>
        </a:solidFill>
        <a:latin typeface="Calibri" panose="020F0502020204030204" pitchFamily="34" charset="0"/>
        <a:ea typeface="宋体" panose="02010600030101010101" pitchFamily="2" charset="-122"/>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0AE4DA-CEF6-4E60-B036-AEC2BC1C1283}"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pPr fontAlgn="base"/>
            <a:r>
              <a:rPr lang="zh-CN" altLang="en-US" strike="noStrike" noProof="1" smtClean="0"/>
              <a:t>单击此处编辑母版标题样式</a:t>
            </a:r>
            <a:endParaRPr lang="zh-CN" altLang="en-US" strike="noStrike" noProof="1"/>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pPr fontAlgn="base"/>
            <a:r>
              <a:rPr lang="zh-CN" altLang="en-US" strike="noStrike" noProof="1" smtClean="0"/>
              <a:t>单击此处编辑母版副标题样式</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pPr fontAlgn="base"/>
            <a:r>
              <a:rPr lang="zh-CN" altLang="en-US" strike="noStrike" noProof="1" smtClean="0"/>
              <a:t>单击此处编辑母版标题样式</a:t>
            </a:r>
            <a:endParaRPr lang="zh-CN" altLang="en-US" strike="noStrike" noProof="1"/>
          </a:p>
        </p:txBody>
      </p:sp>
      <p:sp>
        <p:nvSpPr>
          <p:cNvPr id="3" name="竖排文字占位符 2"/>
          <p:cNvSpPr>
            <a:spLocks noGrp="1"/>
          </p:cNvSpPr>
          <p:nvPr>
            <p:ph type="body" orient="vert" idx="1"/>
          </p:nvPr>
        </p:nvSpPr>
        <p:spPr>
          <a:xfrm>
            <a:off x="457200" y="274638"/>
            <a:ext cx="6052930" cy="5851525"/>
          </a:xfrm>
        </p:spPr>
        <p:txBody>
          <a:bodyPr vert="eaVert"/>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大标题">
    <p:spTree>
      <p:nvGrpSpPr>
        <p:cNvPr id="1" name=""/>
        <p:cNvGrpSpPr/>
        <p:nvPr/>
      </p:nvGrpSpPr>
      <p:grpSpPr>
        <a:xfrm>
          <a:off x="0" y="0"/>
          <a:ext cx="0" cy="0"/>
          <a:chOff x="0" y="0"/>
          <a:chExt cx="0" cy="0"/>
        </a:xfrm>
      </p:grpSpPr>
      <p:sp>
        <p:nvSpPr>
          <p:cNvPr id="146" name="is1ide-Oval 2"/>
          <p:cNvSpPr/>
          <p:nvPr/>
        </p:nvSpPr>
        <p:spPr>
          <a:xfrm>
            <a:off x="2738665" y="2320101"/>
            <a:ext cx="1500495" cy="1553700"/>
          </a:xfrm>
          <a:prstGeom prst="ellipse">
            <a:avLst/>
          </a:prstGeom>
          <a:solidFill>
            <a:schemeClr val="bg1">
              <a:lumMod val="95000"/>
            </a:schemeClr>
          </a:solidFill>
          <a:ln w="12700" cap="flat">
            <a:solidFill>
              <a:srgbClr val="DCDEE0"/>
            </a:solidFill>
            <a:prstDash val="solid"/>
            <a:round/>
          </a:ln>
          <a:effectLst/>
        </p:spPr>
        <p:txBody>
          <a:bodyPr anchor="ctr"/>
          <a:lstStyle/>
          <a:p>
            <a:pPr algn="ctr"/>
          </a:p>
        </p:txBody>
      </p:sp>
      <p:sp>
        <p:nvSpPr>
          <p:cNvPr id="142" name="is1ide-Freeform: Shape 4"/>
          <p:cNvSpPr/>
          <p:nvPr userDrawn="1"/>
        </p:nvSpPr>
        <p:spPr>
          <a:xfrm>
            <a:off x="3517559" y="2062769"/>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6" y="21567"/>
                </a:moveTo>
                <a:cubicBezTo>
                  <a:pt x="18436" y="21578"/>
                  <a:pt x="18435" y="21589"/>
                  <a:pt x="18435" y="21600"/>
                </a:cubicBezTo>
                <a:lnTo>
                  <a:pt x="21600" y="21600"/>
                </a:lnTo>
                <a:cubicBezTo>
                  <a:pt x="21600" y="17665"/>
                  <a:pt x="20548" y="13976"/>
                  <a:pt x="18709" y="10799"/>
                </a:cubicBezTo>
                <a:cubicBezTo>
                  <a:pt x="17761" y="9160"/>
                  <a:pt x="16603" y="7657"/>
                  <a:pt x="15274" y="6327"/>
                </a:cubicBezTo>
                <a:cubicBezTo>
                  <a:pt x="11364" y="2418"/>
                  <a:pt x="5965" y="0"/>
                  <a:pt x="0" y="0"/>
                </a:cubicBezTo>
                <a:lnTo>
                  <a:pt x="0" y="3064"/>
                </a:lnTo>
                <a:cubicBezTo>
                  <a:pt x="10188" y="3101"/>
                  <a:pt x="18436" y="11370"/>
                  <a:pt x="18436" y="21567"/>
                </a:cubicBezTo>
                <a:close/>
              </a:path>
            </a:pathLst>
          </a:custGeom>
          <a:solidFill>
            <a:schemeClr val="accent1"/>
          </a:solidFill>
          <a:ln w="12700">
            <a:miter lim="400000"/>
          </a:ln>
        </p:spPr>
        <p:txBody>
          <a:bodyPr anchor="ctr"/>
          <a:lstStyle/>
          <a:p>
            <a:pPr algn="ctr"/>
          </a:p>
        </p:txBody>
      </p:sp>
      <p:sp>
        <p:nvSpPr>
          <p:cNvPr id="143" name="is1ide-Freeform: Shape 5"/>
          <p:cNvSpPr/>
          <p:nvPr userDrawn="1"/>
        </p:nvSpPr>
        <p:spPr>
          <a:xfrm>
            <a:off x="3517563" y="3115382"/>
            <a:ext cx="980955" cy="1015747"/>
          </a:xfrm>
          <a:custGeom>
            <a:avLst/>
            <a:gdLst/>
            <a:ahLst/>
            <a:cxnLst>
              <a:cxn ang="0">
                <a:pos x="wd2" y="hd2"/>
              </a:cxn>
              <a:cxn ang="5400000">
                <a:pos x="wd2" y="hd2"/>
              </a:cxn>
              <a:cxn ang="10800000">
                <a:pos x="wd2" y="hd2"/>
              </a:cxn>
              <a:cxn ang="16200000">
                <a:pos x="wd2" y="hd2"/>
              </a:cxn>
            </a:cxnLst>
            <a:rect l="0" t="0" r="r" b="b"/>
            <a:pathLst>
              <a:path w="21600" h="21600" extrusionOk="0">
                <a:moveTo>
                  <a:pt x="18435" y="0"/>
                </a:moveTo>
                <a:cubicBezTo>
                  <a:pt x="18417" y="10181"/>
                  <a:pt x="10177" y="18432"/>
                  <a:pt x="0" y="18469"/>
                </a:cubicBezTo>
                <a:lnTo>
                  <a:pt x="0" y="21600"/>
                </a:lnTo>
                <a:cubicBezTo>
                  <a:pt x="5965" y="21600"/>
                  <a:pt x="11364" y="19182"/>
                  <a:pt x="15274" y="15274"/>
                </a:cubicBezTo>
                <a:cubicBezTo>
                  <a:pt x="16603" y="13944"/>
                  <a:pt x="17761" y="12441"/>
                  <a:pt x="18709" y="10802"/>
                </a:cubicBezTo>
                <a:cubicBezTo>
                  <a:pt x="20548" y="7624"/>
                  <a:pt x="21600" y="3935"/>
                  <a:pt x="21600" y="0"/>
                </a:cubicBezTo>
                <a:cubicBezTo>
                  <a:pt x="21600" y="0"/>
                  <a:pt x="18435" y="0"/>
                  <a:pt x="18435" y="0"/>
                </a:cubicBezTo>
                <a:close/>
              </a:path>
            </a:pathLst>
          </a:custGeom>
          <a:solidFill>
            <a:schemeClr val="accent2"/>
          </a:solidFill>
          <a:ln w="12700">
            <a:miter lim="400000"/>
          </a:ln>
        </p:spPr>
        <p:txBody>
          <a:bodyPr anchor="ctr"/>
          <a:lstStyle/>
          <a:p>
            <a:pPr algn="ctr"/>
          </a:p>
        </p:txBody>
      </p:sp>
      <p:sp>
        <p:nvSpPr>
          <p:cNvPr id="144" name="is1ide-Freeform: Shape 6"/>
          <p:cNvSpPr/>
          <p:nvPr userDrawn="1"/>
        </p:nvSpPr>
        <p:spPr>
          <a:xfrm>
            <a:off x="2501000" y="3115382"/>
            <a:ext cx="980963" cy="1015747"/>
          </a:xfrm>
          <a:custGeom>
            <a:avLst/>
            <a:gdLst/>
            <a:ahLst/>
            <a:cxnLst>
              <a:cxn ang="0">
                <a:pos x="wd2" y="hd2"/>
              </a:cxn>
              <a:cxn ang="5400000">
                <a:pos x="wd2" y="hd2"/>
              </a:cxn>
              <a:cxn ang="10800000">
                <a:pos x="wd2" y="hd2"/>
              </a:cxn>
              <a:cxn ang="16200000">
                <a:pos x="wd2" y="hd2"/>
              </a:cxn>
            </a:cxnLst>
            <a:rect l="0" t="0" r="r" b="b"/>
            <a:pathLst>
              <a:path w="21600" h="21600" extrusionOk="0">
                <a:moveTo>
                  <a:pt x="21532" y="18470"/>
                </a:moveTo>
                <a:cubicBezTo>
                  <a:pt x="11325" y="18470"/>
                  <a:pt x="3048" y="10204"/>
                  <a:pt x="3030" y="0"/>
                </a:cubicBezTo>
                <a:lnTo>
                  <a:pt x="0" y="0"/>
                </a:lnTo>
                <a:cubicBezTo>
                  <a:pt x="0" y="3935"/>
                  <a:pt x="1052" y="7624"/>
                  <a:pt x="2891" y="10802"/>
                </a:cubicBezTo>
                <a:cubicBezTo>
                  <a:pt x="3839" y="12441"/>
                  <a:pt x="4997" y="13944"/>
                  <a:pt x="6326" y="15274"/>
                </a:cubicBezTo>
                <a:cubicBezTo>
                  <a:pt x="10235" y="19182"/>
                  <a:pt x="15635" y="21600"/>
                  <a:pt x="21600" y="21600"/>
                </a:cubicBezTo>
                <a:lnTo>
                  <a:pt x="21600" y="18469"/>
                </a:lnTo>
                <a:cubicBezTo>
                  <a:pt x="21577" y="18469"/>
                  <a:pt x="21555" y="18470"/>
                  <a:pt x="21532" y="18470"/>
                </a:cubicBezTo>
                <a:close/>
              </a:path>
            </a:pathLst>
          </a:custGeom>
          <a:solidFill>
            <a:schemeClr val="accent3"/>
          </a:solidFill>
          <a:ln w="12700">
            <a:miter lim="400000"/>
          </a:ln>
        </p:spPr>
        <p:txBody>
          <a:bodyPr anchor="ctr"/>
          <a:lstStyle/>
          <a:p>
            <a:pPr algn="ctr"/>
          </a:p>
        </p:txBody>
      </p:sp>
      <p:sp>
        <p:nvSpPr>
          <p:cNvPr id="145" name="is1ide-Freeform: Shape 7"/>
          <p:cNvSpPr/>
          <p:nvPr userDrawn="1"/>
        </p:nvSpPr>
        <p:spPr>
          <a:xfrm>
            <a:off x="2500996" y="2062769"/>
            <a:ext cx="980971" cy="1015747"/>
          </a:xfrm>
          <a:custGeom>
            <a:avLst/>
            <a:gdLst/>
            <a:ahLst/>
            <a:cxnLst>
              <a:cxn ang="0">
                <a:pos x="wd2" y="hd2"/>
              </a:cxn>
              <a:cxn ang="5400000">
                <a:pos x="wd2" y="hd2"/>
              </a:cxn>
              <a:cxn ang="10800000">
                <a:pos x="wd2" y="hd2"/>
              </a:cxn>
              <a:cxn ang="16200000">
                <a:pos x="wd2" y="hd2"/>
              </a:cxn>
            </a:cxnLst>
            <a:rect l="0" t="0" r="r" b="b"/>
            <a:pathLst>
              <a:path w="21600" h="21600" extrusionOk="0">
                <a:moveTo>
                  <a:pt x="3030" y="21567"/>
                </a:moveTo>
                <a:cubicBezTo>
                  <a:pt x="3030" y="11347"/>
                  <a:pt x="11313" y="3063"/>
                  <a:pt x="21532" y="3063"/>
                </a:cubicBezTo>
                <a:cubicBezTo>
                  <a:pt x="21555" y="3063"/>
                  <a:pt x="21577" y="3064"/>
                  <a:pt x="21600" y="3064"/>
                </a:cubicBezTo>
                <a:lnTo>
                  <a:pt x="21600" y="0"/>
                </a:lnTo>
                <a:cubicBezTo>
                  <a:pt x="15635" y="0"/>
                  <a:pt x="10235" y="2418"/>
                  <a:pt x="6326" y="6327"/>
                </a:cubicBezTo>
                <a:cubicBezTo>
                  <a:pt x="4997" y="7657"/>
                  <a:pt x="3839" y="9160"/>
                  <a:pt x="2891" y="10799"/>
                </a:cubicBezTo>
                <a:cubicBezTo>
                  <a:pt x="1052" y="13976"/>
                  <a:pt x="0" y="17665"/>
                  <a:pt x="0" y="21600"/>
                </a:cubicBezTo>
                <a:lnTo>
                  <a:pt x="3030" y="21600"/>
                </a:lnTo>
                <a:cubicBezTo>
                  <a:pt x="3030" y="21589"/>
                  <a:pt x="3030" y="21578"/>
                  <a:pt x="3030" y="21567"/>
                </a:cubicBezTo>
                <a:close/>
              </a:path>
            </a:pathLst>
          </a:custGeom>
          <a:solidFill>
            <a:schemeClr val="accent4"/>
          </a:solidFill>
          <a:ln w="12700">
            <a:miter lim="400000"/>
          </a:ln>
        </p:spPr>
        <p:txBody>
          <a:bodyPr anchor="ctr"/>
          <a:lstStyle/>
          <a:p>
            <a:pPr algn="ctr"/>
          </a:p>
        </p:txBody>
      </p:sp>
      <p:pic>
        <p:nvPicPr>
          <p:cNvPr id="3" name="图片 2"/>
          <p:cNvPicPr>
            <a:picLocks noChangeAspect="1"/>
          </p:cNvPicPr>
          <p:nvPr userDrawn="1"/>
        </p:nvPicPr>
        <p:blipFill>
          <a:blip r:embed="rId2" cstate="print">
            <a:duotone>
              <a:schemeClr val="accent2">
                <a:shade val="45000"/>
                <a:satMod val="135000"/>
              </a:schemeClr>
              <a:prstClr val="white"/>
            </a:duotone>
            <a:extLst>
              <a:ext uri="{28A0092B-C50C-407E-A947-70E740481C1C}">
                <a14:useLocalDpi xmlns:a14="http://schemas.microsoft.com/office/drawing/2010/main" val="0"/>
              </a:ext>
            </a:extLst>
          </a:blip>
          <a:stretch>
            <a:fillRect/>
          </a:stretch>
        </p:blipFill>
        <p:spPr>
          <a:xfrm>
            <a:off x="2992202" y="2614835"/>
            <a:ext cx="1050706" cy="927362"/>
          </a:xfrm>
          <a:prstGeom prst="rect">
            <a:avLst/>
          </a:prstGeom>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小标题1">
    <p:spTree>
      <p:nvGrpSpPr>
        <p:cNvPr id="1" name=""/>
        <p:cNvGrpSpPr/>
        <p:nvPr/>
      </p:nvGrpSpPr>
      <p:grpSpPr>
        <a:xfrm>
          <a:off x="0" y="0"/>
          <a:ext cx="0" cy="0"/>
          <a:chOff x="0" y="0"/>
          <a:chExt cx="0" cy="0"/>
        </a:xfrm>
      </p:grpSpPr>
      <p:grpSp>
        <p:nvGrpSpPr>
          <p:cNvPr id="8" name="组合 9"/>
          <p:cNvGrpSpPr/>
          <p:nvPr userDrawn="1"/>
        </p:nvGrpSpPr>
        <p:grpSpPr bwMode="auto">
          <a:xfrm>
            <a:off x="2503624" y="2543018"/>
            <a:ext cx="1641044" cy="1602663"/>
            <a:chOff x="0" y="0"/>
            <a:chExt cx="1387872" cy="1387872"/>
          </a:xfrm>
        </p:grpSpPr>
        <p:sp>
          <p:nvSpPr>
            <p:cNvPr id="9" name="同心圆 11"/>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E44B42"/>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0" name="空心弧 12"/>
            <p:cNvSpPr>
              <a:spLocks noChangeArrowheads="1"/>
            </p:cNvSpPr>
            <p:nvPr/>
          </p:nvSpPr>
          <p:spPr bwMode="auto">
            <a:xfrm rot="5400000">
              <a:off x="0" y="0"/>
              <a:ext cx="1387872" cy="1387872"/>
            </a:xfrm>
            <a:custGeom>
              <a:avLst/>
              <a:gdLst>
                <a:gd name="G0" fmla="+- 7411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411"/>
                <a:gd name="G18" fmla="*/ 7411 1 2"/>
                <a:gd name="G19" fmla="+- G18 5400 0"/>
                <a:gd name="G20" fmla="cos G19 11796480"/>
                <a:gd name="G21" fmla="sin G19 11796480"/>
                <a:gd name="G22" fmla="+- G20 10800 0"/>
                <a:gd name="G23" fmla="+- G21 10800 0"/>
                <a:gd name="G24" fmla="+- 10800 0 G20"/>
                <a:gd name="G25" fmla="+- 7411 10800 0"/>
                <a:gd name="G26" fmla="?: G9 G17 G25"/>
                <a:gd name="G27" fmla="?: G9 0 21600"/>
                <a:gd name="G28" fmla="cos 10800 11796480"/>
                <a:gd name="G29" fmla="sin 10800 11796480"/>
                <a:gd name="G30" fmla="sin 7411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94 w 21600"/>
                <a:gd name="T15" fmla="*/ 10800 h 21600"/>
                <a:gd name="T16" fmla="*/ 10800 w 21600"/>
                <a:gd name="T17" fmla="*/ 3389 h 21600"/>
                <a:gd name="T18" fmla="*/ 19906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389" y="10800"/>
                  </a:moveTo>
                  <a:cubicBezTo>
                    <a:pt x="3389" y="6707"/>
                    <a:pt x="6707" y="3389"/>
                    <a:pt x="10800" y="3389"/>
                  </a:cubicBezTo>
                  <a:cubicBezTo>
                    <a:pt x="14892" y="3388"/>
                    <a:pt x="18210" y="6707"/>
                    <a:pt x="18211" y="10799"/>
                  </a:cubicBezTo>
                  <a:lnTo>
                    <a:pt x="21600" y="10800"/>
                  </a:lnTo>
                  <a:cubicBezTo>
                    <a:pt x="21600" y="4835"/>
                    <a:pt x="16764" y="0"/>
                    <a:pt x="10800" y="0"/>
                  </a:cubicBezTo>
                  <a:cubicBezTo>
                    <a:pt x="4835" y="0"/>
                    <a:pt x="0" y="4835"/>
                    <a:pt x="0" y="10800"/>
                  </a:cubicBezTo>
                  <a:close/>
                </a:path>
              </a:pathLst>
            </a:custGeom>
            <a:solidFill>
              <a:schemeClr val="bg1">
                <a:lumMod val="75000"/>
                <a:alpha val="34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1" name="文本框 19"/>
          <p:cNvSpPr>
            <a:spLocks noChangeArrowheads="1"/>
          </p:cNvSpPr>
          <p:nvPr userDrawn="1"/>
        </p:nvSpPr>
        <p:spPr bwMode="auto">
          <a:xfrm>
            <a:off x="2858240" y="2990114"/>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小标题2">
    <p:spTree>
      <p:nvGrpSpPr>
        <p:cNvPr id="1" name=""/>
        <p:cNvGrpSpPr/>
        <p:nvPr/>
      </p:nvGrpSpPr>
      <p:grpSpPr>
        <a:xfrm>
          <a:off x="0" y="0"/>
          <a:ext cx="0" cy="0"/>
          <a:chOff x="0" y="0"/>
          <a:chExt cx="0" cy="0"/>
        </a:xfrm>
      </p:grpSpPr>
      <p:grpSp>
        <p:nvGrpSpPr>
          <p:cNvPr id="10" name="组合 13"/>
          <p:cNvGrpSpPr/>
          <p:nvPr userDrawn="1"/>
        </p:nvGrpSpPr>
        <p:grpSpPr bwMode="auto">
          <a:xfrm>
            <a:off x="2516128" y="2530976"/>
            <a:ext cx="1641044" cy="1602663"/>
            <a:chOff x="0" y="0"/>
            <a:chExt cx="1387872" cy="1387872"/>
          </a:xfrm>
        </p:grpSpPr>
        <p:sp>
          <p:nvSpPr>
            <p:cNvPr id="11" name="同心圆 14"/>
            <p:cNvSpPr>
              <a:spLocks noChangeArrowheads="1"/>
            </p:cNvSpPr>
            <p:nvPr/>
          </p:nvSpPr>
          <p:spPr bwMode="auto">
            <a:xfrm>
              <a:off x="0" y="0"/>
              <a:ext cx="1387872" cy="1387872"/>
            </a:xfrm>
            <a:custGeom>
              <a:avLst/>
              <a:gdLst>
                <a:gd name="G0" fmla="+- 3311 0 0"/>
                <a:gd name="G1" fmla="+- 21600 0 3311"/>
                <a:gd name="G2" fmla="+- 21600 0 331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311" y="10800"/>
                  </a:moveTo>
                  <a:cubicBezTo>
                    <a:pt x="3311" y="14936"/>
                    <a:pt x="6664" y="18289"/>
                    <a:pt x="10800" y="18289"/>
                  </a:cubicBezTo>
                  <a:cubicBezTo>
                    <a:pt x="14936" y="18289"/>
                    <a:pt x="18289" y="14936"/>
                    <a:pt x="18289" y="10800"/>
                  </a:cubicBezTo>
                  <a:cubicBezTo>
                    <a:pt x="18289" y="6664"/>
                    <a:pt x="14936" y="3311"/>
                    <a:pt x="10800" y="3311"/>
                  </a:cubicBezTo>
                  <a:cubicBezTo>
                    <a:pt x="6664" y="3311"/>
                    <a:pt x="3311" y="6664"/>
                    <a:pt x="3311" y="10800"/>
                  </a:cubicBezTo>
                  <a:close/>
                </a:path>
              </a:pathLst>
            </a:custGeom>
            <a:solidFill>
              <a:srgbClr val="02918B"/>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sp>
          <p:nvSpPr>
            <p:cNvPr id="12" name="空心弧 15"/>
            <p:cNvSpPr>
              <a:spLocks noChangeArrowheads="1"/>
            </p:cNvSpPr>
            <p:nvPr/>
          </p:nvSpPr>
          <p:spPr bwMode="auto">
            <a:xfrm rot="5400000">
              <a:off x="0" y="0"/>
              <a:ext cx="1387872" cy="1387872"/>
            </a:xfrm>
            <a:custGeom>
              <a:avLst/>
              <a:gdLst>
                <a:gd name="G0" fmla="+- 7506 0 0"/>
                <a:gd name="G1" fmla="+- 11796480 0 0"/>
                <a:gd name="G2" fmla="+- 0 0 11796480"/>
                <a:gd name="T0" fmla="*/ 0 256 1"/>
                <a:gd name="T1" fmla="*/ 180 256 1"/>
                <a:gd name="G3" fmla="+- 11796480 T0 T1"/>
                <a:gd name="T2" fmla="*/ 0 256 1"/>
                <a:gd name="T3" fmla="*/ 90 256 1"/>
                <a:gd name="G4" fmla="+- 11796480 T2 T3"/>
                <a:gd name="G5" fmla="*/ G4 2 1"/>
                <a:gd name="T4" fmla="*/ 90 256 1"/>
                <a:gd name="T5" fmla="*/ 0 256 1"/>
                <a:gd name="G6" fmla="+- 11796480 T4 T5"/>
                <a:gd name="G7" fmla="*/ G6 2 1"/>
                <a:gd name="G8" fmla="abs 11796480"/>
                <a:gd name="T6" fmla="*/ 0 256 1"/>
                <a:gd name="T7" fmla="*/ 90 256 1"/>
                <a:gd name="G9" fmla="+- G8 T6 T7"/>
                <a:gd name="G10" fmla="?: G9 G7 G5"/>
                <a:gd name="T8" fmla="*/ 0 256 1"/>
                <a:gd name="T9" fmla="*/ 360 256 1"/>
                <a:gd name="G11" fmla="+- G10 T8 T9"/>
                <a:gd name="G12" fmla="?: G10 G11 G10"/>
                <a:gd name="T10" fmla="*/ 0 256 1"/>
                <a:gd name="T11" fmla="*/ 360 256 1"/>
                <a:gd name="G13" fmla="+- G12 T10 T11"/>
                <a:gd name="G14" fmla="?: G12 G13 G12"/>
                <a:gd name="G15" fmla="+- 0 0 G14"/>
                <a:gd name="G16" fmla="+- 10800 0 0"/>
                <a:gd name="G17" fmla="+- 10800 0 7506"/>
                <a:gd name="G18" fmla="*/ 7506 1 2"/>
                <a:gd name="G19" fmla="+- G18 5400 0"/>
                <a:gd name="G20" fmla="cos G19 11796480"/>
                <a:gd name="G21" fmla="sin G19 11796480"/>
                <a:gd name="G22" fmla="+- G20 10800 0"/>
                <a:gd name="G23" fmla="+- G21 10800 0"/>
                <a:gd name="G24" fmla="+- 10800 0 G20"/>
                <a:gd name="G25" fmla="+- 7506 10800 0"/>
                <a:gd name="G26" fmla="?: G9 G17 G25"/>
                <a:gd name="G27" fmla="?: G9 0 21600"/>
                <a:gd name="G28" fmla="cos 10800 11796480"/>
                <a:gd name="G29" fmla="sin 10800 11796480"/>
                <a:gd name="G30" fmla="sin 7506 11796480"/>
                <a:gd name="G31" fmla="+- G28 10800 0"/>
                <a:gd name="G32" fmla="+- G29 10800 0"/>
                <a:gd name="G33" fmla="+- G30 10800 0"/>
                <a:gd name="G34" fmla="?: G4 0 G31"/>
                <a:gd name="G35" fmla="?: 11796480 G34 0"/>
                <a:gd name="G36" fmla="?: G6 G35 G31"/>
                <a:gd name="G37" fmla="+- 21600 0 G36"/>
                <a:gd name="G38" fmla="?: G4 0 G33"/>
                <a:gd name="G39" fmla="?: 11796480 G38 G32"/>
                <a:gd name="G40" fmla="?: G6 G39 0"/>
                <a:gd name="G41" fmla="?: G4 G32 21600"/>
                <a:gd name="G42" fmla="?: G6 G41 G33"/>
                <a:gd name="T12" fmla="*/ 10800 w 21600"/>
                <a:gd name="T13" fmla="*/ 0 h 21600"/>
                <a:gd name="T14" fmla="*/ 1647 w 21600"/>
                <a:gd name="T15" fmla="*/ 10800 h 21600"/>
                <a:gd name="T16" fmla="*/ 10800 w 21600"/>
                <a:gd name="T17" fmla="*/ 3294 h 21600"/>
                <a:gd name="T18" fmla="*/ 19953 w 21600"/>
                <a:gd name="T19" fmla="*/ 10800 h 21600"/>
                <a:gd name="T20" fmla="*/ G36 w 21600"/>
                <a:gd name="T21" fmla="*/ G40 h 21600"/>
                <a:gd name="T22" fmla="*/ G37 w 21600"/>
                <a:gd name="T23" fmla="*/ G42 h 21600"/>
              </a:gdLst>
              <a:ahLst/>
              <a:cxnLst>
                <a:cxn ang="0">
                  <a:pos x="T12" y="T13"/>
                </a:cxn>
                <a:cxn ang="0">
                  <a:pos x="T14" y="T15"/>
                </a:cxn>
                <a:cxn ang="0">
                  <a:pos x="T16" y="T17"/>
                </a:cxn>
                <a:cxn ang="0">
                  <a:pos x="T18" y="T19"/>
                </a:cxn>
              </a:cxnLst>
              <a:rect l="T20" t="T21" r="T22" b="T23"/>
              <a:pathLst>
                <a:path w="21600" h="21600">
                  <a:moveTo>
                    <a:pt x="3294" y="10800"/>
                  </a:moveTo>
                  <a:cubicBezTo>
                    <a:pt x="3294" y="6654"/>
                    <a:pt x="6654" y="3294"/>
                    <a:pt x="10800" y="3294"/>
                  </a:cubicBezTo>
                  <a:cubicBezTo>
                    <a:pt x="14945" y="3293"/>
                    <a:pt x="18305" y="6654"/>
                    <a:pt x="18306" y="10799"/>
                  </a:cubicBezTo>
                  <a:lnTo>
                    <a:pt x="21600" y="10800"/>
                  </a:lnTo>
                  <a:cubicBezTo>
                    <a:pt x="21600" y="4835"/>
                    <a:pt x="16764" y="0"/>
                    <a:pt x="10800" y="0"/>
                  </a:cubicBezTo>
                  <a:cubicBezTo>
                    <a:pt x="4835" y="0"/>
                    <a:pt x="0" y="4835"/>
                    <a:pt x="0" y="10800"/>
                  </a:cubicBezTo>
                  <a:close/>
                </a:path>
              </a:pathLst>
            </a:custGeom>
            <a:solidFill>
              <a:schemeClr val="accent6">
                <a:lumMod val="20000"/>
                <a:lumOff val="80000"/>
                <a:alpha val="49000"/>
              </a:schemeClr>
            </a:solidFill>
            <a:ln>
              <a:noFill/>
            </a:ln>
            <a:extLst>
              <a:ext uri="{91240B29-F687-4F45-9708-019B960494DF}">
                <a14:hiddenLine xmlns:a14="http://schemas.microsoft.com/office/drawing/2010/main" w="25400">
                  <a:solidFill>
                    <a:srgbClr val="395E8A"/>
                  </a:solidFill>
                  <a:bevel/>
                </a14:hiddenLine>
              </a:ext>
            </a:extLst>
          </p:spPr>
          <p:txBody>
            <a:bodyPr anchor="ctr"/>
            <a:lstStyle/>
            <a:p>
              <a:pPr algn="ctr"/>
              <a:endParaRPr lang="zh-CN" altLang="zh-CN">
                <a:solidFill>
                  <a:schemeClr val="bg1">
                    <a:lumMod val="50000"/>
                  </a:schemeClr>
                </a:solidFill>
                <a:latin typeface="宋体" panose="02010600030101010101" pitchFamily="2" charset="-122"/>
                <a:sym typeface="宋体" panose="02010600030101010101" pitchFamily="2" charset="-122"/>
              </a:endParaRPr>
            </a:p>
          </p:txBody>
        </p:sp>
      </p:grpSp>
      <p:sp>
        <p:nvSpPr>
          <p:cNvPr id="13" name="文本框 19"/>
          <p:cNvSpPr>
            <a:spLocks noChangeArrowheads="1"/>
          </p:cNvSpPr>
          <p:nvPr userDrawn="1"/>
        </p:nvSpPr>
        <p:spPr bwMode="auto">
          <a:xfrm>
            <a:off x="2876089" y="3000622"/>
            <a:ext cx="956343" cy="6929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7086" tIns="53545" rIns="107086" bIns="53545">
            <a:spAutoFit/>
          </a:bodyPr>
          <a:lstStyle/>
          <a:p>
            <a:pPr algn="ctr"/>
            <a:r>
              <a:rPr 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3800" b="1"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fontAlgn="base"/>
            <a:r>
              <a:rPr lang="zh-CN" altLang="en-US" strike="noStrike" noProof="1" smtClean="0"/>
              <a:t>单击此处编辑母版文本样式</a:t>
            </a:r>
            <a:endParaRPr lang="zh-CN" altLang="en-US" strike="noStrike" noProof="1" smtClean="0"/>
          </a:p>
        </p:txBody>
      </p:sp>
      <p:sp>
        <p:nvSpPr>
          <p:cNvPr id="4" name="日期占位符 3"/>
          <p:cNvSpPr>
            <a:spLocks noGrp="1"/>
          </p:cNvSpPr>
          <p:nvPr>
            <p:ph type="dt" sz="half" idx="10"/>
          </p:nvPr>
        </p:nvSpPr>
        <p:spPr/>
        <p:txBody>
          <a:bodyPr/>
          <a:p>
            <a:pPr lvl="0" fontAlgn="base"/>
            <a:endParaRPr lang="zh-CN" altLang="en-US" strike="noStrike" noProof="1"/>
          </a:p>
        </p:txBody>
      </p:sp>
      <p:sp>
        <p:nvSpPr>
          <p:cNvPr id="5" name="页脚占位符 4"/>
          <p:cNvSpPr>
            <a:spLocks noGrp="1"/>
          </p:cNvSpPr>
          <p:nvPr>
            <p:ph type="ftr" sz="quarter" idx="11"/>
          </p:nvPr>
        </p:nvSpPr>
        <p:spPr/>
        <p:txBody>
          <a:bodyPr/>
          <a:p>
            <a:pPr lvl="0" fontAlgn="base"/>
            <a:endParaRPr lang="zh-CN" strike="noStrike" noProof="1"/>
          </a:p>
        </p:txBody>
      </p:sp>
      <p:sp>
        <p:nvSpPr>
          <p:cNvPr id="6" name="灯片编号占位符 5"/>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half" idx="1"/>
          </p:nvPr>
        </p:nvSpPr>
        <p:spPr>
          <a:xfrm>
            <a:off x="457200"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half" idx="2"/>
          </p:nvPr>
        </p:nvSpPr>
        <p:spPr>
          <a:xfrm>
            <a:off x="4654296" y="1600200"/>
            <a:ext cx="4032504" cy="4525963"/>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pPr fontAlgn="base"/>
            <a:r>
              <a:rPr lang="zh-CN" altLang="en-US" strike="noStrike" noProof="1" smtClean="0"/>
              <a:t>单击此处编辑母版标题样式</a:t>
            </a:r>
            <a:endParaRPr lang="zh-CN" altLang="en-US" strike="noStrike" noProof="1"/>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4" name="内容占位符 3"/>
          <p:cNvSpPr>
            <a:spLocks noGrp="1"/>
          </p:cNvSpPr>
          <p:nvPr>
            <p:ph sz="half" idx="2"/>
          </p:nvPr>
        </p:nvSpPr>
        <p:spPr>
          <a:xfrm>
            <a:off x="890081" y="2665379"/>
            <a:ext cx="3655181"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fontAlgn="base"/>
            <a:r>
              <a:rPr lang="zh-CN" altLang="en-US" strike="noStrike" noProof="1" smtClean="0"/>
              <a:t>单击此处编辑母版文本样式</a:t>
            </a:r>
            <a:endParaRPr lang="zh-CN" altLang="en-US" strike="noStrike" noProof="1" smtClean="0"/>
          </a:p>
        </p:txBody>
      </p:sp>
      <p:sp>
        <p:nvSpPr>
          <p:cNvPr id="6" name="内容占位符 5"/>
          <p:cNvSpPr>
            <a:spLocks noGrp="1"/>
          </p:cNvSpPr>
          <p:nvPr>
            <p:ph sz="quarter" idx="4"/>
          </p:nvPr>
        </p:nvSpPr>
        <p:spPr>
          <a:xfrm>
            <a:off x="4692704" y="2665379"/>
            <a:ext cx="3673182" cy="3524284"/>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nvPr>
        </p:nvSpPr>
        <p:spPr/>
        <p:txBody>
          <a:bodyPr/>
          <a:p>
            <a:pPr lvl="0" fontAlgn="base"/>
            <a:endParaRPr lang="zh-CN" altLang="en-US" strike="noStrike" noProof="1"/>
          </a:p>
        </p:txBody>
      </p:sp>
      <p:sp>
        <p:nvSpPr>
          <p:cNvPr id="8" name="页脚占位符 7"/>
          <p:cNvSpPr>
            <a:spLocks noGrp="1"/>
          </p:cNvSpPr>
          <p:nvPr>
            <p:ph type="ftr" sz="quarter" idx="11"/>
          </p:nvPr>
        </p:nvSpPr>
        <p:spPr/>
        <p:txBody>
          <a:bodyPr/>
          <a:p>
            <a:pPr lvl="0" fontAlgn="base"/>
            <a:endParaRPr lang="zh-CN" strike="noStrike" noProof="1"/>
          </a:p>
        </p:txBody>
      </p:sp>
      <p:sp>
        <p:nvSpPr>
          <p:cNvPr id="9" name="灯片编号占位符 8"/>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r>
              <a:rPr lang="zh-CN" altLang="en-US" strike="noStrike" noProof="1" smtClean="0"/>
              <a:t>单击此处编辑母版标题样式</a:t>
            </a:r>
            <a:endParaRPr lang="zh-CN" altLang="en-US" strike="noStrike" noProof="1"/>
          </a:p>
        </p:txBody>
      </p:sp>
      <p:sp>
        <p:nvSpPr>
          <p:cNvPr id="3" name="日期占位符 2"/>
          <p:cNvSpPr>
            <a:spLocks noGrp="1"/>
          </p:cNvSpPr>
          <p:nvPr>
            <p:ph type="dt" sz="half" idx="10"/>
          </p:nvPr>
        </p:nvSpPr>
        <p:spPr/>
        <p:txBody>
          <a:bodyPr/>
          <a:p>
            <a:pPr lvl="0" fontAlgn="base"/>
            <a:endParaRPr lang="zh-CN" altLang="en-US" strike="noStrike" noProof="1"/>
          </a:p>
        </p:txBody>
      </p:sp>
      <p:sp>
        <p:nvSpPr>
          <p:cNvPr id="4" name="页脚占位符 3"/>
          <p:cNvSpPr>
            <a:spLocks noGrp="1"/>
          </p:cNvSpPr>
          <p:nvPr>
            <p:ph type="ftr" sz="quarter" idx="11"/>
          </p:nvPr>
        </p:nvSpPr>
        <p:spPr/>
        <p:txBody>
          <a:bodyPr/>
          <a:p>
            <a:pPr lvl="0" fontAlgn="base"/>
            <a:endParaRPr lang="zh-CN" strike="noStrike" noProof="1"/>
          </a:p>
        </p:txBody>
      </p:sp>
      <p:sp>
        <p:nvSpPr>
          <p:cNvPr id="5" name="灯片编号占位符 4"/>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p>
            <a:pPr lvl="0" fontAlgn="base"/>
            <a:endParaRPr lang="zh-CN" altLang="en-US" strike="noStrike" noProof="1"/>
          </a:p>
        </p:txBody>
      </p:sp>
      <p:sp>
        <p:nvSpPr>
          <p:cNvPr id="3" name="页脚占位符 2"/>
          <p:cNvSpPr>
            <a:spLocks noGrp="1"/>
          </p:cNvSpPr>
          <p:nvPr>
            <p:ph type="ftr" sz="quarter" idx="11"/>
          </p:nvPr>
        </p:nvSpPr>
        <p:spPr/>
        <p:txBody>
          <a:bodyPr/>
          <a:p>
            <a:pPr lvl="0" fontAlgn="base"/>
            <a:endParaRPr lang="zh-CN" strike="noStrike" noProof="1"/>
          </a:p>
        </p:txBody>
      </p:sp>
      <p:sp>
        <p:nvSpPr>
          <p:cNvPr id="4" name="灯片编号占位符 3"/>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pPr fontAlgn="base"/>
            <a:r>
              <a:rPr lang="zh-CN" altLang="en-US" strike="noStrike" noProof="1" smtClean="0"/>
              <a:t>单击此处编辑母版标题样式</a:t>
            </a:r>
            <a:endParaRPr lang="zh-CN" altLang="en-US" strike="noStrike" noProof="1"/>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fontAlgn="base"/>
            <a:endParaRPr lang="zh-CN" altLang="en-US" strike="noStrike" noProof="1"/>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fontAlgn="base"/>
            <a:r>
              <a:rPr lang="zh-CN" altLang="en-US" strike="noStrike" noProof="1" smtClean="0"/>
              <a:t>单击此处编辑母版文本样式</a:t>
            </a:r>
            <a:endParaRPr lang="zh-CN" altLang="en-US" strike="noStrike" noProof="1" smtClean="0"/>
          </a:p>
        </p:txBody>
      </p:sp>
      <p:sp>
        <p:nvSpPr>
          <p:cNvPr id="5" name="日期占位符 4"/>
          <p:cNvSpPr>
            <a:spLocks noGrp="1"/>
          </p:cNvSpPr>
          <p:nvPr>
            <p:ph type="dt" sz="half" idx="10"/>
          </p:nvPr>
        </p:nvSpPr>
        <p:spPr/>
        <p:txBody>
          <a:bodyPr/>
          <a:p>
            <a:pPr lvl="0" fontAlgn="base"/>
            <a:endParaRPr lang="zh-CN" altLang="en-US" strike="noStrike" noProof="1"/>
          </a:p>
        </p:txBody>
      </p:sp>
      <p:sp>
        <p:nvSpPr>
          <p:cNvPr id="6" name="页脚占位符 5"/>
          <p:cNvSpPr>
            <a:spLocks noGrp="1"/>
          </p:cNvSpPr>
          <p:nvPr>
            <p:ph type="ftr" sz="quarter" idx="11"/>
          </p:nvPr>
        </p:nvSpPr>
        <p:spPr/>
        <p:txBody>
          <a:bodyPr/>
          <a:p>
            <a:pPr lvl="0" fontAlgn="base"/>
            <a:endParaRPr lang="zh-CN" strike="noStrike" noProof="1"/>
          </a:p>
        </p:txBody>
      </p:sp>
      <p:sp>
        <p:nvSpPr>
          <p:cNvPr id="7" name="灯片编号占位符 6"/>
          <p:cNvSpPr>
            <a:spLocks noGrp="1"/>
          </p:cNvSpPr>
          <p:nvPr>
            <p:ph type="sldNum" sz="quarter" idx="12"/>
          </p:nvPr>
        </p:nvSpPr>
        <p:spPr/>
        <p:txBody>
          <a:bodyPr/>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1026" name="标题 1025"/>
          <p:cNvSpPr>
            <a:spLocks noGrp="1"/>
          </p:cNvSpPr>
          <p:nvPr>
            <p:ph type="title"/>
          </p:nvPr>
        </p:nvSpPr>
        <p:spPr>
          <a:xfrm>
            <a:off x="457200" y="274638"/>
            <a:ext cx="8229600" cy="1143000"/>
          </a:xfrm>
          <a:prstGeom prst="rect">
            <a:avLst/>
          </a:prstGeom>
          <a:noFill/>
          <a:ln w="9525">
            <a:noFill/>
          </a:ln>
        </p:spPr>
        <p:txBody>
          <a:bodyPr anchor="ctr"/>
          <a:p>
            <a:pPr lvl="0"/>
            <a:r>
              <a:rPr lang="zh-CN" altLang="en-US"/>
              <a:t>单击此处编辑母版标题样式</a:t>
            </a:r>
            <a:endParaRPr lang="zh-CN" altLang="en-US"/>
          </a:p>
        </p:txBody>
      </p:sp>
      <p:sp>
        <p:nvSpPr>
          <p:cNvPr id="1027" name="文本占位符 1026"/>
          <p:cNvSpPr>
            <a:spLocks noGrp="1"/>
          </p:cNvSpPr>
          <p:nvPr>
            <p:ph type="body"/>
          </p:nvPr>
        </p:nvSpPr>
        <p:spPr>
          <a:xfrm>
            <a:off x="457200" y="1600200"/>
            <a:ext cx="8229600" cy="4525963"/>
          </a:xfrm>
          <a:prstGeom prst="rect">
            <a:avLst/>
          </a:prstGeom>
          <a:noFill/>
          <a:ln w="9525">
            <a:noFill/>
          </a:ln>
        </p:spPr>
        <p:txBody>
          <a:bodyPr anchor="t"/>
          <a:p>
            <a:pPr lvl="0"/>
            <a:r>
              <a:rPr lang="zh-CN" altLang="en-US"/>
              <a:t>单击此处编辑母版文本样式</a:t>
            </a:r>
            <a:endParaRPr lang="zh-CN" altLang="en-US"/>
          </a:p>
          <a:p>
            <a:pPr lvl="1" indent="-285750"/>
            <a:r>
              <a:rPr lang="zh-CN" altLang="en-US"/>
              <a:t>第二级</a:t>
            </a:r>
            <a:endParaRPr lang="zh-CN" altLang="en-US"/>
          </a:p>
          <a:p>
            <a:pPr lvl="2" indent="-228600"/>
            <a:r>
              <a:rPr lang="zh-CN" altLang="en-US"/>
              <a:t>第三级</a:t>
            </a:r>
            <a:endParaRPr lang="zh-CN" altLang="en-US"/>
          </a:p>
          <a:p>
            <a:pPr lvl="3" indent="-228600"/>
            <a:r>
              <a:rPr lang="zh-CN" altLang="en-US"/>
              <a:t>第四级</a:t>
            </a:r>
            <a:endParaRPr lang="zh-CN" altLang="en-US"/>
          </a:p>
          <a:p>
            <a:pPr lvl="4" indent="-228600"/>
            <a:r>
              <a:rPr lang="zh-CN" altLang="en-US"/>
              <a:t>第五级</a:t>
            </a:r>
            <a:endParaRPr lang="zh-CN" altLang="en-US"/>
          </a:p>
        </p:txBody>
      </p:sp>
      <p:sp>
        <p:nvSpPr>
          <p:cNvPr id="1028" name="日期占位符 1027"/>
          <p:cNvSpPr>
            <a:spLocks noGrp="1"/>
          </p:cNvSpPr>
          <p:nvPr>
            <p:ph type="dt" sz="half" idx="2"/>
          </p:nvPr>
        </p:nvSpPr>
        <p:spPr>
          <a:xfrm>
            <a:off x="457200" y="6245225"/>
            <a:ext cx="2133600" cy="476250"/>
          </a:xfrm>
          <a:prstGeom prst="rect">
            <a:avLst/>
          </a:prstGeom>
          <a:noFill/>
          <a:ln w="9525">
            <a:noFill/>
          </a:ln>
        </p:spPr>
        <p:txBody>
          <a:bodyPr/>
          <a:lstStyle>
            <a:lvl1pPr>
              <a:defRPr sz="1400"/>
            </a:lvl1pPr>
          </a:lstStyle>
          <a:p>
            <a:pPr lvl="0" fontAlgn="base"/>
            <a:endParaRPr lang="zh-CN" altLang="en-US" strike="noStrike" noProof="1"/>
          </a:p>
        </p:txBody>
      </p:sp>
      <p:sp>
        <p:nvSpPr>
          <p:cNvPr id="1029" name="页脚占位符 1028"/>
          <p:cNvSpPr>
            <a:spLocks noGrp="1"/>
          </p:cNvSpPr>
          <p:nvPr>
            <p:ph type="ftr" sz="quarter" idx="3"/>
          </p:nvPr>
        </p:nvSpPr>
        <p:spPr>
          <a:xfrm>
            <a:off x="3124200" y="6245225"/>
            <a:ext cx="2895600" cy="476250"/>
          </a:xfrm>
          <a:prstGeom prst="rect">
            <a:avLst/>
          </a:prstGeom>
          <a:noFill/>
          <a:ln w="9525">
            <a:noFill/>
          </a:ln>
        </p:spPr>
        <p:txBody>
          <a:bodyPr/>
          <a:lstStyle>
            <a:lvl1pPr algn="ctr">
              <a:defRPr sz="1400"/>
            </a:lvl1pPr>
          </a:lstStyle>
          <a:p>
            <a:pPr lvl="0" fontAlgn="base"/>
            <a:endParaRPr lang="zh-CN" strike="noStrike" noProof="1"/>
          </a:p>
        </p:txBody>
      </p:sp>
      <p:sp>
        <p:nvSpPr>
          <p:cNvPr id="1030" name="灯片编号占位符 1029"/>
          <p:cNvSpPr>
            <a:spLocks noGrp="1"/>
          </p:cNvSpPr>
          <p:nvPr>
            <p:ph type="sldNum" sz="quarter" idx="4"/>
          </p:nvPr>
        </p:nvSpPr>
        <p:spPr>
          <a:xfrm>
            <a:off x="6553200" y="6245225"/>
            <a:ext cx="2133600" cy="476250"/>
          </a:xfrm>
          <a:prstGeom prst="rect">
            <a:avLst/>
          </a:prstGeom>
          <a:noFill/>
          <a:ln w="9525">
            <a:noFill/>
          </a:ln>
        </p:spPr>
        <p:txBody>
          <a:bodyPr/>
          <a:lstStyle>
            <a:lvl1pPr algn="r">
              <a:defRPr sz="1400"/>
            </a:lvl1pPr>
          </a:lstStyle>
          <a:p>
            <a:pPr lvl="0" fontAlgn="base"/>
            <a:fld id="{9A0DB2DC-4C9A-4742-B13C-FB6460FD3503}" type="slidenum">
              <a:rPr lang="zh-CN" strike="noStrike" noProof="1">
                <a:latin typeface="Arial" panose="020B0604020202020204" pitchFamily="34" charset="0"/>
                <a:ea typeface="宋体" panose="02010600030101010101" pitchFamily="2" charset="-122"/>
                <a:cs typeface="+mn-ea"/>
              </a:rPr>
            </a:fld>
            <a:endParaRPr lang="zh-CN" strike="noStrike" noProof="1"/>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1.&#29123;&#28903;&#30340;&#26408;&#26825;&#33457;.docx" TargetMode="Externa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hyperlink" Target="2.&#20542;&#21548;&#33609;&#26408;&#30340;&#21628;&#21560;.docx"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48799" y="2600325"/>
            <a:ext cx="4394835" cy="1337945"/>
          </a:xfrm>
          <a:prstGeom prst="rect">
            <a:avLst/>
          </a:prstGeom>
          <a:noFill/>
        </p:spPr>
        <p:txBody>
          <a:bodyPr wrap="square" rtlCol="0">
            <a:spAutoFit/>
          </a:bodyPr>
          <a:lstStyle/>
          <a:p>
            <a:pPr algn="ctr"/>
            <a:r>
              <a:rPr lang="zh-CN" altLang="en-US" sz="4050" b="1" dirty="0">
                <a:solidFill>
                  <a:srgbClr val="ED7D31"/>
                </a:solidFill>
                <a:latin typeface="微软雅黑" panose="020B0503020204020204" pitchFamily="34" charset="-122"/>
                <a:ea typeface="微软雅黑" panose="020B0503020204020204" pitchFamily="34" charset="-122"/>
              </a:rPr>
              <a:t>课时</a:t>
            </a:r>
            <a:r>
              <a:rPr lang="zh-CN" altLang="en-US" sz="4050" b="1" dirty="0" smtClean="0">
                <a:solidFill>
                  <a:srgbClr val="ED7D31"/>
                </a:solidFill>
                <a:latin typeface="微软雅黑" panose="020B0503020204020204" pitchFamily="34" charset="-122"/>
                <a:ea typeface="微软雅黑" panose="020B0503020204020204" pitchFamily="34" charset="-122"/>
              </a:rPr>
              <a:t>一 记叙文</a:t>
            </a:r>
            <a:r>
              <a:rPr lang="zh-CN" altLang="en-US" sz="4050" b="1" dirty="0">
                <a:solidFill>
                  <a:srgbClr val="ED7D31"/>
                </a:solidFill>
                <a:latin typeface="微软雅黑" panose="020B0503020204020204" pitchFamily="34" charset="-122"/>
                <a:ea typeface="微软雅黑" panose="020B0503020204020204" pitchFamily="34" charset="-122"/>
              </a:rPr>
              <a:t>的文体知识</a:t>
            </a:r>
            <a:endParaRPr sz="4050" b="1" dirty="0">
              <a:solidFill>
                <a:srgbClr val="ED7D31"/>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0989" y="1552099"/>
            <a:ext cx="8542496" cy="251523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本题考查标题的作用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标题的常见作用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语带双关</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概括主要内容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是贯穿全文的线索</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揭示文章的主题</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吸引读者的兴趣等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倾听草木的呼吸”这一标题交代了文章的写作对象“草木”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点明了写作内容“倾听草木的呼吸”</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能引起读者的思考和阅读兴趣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呼吸”一词把草木人格化了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暗示了文章的主旨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结合文章内容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理解第②段“这个院子</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就是一个世界</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这么小</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也这么大”的含义</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这么小”指的是院子本身的空间小</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这么大”既指这个小院丰富多彩的草木世界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又指小小的草木世界包含着丰富的精神世界</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给人丰富的人生启迪</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意近即可</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3924482"/>
            <a:ext cx="8620601"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本题考查重点语句的含义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这么小”是指“北京的鲁院”空间很小</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一个人</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走遍院子的每一个角落”</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这么大”是指小院“每一棵草木”千姿百态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各美其美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相生共荣</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意蕴深远</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能让人从中感悟人生的哲理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滋养性灵”</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了解含义后组织语言作答即可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48424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请简要赏析第④段中画线语句“白玉兰也在燃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花瓣舒展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花香浓烈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开得奔放</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落得决绝”</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燃”运用比喻的修辞手法</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生动形象地写出了花瓣舒展</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花香浓烈</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燃”以动写静</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突出白玉兰花“开得奔放</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落得决绝”</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运用短句</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句式整齐</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节奏明快</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表达了作者对白玉兰花的喜爱和赞美之情</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0989" y="1552099"/>
            <a:ext cx="8542496" cy="2030095"/>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本题考查赏析语句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对第④段中画线语句的赏析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可以从修辞</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写法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句式等方面分析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燃”是把白玉兰比作火焰</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运用了比喻的修辞手法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具有动态美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以动写静</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句式上运用简洁明快的短句</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生动形象地写出了白玉兰奔放热烈的开放姿态</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表达了作者对白玉兰花的喜爱和赞美</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4.</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文章最后一段“这是三月草木告诉我的语言”</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请结合文章内容谈谈草木告诉了我们什么</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花人两相映</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自然才美</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生物才活</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人类才安生</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以本真之心去欣赏草木之美</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人就会青春长驻</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先得学着好好做人</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而后</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学着做一棵向着阳光的树</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当生命属于我们时</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万不可贪求所欲</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肆意挥霍</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也无须过分矜持</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错失美意</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当遵从一心</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踏浪而往</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纵千山万水</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也要抵达</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290989" y="1552099"/>
            <a:ext cx="8542496"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本题考查筛选</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整合文章信息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可结合每一段作者抒情议论的句子解答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需要体现人生道理</a:t>
            </a:r>
            <a:r>
              <a:rPr lang="en-US" altLang="zh-CN" sz="2100" dirty="0" smtClean="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89560" y="1484948"/>
            <a:ext cx="2326481" cy="610076"/>
            <a:chOff x="608" y="1180"/>
            <a:chExt cx="4885" cy="1281"/>
          </a:xfrm>
        </p:grpSpPr>
        <p:sp>
          <p:nvSpPr>
            <p:cNvPr id="4" name="矩形 3"/>
            <p:cNvSpPr/>
            <p:nvPr/>
          </p:nvSpPr>
          <p:spPr>
            <a:xfrm>
              <a:off x="608" y="1180"/>
              <a:ext cx="4885" cy="1281"/>
            </a:xfrm>
            <a:prstGeom prst="rect">
              <a:avLst/>
            </a:prstGeom>
          </p:spPr>
          <p:txBody>
            <a:bodyPr wrap="square">
              <a:spAutoFit/>
            </a:bodyPr>
            <a:lstStyle/>
            <a:p>
              <a:pPr algn="just">
                <a:lnSpc>
                  <a:spcPct val="150000"/>
                </a:lnSpc>
                <a:spcAft>
                  <a:spcPts val="0"/>
                </a:spcAft>
              </a:pPr>
              <a:r>
                <a:rPr lang="zh-CN" altLang="en-US" sz="210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rPr>
                <a:t>考向研析</a:t>
              </a:r>
              <a:endParaRPr lang="zh-CN" altLang="en-US" sz="2250" b="1" kern="100" dirty="0" smtClean="0">
                <a:solidFill>
                  <a:srgbClr val="E05560"/>
                </a:solidFill>
                <a:latin typeface="Times New Roman" panose="02020603050405020304" pitchFamily="18" charset="0"/>
                <a:ea typeface="微软雅黑" panose="020B0503020204020204" pitchFamily="34" charset="-122"/>
                <a:cs typeface="Times New Roman" panose="02020603050405020304" pitchFamily="18" charset="0"/>
              </a:endParaRPr>
            </a:p>
          </p:txBody>
        </p:sp>
        <p:grpSp>
          <p:nvGrpSpPr>
            <p:cNvPr id="34" name="Group 7157"/>
            <p:cNvGrpSpPr/>
            <p:nvPr/>
          </p:nvGrpSpPr>
          <p:grpSpPr>
            <a:xfrm>
              <a:off x="608" y="1406"/>
              <a:ext cx="981" cy="894"/>
              <a:chOff x="0" y="0"/>
              <a:chExt cx="797914" cy="650026"/>
            </a:xfrm>
          </p:grpSpPr>
          <p:sp>
            <p:nvSpPr>
              <p:cNvPr id="35" name="Shape 7147"/>
              <p:cNvSpPr/>
              <p:nvPr/>
            </p:nvSpPr>
            <p:spPr>
              <a:xfrm>
                <a:off x="143887" y="370489"/>
                <a:ext cx="149856" cy="279537"/>
              </a:xfrm>
              <a:custGeom>
                <a:avLst/>
                <a:gdLst/>
                <a:ahLst/>
                <a:cxnLst>
                  <a:cxn ang="0">
                    <a:pos x="wd2" y="hd2"/>
                  </a:cxn>
                  <a:cxn ang="5400000">
                    <a:pos x="wd2" y="hd2"/>
                  </a:cxn>
                  <a:cxn ang="10800000">
                    <a:pos x="wd2" y="hd2"/>
                  </a:cxn>
                  <a:cxn ang="16200000">
                    <a:pos x="wd2" y="hd2"/>
                  </a:cxn>
                </a:cxnLst>
                <a:rect l="0" t="0" r="r" b="b"/>
                <a:pathLst>
                  <a:path w="21308" h="21285" extrusionOk="0">
                    <a:moveTo>
                      <a:pt x="20828" y="2030"/>
                    </a:moveTo>
                    <a:cubicBezTo>
                      <a:pt x="21308" y="2673"/>
                      <a:pt x="21308" y="2673"/>
                      <a:pt x="21308" y="2673"/>
                    </a:cubicBezTo>
                    <a:cubicBezTo>
                      <a:pt x="6188" y="20544"/>
                      <a:pt x="6188" y="20544"/>
                      <a:pt x="6188" y="20544"/>
                    </a:cubicBezTo>
                    <a:cubicBezTo>
                      <a:pt x="5708" y="21187"/>
                      <a:pt x="4508" y="21444"/>
                      <a:pt x="3308" y="21187"/>
                    </a:cubicBezTo>
                    <a:cubicBezTo>
                      <a:pt x="1148" y="20544"/>
                      <a:pt x="1148" y="20544"/>
                      <a:pt x="1148" y="20544"/>
                    </a:cubicBezTo>
                    <a:cubicBezTo>
                      <a:pt x="188" y="20287"/>
                      <a:pt x="-292" y="19644"/>
                      <a:pt x="188" y="19130"/>
                    </a:cubicBezTo>
                    <a:cubicBezTo>
                      <a:pt x="15788" y="615"/>
                      <a:pt x="15788" y="615"/>
                      <a:pt x="15788" y="615"/>
                    </a:cubicBezTo>
                    <a:cubicBezTo>
                      <a:pt x="16268" y="101"/>
                      <a:pt x="17468" y="-156"/>
                      <a:pt x="18668" y="101"/>
                    </a:cubicBezTo>
                    <a:cubicBezTo>
                      <a:pt x="20828" y="615"/>
                      <a:pt x="20828" y="615"/>
                      <a:pt x="20828" y="615"/>
                    </a:cubicBezTo>
                    <a:cubicBezTo>
                      <a:pt x="21068" y="615"/>
                      <a:pt x="21308" y="744"/>
                      <a:pt x="21308" y="744"/>
                    </a:cubicBezTo>
                    <a:cubicBezTo>
                      <a:pt x="20588" y="1130"/>
                      <a:pt x="20348" y="1644"/>
                      <a:pt x="20828" y="2030"/>
                    </a:cubicBez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36" name="Shape 7148"/>
              <p:cNvSpPr/>
              <p:nvPr/>
            </p:nvSpPr>
            <p:spPr>
              <a:xfrm>
                <a:off x="270242" y="0"/>
                <a:ext cx="175036" cy="650025"/>
              </a:xfrm>
              <a:custGeom>
                <a:avLst/>
                <a:gdLst/>
                <a:ahLst/>
                <a:cxnLst>
                  <a:cxn ang="0">
                    <a:pos x="wd2" y="hd2"/>
                  </a:cxn>
                  <a:cxn ang="5400000">
                    <a:pos x="wd2" y="hd2"/>
                  </a:cxn>
                  <a:cxn ang="10800000">
                    <a:pos x="wd2" y="hd2"/>
                  </a:cxn>
                  <a:cxn ang="16200000">
                    <a:pos x="wd2" y="hd2"/>
                  </a:cxn>
                </a:cxnLst>
                <a:rect l="0" t="0" r="r" b="b"/>
                <a:pathLst>
                  <a:path w="21350" h="21531" extrusionOk="0">
                    <a:moveTo>
                      <a:pt x="1851" y="4924"/>
                    </a:moveTo>
                    <a:cubicBezTo>
                      <a:pt x="3909" y="4924"/>
                      <a:pt x="3909" y="4924"/>
                      <a:pt x="3909" y="4924"/>
                    </a:cubicBezTo>
                    <a:cubicBezTo>
                      <a:pt x="4937" y="4924"/>
                      <a:pt x="5760" y="4701"/>
                      <a:pt x="5760" y="4421"/>
                    </a:cubicBezTo>
                    <a:cubicBezTo>
                      <a:pt x="5760" y="504"/>
                      <a:pt x="5760" y="504"/>
                      <a:pt x="5760" y="504"/>
                    </a:cubicBezTo>
                    <a:cubicBezTo>
                      <a:pt x="5760" y="224"/>
                      <a:pt x="4937" y="0"/>
                      <a:pt x="3909" y="0"/>
                    </a:cubicBezTo>
                    <a:cubicBezTo>
                      <a:pt x="1851" y="0"/>
                      <a:pt x="1851" y="0"/>
                      <a:pt x="1851" y="0"/>
                    </a:cubicBezTo>
                    <a:cubicBezTo>
                      <a:pt x="823" y="0"/>
                      <a:pt x="0" y="224"/>
                      <a:pt x="0" y="504"/>
                    </a:cubicBezTo>
                    <a:cubicBezTo>
                      <a:pt x="0" y="4421"/>
                      <a:pt x="0" y="4421"/>
                      <a:pt x="0" y="4421"/>
                    </a:cubicBezTo>
                    <a:cubicBezTo>
                      <a:pt x="0" y="4701"/>
                      <a:pt x="823" y="4924"/>
                      <a:pt x="1851" y="4924"/>
                    </a:cubicBezTo>
                    <a:close/>
                    <a:moveTo>
                      <a:pt x="21189" y="20593"/>
                    </a:moveTo>
                    <a:cubicBezTo>
                      <a:pt x="7611" y="12535"/>
                      <a:pt x="7611" y="12535"/>
                      <a:pt x="7611" y="12535"/>
                    </a:cubicBezTo>
                    <a:cubicBezTo>
                      <a:pt x="7200" y="12311"/>
                      <a:pt x="6171" y="12199"/>
                      <a:pt x="5349" y="12311"/>
                    </a:cubicBezTo>
                    <a:cubicBezTo>
                      <a:pt x="3291" y="12535"/>
                      <a:pt x="3291" y="12535"/>
                      <a:pt x="3291" y="12535"/>
                    </a:cubicBezTo>
                    <a:cubicBezTo>
                      <a:pt x="3291" y="12535"/>
                      <a:pt x="3086" y="12591"/>
                      <a:pt x="2880" y="12591"/>
                    </a:cubicBezTo>
                    <a:cubicBezTo>
                      <a:pt x="3497" y="12759"/>
                      <a:pt x="3703" y="12982"/>
                      <a:pt x="3497" y="13150"/>
                    </a:cubicBezTo>
                    <a:cubicBezTo>
                      <a:pt x="2880" y="13430"/>
                      <a:pt x="2880" y="13430"/>
                      <a:pt x="2880" y="13430"/>
                    </a:cubicBezTo>
                    <a:cubicBezTo>
                      <a:pt x="16046" y="21208"/>
                      <a:pt x="16046" y="21208"/>
                      <a:pt x="16046" y="21208"/>
                    </a:cubicBezTo>
                    <a:cubicBezTo>
                      <a:pt x="16457" y="21488"/>
                      <a:pt x="17486" y="21600"/>
                      <a:pt x="18309" y="21488"/>
                    </a:cubicBezTo>
                    <a:cubicBezTo>
                      <a:pt x="20366" y="21208"/>
                      <a:pt x="20366" y="21208"/>
                      <a:pt x="20366" y="21208"/>
                    </a:cubicBezTo>
                    <a:cubicBezTo>
                      <a:pt x="21189" y="21096"/>
                      <a:pt x="21600" y="20817"/>
                      <a:pt x="21189" y="20593"/>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37" name="Shape 7149"/>
              <p:cNvSpPr/>
              <p:nvPr/>
            </p:nvSpPr>
            <p:spPr>
              <a:xfrm>
                <a:off x="21820" y="109943"/>
                <a:ext cx="5438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20813"/>
                    </a:moveTo>
                    <a:cubicBezTo>
                      <a:pt x="21600" y="21250"/>
                      <a:pt x="21332" y="21600"/>
                      <a:pt x="21063" y="21600"/>
                    </a:cubicBezTo>
                    <a:cubicBezTo>
                      <a:pt x="604" y="21600"/>
                      <a:pt x="604" y="21600"/>
                      <a:pt x="604" y="21600"/>
                    </a:cubicBezTo>
                    <a:cubicBezTo>
                      <a:pt x="268" y="21600"/>
                      <a:pt x="0" y="21250"/>
                      <a:pt x="0" y="20813"/>
                    </a:cubicBezTo>
                    <a:cubicBezTo>
                      <a:pt x="0" y="700"/>
                      <a:pt x="0" y="700"/>
                      <a:pt x="0" y="700"/>
                    </a:cubicBezTo>
                    <a:cubicBezTo>
                      <a:pt x="0" y="350"/>
                      <a:pt x="268" y="0"/>
                      <a:pt x="604" y="0"/>
                    </a:cubicBezTo>
                    <a:cubicBezTo>
                      <a:pt x="21063" y="0"/>
                      <a:pt x="21063" y="0"/>
                      <a:pt x="21063" y="0"/>
                    </a:cubicBezTo>
                    <a:cubicBezTo>
                      <a:pt x="21332" y="0"/>
                      <a:pt x="21600" y="350"/>
                      <a:pt x="21600" y="700"/>
                    </a:cubicBezTo>
                    <a:lnTo>
                      <a:pt x="21600" y="20813"/>
                    </a:lnTo>
                    <a:close/>
                  </a:path>
                </a:pathLst>
              </a:custGeom>
              <a:solidFill>
                <a:srgbClr val="E05560"/>
              </a:solidFill>
              <a:ln w="12700" cap="flat">
                <a:noFill/>
                <a:miter lim="400000"/>
              </a:ln>
              <a:effectLst/>
            </p:spPr>
            <p:txBody>
              <a:bodyPr wrap="square" lIns="0" tIns="0" rIns="0" bIns="0" numCol="1" anchor="t">
                <a:noAutofit/>
              </a:bodyPr>
              <a:lstStyle/>
              <a:p>
                <a:pPr lvl="0"/>
                <a:endParaRPr sz="100"/>
              </a:p>
            </p:txBody>
          </p:sp>
          <p:sp>
            <p:nvSpPr>
              <p:cNvPr id="38" name="Shape 7150"/>
              <p:cNvSpPr/>
              <p:nvPr/>
            </p:nvSpPr>
            <p:spPr>
              <a:xfrm>
                <a:off x="21820" y="109943"/>
                <a:ext cx="270244" cy="417116"/>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215" y="0"/>
                      <a:pt x="1215" y="0"/>
                      <a:pt x="1215" y="0"/>
                    </a:cubicBezTo>
                    <a:cubicBezTo>
                      <a:pt x="540" y="0"/>
                      <a:pt x="0" y="350"/>
                      <a:pt x="0" y="700"/>
                    </a:cubicBezTo>
                    <a:cubicBezTo>
                      <a:pt x="0" y="20813"/>
                      <a:pt x="0" y="20813"/>
                      <a:pt x="0" y="20813"/>
                    </a:cubicBezTo>
                    <a:cubicBezTo>
                      <a:pt x="0" y="21250"/>
                      <a:pt x="540" y="21600"/>
                      <a:pt x="1215" y="21600"/>
                    </a:cubicBezTo>
                    <a:cubicBezTo>
                      <a:pt x="21600" y="21600"/>
                      <a:pt x="21600" y="21600"/>
                      <a:pt x="21600" y="21600"/>
                    </a:cubicBezTo>
                    <a:lnTo>
                      <a:pt x="21600" y="0"/>
                    </a:lnTo>
                    <a:close/>
                  </a:path>
                </a:pathLst>
              </a:custGeom>
              <a:solidFill>
                <a:srgbClr val="ED6872"/>
              </a:solidFill>
              <a:ln w="12700" cap="flat">
                <a:noFill/>
                <a:miter lim="400000"/>
              </a:ln>
              <a:effectLst/>
            </p:spPr>
            <p:txBody>
              <a:bodyPr wrap="square" lIns="0" tIns="0" rIns="0" bIns="0" numCol="1" anchor="t">
                <a:noAutofit/>
              </a:bodyPr>
              <a:lstStyle/>
              <a:p>
                <a:pPr lvl="0"/>
                <a:endParaRPr sz="100"/>
              </a:p>
            </p:txBody>
          </p:sp>
          <p:sp>
            <p:nvSpPr>
              <p:cNvPr id="39" name="Shape 7151"/>
              <p:cNvSpPr/>
              <p:nvPr/>
            </p:nvSpPr>
            <p:spPr>
              <a:xfrm>
                <a:off x="0" y="96515"/>
                <a:ext cx="589164" cy="41964"/>
              </a:xfrm>
              <a:custGeom>
                <a:avLst/>
                <a:gdLst/>
                <a:ahLst/>
                <a:cxnLst>
                  <a:cxn ang="0">
                    <a:pos x="wd2" y="hd2"/>
                  </a:cxn>
                  <a:cxn ang="5400000">
                    <a:pos x="wd2" y="hd2"/>
                  </a:cxn>
                  <a:cxn ang="10800000">
                    <a:pos x="wd2" y="hd2"/>
                  </a:cxn>
                  <a:cxn ang="16200000">
                    <a:pos x="wd2" y="hd2"/>
                  </a:cxn>
                </a:cxnLst>
                <a:rect l="0" t="0" r="r" b="b"/>
                <a:pathLst>
                  <a:path w="21600" h="21600" extrusionOk="0">
                    <a:moveTo>
                      <a:pt x="21600" y="10368"/>
                    </a:moveTo>
                    <a:cubicBezTo>
                      <a:pt x="21600" y="16416"/>
                      <a:pt x="21229" y="21600"/>
                      <a:pt x="20795" y="21600"/>
                    </a:cubicBezTo>
                    <a:cubicBezTo>
                      <a:pt x="743" y="21600"/>
                      <a:pt x="743" y="21600"/>
                      <a:pt x="743" y="21600"/>
                    </a:cubicBezTo>
                    <a:cubicBezTo>
                      <a:pt x="371" y="21600"/>
                      <a:pt x="0" y="16416"/>
                      <a:pt x="0" y="10368"/>
                    </a:cubicBezTo>
                    <a:cubicBezTo>
                      <a:pt x="0" y="5184"/>
                      <a:pt x="371" y="0"/>
                      <a:pt x="743" y="0"/>
                    </a:cubicBezTo>
                    <a:cubicBezTo>
                      <a:pt x="20795" y="0"/>
                      <a:pt x="20795" y="0"/>
                      <a:pt x="20795" y="0"/>
                    </a:cubicBezTo>
                    <a:cubicBezTo>
                      <a:pt x="21229" y="0"/>
                      <a:pt x="21600" y="5184"/>
                      <a:pt x="21600" y="10368"/>
                    </a:cubicBezTo>
                    <a:close/>
                  </a:path>
                </a:pathLst>
              </a:custGeom>
              <a:solidFill>
                <a:srgbClr val="41556B"/>
              </a:solidFill>
              <a:ln w="12700" cap="flat">
                <a:noFill/>
                <a:miter lim="400000"/>
              </a:ln>
              <a:effectLst/>
            </p:spPr>
            <p:txBody>
              <a:bodyPr wrap="square" lIns="0" tIns="0" rIns="0" bIns="0" numCol="1" anchor="t">
                <a:noAutofit/>
              </a:bodyPr>
              <a:lstStyle/>
              <a:p>
                <a:pPr lvl="0"/>
                <a:endParaRPr sz="100"/>
              </a:p>
            </p:txBody>
          </p:sp>
          <p:sp>
            <p:nvSpPr>
              <p:cNvPr id="40" name="Shape 7152"/>
              <p:cNvSpPr/>
              <p:nvPr/>
            </p:nvSpPr>
            <p:spPr>
              <a:xfrm>
                <a:off x="37955" y="117856"/>
                <a:ext cx="589164" cy="20143"/>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cubicBezTo>
                      <a:pt x="21538" y="9000"/>
                      <a:pt x="21229" y="0"/>
                      <a:pt x="20795" y="0"/>
                    </a:cubicBezTo>
                    <a:cubicBezTo>
                      <a:pt x="743" y="0"/>
                      <a:pt x="743" y="0"/>
                      <a:pt x="743" y="0"/>
                    </a:cubicBezTo>
                    <a:cubicBezTo>
                      <a:pt x="371" y="0"/>
                      <a:pt x="0" y="9000"/>
                      <a:pt x="0" y="21600"/>
                    </a:cubicBezTo>
                    <a:lnTo>
                      <a:pt x="21600" y="21600"/>
                    </a:lnTo>
                    <a:close/>
                  </a:path>
                </a:pathLst>
              </a:custGeom>
              <a:solidFill>
                <a:srgbClr val="536880"/>
              </a:solidFill>
              <a:ln w="12700" cap="flat">
                <a:noFill/>
                <a:miter lim="400000"/>
              </a:ln>
              <a:effectLst/>
            </p:spPr>
            <p:txBody>
              <a:bodyPr wrap="square" lIns="0" tIns="0" rIns="0" bIns="0" numCol="1" anchor="t">
                <a:noAutofit/>
              </a:bodyPr>
              <a:lstStyle/>
              <a:p>
                <a:pPr lvl="0"/>
                <a:endParaRPr sz="100"/>
              </a:p>
            </p:txBody>
          </p:sp>
          <p:sp>
            <p:nvSpPr>
              <p:cNvPr id="41" name="Shape 7153"/>
              <p:cNvSpPr/>
              <p:nvPr/>
            </p:nvSpPr>
            <p:spPr>
              <a:xfrm>
                <a:off x="100063" y="223196"/>
                <a:ext cx="464947" cy="426829"/>
              </a:xfrm>
              <a:custGeom>
                <a:avLst/>
                <a:gdLst/>
                <a:ahLst/>
                <a:cxnLst>
                  <a:cxn ang="0">
                    <a:pos x="wd2" y="hd2"/>
                  </a:cxn>
                  <a:cxn ang="5400000">
                    <a:pos x="wd2" y="hd2"/>
                  </a:cxn>
                  <a:cxn ang="10800000">
                    <a:pos x="wd2" y="hd2"/>
                  </a:cxn>
                  <a:cxn ang="16200000">
                    <a:pos x="wd2" y="hd2"/>
                  </a:cxn>
                </a:cxnLst>
                <a:rect l="0" t="0" r="r" b="b"/>
                <a:pathLst>
                  <a:path w="21600" h="21600" extrusionOk="0">
                    <a:moveTo>
                      <a:pt x="15335" y="2415"/>
                    </a:moveTo>
                    <a:lnTo>
                      <a:pt x="17018" y="4696"/>
                    </a:lnTo>
                    <a:lnTo>
                      <a:pt x="12483" y="11873"/>
                    </a:lnTo>
                    <a:lnTo>
                      <a:pt x="7527" y="5903"/>
                    </a:lnTo>
                    <a:lnTo>
                      <a:pt x="0" y="16301"/>
                    </a:lnTo>
                    <a:lnTo>
                      <a:pt x="0" y="21600"/>
                    </a:lnTo>
                    <a:lnTo>
                      <a:pt x="7621" y="11068"/>
                    </a:lnTo>
                    <a:lnTo>
                      <a:pt x="12577" y="17106"/>
                    </a:lnTo>
                    <a:lnTo>
                      <a:pt x="18795" y="7111"/>
                    </a:lnTo>
                    <a:lnTo>
                      <a:pt x="20384" y="9324"/>
                    </a:lnTo>
                    <a:lnTo>
                      <a:pt x="21600" y="0"/>
                    </a:lnTo>
                    <a:lnTo>
                      <a:pt x="15335" y="2415"/>
                    </a:ln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sp>
            <p:nvSpPr>
              <p:cNvPr id="42" name="Shape 7154"/>
              <p:cNvSpPr/>
              <p:nvPr/>
            </p:nvSpPr>
            <p:spPr>
              <a:xfrm>
                <a:off x="100063" y="297002"/>
                <a:ext cx="345044" cy="353023"/>
              </a:xfrm>
              <a:custGeom>
                <a:avLst/>
                <a:gdLst/>
                <a:ahLst/>
                <a:cxnLst>
                  <a:cxn ang="0">
                    <a:pos x="wd2" y="hd2"/>
                  </a:cxn>
                  <a:cxn ang="5400000">
                    <a:pos x="wd2" y="hd2"/>
                  </a:cxn>
                  <a:cxn ang="10800000">
                    <a:pos x="wd2" y="hd2"/>
                  </a:cxn>
                  <a:cxn ang="16200000">
                    <a:pos x="wd2" y="hd2"/>
                  </a:cxn>
                </a:cxnLst>
                <a:rect l="0" t="0" r="r" b="b"/>
                <a:pathLst>
                  <a:path w="21600" h="21600" extrusionOk="0">
                    <a:moveTo>
                      <a:pt x="21600" y="5446"/>
                    </a:moveTo>
                    <a:lnTo>
                      <a:pt x="15186" y="0"/>
                    </a:lnTo>
                    <a:lnTo>
                      <a:pt x="0" y="14308"/>
                    </a:lnTo>
                    <a:lnTo>
                      <a:pt x="0" y="21600"/>
                    </a:lnTo>
                    <a:lnTo>
                      <a:pt x="15375" y="7108"/>
                    </a:lnTo>
                    <a:lnTo>
                      <a:pt x="21600" y="12277"/>
                    </a:lnTo>
                    <a:lnTo>
                      <a:pt x="21600" y="5446"/>
                    </a:ln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3" name="Shape 7155"/>
              <p:cNvSpPr/>
              <p:nvPr/>
            </p:nvSpPr>
            <p:spPr>
              <a:xfrm>
                <a:off x="87986" y="176956"/>
                <a:ext cx="709928" cy="472180"/>
              </a:xfrm>
              <a:custGeom>
                <a:avLst/>
                <a:gdLst/>
                <a:ahLst/>
                <a:cxnLst>
                  <a:cxn ang="0">
                    <a:pos x="wd2" y="hd2"/>
                  </a:cxn>
                  <a:cxn ang="5400000">
                    <a:pos x="wd2" y="hd2"/>
                  </a:cxn>
                  <a:cxn ang="10800000">
                    <a:pos x="wd2" y="hd2"/>
                  </a:cxn>
                  <a:cxn ang="16200000">
                    <a:pos x="wd2" y="hd2"/>
                  </a:cxn>
                </a:cxnLst>
                <a:rect l="0" t="0" r="r" b="b"/>
                <a:pathLst>
                  <a:path w="21600" h="21600" extrusionOk="0">
                    <a:moveTo>
                      <a:pt x="21258" y="21600"/>
                    </a:moveTo>
                    <a:cubicBezTo>
                      <a:pt x="427" y="21600"/>
                      <a:pt x="427" y="21600"/>
                      <a:pt x="427" y="21600"/>
                    </a:cubicBezTo>
                    <a:cubicBezTo>
                      <a:pt x="171" y="21600"/>
                      <a:pt x="0" y="21487"/>
                      <a:pt x="0" y="21148"/>
                    </a:cubicBezTo>
                    <a:cubicBezTo>
                      <a:pt x="0" y="565"/>
                      <a:pt x="0" y="565"/>
                      <a:pt x="0" y="565"/>
                    </a:cubicBezTo>
                    <a:cubicBezTo>
                      <a:pt x="0" y="226"/>
                      <a:pt x="171" y="0"/>
                      <a:pt x="427" y="0"/>
                    </a:cubicBezTo>
                    <a:cubicBezTo>
                      <a:pt x="598" y="0"/>
                      <a:pt x="768" y="226"/>
                      <a:pt x="768" y="565"/>
                    </a:cubicBezTo>
                    <a:cubicBezTo>
                      <a:pt x="768" y="20695"/>
                      <a:pt x="768" y="20695"/>
                      <a:pt x="768" y="20695"/>
                    </a:cubicBezTo>
                    <a:cubicBezTo>
                      <a:pt x="21258" y="20695"/>
                      <a:pt x="21258" y="20695"/>
                      <a:pt x="21258" y="20695"/>
                    </a:cubicBezTo>
                    <a:cubicBezTo>
                      <a:pt x="21429" y="20695"/>
                      <a:pt x="21600" y="20921"/>
                      <a:pt x="21600" y="21148"/>
                    </a:cubicBezTo>
                    <a:cubicBezTo>
                      <a:pt x="21600" y="21487"/>
                      <a:pt x="21429" y="21600"/>
                      <a:pt x="21258" y="21600"/>
                    </a:cubicBezTo>
                    <a:close/>
                  </a:path>
                </a:pathLst>
              </a:custGeom>
              <a:solidFill>
                <a:srgbClr val="F2DFD5"/>
              </a:solidFill>
              <a:ln w="12700" cap="flat">
                <a:noFill/>
                <a:miter lim="400000"/>
              </a:ln>
              <a:effectLst/>
            </p:spPr>
            <p:txBody>
              <a:bodyPr wrap="square" lIns="0" tIns="0" rIns="0" bIns="0" numCol="1" anchor="t">
                <a:noAutofit/>
              </a:bodyPr>
              <a:lstStyle/>
              <a:p>
                <a:pPr lvl="0"/>
                <a:endParaRPr sz="100"/>
              </a:p>
            </p:txBody>
          </p:sp>
          <p:sp>
            <p:nvSpPr>
              <p:cNvPr id="44" name="Shape 7156"/>
              <p:cNvSpPr/>
              <p:nvPr/>
            </p:nvSpPr>
            <p:spPr>
              <a:xfrm>
                <a:off x="292063" y="486772"/>
                <a:ext cx="223245" cy="13430"/>
              </a:xfrm>
              <a:custGeom>
                <a:avLst/>
                <a:gdLst/>
                <a:ahLst/>
                <a:cxnLst>
                  <a:cxn ang="0">
                    <a:pos x="wd2" y="hd2"/>
                  </a:cxn>
                  <a:cxn ang="5400000">
                    <a:pos x="wd2" y="hd2"/>
                  </a:cxn>
                  <a:cxn ang="10800000">
                    <a:pos x="wd2" y="hd2"/>
                  </a:cxn>
                  <a:cxn ang="16200000">
                    <a:pos x="wd2" y="hd2"/>
                  </a:cxn>
                </a:cxnLst>
                <a:rect l="0" t="0" r="r" b="b"/>
                <a:pathLst>
                  <a:path w="21600" h="21600" extrusionOk="0">
                    <a:moveTo>
                      <a:pt x="20945" y="0"/>
                    </a:moveTo>
                    <a:cubicBezTo>
                      <a:pt x="0" y="0"/>
                      <a:pt x="0" y="0"/>
                      <a:pt x="0" y="0"/>
                    </a:cubicBezTo>
                    <a:cubicBezTo>
                      <a:pt x="0" y="21600"/>
                      <a:pt x="0" y="21600"/>
                      <a:pt x="0" y="21600"/>
                    </a:cubicBezTo>
                    <a:cubicBezTo>
                      <a:pt x="20945" y="21600"/>
                      <a:pt x="20945" y="21600"/>
                      <a:pt x="20945" y="21600"/>
                    </a:cubicBezTo>
                    <a:cubicBezTo>
                      <a:pt x="21273" y="21600"/>
                      <a:pt x="21600" y="18900"/>
                      <a:pt x="21600" y="10800"/>
                    </a:cubicBezTo>
                    <a:cubicBezTo>
                      <a:pt x="21600" y="5400"/>
                      <a:pt x="21273" y="0"/>
                      <a:pt x="20945" y="0"/>
                    </a:cubicBezTo>
                    <a:close/>
                  </a:path>
                </a:pathLst>
              </a:custGeom>
              <a:solidFill>
                <a:srgbClr val="E6CBBF"/>
              </a:solidFill>
              <a:ln w="12700" cap="flat">
                <a:noFill/>
                <a:miter lim="400000"/>
              </a:ln>
              <a:effectLst/>
            </p:spPr>
            <p:txBody>
              <a:bodyPr wrap="square" lIns="0" tIns="0" rIns="0" bIns="0" numCol="1" anchor="t">
                <a:noAutofit/>
              </a:bodyPr>
              <a:lstStyle/>
              <a:p>
                <a:pPr lvl="0"/>
                <a:endParaRPr sz="100"/>
              </a:p>
            </p:txBody>
          </p:sp>
        </p:grpSp>
      </p:grpSp>
      <p:sp>
        <p:nvSpPr>
          <p:cNvPr id="16" name="矩形 15"/>
          <p:cNvSpPr/>
          <p:nvPr/>
        </p:nvSpPr>
        <p:spPr>
          <a:xfrm>
            <a:off x="289560" y="2063500"/>
            <a:ext cx="8620133" cy="3759200"/>
          </a:xfrm>
          <a:prstGeom prst="rect">
            <a:avLst/>
          </a:prstGeom>
        </p:spPr>
        <p:txBody>
          <a:bodyPr wrap="square">
            <a:spAutoFit/>
          </a:bodyPr>
          <a:lstStyle/>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rPr>
              <a:t>文学作品阅读是南充中考语文试题的必考内容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分值为</a:t>
            </a:r>
            <a:r>
              <a:rPr lang="en-US" altLang="zh-CN" sz="2100" dirty="0">
                <a:latin typeface="Times New Roman" panose="02020603050405020304" pitchFamily="18" charset="0"/>
                <a:ea typeface="微软雅黑" panose="020B0503020204020204" pitchFamily="34" charset="-122"/>
              </a:rPr>
              <a:t>12</a:t>
            </a:r>
            <a:r>
              <a:rPr lang="zh-CN" altLang="en-US" sz="2100" dirty="0">
                <a:latin typeface="Times New Roman" panose="02020603050405020304" pitchFamily="18" charset="0"/>
                <a:ea typeface="微软雅黑" panose="020B0503020204020204" pitchFamily="34" charset="-122"/>
              </a:rPr>
              <a:t>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所选阅读材料均来自课外</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主要考点有文章标题的含义和作用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理解或赏析重点词句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理解或概括文章内容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描写手法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写作手法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重点段落的作用</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个性化表达等</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en-US" altLang="zh-CN" sz="2100" dirty="0" smtClean="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语文课程标准</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对初中生提出了“逐步提高欣赏文学作品的能力”的总体要求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大致包括这三个方面</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en-US" altLang="zh-CN"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能依据自己的生活体验和思想水平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知识水平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用想象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联想等方法感受文学作品的涵义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从中获得对自然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人生的有益启示</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2108" y="1541178"/>
            <a:ext cx="8620133" cy="3281045"/>
          </a:xfrm>
          <a:prstGeom prst="rect">
            <a:avLst/>
          </a:prstGeom>
        </p:spPr>
        <p:txBody>
          <a:bodyPr wrap="square">
            <a:spAutoFit/>
          </a:bodyPr>
          <a:lstStyle/>
          <a:p>
            <a:pPr indent="720090" algn="just">
              <a:lnSpc>
                <a:spcPct val="140000"/>
              </a:lnSpc>
              <a:spcBef>
                <a:spcPts val="200"/>
              </a:spcBef>
            </a:pPr>
            <a:r>
              <a:rPr lang="en-US" altLang="zh-CN" sz="2100" dirty="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能结合不同体裁和不同作家的语言特点和风格</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感受作品的艺术感染力</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能在阅读过程中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学习</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积累优秀的语言及语言中蕴含的丰富的思想</a:t>
            </a:r>
            <a:r>
              <a:rPr lang="en-US" altLang="zh-CN"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en-US" altLang="zh-CN" sz="2100" dirty="0" smtClean="0">
                <a:latin typeface="Times New Roman" panose="02020603050405020304" pitchFamily="18" charset="0"/>
                <a:ea typeface="微软雅黑" panose="020B0503020204020204" pitchFamily="34" charset="-122"/>
              </a:rPr>
              <a:t>③</a:t>
            </a:r>
            <a:r>
              <a:rPr lang="zh-CN" altLang="en-US" sz="2100" dirty="0">
                <a:latin typeface="Times New Roman" panose="02020603050405020304" pitchFamily="18" charset="0"/>
                <a:ea typeface="微软雅黑" panose="020B0503020204020204" pitchFamily="34" charset="-122"/>
              </a:rPr>
              <a:t>能就作品的思想意义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社会意义和艺术特点</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语言表现力进行赏析和评价</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并能用语言文字清楚地表达自己的思想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在阅读赏析过程中陶冶情操</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提高文学修养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使欣赏文学作品的过程成为明辨是非善恶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完善人格的过程</a:t>
            </a:r>
            <a:r>
              <a:rPr lang="en-US" altLang="zh-CN"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426388" y="3050468"/>
            <a:ext cx="4652128" cy="610870"/>
          </a:xfrm>
          <a:prstGeom prst="rect">
            <a:avLst/>
          </a:prstGeom>
          <a:noFill/>
        </p:spPr>
        <p:txBody>
          <a:bodyPr wrap="square" rtlCol="0">
            <a:spAutoFit/>
          </a:bodyPr>
          <a:lstStyle/>
          <a:p>
            <a:r>
              <a:rPr lang="zh-CN" altLang="en-US" sz="3375" b="1" dirty="0">
                <a:solidFill>
                  <a:srgbClr val="02918B"/>
                </a:solidFill>
                <a:latin typeface="微软雅黑" panose="020B0503020204020204" pitchFamily="34" charset="-122"/>
                <a:ea typeface="微软雅黑" panose="020B0503020204020204" pitchFamily="34" charset="-122"/>
              </a:rPr>
              <a:t>备考全攻略</a:t>
            </a:r>
            <a:endParaRPr lang="zh-CN" altLang="en-US" sz="3375" b="1" dirty="0">
              <a:solidFill>
                <a:srgbClr val="02918B"/>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52108" y="1541178"/>
            <a:ext cx="8620133" cy="4262120"/>
          </a:xfrm>
          <a:prstGeom prst="rect">
            <a:avLst/>
          </a:prstGeom>
        </p:spPr>
        <p:txBody>
          <a:bodyPr wrap="square">
            <a:spAutoFit/>
          </a:bodyPr>
          <a:lstStyle/>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rPr>
              <a:t>现代文学作品包括</a:t>
            </a:r>
            <a:r>
              <a:rPr lang="zh-CN" altLang="en-US" sz="2100" dirty="0">
                <a:solidFill>
                  <a:srgbClr val="00B0F0"/>
                </a:solidFill>
                <a:latin typeface="Times New Roman" panose="02020603050405020304" pitchFamily="18" charset="0"/>
                <a:ea typeface="微软雅黑" panose="020B0503020204020204" pitchFamily="34" charset="-122"/>
              </a:rPr>
              <a:t>小说、散文、诗歌、戏剧</a:t>
            </a:r>
            <a:r>
              <a:rPr lang="zh-CN" altLang="en-US" sz="2100" dirty="0">
                <a:latin typeface="Times New Roman" panose="02020603050405020304" pitchFamily="18" charset="0"/>
                <a:ea typeface="微软雅黑" panose="020B0503020204020204" pitchFamily="34" charset="-122"/>
              </a:rPr>
              <a:t>等文学样式。纵观近几年全国中考语文试题，我们不难发现，落实新课标的要求，考试要点主要有：</a:t>
            </a:r>
            <a:endParaRPr lang="en-US" altLang="zh-CN" sz="2100" dirty="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rPr>
              <a:t>①能感受、把握词语的感情色彩，体味和推敲重要词句在语境中的意义和作用；</a:t>
            </a:r>
            <a:endParaRPr lang="en-US" altLang="zh-CN" sz="2100" dirty="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rPr>
              <a:t>②能识别常用的修辞手法，分析其在语境中的表达作用；</a:t>
            </a:r>
            <a:endParaRPr lang="en-US" altLang="zh-CN" sz="2100" dirty="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rPr>
              <a:t>③能把握文中关键的语句，结合具体语境和写作手法，体会句子的深层含义；</a:t>
            </a:r>
            <a:endParaRPr lang="zh-CN" altLang="en-US" sz="2100" dirty="0">
              <a:latin typeface="Times New Roman" panose="02020603050405020304" pitchFamily="18" charset="0"/>
              <a:ea typeface="微软雅黑" panose="020B0503020204020204" pitchFamily="34" charset="-122"/>
            </a:endParaRPr>
          </a:p>
          <a:p>
            <a:pPr indent="720090" algn="just">
              <a:lnSpc>
                <a:spcPct val="140000"/>
              </a:lnSpc>
              <a:spcBef>
                <a:spcPts val="200"/>
              </a:spcBef>
            </a:pPr>
            <a:r>
              <a:rPr lang="zh-CN" altLang="en-US" sz="2100" dirty="0">
                <a:latin typeface="Times New Roman" panose="02020603050405020304" pitchFamily="18" charset="0"/>
                <a:ea typeface="微软雅黑" panose="020B0503020204020204" pitchFamily="34" charset="-122"/>
                <a:sym typeface="+mn-ea"/>
              </a:rPr>
              <a:t>④能理清文章的思路，理清文章的脉络、层次；</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65370" y="3048982"/>
            <a:ext cx="4652128" cy="610870"/>
          </a:xfrm>
          <a:prstGeom prst="rect">
            <a:avLst/>
          </a:prstGeom>
          <a:noFill/>
        </p:spPr>
        <p:txBody>
          <a:bodyPr wrap="square" rtlCol="0">
            <a:spAutoFit/>
          </a:bodyPr>
          <a:lstStyle/>
          <a:p>
            <a:r>
              <a:rPr lang="zh-CN" altLang="en-US" sz="3375" b="1" dirty="0" smtClean="0">
                <a:solidFill>
                  <a:srgbClr val="E44B42"/>
                </a:solidFill>
                <a:latin typeface="微软雅黑" panose="020B0503020204020204" pitchFamily="34" charset="-122"/>
                <a:ea typeface="微软雅黑" panose="020B0503020204020204" pitchFamily="34" charset="-122"/>
              </a:rPr>
              <a:t>南充考</a:t>
            </a:r>
            <a:r>
              <a:rPr lang="zh-CN" altLang="en-US" sz="3375" b="1" dirty="0">
                <a:solidFill>
                  <a:srgbClr val="E44B42"/>
                </a:solidFill>
                <a:latin typeface="微软雅黑" panose="020B0503020204020204" pitchFamily="34" charset="-122"/>
                <a:ea typeface="微软雅黑" panose="020B0503020204020204" pitchFamily="34" charset="-122"/>
              </a:rPr>
              <a:t>什么</a:t>
            </a:r>
            <a:endParaRPr lang="zh-CN" altLang="en-US" sz="3375" b="1" dirty="0">
              <a:solidFill>
                <a:srgbClr val="E44B42"/>
              </a:solidFill>
              <a:latin typeface="微软雅黑" panose="020B0503020204020204" pitchFamily="34" charset="-122"/>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25"/>
            <a:ext cx="8620133" cy="4772025"/>
          </a:xfrm>
          <a:prstGeom prst="rect">
            <a:avLst/>
          </a:prstGeom>
        </p:spPr>
        <p:txBody>
          <a:bodyPr wrap="square">
            <a:spAutoFit/>
          </a:bodyPr>
          <a:lstStyle/>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sym typeface="+mn-ea"/>
              </a:rPr>
              <a:t>⑤能整体感知作品的主要内容，把握文章的中心，概括中心内容；</a:t>
            </a:r>
            <a:endParaRPr lang="en-US" altLang="zh-CN"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sym typeface="+mn-ea"/>
              </a:rPr>
              <a:t>⑥能领会作品各语段的内容，分析重要语段的作用；</a:t>
            </a:r>
            <a:endParaRPr lang="en-US" altLang="zh-CN"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⑦能分析作者在文中表现的观点和思想感情；</a:t>
            </a:r>
            <a:endParaRPr lang="en-US" altLang="zh-CN"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⑧对作品的思想感情倾向，能作出自己的判断；</a:t>
            </a:r>
            <a:endParaRPr lang="en-US" altLang="zh-CN"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⑨对作品的内容和表达有自己的心得，对感人的情境能有自己的情感体验；</a:t>
            </a:r>
            <a:endParaRPr lang="en-US" altLang="zh-CN"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⑩能感受、理解作品中的人物形象，并能分析、概括人物性格和塑造人物的手法；</a:t>
            </a:r>
            <a:endParaRPr lang="zh-CN" altLang="en-US"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⑪表达自己从作品中获得的对自然、社会、人生的有益启示；</a:t>
            </a:r>
            <a:endParaRPr lang="zh-CN" altLang="en-US" sz="195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1950" dirty="0">
                <a:latin typeface="Times New Roman" panose="02020603050405020304" pitchFamily="18" charset="0"/>
                <a:ea typeface="微软雅黑" panose="020B0503020204020204" pitchFamily="34" charset="-122"/>
              </a:rPr>
              <a:t>⑫能对作品的表达技巧进行赏析，对富于表现力的语言进行品味。</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587115"/>
          </a:xfrm>
          <a:prstGeom prst="rect">
            <a:avLst/>
          </a:prstGeom>
        </p:spPr>
        <p:txBody>
          <a:bodyPr wrap="square">
            <a:spAutoFit/>
          </a:bodyPr>
          <a:lstStyle/>
          <a:p>
            <a:pPr algn="just">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一、记叙文的文体知</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识记叙文的结构方式：</a:t>
            </a:r>
            <a:r>
              <a:rPr lang="zh-CN" altLang="en-US" sz="2100" dirty="0">
                <a:latin typeface="Times New Roman" panose="02020603050405020304" pitchFamily="18" charset="0"/>
                <a:ea typeface="微软雅黑" panose="020B0503020204020204" pitchFamily="34" charset="-122"/>
              </a:rPr>
              <a:t>按时间先后；按人物活动的地点的转移；按事情情节的发展阶段，即事件的发生、发展、结果；按人物思想感情的变化；按描述内容的不同角度；按事件之间的一定关系。</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记叙文的表达方式：</a:t>
            </a:r>
            <a:r>
              <a:rPr lang="zh-CN" altLang="en-US" sz="2100" dirty="0">
                <a:latin typeface="Times New Roman" panose="02020603050405020304" pitchFamily="18" charset="0"/>
                <a:ea typeface="微软雅黑" panose="020B0503020204020204" pitchFamily="34" charset="-122"/>
              </a:rPr>
              <a:t>以记叙、描写为主，兼用议论和抒情。</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记叙的六要素：</a:t>
            </a:r>
            <a:r>
              <a:rPr lang="zh-CN" altLang="en-US" sz="2100" dirty="0">
                <a:latin typeface="Times New Roman" panose="02020603050405020304" pitchFamily="18" charset="0"/>
                <a:ea typeface="微软雅黑" panose="020B0503020204020204" pitchFamily="34" charset="-122"/>
              </a:rPr>
              <a:t>时间、地点、人物、事情的起因、经过、结果。</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记叙的顺序：</a:t>
            </a:r>
            <a:r>
              <a:rPr lang="zh-CN" altLang="en-US" sz="2100" dirty="0">
                <a:latin typeface="Times New Roman" panose="02020603050405020304" pitchFamily="18" charset="0"/>
                <a:ea typeface="微软雅黑" panose="020B0503020204020204" pitchFamily="34" charset="-122"/>
              </a:rPr>
              <a:t>顺叙、倒叙、插叙、补叙、平叙等。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25"/>
            <a:ext cx="8620133" cy="4097655"/>
          </a:xfrm>
          <a:prstGeom prst="rect">
            <a:avLst/>
          </a:prstGeom>
        </p:spPr>
        <p:txBody>
          <a:bodyPr wrap="square">
            <a:spAutoFit/>
          </a:bodyPr>
          <a:lstStyle/>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sym typeface="+mn-ea"/>
              </a:rPr>
              <a:t>人物描写的方法：</a:t>
            </a:r>
            <a:r>
              <a:rPr lang="zh-CN" altLang="en-US" sz="2100" dirty="0">
                <a:latin typeface="Times New Roman" panose="02020603050405020304" pitchFamily="18" charset="0"/>
                <a:ea typeface="微软雅黑" panose="020B0503020204020204" pitchFamily="34" charset="-122"/>
                <a:sym typeface="+mn-ea"/>
              </a:rPr>
              <a:t>外貌描写、神态描写、语言描写、动作描写、心理描写等正面描写（直接描写）和侧面描写（间接描写）。</a:t>
            </a:r>
            <a:endParaRPr lang="zh-CN" altLang="en-US"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景物描写的角度：</a:t>
            </a:r>
            <a:r>
              <a:rPr lang="zh-CN" altLang="en-US" sz="2100" dirty="0">
                <a:latin typeface="Times New Roman" panose="02020603050405020304" pitchFamily="18" charset="0"/>
                <a:ea typeface="微软雅黑" panose="020B0503020204020204" pitchFamily="34" charset="-122"/>
              </a:rPr>
              <a:t>视觉、听觉、嗅觉、触觉、味觉等。</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环境描写的种类：</a:t>
            </a:r>
            <a:r>
              <a:rPr lang="zh-CN" altLang="en-US" sz="2100" dirty="0">
                <a:latin typeface="Times New Roman" panose="02020603050405020304" pitchFamily="18" charset="0"/>
                <a:ea typeface="微软雅黑" panose="020B0503020204020204" pitchFamily="34" charset="-122"/>
              </a:rPr>
              <a:t>自然环境描写和社会环境描写。</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抒情的种类：</a:t>
            </a:r>
            <a:r>
              <a:rPr lang="zh-CN" altLang="en-US" sz="2100" dirty="0">
                <a:latin typeface="Times New Roman" panose="02020603050405020304" pitchFamily="18" charset="0"/>
                <a:ea typeface="微软雅黑" panose="020B0503020204020204" pitchFamily="34" charset="-122"/>
              </a:rPr>
              <a:t>直接抒情和间接抒情。</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记叙文的详略处理：</a:t>
            </a:r>
            <a:r>
              <a:rPr lang="zh-CN" altLang="en-US" sz="2100" dirty="0">
                <a:latin typeface="Times New Roman" panose="02020603050405020304" pitchFamily="18" charset="0"/>
                <a:ea typeface="微软雅黑" panose="020B0503020204020204" pitchFamily="34" charset="-122"/>
              </a:rPr>
              <a:t>取决于中心的需要。</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记叙文常用的表现手法：</a:t>
            </a:r>
            <a:r>
              <a:rPr lang="zh-CN" altLang="en-US" sz="2100" dirty="0">
                <a:latin typeface="Times New Roman" panose="02020603050405020304" pitchFamily="18" charset="0"/>
                <a:ea typeface="微软雅黑" panose="020B0503020204020204" pitchFamily="34" charset="-122"/>
              </a:rPr>
              <a:t>对比、烘托、象征、设置悬念、前后照应、欲扬先抑、托物言志、以物喻人、借景抒情、以小见大等。</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02656"/>
            <a:ext cx="8620133" cy="4020820"/>
          </a:xfrm>
          <a:prstGeom prst="rect">
            <a:avLst/>
          </a:prstGeom>
        </p:spPr>
        <p:txBody>
          <a:bodyPr wrap="square">
            <a:spAutoFit/>
          </a:bodyPr>
          <a:lstStyle/>
          <a:p>
            <a:pPr algn="just">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二、散文</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en-US" altLang="zh-CN" sz="2100" b="1" dirty="0">
                <a:latin typeface="Times New Roman" panose="02020603050405020304" pitchFamily="18" charset="0"/>
                <a:ea typeface="微软雅黑" panose="020B0503020204020204" pitchFamily="34" charset="-122"/>
              </a:rPr>
              <a:t>1.</a:t>
            </a:r>
            <a:r>
              <a:rPr lang="zh-CN" altLang="en-US" sz="2100" b="1" dirty="0">
                <a:latin typeface="Times New Roman" panose="02020603050405020304" pitchFamily="18" charset="0"/>
                <a:ea typeface="微软雅黑" panose="020B0503020204020204" pitchFamily="34" charset="-122"/>
              </a:rPr>
              <a:t>散文的概念</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散文有广义和狭义之分。广义的散文是指和诗、词、曲等韵文相对而言的文章。我们常说的是狭义的散文，是指以记叙和抒情为主的篇幅较小、取材广泛、形式自由，而又十分注意文情并茂的一种文学样式，是与</a:t>
            </a:r>
            <a:r>
              <a:rPr lang="zh-CN" altLang="en-US" sz="2100" dirty="0">
                <a:solidFill>
                  <a:srgbClr val="00B0F0"/>
                </a:solidFill>
                <a:latin typeface="Times New Roman" panose="02020603050405020304" pitchFamily="18" charset="0"/>
                <a:ea typeface="微软雅黑" panose="020B0503020204020204" pitchFamily="34" charset="-122"/>
              </a:rPr>
              <a:t>诗歌、戏剧、小说</a:t>
            </a:r>
            <a:r>
              <a:rPr lang="zh-CN" altLang="en-US" sz="2100" dirty="0">
                <a:latin typeface="Times New Roman" panose="02020603050405020304" pitchFamily="18" charset="0"/>
                <a:ea typeface="微软雅黑" panose="020B0503020204020204" pitchFamily="34" charset="-122"/>
              </a:rPr>
              <a:t>并列的文学体裁。它综合运用记叙、抒情、议论等多种表达方式抒写见闻感受，表达作者对人生或自然的感悟，是作者对事物特殊意义和美的发现。</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5"/>
            <a:ext cx="8620133" cy="2540635"/>
          </a:xfrm>
          <a:prstGeom prst="rect">
            <a:avLst/>
          </a:prstGeom>
        </p:spPr>
        <p:txBody>
          <a:bodyPr wrap="square">
            <a:spAutoFit/>
          </a:bodyPr>
          <a:lstStyle/>
          <a:p>
            <a:pPr indent="720090" algn="just" fontAlgn="auto">
              <a:lnSpc>
                <a:spcPct val="150000"/>
              </a:lnSpc>
              <a:spcBef>
                <a:spcPts val="200"/>
              </a:spcBef>
            </a:pPr>
            <a:r>
              <a:rPr lang="en-US" altLang="zh-CN" sz="2100" b="1" dirty="0">
                <a:latin typeface="Times New Roman" panose="02020603050405020304" pitchFamily="18" charset="0"/>
                <a:ea typeface="微软雅黑" panose="020B0503020204020204" pitchFamily="34" charset="-122"/>
              </a:rPr>
              <a:t>2.</a:t>
            </a:r>
            <a:r>
              <a:rPr lang="zh-CN" altLang="en-US" sz="2100" b="1" dirty="0">
                <a:latin typeface="Times New Roman" panose="02020603050405020304" pitchFamily="18" charset="0"/>
                <a:ea typeface="微软雅黑" panose="020B0503020204020204" pitchFamily="34" charset="-122"/>
              </a:rPr>
              <a:t>散文的文体特征</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散文的取材十分广泛，这些材料一旦出现在文章中，就立即刻上了作者的主观感悟，代表着作者的人生经验、观点感受。所以同样的材料，不同的作者看到的内涵是不同的。这里，我们把散文的</a:t>
            </a:r>
            <a:r>
              <a:rPr lang="zh-CN" altLang="en-US" sz="2100" dirty="0">
                <a:solidFill>
                  <a:srgbClr val="00B0F0"/>
                </a:solidFill>
                <a:latin typeface="Times New Roman" panose="02020603050405020304" pitchFamily="18" charset="0"/>
                <a:ea typeface="微软雅黑" panose="020B0503020204020204" pitchFamily="34" charset="-122"/>
              </a:rPr>
              <a:t>取材</a:t>
            </a:r>
            <a:r>
              <a:rPr lang="zh-CN" altLang="en-US" sz="2100" dirty="0">
                <a:latin typeface="Times New Roman" panose="02020603050405020304" pitchFamily="18" charset="0"/>
                <a:ea typeface="微软雅黑" panose="020B0503020204020204" pitchFamily="34" charset="-122"/>
              </a:rPr>
              <a:t>叫“形”，把作者的</a:t>
            </a:r>
            <a:r>
              <a:rPr lang="zh-CN" altLang="en-US" sz="2100" dirty="0">
                <a:solidFill>
                  <a:srgbClr val="00B0F0"/>
                </a:solidFill>
                <a:latin typeface="Times New Roman" panose="02020603050405020304" pitchFamily="18" charset="0"/>
                <a:ea typeface="微软雅黑" panose="020B0503020204020204" pitchFamily="34" charset="-122"/>
              </a:rPr>
              <a:t>感悟</a:t>
            </a:r>
            <a:r>
              <a:rPr lang="zh-CN" altLang="en-US" sz="2100" dirty="0">
                <a:latin typeface="Times New Roman" panose="02020603050405020304" pitchFamily="18" charset="0"/>
                <a:ea typeface="微软雅黑" panose="020B0503020204020204" pitchFamily="34" charset="-122"/>
              </a:rPr>
              <a:t>叫“神”。散文的文体特点就是：</a:t>
            </a:r>
            <a:r>
              <a:rPr lang="zh-CN" altLang="en-US" sz="2100" dirty="0">
                <a:solidFill>
                  <a:srgbClr val="00B0F0"/>
                </a:solidFill>
                <a:latin typeface="Times New Roman" panose="02020603050405020304" pitchFamily="18" charset="0"/>
                <a:ea typeface="微软雅黑" panose="020B0503020204020204" pitchFamily="34" charset="-122"/>
              </a:rPr>
              <a:t>形散而神聚</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42260"/>
            <a:ext cx="8620133" cy="2540635"/>
          </a:xfrm>
          <a:prstGeom prst="rect">
            <a:avLst/>
          </a:prstGeom>
        </p:spPr>
        <p:txBody>
          <a:bodyPr wrap="square">
            <a:spAutoFit/>
          </a:bodyPr>
          <a:lstStyle/>
          <a:p>
            <a:pPr indent="720090" algn="just" fontAlgn="auto">
              <a:lnSpc>
                <a:spcPct val="150000"/>
              </a:lnSpc>
              <a:spcBef>
                <a:spcPts val="200"/>
              </a:spcBef>
            </a:pPr>
            <a:r>
              <a:rPr lang="en-US" altLang="zh-CN" sz="2100" b="1" dirty="0">
                <a:latin typeface="Times New Roman" panose="02020603050405020304" pitchFamily="18" charset="0"/>
                <a:ea typeface="微软雅黑" panose="020B0503020204020204" pitchFamily="34" charset="-122"/>
              </a:rPr>
              <a:t>3.</a:t>
            </a:r>
            <a:r>
              <a:rPr lang="zh-CN" altLang="en-US" sz="2100" b="1" dirty="0">
                <a:latin typeface="Times New Roman" panose="02020603050405020304" pitchFamily="18" charset="0"/>
                <a:ea typeface="微软雅黑" panose="020B0503020204020204" pitchFamily="34" charset="-122"/>
              </a:rPr>
              <a:t>散文的分类散</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文的写法较其他文体更活泼自由，不拘一格。常见的方式是抒情，即使是记叙，也是带有强烈感情色彩的。散文常把</a:t>
            </a:r>
            <a:r>
              <a:rPr lang="zh-CN" altLang="en-US" sz="2100" dirty="0">
                <a:solidFill>
                  <a:srgbClr val="00B0F0"/>
                </a:solidFill>
                <a:latin typeface="Times New Roman" panose="02020603050405020304" pitchFamily="18" charset="0"/>
                <a:ea typeface="微软雅黑" panose="020B0503020204020204" pitchFamily="34" charset="-122"/>
              </a:rPr>
              <a:t>记叙、抒情、议论</a:t>
            </a:r>
            <a:r>
              <a:rPr lang="zh-CN" altLang="en-US" sz="2100" dirty="0">
                <a:latin typeface="Times New Roman" panose="02020603050405020304" pitchFamily="18" charset="0"/>
                <a:ea typeface="微软雅黑" panose="020B0503020204020204" pitchFamily="34" charset="-122"/>
              </a:rPr>
              <a:t>等融为一体，夹叙夹议。表现手法上能出奇制胜，让读者产生新鲜独特的阅读感受。散文通常可以分为叙事散文、抒情散文和说理散文三大类。</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994785"/>
          </a:xfrm>
          <a:prstGeom prst="rect">
            <a:avLst/>
          </a:prstGeom>
        </p:spPr>
        <p:txBody>
          <a:bodyPr wrap="square">
            <a:spAutoFit/>
          </a:bodyPr>
          <a:lstStyle/>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叙事散文</a:t>
            </a:r>
            <a:r>
              <a:rPr lang="zh-CN" altLang="en-US" sz="2100" dirty="0">
                <a:latin typeface="Times New Roman" panose="02020603050405020304" pitchFamily="18" charset="0"/>
                <a:ea typeface="微软雅黑" panose="020B0503020204020204" pitchFamily="34" charset="-122"/>
              </a:rPr>
              <a:t>。在此类散文中，作者的记</a:t>
            </a:r>
            <a:r>
              <a:rPr lang="zh-CN" altLang="en-US" sz="2100" dirty="0">
                <a:solidFill>
                  <a:srgbClr val="00B0F0"/>
                </a:solidFill>
                <a:latin typeface="Times New Roman" panose="02020603050405020304" pitchFamily="18" charset="0"/>
                <a:ea typeface="微软雅黑" panose="020B0503020204020204" pitchFamily="34" charset="-122"/>
              </a:rPr>
              <a:t>人</a:t>
            </a:r>
            <a:r>
              <a:rPr lang="zh-CN" altLang="en-US" sz="2100" dirty="0">
                <a:latin typeface="Times New Roman" panose="02020603050405020304" pitchFamily="18" charset="0"/>
                <a:ea typeface="微软雅黑" panose="020B0503020204020204" pitchFamily="34" charset="-122"/>
              </a:rPr>
              <a:t>和</a:t>
            </a:r>
            <a:r>
              <a:rPr lang="zh-CN" altLang="en-US" sz="2100" dirty="0">
                <a:solidFill>
                  <a:srgbClr val="00B0F0"/>
                </a:solidFill>
                <a:latin typeface="Times New Roman" panose="02020603050405020304" pitchFamily="18" charset="0"/>
                <a:ea typeface="微软雅黑" panose="020B0503020204020204" pitchFamily="34" charset="-122"/>
              </a:rPr>
              <a:t>叙事</a:t>
            </a:r>
            <a:r>
              <a:rPr lang="zh-CN" altLang="en-US" sz="2100" dirty="0">
                <a:latin typeface="Times New Roman" panose="02020603050405020304" pitchFamily="18" charset="0"/>
                <a:ea typeface="微软雅黑" panose="020B0503020204020204" pitchFamily="34" charset="-122"/>
              </a:rPr>
              <a:t>，浸透着浓郁的情感色彩。作者的情感常常曲折地隐含于委婉跌宕的叙事之中。因此要善于从叙事中去感受作者的情感。</a:t>
            </a:r>
            <a:endParaRPr lang="en-US" altLang="zh-CN" sz="210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抒情散文</a:t>
            </a:r>
            <a:r>
              <a:rPr lang="zh-CN" altLang="en-US" sz="2100" dirty="0">
                <a:latin typeface="Times New Roman" panose="02020603050405020304" pitchFamily="18" charset="0"/>
                <a:ea typeface="微软雅黑" panose="020B0503020204020204" pitchFamily="34" charset="-122"/>
              </a:rPr>
              <a:t>。抒情散文一般不详述事件的具体过程，没有完整情节，也不具体描写人物，而是通过</a:t>
            </a:r>
            <a:r>
              <a:rPr lang="zh-CN" altLang="en-US" sz="2100" dirty="0">
                <a:solidFill>
                  <a:srgbClr val="00B0F0"/>
                </a:solidFill>
                <a:latin typeface="Times New Roman" panose="02020603050405020304" pitchFamily="18" charset="0"/>
                <a:ea typeface="微软雅黑" panose="020B0503020204020204" pitchFamily="34" charset="-122"/>
              </a:rPr>
              <a:t>描述</a:t>
            </a:r>
            <a:r>
              <a:rPr lang="zh-CN" altLang="en-US" sz="2100" dirty="0">
                <a:latin typeface="Times New Roman" panose="02020603050405020304" pitchFamily="18" charset="0"/>
                <a:ea typeface="微软雅黑" panose="020B0503020204020204" pitchFamily="34" charset="-122"/>
              </a:rPr>
              <a:t>人、事、景、物的片段来</a:t>
            </a:r>
            <a:r>
              <a:rPr lang="zh-CN" altLang="en-US" sz="2100" dirty="0">
                <a:solidFill>
                  <a:srgbClr val="00B0F0"/>
                </a:solidFill>
                <a:latin typeface="Times New Roman" panose="02020603050405020304" pitchFamily="18" charset="0"/>
                <a:ea typeface="微软雅黑" panose="020B0503020204020204" pitchFamily="34" charset="-122"/>
              </a:rPr>
              <a:t>传达</a:t>
            </a:r>
            <a:r>
              <a:rPr lang="zh-CN" altLang="en-US" sz="2100" dirty="0">
                <a:latin typeface="Times New Roman" panose="02020603050405020304" pitchFamily="18" charset="0"/>
                <a:ea typeface="微软雅黑" panose="020B0503020204020204" pitchFamily="34" charset="-122"/>
              </a:rPr>
              <a:t>出作者的心声，反映完整的精神风貌，体现一定的时代精神。以作者的情感发展为结构线索，来统摄不同时空中的各种材料。要善于从看似散乱的情景片段中，去勾勒那辐射于整篇散文的神韵凝聚点。</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251933" y="1542509"/>
            <a:ext cx="8620133" cy="2030095"/>
          </a:xfrm>
          <a:prstGeom prst="rect">
            <a:avLst/>
          </a:prstGeom>
        </p:spPr>
        <p:txBody>
          <a:bodyPr wrap="square">
            <a:spAutoFit/>
          </a:bodyPr>
          <a:lstStyle/>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说理散文</a:t>
            </a:r>
            <a:r>
              <a:rPr lang="zh-CN" altLang="en-US" sz="2100" dirty="0">
                <a:latin typeface="Times New Roman" panose="02020603050405020304" pitchFamily="18" charset="0"/>
                <a:ea typeface="微软雅黑" panose="020B0503020204020204" pitchFamily="34" charset="-122"/>
              </a:rPr>
              <a:t>。说理散文往往具有</a:t>
            </a:r>
            <a:r>
              <a:rPr lang="zh-CN" altLang="en-US" sz="2100" dirty="0">
                <a:solidFill>
                  <a:srgbClr val="00B0F0"/>
                </a:solidFill>
                <a:latin typeface="Times New Roman" panose="02020603050405020304" pitchFamily="18" charset="0"/>
                <a:ea typeface="微软雅黑" panose="020B0503020204020204" pitchFamily="34" charset="-122"/>
              </a:rPr>
              <a:t>抒情性</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形象性</a:t>
            </a:r>
            <a:r>
              <a:rPr lang="zh-CN" altLang="en-US" sz="2100" dirty="0">
                <a:latin typeface="Times New Roman" panose="02020603050405020304" pitchFamily="18" charset="0"/>
                <a:ea typeface="微软雅黑" panose="020B0503020204020204" pitchFamily="34" charset="-122"/>
              </a:rPr>
              <a:t>和</a:t>
            </a:r>
            <a:r>
              <a:rPr lang="zh-CN" altLang="en-US" sz="2100" dirty="0">
                <a:solidFill>
                  <a:srgbClr val="00B0F0"/>
                </a:solidFill>
                <a:latin typeface="Times New Roman" panose="02020603050405020304" pitchFamily="18" charset="0"/>
                <a:ea typeface="微软雅黑" panose="020B0503020204020204" pitchFamily="34" charset="-122"/>
              </a:rPr>
              <a:t>哲理性</a:t>
            </a:r>
            <a:r>
              <a:rPr lang="zh-CN" altLang="en-US" sz="2100" dirty="0">
                <a:latin typeface="Times New Roman" panose="02020603050405020304" pitchFamily="18" charset="0"/>
                <a:ea typeface="微软雅黑" panose="020B0503020204020204" pitchFamily="34" charset="-122"/>
              </a:rPr>
              <a:t>的特点。它给读者一种富于理性的形象和情感，从而提供一个广阔的思索和联想的天地。它往往蕴含深邃的哲理，熔情感、哲理、形象于一炉。要注重从情中悟理，在理中染情，仔细体会情理交融的艺术境界。</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548150"/>
            <a:ext cx="8620133" cy="3994785"/>
          </a:xfrm>
          <a:prstGeom prst="rect">
            <a:avLst/>
          </a:prstGeom>
        </p:spPr>
        <p:txBody>
          <a:bodyPr wrap="square">
            <a:spAutoFit/>
          </a:bodyPr>
          <a:lstStyle/>
          <a:p>
            <a:pPr indent="720090" algn="just" fontAlgn="auto">
              <a:lnSpc>
                <a:spcPct val="150000"/>
              </a:lnSpc>
              <a:spcBef>
                <a:spcPts val="200"/>
              </a:spcBef>
            </a:pPr>
            <a:r>
              <a:rPr lang="en-US" altLang="zh-CN" sz="2100" b="1" dirty="0">
                <a:latin typeface="Times New Roman" panose="02020603050405020304" pitchFamily="18" charset="0"/>
                <a:ea typeface="微软雅黑" panose="020B0503020204020204" pitchFamily="34" charset="-122"/>
              </a:rPr>
              <a:t>4.</a:t>
            </a:r>
            <a:r>
              <a:rPr lang="zh-CN" altLang="en-US" sz="2100" b="1" dirty="0">
                <a:latin typeface="Times New Roman" panose="02020603050405020304" pitchFamily="18" charset="0"/>
                <a:ea typeface="微软雅黑" panose="020B0503020204020204" pitchFamily="34" charset="-122"/>
              </a:rPr>
              <a:t>散文的“文眼”和线索</a:t>
            </a:r>
            <a:endParaRPr lang="en-US" altLang="zh-CN" sz="210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2100" dirty="0">
                <a:latin typeface="Times New Roman" panose="02020603050405020304" pitchFamily="18" charset="0"/>
                <a:ea typeface="微软雅黑" panose="020B0503020204020204" pitchFamily="34" charset="-122"/>
              </a:rPr>
              <a:t>“文眼”，顾名思义，就是文章的眼睛。读者可以通过这一心灵的窗口，窥见作品的思想感情基础，因为有的“文眼”揭示主旨，有的点明写作缘由。抓住“文眼”就是要抓住能表现或流露作者</a:t>
            </a:r>
            <a:r>
              <a:rPr lang="zh-CN" altLang="en-US" sz="2100" dirty="0">
                <a:solidFill>
                  <a:srgbClr val="00B0F0"/>
                </a:solidFill>
                <a:latin typeface="Times New Roman" panose="02020603050405020304" pitchFamily="18" charset="0"/>
                <a:ea typeface="微软雅黑" panose="020B0503020204020204" pitchFamily="34" charset="-122"/>
              </a:rPr>
              <a:t>思想感情</a:t>
            </a:r>
            <a:r>
              <a:rPr lang="zh-CN" altLang="en-US" sz="2100" dirty="0">
                <a:latin typeface="Times New Roman" panose="02020603050405020304" pitchFamily="18" charset="0"/>
                <a:ea typeface="微软雅黑" panose="020B0503020204020204" pitchFamily="34" charset="-122"/>
              </a:rPr>
              <a:t>的语句。如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背影</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中“我与父亲不相见已二年余了，我最不能忘记的是他的背影”就是本文的“文眼”。线索是作者组织材料的思路在文章中的反映，是贯穿全文的脉络。在把握线索的时候，注意因文而异，采取不同的方法。</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393565"/>
          </a:xfrm>
          <a:prstGeom prst="rect">
            <a:avLst/>
          </a:prstGeom>
        </p:spPr>
        <p:txBody>
          <a:bodyPr wrap="square">
            <a:spAutoFit/>
          </a:bodyPr>
          <a:lstStyle/>
          <a:p>
            <a:pPr indent="720090" algn="just" fontAlgn="auto">
              <a:lnSpc>
                <a:spcPct val="14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1</a:t>
            </a:r>
            <a:r>
              <a:rPr lang="zh-CN" altLang="en-US" sz="1950" dirty="0">
                <a:latin typeface="Times New Roman" panose="02020603050405020304" pitchFamily="18" charset="0"/>
                <a:ea typeface="微软雅黑" panose="020B0503020204020204" pitchFamily="34" charset="-122"/>
              </a:rPr>
              <a:t>）时空连“线”：阅读写人记事及游记类散文时，把表示</a:t>
            </a:r>
            <a:r>
              <a:rPr lang="zh-CN" altLang="en-US" sz="1950" dirty="0">
                <a:solidFill>
                  <a:srgbClr val="00B0F0"/>
                </a:solidFill>
                <a:latin typeface="Times New Roman" panose="02020603050405020304" pitchFamily="18" charset="0"/>
                <a:ea typeface="微软雅黑" panose="020B0503020204020204" pitchFamily="34" charset="-122"/>
              </a:rPr>
              <a:t>时空转换</a:t>
            </a:r>
            <a:r>
              <a:rPr lang="zh-CN" altLang="en-US" sz="1950" dirty="0">
                <a:latin typeface="Times New Roman" panose="02020603050405020304" pitchFamily="18" charset="0"/>
                <a:ea typeface="微软雅黑" panose="020B0503020204020204" pitchFamily="34" charset="-122"/>
              </a:rPr>
              <a:t>的词语连接起来，以把握文章的线索。</a:t>
            </a:r>
            <a:endParaRPr lang="en-US" altLang="zh-CN" sz="1950" dirty="0">
              <a:latin typeface="Times New Roman" panose="02020603050405020304" pitchFamily="18" charset="0"/>
              <a:ea typeface="微软雅黑" panose="020B0503020204020204" pitchFamily="34" charset="-122"/>
            </a:endParaRPr>
          </a:p>
          <a:p>
            <a:pPr indent="720090" algn="just" fontAlgn="auto">
              <a:lnSpc>
                <a:spcPct val="14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2</a:t>
            </a:r>
            <a:r>
              <a:rPr lang="zh-CN" altLang="en-US" sz="1950" dirty="0">
                <a:latin typeface="Times New Roman" panose="02020603050405020304" pitchFamily="18" charset="0"/>
                <a:ea typeface="微软雅黑" panose="020B0503020204020204" pitchFamily="34" charset="-122"/>
              </a:rPr>
              <a:t>）因物取“线”：叙事及抒情类文章常用一个</a:t>
            </a:r>
            <a:r>
              <a:rPr lang="zh-CN" altLang="en-US" sz="1950" dirty="0">
                <a:solidFill>
                  <a:srgbClr val="00B0F0"/>
                </a:solidFill>
                <a:latin typeface="Times New Roman" panose="02020603050405020304" pitchFamily="18" charset="0"/>
                <a:ea typeface="微软雅黑" panose="020B0503020204020204" pitchFamily="34" charset="-122"/>
              </a:rPr>
              <a:t>具体事物</a:t>
            </a:r>
            <a:r>
              <a:rPr lang="zh-CN" altLang="en-US" sz="1950" dirty="0">
                <a:latin typeface="Times New Roman" panose="02020603050405020304" pitchFamily="18" charset="0"/>
                <a:ea typeface="微软雅黑" panose="020B0503020204020204" pitchFamily="34" charset="-122"/>
              </a:rPr>
              <a:t>或</a:t>
            </a:r>
            <a:r>
              <a:rPr lang="zh-CN" altLang="en-US" sz="1950" dirty="0">
                <a:solidFill>
                  <a:srgbClr val="00B0F0"/>
                </a:solidFill>
                <a:latin typeface="Times New Roman" panose="02020603050405020304" pitchFamily="18" charset="0"/>
                <a:ea typeface="微软雅黑" panose="020B0503020204020204" pitchFamily="34" charset="-122"/>
              </a:rPr>
              <a:t>象征事物</a:t>
            </a:r>
            <a:r>
              <a:rPr lang="zh-CN" altLang="en-US" sz="1950" dirty="0">
                <a:latin typeface="Times New Roman" panose="02020603050405020304" pitchFamily="18" charset="0"/>
                <a:ea typeface="微软雅黑" panose="020B0503020204020204" pitchFamily="34" charset="-122"/>
              </a:rPr>
              <a:t>贯穿全文，作为行文线索，以突出文章的中心思想。</a:t>
            </a:r>
            <a:endParaRPr lang="en-US" altLang="zh-CN" sz="1950" dirty="0">
              <a:latin typeface="Times New Roman" panose="02020603050405020304" pitchFamily="18" charset="0"/>
              <a:ea typeface="微软雅黑" panose="020B0503020204020204" pitchFamily="34" charset="-122"/>
            </a:endParaRPr>
          </a:p>
          <a:p>
            <a:pPr indent="720090" algn="just" fontAlgn="auto">
              <a:lnSpc>
                <a:spcPct val="14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3</a:t>
            </a:r>
            <a:r>
              <a:rPr lang="zh-CN" altLang="en-US" sz="1950" dirty="0">
                <a:latin typeface="Times New Roman" panose="02020603050405020304" pitchFamily="18" charset="0"/>
                <a:ea typeface="微软雅黑" panose="020B0503020204020204" pitchFamily="34" charset="-122"/>
              </a:rPr>
              <a:t>）反复出“线”：通过文章中反复出现的</a:t>
            </a:r>
            <a:r>
              <a:rPr lang="zh-CN" altLang="en-US" sz="1950" dirty="0">
                <a:solidFill>
                  <a:srgbClr val="00B0F0"/>
                </a:solidFill>
                <a:latin typeface="Times New Roman" panose="02020603050405020304" pitchFamily="18" charset="0"/>
                <a:ea typeface="微软雅黑" panose="020B0503020204020204" pitchFamily="34" charset="-122"/>
              </a:rPr>
              <a:t>抒情、议论的语句</a:t>
            </a:r>
            <a:r>
              <a:rPr lang="zh-CN" altLang="en-US" sz="1950" dirty="0">
                <a:latin typeface="Times New Roman" panose="02020603050405020304" pitchFamily="18" charset="0"/>
                <a:ea typeface="微软雅黑" panose="020B0503020204020204" pitchFamily="34" charset="-122"/>
              </a:rPr>
              <a:t>或</a:t>
            </a:r>
            <a:r>
              <a:rPr lang="zh-CN" altLang="en-US" sz="1950" dirty="0">
                <a:solidFill>
                  <a:srgbClr val="00B0F0"/>
                </a:solidFill>
                <a:latin typeface="Times New Roman" panose="02020603050405020304" pitchFamily="18" charset="0"/>
                <a:ea typeface="微软雅黑" panose="020B0503020204020204" pitchFamily="34" charset="-122"/>
              </a:rPr>
              <a:t>富有意味</a:t>
            </a:r>
            <a:r>
              <a:rPr lang="zh-CN" altLang="en-US" sz="1950" dirty="0">
                <a:latin typeface="Times New Roman" panose="02020603050405020304" pitchFamily="18" charset="0"/>
                <a:ea typeface="微软雅黑" panose="020B0503020204020204" pitchFamily="34" charset="-122"/>
              </a:rPr>
              <a:t>的事物把握线索。</a:t>
            </a:r>
            <a:endParaRPr lang="en-US" altLang="zh-CN" sz="1950" dirty="0">
              <a:latin typeface="Times New Roman" panose="02020603050405020304" pitchFamily="18" charset="0"/>
              <a:ea typeface="微软雅黑" panose="020B0503020204020204" pitchFamily="34" charset="-122"/>
            </a:endParaRPr>
          </a:p>
          <a:p>
            <a:pPr indent="720090" algn="just" fontAlgn="auto">
              <a:lnSpc>
                <a:spcPct val="14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4</a:t>
            </a:r>
            <a:r>
              <a:rPr lang="zh-CN" altLang="en-US" sz="1950" dirty="0">
                <a:latin typeface="Times New Roman" panose="02020603050405020304" pitchFamily="18" charset="0"/>
                <a:ea typeface="微软雅黑" panose="020B0503020204020204" pitchFamily="34" charset="-122"/>
              </a:rPr>
              <a:t>）以情导“线”：细心分析材料之间的内在联系，理清</a:t>
            </a:r>
            <a:r>
              <a:rPr lang="zh-CN" altLang="en-US" sz="1950" dirty="0">
                <a:solidFill>
                  <a:srgbClr val="00B0F0"/>
                </a:solidFill>
                <a:latin typeface="Times New Roman" panose="02020603050405020304" pitchFamily="18" charset="0"/>
                <a:ea typeface="微软雅黑" panose="020B0503020204020204" pitchFamily="34" charset="-122"/>
              </a:rPr>
              <a:t>感情发展变化</a:t>
            </a:r>
            <a:r>
              <a:rPr lang="zh-CN" altLang="en-US" sz="1950" dirty="0">
                <a:latin typeface="Times New Roman" panose="02020603050405020304" pitchFamily="18" charset="0"/>
                <a:ea typeface="微软雅黑" panose="020B0503020204020204" pitchFamily="34" charset="-122"/>
              </a:rPr>
              <a:t>的轨迹，以此导出文章的线索。</a:t>
            </a:r>
            <a:endParaRPr lang="en-US" altLang="zh-CN" sz="1950" dirty="0">
              <a:latin typeface="Times New Roman" panose="02020603050405020304" pitchFamily="18" charset="0"/>
              <a:ea typeface="微软雅黑" panose="020B0503020204020204" pitchFamily="34" charset="-122"/>
            </a:endParaRPr>
          </a:p>
          <a:p>
            <a:pPr indent="720090" algn="just" fontAlgn="auto">
              <a:lnSpc>
                <a:spcPct val="14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5</a:t>
            </a:r>
            <a:r>
              <a:rPr lang="zh-CN" altLang="en-US" sz="1950" dirty="0">
                <a:latin typeface="Times New Roman" panose="02020603050405020304" pitchFamily="18" charset="0"/>
                <a:ea typeface="微软雅黑" panose="020B0503020204020204" pitchFamily="34" charset="-122"/>
              </a:rPr>
              <a:t>）定神看“线”：先从中心思想的高度去审视、把握文章的线索，再从</a:t>
            </a:r>
            <a:r>
              <a:rPr lang="zh-CN" altLang="en-US" sz="1950" dirty="0">
                <a:solidFill>
                  <a:srgbClr val="00B0F0"/>
                </a:solidFill>
                <a:latin typeface="Times New Roman" panose="02020603050405020304" pitchFamily="18" charset="0"/>
                <a:ea typeface="微软雅黑" panose="020B0503020204020204" pitchFamily="34" charset="-122"/>
              </a:rPr>
              <a:t>外部标志</a:t>
            </a:r>
            <a:r>
              <a:rPr lang="zh-CN" altLang="en-US" sz="1950" dirty="0">
                <a:latin typeface="Times New Roman" panose="02020603050405020304" pitchFamily="18" charset="0"/>
                <a:ea typeface="微软雅黑" panose="020B0503020204020204" pitchFamily="34" charset="-122"/>
              </a:rPr>
              <a:t>或</a:t>
            </a:r>
            <a:r>
              <a:rPr lang="zh-CN" altLang="en-US" sz="1950" dirty="0">
                <a:solidFill>
                  <a:srgbClr val="00B0F0"/>
                </a:solidFill>
                <a:latin typeface="Times New Roman" panose="02020603050405020304" pitchFamily="18" charset="0"/>
                <a:ea typeface="微软雅黑" panose="020B0503020204020204" pitchFamily="34" charset="-122"/>
              </a:rPr>
              <a:t>内部标志</a:t>
            </a:r>
            <a:r>
              <a:rPr lang="zh-CN" altLang="en-US" sz="1950" dirty="0">
                <a:latin typeface="Times New Roman" panose="02020603050405020304" pitchFamily="18" charset="0"/>
                <a:ea typeface="微软雅黑" panose="020B0503020204020204" pitchFamily="34" charset="-122"/>
              </a:rPr>
              <a:t>入手，准确地把握线索。</a:t>
            </a:r>
            <a:endParaRPr lang="en-US" altLang="zh-CN"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505" y="2017942"/>
            <a:ext cx="8623121" cy="575945"/>
          </a:xfrm>
          <a:prstGeom prst="rect">
            <a:avLst/>
          </a:prstGeom>
        </p:spPr>
        <p:txBody>
          <a:bodyPr wrap="square">
            <a:spAutoFit/>
          </a:bodyPr>
          <a:lstStyle/>
          <a:p>
            <a:pPr>
              <a:lnSpc>
                <a:spcPct val="150000"/>
              </a:lnSpc>
            </a:pPr>
            <a:r>
              <a:rPr lang="zh-CN" altLang="en-US" sz="2100" b="1" dirty="0">
                <a:latin typeface="微软雅黑" panose="020B0503020204020204" pitchFamily="34" charset="-122"/>
                <a:ea typeface="微软雅黑" panose="020B0503020204020204" pitchFamily="34" charset="-122"/>
              </a:rPr>
              <a:t>样题一</a:t>
            </a:r>
            <a:r>
              <a:rPr lang="en-US" altLang="zh-CN" sz="2100" dirty="0">
                <a:latin typeface="微软雅黑" panose="020B0503020204020204" pitchFamily="34" charset="-122"/>
                <a:ea typeface="微软雅黑" panose="020B0503020204020204" pitchFamily="34" charset="-122"/>
              </a:rPr>
              <a:t>(2019•</a:t>
            </a:r>
            <a:r>
              <a:rPr lang="zh-CN" altLang="en-US" sz="2100" dirty="0">
                <a:latin typeface="微软雅黑" panose="020B0503020204020204" pitchFamily="34" charset="-122"/>
                <a:ea typeface="微软雅黑" panose="020B0503020204020204" pitchFamily="34" charset="-122"/>
              </a:rPr>
              <a:t>南充</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阅读下面文章</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完成题目</a:t>
            </a:r>
            <a:r>
              <a:rPr lang="en-US" altLang="zh-CN" sz="2100" dirty="0">
                <a:latin typeface="微软雅黑" panose="020B0503020204020204" pitchFamily="34" charset="-122"/>
                <a:ea typeface="微软雅黑" panose="020B0503020204020204" pitchFamily="34" charset="-122"/>
              </a:rPr>
              <a:t>｡(12</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sz="2100" dirty="0">
              <a:latin typeface="微软雅黑" panose="020B0503020204020204" pitchFamily="34" charset="-122"/>
              <a:ea typeface="微软雅黑" panose="020B0503020204020204" pitchFamily="34" charset="-122"/>
            </a:endParaRPr>
          </a:p>
        </p:txBody>
      </p:sp>
      <p:grpSp>
        <p:nvGrpSpPr>
          <p:cNvPr id="23" name="组合 22"/>
          <p:cNvGrpSpPr/>
          <p:nvPr/>
        </p:nvGrpSpPr>
        <p:grpSpPr>
          <a:xfrm>
            <a:off x="255746" y="1543050"/>
            <a:ext cx="8515826" cy="541020"/>
            <a:chOff x="341194" y="914400"/>
            <a:chExt cx="11532870" cy="721360"/>
          </a:xfrm>
        </p:grpSpPr>
        <p:sp>
          <p:nvSpPr>
            <p:cNvPr id="25" name="矩形 24"/>
            <p:cNvSpPr/>
            <p:nvPr/>
          </p:nvSpPr>
          <p:spPr>
            <a:xfrm>
              <a:off x="341194" y="914400"/>
              <a:ext cx="11532870" cy="721360"/>
            </a:xfrm>
            <a:prstGeom prst="rect">
              <a:avLst/>
            </a:prstGeom>
          </p:spPr>
          <p:txBody>
            <a:bodyPr wrap="square">
              <a:spAutoFit/>
            </a:bodyPr>
            <a:lstStyle/>
            <a:p>
              <a:pPr algn="just">
                <a:lnSpc>
                  <a:spcPct val="130000"/>
                </a:lnSpc>
                <a:spcAft>
                  <a:spcPts val="0"/>
                </a:spcAft>
              </a:pPr>
              <a:r>
                <a:rPr lang="zh-CN" altLang="en-US" sz="2100" kern="100" dirty="0" smtClean="0">
                  <a:latin typeface="Times New Roman" panose="02020603050405020304" pitchFamily="18" charset="0"/>
                  <a:ea typeface="微软雅黑" panose="020B0503020204020204" pitchFamily="34" charset="-122"/>
                  <a:cs typeface="Times New Roman" panose="02020603050405020304" pitchFamily="18" charset="0"/>
                </a:rPr>
                <a:t>      </a:t>
              </a:r>
              <a:r>
                <a:rPr lang="zh-CN" altLang="en-US" sz="2250" b="1" kern="100" dirty="0" smtClean="0">
                  <a:solidFill>
                    <a:srgbClr val="ED7D31"/>
                  </a:solidFill>
                  <a:latin typeface="Times New Roman" panose="02020603050405020304" pitchFamily="18" charset="0"/>
                  <a:ea typeface="微软雅黑" panose="020B0503020204020204" pitchFamily="34" charset="-122"/>
                  <a:cs typeface="Times New Roman" panose="02020603050405020304" pitchFamily="18" charset="0"/>
                </a:rPr>
                <a:t>真题试做</a:t>
              </a:r>
              <a:endParaRPr lang="zh-CN" altLang="zh-CN" sz="2250" kern="100" dirty="0">
                <a:latin typeface="Times New Roman" panose="02020603050405020304" pitchFamily="18" charset="0"/>
                <a:ea typeface="微软雅黑" panose="020B0503020204020204" pitchFamily="34" charset="-122"/>
                <a:cs typeface="Times New Roman" panose="02020603050405020304" pitchFamily="18" charset="0"/>
              </a:endParaRPr>
            </a:p>
          </p:txBody>
        </p:sp>
        <p:sp>
          <p:nvSpPr>
            <p:cNvPr id="26" name="Shape 16870"/>
            <p:cNvSpPr/>
            <p:nvPr/>
          </p:nvSpPr>
          <p:spPr>
            <a:xfrm>
              <a:off x="341194" y="1083294"/>
              <a:ext cx="518400" cy="464400"/>
            </a:xfrm>
            <a:custGeom>
              <a:avLst/>
              <a:gdLst/>
              <a:ahLst/>
              <a:cxnLst>
                <a:cxn ang="0">
                  <a:pos x="wd2" y="hd2"/>
                </a:cxn>
                <a:cxn ang="5400000">
                  <a:pos x="wd2" y="hd2"/>
                </a:cxn>
                <a:cxn ang="10800000">
                  <a:pos x="wd2" y="hd2"/>
                </a:cxn>
                <a:cxn ang="16200000">
                  <a:pos x="wd2" y="hd2"/>
                </a:cxn>
              </a:cxnLst>
              <a:rect l="0" t="0" r="r" b="b"/>
              <a:pathLst>
                <a:path w="21600" h="21600" extrusionOk="0">
                  <a:moveTo>
                    <a:pt x="7589" y="10440"/>
                  </a:moveTo>
                  <a:cubicBezTo>
                    <a:pt x="5254" y="10440"/>
                    <a:pt x="1751" y="11880"/>
                    <a:pt x="1751" y="11880"/>
                  </a:cubicBezTo>
                  <a:cubicBezTo>
                    <a:pt x="1751" y="13320"/>
                    <a:pt x="1751" y="13320"/>
                    <a:pt x="1751" y="13320"/>
                  </a:cubicBezTo>
                  <a:cubicBezTo>
                    <a:pt x="1751" y="13320"/>
                    <a:pt x="5254" y="11880"/>
                    <a:pt x="7589" y="11880"/>
                  </a:cubicBezTo>
                  <a:cubicBezTo>
                    <a:pt x="8757" y="11880"/>
                    <a:pt x="9632" y="13320"/>
                    <a:pt x="9632" y="13320"/>
                  </a:cubicBezTo>
                  <a:cubicBezTo>
                    <a:pt x="9632" y="11880"/>
                    <a:pt x="9632" y="11880"/>
                    <a:pt x="9632" y="11880"/>
                  </a:cubicBezTo>
                  <a:cubicBezTo>
                    <a:pt x="9632" y="11880"/>
                    <a:pt x="8757" y="10440"/>
                    <a:pt x="7589" y="10440"/>
                  </a:cubicBezTo>
                  <a:close/>
                  <a:moveTo>
                    <a:pt x="7589" y="12600"/>
                  </a:moveTo>
                  <a:cubicBezTo>
                    <a:pt x="5254" y="12600"/>
                    <a:pt x="1751" y="14040"/>
                    <a:pt x="1751" y="14040"/>
                  </a:cubicBezTo>
                  <a:cubicBezTo>
                    <a:pt x="1751" y="15660"/>
                    <a:pt x="1751" y="15660"/>
                    <a:pt x="1751" y="15660"/>
                  </a:cubicBezTo>
                  <a:cubicBezTo>
                    <a:pt x="1751" y="15660"/>
                    <a:pt x="5254" y="14040"/>
                    <a:pt x="7589" y="14040"/>
                  </a:cubicBezTo>
                  <a:cubicBezTo>
                    <a:pt x="8757" y="14040"/>
                    <a:pt x="9632" y="15660"/>
                    <a:pt x="9632" y="15660"/>
                  </a:cubicBezTo>
                  <a:cubicBezTo>
                    <a:pt x="9632" y="14040"/>
                    <a:pt x="9632" y="14040"/>
                    <a:pt x="9632" y="14040"/>
                  </a:cubicBezTo>
                  <a:cubicBezTo>
                    <a:pt x="9632" y="14040"/>
                    <a:pt x="8757" y="12600"/>
                    <a:pt x="7589" y="12600"/>
                  </a:cubicBezTo>
                  <a:close/>
                  <a:moveTo>
                    <a:pt x="7589" y="5940"/>
                  </a:moveTo>
                  <a:cubicBezTo>
                    <a:pt x="5254" y="5940"/>
                    <a:pt x="1751" y="7380"/>
                    <a:pt x="1751" y="7380"/>
                  </a:cubicBezTo>
                  <a:cubicBezTo>
                    <a:pt x="1751" y="9000"/>
                    <a:pt x="1751" y="9000"/>
                    <a:pt x="1751" y="9000"/>
                  </a:cubicBezTo>
                  <a:cubicBezTo>
                    <a:pt x="1751" y="9000"/>
                    <a:pt x="5254" y="7380"/>
                    <a:pt x="7589" y="7380"/>
                  </a:cubicBezTo>
                  <a:cubicBezTo>
                    <a:pt x="8757" y="7380"/>
                    <a:pt x="9632" y="9000"/>
                    <a:pt x="9632" y="9000"/>
                  </a:cubicBezTo>
                  <a:cubicBezTo>
                    <a:pt x="9632" y="7380"/>
                    <a:pt x="9632" y="7380"/>
                    <a:pt x="9632" y="7380"/>
                  </a:cubicBezTo>
                  <a:cubicBezTo>
                    <a:pt x="9632" y="7380"/>
                    <a:pt x="8757" y="5940"/>
                    <a:pt x="7589" y="5940"/>
                  </a:cubicBezTo>
                  <a:close/>
                  <a:moveTo>
                    <a:pt x="7589" y="8280"/>
                  </a:moveTo>
                  <a:cubicBezTo>
                    <a:pt x="5254" y="8280"/>
                    <a:pt x="1751" y="9720"/>
                    <a:pt x="1751" y="9720"/>
                  </a:cubicBezTo>
                  <a:cubicBezTo>
                    <a:pt x="1751" y="11160"/>
                    <a:pt x="1751" y="11160"/>
                    <a:pt x="1751" y="11160"/>
                  </a:cubicBezTo>
                  <a:cubicBezTo>
                    <a:pt x="1751" y="11160"/>
                    <a:pt x="5254" y="9720"/>
                    <a:pt x="7589" y="9720"/>
                  </a:cubicBezTo>
                  <a:cubicBezTo>
                    <a:pt x="8757" y="9720"/>
                    <a:pt x="9632" y="11160"/>
                    <a:pt x="9632" y="11160"/>
                  </a:cubicBezTo>
                  <a:cubicBezTo>
                    <a:pt x="9632" y="9720"/>
                    <a:pt x="9632" y="9720"/>
                    <a:pt x="9632" y="9720"/>
                  </a:cubicBezTo>
                  <a:cubicBezTo>
                    <a:pt x="9632" y="9720"/>
                    <a:pt x="8757" y="8280"/>
                    <a:pt x="7589" y="8280"/>
                  </a:cubicBezTo>
                  <a:close/>
                  <a:moveTo>
                    <a:pt x="7589" y="3780"/>
                  </a:moveTo>
                  <a:cubicBezTo>
                    <a:pt x="5254" y="3780"/>
                    <a:pt x="1751" y="5220"/>
                    <a:pt x="1751" y="5220"/>
                  </a:cubicBezTo>
                  <a:cubicBezTo>
                    <a:pt x="1751" y="6660"/>
                    <a:pt x="1751" y="6660"/>
                    <a:pt x="1751" y="6660"/>
                  </a:cubicBezTo>
                  <a:cubicBezTo>
                    <a:pt x="1751" y="6660"/>
                    <a:pt x="5254" y="5220"/>
                    <a:pt x="7589" y="5220"/>
                  </a:cubicBezTo>
                  <a:cubicBezTo>
                    <a:pt x="8757" y="5220"/>
                    <a:pt x="9632" y="6660"/>
                    <a:pt x="9632" y="6660"/>
                  </a:cubicBezTo>
                  <a:cubicBezTo>
                    <a:pt x="9632" y="5220"/>
                    <a:pt x="9632" y="5220"/>
                    <a:pt x="9632" y="5220"/>
                  </a:cubicBezTo>
                  <a:cubicBezTo>
                    <a:pt x="9632" y="5220"/>
                    <a:pt x="8757" y="3780"/>
                    <a:pt x="7589" y="3780"/>
                  </a:cubicBezTo>
                  <a:close/>
                  <a:moveTo>
                    <a:pt x="11968" y="5220"/>
                  </a:moveTo>
                  <a:cubicBezTo>
                    <a:pt x="11968" y="6660"/>
                    <a:pt x="11968" y="6660"/>
                    <a:pt x="11968" y="6660"/>
                  </a:cubicBezTo>
                  <a:cubicBezTo>
                    <a:pt x="11968" y="6660"/>
                    <a:pt x="12843" y="5220"/>
                    <a:pt x="13865" y="5220"/>
                  </a:cubicBezTo>
                  <a:cubicBezTo>
                    <a:pt x="16200" y="5220"/>
                    <a:pt x="19703" y="6660"/>
                    <a:pt x="19703" y="6660"/>
                  </a:cubicBezTo>
                  <a:cubicBezTo>
                    <a:pt x="19703" y="5220"/>
                    <a:pt x="19703" y="5220"/>
                    <a:pt x="19703" y="5220"/>
                  </a:cubicBezTo>
                  <a:cubicBezTo>
                    <a:pt x="19703" y="5220"/>
                    <a:pt x="16200" y="3780"/>
                    <a:pt x="13865" y="3780"/>
                  </a:cubicBezTo>
                  <a:cubicBezTo>
                    <a:pt x="12843" y="3780"/>
                    <a:pt x="11968" y="5220"/>
                    <a:pt x="11968" y="5220"/>
                  </a:cubicBezTo>
                  <a:close/>
                  <a:moveTo>
                    <a:pt x="11968" y="7380"/>
                  </a:moveTo>
                  <a:cubicBezTo>
                    <a:pt x="11968" y="9000"/>
                    <a:pt x="11968" y="9000"/>
                    <a:pt x="11968" y="9000"/>
                  </a:cubicBezTo>
                  <a:cubicBezTo>
                    <a:pt x="11968" y="9000"/>
                    <a:pt x="12843" y="7380"/>
                    <a:pt x="13865" y="7380"/>
                  </a:cubicBezTo>
                  <a:cubicBezTo>
                    <a:pt x="16200" y="7380"/>
                    <a:pt x="19703" y="9000"/>
                    <a:pt x="19703" y="9000"/>
                  </a:cubicBezTo>
                  <a:cubicBezTo>
                    <a:pt x="19703" y="7380"/>
                    <a:pt x="19703" y="7380"/>
                    <a:pt x="19703" y="7380"/>
                  </a:cubicBezTo>
                  <a:cubicBezTo>
                    <a:pt x="19703" y="7380"/>
                    <a:pt x="16200" y="5940"/>
                    <a:pt x="13865" y="5940"/>
                  </a:cubicBezTo>
                  <a:cubicBezTo>
                    <a:pt x="12843" y="5940"/>
                    <a:pt x="11968" y="7380"/>
                    <a:pt x="11968" y="7380"/>
                  </a:cubicBezTo>
                  <a:close/>
                  <a:moveTo>
                    <a:pt x="11968" y="9720"/>
                  </a:moveTo>
                  <a:cubicBezTo>
                    <a:pt x="11968" y="11160"/>
                    <a:pt x="11968" y="11160"/>
                    <a:pt x="11968" y="11160"/>
                  </a:cubicBezTo>
                  <a:cubicBezTo>
                    <a:pt x="11968" y="11160"/>
                    <a:pt x="12843" y="9720"/>
                    <a:pt x="13865" y="9720"/>
                  </a:cubicBezTo>
                  <a:cubicBezTo>
                    <a:pt x="16200" y="9720"/>
                    <a:pt x="19703" y="11160"/>
                    <a:pt x="19703" y="11160"/>
                  </a:cubicBezTo>
                  <a:cubicBezTo>
                    <a:pt x="19703" y="9720"/>
                    <a:pt x="19703" y="9720"/>
                    <a:pt x="19703" y="9720"/>
                  </a:cubicBezTo>
                  <a:cubicBezTo>
                    <a:pt x="19703" y="9720"/>
                    <a:pt x="16200" y="8280"/>
                    <a:pt x="13865" y="8280"/>
                  </a:cubicBezTo>
                  <a:cubicBezTo>
                    <a:pt x="12843" y="8280"/>
                    <a:pt x="11968" y="9720"/>
                    <a:pt x="11968" y="9720"/>
                  </a:cubicBezTo>
                  <a:close/>
                  <a:moveTo>
                    <a:pt x="11968" y="14040"/>
                  </a:moveTo>
                  <a:cubicBezTo>
                    <a:pt x="11968" y="15660"/>
                    <a:pt x="11968" y="15660"/>
                    <a:pt x="11968" y="15660"/>
                  </a:cubicBezTo>
                  <a:cubicBezTo>
                    <a:pt x="11968" y="15660"/>
                    <a:pt x="12843" y="14040"/>
                    <a:pt x="13865" y="14040"/>
                  </a:cubicBezTo>
                  <a:cubicBezTo>
                    <a:pt x="16200" y="14040"/>
                    <a:pt x="19703" y="15660"/>
                    <a:pt x="19703" y="15660"/>
                  </a:cubicBezTo>
                  <a:cubicBezTo>
                    <a:pt x="19703" y="14040"/>
                    <a:pt x="19703" y="14040"/>
                    <a:pt x="19703" y="14040"/>
                  </a:cubicBezTo>
                  <a:cubicBezTo>
                    <a:pt x="19703" y="14040"/>
                    <a:pt x="16200" y="12600"/>
                    <a:pt x="13865" y="12600"/>
                  </a:cubicBezTo>
                  <a:cubicBezTo>
                    <a:pt x="12843" y="12600"/>
                    <a:pt x="11968" y="14040"/>
                    <a:pt x="11968" y="14040"/>
                  </a:cubicBezTo>
                  <a:close/>
                  <a:moveTo>
                    <a:pt x="11968" y="11880"/>
                  </a:moveTo>
                  <a:cubicBezTo>
                    <a:pt x="11968" y="13320"/>
                    <a:pt x="11968" y="13320"/>
                    <a:pt x="11968" y="13320"/>
                  </a:cubicBezTo>
                  <a:cubicBezTo>
                    <a:pt x="11968" y="13320"/>
                    <a:pt x="12843" y="11880"/>
                    <a:pt x="13865" y="11880"/>
                  </a:cubicBezTo>
                  <a:cubicBezTo>
                    <a:pt x="16200" y="11880"/>
                    <a:pt x="19703" y="13320"/>
                    <a:pt x="19703" y="13320"/>
                  </a:cubicBezTo>
                  <a:cubicBezTo>
                    <a:pt x="19703" y="11880"/>
                    <a:pt x="19703" y="11880"/>
                    <a:pt x="19703" y="11880"/>
                  </a:cubicBezTo>
                  <a:cubicBezTo>
                    <a:pt x="19703" y="11880"/>
                    <a:pt x="16200" y="10440"/>
                    <a:pt x="13865" y="10440"/>
                  </a:cubicBezTo>
                  <a:cubicBezTo>
                    <a:pt x="12843" y="10440"/>
                    <a:pt x="11968" y="11880"/>
                    <a:pt x="11968" y="11880"/>
                  </a:cubicBezTo>
                  <a:close/>
                  <a:moveTo>
                    <a:pt x="13573" y="0"/>
                  </a:moveTo>
                  <a:cubicBezTo>
                    <a:pt x="11384" y="0"/>
                    <a:pt x="10800" y="3060"/>
                    <a:pt x="10800" y="3060"/>
                  </a:cubicBezTo>
                  <a:cubicBezTo>
                    <a:pt x="10800" y="3060"/>
                    <a:pt x="10216" y="0"/>
                    <a:pt x="7881" y="0"/>
                  </a:cubicBezTo>
                  <a:cubicBezTo>
                    <a:pt x="2919" y="0"/>
                    <a:pt x="0" y="2340"/>
                    <a:pt x="0" y="2340"/>
                  </a:cubicBezTo>
                  <a:cubicBezTo>
                    <a:pt x="0" y="20700"/>
                    <a:pt x="0" y="20700"/>
                    <a:pt x="0" y="20700"/>
                  </a:cubicBezTo>
                  <a:cubicBezTo>
                    <a:pt x="0" y="20700"/>
                    <a:pt x="4670" y="19980"/>
                    <a:pt x="7881" y="19980"/>
                  </a:cubicBezTo>
                  <a:cubicBezTo>
                    <a:pt x="8465" y="19980"/>
                    <a:pt x="9049" y="20160"/>
                    <a:pt x="9486" y="20340"/>
                  </a:cubicBezTo>
                  <a:cubicBezTo>
                    <a:pt x="9341" y="20520"/>
                    <a:pt x="9341" y="20520"/>
                    <a:pt x="9341" y="20700"/>
                  </a:cubicBezTo>
                  <a:cubicBezTo>
                    <a:pt x="9341" y="21240"/>
                    <a:pt x="9924" y="21600"/>
                    <a:pt x="10800" y="21600"/>
                  </a:cubicBezTo>
                  <a:cubicBezTo>
                    <a:pt x="11530" y="21600"/>
                    <a:pt x="12259" y="21240"/>
                    <a:pt x="12259" y="20700"/>
                  </a:cubicBezTo>
                  <a:cubicBezTo>
                    <a:pt x="12259" y="20520"/>
                    <a:pt x="12114" y="20520"/>
                    <a:pt x="12114" y="20340"/>
                  </a:cubicBezTo>
                  <a:cubicBezTo>
                    <a:pt x="12551" y="20160"/>
                    <a:pt x="12989" y="19980"/>
                    <a:pt x="13573" y="19980"/>
                  </a:cubicBezTo>
                  <a:cubicBezTo>
                    <a:pt x="16784" y="19980"/>
                    <a:pt x="21600" y="20700"/>
                    <a:pt x="21600" y="20700"/>
                  </a:cubicBezTo>
                  <a:cubicBezTo>
                    <a:pt x="21600" y="2340"/>
                    <a:pt x="21600" y="2340"/>
                    <a:pt x="21600" y="2340"/>
                  </a:cubicBezTo>
                  <a:cubicBezTo>
                    <a:pt x="21600" y="2340"/>
                    <a:pt x="18535" y="0"/>
                    <a:pt x="13573" y="0"/>
                  </a:cubicBezTo>
                  <a:close/>
                  <a:moveTo>
                    <a:pt x="10216" y="19980"/>
                  </a:moveTo>
                  <a:cubicBezTo>
                    <a:pt x="10216" y="19980"/>
                    <a:pt x="9632" y="17280"/>
                    <a:pt x="7151" y="17280"/>
                  </a:cubicBezTo>
                  <a:cubicBezTo>
                    <a:pt x="4816" y="17280"/>
                    <a:pt x="1168" y="19260"/>
                    <a:pt x="1168" y="19260"/>
                  </a:cubicBezTo>
                  <a:cubicBezTo>
                    <a:pt x="1168" y="3420"/>
                    <a:pt x="1168" y="3420"/>
                    <a:pt x="1168" y="3420"/>
                  </a:cubicBezTo>
                  <a:cubicBezTo>
                    <a:pt x="1168" y="3420"/>
                    <a:pt x="2919" y="1260"/>
                    <a:pt x="7735" y="1260"/>
                  </a:cubicBezTo>
                  <a:cubicBezTo>
                    <a:pt x="9632" y="1260"/>
                    <a:pt x="10216" y="4140"/>
                    <a:pt x="10216" y="4140"/>
                  </a:cubicBezTo>
                  <a:lnTo>
                    <a:pt x="10216" y="19980"/>
                  </a:lnTo>
                  <a:close/>
                  <a:moveTo>
                    <a:pt x="20432" y="19260"/>
                  </a:moveTo>
                  <a:cubicBezTo>
                    <a:pt x="20432" y="19260"/>
                    <a:pt x="16784" y="17280"/>
                    <a:pt x="14303" y="17280"/>
                  </a:cubicBezTo>
                  <a:cubicBezTo>
                    <a:pt x="11968" y="17280"/>
                    <a:pt x="11384" y="19980"/>
                    <a:pt x="11384" y="19980"/>
                  </a:cubicBezTo>
                  <a:cubicBezTo>
                    <a:pt x="11384" y="4140"/>
                    <a:pt x="11384" y="4140"/>
                    <a:pt x="11384" y="4140"/>
                  </a:cubicBezTo>
                  <a:cubicBezTo>
                    <a:pt x="11384" y="4140"/>
                    <a:pt x="11968" y="1260"/>
                    <a:pt x="13719" y="1260"/>
                  </a:cubicBezTo>
                  <a:cubicBezTo>
                    <a:pt x="18535" y="1260"/>
                    <a:pt x="20432" y="3420"/>
                    <a:pt x="20432" y="3420"/>
                  </a:cubicBezTo>
                  <a:lnTo>
                    <a:pt x="20432" y="19260"/>
                  </a:lnTo>
                  <a:close/>
                </a:path>
              </a:pathLst>
            </a:custGeom>
            <a:solidFill>
              <a:srgbClr val="ED7D31"/>
            </a:solidFill>
            <a:ln w="12700">
              <a:miter lim="400000"/>
            </a:ln>
          </p:spPr>
          <p:txBody>
            <a:bodyPr lIns="0" tIns="0" rIns="0" bIns="0"/>
            <a:lstStyle/>
            <a:p>
              <a:pPr lvl="0" algn="just">
                <a:lnSpc>
                  <a:spcPct val="150000"/>
                </a:lnSpc>
              </a:pPr>
              <a:endParaRPr sz="2100">
                <a:solidFill>
                  <a:srgbClr val="ED7D31"/>
                </a:solidFill>
                <a:latin typeface="Times New Roman" panose="02020603050405020304" pitchFamily="18" charset="0"/>
                <a:ea typeface="微软雅黑" panose="020B0503020204020204" pitchFamily="34" charset="-122"/>
              </a:endParaRPr>
            </a:p>
          </p:txBody>
        </p:sp>
      </p:grpSp>
      <p:sp>
        <p:nvSpPr>
          <p:cNvPr id="100" name="文本框 99">
            <a:hlinkClick r:id="rId1" action="ppaction://hlinkfile"/>
          </p:cNvPr>
          <p:cNvSpPr txBox="1"/>
          <p:nvPr/>
        </p:nvSpPr>
        <p:spPr>
          <a:xfrm>
            <a:off x="1870710" y="3414236"/>
            <a:ext cx="5402580" cy="610870"/>
          </a:xfrm>
          <a:prstGeom prst="rect">
            <a:avLst/>
          </a:prstGeom>
          <a:noFill/>
          <a:ln w="9525">
            <a:noFill/>
          </a:ln>
        </p:spPr>
        <p:txBody>
          <a:bodyPr wrap="square">
            <a:spAutoFit/>
          </a:bodyPr>
          <a:lstStyle/>
          <a:p>
            <a:pPr indent="0" algn="ctr"/>
            <a:r>
              <a:rPr lang="zh-CN" altLang="en-US" sz="3375" b="1"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rPr>
              <a:t>燃烧的木棉花</a:t>
            </a:r>
            <a:endParaRPr lang="zh-CN" altLang="en-US" sz="3375" b="1" dirty="0">
              <a:solidFill>
                <a:srgbClr val="ED7D31"/>
              </a:solidFill>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394371"/>
            <a:ext cx="8620133" cy="4193540"/>
          </a:xfrm>
          <a:prstGeom prst="rect">
            <a:avLst/>
          </a:prstGeom>
        </p:spPr>
        <p:txBody>
          <a:bodyPr wrap="square">
            <a:spAutoFit/>
          </a:bodyPr>
          <a:lstStyle/>
          <a:p>
            <a:pPr indent="720090" algn="just" fontAlgn="auto">
              <a:lnSpc>
                <a:spcPct val="150000"/>
              </a:lnSpc>
              <a:spcBef>
                <a:spcPts val="200"/>
              </a:spcBef>
            </a:pPr>
            <a:r>
              <a:rPr lang="en-US" altLang="zh-CN" sz="1950" b="1" dirty="0">
                <a:latin typeface="Times New Roman" panose="02020603050405020304" pitchFamily="18" charset="0"/>
                <a:ea typeface="微软雅黑" panose="020B0503020204020204" pitchFamily="34" charset="-122"/>
              </a:rPr>
              <a:t>5.</a:t>
            </a:r>
            <a:r>
              <a:rPr lang="zh-CN" altLang="en-US" sz="1950" b="1" dirty="0">
                <a:latin typeface="Times New Roman" panose="02020603050405020304" pitchFamily="18" charset="0"/>
                <a:ea typeface="微软雅黑" panose="020B0503020204020204" pitchFamily="34" charset="-122"/>
              </a:rPr>
              <a:t>散文的表达方式</a:t>
            </a:r>
            <a:endParaRPr lang="en-US" altLang="zh-CN" sz="1950" b="1"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1950" dirty="0">
                <a:latin typeface="Times New Roman" panose="02020603050405020304" pitchFamily="18" charset="0"/>
                <a:ea typeface="微软雅黑" panose="020B0503020204020204" pitchFamily="34" charset="-122"/>
              </a:rPr>
              <a:t>表达方式包括：记叙、描写、抒情、议论、说明。一篇文章或一个文段，一般会以一种表达方式为主，为了表达主题需要，往往几种表达方式综合运用。</a:t>
            </a:r>
            <a:endParaRPr lang="en-US" altLang="zh-CN" sz="1950" dirty="0">
              <a:latin typeface="Times New Roman" panose="02020603050405020304" pitchFamily="18" charset="0"/>
              <a:ea typeface="微软雅黑" panose="020B0503020204020204" pitchFamily="34" charset="-122"/>
            </a:endParaRPr>
          </a:p>
          <a:p>
            <a:pPr indent="720090" algn="just" fontAlgn="auto">
              <a:lnSpc>
                <a:spcPct val="150000"/>
              </a:lnSpc>
              <a:spcBef>
                <a:spcPts val="200"/>
              </a:spcBef>
            </a:pPr>
            <a:r>
              <a:rPr lang="zh-CN" altLang="en-US" sz="1950" dirty="0">
                <a:latin typeface="Times New Roman" panose="02020603050405020304" pitchFamily="18" charset="0"/>
                <a:ea typeface="微软雅黑" panose="020B0503020204020204" pitchFamily="34" charset="-122"/>
              </a:rPr>
              <a:t>（</a:t>
            </a:r>
            <a:r>
              <a:rPr lang="en-US" altLang="zh-CN" sz="1950" dirty="0">
                <a:latin typeface="Times New Roman" panose="02020603050405020304" pitchFamily="18" charset="0"/>
                <a:ea typeface="微软雅黑" panose="020B0503020204020204" pitchFamily="34" charset="-122"/>
              </a:rPr>
              <a:t>1</a:t>
            </a:r>
            <a:r>
              <a:rPr lang="zh-CN" altLang="en-US" sz="1950" dirty="0">
                <a:latin typeface="Times New Roman" panose="02020603050405020304" pitchFamily="18" charset="0"/>
                <a:ea typeface="微软雅黑" panose="020B0503020204020204" pitchFamily="34" charset="-122"/>
              </a:rPr>
              <a:t>）描写。散文中的描写主要包括景物、人物描写等。景物描写，主要考查意境描写的作用，答题时，重点是景物描写对表达作者或人物思想感情的作用，要严格区分小说景物描写与散文景物描写的不同（小说景物描写是渲染气氛或交代时令季节，衬托人物；散文景物描写是直接表达作者的思想情感或主题）。人物描写主要是考</a:t>
            </a:r>
            <a:r>
              <a:rPr lang="zh-CN" altLang="en-US" sz="1950" dirty="0">
                <a:solidFill>
                  <a:srgbClr val="00B0F0"/>
                </a:solidFill>
                <a:latin typeface="Times New Roman" panose="02020603050405020304" pitchFamily="18" charset="0"/>
                <a:ea typeface="微软雅黑" panose="020B0503020204020204" pitchFamily="34" charset="-122"/>
              </a:rPr>
              <a:t>外貌、神态、动作、心理</a:t>
            </a:r>
            <a:r>
              <a:rPr lang="zh-CN" altLang="en-US" sz="1950" dirty="0">
                <a:latin typeface="Times New Roman" panose="02020603050405020304" pitchFamily="18" charset="0"/>
                <a:ea typeface="微软雅黑" panose="020B0503020204020204" pitchFamily="34" charset="-122"/>
              </a:rPr>
              <a:t>，有关细节描写的地方也值得注意。人物描写主要是突出人物的思想性格。</a:t>
            </a:r>
            <a:endParaRPr lang="zh-CN" altLang="en-US" sz="195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582160"/>
          </a:xfrm>
          <a:prstGeom prst="rect">
            <a:avLst/>
          </a:prstGeom>
        </p:spPr>
        <p:txBody>
          <a:bodyPr wrap="square">
            <a:spAutoFit/>
          </a:bodyPr>
          <a:lstStyle/>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）议论。散文中的议论，往往用来揭示文章的主题；或和抒情结合在一起，表达作者的思想情感。</a:t>
            </a:r>
            <a:endParaRPr lang="zh-CN" altLang="en-US"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）抒情。要注意作者的思想情感倾向，往往和词语表达考点结合起来考。</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6.</a:t>
            </a:r>
            <a:r>
              <a:rPr lang="zh-CN" altLang="en-US" sz="2100" b="1" dirty="0">
                <a:latin typeface="Times New Roman" panose="02020603050405020304" pitchFamily="18" charset="0"/>
                <a:ea typeface="微软雅黑" panose="020B0503020204020204" pitchFamily="34" charset="-122"/>
              </a:rPr>
              <a:t>散文的表现手法</a:t>
            </a:r>
            <a:endParaRPr lang="en-US" altLang="zh-CN" sz="2100" b="1"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表现手法泛指写作上的方法，它必须是一段文字或一篇文章写作的方法。常见的表现手法有：</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）写景类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借景抒情、寓情于景、情景交融、移情于景。</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587115"/>
          </a:xfrm>
          <a:prstGeom prst="rect">
            <a:avLst/>
          </a:prstGeom>
        </p:spPr>
        <p:txBody>
          <a:bodyPr wrap="square">
            <a:spAutoFit/>
          </a:bodyPr>
          <a:lstStyle/>
          <a:p>
            <a:pPr indent="720090" algn="just">
              <a:lnSpc>
                <a:spcPct val="150000"/>
              </a:lnSpc>
              <a:spcBef>
                <a:spcPts val="200"/>
              </a:spcBef>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）咏物类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托物言志。</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）怀古类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借景抒情、即事抒情</a:t>
            </a: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	</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）咏史类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借古讽今、借题发挥。</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）送别类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即事抒情、即景抒情。</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）边塞类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直抒胸臆、借景抒情等等。有时也见衬托、对比、侧面描写、象征、卒章显志、讽喻、动静结合（以动衬静、以静衬动、动静结合）、虚实结合（以实写虚、寓虚于实、虚实相生）手法等。</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633595"/>
          </a:xfrm>
          <a:prstGeom prst="rect">
            <a:avLst/>
          </a:prstGeom>
        </p:spPr>
        <p:txBody>
          <a:bodyPr wrap="square">
            <a:spAutoFit/>
          </a:bodyPr>
          <a:lstStyle/>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7.</a:t>
            </a:r>
            <a:r>
              <a:rPr lang="zh-CN" altLang="en-US" sz="2100" b="1" dirty="0">
                <a:latin typeface="Times New Roman" panose="02020603050405020304" pitchFamily="18" charset="0"/>
                <a:ea typeface="微软雅黑" panose="020B0503020204020204" pitchFamily="34" charset="-122"/>
              </a:rPr>
              <a:t>散文阅读的一般方法</a:t>
            </a:r>
            <a:endParaRPr lang="en-US" altLang="zh-CN" sz="2100" b="1"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）要理出作品选择了哪些材料，</a:t>
            </a:r>
            <a:r>
              <a:rPr lang="zh-CN" altLang="en-US" sz="2100" dirty="0">
                <a:solidFill>
                  <a:srgbClr val="00B0F0"/>
                </a:solidFill>
                <a:latin typeface="Times New Roman" panose="02020603050405020304" pitchFamily="18" charset="0"/>
                <a:ea typeface="微软雅黑" panose="020B0503020204020204" pitchFamily="34" charset="-122"/>
              </a:rPr>
              <a:t>中心思想</a:t>
            </a:r>
            <a:r>
              <a:rPr lang="zh-CN" altLang="en-US" sz="2100" dirty="0">
                <a:latin typeface="Times New Roman" panose="02020603050405020304" pitchFamily="18" charset="0"/>
                <a:ea typeface="微软雅黑" panose="020B0503020204020204" pitchFamily="34" charset="-122"/>
              </a:rPr>
              <a:t>是什么。</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）看“</a:t>
            </a:r>
            <a:r>
              <a:rPr lang="zh-CN" altLang="en-US" sz="2100" dirty="0">
                <a:solidFill>
                  <a:srgbClr val="00B0F0"/>
                </a:solidFill>
                <a:latin typeface="Times New Roman" panose="02020603050405020304" pitchFamily="18" charset="0"/>
                <a:ea typeface="微软雅黑" panose="020B0503020204020204" pitchFamily="34" charset="-122"/>
              </a:rPr>
              <a:t>形</a:t>
            </a:r>
            <a:r>
              <a:rPr lang="zh-CN" altLang="en-US" sz="2100" dirty="0">
                <a:latin typeface="Times New Roman" panose="02020603050405020304" pitchFamily="18" charset="0"/>
                <a:ea typeface="微软雅黑" panose="020B0503020204020204" pitchFamily="34" charset="-122"/>
              </a:rPr>
              <a:t>”和“</a:t>
            </a:r>
            <a:r>
              <a:rPr lang="zh-CN" altLang="en-US" sz="2100" dirty="0">
                <a:solidFill>
                  <a:srgbClr val="00B0F0"/>
                </a:solidFill>
                <a:latin typeface="Times New Roman" panose="02020603050405020304" pitchFamily="18" charset="0"/>
                <a:ea typeface="微软雅黑" panose="020B0503020204020204" pitchFamily="34" charset="-122"/>
              </a:rPr>
              <a:t>神</a:t>
            </a:r>
            <a:r>
              <a:rPr lang="zh-CN" altLang="en-US" sz="2100" dirty="0">
                <a:latin typeface="Times New Roman" panose="02020603050405020304" pitchFamily="18" charset="0"/>
                <a:ea typeface="微软雅黑" panose="020B0503020204020204" pitchFamily="34" charset="-122"/>
              </a:rPr>
              <a:t>”的“</a:t>
            </a:r>
            <a:r>
              <a:rPr lang="zh-CN" altLang="en-US" sz="2100" dirty="0">
                <a:solidFill>
                  <a:srgbClr val="00B0F0"/>
                </a:solidFill>
                <a:latin typeface="Times New Roman" panose="02020603050405020304" pitchFamily="18" charset="0"/>
                <a:ea typeface="微软雅黑" panose="020B0503020204020204" pitchFamily="34" charset="-122"/>
              </a:rPr>
              <a:t>结合点</a:t>
            </a:r>
            <a:r>
              <a:rPr lang="zh-CN" altLang="en-US" sz="2100" dirty="0">
                <a:latin typeface="Times New Roman" panose="02020603050405020304" pitchFamily="18" charset="0"/>
                <a:ea typeface="微软雅黑" panose="020B0503020204020204" pitchFamily="34" charset="-122"/>
              </a:rPr>
              <a:t>”是什么，也就是要抓住散文的线索。</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）看作者组织材料的</a:t>
            </a:r>
            <a:r>
              <a:rPr lang="zh-CN" altLang="en-US" sz="2100" dirty="0">
                <a:solidFill>
                  <a:srgbClr val="00B0F0"/>
                </a:solidFill>
                <a:latin typeface="Times New Roman" panose="02020603050405020304" pitchFamily="18" charset="0"/>
                <a:ea typeface="微软雅黑" panose="020B0503020204020204" pitchFamily="34" charset="-122"/>
              </a:rPr>
              <a:t>顺序</a:t>
            </a:r>
            <a:r>
              <a:rPr lang="zh-CN" altLang="en-US" sz="2100" dirty="0">
                <a:latin typeface="Times New Roman" panose="02020603050405020304" pitchFamily="18" charset="0"/>
                <a:ea typeface="微软雅黑" panose="020B0503020204020204" pitchFamily="34" charset="-122"/>
              </a:rPr>
              <a:t>，选择了怎样的角度。</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）品味散文的</a:t>
            </a:r>
            <a:r>
              <a:rPr lang="zh-CN" altLang="en-US" sz="2100" dirty="0">
                <a:solidFill>
                  <a:srgbClr val="00B0F0"/>
                </a:solidFill>
                <a:latin typeface="Times New Roman" panose="02020603050405020304" pitchFamily="18" charset="0"/>
                <a:ea typeface="微软雅黑" panose="020B0503020204020204" pitchFamily="34" charset="-122"/>
              </a:rPr>
              <a:t>语言</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8.</a:t>
            </a:r>
            <a:r>
              <a:rPr lang="zh-CN" altLang="en-US" sz="2100" b="1" dirty="0">
                <a:latin typeface="Times New Roman" panose="02020603050405020304" pitchFamily="18" charset="0"/>
                <a:ea typeface="微软雅黑" panose="020B0503020204020204" pitchFamily="34" charset="-122"/>
              </a:rPr>
              <a:t>散文层次的划分</a:t>
            </a:r>
            <a:endParaRPr lang="en-US" altLang="zh-CN" sz="2100" b="1"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）按时间先后分。</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）按地点转换分。</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2592070"/>
          </a:xfrm>
          <a:prstGeom prst="rect">
            <a:avLst/>
          </a:prstGeom>
        </p:spPr>
        <p:txBody>
          <a:bodyPr wrap="square">
            <a:spAutoFit/>
          </a:bodyPr>
          <a:lstStyle/>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）按描述内容的角度分（如</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分成“盼春、绘春、颂春”三大部分）。</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4</a:t>
            </a:r>
            <a:r>
              <a:rPr lang="zh-CN" altLang="en-US" sz="2100" dirty="0">
                <a:latin typeface="Times New Roman" panose="02020603050405020304" pitchFamily="18" charset="0"/>
                <a:ea typeface="微软雅黑" panose="020B0503020204020204" pitchFamily="34" charset="-122"/>
              </a:rPr>
              <a:t>）按思想感情变化分。</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5</a:t>
            </a:r>
            <a:r>
              <a:rPr lang="zh-CN" altLang="en-US" sz="2100" dirty="0">
                <a:latin typeface="Times New Roman" panose="02020603050405020304" pitchFamily="18" charset="0"/>
                <a:ea typeface="微软雅黑" panose="020B0503020204020204" pitchFamily="34" charset="-122"/>
              </a:rPr>
              <a:t>）按“</a:t>
            </a:r>
            <a:r>
              <a:rPr lang="zh-CN" altLang="en-US" sz="2100" dirty="0">
                <a:solidFill>
                  <a:srgbClr val="00B0F0"/>
                </a:solidFill>
                <a:latin typeface="Times New Roman" panose="02020603050405020304" pitchFamily="18" charset="0"/>
                <a:ea typeface="微软雅黑" panose="020B0503020204020204" pitchFamily="34" charset="-122"/>
              </a:rPr>
              <a:t>总</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分</a:t>
            </a:r>
            <a:r>
              <a:rPr lang="en-US" altLang="zh-CN" sz="2100" dirty="0">
                <a:solidFill>
                  <a:srgbClr val="00B0F0"/>
                </a:solidFill>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总</a:t>
            </a:r>
            <a:r>
              <a:rPr lang="zh-CN" altLang="en-US" sz="2100" dirty="0">
                <a:latin typeface="Times New Roman" panose="02020603050405020304" pitchFamily="18" charset="0"/>
                <a:ea typeface="微软雅黑" panose="020B0503020204020204" pitchFamily="34" charset="-122"/>
              </a:rPr>
              <a:t>”结构特点分。</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6</a:t>
            </a:r>
            <a:r>
              <a:rPr lang="zh-CN" altLang="en-US" sz="2100" dirty="0">
                <a:latin typeface="Times New Roman" panose="02020603050405020304" pitchFamily="18" charset="0"/>
                <a:ea typeface="微软雅黑" panose="020B0503020204020204" pitchFamily="34" charset="-122"/>
              </a:rPr>
              <a:t>）按表达方式的变化分（特别是一些表达感悟与哲思的散文）。</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046220"/>
          </a:xfrm>
          <a:prstGeom prst="rect">
            <a:avLst/>
          </a:prstGeom>
        </p:spPr>
        <p:txBody>
          <a:bodyPr wrap="square">
            <a:spAutoFit/>
          </a:bodyPr>
          <a:lstStyle/>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en-US" altLang="zh-CN" sz="2100" b="1" dirty="0">
                <a:latin typeface="Times New Roman" panose="02020603050405020304" pitchFamily="18" charset="0"/>
                <a:ea typeface="微软雅黑" panose="020B0503020204020204" pitchFamily="34" charset="-122"/>
              </a:rPr>
              <a:t>9.</a:t>
            </a:r>
            <a:r>
              <a:rPr lang="zh-CN" altLang="en-US" sz="2100" b="1" dirty="0">
                <a:latin typeface="Times New Roman" panose="02020603050405020304" pitchFamily="18" charset="0"/>
                <a:ea typeface="微软雅黑" panose="020B0503020204020204" pitchFamily="34" charset="-122"/>
              </a:rPr>
              <a:t>散文的语言</a:t>
            </a:r>
            <a:endParaRPr lang="en-US" altLang="zh-CN" sz="2100" b="1"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在散文阅读中，赏析语言是必不可少的。要格外注意几处语言。</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）散文的结束语。很多散文都采用了“</a:t>
            </a:r>
            <a:r>
              <a:rPr lang="zh-CN" altLang="en-US" sz="2100" dirty="0">
                <a:solidFill>
                  <a:srgbClr val="00B0F0"/>
                </a:solidFill>
                <a:latin typeface="Times New Roman" panose="02020603050405020304" pitchFamily="18" charset="0"/>
                <a:ea typeface="微软雅黑" panose="020B0503020204020204" pitchFamily="34" charset="-122"/>
              </a:rPr>
              <a:t>卒章显志</a:t>
            </a:r>
            <a:r>
              <a:rPr lang="zh-CN" altLang="en-US" sz="2100" dirty="0">
                <a:latin typeface="Times New Roman" panose="02020603050405020304" pitchFamily="18" charset="0"/>
                <a:ea typeface="微软雅黑" panose="020B0503020204020204" pitchFamily="34" charset="-122"/>
              </a:rPr>
              <a:t>”的写法，往往在文章的结尾处用精练的语言点明主旨。如果说全文是“画龙”，这样的语言就是“点睛”。</a:t>
            </a:r>
            <a:endParaRPr lang="en-US" altLang="zh-CN" sz="2100" dirty="0">
              <a:latin typeface="Times New Roman" panose="02020603050405020304" pitchFamily="18" charset="0"/>
              <a:ea typeface="微软雅黑" panose="020B0503020204020204" pitchFamily="34" charset="-122"/>
            </a:endParaRPr>
          </a:p>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）散文中议论性的语言。</a:t>
            </a:r>
            <a:r>
              <a:rPr lang="zh-CN" altLang="en-US" sz="2100" dirty="0">
                <a:solidFill>
                  <a:srgbClr val="00B0F0"/>
                </a:solidFill>
                <a:latin typeface="Times New Roman" panose="02020603050405020304" pitchFamily="18" charset="0"/>
                <a:ea typeface="微软雅黑" panose="020B0503020204020204" pitchFamily="34" charset="-122"/>
              </a:rPr>
              <a:t>抒情</a:t>
            </a:r>
            <a:r>
              <a:rPr lang="zh-CN" altLang="en-US" sz="2100" dirty="0">
                <a:latin typeface="Times New Roman" panose="02020603050405020304" pitchFamily="18" charset="0"/>
                <a:ea typeface="微软雅黑" panose="020B0503020204020204" pitchFamily="34" charset="-122"/>
              </a:rPr>
              <a:t>和</a:t>
            </a:r>
            <a:r>
              <a:rPr lang="zh-CN" altLang="en-US" sz="2100" dirty="0">
                <a:solidFill>
                  <a:srgbClr val="00B0F0"/>
                </a:solidFill>
                <a:latin typeface="Times New Roman" panose="02020603050405020304" pitchFamily="18" charset="0"/>
                <a:ea typeface="微软雅黑" panose="020B0503020204020204" pitchFamily="34" charset="-122"/>
              </a:rPr>
              <a:t>议论</a:t>
            </a:r>
            <a:r>
              <a:rPr lang="zh-CN" altLang="en-US" sz="2100" dirty="0">
                <a:latin typeface="Times New Roman" panose="02020603050405020304" pitchFamily="18" charset="0"/>
                <a:ea typeface="微软雅黑" panose="020B0503020204020204" pitchFamily="34" charset="-122"/>
              </a:rPr>
              <a:t>是记叙和描写的深化，往往是散文主旨的载体。有了这些抒情和议论，文章才有深度，有价值，有意义</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1060450"/>
          </a:xfrm>
          <a:prstGeom prst="rect">
            <a:avLst/>
          </a:prstGeom>
        </p:spPr>
        <p:txBody>
          <a:bodyPr wrap="square">
            <a:spAutoFit/>
          </a:bodyPr>
          <a:lstStyle/>
          <a:p>
            <a:pPr algn="just">
              <a:lnSpc>
                <a:spcPct val="150000"/>
              </a:lnSpc>
              <a:spcBef>
                <a:spcPts val="200"/>
              </a:spcBef>
            </a:pPr>
            <a:r>
              <a:rPr lang="en-US" altLang="zh-CN" sz="2100" dirty="0">
                <a:latin typeface="Times New Roman" panose="02020603050405020304" pitchFamily="18" charset="0"/>
                <a:ea typeface="微软雅黑" panose="020B0503020204020204" pitchFamily="34" charset="-122"/>
              </a:rPr>
              <a:t>	</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）散文中</a:t>
            </a:r>
            <a:r>
              <a:rPr lang="zh-CN" altLang="en-US" sz="2100" dirty="0">
                <a:solidFill>
                  <a:srgbClr val="00B0F0"/>
                </a:solidFill>
                <a:latin typeface="Times New Roman" panose="02020603050405020304" pitchFamily="18" charset="0"/>
                <a:ea typeface="微软雅黑" panose="020B0503020204020204" pitchFamily="34" charset="-122"/>
              </a:rPr>
              <a:t>反常</a:t>
            </a:r>
            <a:r>
              <a:rPr lang="zh-CN" altLang="en-US" sz="2100" dirty="0">
                <a:latin typeface="Times New Roman" panose="02020603050405020304" pitchFamily="18" charset="0"/>
                <a:ea typeface="微软雅黑" panose="020B0503020204020204" pitchFamily="34" charset="-122"/>
              </a:rPr>
              <a:t>的语言。散文中有些语言看似反常，实则含义深刻，我们一定要重视这样的反常性语言。</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490623"/>
            <a:ext cx="8620133" cy="3535680"/>
          </a:xfrm>
          <a:prstGeom prst="rect">
            <a:avLst/>
          </a:prstGeom>
        </p:spPr>
        <p:txBody>
          <a:bodyPr wrap="square">
            <a:spAutoFit/>
          </a:bodyPr>
          <a:lstStyle/>
          <a:p>
            <a:pPr algn="just">
              <a:lnSpc>
                <a:spcPct val="150000"/>
              </a:lnSpc>
              <a:spcBef>
                <a:spcPts val="200"/>
              </a:spcBef>
            </a:pPr>
            <a:r>
              <a:rPr lang="zh-CN" altLang="en-US" sz="2100" b="1" dirty="0">
                <a:latin typeface="Times New Roman" panose="02020603050405020304" pitchFamily="18" charset="0"/>
                <a:ea typeface="微软雅黑" panose="020B0503020204020204" pitchFamily="34" charset="-122"/>
              </a:rPr>
              <a:t>三、小说</a:t>
            </a:r>
            <a:endParaRPr lang="en-US" altLang="zh-CN" sz="2100" b="1"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b="1" dirty="0" smtClean="0">
                <a:latin typeface="Times New Roman" panose="02020603050405020304" pitchFamily="18" charset="0"/>
                <a:ea typeface="微软雅黑" panose="020B0503020204020204" pitchFamily="34" charset="-122"/>
              </a:rPr>
              <a:t>1</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小说的定义</a:t>
            </a:r>
            <a:endParaRPr lang="en-US" altLang="zh-CN" sz="2100" b="1"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小说</a:t>
            </a:r>
            <a:r>
              <a:rPr lang="zh-CN" altLang="en-US" sz="2100" dirty="0">
                <a:latin typeface="Times New Roman" panose="02020603050405020304" pitchFamily="18" charset="0"/>
                <a:ea typeface="微软雅黑" panose="020B0503020204020204" pitchFamily="34" charset="-122"/>
              </a:rPr>
              <a:t>是以刻画人物形象为中心，用叙述背景、故事、描写环境来反映社会、表达思想的一种文学体裁，</a:t>
            </a:r>
            <a:r>
              <a:rPr lang="zh-CN" altLang="en-US" sz="2100" dirty="0">
                <a:solidFill>
                  <a:srgbClr val="00B0F0"/>
                </a:solidFill>
                <a:latin typeface="Times New Roman" panose="02020603050405020304" pitchFamily="18" charset="0"/>
                <a:ea typeface="微软雅黑" panose="020B0503020204020204" pitchFamily="34" charset="-122"/>
              </a:rPr>
              <a:t>人物形象、故事情节、环境</a:t>
            </a:r>
            <a:r>
              <a:rPr lang="zh-CN" altLang="en-US" sz="2100" dirty="0">
                <a:latin typeface="Times New Roman" panose="02020603050405020304" pitchFamily="18" charset="0"/>
                <a:ea typeface="微软雅黑" panose="020B0503020204020204" pitchFamily="34" charset="-122"/>
              </a:rPr>
              <a:t>是小说的三要素。它是拥有完整布局、发展及主题的文学作品，它想象丰富，内容情节跌宕起伏，也反映了人们现实生活中的无奈，以及对美好生活的渴望。</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025140"/>
          </a:xfrm>
          <a:prstGeom prst="rect">
            <a:avLst/>
          </a:prstGeom>
        </p:spPr>
        <p:txBody>
          <a:bodyPr wrap="square">
            <a:spAutoFit/>
          </a:bodyPr>
          <a:lstStyle/>
          <a:p>
            <a:pPr indent="720090" algn="just">
              <a:lnSpc>
                <a:spcPct val="150000"/>
              </a:lnSpc>
              <a:spcBef>
                <a:spcPts val="200"/>
              </a:spcBef>
            </a:pPr>
            <a:r>
              <a:rPr lang="en-US" altLang="zh-CN" sz="2100" b="1" dirty="0" smtClean="0">
                <a:latin typeface="Times New Roman" panose="02020603050405020304" pitchFamily="18" charset="0"/>
                <a:ea typeface="微软雅黑" panose="020B0503020204020204" pitchFamily="34" charset="-122"/>
              </a:rPr>
              <a:t>2</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小说的三要素</a:t>
            </a:r>
            <a:endParaRPr lang="en-US" altLang="zh-CN" sz="2100" b="1"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生动</a:t>
            </a:r>
            <a:r>
              <a:rPr lang="zh-CN" altLang="en-US" sz="2100" dirty="0">
                <a:latin typeface="Times New Roman" panose="02020603050405020304" pitchFamily="18" charset="0"/>
                <a:ea typeface="微软雅黑" panose="020B0503020204020204" pitchFamily="34" charset="-122"/>
              </a:rPr>
              <a:t>的</a:t>
            </a:r>
            <a:r>
              <a:rPr lang="zh-CN" altLang="en-US" sz="2100" dirty="0">
                <a:solidFill>
                  <a:srgbClr val="00B0F0"/>
                </a:solidFill>
                <a:latin typeface="Times New Roman" panose="02020603050405020304" pitchFamily="18" charset="0"/>
                <a:ea typeface="微软雅黑" panose="020B0503020204020204" pitchFamily="34" charset="-122"/>
              </a:rPr>
              <a:t>人物形象</a:t>
            </a:r>
            <a:r>
              <a:rPr lang="zh-CN" altLang="en-US" sz="2100" dirty="0">
                <a:latin typeface="Times New Roman" panose="02020603050405020304" pitchFamily="18" charset="0"/>
                <a:ea typeface="微软雅黑" panose="020B0503020204020204" pitchFamily="34" charset="-122"/>
              </a:rPr>
              <a:t>、完整的</a:t>
            </a:r>
            <a:r>
              <a:rPr lang="zh-CN" altLang="en-US" sz="2100" dirty="0">
                <a:solidFill>
                  <a:srgbClr val="00B0F0"/>
                </a:solidFill>
                <a:latin typeface="Times New Roman" panose="02020603050405020304" pitchFamily="18" charset="0"/>
                <a:ea typeface="微软雅黑" panose="020B0503020204020204" pitchFamily="34" charset="-122"/>
              </a:rPr>
              <a:t>故事情节</a:t>
            </a:r>
            <a:r>
              <a:rPr lang="zh-CN" altLang="en-US" sz="2100" dirty="0">
                <a:latin typeface="Times New Roman" panose="02020603050405020304" pitchFamily="18" charset="0"/>
                <a:ea typeface="微软雅黑" panose="020B0503020204020204" pitchFamily="34" charset="-122"/>
              </a:rPr>
              <a:t>和具体的</a:t>
            </a:r>
            <a:r>
              <a:rPr lang="zh-CN" altLang="en-US" sz="2100" dirty="0">
                <a:solidFill>
                  <a:srgbClr val="00B0F0"/>
                </a:solidFill>
                <a:latin typeface="Times New Roman" panose="02020603050405020304" pitchFamily="18" charset="0"/>
                <a:ea typeface="微软雅黑" panose="020B0503020204020204" pitchFamily="34" charset="-122"/>
              </a:rPr>
              <a:t>环境描写</a:t>
            </a:r>
            <a:r>
              <a:rPr lang="zh-CN" altLang="en-US" sz="2100" dirty="0">
                <a:latin typeface="Times New Roman" panose="02020603050405020304" pitchFamily="18" charset="0"/>
                <a:ea typeface="微软雅黑" panose="020B0503020204020204" pitchFamily="34" charset="-122"/>
              </a:rPr>
              <a:t>是小说的三大要素。其中人物在这三要素中占有重要地位，塑造人物形象是小说创作的核心任务。人物形象是作者把现实生活中的不同人物原型提炼加工而成的，所以小说中的“我”不能看成是作者，只表示小说是以第一人称来叙述的</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076575"/>
          </a:xfrm>
          <a:prstGeom prst="rect">
            <a:avLst/>
          </a:prstGeom>
        </p:spPr>
        <p:txBody>
          <a:bodyPr wrap="square">
            <a:spAutoFit/>
          </a:bodyPr>
          <a:lstStyle/>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1</a:t>
            </a:r>
            <a:r>
              <a:rPr lang="zh-CN" altLang="en-US" sz="2100" dirty="0">
                <a:latin typeface="Times New Roman" panose="02020603050405020304" pitchFamily="18" charset="0"/>
                <a:ea typeface="微软雅黑" panose="020B0503020204020204" pitchFamily="34" charset="-122"/>
              </a:rPr>
              <a:t>）人物。小说是以塑造</a:t>
            </a:r>
            <a:r>
              <a:rPr lang="zh-CN" altLang="en-US" sz="2100" dirty="0">
                <a:solidFill>
                  <a:srgbClr val="00B0F0"/>
                </a:solidFill>
                <a:latin typeface="Times New Roman" panose="02020603050405020304" pitchFamily="18" charset="0"/>
                <a:ea typeface="微软雅黑" panose="020B0503020204020204" pitchFamily="34" charset="-122"/>
              </a:rPr>
              <a:t>人物形象</a:t>
            </a:r>
            <a:r>
              <a:rPr lang="zh-CN" altLang="en-US" sz="2100" dirty="0">
                <a:latin typeface="Times New Roman" panose="02020603050405020304" pitchFamily="18" charset="0"/>
                <a:ea typeface="微软雅黑" panose="020B0503020204020204" pitchFamily="34" charset="-122"/>
              </a:rPr>
              <a:t>来表现主题的。人物的核心是</a:t>
            </a:r>
            <a:r>
              <a:rPr lang="zh-CN" altLang="en-US" sz="2100" dirty="0">
                <a:solidFill>
                  <a:srgbClr val="00B0F0"/>
                </a:solidFill>
                <a:latin typeface="Times New Roman" panose="02020603050405020304" pitchFamily="18" charset="0"/>
                <a:ea typeface="微软雅黑" panose="020B0503020204020204" pitchFamily="34" charset="-122"/>
              </a:rPr>
              <a:t>思想性格</a:t>
            </a:r>
            <a:r>
              <a:rPr lang="zh-CN" altLang="en-US" sz="2100" dirty="0">
                <a:latin typeface="Times New Roman" panose="02020603050405020304" pitchFamily="18" charset="0"/>
                <a:ea typeface="微软雅黑" panose="020B0503020204020204" pitchFamily="34" charset="-122"/>
              </a:rPr>
              <a:t>，人物描写的角度有正面描写和侧面描写。</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正面描写包括外貌、语言、动作、神态、心理等。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侧面描写通常以他人或事物来反映该人物，又叫侧面烘托</a:t>
            </a:r>
            <a:r>
              <a:rPr lang="zh-CN" altLang="en-US" sz="2100" dirty="0" smtClean="0">
                <a:latin typeface="Times New Roman" panose="02020603050405020304" pitchFamily="18" charset="0"/>
                <a:ea typeface="微软雅黑" panose="020B0503020204020204" pitchFamily="34" charset="-122"/>
              </a:rPr>
              <a:t>。</a:t>
            </a:r>
            <a:endParaRPr lang="en-US" altLang="zh-CN" sz="2100" dirty="0" smtClean="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2</a:t>
            </a:r>
            <a:r>
              <a:rPr lang="zh-CN" altLang="en-US" sz="2100" dirty="0">
                <a:latin typeface="Times New Roman" panose="02020603050405020304" pitchFamily="18" charset="0"/>
                <a:ea typeface="微软雅黑" panose="020B0503020204020204" pitchFamily="34" charset="-122"/>
              </a:rPr>
              <a:t>）环境。环境描写是指对人物活动的环境和事情发生的背景作描写。小说的环境分为自然环境和社会环境</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03009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1.</a:t>
            </a:r>
            <a:r>
              <a:rPr lang="zh-CN" altLang="en-US" sz="2100" dirty="0">
                <a:latin typeface="微软雅黑" panose="020B0503020204020204" pitchFamily="34" charset="-122"/>
                <a:ea typeface="微软雅黑" panose="020B0503020204020204" pitchFamily="34" charset="-122"/>
              </a:rPr>
              <a:t>文章第①段写金沙江对描写木棉花有什么作用</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请简要分析</a:t>
            </a: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金沙江是木棉花生长的环境</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描写它也是从侧面描写了木棉花</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金沙江汹涌奔流的壮美</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悠然徐行的柔美的特点也能烘托出木棉花所具有的特点</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3470554"/>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本题考查环境描写的作用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金沙江是本文描写对象“木棉花”生长的环境</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是木棉花生存的背景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环境的渲染是为了烘托描写对象</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561715"/>
          </a:xfrm>
          <a:prstGeom prst="rect">
            <a:avLst/>
          </a:prstGeom>
        </p:spPr>
        <p:txBody>
          <a:bodyPr wrap="square">
            <a:spAutoFit/>
          </a:bodyPr>
          <a:lstStyle/>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①</a:t>
            </a:r>
            <a:r>
              <a:rPr lang="zh-CN" altLang="en-US" sz="2100" dirty="0">
                <a:solidFill>
                  <a:srgbClr val="00B0F0"/>
                </a:solidFill>
                <a:latin typeface="Times New Roman" panose="02020603050405020304" pitchFamily="18" charset="0"/>
                <a:ea typeface="微软雅黑" panose="020B0503020204020204" pitchFamily="34" charset="-122"/>
              </a:rPr>
              <a:t>自然环境</a:t>
            </a:r>
            <a:r>
              <a:rPr lang="zh-CN" altLang="en-US" sz="2100" dirty="0">
                <a:latin typeface="Times New Roman" panose="02020603050405020304" pitchFamily="18" charset="0"/>
                <a:ea typeface="微软雅黑" panose="020B0503020204020204" pitchFamily="34" charset="-122"/>
              </a:rPr>
              <a:t>描写的作用有：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交代故事发生的时间、地点、空间、场景。例：那地方叫平桥村，是一个离海边不远，极偏僻的，临河的小村庄。（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社戏</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渲染环境气氛。例：天边远处仿佛有一片紫色的阴影从海里钻出来。（</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我的叔叔于勒</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烘托人物心情。例：那里栽着几棵柳树，柳树枝老是摇来摇去，却摇不散父亲那专注的目光。（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台阶</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3535680"/>
          </a:xfrm>
          <a:prstGeom prst="rect">
            <a:avLst/>
          </a:prstGeom>
        </p:spPr>
        <p:txBody>
          <a:bodyPr wrap="square">
            <a:spAutoFit/>
          </a:bodyPr>
          <a:lstStyle/>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烘托人物形象。例：深蓝的天空中挂着一轮金黄的圆月，下面是海边的沙地，都种着一望无际的碧绿的西瓜，其间有一个十一二岁的少年</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向一匹猹尽力的刺去。（</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E</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表现人物性格。例：众军人看那天时，四下里无半点云彩，其实那热不可当。当时杨志催促一行人在山中僻路里行。（</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智取生辰纲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F</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推动故事情节的发展。例：正是六月初四日时节，天气未及晌午，一轮红日当天，没半点云彩，其实十分大热。（</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智取生辰纲</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020820"/>
          </a:xfrm>
          <a:prstGeom prst="rect">
            <a:avLst/>
          </a:prstGeom>
        </p:spPr>
        <p:txBody>
          <a:bodyPr wrap="square">
            <a:spAutoFit/>
          </a:bodyPr>
          <a:lstStyle/>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②</a:t>
            </a:r>
            <a:r>
              <a:rPr lang="zh-CN" altLang="en-US" sz="2100" dirty="0">
                <a:solidFill>
                  <a:srgbClr val="00B0F0"/>
                </a:solidFill>
                <a:latin typeface="Times New Roman" panose="02020603050405020304" pitchFamily="18" charset="0"/>
                <a:ea typeface="微软雅黑" panose="020B0503020204020204" pitchFamily="34" charset="-122"/>
              </a:rPr>
              <a:t>社会环境</a:t>
            </a:r>
            <a:r>
              <a:rPr lang="zh-CN" altLang="en-US" sz="2100" dirty="0">
                <a:latin typeface="Times New Roman" panose="02020603050405020304" pitchFamily="18" charset="0"/>
                <a:ea typeface="微软雅黑" panose="020B0503020204020204" pitchFamily="34" charset="-122"/>
              </a:rPr>
              <a:t>描写的作用有：</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A</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交代故事发生的时代背景、时代特征、社会习俗、思想观念和人与人之间的关系。例：“非常难。第六个孩子也会帮忙了，却总是吃不够</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又不太平</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什么地方都要钱，没有定规</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收成又坏。种出东西来，挑去卖，总要捐几回钱，折了本；不去卖，又只能烂掉</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故乡</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B</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渲染环境气氛。例：苍黄的天底下，远近横着几个萧索的荒村，没有一些活气。（</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故乡</a:t>
            </a:r>
            <a:r>
              <a:rPr lang="en-US" altLang="zh-CN" sz="2100" dirty="0">
                <a:latin typeface="Times New Roman" panose="02020603050405020304" pitchFamily="18" charset="0"/>
                <a:ea typeface="微软雅黑" panose="020B0503020204020204" pitchFamily="34" charset="-122"/>
              </a:rPr>
              <a:t>》</a:t>
            </a:r>
            <a:r>
              <a:rPr lang="zh-CN" altLang="en-US" sz="2100" dirty="0" smtClean="0">
                <a:latin typeface="Times New Roman" panose="02020603050405020304" pitchFamily="18" charset="0"/>
                <a:ea typeface="微软雅黑" panose="020B0503020204020204" pitchFamily="34" charset="-122"/>
              </a:rPr>
              <a:t>）</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1597025"/>
          </a:xfrm>
          <a:prstGeom prst="rect">
            <a:avLst/>
          </a:prstGeom>
        </p:spPr>
        <p:txBody>
          <a:bodyPr wrap="square">
            <a:spAutoFit/>
          </a:bodyPr>
          <a:lstStyle/>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C</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烘托人物心情。</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D</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推动情节发展。</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en-US" altLang="zh-CN" sz="2100" dirty="0" smtClean="0">
                <a:latin typeface="Times New Roman" panose="02020603050405020304" pitchFamily="18" charset="0"/>
                <a:ea typeface="微软雅黑" panose="020B0503020204020204" pitchFamily="34" charset="-122"/>
              </a:rPr>
              <a:t>E</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深化主题。</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4989830"/>
          </a:xfrm>
          <a:prstGeom prst="rect">
            <a:avLst/>
          </a:prstGeom>
        </p:spPr>
        <p:txBody>
          <a:bodyPr wrap="square">
            <a:spAutoFit/>
          </a:bodyPr>
          <a:lstStyle/>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a:t>
            </a:r>
            <a:r>
              <a:rPr lang="en-US" altLang="zh-CN" sz="2100" dirty="0">
                <a:latin typeface="Times New Roman" panose="02020603050405020304" pitchFamily="18" charset="0"/>
                <a:ea typeface="微软雅黑" panose="020B0503020204020204" pitchFamily="34" charset="-122"/>
              </a:rPr>
              <a:t>3</a:t>
            </a:r>
            <a:r>
              <a:rPr lang="zh-CN" altLang="en-US" sz="2100" dirty="0">
                <a:latin typeface="Times New Roman" panose="02020603050405020304" pitchFamily="18" charset="0"/>
                <a:ea typeface="微软雅黑" panose="020B0503020204020204" pitchFamily="34" charset="-122"/>
              </a:rPr>
              <a:t>）情节。故事情节是指作品所描写的</a:t>
            </a:r>
            <a:r>
              <a:rPr lang="zh-CN" altLang="en-US" sz="2100" dirty="0">
                <a:solidFill>
                  <a:srgbClr val="00B0F0"/>
                </a:solidFill>
                <a:latin typeface="Times New Roman" panose="02020603050405020304" pitchFamily="18" charset="0"/>
                <a:ea typeface="微软雅黑" panose="020B0503020204020204" pitchFamily="34" charset="-122"/>
              </a:rPr>
              <a:t>事件发展</a:t>
            </a:r>
            <a:r>
              <a:rPr lang="zh-CN" altLang="en-US" sz="2100" dirty="0">
                <a:latin typeface="Times New Roman" panose="02020603050405020304" pitchFamily="18" charset="0"/>
                <a:ea typeface="微软雅黑" panose="020B0503020204020204" pitchFamily="34" charset="-122"/>
              </a:rPr>
              <a:t>、</a:t>
            </a:r>
            <a:r>
              <a:rPr lang="zh-CN" altLang="en-US" sz="2100" dirty="0">
                <a:solidFill>
                  <a:srgbClr val="00B0F0"/>
                </a:solidFill>
                <a:latin typeface="Times New Roman" panose="02020603050405020304" pitchFamily="18" charset="0"/>
                <a:ea typeface="微软雅黑" panose="020B0503020204020204" pitchFamily="34" charset="-122"/>
              </a:rPr>
              <a:t>演变</a:t>
            </a:r>
            <a:r>
              <a:rPr lang="zh-CN" altLang="en-US" sz="2100" dirty="0">
                <a:latin typeface="Times New Roman" panose="02020603050405020304" pitchFamily="18" charset="0"/>
                <a:ea typeface="微软雅黑" panose="020B0503020204020204" pitchFamily="34" charset="-122"/>
              </a:rPr>
              <a:t>的全过程。</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①</a:t>
            </a:r>
            <a:r>
              <a:rPr lang="zh-CN" altLang="en-US" sz="2100" dirty="0">
                <a:latin typeface="Times New Roman" panose="02020603050405020304" pitchFamily="18" charset="0"/>
                <a:ea typeface="微软雅黑" panose="020B0503020204020204" pitchFamily="34" charset="-122"/>
              </a:rPr>
              <a:t>故事情节的一般结构：序幕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开端</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发展</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高潮</a:t>
            </a:r>
            <a:r>
              <a:rPr lang="en-US" altLang="zh-CN" sz="2100" dirty="0">
                <a:latin typeface="Times New Roman" panose="02020603050405020304" pitchFamily="18" charset="0"/>
                <a:ea typeface="微软雅黑" panose="020B0503020204020204" pitchFamily="34" charset="-122"/>
              </a:rPr>
              <a:t>—</a:t>
            </a:r>
            <a:r>
              <a:rPr lang="zh-CN" altLang="en-US" sz="2100" dirty="0">
                <a:latin typeface="Times New Roman" panose="02020603050405020304" pitchFamily="18" charset="0"/>
                <a:ea typeface="微软雅黑" panose="020B0503020204020204" pitchFamily="34" charset="-122"/>
              </a:rPr>
              <a:t>结局（尾声）。</a:t>
            </a:r>
            <a:endParaRPr lang="en-US" altLang="zh-CN" sz="2100"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②</a:t>
            </a:r>
            <a:r>
              <a:rPr lang="zh-CN" altLang="en-US" sz="2100" dirty="0">
                <a:latin typeface="Times New Roman" panose="02020603050405020304" pitchFamily="18" charset="0"/>
                <a:ea typeface="微软雅黑" panose="020B0503020204020204" pitchFamily="34" charset="-122"/>
              </a:rPr>
              <a:t>故事情节来源于生活，是现实生活的提炼，比现实生活更集中，更具代表性。现实生活中事件和矛盾是有始有终，有起有伏，并有一定发展过程的，因而小说情节的展开，也是有起有落，有过程的。这个过程一般分为</a:t>
            </a:r>
            <a:r>
              <a:rPr lang="zh-CN" altLang="en-US" sz="2100" dirty="0">
                <a:solidFill>
                  <a:srgbClr val="00B0F0"/>
                </a:solidFill>
                <a:latin typeface="Times New Roman" panose="02020603050405020304" pitchFamily="18" charset="0"/>
                <a:ea typeface="微软雅黑" panose="020B0503020204020204" pitchFamily="34" charset="-122"/>
              </a:rPr>
              <a:t>开端、发展、高潮、结局</a:t>
            </a:r>
            <a:r>
              <a:rPr lang="zh-CN" altLang="en-US" sz="2100" dirty="0">
                <a:latin typeface="Times New Roman" panose="02020603050405020304" pitchFamily="18" charset="0"/>
                <a:ea typeface="微软雅黑" panose="020B0503020204020204" pitchFamily="34" charset="-122"/>
              </a:rPr>
              <a:t>四个部分，有时还有序幕和尾声。在作品中，情节的安排决定于作者的艺术构思，并不一定按照现实生活中的事件发生、发展的自然顺序，有时可以省略某一部分，有时也可颠倒或交错。</a:t>
            </a:r>
            <a:endParaRPr lang="en-US" altLang="zh-CN"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261934" y="1418434"/>
            <a:ext cx="8620133" cy="2540635"/>
          </a:xfrm>
          <a:prstGeom prst="rect">
            <a:avLst/>
          </a:prstGeom>
        </p:spPr>
        <p:txBody>
          <a:bodyPr wrap="square">
            <a:spAutoFit/>
          </a:bodyPr>
          <a:lstStyle/>
          <a:p>
            <a:pPr indent="720090" algn="just">
              <a:lnSpc>
                <a:spcPct val="150000"/>
              </a:lnSpc>
              <a:spcBef>
                <a:spcPts val="200"/>
              </a:spcBef>
            </a:pPr>
            <a:r>
              <a:rPr lang="en-US" altLang="zh-CN" sz="2100" b="1" dirty="0" smtClean="0">
                <a:latin typeface="Times New Roman" panose="02020603050405020304" pitchFamily="18" charset="0"/>
                <a:ea typeface="微软雅黑" panose="020B0503020204020204" pitchFamily="34" charset="-122"/>
              </a:rPr>
              <a:t>3</a:t>
            </a:r>
            <a:r>
              <a:rPr lang="en-US" altLang="zh-CN" sz="2100" b="1" dirty="0">
                <a:latin typeface="Times New Roman" panose="02020603050405020304" pitchFamily="18" charset="0"/>
                <a:ea typeface="微软雅黑" panose="020B0503020204020204" pitchFamily="34" charset="-122"/>
              </a:rPr>
              <a:t>.</a:t>
            </a:r>
            <a:r>
              <a:rPr lang="zh-CN" altLang="en-US" sz="2100" b="1" dirty="0">
                <a:latin typeface="Times New Roman" panose="02020603050405020304" pitchFamily="18" charset="0"/>
                <a:ea typeface="微软雅黑" panose="020B0503020204020204" pitchFamily="34" charset="-122"/>
              </a:rPr>
              <a:t>小说的结构</a:t>
            </a:r>
            <a:endParaRPr lang="en-US" altLang="zh-CN" sz="2100" b="1" dirty="0">
              <a:latin typeface="Times New Roman" panose="02020603050405020304" pitchFamily="18" charset="0"/>
              <a:ea typeface="微软雅黑" panose="020B0503020204020204" pitchFamily="34" charset="-122"/>
            </a:endParaRPr>
          </a:p>
          <a:p>
            <a:pPr indent="720090" algn="just">
              <a:lnSpc>
                <a:spcPct val="150000"/>
              </a:lnSpc>
              <a:spcBef>
                <a:spcPts val="200"/>
              </a:spcBef>
            </a:pPr>
            <a:r>
              <a:rPr lang="zh-CN" altLang="en-US" sz="2100" dirty="0" smtClean="0">
                <a:latin typeface="Times New Roman" panose="02020603050405020304" pitchFamily="18" charset="0"/>
                <a:ea typeface="微软雅黑" panose="020B0503020204020204" pitchFamily="34" charset="-122"/>
              </a:rPr>
              <a:t>小说</a:t>
            </a:r>
            <a:r>
              <a:rPr lang="zh-CN" altLang="en-US" sz="2100" dirty="0">
                <a:latin typeface="Times New Roman" panose="02020603050405020304" pitchFamily="18" charset="0"/>
                <a:ea typeface="微软雅黑" panose="020B0503020204020204" pitchFamily="34" charset="-122"/>
              </a:rPr>
              <a:t>的结构是多种多样的，有的以时间为线索，按事件的发生发展组织材料；有的以空间为线索，以地点转换为契机组织材料；有的以时间为经线、地点为纬线，经纬交织组织材料；有的单线前进，层层深入交代人事沧桑；有的复线缠绕，多头并进，显出错综复杂之美。</a:t>
            </a:r>
            <a:endParaRPr lang="zh-CN" altLang="en-US" sz="2100" dirty="0">
              <a:latin typeface="Times New Roman" panose="02020603050405020304" pitchFamily="18" charset="0"/>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999740"/>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2.</a:t>
            </a:r>
            <a:r>
              <a:rPr lang="zh-CN" altLang="en-US" sz="2100" dirty="0">
                <a:latin typeface="微软雅黑" panose="020B0503020204020204" pitchFamily="34" charset="-122"/>
                <a:ea typeface="微软雅黑" panose="020B0503020204020204" pitchFamily="34" charset="-122"/>
              </a:rPr>
              <a:t>作者笔下的木棉花具有什么特点</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请简要概括</a:t>
            </a: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花朵硕大肥厚</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鲜红艳丽</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花树挺拔不凡</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俊逸挺拔</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③</a:t>
            </a:r>
            <a:r>
              <a:rPr lang="zh-CN" altLang="en-US" sz="2100" dirty="0">
                <a:solidFill>
                  <a:srgbClr val="C00000"/>
                </a:solidFill>
                <a:latin typeface="微软雅黑" panose="020B0503020204020204" pitchFamily="34" charset="-122"/>
                <a:ea typeface="微软雅黑" panose="020B0503020204020204" pitchFamily="34" charset="-122"/>
              </a:rPr>
              <a:t>瞬间绽放</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勇敢热烈</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④</a:t>
            </a:r>
            <a:r>
              <a:rPr lang="zh-CN" altLang="en-US" sz="2100" dirty="0">
                <a:solidFill>
                  <a:srgbClr val="C00000"/>
                </a:solidFill>
                <a:latin typeface="微软雅黑" panose="020B0503020204020204" pitchFamily="34" charset="-122"/>
                <a:ea typeface="微软雅黑" panose="020B0503020204020204" pitchFamily="34" charset="-122"/>
              </a:rPr>
              <a:t>晒干后可当作枕芯</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或是用来做菜</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⑤</a:t>
            </a:r>
            <a:r>
              <a:rPr lang="zh-CN" altLang="en-US" sz="2100" dirty="0">
                <a:solidFill>
                  <a:srgbClr val="C00000"/>
                </a:solidFill>
                <a:latin typeface="微软雅黑" panose="020B0503020204020204" pitchFamily="34" charset="-122"/>
                <a:ea typeface="微软雅黑" panose="020B0503020204020204" pitchFamily="34" charset="-122"/>
              </a:rPr>
              <a:t>拥有给予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奉献</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朴实</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隐忍的气度</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4488084"/>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本题考查对文章内容的筛选与概括</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木棉花的特点”</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可直接从文章相关语段中找到原文语句作答</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第③段画线句子“有了木棉花的陪伴</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一路奔行的金沙江就不再感到疲惫</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运用了什么修辞手法</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请简要赏析</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本句运用了拟人的修辞手法</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赋予木棉花与金沙江以人的情态</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生动形象地写出了金沙江沿线的木棉花树和金沙江的激情交织碰撞</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用自己的身影点缀着江水的寂寞</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让金沙江拥有了明媚的色彩与春光</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3946253"/>
            <a:ext cx="8620601" cy="154559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本题考查对重点语句的赏析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题干明确了从“修辞手法”的角度赏析</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要先判断出这个句子使用的修辞手法</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然后从内容和表达的情感两方面答出作用即可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2515235"/>
          </a:xfrm>
          <a:prstGeom prst="rect">
            <a:avLst/>
          </a:prstGeom>
        </p:spPr>
        <p:txBody>
          <a:bodyPr wrap="square">
            <a:spAutoFit/>
          </a:bodyPr>
          <a:lstStyle/>
          <a:p>
            <a:pPr algn="just">
              <a:lnSpc>
                <a:spcPct val="150000"/>
              </a:lnSpc>
            </a:pPr>
            <a:r>
              <a:rPr lang="en-US" altLang="zh-CN" sz="2100" dirty="0">
                <a:latin typeface="微软雅黑" panose="020B0503020204020204" pitchFamily="34" charset="-122"/>
                <a:ea typeface="微软雅黑" panose="020B0503020204020204" pitchFamily="34" charset="-122"/>
              </a:rPr>
              <a:t>4.</a:t>
            </a:r>
            <a:r>
              <a:rPr lang="zh-CN" altLang="en-US" sz="2100" dirty="0">
                <a:latin typeface="微软雅黑" panose="020B0503020204020204" pitchFamily="34" charset="-122"/>
                <a:ea typeface="微软雅黑" panose="020B0503020204020204" pitchFamily="34" charset="-122"/>
              </a:rPr>
              <a:t>请简要分析第⑧段在文中的作用</a:t>
            </a:r>
            <a:r>
              <a:rPr lang="en-US" altLang="zh-CN" sz="2100" dirty="0">
                <a:latin typeface="微软雅黑" panose="020B0503020204020204" pitchFamily="34" charset="-122"/>
                <a:ea typeface="微软雅黑" panose="020B0503020204020204" pitchFamily="34" charset="-122"/>
              </a:rPr>
              <a:t>｡(3</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lang="en-US" altLang="zh-CN" sz="2100" dirty="0">
              <a:latin typeface="微软雅黑" panose="020B0503020204020204" pitchFamily="34" charset="-122"/>
              <a:ea typeface="微软雅黑" panose="020B0503020204020204" pitchFamily="34" charset="-122"/>
            </a:endParaRPr>
          </a:p>
          <a:p>
            <a:pPr algn="just">
              <a:lnSpc>
                <a:spcPct val="150000"/>
              </a:lnSpc>
            </a:pP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答案</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①</a:t>
            </a:r>
            <a:r>
              <a:rPr lang="zh-CN" altLang="en-US" sz="2100" dirty="0">
                <a:solidFill>
                  <a:srgbClr val="C00000"/>
                </a:solidFill>
                <a:latin typeface="微软雅黑" panose="020B0503020204020204" pitchFamily="34" charset="-122"/>
                <a:ea typeface="微软雅黑" panose="020B0503020204020204" pitchFamily="34" charset="-122"/>
              </a:rPr>
              <a:t>结构上总结上文</a:t>
            </a:r>
            <a:r>
              <a:rPr lang="en-US" altLang="zh-CN" sz="2100" dirty="0">
                <a:solidFill>
                  <a:srgbClr val="C00000"/>
                </a:solidFill>
                <a:latin typeface="微软雅黑" panose="020B0503020204020204" pitchFamily="34" charset="-122"/>
                <a:ea typeface="微软雅黑" panose="020B0503020204020204" pitchFamily="34" charset="-122"/>
              </a:rPr>
              <a:t>,</a:t>
            </a:r>
            <a:r>
              <a:rPr lang="zh-CN" altLang="en-US" sz="2100" dirty="0">
                <a:solidFill>
                  <a:srgbClr val="C00000"/>
                </a:solidFill>
                <a:latin typeface="微软雅黑" panose="020B0503020204020204" pitchFamily="34" charset="-122"/>
                <a:ea typeface="微软雅黑" panose="020B0503020204020204" pitchFamily="34" charset="-122"/>
              </a:rPr>
              <a:t>引出下文</a:t>
            </a:r>
            <a:r>
              <a:rPr lang="en-US" altLang="zh-CN" sz="2100" dirty="0" smtClean="0">
                <a:solidFill>
                  <a:srgbClr val="C00000"/>
                </a:solidFill>
                <a:latin typeface="微软雅黑" panose="020B0503020204020204" pitchFamily="34" charset="-122"/>
                <a:ea typeface="微软雅黑" panose="020B0503020204020204" pitchFamily="34" charset="-122"/>
              </a:rPr>
              <a:t>｡</a:t>
            </a:r>
            <a:endParaRPr lang="en-US" altLang="zh-CN" sz="2100" dirty="0" smtClean="0">
              <a:solidFill>
                <a:srgbClr val="C00000"/>
              </a:solidFill>
              <a:latin typeface="微软雅黑" panose="020B0503020204020204" pitchFamily="34" charset="-122"/>
              <a:ea typeface="微软雅黑" panose="020B0503020204020204" pitchFamily="34" charset="-122"/>
            </a:endParaRPr>
          </a:p>
          <a:p>
            <a:pPr algn="just">
              <a:lnSpc>
                <a:spcPct val="150000"/>
              </a:lnSpc>
            </a:pPr>
            <a:r>
              <a:rPr lang="en-US" altLang="zh-CN" sz="2100" dirty="0" smtClean="0">
                <a:solidFill>
                  <a:srgbClr val="C00000"/>
                </a:solidFill>
                <a:latin typeface="微软雅黑" panose="020B0503020204020204" pitchFamily="34" charset="-122"/>
                <a:ea typeface="微软雅黑" panose="020B0503020204020204" pitchFamily="34" charset="-122"/>
              </a:rPr>
              <a:t>②</a:t>
            </a:r>
            <a:r>
              <a:rPr lang="zh-CN" altLang="en-US" sz="2100" dirty="0">
                <a:solidFill>
                  <a:srgbClr val="C00000"/>
                </a:solidFill>
                <a:latin typeface="微软雅黑" panose="020B0503020204020204" pitchFamily="34" charset="-122"/>
                <a:ea typeface="微软雅黑" panose="020B0503020204020204" pitchFamily="34" charset="-122"/>
              </a:rPr>
              <a:t>内容上写出了作者对乡村生活的怀念及木棉花对作者在人生道路上的陪伴</a:t>
            </a:r>
            <a:r>
              <a:rPr lang="en-US" altLang="zh-CN" sz="2100" dirty="0">
                <a:solidFill>
                  <a:srgbClr val="C00000"/>
                </a:solidFill>
                <a:latin typeface="微软雅黑" panose="020B0503020204020204" pitchFamily="34" charset="-122"/>
                <a:ea typeface="微软雅黑" panose="020B0503020204020204" pitchFamily="34" charset="-122"/>
              </a:rPr>
              <a:t>｡</a:t>
            </a:r>
            <a:endParaRPr lang="en-US" altLang="zh-CN" sz="2100" dirty="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261465" y="4003336"/>
            <a:ext cx="8620601" cy="1060450"/>
          </a:xfrm>
          <a:prstGeom prst="rect">
            <a:avLst/>
          </a:prstGeom>
          <a:noFill/>
          <a:ln w="28575">
            <a:solidFill>
              <a:srgbClr val="ED7D31"/>
            </a:solidFill>
            <a:prstDash val="dash"/>
          </a:ln>
        </p:spPr>
        <p:txBody>
          <a:bodyPr wrap="square">
            <a:spAutoFit/>
          </a:bodyPr>
          <a:lstStyle/>
          <a:p>
            <a:pPr indent="0" algn="just">
              <a:lnSpc>
                <a:spcPct val="150000"/>
              </a:lnSpc>
            </a:pP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latin typeface="Times New Roman" panose="02020603050405020304" pitchFamily="18" charset="0"/>
                <a:ea typeface="微软雅黑" panose="020B0503020204020204" pitchFamily="34" charset="-122"/>
                <a:cs typeface="Times New Roman" panose="02020603050405020304" pitchFamily="18" charset="0"/>
              </a:rPr>
              <a:t>解析</a:t>
            </a:r>
            <a:r>
              <a:rPr lang="en-US" altLang="zh-CN" sz="2100" b="1"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本题考查文段在文中的作用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联系文段在文中所处位置</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从结构和内容两方面分析文段在文中的作用即可</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sz="2100" dirty="0">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0439" y="1499957"/>
            <a:ext cx="8623121" cy="575945"/>
          </a:xfrm>
          <a:prstGeom prst="rect">
            <a:avLst/>
          </a:prstGeom>
        </p:spPr>
        <p:txBody>
          <a:bodyPr wrap="square">
            <a:spAutoFit/>
          </a:bodyPr>
          <a:lstStyle/>
          <a:p>
            <a:pPr>
              <a:lnSpc>
                <a:spcPct val="150000"/>
              </a:lnSpc>
            </a:pPr>
            <a:r>
              <a:rPr lang="zh-CN" altLang="en-US" sz="2100" b="1" dirty="0">
                <a:latin typeface="微软雅黑" panose="020B0503020204020204" pitchFamily="34" charset="-122"/>
                <a:ea typeface="微软雅黑" panose="020B0503020204020204" pitchFamily="34" charset="-122"/>
              </a:rPr>
              <a:t>样题二</a:t>
            </a:r>
            <a:r>
              <a:rPr lang="en-US" altLang="zh-CN" sz="2100" dirty="0">
                <a:latin typeface="微软雅黑" panose="020B0503020204020204" pitchFamily="34" charset="-122"/>
                <a:ea typeface="微软雅黑" panose="020B0503020204020204" pitchFamily="34" charset="-122"/>
              </a:rPr>
              <a:t>(2018•</a:t>
            </a:r>
            <a:r>
              <a:rPr lang="zh-CN" altLang="en-US" sz="2100" dirty="0">
                <a:latin typeface="微软雅黑" panose="020B0503020204020204" pitchFamily="34" charset="-122"/>
                <a:ea typeface="微软雅黑" panose="020B0503020204020204" pitchFamily="34" charset="-122"/>
              </a:rPr>
              <a:t>南充</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阅读下面文章</a:t>
            </a:r>
            <a:r>
              <a:rPr lang="en-US" altLang="zh-CN" sz="2100" dirty="0">
                <a:latin typeface="微软雅黑" panose="020B0503020204020204" pitchFamily="34" charset="-122"/>
                <a:ea typeface="微软雅黑" panose="020B0503020204020204" pitchFamily="34" charset="-122"/>
              </a:rPr>
              <a:t>,</a:t>
            </a:r>
            <a:r>
              <a:rPr lang="zh-CN" altLang="en-US" sz="2100" dirty="0">
                <a:latin typeface="微软雅黑" panose="020B0503020204020204" pitchFamily="34" charset="-122"/>
                <a:ea typeface="微软雅黑" panose="020B0503020204020204" pitchFamily="34" charset="-122"/>
              </a:rPr>
              <a:t>完成题目</a:t>
            </a:r>
            <a:r>
              <a:rPr lang="en-US" altLang="zh-CN" sz="2100" dirty="0">
                <a:latin typeface="微软雅黑" panose="020B0503020204020204" pitchFamily="34" charset="-122"/>
                <a:ea typeface="微软雅黑" panose="020B0503020204020204" pitchFamily="34" charset="-122"/>
              </a:rPr>
              <a:t>｡(12</a:t>
            </a:r>
            <a:r>
              <a:rPr lang="zh-CN" altLang="en-US" sz="2100" dirty="0">
                <a:latin typeface="微软雅黑" panose="020B0503020204020204" pitchFamily="34" charset="-122"/>
                <a:ea typeface="微软雅黑" panose="020B0503020204020204" pitchFamily="34" charset="-122"/>
              </a:rPr>
              <a:t>分</a:t>
            </a:r>
            <a:r>
              <a:rPr lang="en-US" altLang="zh-CN" sz="2100" dirty="0">
                <a:latin typeface="微软雅黑" panose="020B0503020204020204" pitchFamily="34" charset="-122"/>
                <a:ea typeface="微软雅黑" panose="020B0503020204020204" pitchFamily="34" charset="-122"/>
              </a:rPr>
              <a:t>)</a:t>
            </a:r>
            <a:endParaRPr sz="2100" dirty="0">
              <a:latin typeface="微软雅黑" panose="020B0503020204020204" pitchFamily="34" charset="-122"/>
              <a:ea typeface="微软雅黑" panose="020B0503020204020204" pitchFamily="34" charset="-122"/>
            </a:endParaRPr>
          </a:p>
        </p:txBody>
      </p:sp>
      <p:sp>
        <p:nvSpPr>
          <p:cNvPr id="100" name="文本框 99">
            <a:hlinkClick r:id="rId1" action="ppaction://hlinkfile"/>
          </p:cNvPr>
          <p:cNvSpPr txBox="1"/>
          <p:nvPr/>
        </p:nvSpPr>
        <p:spPr>
          <a:xfrm>
            <a:off x="2688772" y="3172233"/>
            <a:ext cx="4166711" cy="610870"/>
          </a:xfrm>
          <a:prstGeom prst="rect">
            <a:avLst/>
          </a:prstGeom>
          <a:noFill/>
          <a:ln w="9525">
            <a:noFill/>
          </a:ln>
        </p:spPr>
        <p:txBody>
          <a:bodyPr wrap="square">
            <a:spAutoFit/>
          </a:bodyPr>
          <a:lstStyle/>
          <a:p>
            <a:pPr indent="0"/>
            <a:r>
              <a:rPr lang="zh-CN" altLang="en-US" sz="3375" b="1" dirty="0">
                <a:solidFill>
                  <a:srgbClr val="ED7D31"/>
                </a:solidFill>
                <a:ea typeface="微软雅黑" panose="020B0503020204020204" pitchFamily="34" charset="-122"/>
              </a:rPr>
              <a:t>倾听草木的呼吸</a:t>
            </a:r>
            <a:endParaRPr lang="zh-CN" altLang="en-US" sz="3375" b="1" dirty="0">
              <a:solidFill>
                <a:srgbClr val="ED7D31"/>
              </a:solidFill>
              <a:ea typeface="微软雅黑" panose="020B0503020204020204" pitchFamily="3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61934" y="1510346"/>
            <a:ext cx="8620133" cy="3969385"/>
          </a:xfrm>
          <a:prstGeom prst="rect">
            <a:avLst/>
          </a:prstGeom>
        </p:spPr>
        <p:txBody>
          <a:bodyPr wrap="square">
            <a:spAutoFit/>
          </a:bodyPr>
          <a:lstStyle/>
          <a:p>
            <a:pPr algn="just">
              <a:lnSpc>
                <a:spcPct val="150000"/>
              </a:lnSpc>
            </a:pP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1.</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结合选文</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说说标题“倾听草木的呼吸”的作用</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｡(3</a:t>
            </a:r>
            <a:r>
              <a:rPr lang="zh-CN" altLang="en-US" sz="2100" dirty="0">
                <a:latin typeface="Times New Roman" panose="02020603050405020304" pitchFamily="18" charset="0"/>
                <a:ea typeface="微软雅黑" panose="020B0503020204020204" pitchFamily="34" charset="-122"/>
                <a:cs typeface="Times New Roman" panose="02020603050405020304" pitchFamily="18" charset="0"/>
              </a:rPr>
              <a:t>分</a:t>
            </a:r>
            <a:r>
              <a:rPr lang="en-US" altLang="zh-CN" sz="2100" dirty="0">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b="1"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答案</a:t>
            </a:r>
            <a:r>
              <a:rPr lang="en-US" altLang="zh-CN"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b="1"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①</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运用拟人的修辞手法</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表明对草木的关注</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欣赏</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产生对人生的思考和感悟</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②</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交代文章的写作对象</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③</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点明写作内容</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④</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暗示文章的主旨</a:t>
            </a: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a:p>
            <a:pPr algn="just">
              <a:lnSpc>
                <a:spcPct val="150000"/>
              </a:lnSpc>
            </a:pPr>
            <a:r>
              <a:rPr lang="en-US" altLang="zh-CN" sz="2100" dirty="0" smtClean="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⑤</a:t>
            </a:r>
            <a:r>
              <a:rPr lang="zh-CN" altLang="en-US"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引起读者思考和阅读兴趣</a:t>
            </a:r>
            <a:r>
              <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rPr>
              <a:t>｡</a:t>
            </a:r>
            <a:endParaRPr lang="en-US" altLang="zh-CN" sz="2100" dirty="0">
              <a:solidFill>
                <a:srgbClr val="C00000"/>
              </a:solidFill>
              <a:latin typeface="Times New Roman" panose="02020603050405020304" pitchFamily="18" charset="0"/>
              <a:ea typeface="微软雅黑" panose="020B0503020204020204" pitchFamily="34" charset="-122"/>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2">
                                            <p:txEl>
                                              <p:pRg st="3" end="3"/>
                                            </p:txEl>
                                          </p:spTgt>
                                        </p:tgtEl>
                                        <p:attrNameLst>
                                          <p:attrName>style.visibility</p:attrName>
                                        </p:attrNameLst>
                                      </p:cBhvr>
                                      <p:to>
                                        <p:strVal val="visible"/>
                                      </p:to>
                                    </p:set>
                                    <p:anim calcmode="lin" valueType="num">
                                      <p:cBhvr additive="base">
                                        <p:cTn id="15" dur="500" fill="hold"/>
                                        <p:tgtEl>
                                          <p:spTgt spid="2">
                                            <p:txEl>
                                              <p:pRg st="3" end="3"/>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3" end="3"/>
                                            </p:txEl>
                                          </p:spTgt>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2">
                                            <p:txEl>
                                              <p:pRg st="4" end="4"/>
                                            </p:txEl>
                                          </p:spTgt>
                                        </p:tgtEl>
                                        <p:attrNameLst>
                                          <p:attrName>style.visibility</p:attrName>
                                        </p:attrNameLst>
                                      </p:cBhvr>
                                      <p:to>
                                        <p:strVal val="visible"/>
                                      </p:to>
                                    </p:set>
                                    <p:anim calcmode="lin" valueType="num">
                                      <p:cBhvr additive="base">
                                        <p:cTn id="19" dur="500" fill="hold"/>
                                        <p:tgtEl>
                                          <p:spTgt spid="2">
                                            <p:txEl>
                                              <p:pRg st="4" end="4"/>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2">
                                            <p:txEl>
                                              <p:pRg st="4" end="4"/>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2">
                                            <p:txEl>
                                              <p:pRg st="5" end="5"/>
                                            </p:txEl>
                                          </p:spTgt>
                                        </p:tgtEl>
                                        <p:attrNameLst>
                                          <p:attrName>style.visibility</p:attrName>
                                        </p:attrNameLst>
                                      </p:cBhvr>
                                      <p:to>
                                        <p:strVal val="visible"/>
                                      </p:to>
                                    </p:set>
                                    <p:anim calcmode="lin" valueType="num">
                                      <p:cBhvr additive="base">
                                        <p:cTn id="23" dur="500" fill="hold"/>
                                        <p:tgtEl>
                                          <p:spTgt spid="2">
                                            <p:txEl>
                                              <p:pRg st="5" end="5"/>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2">
                                            <p:txEl>
                                              <p:pRg st="5" end="5"/>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2">
                                            <p:txEl>
                                              <p:pRg st="6" end="6"/>
                                            </p:txEl>
                                          </p:spTgt>
                                        </p:tgtEl>
                                        <p:attrNameLst>
                                          <p:attrName>style.visibility</p:attrName>
                                        </p:attrNameLst>
                                      </p:cBhvr>
                                      <p:to>
                                        <p:strVal val="visible"/>
                                      </p:to>
                                    </p:set>
                                    <p:anim calcmode="lin" valueType="num">
                                      <p:cBhvr additive="base">
                                        <p:cTn id="27" dur="500" fill="hold"/>
                                        <p:tgtEl>
                                          <p:spTgt spid="2">
                                            <p:txEl>
                                              <p:pRg st="6" end="6"/>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2">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默认设计模板">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Cambria-Calibri">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6529</Words>
  <Application>WPS 演示</Application>
  <PresentationFormat>在屏幕上显示</PresentationFormat>
  <Paragraphs>210</Paragraphs>
  <Slides>45</Slides>
  <Notes>1</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45</vt:i4>
      </vt:variant>
    </vt:vector>
  </HeadingPairs>
  <TitlesOfParts>
    <vt:vector size="52" baseType="lpstr">
      <vt:lpstr>Arial</vt:lpstr>
      <vt:lpstr>宋体</vt:lpstr>
      <vt:lpstr>Wingdings</vt:lpstr>
      <vt:lpstr>Calibri</vt:lpstr>
      <vt:lpstr>Times New Roman</vt:lpstr>
      <vt:lpstr>微软雅黑</vt:lpstr>
      <vt:lpstr>默认设计模板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编辑资料-刘洁</cp:lastModifiedBy>
  <cp:revision>54</cp:revision>
  <dcterms:created xsi:type="dcterms:W3CDTF">2017-03-15T04:23:48Z</dcterms:created>
  <dcterms:modified xsi:type="dcterms:W3CDTF">2020-02-24T04:59:32Z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2052-11.1.0.9209</vt:lpwstr>
  </property>
</Properties>
</file>