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57" r:id="rId3"/>
    <p:sldId id="280" r:id="rId4"/>
    <p:sldId id="261" r:id="rId5"/>
    <p:sldId id="262" r:id="rId6"/>
    <p:sldId id="265" r:id="rId7"/>
    <p:sldId id="281" r:id="rId8"/>
    <p:sldId id="282" r:id="rId9"/>
    <p:sldId id="283" r:id="rId10"/>
    <p:sldId id="266" r:id="rId11"/>
    <p:sldId id="267" r:id="rId12"/>
    <p:sldId id="285" r:id="rId13"/>
    <p:sldId id="286" r:id="rId14"/>
    <p:sldId id="287" r:id="rId15"/>
    <p:sldId id="288" r:id="rId16"/>
    <p:sldId id="270" r:id="rId17"/>
    <p:sldId id="271"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90" d="100"/>
          <a:sy n="90" d="100"/>
        </p:scale>
        <p:origin x="-126" y="-40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tags" Target="tags/tag1.xml" /><Relationship Id="rId2" Type="http://schemas.openxmlformats.org/officeDocument/2006/relationships/slide" Target="slides/slide1.xml" /><Relationship Id="rId20" Type="http://schemas.openxmlformats.org/officeDocument/2006/relationships/presProps" Target="presProps.xml" /><Relationship Id="rId21" Type="http://schemas.openxmlformats.org/officeDocument/2006/relationships/viewProps" Target="viewProps.xml" /><Relationship Id="rId22" Type="http://schemas.openxmlformats.org/officeDocument/2006/relationships/theme" Target="theme/theme1.xml" /><Relationship Id="rId23"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 Id="rId3"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b="1" smtClean="0"/>
              <a:t>《</a:t>
            </a:r>
            <a:r>
              <a:rPr lang="zh-CN" altLang="en-US" b="1" smtClean="0"/>
              <a:t>乡土中国</a:t>
            </a:r>
            <a:r>
              <a:rPr lang="en-US" altLang="zh-CN" b="1" smtClean="0"/>
              <a:t>》</a:t>
            </a:r>
            <a:r>
              <a:rPr lang="zh-CN" altLang="en-US" b="1" smtClean="0"/>
              <a:t>第</a:t>
            </a:r>
            <a:r>
              <a:rPr lang="en-US" altLang="zh-CN" b="1" smtClean="0"/>
              <a:t>4</a:t>
            </a:r>
            <a:r>
              <a:rPr lang="zh-CN" altLang="en-US" b="1" smtClean="0"/>
              <a:t>课时总结交流课</a:t>
            </a:r>
            <a:endParaRPr lang="zh-CN" altLang="en-US"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567836" y="1573469"/>
            <a:ext cx="7490564" cy="581007"/>
          </a:xfrm>
        </p:spPr>
        <p:txBody>
          <a:bodyPr>
            <a:normAutofit/>
          </a:bodyPr>
          <a:lstStyle/>
          <a:p>
            <a:r>
              <a:rPr lang="zh-CN" altLang="en-US" b="1" smtClean="0"/>
              <a:t>第一大组交流：</a:t>
            </a:r>
            <a:r>
              <a:rPr lang="en-US" altLang="zh-CN" b="1" smtClean="0"/>
              <a:t>《</a:t>
            </a:r>
            <a:r>
              <a:rPr lang="zh-CN" altLang="en-US" b="1" smtClean="0"/>
              <a:t>乡土中国</a:t>
            </a:r>
            <a:r>
              <a:rPr lang="en-US" altLang="zh-CN" b="1" smtClean="0"/>
              <a:t>》</a:t>
            </a:r>
            <a:r>
              <a:rPr lang="zh-CN" altLang="en-US" b="1" smtClean="0"/>
              <a:t>整本书结构导图</a:t>
            </a:r>
            <a:endParaRPr lang="zh-CN" altLang="en-US"/>
          </a:p>
        </p:txBody>
      </p:sp>
      <p:sp>
        <p:nvSpPr>
          <p:cNvPr id="5" name="TextBox 4"/>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三、完型导图 ，分享感悟</a:t>
            </a:r>
            <a:endParaRPr lang="zh-CN" altLang="en-US" sz="3600"/>
          </a:p>
        </p:txBody>
      </p:sp>
      <p:pic>
        <p:nvPicPr>
          <p:cNvPr id="6" name="图片 5" descr="如何介绍一本书（《乡土中国》思维导图）.jpg"/>
          <p:cNvPicPr>
            <a:picLocks noChangeAspect="1"/>
          </p:cNvPicPr>
          <p:nvPr/>
        </p:nvPicPr>
        <p:blipFill>
          <a:blip r:embed="rId2"/>
          <a:srcRect l="59701" t="36124" r="5853" b="52908"/>
          <a:stretch>
            <a:fillRect/>
          </a:stretch>
        </p:blipFill>
        <p:spPr>
          <a:xfrm>
            <a:off x="3106455" y="2705621"/>
            <a:ext cx="5749446" cy="276825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l="9411" t="14761" r="9493" b="15390"/>
          <a:stretch>
            <a:fillRect/>
          </a:stretch>
        </p:blipFill>
        <p:spPr>
          <a:xfrm>
            <a:off x="2505205" y="2066795"/>
            <a:ext cx="7415409" cy="4308953"/>
          </a:xfrm>
          <a:prstGeom prst="rect">
            <a:avLst/>
          </a:prstGeom>
        </p:spPr>
      </p:pic>
      <p:sp>
        <p:nvSpPr>
          <p:cNvPr id="5" name="TextBox 4"/>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三、完型导图 ，分享感悟</a:t>
            </a:r>
            <a:endParaRPr lang="zh-CN" altLang="en-US" sz="3600"/>
          </a:p>
        </p:txBody>
      </p:sp>
      <p:sp>
        <p:nvSpPr>
          <p:cNvPr id="7" name="文本占位符 1"/>
          <p:cNvSpPr>
            <a:spLocks noGrp="1"/>
          </p:cNvSpPr>
          <p:nvPr>
            <p:ph type="body" sz="half" idx="2"/>
          </p:nvPr>
        </p:nvSpPr>
        <p:spPr>
          <a:xfrm>
            <a:off x="3482236" y="1573469"/>
            <a:ext cx="5160723" cy="581007"/>
          </a:xfrm>
        </p:spPr>
        <p:txBody>
          <a:bodyPr>
            <a:normAutofit fontScale="92500"/>
          </a:bodyPr>
          <a:lstStyle/>
          <a:p>
            <a:r>
              <a:rPr lang="zh-CN" altLang="en-US" b="1" smtClean="0"/>
              <a:t>第二大组交流：</a:t>
            </a:r>
            <a:r>
              <a:rPr lang="en-US" altLang="zh-CN" b="1" smtClean="0"/>
              <a:t>《</a:t>
            </a:r>
            <a:r>
              <a:rPr lang="zh-CN" altLang="en-US" b="1" smtClean="0"/>
              <a:t>乡土本色</a:t>
            </a:r>
            <a:r>
              <a:rPr lang="en-US" altLang="zh-CN" b="1" smtClean="0"/>
              <a:t>》</a:t>
            </a:r>
            <a:r>
              <a:rPr lang="zh-CN" altLang="en-US" b="1" smtClean="0"/>
              <a:t>结构导图</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三、完型导图 ，分享感悟</a:t>
            </a:r>
            <a:endParaRPr lang="zh-CN" altLang="en-US" sz="3600"/>
          </a:p>
        </p:txBody>
      </p:sp>
      <p:sp>
        <p:nvSpPr>
          <p:cNvPr id="5" name="文本占位符 1"/>
          <p:cNvSpPr txBox="1"/>
          <p:nvPr/>
        </p:nvSpPr>
        <p:spPr>
          <a:xfrm>
            <a:off x="2367419" y="1548417"/>
            <a:ext cx="7615824" cy="581007"/>
          </a:xfrm>
          <a:prstGeom prst="rect">
            <a:avLst/>
          </a:prstGeom>
        </p:spPr>
        <p:txBody>
          <a:bodyPr vert="horz" lIns="91440" tIns="45720" rIns="91440" bIns="45720" rtlCol="0">
            <a:normAutofit fontScale="92500"/>
          </a:bodyPr>
          <a:lstStyle/>
          <a:p>
            <a:pPr lvl="0">
              <a:lnSpc>
                <a:spcPct val="90000"/>
              </a:lnSpc>
              <a:spcBef>
                <a:spcPts val="1000"/>
              </a:spcBef>
            </a:pPr>
            <a:r>
              <a:rPr kumimoji="0" lang="zh-CN" altLang="en-US" sz="2400" b="1" i="0" u="none" strike="noStrike" kern="1200" cap="none" spc="0" normalizeH="0" baseline="0" noProof="0" smtClean="0">
                <a:ln>
                  <a:noFill/>
                </a:ln>
                <a:solidFill>
                  <a:srgbClr val="FF0000"/>
                </a:solidFill>
                <a:effectLst/>
                <a:uLnTx/>
                <a:uFillTx/>
                <a:latin typeface="+mn-lt"/>
                <a:ea typeface="+mn-ea"/>
                <a:cs typeface="+mn-cs"/>
              </a:rPr>
              <a:t>第三大组交流：</a:t>
            </a:r>
            <a:r>
              <a:rPr lang="zh-CN" altLang="en-US" sz="2400" b="1" smtClean="0">
                <a:solidFill>
                  <a:srgbClr val="FF0000"/>
                </a:solidFill>
              </a:rPr>
              <a:t>从</a:t>
            </a:r>
            <a:r>
              <a:rPr lang="en-US" altLang="zh-CN" sz="2400" b="1" smtClean="0">
                <a:solidFill>
                  <a:srgbClr val="FF0000"/>
                </a:solidFill>
              </a:rPr>
              <a:t>《</a:t>
            </a:r>
            <a:r>
              <a:rPr lang="zh-CN" altLang="en-US" sz="2400" b="1" smtClean="0">
                <a:solidFill>
                  <a:srgbClr val="FF0000"/>
                </a:solidFill>
              </a:rPr>
              <a:t>长老统治</a:t>
            </a:r>
            <a:r>
              <a:rPr lang="en-US" altLang="zh-CN" sz="2400" b="1" smtClean="0">
                <a:solidFill>
                  <a:srgbClr val="FF0000"/>
                </a:solidFill>
              </a:rPr>
              <a:t>》</a:t>
            </a:r>
            <a:r>
              <a:rPr lang="zh-CN" altLang="en-US" sz="2400" b="1" smtClean="0">
                <a:solidFill>
                  <a:srgbClr val="FF0000"/>
                </a:solidFill>
              </a:rPr>
              <a:t>看</a:t>
            </a:r>
            <a:r>
              <a:rPr lang="en-US" altLang="zh-CN" sz="2400" b="1" smtClean="0">
                <a:solidFill>
                  <a:srgbClr val="FF0000"/>
                </a:solidFill>
              </a:rPr>
              <a:t>《</a:t>
            </a:r>
            <a:r>
              <a:rPr lang="zh-CN" altLang="en-US" sz="2400" b="1" smtClean="0">
                <a:solidFill>
                  <a:srgbClr val="FF0000"/>
                </a:solidFill>
              </a:rPr>
              <a:t>乡土中国</a:t>
            </a:r>
            <a:r>
              <a:rPr lang="en-US" altLang="zh-CN" sz="2400" b="1" smtClean="0">
                <a:solidFill>
                  <a:srgbClr val="FF0000"/>
                </a:solidFill>
              </a:rPr>
              <a:t>》</a:t>
            </a:r>
            <a:r>
              <a:rPr lang="zh-CN" altLang="en-US" sz="2400" b="1" smtClean="0">
                <a:solidFill>
                  <a:srgbClr val="FF0000"/>
                </a:solidFill>
              </a:rPr>
              <a:t>的语言特点</a:t>
            </a:r>
            <a:endParaRPr kumimoji="0" lang="zh-CN" altLang="en-US" sz="2400" b="0" i="0" u="none" strike="noStrike" kern="1200" cap="none" spc="0" normalizeH="0" baseline="0" noProof="0">
              <a:ln>
                <a:noFill/>
              </a:ln>
              <a:solidFill>
                <a:srgbClr val="FF0000"/>
              </a:solidFill>
              <a:effectLst/>
              <a:uLnTx/>
              <a:uFillTx/>
              <a:latin typeface="+mn-lt"/>
              <a:ea typeface="+mn-ea"/>
              <a:cs typeface="+mn-cs"/>
            </a:endParaRPr>
          </a:p>
        </p:txBody>
      </p:sp>
      <p:sp>
        <p:nvSpPr>
          <p:cNvPr id="6" name="文本占位符 1"/>
          <p:cNvSpPr>
            <a:spLocks noGrp="1"/>
          </p:cNvSpPr>
          <p:nvPr>
            <p:ph type="body" sz="half" idx="2"/>
          </p:nvPr>
        </p:nvSpPr>
        <p:spPr>
          <a:xfrm>
            <a:off x="950934" y="2337557"/>
            <a:ext cx="10304145" cy="3811905"/>
          </a:xfrm>
        </p:spPr>
        <p:txBody>
          <a:bodyPr>
            <a:normAutofit/>
          </a:bodyPr>
          <a:lstStyle/>
          <a:p>
            <a:r>
              <a:rPr lang="zh-CN" altLang="en-US" smtClean="0">
                <a:latin typeface="+mj-ea"/>
                <a:ea typeface="+mj-ea"/>
              </a:rPr>
              <a:t>       </a:t>
            </a:r>
            <a:r>
              <a:rPr lang="zh-CN" altLang="en-US" b="1" smtClean="0">
                <a:solidFill>
                  <a:srgbClr val="0000FF"/>
                </a:solidFill>
                <a:latin typeface="+mj-ea"/>
                <a:ea typeface="+mj-ea"/>
              </a:rPr>
              <a:t>从整体看，</a:t>
            </a:r>
            <a:r>
              <a:rPr lang="en-US" altLang="zh-CN" b="1" smtClean="0">
                <a:solidFill>
                  <a:srgbClr val="0000FF"/>
                </a:solidFill>
                <a:latin typeface="+mj-ea"/>
                <a:ea typeface="+mj-ea"/>
              </a:rPr>
              <a:t>《</a:t>
            </a:r>
            <a:r>
              <a:rPr lang="zh-CN" altLang="en-US" b="1" smtClean="0">
                <a:solidFill>
                  <a:srgbClr val="0000FF"/>
                </a:solidFill>
                <a:latin typeface="+mj-ea"/>
                <a:ea typeface="+mj-ea"/>
              </a:rPr>
              <a:t>乡土中国</a:t>
            </a:r>
            <a:r>
              <a:rPr lang="en-US" altLang="zh-CN" b="1" smtClean="0">
                <a:solidFill>
                  <a:srgbClr val="0000FF"/>
                </a:solidFill>
                <a:latin typeface="+mj-ea"/>
                <a:ea typeface="+mj-ea"/>
              </a:rPr>
              <a:t>》</a:t>
            </a:r>
            <a:r>
              <a:rPr lang="zh-CN" altLang="en-US" b="1" smtClean="0">
                <a:solidFill>
                  <a:srgbClr val="0000FF"/>
                </a:solidFill>
                <a:latin typeface="+mj-ea"/>
                <a:ea typeface="+mj-ea"/>
              </a:rPr>
              <a:t>的语言可谓别具一格：质朴、自然，没有故弄玄虚的深奥，没有佶屈聱牙的生涩；通俗、形象，不乏幽默诙谐之笔；严谨、缜密，隐藏渊默智慧之思。</a:t>
            </a:r>
            <a:r>
              <a:rPr lang="en-US" altLang="zh-CN" b="1" smtClean="0">
                <a:solidFill>
                  <a:srgbClr val="0000FF"/>
                </a:solidFill>
                <a:latin typeface="+mj-ea"/>
                <a:ea typeface="+mj-ea"/>
              </a:rPr>
              <a:t>《</a:t>
            </a:r>
            <a:r>
              <a:rPr lang="zh-CN" altLang="en-US" b="1" smtClean="0">
                <a:solidFill>
                  <a:srgbClr val="0000FF"/>
                </a:solidFill>
                <a:latin typeface="+mj-ea"/>
                <a:ea typeface="+mj-ea"/>
              </a:rPr>
              <a:t>长老统治</a:t>
            </a:r>
            <a:r>
              <a:rPr lang="en-US" altLang="zh-CN" b="1" smtClean="0">
                <a:solidFill>
                  <a:srgbClr val="0000FF"/>
                </a:solidFill>
                <a:latin typeface="+mj-ea"/>
                <a:ea typeface="+mj-ea"/>
              </a:rPr>
              <a:t>》</a:t>
            </a:r>
            <a:r>
              <a:rPr lang="zh-CN" altLang="en-US" b="1" smtClean="0">
                <a:solidFill>
                  <a:srgbClr val="0000FF"/>
                </a:solidFill>
                <a:latin typeface="+mj-ea"/>
                <a:ea typeface="+mj-ea"/>
              </a:rPr>
              <a:t>中有这样一段话：人的规律类皆人为。用筷子夹豆腐，穿了高跟鞋跳舞不践别人的脚，真是难为人的规律</a:t>
            </a:r>
            <a:r>
              <a:rPr lang="en-US" b="1" smtClean="0">
                <a:solidFill>
                  <a:srgbClr val="0000FF"/>
                </a:solidFill>
                <a:latin typeface="+mj-ea"/>
                <a:ea typeface="+mj-ea"/>
              </a:rPr>
              <a:t>; </a:t>
            </a:r>
            <a:r>
              <a:rPr lang="zh-CN" altLang="en-US" b="1" smtClean="0">
                <a:solidFill>
                  <a:srgbClr val="0000FF"/>
                </a:solidFill>
                <a:latin typeface="+mj-ea"/>
                <a:ea typeface="+mj-ea"/>
              </a:rPr>
              <a:t>不学，不习，固然不成，学习时还得不怕困，不惮烦。不怕困，不惮烦，又非天性</a:t>
            </a:r>
            <a:r>
              <a:rPr lang="en-US" b="1" smtClean="0">
                <a:solidFill>
                  <a:srgbClr val="0000FF"/>
                </a:solidFill>
                <a:latin typeface="+mj-ea"/>
                <a:ea typeface="+mj-ea"/>
              </a:rPr>
              <a:t>;</a:t>
            </a:r>
            <a:r>
              <a:rPr lang="zh-CN" altLang="en-US" b="1" smtClean="0">
                <a:solidFill>
                  <a:srgbClr val="0000FF"/>
                </a:solidFill>
                <a:latin typeface="+mj-ea"/>
                <a:ea typeface="+mj-ea"/>
              </a:rPr>
              <a:t>于是不能不加以一些强制。强制发生了权力。作者用司空见惯的生活现象来“证明”一个道理：学习才能掌握“人的规律”“社会中的规律”，而要让人“不怕困、不惮烦”地学习，往往需要“强制”，所以“强制发生了权力”。学术著作的语言表达，能够如此通俗、形象，又不乏幽默诙谐，实属不易。这种庄谐并重、雅俗共赏的文风很值得我们学习。</a:t>
            </a: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938409" y="2387662"/>
            <a:ext cx="10304145" cy="3286630"/>
          </a:xfrm>
        </p:spPr>
        <p:txBody>
          <a:bodyPr>
            <a:normAutofit/>
          </a:bodyPr>
          <a:lstStyle/>
          <a:p>
            <a:r>
              <a:rPr lang="zh-CN" altLang="en-US" b="1" smtClean="0"/>
              <a:t>          在上个世纪三、四十年代，那时正处于中华民族生死危亡的时期，无数爱国志士探寻救国救民的道路：有人倡导教育救国，有人主张实业救国，有人实践军事救国，青年学者费孝通觉得学术也能救国。他从事社会学研究之目的在于认清中国社会，改造中国社会。</a:t>
            </a:r>
            <a:r>
              <a:rPr lang="en-US" altLang="zh-CN" b="1" smtClean="0"/>
              <a:t>《</a:t>
            </a:r>
            <a:r>
              <a:rPr lang="zh-CN" altLang="en-US" b="1" smtClean="0"/>
              <a:t>乡土中国</a:t>
            </a:r>
            <a:r>
              <a:rPr lang="en-US" altLang="zh-CN" b="1" smtClean="0"/>
              <a:t>》</a:t>
            </a:r>
            <a:r>
              <a:rPr lang="zh-CN" altLang="en-US" b="1" smtClean="0"/>
              <a:t>就是一本从文化模式介绍中国社会的论著。他的这本书为人类学、社会学贡献了两个重要术语</a:t>
            </a:r>
            <a:r>
              <a:rPr lang="en-US" b="1" smtClean="0"/>
              <a:t>——</a:t>
            </a:r>
            <a:r>
              <a:rPr lang="zh-CN" altLang="en-US" b="1" smtClean="0"/>
              <a:t>差序格局、礼治格局，阅读该书有助于我们对中国社会结构有更全面的了解，也会在如何有效治理当今中国这一问题上启迪我们。</a:t>
            </a:r>
          </a:p>
          <a:p>
            <a:endParaRPr lang="zh-CN" altLang="en-US"/>
          </a:p>
        </p:txBody>
      </p:sp>
      <p:sp>
        <p:nvSpPr>
          <p:cNvPr id="5" name="TextBox 4"/>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三、完型导图 ，分享感悟</a:t>
            </a:r>
            <a:endParaRPr lang="zh-CN" altLang="en-US" sz="3600"/>
          </a:p>
        </p:txBody>
      </p:sp>
      <p:sp>
        <p:nvSpPr>
          <p:cNvPr id="6" name="文本占位符 1"/>
          <p:cNvSpPr txBox="1"/>
          <p:nvPr/>
        </p:nvSpPr>
        <p:spPr>
          <a:xfrm>
            <a:off x="2830882" y="1498313"/>
            <a:ext cx="6425852" cy="581007"/>
          </a:xfrm>
          <a:prstGeom prst="rect">
            <a:avLst/>
          </a:prstGeom>
        </p:spPr>
        <p:txBody>
          <a:bodyPr vert="horz" lIns="91440" tIns="45720" rIns="91440" bIns="45720" rtlCol="0">
            <a:normAutofit/>
          </a:bodyPr>
          <a:lstStyle/>
          <a:p>
            <a:r>
              <a:rPr kumimoji="0" lang="zh-CN" altLang="en-US" sz="2400" b="1" i="0" u="none" strike="noStrike" kern="1200" cap="none" spc="0" normalizeH="0" baseline="0" noProof="0" smtClean="0">
                <a:ln>
                  <a:noFill/>
                </a:ln>
                <a:solidFill>
                  <a:srgbClr val="FF0000"/>
                </a:solidFill>
                <a:effectLst/>
                <a:uLnTx/>
                <a:uFillTx/>
                <a:latin typeface="+mn-lt"/>
                <a:ea typeface="+mn-ea"/>
                <a:cs typeface="+mn-cs"/>
              </a:rPr>
              <a:t>第四大组交流：</a:t>
            </a:r>
            <a:r>
              <a:rPr lang="zh-CN" altLang="en-US" sz="2400" b="1" smtClean="0">
                <a:solidFill>
                  <a:srgbClr val="FF0000"/>
                </a:solidFill>
              </a:rPr>
              <a:t>读</a:t>
            </a:r>
            <a:r>
              <a:rPr lang="en-US" altLang="zh-CN" sz="2400" b="1" smtClean="0">
                <a:solidFill>
                  <a:srgbClr val="FF0000"/>
                </a:solidFill>
              </a:rPr>
              <a:t>《</a:t>
            </a:r>
            <a:r>
              <a:rPr lang="zh-CN" altLang="en-US" sz="2400" b="1" smtClean="0">
                <a:solidFill>
                  <a:srgbClr val="FF0000"/>
                </a:solidFill>
              </a:rPr>
              <a:t>差序格局</a:t>
            </a:r>
            <a:r>
              <a:rPr lang="en-US" altLang="zh-CN" sz="2400" b="1" smtClean="0">
                <a:solidFill>
                  <a:srgbClr val="FF0000"/>
                </a:solidFill>
              </a:rPr>
              <a:t>》</a:t>
            </a:r>
            <a:r>
              <a:rPr lang="zh-CN" altLang="en-US" sz="2400" b="1" smtClean="0">
                <a:solidFill>
                  <a:srgbClr val="FF0000"/>
                </a:solidFill>
              </a:rPr>
              <a:t>有感（片段）</a:t>
            </a:r>
            <a:endParaRPr lang="zh-CN" altLang="en-US" sz="2400">
              <a:solidFill>
                <a:srgbClr val="FF0000"/>
              </a:solidFill>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866377"/>
            <a:ext cx="10304145" cy="4108537"/>
          </a:xfrm>
        </p:spPr>
        <p:txBody>
          <a:bodyPr>
            <a:normAutofit/>
          </a:bodyPr>
          <a:lstStyle/>
          <a:p>
            <a:r>
              <a:rPr lang="zh-CN" altLang="en-US" b="1" smtClean="0"/>
              <a:t>          费孝通先生的</a:t>
            </a:r>
            <a:r>
              <a:rPr lang="en-US" altLang="zh-CN" b="1" smtClean="0"/>
              <a:t>《</a:t>
            </a:r>
            <a:r>
              <a:rPr lang="zh-CN" altLang="en-US" b="1" smtClean="0"/>
              <a:t>乡土中国</a:t>
            </a:r>
            <a:r>
              <a:rPr lang="en-US" altLang="zh-CN" b="1" smtClean="0"/>
              <a:t>》</a:t>
            </a:r>
            <a:r>
              <a:rPr lang="zh-CN" altLang="en-US" b="1" smtClean="0"/>
              <a:t>一书出版距今已有</a:t>
            </a:r>
            <a:r>
              <a:rPr lang="en-US" b="1" smtClean="0"/>
              <a:t>80</a:t>
            </a:r>
            <a:r>
              <a:rPr lang="zh-CN" altLang="en-US" b="1" smtClean="0"/>
              <a:t>多年了，当年费孝通先生笔下的“乡土中国”也已发生了巨大的变化。假如某家出版社要以“后乡土中国”为书名，准备出版一本和</a:t>
            </a:r>
            <a:r>
              <a:rPr lang="en-US" altLang="zh-CN" b="1" smtClean="0"/>
              <a:t>《</a:t>
            </a:r>
            <a:r>
              <a:rPr lang="zh-CN" altLang="en-US" b="1" smtClean="0"/>
              <a:t>乡土中国</a:t>
            </a:r>
            <a:r>
              <a:rPr lang="en-US" altLang="zh-CN" b="1" smtClean="0"/>
              <a:t>》</a:t>
            </a:r>
            <a:r>
              <a:rPr lang="zh-CN" altLang="en-US" b="1" smtClean="0"/>
              <a:t>相呼应的书，用来反映当今社会的急剧变化，以帮助人们正确理解这些变化。请你完成下列任务。</a:t>
            </a:r>
          </a:p>
          <a:p>
            <a:r>
              <a:rPr lang="zh-CN" altLang="en-US" b="1" smtClean="0"/>
              <a:t>（</a:t>
            </a:r>
            <a:r>
              <a:rPr lang="en-US" b="1" smtClean="0"/>
              <a:t>1</a:t>
            </a:r>
            <a:r>
              <a:rPr lang="zh-CN" altLang="en-US" b="1" smtClean="0"/>
              <a:t>）请利用假期深入你所在的村庄或社区开展调查。对村庄或社区在社会规范、家庭特点、爱情婚姻和道德观念等方面的变化作观察研究。然后以小组为单位，仿照</a:t>
            </a:r>
            <a:r>
              <a:rPr lang="en-US" altLang="zh-CN" b="1" smtClean="0"/>
              <a:t>《</a:t>
            </a:r>
            <a:r>
              <a:rPr lang="zh-CN" altLang="en-US" b="1" smtClean="0"/>
              <a:t>乡土中国</a:t>
            </a:r>
            <a:r>
              <a:rPr lang="en-US" altLang="zh-CN" b="1" smtClean="0"/>
              <a:t>》</a:t>
            </a:r>
            <a:r>
              <a:rPr lang="zh-CN" altLang="en-US" b="1" smtClean="0"/>
              <a:t>的书目（部分），拟写</a:t>
            </a:r>
            <a:r>
              <a:rPr lang="en-US" altLang="zh-CN" b="1" smtClean="0"/>
              <a:t>《</a:t>
            </a:r>
            <a:r>
              <a:rPr lang="zh-CN" altLang="en-US" b="1" smtClean="0"/>
              <a:t>后乡土中国</a:t>
            </a:r>
            <a:r>
              <a:rPr lang="en-US" altLang="zh-CN" b="1" smtClean="0"/>
              <a:t>》</a:t>
            </a:r>
            <a:r>
              <a:rPr lang="zh-CN" altLang="en-US" b="1" smtClean="0"/>
              <a:t>一书的书目（部分）。</a:t>
            </a:r>
            <a:endParaRPr lang="en-US" altLang="zh-CN" b="1" smtClean="0"/>
          </a:p>
          <a:p>
            <a:endParaRPr lang="zh-CN" altLang="en-US" b="1" smtClean="0"/>
          </a:p>
          <a:p>
            <a:r>
              <a:rPr lang="zh-CN" altLang="en-US" b="1" smtClean="0"/>
              <a:t>（</a:t>
            </a:r>
            <a:r>
              <a:rPr lang="en-US" b="1" smtClean="0"/>
              <a:t>2</a:t>
            </a:r>
            <a:r>
              <a:rPr lang="zh-CN" altLang="en-US" b="1" smtClean="0"/>
              <a:t>）以小组为单位，为</a:t>
            </a:r>
            <a:r>
              <a:rPr lang="en-US" altLang="zh-CN" b="1" smtClean="0"/>
              <a:t>《</a:t>
            </a:r>
            <a:r>
              <a:rPr lang="zh-CN" altLang="en-US" b="1" smtClean="0"/>
              <a:t>后乡土中国</a:t>
            </a:r>
            <a:r>
              <a:rPr lang="en-US" altLang="zh-CN" b="1" smtClean="0"/>
              <a:t>》</a:t>
            </a:r>
            <a:r>
              <a:rPr lang="zh-CN" altLang="en-US" b="1" smtClean="0"/>
              <a:t>一书设计封面，并作简要说明。</a:t>
            </a:r>
          </a:p>
          <a:p>
            <a:endParaRPr lang="zh-CN" altLang="en-US"/>
          </a:p>
        </p:txBody>
      </p:sp>
      <p:sp>
        <p:nvSpPr>
          <p:cNvPr id="3" name="TextBox 2"/>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四、拟写目录 ，精设封面</a:t>
            </a:r>
            <a:endParaRPr lang="zh-CN" altLang="en-US" sz="3600"/>
          </a:p>
        </p:txBody>
      </p:sp>
      <p:sp>
        <p:nvSpPr>
          <p:cNvPr id="5" name="TextBox 4"/>
          <p:cNvSpPr txBox="1"/>
          <p:nvPr/>
        </p:nvSpPr>
        <p:spPr>
          <a:xfrm>
            <a:off x="606929" y="1096173"/>
            <a:ext cx="2646878" cy="584775"/>
          </a:xfrm>
          <a:prstGeom prst="rect">
            <a:avLst/>
          </a:prstGeom>
          <a:noFill/>
        </p:spPr>
        <p:txBody>
          <a:bodyPr wrap="none" rtlCol="0">
            <a:spAutoFit/>
          </a:bodyPr>
          <a:lstStyle/>
          <a:p>
            <a:r>
              <a:rPr lang="en-US" altLang="zh-CN" sz="3200" b="1" smtClean="0">
                <a:solidFill>
                  <a:srgbClr val="0000FF"/>
                </a:solidFill>
              </a:rPr>
              <a:t>【</a:t>
            </a:r>
            <a:r>
              <a:rPr lang="zh-CN" altLang="en-US" sz="3200" b="1" smtClean="0">
                <a:solidFill>
                  <a:srgbClr val="0000FF"/>
                </a:solidFill>
              </a:rPr>
              <a:t>评价反馈</a:t>
            </a:r>
            <a:r>
              <a:rPr lang="en-US" altLang="zh-CN" sz="3200" b="1" smtClean="0">
                <a:solidFill>
                  <a:srgbClr val="0000FF"/>
                </a:solidFill>
              </a:rPr>
              <a:t>】</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25675" y="1485786"/>
            <a:ext cx="4760934" cy="4902487"/>
          </a:xfrm>
        </p:spPr>
        <p:txBody>
          <a:bodyPr>
            <a:noAutofit/>
          </a:bodyPr>
          <a:lstStyle/>
          <a:p>
            <a:r>
              <a:rPr lang="zh-CN" altLang="en-US" sz="2800" b="1" smtClean="0">
                <a:latin typeface="+mj-ea"/>
                <a:ea typeface="+mj-ea"/>
              </a:rPr>
              <a:t>仿写书目（示例）：</a:t>
            </a:r>
            <a:endParaRPr lang="en-US" altLang="zh-CN" sz="2800" b="1" smtClean="0">
              <a:latin typeface="+mj-ea"/>
              <a:ea typeface="+mj-ea"/>
            </a:endParaRPr>
          </a:p>
          <a:p>
            <a:r>
              <a:rPr lang="zh-CN" altLang="en-US" sz="2800" b="1" smtClean="0">
                <a:latin typeface="+mj-ea"/>
                <a:ea typeface="+mj-ea"/>
              </a:rPr>
              <a:t>①（乡土本色）：走出乡土</a:t>
            </a:r>
            <a:endParaRPr lang="en-US" altLang="zh-CN" sz="2800" b="1" smtClean="0">
              <a:latin typeface="+mj-ea"/>
              <a:ea typeface="+mj-ea"/>
            </a:endParaRPr>
          </a:p>
          <a:p>
            <a:r>
              <a:rPr lang="zh-CN" altLang="en-US" sz="2800" b="1" smtClean="0">
                <a:latin typeface="+mj-ea"/>
                <a:ea typeface="+mj-ea"/>
              </a:rPr>
              <a:t>②（文字下乡）：村民进城</a:t>
            </a:r>
            <a:endParaRPr lang="en-US" altLang="zh-CN" sz="2800" b="1" smtClean="0">
              <a:latin typeface="+mj-ea"/>
              <a:ea typeface="+mj-ea"/>
            </a:endParaRPr>
          </a:p>
          <a:p>
            <a:r>
              <a:rPr lang="zh-CN" altLang="en-US" sz="2800" b="1" smtClean="0">
                <a:latin typeface="+mj-ea"/>
                <a:ea typeface="+mj-ea"/>
              </a:rPr>
              <a:t>③（家族）：小家庭</a:t>
            </a:r>
            <a:endParaRPr lang="en-US" altLang="zh-CN" sz="2800" b="1" smtClean="0">
              <a:latin typeface="+mj-ea"/>
              <a:ea typeface="+mj-ea"/>
            </a:endParaRPr>
          </a:p>
          <a:p>
            <a:r>
              <a:rPr lang="zh-CN" altLang="en-US" sz="2800" b="1" smtClean="0">
                <a:latin typeface="+mj-ea"/>
                <a:ea typeface="+mj-ea"/>
              </a:rPr>
              <a:t>④（礼治秩序）：法礼秩序</a:t>
            </a:r>
            <a:endParaRPr lang="en-US" altLang="zh-CN" sz="2800" b="1" smtClean="0">
              <a:latin typeface="+mj-ea"/>
              <a:ea typeface="+mj-ea"/>
            </a:endParaRPr>
          </a:p>
          <a:p>
            <a:r>
              <a:rPr lang="zh-CN" altLang="en-US" sz="2800" b="1" smtClean="0">
                <a:latin typeface="+mj-ea"/>
                <a:ea typeface="+mj-ea"/>
              </a:rPr>
              <a:t>⑤（男女有别）：追求爱情</a:t>
            </a:r>
            <a:endParaRPr lang="en-US" altLang="zh-CN" sz="2800" b="1" smtClean="0">
              <a:latin typeface="+mj-ea"/>
              <a:ea typeface="+mj-ea"/>
            </a:endParaRPr>
          </a:p>
          <a:p>
            <a:r>
              <a:rPr lang="zh-CN" altLang="en-US" sz="2800" b="1" smtClean="0">
                <a:latin typeface="+mj-ea"/>
                <a:ea typeface="+mj-ea"/>
              </a:rPr>
              <a:t>⑥（无讼）：信访</a:t>
            </a:r>
            <a:endParaRPr lang="en-US" altLang="zh-CN" sz="2800" b="1" smtClean="0">
              <a:latin typeface="+mj-ea"/>
              <a:ea typeface="+mj-ea"/>
            </a:endParaRPr>
          </a:p>
          <a:p>
            <a:r>
              <a:rPr lang="zh-CN" altLang="en-US" sz="2800" b="1" smtClean="0">
                <a:latin typeface="+mj-ea"/>
                <a:ea typeface="+mj-ea"/>
              </a:rPr>
              <a:t>⑦（无为政治）：村官政治</a:t>
            </a:r>
            <a:endParaRPr lang="en-US" altLang="zh-CN" sz="2800" b="1" smtClean="0">
              <a:latin typeface="+mj-ea"/>
              <a:ea typeface="+mj-ea"/>
            </a:endParaRPr>
          </a:p>
          <a:p>
            <a:r>
              <a:rPr lang="en-US" altLang="zh-CN" sz="2800" b="1" smtClean="0">
                <a:latin typeface="+mj-ea"/>
                <a:ea typeface="+mj-ea"/>
              </a:rPr>
              <a:t>… …… …</a:t>
            </a:r>
            <a:endParaRPr lang="zh-CN" altLang="en-US" sz="2800" b="1" smtClean="0">
              <a:latin typeface="+mj-ea"/>
              <a:ea typeface="+mj-ea"/>
            </a:endParaRPr>
          </a:p>
        </p:txBody>
      </p:sp>
      <p:sp>
        <p:nvSpPr>
          <p:cNvPr id="3" name="TextBox 2"/>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四、拟写目录 ，精设封面</a:t>
            </a:r>
            <a:endParaRPr lang="zh-CN" altLang="en-US" sz="3600"/>
          </a:p>
        </p:txBody>
      </p:sp>
      <p:sp>
        <p:nvSpPr>
          <p:cNvPr id="4" name="文本占位符 1"/>
          <p:cNvSpPr txBox="1"/>
          <p:nvPr/>
        </p:nvSpPr>
        <p:spPr>
          <a:xfrm>
            <a:off x="5686816" y="1337561"/>
            <a:ext cx="5824603" cy="4902487"/>
          </a:xfrm>
          <a:prstGeom prst="rect">
            <a:avLst/>
          </a:prstGeom>
        </p:spPr>
        <p:txBody>
          <a:bodyPr vert="horz" lIns="91440" tIns="45720" rIns="91440" bIns="45720" rtlCol="0">
            <a:no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800" b="1" i="0" u="none" strike="noStrike" kern="1200" cap="none" spc="0" normalizeH="0" baseline="0" noProof="0" smtClean="0">
                <a:ln>
                  <a:noFill/>
                </a:ln>
                <a:solidFill>
                  <a:schemeClr val="tx1"/>
                </a:solidFill>
                <a:effectLst/>
                <a:uLnTx/>
                <a:uFillTx/>
                <a:latin typeface="+mj-ea"/>
                <a:ea typeface="+mj-ea"/>
                <a:cs typeface="+mn-cs"/>
              </a:rPr>
              <a:t>封面描述（示例）：</a:t>
            </a:r>
            <a:endParaRPr kumimoji="0" lang="en-US" altLang="zh-CN" sz="2800" b="1" i="0" u="none" strike="noStrike" kern="1200" cap="none" spc="0" normalizeH="0" baseline="0" noProof="0" smtClean="0">
              <a:ln>
                <a:noFill/>
              </a:ln>
              <a:solidFill>
                <a:schemeClr val="tx1"/>
              </a:solidFill>
              <a:effectLst/>
              <a:uLnTx/>
              <a:uFillTx/>
              <a:latin typeface="+mj-ea"/>
              <a:ea typeface="+mj-ea"/>
              <a:cs typeface="+mn-cs"/>
            </a:endParaRPr>
          </a:p>
          <a:p>
            <a:r>
              <a:rPr lang="zh-CN" altLang="en-US" sz="2400" b="1" smtClean="0">
                <a:latin typeface="宋体" pitchFamily="2" charset="-122"/>
                <a:ea typeface="宋体" pitchFamily="2" charset="-122"/>
              </a:rPr>
              <a:t>封面主体图案：乡土中国的某一村庄的简笔写意画。中间一条石子路从下向上将左右两边的农村砖瓦平房隔开，略带弧形向左上方延伸。以黄色为画面的基色，黄色是土色，象征中国乡村社会。沿着石子路向左上方，在距封面天头上边不到四分之一处为天空，配以蓝色。寓意一为乡村接近大自然，二为当今已“走出乡土”，进入“后乡土中国”。封面中间（石子路）靠右纵向从上向下为书名“后乡土中国”五个黑色加粗宋体大字，封面右下角纵向署上出版社名称。</a:t>
            </a:r>
            <a:endParaRPr lang="zh-CN" altLang="en-US" sz="2400" b="1">
              <a:latin typeface="宋体" pitchFamily="2" charset="-122"/>
              <a:ea typeface="宋体"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464503" y="2224824"/>
            <a:ext cx="9094939" cy="2722958"/>
          </a:xfrm>
        </p:spPr>
        <p:txBody>
          <a:bodyPr/>
          <a:lstStyle/>
          <a:p>
            <a:r>
              <a:rPr lang="zh-CN" altLang="en-US" b="1" smtClean="0"/>
              <a:t>本节课我们通过对</a:t>
            </a:r>
            <a:r>
              <a:rPr lang="en-US" altLang="zh-CN" b="1" smtClean="0"/>
              <a:t>《</a:t>
            </a:r>
            <a:r>
              <a:rPr lang="zh-CN" altLang="en-US" b="1" smtClean="0"/>
              <a:t>乡土中国</a:t>
            </a:r>
            <a:r>
              <a:rPr lang="en-US" altLang="zh-CN" b="1" smtClean="0"/>
              <a:t>》</a:t>
            </a:r>
            <a:r>
              <a:rPr lang="zh-CN" altLang="en-US" b="1" smtClean="0"/>
              <a:t>一书中重要概念下定义、列表比较、画思维导图等活动，回顾了各篇的主要内容，准确把握重要概念的内涵，梳理了书中局部和全书的逻辑关联，从宏观上把握</a:t>
            </a:r>
            <a:r>
              <a:rPr lang="en-US" altLang="zh-CN" b="1" smtClean="0"/>
              <a:t>《</a:t>
            </a:r>
            <a:r>
              <a:rPr lang="zh-CN" altLang="en-US" b="1" smtClean="0"/>
              <a:t>乡土中国</a:t>
            </a:r>
            <a:r>
              <a:rPr lang="en-US" altLang="zh-CN" b="1" smtClean="0"/>
              <a:t>》</a:t>
            </a:r>
            <a:r>
              <a:rPr lang="zh-CN" altLang="en-US" b="1" smtClean="0"/>
              <a:t>的重要观点和价值取向；通过设计思维导图和他人分享了读</a:t>
            </a:r>
            <a:r>
              <a:rPr lang="en-US" altLang="zh-CN" b="1" smtClean="0"/>
              <a:t>《</a:t>
            </a:r>
            <a:r>
              <a:rPr lang="zh-CN" altLang="en-US" b="1" smtClean="0"/>
              <a:t>乡土中国</a:t>
            </a:r>
            <a:r>
              <a:rPr lang="en-US" altLang="zh-CN" b="1" smtClean="0"/>
              <a:t>》</a:t>
            </a:r>
            <a:r>
              <a:rPr lang="zh-CN" altLang="en-US" b="1" smtClean="0"/>
              <a:t>整本书的经验；我们还从语言风格的角度作了鉴赏交流，初步感受到了</a:t>
            </a:r>
            <a:r>
              <a:rPr lang="en-US" altLang="zh-CN" b="1" smtClean="0"/>
              <a:t>《</a:t>
            </a:r>
            <a:r>
              <a:rPr lang="zh-CN" altLang="en-US" b="1" smtClean="0"/>
              <a:t>乡土中国</a:t>
            </a:r>
            <a:r>
              <a:rPr lang="en-US" altLang="zh-CN" b="1" smtClean="0"/>
              <a:t>》</a:t>
            </a:r>
            <a:r>
              <a:rPr lang="zh-CN" altLang="en-US" b="1" smtClean="0"/>
              <a:t>这本“大家小书”的艺术魅力。当然，经典名著的价值魅力是无限的，反复地读，将会常读常新。</a:t>
            </a:r>
          </a:p>
          <a:p>
            <a:endParaRPr lang="zh-CN" altLang="en-US"/>
          </a:p>
        </p:txBody>
      </p:sp>
      <p:sp>
        <p:nvSpPr>
          <p:cNvPr id="3" name="矩形 2"/>
          <p:cNvSpPr/>
          <p:nvPr/>
        </p:nvSpPr>
        <p:spPr>
          <a:xfrm>
            <a:off x="1206857" y="703153"/>
            <a:ext cx="2646878" cy="584775"/>
          </a:xfrm>
          <a:prstGeom prst="rect">
            <a:avLst/>
          </a:prstGeom>
        </p:spPr>
        <p:txBody>
          <a:bodyPr wrap="none">
            <a:spAutoFit/>
          </a:bodyPr>
          <a:lstStyle/>
          <a:p>
            <a:r>
              <a:rPr lang="en-US" altLang="zh-CN" sz="3200" b="1" smtClean="0">
                <a:latin typeface="+mj-ea"/>
                <a:ea typeface="+mj-ea"/>
              </a:rPr>
              <a:t>【</a:t>
            </a:r>
            <a:r>
              <a:rPr lang="zh-CN" altLang="en-US" sz="3200" b="1" smtClean="0">
                <a:latin typeface="+mj-ea"/>
                <a:ea typeface="+mj-ea"/>
              </a:rPr>
              <a:t>课堂小结</a:t>
            </a:r>
            <a:r>
              <a:rPr lang="en-US" altLang="zh-CN" sz="3200" b="1" smtClean="0">
                <a:latin typeface="+mj-ea"/>
                <a:ea typeface="+mj-ea"/>
              </a:rPr>
              <a:t>】</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949250"/>
            <a:ext cx="10304145" cy="3811905"/>
          </a:xfrm>
        </p:spPr>
        <p:txBody>
          <a:bodyPr>
            <a:normAutofit/>
          </a:bodyPr>
          <a:lstStyle/>
          <a:p>
            <a:r>
              <a:rPr lang="zh-CN" altLang="en-US" sz="3200" b="1" smtClean="0"/>
              <a:t>阅读完</a:t>
            </a:r>
            <a:r>
              <a:rPr lang="en-US" altLang="zh-CN" sz="3200" b="1" smtClean="0"/>
              <a:t>《</a:t>
            </a:r>
            <a:r>
              <a:rPr lang="zh-CN" altLang="en-US" sz="3200" b="1" smtClean="0"/>
              <a:t>乡土中国</a:t>
            </a:r>
            <a:r>
              <a:rPr lang="en-US" altLang="zh-CN" sz="3200" b="1" smtClean="0"/>
              <a:t>》</a:t>
            </a:r>
            <a:r>
              <a:rPr lang="zh-CN" altLang="en-US" sz="3200" b="1" smtClean="0"/>
              <a:t>后，就全书或某一章节内容，写一篇读书笔记。</a:t>
            </a:r>
            <a:endParaRPr lang="zh-CN" altLang="en-US" sz="3200" b="1"/>
          </a:p>
        </p:txBody>
      </p:sp>
      <p:sp>
        <p:nvSpPr>
          <p:cNvPr id="3" name="TextBox 2"/>
          <p:cNvSpPr txBox="1"/>
          <p:nvPr/>
        </p:nvSpPr>
        <p:spPr>
          <a:xfrm>
            <a:off x="574158" y="691116"/>
            <a:ext cx="2646878" cy="584775"/>
          </a:xfrm>
          <a:prstGeom prst="rect">
            <a:avLst/>
          </a:prstGeom>
          <a:noFill/>
        </p:spPr>
        <p:txBody>
          <a:bodyPr wrap="none" rtlCol="0">
            <a:spAutoFit/>
          </a:bodyPr>
          <a:lstStyle/>
          <a:p>
            <a:r>
              <a:rPr lang="en-US" altLang="zh-CN" sz="3200" b="1" smtClean="0"/>
              <a:t>【</a:t>
            </a:r>
            <a:r>
              <a:rPr lang="zh-CN" altLang="en-US" sz="3200" b="1" smtClean="0"/>
              <a:t>布置作业</a:t>
            </a:r>
            <a:r>
              <a:rPr lang="en-US" altLang="zh-CN" sz="3200" b="1" smtClean="0"/>
              <a:t>】</a:t>
            </a:r>
          </a:p>
        </p:txBody>
      </p:sp>
      <p:pic>
        <p:nvPicPr>
          <p:cNvPr id="4" name="New picture"/>
          <p:cNvPicPr/>
          <p:nvPr/>
        </p:nvPicPr>
        <p:blipFill>
          <a:blip r:embed="rId2"/>
          <a:stretch>
            <a:fillRect/>
          </a:stretch>
        </p:blipFill>
        <p:spPr>
          <a:xfrm>
            <a:off x="11747500" y="10299700"/>
            <a:ext cx="342900" cy="2667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26367" y="730795"/>
            <a:ext cx="6376581" cy="4946989"/>
          </a:xfrm>
        </p:spPr>
        <p:txBody>
          <a:bodyPr>
            <a:normAutofit/>
          </a:bodyPr>
          <a:lstStyle/>
          <a:p>
            <a:r>
              <a:rPr lang="zh-CN" altLang="en-US" b="1" smtClean="0">
                <a:latin typeface="+mj-ea"/>
              </a:rPr>
              <a:t>一、</a:t>
            </a:r>
            <a:r>
              <a:rPr lang="zh-CN" altLang="en-US" b="1" smtClean="0"/>
              <a:t>梳理概念 </a:t>
            </a:r>
            <a:r>
              <a:rPr lang="zh-CN" altLang="en-US" b="1" smtClean="0">
                <a:latin typeface="+mj-ea"/>
              </a:rPr>
              <a:t>，整合理解</a:t>
            </a:r>
            <a:br>
              <a:rPr lang="en-US" altLang="zh-CN" b="1" smtClean="0">
                <a:latin typeface="+mj-ea"/>
              </a:rPr>
            </a:br>
            <a:br>
              <a:rPr lang="en-US" altLang="zh-CN" b="1" smtClean="0">
                <a:latin typeface="+mj-ea"/>
              </a:rPr>
            </a:br>
            <a:r>
              <a:rPr lang="zh-CN" altLang="en-US" b="1" smtClean="0">
                <a:latin typeface="+mj-ea"/>
              </a:rPr>
              <a:t>二、多维比较 ，明晰内涵</a:t>
            </a:r>
            <a:br>
              <a:rPr lang="en-US" altLang="zh-CN" b="1" smtClean="0">
                <a:latin typeface="+mj-ea"/>
              </a:rPr>
            </a:br>
            <a:br>
              <a:rPr lang="en-US" altLang="zh-CN" b="1" smtClean="0">
                <a:latin typeface="+mj-ea"/>
              </a:rPr>
            </a:br>
            <a:r>
              <a:rPr lang="zh-CN" altLang="en-US" b="1" smtClean="0">
                <a:latin typeface="+mj-ea"/>
              </a:rPr>
              <a:t>三、完型导图 ，分享感悟</a:t>
            </a:r>
            <a:br>
              <a:rPr lang="en-US" altLang="zh-CN" b="1" smtClean="0">
                <a:latin typeface="+mj-ea"/>
              </a:rPr>
            </a:br>
            <a:br>
              <a:rPr lang="en-US" altLang="zh-CN" b="1" smtClean="0">
                <a:latin typeface="+mj-ea"/>
              </a:rPr>
            </a:br>
            <a:r>
              <a:rPr lang="zh-CN" altLang="en-US" b="1" smtClean="0">
                <a:latin typeface="+mj-ea"/>
              </a:rPr>
              <a:t>四、拟写目录 ，精设封面</a:t>
            </a:r>
            <a:endParaRPr lang="zh-CN" altLang="en-US" b="1">
              <a:latin typeface="+mj-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874240"/>
            <a:ext cx="10304145" cy="3811905"/>
          </a:xfrm>
        </p:spPr>
        <p:txBody>
          <a:bodyPr>
            <a:normAutofit/>
          </a:bodyPr>
          <a:lstStyle/>
          <a:p>
            <a:r>
              <a:rPr lang="en-US" sz="3200" b="1" smtClean="0">
                <a:latin typeface="+mj-ea"/>
                <a:ea typeface="+mj-ea"/>
              </a:rPr>
              <a:t>1.</a:t>
            </a:r>
            <a:r>
              <a:rPr lang="zh-CN" altLang="en-US" sz="3200" b="1" smtClean="0">
                <a:latin typeface="+mj-ea"/>
                <a:ea typeface="+mj-ea"/>
              </a:rPr>
              <a:t>通过梳理</a:t>
            </a:r>
            <a:r>
              <a:rPr lang="en-US" altLang="zh-CN" sz="3200" b="1" smtClean="0">
                <a:latin typeface="+mj-ea"/>
                <a:ea typeface="+mj-ea"/>
              </a:rPr>
              <a:t>《</a:t>
            </a:r>
            <a:r>
              <a:rPr lang="zh-CN" altLang="en-US" sz="3200" b="1" smtClean="0">
                <a:latin typeface="+mj-ea"/>
                <a:ea typeface="+mj-ea"/>
              </a:rPr>
              <a:t>乡土中国</a:t>
            </a:r>
            <a:r>
              <a:rPr lang="en-US" altLang="zh-CN" sz="3200" b="1" smtClean="0">
                <a:latin typeface="+mj-ea"/>
                <a:ea typeface="+mj-ea"/>
              </a:rPr>
              <a:t>》</a:t>
            </a:r>
            <a:r>
              <a:rPr lang="zh-CN" altLang="en-US" sz="3200" b="1" smtClean="0">
                <a:latin typeface="+mj-ea"/>
                <a:ea typeface="+mj-ea"/>
              </a:rPr>
              <a:t>一书的主要概念，进一步了解“乡土中国”所展现的传统文化特点，更好地认识中国社会的过去和现实。</a:t>
            </a:r>
          </a:p>
          <a:p>
            <a:r>
              <a:rPr lang="en-US" sz="3200" b="1" smtClean="0">
                <a:latin typeface="+mj-ea"/>
                <a:ea typeface="+mj-ea"/>
              </a:rPr>
              <a:t>2.</a:t>
            </a:r>
            <a:r>
              <a:rPr lang="zh-CN" altLang="en-US" sz="3200" b="1" smtClean="0">
                <a:latin typeface="+mj-ea"/>
                <a:ea typeface="+mj-ea"/>
              </a:rPr>
              <a:t>运用思维导图梳理全书或局部的结构框架，培养和提升学生逻辑思维能力。</a:t>
            </a:r>
            <a:r>
              <a:rPr lang="en-US" altLang="zh-CN" sz="3200" b="1" smtClean="0">
                <a:solidFill>
                  <a:srgbClr val="FF0000"/>
                </a:solidFill>
                <a:latin typeface="+mj-ea"/>
                <a:ea typeface="+mj-ea"/>
              </a:rPr>
              <a:t>【</a:t>
            </a:r>
            <a:r>
              <a:rPr lang="zh-CN" altLang="en-US" sz="3200" b="1" smtClean="0">
                <a:solidFill>
                  <a:srgbClr val="FF0000"/>
                </a:solidFill>
                <a:latin typeface="+mj-ea"/>
                <a:ea typeface="+mj-ea"/>
              </a:rPr>
              <a:t>教学重点</a:t>
            </a:r>
            <a:r>
              <a:rPr lang="en-US" altLang="zh-CN" sz="3200" b="1" smtClean="0">
                <a:solidFill>
                  <a:srgbClr val="FF0000"/>
                </a:solidFill>
                <a:latin typeface="+mj-ea"/>
                <a:ea typeface="+mj-ea"/>
              </a:rPr>
              <a:t>】</a:t>
            </a:r>
            <a:endParaRPr lang="zh-CN" altLang="en-US" sz="3200" b="1" smtClean="0">
              <a:solidFill>
                <a:srgbClr val="FF0000"/>
              </a:solidFill>
              <a:latin typeface="+mj-ea"/>
              <a:ea typeface="+mj-ea"/>
            </a:endParaRPr>
          </a:p>
          <a:p>
            <a:r>
              <a:rPr lang="en-US" sz="3200" b="1" smtClean="0">
                <a:latin typeface="+mj-ea"/>
                <a:ea typeface="+mj-ea"/>
              </a:rPr>
              <a:t>3.</a:t>
            </a:r>
            <a:r>
              <a:rPr lang="zh-CN" altLang="en-US" sz="3200" b="1" smtClean="0">
                <a:latin typeface="+mj-ea"/>
                <a:ea typeface="+mj-ea"/>
              </a:rPr>
              <a:t>自主建构阅读学术类整本书的方法、策略，形成和积累阅读整本书的经验。</a:t>
            </a:r>
            <a:r>
              <a:rPr lang="en-US" altLang="zh-CN" sz="3200" b="1" smtClean="0">
                <a:solidFill>
                  <a:srgbClr val="FF0000"/>
                </a:solidFill>
                <a:latin typeface="+mj-ea"/>
                <a:ea typeface="+mj-ea"/>
              </a:rPr>
              <a:t>【</a:t>
            </a:r>
            <a:r>
              <a:rPr lang="zh-CN" altLang="en-US" sz="3200" b="1" smtClean="0">
                <a:solidFill>
                  <a:srgbClr val="FF0000"/>
                </a:solidFill>
                <a:latin typeface="+mj-ea"/>
                <a:ea typeface="+mj-ea"/>
              </a:rPr>
              <a:t>教学难点</a:t>
            </a:r>
            <a:r>
              <a:rPr lang="en-US" altLang="zh-CN" sz="3200" b="1" smtClean="0">
                <a:solidFill>
                  <a:srgbClr val="FF0000"/>
                </a:solidFill>
                <a:latin typeface="+mj-ea"/>
                <a:ea typeface="+mj-ea"/>
              </a:rPr>
              <a:t>】</a:t>
            </a:r>
          </a:p>
          <a:p>
            <a:endParaRPr lang="zh-CN" altLang="en-US" sz="3200" b="1">
              <a:latin typeface="+mj-ea"/>
              <a:ea typeface="+mj-ea"/>
            </a:endParaRPr>
          </a:p>
        </p:txBody>
      </p:sp>
      <p:sp>
        <p:nvSpPr>
          <p:cNvPr id="3" name="TextBox 2"/>
          <p:cNvSpPr txBox="1"/>
          <p:nvPr/>
        </p:nvSpPr>
        <p:spPr>
          <a:xfrm>
            <a:off x="627323" y="723015"/>
            <a:ext cx="2954655" cy="923330"/>
          </a:xfrm>
          <a:prstGeom prst="rect">
            <a:avLst/>
          </a:prstGeom>
          <a:noFill/>
        </p:spPr>
        <p:txBody>
          <a:bodyPr wrap="none" rtlCol="0">
            <a:spAutoFit/>
          </a:bodyPr>
          <a:lstStyle/>
          <a:p>
            <a:r>
              <a:rPr lang="en-US" altLang="zh-CN" sz="3600" b="1" smtClean="0"/>
              <a:t>【</a:t>
            </a:r>
            <a:r>
              <a:rPr lang="zh-CN" altLang="en-US" sz="3600" b="1" smtClean="0"/>
              <a:t>教学目标</a:t>
            </a:r>
            <a:r>
              <a:rPr lang="en-US" altLang="zh-CN" sz="3600" b="1" smtClean="0"/>
              <a:t>】</a:t>
            </a: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27568" y="2150685"/>
            <a:ext cx="10304145" cy="2942309"/>
          </a:xfrm>
        </p:spPr>
        <p:txBody>
          <a:bodyPr>
            <a:normAutofit/>
          </a:bodyPr>
          <a:lstStyle/>
          <a:p>
            <a:r>
              <a:rPr lang="zh-CN" altLang="en-US" b="1" smtClean="0">
                <a:latin typeface="宋体" pitchFamily="2" charset="-122"/>
                <a:ea typeface="宋体" pitchFamily="2" charset="-122"/>
              </a:rPr>
              <a:t>     </a:t>
            </a:r>
            <a:r>
              <a:rPr lang="zh-CN" altLang="en-US" sz="3200" b="1" smtClean="0">
                <a:latin typeface="+mn-ea"/>
              </a:rPr>
              <a:t>俗话说：“编筐编篓，全在收口”，编织技艺是如此，其实作文、读书也何尝不是如此呢？</a:t>
            </a:r>
            <a:endParaRPr lang="en-US" altLang="zh-CN" sz="3200" b="1" smtClean="0">
              <a:latin typeface="+mn-ea"/>
            </a:endParaRPr>
          </a:p>
          <a:p>
            <a:r>
              <a:rPr lang="en-US" altLang="zh-CN" sz="3200" b="1" smtClean="0">
                <a:latin typeface="+mn-ea"/>
              </a:rPr>
              <a:t>       </a:t>
            </a:r>
            <a:r>
              <a:rPr lang="zh-CN" altLang="en-US" sz="3200" b="1" smtClean="0">
                <a:latin typeface="+mn-ea"/>
              </a:rPr>
              <a:t>今天我们要在导读、批读和研读的基础上，进一步对</a:t>
            </a:r>
            <a:r>
              <a:rPr lang="en-US" altLang="zh-CN" sz="3200" b="1" smtClean="0">
                <a:latin typeface="+mn-ea"/>
              </a:rPr>
              <a:t>《</a:t>
            </a:r>
            <a:r>
              <a:rPr lang="zh-CN" altLang="en-US" sz="3200" b="1" smtClean="0">
                <a:latin typeface="+mn-ea"/>
              </a:rPr>
              <a:t>乡土中国</a:t>
            </a:r>
            <a:r>
              <a:rPr lang="en-US" altLang="zh-CN" sz="3200" b="1" smtClean="0">
                <a:latin typeface="+mn-ea"/>
              </a:rPr>
              <a:t>》</a:t>
            </a:r>
            <a:r>
              <a:rPr lang="zh-CN" altLang="en-US" sz="3200" b="1" smtClean="0">
                <a:latin typeface="+mn-ea"/>
              </a:rPr>
              <a:t>整本书阅读作总结交流和拓展应用，以此来梳理整合学到的方法，分享交流阅读的经验，自主建构学术类著作的阅读策略。</a:t>
            </a:r>
          </a:p>
          <a:p>
            <a:endParaRPr lang="zh-CN" altLang="en-US"/>
          </a:p>
        </p:txBody>
      </p:sp>
      <p:sp>
        <p:nvSpPr>
          <p:cNvPr id="4" name="TextBox 3"/>
          <p:cNvSpPr txBox="1"/>
          <p:nvPr/>
        </p:nvSpPr>
        <p:spPr>
          <a:xfrm>
            <a:off x="1180216" y="978196"/>
            <a:ext cx="2954655" cy="923330"/>
          </a:xfrm>
          <a:prstGeom prst="rect">
            <a:avLst/>
          </a:prstGeom>
          <a:noFill/>
        </p:spPr>
        <p:txBody>
          <a:bodyPr wrap="none" rtlCol="0">
            <a:spAutoFit/>
          </a:bodyPr>
          <a:lstStyle/>
          <a:p>
            <a:r>
              <a:rPr lang="en-US" altLang="zh-CN" sz="3600" b="1" smtClean="0"/>
              <a:t>【</a:t>
            </a:r>
            <a:r>
              <a:rPr lang="zh-CN" altLang="en-US" sz="3600" b="1" smtClean="0"/>
              <a:t>导入新课</a:t>
            </a:r>
            <a:r>
              <a:rPr lang="en-US" altLang="zh-CN" sz="3600" b="1" smtClean="0"/>
              <a:t>】</a:t>
            </a:r>
          </a:p>
          <a:p>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1076195" y="1356302"/>
            <a:ext cx="10304145" cy="4956816"/>
          </a:xfrm>
        </p:spPr>
        <p:txBody>
          <a:bodyPr>
            <a:normAutofit/>
          </a:bodyPr>
          <a:lstStyle/>
          <a:p>
            <a:r>
              <a:rPr lang="en-US" b="1" smtClean="0"/>
              <a:t>1.</a:t>
            </a:r>
            <a:r>
              <a:rPr lang="zh-CN" altLang="en-US" b="1" smtClean="0"/>
              <a:t>重读</a:t>
            </a:r>
            <a:r>
              <a:rPr lang="en-US" altLang="zh-CN" b="1" smtClean="0"/>
              <a:t>《</a:t>
            </a:r>
            <a:r>
              <a:rPr lang="zh-CN" altLang="en-US" b="1" smtClean="0"/>
              <a:t>乡土中国</a:t>
            </a:r>
            <a:r>
              <a:rPr lang="en-US" altLang="zh-CN" b="1" smtClean="0"/>
              <a:t>》</a:t>
            </a:r>
            <a:r>
              <a:rPr lang="zh-CN" altLang="en-US" b="1" smtClean="0"/>
              <a:t>，找出揭示乡土社会特征的相关概念加以准确理解。</a:t>
            </a:r>
            <a:endParaRPr lang="en-US" altLang="zh-CN" b="1" smtClean="0"/>
          </a:p>
          <a:p>
            <a:r>
              <a:rPr lang="zh-CN" altLang="en-US" b="1" smtClean="0"/>
              <a:t>（随机抽查</a:t>
            </a:r>
            <a:r>
              <a:rPr lang="en-US" b="1" smtClean="0"/>
              <a:t>5</a:t>
            </a:r>
            <a:r>
              <a:rPr lang="zh-CN" altLang="en-US" b="1" smtClean="0"/>
              <a:t>个学习小组的学习成果，师生相机评议补充）教师预设：</a:t>
            </a:r>
            <a:endParaRPr lang="zh-CN" altLang="en-US" smtClean="0"/>
          </a:p>
          <a:p>
            <a:r>
              <a:rPr lang="zh-CN" altLang="en-US" b="1" smtClean="0"/>
              <a:t>（</a:t>
            </a:r>
            <a:r>
              <a:rPr lang="en-US" b="1" smtClean="0"/>
              <a:t>1</a:t>
            </a:r>
            <a:r>
              <a:rPr lang="zh-CN" altLang="en-US" b="1" smtClean="0"/>
              <a:t>）熟悉社会：因见证了每个人的生长过程而使人和人、人和动物形成最为</a:t>
            </a:r>
            <a:r>
              <a:rPr lang="zh-CN" altLang="en-US" b="1" smtClean="0">
                <a:solidFill>
                  <a:srgbClr val="0000FF"/>
                </a:solidFill>
              </a:rPr>
              <a:t>熟悉的社会关系的村落式</a:t>
            </a:r>
            <a:r>
              <a:rPr lang="zh-CN" altLang="en-US" b="1" smtClean="0"/>
              <a:t>社会形态。</a:t>
            </a:r>
          </a:p>
          <a:p>
            <a:r>
              <a:rPr lang="zh-CN" altLang="en-US" b="1" smtClean="0"/>
              <a:t>（</a:t>
            </a:r>
            <a:r>
              <a:rPr lang="en-US" b="1" smtClean="0"/>
              <a:t>2</a:t>
            </a:r>
            <a:r>
              <a:rPr lang="zh-CN" altLang="en-US" b="1" smtClean="0"/>
              <a:t>）差序格局：乡土社会里的</a:t>
            </a:r>
            <a:r>
              <a:rPr lang="zh-CN" altLang="en-US" b="1" smtClean="0">
                <a:solidFill>
                  <a:srgbClr val="0000FF"/>
                </a:solidFill>
              </a:rPr>
              <a:t>人际关系是以个人为中心依据私人关系向外不断延伸而形成的可以自由伸缩变化的具有差等次序的关系圈</a:t>
            </a:r>
            <a:r>
              <a:rPr lang="zh-CN" altLang="en-US" b="1" smtClean="0"/>
              <a:t>。</a:t>
            </a:r>
            <a:endParaRPr lang="en-US" altLang="zh-CN" b="1" smtClean="0"/>
          </a:p>
          <a:p>
            <a:r>
              <a:rPr lang="zh-CN" altLang="en-US" b="1" smtClean="0"/>
              <a:t>（</a:t>
            </a:r>
            <a:r>
              <a:rPr lang="en-US" altLang="zh-CN" b="1" smtClean="0"/>
              <a:t>3</a:t>
            </a:r>
            <a:r>
              <a:rPr lang="zh-CN" altLang="en-US" b="1" smtClean="0"/>
              <a:t>）礼治社会：</a:t>
            </a:r>
            <a:r>
              <a:rPr lang="zh-CN" altLang="en-US" b="1" smtClean="0">
                <a:solidFill>
                  <a:srgbClr val="0000FF"/>
                </a:solidFill>
              </a:rPr>
              <a:t>运用教化手段使人们主动服膺于传统习惯而维持稳定</a:t>
            </a:r>
            <a:r>
              <a:rPr lang="zh-CN" altLang="en-US" b="1" smtClean="0"/>
              <a:t>的社会形态。</a:t>
            </a:r>
            <a:endParaRPr lang="en-US" altLang="zh-CN" b="1" smtClean="0"/>
          </a:p>
          <a:p>
            <a:r>
              <a:rPr lang="zh-CN" altLang="en-US" b="1" smtClean="0"/>
              <a:t>（</a:t>
            </a:r>
            <a:r>
              <a:rPr lang="en-US" altLang="en-US" b="1" smtClean="0"/>
              <a:t>4</a:t>
            </a:r>
            <a:r>
              <a:rPr lang="zh-CN" altLang="en-US" b="1" smtClean="0"/>
              <a:t>）无为政治：乡土社会因不具备横暴权力所追求的经济效益、也不具有同意权力所要求的分工体系而形成</a:t>
            </a:r>
            <a:r>
              <a:rPr lang="zh-CN" altLang="en-US" b="1" smtClean="0">
                <a:solidFill>
                  <a:srgbClr val="0000FF"/>
                </a:solidFill>
              </a:rPr>
              <a:t>的微弱和松弛的统治形态</a:t>
            </a:r>
            <a:r>
              <a:rPr lang="zh-CN" altLang="en-US" b="1" smtClean="0"/>
              <a:t>。</a:t>
            </a:r>
          </a:p>
          <a:p>
            <a:r>
              <a:rPr lang="zh-CN" altLang="en-US" b="1" smtClean="0"/>
              <a:t>（</a:t>
            </a:r>
            <a:r>
              <a:rPr lang="en-US" altLang="en-US" b="1" smtClean="0"/>
              <a:t>5</a:t>
            </a:r>
            <a:r>
              <a:rPr lang="zh-CN" altLang="en-US" b="1" smtClean="0"/>
              <a:t>）长老统治：区别于横暴权力和同意权力的</a:t>
            </a:r>
            <a:r>
              <a:rPr lang="zh-CN" altLang="en-US" b="1" smtClean="0">
                <a:solidFill>
                  <a:srgbClr val="0000FF"/>
                </a:solidFill>
              </a:rPr>
              <a:t>以教化形成的礼的统治形态</a:t>
            </a:r>
            <a:r>
              <a:rPr lang="zh-CN" altLang="en-US" b="1" smtClean="0"/>
              <a:t>。</a:t>
            </a:r>
          </a:p>
          <a:p>
            <a:r>
              <a:rPr lang="zh-CN" altLang="en-US" b="1" smtClean="0">
                <a:solidFill>
                  <a:srgbClr val="FF0000"/>
                </a:solidFill>
              </a:rPr>
              <a:t>中国乡土社会是一个</a:t>
            </a:r>
            <a:r>
              <a:rPr lang="zh-CN" altLang="en-US" b="1" u="sng" smtClean="0">
                <a:solidFill>
                  <a:srgbClr val="FF0000"/>
                </a:solidFill>
              </a:rPr>
              <a:t>                              ？                                    </a:t>
            </a:r>
            <a:r>
              <a:rPr lang="zh-CN" altLang="en-US" b="1" smtClean="0">
                <a:solidFill>
                  <a:srgbClr val="FF0000"/>
                </a:solidFill>
              </a:rPr>
              <a:t>的社会。        </a:t>
            </a:r>
          </a:p>
          <a:p>
            <a:endParaRPr lang="zh-CN" altLang="en-US" smtClean="0"/>
          </a:p>
          <a:p>
            <a:endParaRPr lang="zh-CN" altLang="en-US"/>
          </a:p>
        </p:txBody>
      </p:sp>
      <p:sp>
        <p:nvSpPr>
          <p:cNvPr id="3" name="TextBox 2"/>
          <p:cNvSpPr txBox="1"/>
          <p:nvPr/>
        </p:nvSpPr>
        <p:spPr>
          <a:xfrm>
            <a:off x="3242930" y="584790"/>
            <a:ext cx="5262979" cy="646331"/>
          </a:xfrm>
          <a:prstGeom prst="rect">
            <a:avLst/>
          </a:prstGeom>
          <a:noFill/>
        </p:spPr>
        <p:txBody>
          <a:bodyPr wrap="none" rtlCol="0">
            <a:spAutoFit/>
          </a:bodyPr>
          <a:lstStyle/>
          <a:p>
            <a:r>
              <a:rPr lang="zh-CN" altLang="en-US" sz="3600" b="1" smtClean="0">
                <a:latin typeface="+mj-ea"/>
              </a:rPr>
              <a:t>一、</a:t>
            </a:r>
            <a:r>
              <a:rPr lang="zh-CN" altLang="en-US" sz="3600" b="1" smtClean="0"/>
              <a:t>梳理概念</a:t>
            </a:r>
            <a:r>
              <a:rPr lang="zh-CN" altLang="en-US" sz="3600" b="1" smtClean="0">
                <a:latin typeface="+mj-ea"/>
              </a:rPr>
              <a:t>，整合理解</a:t>
            </a:r>
            <a:endParaRPr lang="zh-CN" altLang="en-US" sz="36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1967024" y="1265274"/>
          <a:ext cx="7286152" cy="5029200"/>
        </p:xfrm>
        <a:graphic>
          <a:graphicData uri="http://schemas.openxmlformats.org/drawingml/2006/table">
            <a:tbl>
              <a:tblPr/>
              <a:tblGrid>
                <a:gridCol w="3643076"/>
                <a:gridCol w="3643076"/>
              </a:tblGrid>
              <a:tr h="446568">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乡土</a:t>
                      </a:r>
                      <a:r>
                        <a:rPr lang="zh-CN" sz="2000" b="1" kern="100">
                          <a:solidFill>
                            <a:srgbClr val="000000"/>
                          </a:solidFill>
                          <a:latin typeface="黑体" pitchFamily="49" charset="-122"/>
                          <a:ea typeface="黑体" panose="02010609060101010101" pitchFamily="49" charset="-122"/>
                          <a:cs typeface="Times New Roman" panose="02020603050405020304"/>
                        </a:rPr>
                        <a:t>社会的系统概念</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用以</a:t>
                      </a:r>
                      <a:r>
                        <a:rPr lang="zh-CN" sz="2000" b="1" kern="100">
                          <a:solidFill>
                            <a:srgbClr val="000000"/>
                          </a:solidFill>
                          <a:latin typeface="黑体" pitchFamily="49" charset="-122"/>
                          <a:ea typeface="黑体" panose="02010609060101010101" pitchFamily="49" charset="-122"/>
                          <a:cs typeface="Times New Roman" panose="02020603050405020304"/>
                        </a:rPr>
                        <a:t>对比的其它社会的概念</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礼俗</a:t>
                      </a:r>
                      <a:r>
                        <a:rPr lang="zh-CN" sz="2000" b="1" kern="100">
                          <a:solidFill>
                            <a:srgbClr val="000000"/>
                          </a:solidFill>
                          <a:latin typeface="黑体" pitchFamily="49" charset="-122"/>
                          <a:ea typeface="黑体" panose="02010609060101010101" pitchFamily="49" charset="-122"/>
                          <a:cs typeface="Times New Roman" panose="02020603050405020304"/>
                        </a:rPr>
                        <a:t>社会</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法理</a:t>
                      </a:r>
                      <a:r>
                        <a:rPr lang="zh-CN" sz="2000" b="1" kern="100">
                          <a:solidFill>
                            <a:srgbClr val="FF0000"/>
                          </a:solidFill>
                          <a:latin typeface="黑体" pitchFamily="49" charset="-122"/>
                          <a:ea typeface="黑体" panose="02010609060101010101" pitchFamily="49" charset="-122"/>
                          <a:cs typeface="Times New Roman" panose="02020603050405020304"/>
                        </a:rPr>
                        <a:t>社会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借助</a:t>
                      </a:r>
                      <a:r>
                        <a:rPr lang="zh-CN" sz="2000" b="1" kern="100">
                          <a:solidFill>
                            <a:srgbClr val="FF0000"/>
                          </a:solidFill>
                          <a:latin typeface="黑体" pitchFamily="49" charset="-122"/>
                          <a:ea typeface="黑体" panose="02010609060101010101" pitchFamily="49" charset="-122"/>
                          <a:cs typeface="Times New Roman" panose="02020603050405020304"/>
                        </a:rPr>
                        <a:t>语言的社会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借助</a:t>
                      </a:r>
                      <a:r>
                        <a:rPr lang="zh-CN" sz="2000" b="1" kern="100">
                          <a:solidFill>
                            <a:srgbClr val="000000"/>
                          </a:solidFill>
                          <a:latin typeface="黑体" pitchFamily="49" charset="-122"/>
                          <a:ea typeface="黑体" panose="02010609060101010101" pitchFamily="49" charset="-122"/>
                          <a:cs typeface="Times New Roman" panose="02020603050405020304"/>
                        </a:rPr>
                        <a:t>文字的社会</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差</a:t>
                      </a:r>
                      <a:r>
                        <a:rPr lang="zh-CN" sz="2000" b="1" kern="100">
                          <a:solidFill>
                            <a:srgbClr val="000000"/>
                          </a:solidFill>
                          <a:latin typeface="黑体" pitchFamily="49" charset="-122"/>
                          <a:ea typeface="黑体" panose="02010609060101010101" pitchFamily="49" charset="-122"/>
                          <a:cs typeface="Times New Roman" panose="02020603050405020304"/>
                        </a:rPr>
                        <a:t>序格局</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团体</a:t>
                      </a:r>
                      <a:r>
                        <a:rPr lang="zh-CN" sz="2000" b="1" kern="100">
                          <a:solidFill>
                            <a:srgbClr val="FF0000"/>
                          </a:solidFill>
                          <a:latin typeface="黑体" pitchFamily="49" charset="-122"/>
                          <a:ea typeface="黑体" panose="02010609060101010101" pitchFamily="49" charset="-122"/>
                          <a:cs typeface="Times New Roman" panose="02020603050405020304"/>
                        </a:rPr>
                        <a:t>格局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系</a:t>
                      </a:r>
                      <a:r>
                        <a:rPr lang="zh-CN" sz="2000" b="1" kern="100">
                          <a:solidFill>
                            <a:srgbClr val="000000"/>
                          </a:solidFill>
                          <a:latin typeface="黑体" pitchFamily="49" charset="-122"/>
                          <a:ea typeface="黑体" panose="02010609060101010101" pitchFamily="49" charset="-122"/>
                          <a:cs typeface="Times New Roman" panose="02020603050405020304"/>
                        </a:rPr>
                        <a:t>维着私人的道德</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系</a:t>
                      </a:r>
                      <a:r>
                        <a:rPr lang="zh-CN" sz="2000" b="1" kern="100">
                          <a:solidFill>
                            <a:srgbClr val="FF0000"/>
                          </a:solidFill>
                          <a:latin typeface="黑体" pitchFamily="49" charset="-122"/>
                          <a:ea typeface="黑体" panose="02010609060101010101" pitchFamily="49" charset="-122"/>
                          <a:cs typeface="Times New Roman" panose="02020603050405020304"/>
                        </a:rPr>
                        <a:t>维着人民的法律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小</a:t>
                      </a:r>
                      <a:r>
                        <a:rPr lang="zh-CN" sz="2000" b="1" kern="100">
                          <a:solidFill>
                            <a:srgbClr val="FF0000"/>
                          </a:solidFill>
                          <a:latin typeface="黑体" pitchFamily="49" charset="-122"/>
                          <a:ea typeface="黑体" panose="02010609060101010101" pitchFamily="49" charset="-122"/>
                          <a:cs typeface="Times New Roman" panose="02020603050405020304"/>
                        </a:rPr>
                        <a:t>家族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家庭</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男女</a:t>
                      </a:r>
                      <a:r>
                        <a:rPr lang="zh-CN" sz="2000" b="1" kern="100">
                          <a:solidFill>
                            <a:srgbClr val="000000"/>
                          </a:solidFill>
                          <a:latin typeface="黑体" pitchFamily="49" charset="-122"/>
                          <a:ea typeface="黑体" panose="02010609060101010101" pitchFamily="49" charset="-122"/>
                          <a:cs typeface="Times New Roman" panose="02020603050405020304"/>
                        </a:rPr>
                        <a:t>有别</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男女</a:t>
                      </a:r>
                      <a:r>
                        <a:rPr lang="zh-CN" sz="2000" b="1" kern="100">
                          <a:solidFill>
                            <a:srgbClr val="FF0000"/>
                          </a:solidFill>
                          <a:latin typeface="黑体" pitchFamily="49" charset="-122"/>
                          <a:ea typeface="黑体" panose="02010609060101010101" pitchFamily="49" charset="-122"/>
                          <a:cs typeface="Times New Roman" panose="02020603050405020304"/>
                        </a:rPr>
                        <a:t>求同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礼治</a:t>
                      </a:r>
                      <a:r>
                        <a:rPr lang="zh-CN" sz="2000" b="1" kern="100">
                          <a:solidFill>
                            <a:srgbClr val="FF0000"/>
                          </a:solidFill>
                          <a:latin typeface="黑体" pitchFamily="49" charset="-122"/>
                          <a:ea typeface="黑体" panose="02010609060101010101" pitchFamily="49" charset="-122"/>
                          <a:cs typeface="Times New Roman" panose="02020603050405020304"/>
                        </a:rPr>
                        <a:t>秩序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法治</a:t>
                      </a:r>
                      <a:r>
                        <a:rPr lang="zh-CN" sz="2000" b="1" kern="100">
                          <a:solidFill>
                            <a:srgbClr val="000000"/>
                          </a:solidFill>
                          <a:latin typeface="黑体" pitchFamily="49" charset="-122"/>
                          <a:ea typeface="黑体" panose="02010609060101010101" pitchFamily="49" charset="-122"/>
                          <a:cs typeface="Times New Roman" panose="02020603050405020304"/>
                        </a:rPr>
                        <a:t>秩序</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调解</a:t>
                      </a:r>
                      <a:r>
                        <a:rPr lang="zh-CN" sz="2000" b="1" kern="100">
                          <a:solidFill>
                            <a:srgbClr val="FF0000"/>
                          </a:solidFill>
                          <a:latin typeface="黑体" pitchFamily="49" charset="-122"/>
                          <a:ea typeface="黑体" panose="02010609060101010101" pitchFamily="49" charset="-122"/>
                          <a:cs typeface="Times New Roman" panose="02020603050405020304"/>
                        </a:rPr>
                        <a:t>体系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司法</a:t>
                      </a:r>
                      <a:r>
                        <a:rPr lang="zh-CN" sz="2000" b="1" kern="100">
                          <a:solidFill>
                            <a:srgbClr val="000000"/>
                          </a:solidFill>
                          <a:latin typeface="黑体" pitchFamily="49" charset="-122"/>
                          <a:ea typeface="黑体" panose="02010609060101010101" pitchFamily="49" charset="-122"/>
                          <a:cs typeface="Times New Roman" panose="02020603050405020304"/>
                        </a:rPr>
                        <a:t>诉讼体系</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无为</a:t>
                      </a:r>
                      <a:r>
                        <a:rPr lang="zh-CN" sz="2000" b="1" kern="100">
                          <a:solidFill>
                            <a:srgbClr val="FF0000"/>
                          </a:solidFill>
                          <a:latin typeface="黑体" pitchFamily="49" charset="-122"/>
                          <a:ea typeface="黑体" panose="02010609060101010101" pitchFamily="49" charset="-122"/>
                          <a:cs typeface="Times New Roman" panose="02020603050405020304"/>
                        </a:rPr>
                        <a:t>政治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有为</a:t>
                      </a:r>
                      <a:r>
                        <a:rPr lang="zh-CN" sz="2000" b="1" kern="100">
                          <a:solidFill>
                            <a:srgbClr val="000000"/>
                          </a:solidFill>
                          <a:latin typeface="黑体" pitchFamily="49" charset="-122"/>
                          <a:ea typeface="黑体" panose="02010609060101010101" pitchFamily="49" charset="-122"/>
                          <a:cs typeface="Times New Roman" panose="02020603050405020304"/>
                        </a:rPr>
                        <a:t>政治</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639">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000000"/>
                          </a:solidFill>
                          <a:latin typeface="黑体" pitchFamily="49" charset="-122"/>
                          <a:ea typeface="黑体" panose="02010609060101010101" pitchFamily="49" charset="-122"/>
                          <a:cs typeface="Times New Roman" panose="02020603050405020304"/>
                        </a:rPr>
                        <a:t>血缘</a:t>
                      </a:r>
                      <a:r>
                        <a:rPr lang="zh-CN" sz="2000" b="1" kern="100">
                          <a:solidFill>
                            <a:srgbClr val="000000"/>
                          </a:solidFill>
                          <a:latin typeface="黑体" pitchFamily="49" charset="-122"/>
                          <a:ea typeface="黑体" panose="02010609060101010101" pitchFamily="49" charset="-122"/>
                          <a:cs typeface="Times New Roman" panose="02020603050405020304"/>
                        </a:rPr>
                        <a:t>社会</a:t>
                      </a:r>
                      <a:endParaRPr lang="zh-CN" sz="2000" b="1" kern="100">
                        <a:latin typeface="黑体" pitchFamily="49" charset="-122"/>
                        <a:ea typeface="黑体" panose="02010609060101010101" pitchFamily="49"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ct val="0"/>
                        </a:spcAft>
                      </a:pPr>
                      <a:endParaRPr lang="en-US" altLang="zh-CN" sz="2000" b="1" kern="100" smtClean="0">
                        <a:solidFill>
                          <a:srgbClr val="000000"/>
                        </a:solidFill>
                        <a:latin typeface="黑体" pitchFamily="49" charset="-122"/>
                        <a:ea typeface="黑体" panose="02010609060101010101" pitchFamily="49" charset="-122"/>
                        <a:cs typeface="Times New Roman" panose="02020603050405020304"/>
                      </a:endParaRPr>
                    </a:p>
                    <a:p>
                      <a:pPr algn="ctr">
                        <a:lnSpc>
                          <a:spcPts val="1800"/>
                        </a:lnSpc>
                        <a:spcAft>
                          <a:spcPct val="0"/>
                        </a:spcAft>
                      </a:pPr>
                      <a:r>
                        <a:rPr lang="zh-CN" sz="2000" b="1" kern="100" smtClean="0">
                          <a:solidFill>
                            <a:srgbClr val="FF0000"/>
                          </a:solidFill>
                          <a:latin typeface="黑体" pitchFamily="49" charset="-122"/>
                          <a:ea typeface="黑体" panose="02010609060101010101" pitchFamily="49" charset="-122"/>
                          <a:cs typeface="Times New Roman" panose="02020603050405020304"/>
                        </a:rPr>
                        <a:t>地缘</a:t>
                      </a:r>
                      <a:r>
                        <a:rPr lang="zh-CN" sz="2000" b="1" kern="100">
                          <a:solidFill>
                            <a:srgbClr val="FF0000"/>
                          </a:solidFill>
                          <a:latin typeface="黑体" pitchFamily="49" charset="-122"/>
                          <a:ea typeface="黑体" panose="02010609060101010101" pitchFamily="49" charset="-122"/>
                          <a:cs typeface="Times New Roman" panose="02020603050405020304"/>
                        </a:rPr>
                        <a:t>社会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extBox 3"/>
          <p:cNvSpPr txBox="1"/>
          <p:nvPr/>
        </p:nvSpPr>
        <p:spPr>
          <a:xfrm>
            <a:off x="9305088" y="1703105"/>
            <a:ext cx="1392139" cy="923330"/>
          </a:xfrm>
          <a:prstGeom prst="rect">
            <a:avLst/>
          </a:prstGeom>
          <a:noFill/>
        </p:spPr>
        <p:txBody>
          <a:bodyPr wrap="square" rtlCol="0">
            <a:spAutoFit/>
          </a:bodyPr>
          <a:lstStyle/>
          <a:p>
            <a:r>
              <a:rPr lang="en-US" altLang="zh-CN" b="1" smtClean="0">
                <a:solidFill>
                  <a:srgbClr val="0033CC"/>
                </a:solidFill>
              </a:rPr>
              <a:t>1.</a:t>
            </a:r>
            <a:r>
              <a:rPr lang="zh-CN" altLang="en-US" b="1" smtClean="0">
                <a:solidFill>
                  <a:srgbClr val="0033CC"/>
                </a:solidFill>
              </a:rPr>
              <a:t>中国乡土社会与现代社会对比</a:t>
            </a:r>
            <a:endParaRPr lang="en-US" altLang="zh-CN" b="1" smtClean="0">
              <a:solidFill>
                <a:srgbClr val="0033CC"/>
              </a:solidFill>
            </a:endParaRPr>
          </a:p>
        </p:txBody>
      </p:sp>
      <p:sp>
        <p:nvSpPr>
          <p:cNvPr id="14337" name="Rectangle 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2255" algn="l" defTabSz="914400" rtl="0" eaLnBrk="1" fontAlgn="base" latinLnBrk="0" hangingPunct="1">
              <a:lnSpc>
                <a:spcPct val="100000"/>
              </a:lnSpc>
              <a:spcBef>
                <a:spcPct val="0"/>
              </a:spcBef>
              <a:spcAft>
                <a:spcPct val="0"/>
              </a:spcAft>
              <a:buClrTx/>
              <a:buSzTx/>
              <a:buFontTx/>
              <a:buNone/>
            </a:pPr>
            <a:r>
              <a:rPr kumimoji="0" lang="zh-CN" sz="1000" b="1" i="0" u="none" strike="noStrike" cap="none" normalizeH="0" baseline="0" smtClean="0">
                <a:ln>
                  <a:noFill/>
                </a:ln>
                <a:solidFill>
                  <a:srgbClr val="000000"/>
                </a:solidFill>
                <a:effectLst/>
                <a:latin typeface="Calibri" pitchFamily="34" charset="0"/>
                <a:ea typeface="宋体" pitchFamily="2" charset="-122"/>
                <a:cs typeface="Times New Roman" panose="02020603050405020304" pitchFamily="18" charset="0"/>
              </a:rPr>
              <a:t>全面深入地解释了中国乡土社会的“乡土性”。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14338" name="Rectangle 2"/>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2255" algn="l" defTabSz="914400" rtl="0" eaLnBrk="1" fontAlgn="base" latinLnBrk="0" hangingPunct="1">
              <a:lnSpc>
                <a:spcPct val="100000"/>
              </a:lnSpc>
              <a:spcBef>
                <a:spcPct val="0"/>
              </a:spcBef>
              <a:spcAft>
                <a:spcPct val="0"/>
              </a:spcAft>
              <a:buClrTx/>
              <a:buSzTx/>
              <a:buFontTx/>
              <a:buNone/>
            </a:pPr>
            <a:r>
              <a:rPr kumimoji="0" lang="zh-CN" sz="1000" b="1" i="0" u="none" strike="noStrike" cap="none" normalizeH="0" baseline="0" smtClean="0">
                <a:ln>
                  <a:noFill/>
                </a:ln>
                <a:solidFill>
                  <a:srgbClr val="000000"/>
                </a:solidFill>
                <a:effectLst/>
                <a:latin typeface="Calibri" pitchFamily="34" charset="0"/>
                <a:ea typeface="宋体" pitchFamily="2" charset="-122"/>
                <a:cs typeface="Times New Roman" panose="02020603050405020304" pitchFamily="18" charset="0"/>
              </a:rPr>
              <a:t>全面深入地解释了中国乡土社会的“乡土性”。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14339" name="Rectangle 3"/>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2255" algn="l" defTabSz="914400" rtl="0" eaLnBrk="1" fontAlgn="base" latinLnBrk="0" hangingPunct="1">
              <a:lnSpc>
                <a:spcPct val="100000"/>
              </a:lnSpc>
              <a:spcBef>
                <a:spcPct val="0"/>
              </a:spcBef>
              <a:spcAft>
                <a:spcPct val="0"/>
              </a:spcAft>
              <a:buClrTx/>
              <a:buSzTx/>
              <a:buFontTx/>
              <a:buNone/>
            </a:pPr>
            <a:r>
              <a:rPr kumimoji="0" lang="zh-CN" sz="1000" b="1" i="0" u="none" strike="noStrike" cap="none" normalizeH="0" baseline="0" smtClean="0">
                <a:ln>
                  <a:noFill/>
                </a:ln>
                <a:solidFill>
                  <a:srgbClr val="000000"/>
                </a:solidFill>
                <a:effectLst/>
                <a:latin typeface="Calibri" pitchFamily="34" charset="0"/>
                <a:ea typeface="宋体" pitchFamily="2" charset="-122"/>
                <a:cs typeface="Times New Roman" panose="02020603050405020304" pitchFamily="18" charset="0"/>
              </a:rPr>
              <a:t>全面深入地解释了中国乡土社会的“乡土性”。</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anose="02010600030101010101" pitchFamily="2" charset="-122"/>
            </a:endParaRPr>
          </a:p>
        </p:txBody>
      </p:sp>
      <p:sp>
        <p:nvSpPr>
          <p:cNvPr id="8" name="TextBox 7"/>
          <p:cNvSpPr txBox="1"/>
          <p:nvPr/>
        </p:nvSpPr>
        <p:spPr>
          <a:xfrm>
            <a:off x="3242930" y="584790"/>
            <a:ext cx="5262979" cy="1200329"/>
          </a:xfrm>
          <a:prstGeom prst="rect">
            <a:avLst/>
          </a:prstGeom>
          <a:noFill/>
        </p:spPr>
        <p:txBody>
          <a:bodyPr wrap="none" rtlCol="0">
            <a:spAutoFit/>
          </a:bodyPr>
          <a:lstStyle/>
          <a:p>
            <a:r>
              <a:rPr lang="zh-CN" altLang="en-US" sz="3600" b="1" smtClean="0">
                <a:latin typeface="+mj-ea"/>
              </a:rPr>
              <a:t>二、</a:t>
            </a:r>
            <a:r>
              <a:rPr lang="zh-CN" altLang="en-US" sz="3600" b="1" smtClean="0"/>
              <a:t>多维比较，明晰内涵</a:t>
            </a:r>
            <a:endParaRPr lang="zh-CN" altLang="en-US" sz="3600" smtClean="0"/>
          </a:p>
          <a:p>
            <a:endParaRPr lang="zh-CN" altLang="en-US" sz="3600"/>
          </a:p>
        </p:txBody>
      </p:sp>
      <p:sp>
        <p:nvSpPr>
          <p:cNvPr id="9" name="TextBox 8"/>
          <p:cNvSpPr txBox="1"/>
          <p:nvPr/>
        </p:nvSpPr>
        <p:spPr>
          <a:xfrm>
            <a:off x="9344755" y="4826675"/>
            <a:ext cx="1264789" cy="2031325"/>
          </a:xfrm>
          <a:prstGeom prst="rect">
            <a:avLst/>
          </a:prstGeom>
          <a:noFill/>
        </p:spPr>
        <p:txBody>
          <a:bodyPr wrap="square" rtlCol="0">
            <a:spAutoFit/>
          </a:bodyPr>
          <a:lstStyle/>
          <a:p>
            <a:endParaRPr lang="en-US" altLang="zh-CN" b="1" smtClean="0"/>
          </a:p>
          <a:p>
            <a:r>
              <a:rPr lang="en-US" altLang="zh-CN" b="1" smtClean="0">
                <a:solidFill>
                  <a:srgbClr val="0033CC"/>
                </a:solidFill>
              </a:rPr>
              <a:t>3.</a:t>
            </a:r>
            <a:r>
              <a:rPr lang="zh-CN" altLang="en-US" b="1" smtClean="0">
                <a:solidFill>
                  <a:srgbClr val="0033CC"/>
                </a:solidFill>
              </a:rPr>
              <a:t>中国社会与美国社会对比</a:t>
            </a:r>
            <a:endParaRPr lang="en-US" altLang="zh-CN" b="1" smtClean="0">
              <a:solidFill>
                <a:srgbClr val="0033CC"/>
              </a:solidFill>
            </a:endParaRPr>
          </a:p>
          <a:p>
            <a:endParaRPr lang="en-US" altLang="zh-CN" b="1" smtClean="0"/>
          </a:p>
          <a:p>
            <a:endParaRPr lang="en-US" altLang="zh-CN" b="1" smtClean="0"/>
          </a:p>
          <a:p>
            <a:endParaRPr lang="zh-CN" altLang="en-US"/>
          </a:p>
        </p:txBody>
      </p:sp>
      <p:sp>
        <p:nvSpPr>
          <p:cNvPr id="10" name="TextBox 9"/>
          <p:cNvSpPr txBox="1"/>
          <p:nvPr/>
        </p:nvSpPr>
        <p:spPr>
          <a:xfrm>
            <a:off x="9309264" y="3206227"/>
            <a:ext cx="1200073" cy="1477328"/>
          </a:xfrm>
          <a:prstGeom prst="rect">
            <a:avLst/>
          </a:prstGeom>
          <a:noFill/>
        </p:spPr>
        <p:txBody>
          <a:bodyPr wrap="square" rtlCol="0">
            <a:spAutoFit/>
          </a:bodyPr>
          <a:lstStyle/>
          <a:p>
            <a:endParaRPr lang="en-US" altLang="zh-CN" b="1" smtClean="0"/>
          </a:p>
          <a:p>
            <a:r>
              <a:rPr lang="en-US" altLang="zh-CN" b="1" smtClean="0">
                <a:solidFill>
                  <a:srgbClr val="0033CC"/>
                </a:solidFill>
              </a:rPr>
              <a:t>2.</a:t>
            </a:r>
            <a:r>
              <a:rPr lang="zh-CN" altLang="en-US" b="1" smtClean="0">
                <a:solidFill>
                  <a:srgbClr val="0033CC"/>
                </a:solidFill>
              </a:rPr>
              <a:t>乡村与都市对比</a:t>
            </a:r>
            <a:endParaRPr lang="en-US" altLang="zh-CN" b="1" smtClean="0">
              <a:solidFill>
                <a:srgbClr val="0033CC"/>
              </a:solidFill>
            </a:endParaRPr>
          </a:p>
          <a:p>
            <a:endParaRPr lang="en-US" altLang="zh-CN" b="1" smtClean="0"/>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923954" y="1448938"/>
            <a:ext cx="6560288" cy="475556"/>
          </a:xfrm>
        </p:spPr>
        <p:txBody>
          <a:bodyPr>
            <a:noAutofit/>
          </a:bodyPr>
          <a:lstStyle/>
          <a:p>
            <a:r>
              <a:rPr lang="zh-CN" altLang="en-US" b="1" kern="100" smtClean="0">
                <a:solidFill>
                  <a:srgbClr val="000000"/>
                </a:solidFill>
                <a:latin typeface="黑体" pitchFamily="49" charset="-122"/>
                <a:ea typeface="黑体" panose="02010609060101010101" pitchFamily="49" charset="-122"/>
                <a:cs typeface="Times New Roman" panose="02020603050405020304"/>
              </a:rPr>
              <a:t>“差序格局”与“团体格局”概念内涵比较</a:t>
            </a:r>
            <a:endParaRPr lang="zh-CN" altLang="en-US" b="1" kern="100" smtClean="0">
              <a:latin typeface="黑体" pitchFamily="49" charset="-122"/>
              <a:ea typeface="黑体" panose="02010609060101010101" pitchFamily="49" charset="-122"/>
              <a:cs typeface="Times New Roman" panose="02020603050405020304"/>
            </a:endParaRPr>
          </a:p>
          <a:p>
            <a:endParaRPr lang="zh-CN" altLang="en-US"/>
          </a:p>
        </p:txBody>
      </p:sp>
      <p:sp>
        <p:nvSpPr>
          <p:cNvPr id="3" name="TextBox 2"/>
          <p:cNvSpPr txBox="1"/>
          <p:nvPr/>
        </p:nvSpPr>
        <p:spPr>
          <a:xfrm>
            <a:off x="3242930" y="584791"/>
            <a:ext cx="5262979" cy="1200329"/>
          </a:xfrm>
          <a:prstGeom prst="rect">
            <a:avLst/>
          </a:prstGeom>
          <a:noFill/>
        </p:spPr>
        <p:txBody>
          <a:bodyPr wrap="square" rtlCol="0">
            <a:spAutoFit/>
          </a:bodyPr>
          <a:lstStyle/>
          <a:p>
            <a:r>
              <a:rPr lang="zh-CN" altLang="en-US" sz="3600" b="1" smtClean="0">
                <a:latin typeface="+mj-ea"/>
              </a:rPr>
              <a:t>二、</a:t>
            </a:r>
            <a:r>
              <a:rPr lang="zh-CN" altLang="en-US" sz="3600" b="1" smtClean="0"/>
              <a:t>多维比较，明晰内涵</a:t>
            </a:r>
            <a:endParaRPr lang="zh-CN" altLang="en-US" sz="3600" smtClean="0"/>
          </a:p>
          <a:p>
            <a:endParaRPr lang="zh-CN" altLang="en-US" sz="3600"/>
          </a:p>
        </p:txBody>
      </p:sp>
      <p:sp>
        <p:nvSpPr>
          <p:cNvPr id="4" name="TextBox 3"/>
          <p:cNvSpPr txBox="1"/>
          <p:nvPr/>
        </p:nvSpPr>
        <p:spPr>
          <a:xfrm>
            <a:off x="5638621" y="3327990"/>
            <a:ext cx="553998" cy="1938992"/>
          </a:xfrm>
          <a:prstGeom prst="rect">
            <a:avLst/>
          </a:prstGeom>
          <a:noFill/>
        </p:spPr>
        <p:txBody>
          <a:bodyPr vert="eaVert" wrap="none" rtlCol="0">
            <a:spAutoFit/>
          </a:bodyPr>
          <a:lstStyle/>
          <a:p>
            <a:r>
              <a:rPr lang="zh-CN" altLang="en-US" sz="2400" b="1" smtClean="0"/>
              <a:t>社会结构模式</a:t>
            </a:r>
            <a:endParaRPr lang="zh-CN" altLang="en-US" sz="2400" b="1"/>
          </a:p>
        </p:txBody>
      </p:sp>
      <p:sp>
        <p:nvSpPr>
          <p:cNvPr id="5" name="TextBox 4"/>
          <p:cNvSpPr txBox="1"/>
          <p:nvPr/>
        </p:nvSpPr>
        <p:spPr>
          <a:xfrm>
            <a:off x="6188154" y="3604436"/>
            <a:ext cx="461665" cy="1015663"/>
          </a:xfrm>
          <a:prstGeom prst="rect">
            <a:avLst/>
          </a:prstGeom>
          <a:noFill/>
        </p:spPr>
        <p:txBody>
          <a:bodyPr vert="eaVert" wrap="none" rtlCol="0">
            <a:spAutoFit/>
          </a:bodyPr>
          <a:lstStyle/>
          <a:p>
            <a:r>
              <a:rPr lang="zh-CN" altLang="en-US" b="1" smtClean="0"/>
              <a:t>团体格局</a:t>
            </a:r>
            <a:endParaRPr lang="zh-CN" altLang="en-US" b="1"/>
          </a:p>
        </p:txBody>
      </p:sp>
      <p:sp>
        <p:nvSpPr>
          <p:cNvPr id="6" name="TextBox 5"/>
          <p:cNvSpPr txBox="1"/>
          <p:nvPr/>
        </p:nvSpPr>
        <p:spPr>
          <a:xfrm>
            <a:off x="5170972" y="3607980"/>
            <a:ext cx="461665" cy="1015663"/>
          </a:xfrm>
          <a:prstGeom prst="rect">
            <a:avLst/>
          </a:prstGeom>
          <a:noFill/>
        </p:spPr>
        <p:txBody>
          <a:bodyPr vert="eaVert" wrap="none" rtlCol="0">
            <a:spAutoFit/>
          </a:bodyPr>
          <a:lstStyle/>
          <a:p>
            <a:r>
              <a:rPr lang="zh-CN" altLang="en-US" b="1" smtClean="0"/>
              <a:t>差序格局</a:t>
            </a:r>
            <a:endParaRPr lang="zh-CN" altLang="en-US" b="1"/>
          </a:p>
        </p:txBody>
      </p:sp>
      <p:sp>
        <p:nvSpPr>
          <p:cNvPr id="7" name="TextBox 6"/>
          <p:cNvSpPr txBox="1"/>
          <p:nvPr/>
        </p:nvSpPr>
        <p:spPr>
          <a:xfrm>
            <a:off x="2743199" y="2658139"/>
            <a:ext cx="2262158" cy="369332"/>
          </a:xfrm>
          <a:prstGeom prst="rect">
            <a:avLst/>
          </a:prstGeom>
          <a:noFill/>
        </p:spPr>
        <p:txBody>
          <a:bodyPr wrap="none" rtlCol="0">
            <a:spAutoFit/>
          </a:bodyPr>
          <a:lstStyle/>
          <a:p>
            <a:r>
              <a:rPr lang="zh-CN" altLang="en-US" b="1" smtClean="0"/>
              <a:t>乡土社会的结构模式</a:t>
            </a:r>
            <a:endParaRPr lang="zh-CN" altLang="en-US" b="1"/>
          </a:p>
        </p:txBody>
      </p:sp>
      <p:sp>
        <p:nvSpPr>
          <p:cNvPr id="8" name="TextBox 7"/>
          <p:cNvSpPr txBox="1"/>
          <p:nvPr/>
        </p:nvSpPr>
        <p:spPr>
          <a:xfrm>
            <a:off x="6861544" y="2672318"/>
            <a:ext cx="2262158" cy="369332"/>
          </a:xfrm>
          <a:prstGeom prst="rect">
            <a:avLst/>
          </a:prstGeom>
          <a:noFill/>
        </p:spPr>
        <p:txBody>
          <a:bodyPr wrap="none" rtlCol="0">
            <a:spAutoFit/>
          </a:bodyPr>
          <a:lstStyle/>
          <a:p>
            <a:r>
              <a:rPr lang="zh-CN" altLang="en-US" b="1" smtClean="0"/>
              <a:t>西洋社会的结构模式</a:t>
            </a:r>
            <a:endParaRPr lang="zh-CN" altLang="en-US" b="1"/>
          </a:p>
        </p:txBody>
      </p:sp>
      <p:sp>
        <p:nvSpPr>
          <p:cNvPr id="9" name="TextBox 8"/>
          <p:cNvSpPr txBox="1"/>
          <p:nvPr/>
        </p:nvSpPr>
        <p:spPr>
          <a:xfrm>
            <a:off x="3072809" y="3221665"/>
            <a:ext cx="1569660" cy="369332"/>
          </a:xfrm>
          <a:prstGeom prst="rect">
            <a:avLst/>
          </a:prstGeom>
          <a:noFill/>
        </p:spPr>
        <p:txBody>
          <a:bodyPr wrap="none" rtlCol="0">
            <a:spAutoFit/>
          </a:bodyPr>
          <a:lstStyle/>
          <a:p>
            <a:r>
              <a:rPr lang="zh-CN" altLang="en-US" b="1" smtClean="0"/>
              <a:t>主张自我主义</a:t>
            </a:r>
            <a:endParaRPr lang="zh-CN" altLang="en-US" b="1"/>
          </a:p>
        </p:txBody>
      </p:sp>
      <p:sp>
        <p:nvSpPr>
          <p:cNvPr id="10" name="TextBox 9"/>
          <p:cNvSpPr txBox="1"/>
          <p:nvPr/>
        </p:nvSpPr>
        <p:spPr>
          <a:xfrm>
            <a:off x="2842438" y="3724939"/>
            <a:ext cx="2031325" cy="369332"/>
          </a:xfrm>
          <a:prstGeom prst="rect">
            <a:avLst/>
          </a:prstGeom>
          <a:noFill/>
        </p:spPr>
        <p:txBody>
          <a:bodyPr wrap="none" rtlCol="0">
            <a:spAutoFit/>
          </a:bodyPr>
          <a:lstStyle/>
          <a:p>
            <a:r>
              <a:rPr lang="zh-CN" altLang="en-US" b="1" smtClean="0"/>
              <a:t>系维着私人的道德</a:t>
            </a:r>
            <a:endParaRPr lang="zh-CN" altLang="en-US" b="1"/>
          </a:p>
        </p:txBody>
      </p:sp>
      <p:sp>
        <p:nvSpPr>
          <p:cNvPr id="11" name="TextBox 10"/>
          <p:cNvSpPr txBox="1"/>
          <p:nvPr/>
        </p:nvSpPr>
        <p:spPr>
          <a:xfrm>
            <a:off x="2828260" y="4175051"/>
            <a:ext cx="2126511" cy="646331"/>
          </a:xfrm>
          <a:prstGeom prst="rect">
            <a:avLst/>
          </a:prstGeom>
          <a:noFill/>
        </p:spPr>
        <p:txBody>
          <a:bodyPr wrap="square" rtlCol="0">
            <a:spAutoFit/>
          </a:bodyPr>
          <a:lstStyle/>
          <a:p>
            <a:r>
              <a:rPr lang="zh-CN" altLang="en-US" b="1" smtClean="0"/>
              <a:t>群己关系是相对的具有伸缩性</a:t>
            </a:r>
            <a:endParaRPr lang="zh-CN" altLang="en-US" b="1"/>
          </a:p>
        </p:txBody>
      </p:sp>
      <p:sp>
        <p:nvSpPr>
          <p:cNvPr id="12" name="TextBox 11"/>
          <p:cNvSpPr txBox="1"/>
          <p:nvPr/>
        </p:nvSpPr>
        <p:spPr>
          <a:xfrm>
            <a:off x="2307265" y="4890976"/>
            <a:ext cx="2723823" cy="369332"/>
          </a:xfrm>
          <a:prstGeom prst="rect">
            <a:avLst/>
          </a:prstGeom>
          <a:noFill/>
        </p:spPr>
        <p:txBody>
          <a:bodyPr wrap="none" rtlCol="0">
            <a:spAutoFit/>
          </a:bodyPr>
          <a:lstStyle/>
          <a:p>
            <a:r>
              <a:rPr lang="zh-CN" altLang="en-US" b="1" smtClean="0"/>
              <a:t>依靠“礼”维持这一格局</a:t>
            </a:r>
            <a:endParaRPr lang="zh-CN" altLang="en-US" b="1"/>
          </a:p>
        </p:txBody>
      </p:sp>
      <p:sp>
        <p:nvSpPr>
          <p:cNvPr id="13" name="右大括号 12"/>
          <p:cNvSpPr/>
          <p:nvPr/>
        </p:nvSpPr>
        <p:spPr>
          <a:xfrm>
            <a:off x="5071730" y="3072809"/>
            <a:ext cx="159488" cy="20946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6613451" y="2998380"/>
            <a:ext cx="191386" cy="21796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TextBox 14"/>
          <p:cNvSpPr txBox="1"/>
          <p:nvPr/>
        </p:nvSpPr>
        <p:spPr>
          <a:xfrm>
            <a:off x="6854455" y="3186224"/>
            <a:ext cx="2262158" cy="646331"/>
          </a:xfrm>
          <a:prstGeom prst="rect">
            <a:avLst/>
          </a:prstGeom>
          <a:noFill/>
        </p:spPr>
        <p:txBody>
          <a:bodyPr wrap="none" rtlCol="0">
            <a:spAutoFit/>
          </a:bodyPr>
          <a:lstStyle/>
          <a:p>
            <a:r>
              <a:rPr lang="zh-CN" altLang="en-US" b="1" smtClean="0"/>
              <a:t>各团体的人对于团体</a:t>
            </a:r>
            <a:endParaRPr lang="en-US" altLang="zh-CN" b="1" smtClean="0"/>
          </a:p>
          <a:p>
            <a:r>
              <a:rPr lang="zh-CN" altLang="en-US" b="1" smtClean="0"/>
              <a:t>的关系是相对的</a:t>
            </a:r>
            <a:endParaRPr lang="zh-CN" altLang="en-US" b="1"/>
          </a:p>
        </p:txBody>
      </p:sp>
      <p:sp>
        <p:nvSpPr>
          <p:cNvPr id="16" name="TextBox 15"/>
          <p:cNvSpPr txBox="1"/>
          <p:nvPr/>
        </p:nvSpPr>
        <p:spPr>
          <a:xfrm>
            <a:off x="6879267" y="3944680"/>
            <a:ext cx="2262158" cy="369332"/>
          </a:xfrm>
          <a:prstGeom prst="rect">
            <a:avLst/>
          </a:prstGeom>
          <a:noFill/>
        </p:spPr>
        <p:txBody>
          <a:bodyPr wrap="none" rtlCol="0">
            <a:spAutoFit/>
          </a:bodyPr>
          <a:lstStyle/>
          <a:p>
            <a:r>
              <a:rPr lang="zh-CN" altLang="en-US" b="1" smtClean="0"/>
              <a:t>人人平等，一视同仁</a:t>
            </a:r>
            <a:endParaRPr lang="zh-CN" altLang="en-US" b="1"/>
          </a:p>
        </p:txBody>
      </p:sp>
      <p:sp>
        <p:nvSpPr>
          <p:cNvPr id="17" name="TextBox 16"/>
          <p:cNvSpPr txBox="1"/>
          <p:nvPr/>
        </p:nvSpPr>
        <p:spPr>
          <a:xfrm>
            <a:off x="6914707" y="4416057"/>
            <a:ext cx="1569660" cy="369332"/>
          </a:xfrm>
          <a:prstGeom prst="rect">
            <a:avLst/>
          </a:prstGeom>
          <a:noFill/>
        </p:spPr>
        <p:txBody>
          <a:bodyPr wrap="none" rtlCol="0">
            <a:spAutoFit/>
          </a:bodyPr>
          <a:lstStyle/>
          <a:p>
            <a:r>
              <a:rPr lang="zh-CN" altLang="en-US" b="1" smtClean="0"/>
              <a:t>团体界限分明</a:t>
            </a:r>
            <a:endParaRPr lang="zh-CN" altLang="en-US" b="1"/>
          </a:p>
        </p:txBody>
      </p:sp>
      <p:sp>
        <p:nvSpPr>
          <p:cNvPr id="19" name="TextBox 18"/>
          <p:cNvSpPr txBox="1"/>
          <p:nvPr/>
        </p:nvSpPr>
        <p:spPr>
          <a:xfrm>
            <a:off x="6914706" y="4851989"/>
            <a:ext cx="2723823" cy="369332"/>
          </a:xfrm>
          <a:prstGeom prst="rect">
            <a:avLst/>
          </a:prstGeom>
          <a:noFill/>
        </p:spPr>
        <p:txBody>
          <a:bodyPr wrap="none" rtlCol="0">
            <a:spAutoFit/>
          </a:bodyPr>
          <a:lstStyle/>
          <a:p>
            <a:r>
              <a:rPr lang="zh-CN" altLang="en-US" b="1" smtClean="0"/>
              <a:t>依靠“法”维持这一格局</a:t>
            </a:r>
            <a:endParaRPr lang="zh-CN" altLang="en-US" b="1"/>
          </a:p>
        </p:txBody>
      </p:sp>
      <p:sp>
        <p:nvSpPr>
          <p:cNvPr id="20" name="文本占位符 1"/>
          <p:cNvSpPr txBox="1"/>
          <p:nvPr/>
        </p:nvSpPr>
        <p:spPr>
          <a:xfrm>
            <a:off x="939452" y="5367689"/>
            <a:ext cx="10459232" cy="1140165"/>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000" b="1" i="0" u="none" strike="noStrike" kern="1200" cap="none" spc="0" normalizeH="0" baseline="0" noProof="0" smtClean="0">
                <a:ln>
                  <a:noFill/>
                </a:ln>
                <a:solidFill>
                  <a:srgbClr val="FF0000"/>
                </a:solidFill>
                <a:effectLst/>
                <a:uLnTx/>
                <a:uFillTx/>
                <a:latin typeface="+mn-ea"/>
                <a:ea typeface="+mn-ea"/>
                <a:cs typeface="+mn-cs"/>
              </a:rPr>
              <a:t>思考：</a:t>
            </a:r>
            <a:r>
              <a:rPr kumimoji="0" lang="zh-CN" altLang="en-US" sz="2000" b="1" i="0" u="none" strike="noStrike" kern="1200" cap="none" spc="0" normalizeH="0" baseline="0" noProof="0" smtClean="0">
                <a:ln>
                  <a:noFill/>
                </a:ln>
                <a:solidFill>
                  <a:srgbClr val="0000FF"/>
                </a:solidFill>
                <a:effectLst/>
                <a:uLnTx/>
                <a:uFillTx/>
                <a:latin typeface="+mn-ea"/>
                <a:ea typeface="+mn-ea"/>
                <a:cs typeface="+mn-cs"/>
              </a:rPr>
              <a:t>为什么中国人对亲戚的称谓远比西方人复杂？比如我们称父亲的姐妹为姑姑，称母亲的姐妹为姨妈，而在英语中这两者统称为</a:t>
            </a:r>
            <a:r>
              <a:rPr kumimoji="0" lang="en-US" altLang="zh-CN" sz="2000" b="1" i="0" u="none" strike="noStrike" kern="1200" cap="none" spc="0" normalizeH="0" baseline="0" noProof="0" smtClean="0">
                <a:ln>
                  <a:noFill/>
                </a:ln>
                <a:solidFill>
                  <a:srgbClr val="0000FF"/>
                </a:solidFill>
                <a:effectLst/>
                <a:uLnTx/>
                <a:uFillTx/>
                <a:latin typeface="+mn-ea"/>
                <a:ea typeface="+mn-ea"/>
                <a:cs typeface="+mn-cs"/>
              </a:rPr>
              <a:t>aunt</a:t>
            </a:r>
            <a:r>
              <a:rPr kumimoji="0" lang="zh-CN" altLang="en-US" sz="2000" b="1" i="0" u="none" strike="noStrike" kern="1200" cap="none" spc="0" normalizeH="0" baseline="0" noProof="0" smtClean="0">
                <a:ln>
                  <a:noFill/>
                </a:ln>
                <a:solidFill>
                  <a:srgbClr val="0000FF"/>
                </a:solidFill>
                <a:effectLst/>
                <a:uLnTx/>
                <a:uFillTx/>
                <a:latin typeface="+mn-ea"/>
                <a:ea typeface="+mn-ea"/>
                <a:cs typeface="+mn-cs"/>
              </a:rPr>
              <a:t>。父亲的哥哥称伯父，父亲的弟弟为叔叔。而在英语中则统一用</a:t>
            </a:r>
            <a:r>
              <a:rPr kumimoji="0" lang="en-US" altLang="zh-CN" sz="2000" b="1" i="0" u="none" strike="noStrike" kern="1200" cap="none" spc="0" normalizeH="0" baseline="0" noProof="0" smtClean="0">
                <a:ln>
                  <a:noFill/>
                </a:ln>
                <a:solidFill>
                  <a:srgbClr val="0000FF"/>
                </a:solidFill>
                <a:effectLst/>
                <a:uLnTx/>
                <a:uFillTx/>
                <a:latin typeface="+mn-ea"/>
                <a:ea typeface="+mn-ea"/>
                <a:cs typeface="+mn-cs"/>
              </a:rPr>
              <a:t>uncle</a:t>
            </a:r>
            <a:r>
              <a:rPr kumimoji="0" lang="zh-CN" altLang="en-US" sz="2000" b="1" i="0" u="none" strike="noStrike" kern="1200" cap="none" spc="0" normalizeH="0" baseline="0" noProof="0" smtClean="0">
                <a:ln>
                  <a:noFill/>
                </a:ln>
                <a:solidFill>
                  <a:srgbClr val="0000FF"/>
                </a:solidFill>
                <a:effectLst/>
                <a:uLnTx/>
                <a:uFillTx/>
                <a:latin typeface="+mn-ea"/>
                <a:ea typeface="+mn-ea"/>
                <a:cs typeface="+mn-cs"/>
              </a:rPr>
              <a:t>代表。</a:t>
            </a:r>
            <a:endParaRPr kumimoji="0" lang="en-US" altLang="zh-CN" sz="2000" b="1" i="0" u="none" strike="noStrike" kern="1200" cap="none" spc="0" normalizeH="0" baseline="0" noProof="0" smtClean="0">
              <a:ln>
                <a:noFill/>
              </a:ln>
              <a:solidFill>
                <a:srgbClr val="0000FF"/>
              </a:solidFill>
              <a:effectLst/>
              <a:uLnTx/>
              <a:uFillTx/>
              <a:latin typeface="+mn-ea"/>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243545" y="2183748"/>
            <a:ext cx="3443272" cy="3811905"/>
          </a:xfrm>
          <a:ln w="25400">
            <a:solidFill>
              <a:schemeClr val="accent1"/>
            </a:solidFill>
          </a:ln>
        </p:spPr>
        <p:txBody>
          <a:bodyPr>
            <a:normAutofit fontScale="92500" lnSpcReduction="10000"/>
          </a:bodyPr>
          <a:lstStyle/>
          <a:p>
            <a:r>
              <a:rPr lang="zh-CN" altLang="en-US" b="1" smtClean="0"/>
              <a:t>结构单一（父母</a:t>
            </a:r>
            <a:r>
              <a:rPr lang="en-US" altLang="zh-CN" b="1" smtClean="0"/>
              <a:t>+</a:t>
            </a:r>
            <a:r>
              <a:rPr lang="zh-CN" altLang="en-US" b="1" smtClean="0"/>
              <a:t>未成年子女）</a:t>
            </a:r>
            <a:endParaRPr lang="en-US" altLang="zh-CN" b="1" smtClean="0"/>
          </a:p>
          <a:p>
            <a:endParaRPr lang="en-US" altLang="zh-CN" b="1" smtClean="0"/>
          </a:p>
          <a:p>
            <a:r>
              <a:rPr lang="zh-CN" altLang="en-US" b="1" smtClean="0"/>
              <a:t>团体社群</a:t>
            </a:r>
            <a:endParaRPr lang="en-US" altLang="zh-CN" b="1" smtClean="0"/>
          </a:p>
          <a:p>
            <a:endParaRPr lang="en-US" altLang="zh-CN" b="1" smtClean="0"/>
          </a:p>
          <a:p>
            <a:r>
              <a:rPr lang="zh-CN" altLang="en-US" b="1" smtClean="0"/>
              <a:t>临时性的（儿女成人即自食其力）</a:t>
            </a:r>
            <a:endParaRPr lang="en-US" altLang="zh-CN" b="1" smtClean="0"/>
          </a:p>
          <a:p>
            <a:endParaRPr lang="en-US" altLang="zh-CN" b="1" smtClean="0"/>
          </a:p>
          <a:p>
            <a:endParaRPr lang="en-US" altLang="zh-CN" b="1" smtClean="0"/>
          </a:p>
          <a:p>
            <a:r>
              <a:rPr lang="zh-CN" altLang="en-US" b="1" smtClean="0"/>
              <a:t>功能单一（生育儿女）</a:t>
            </a:r>
            <a:endParaRPr lang="zh-CN" altLang="en-US"/>
          </a:p>
        </p:txBody>
      </p:sp>
      <p:sp>
        <p:nvSpPr>
          <p:cNvPr id="3" name="TextBox 2"/>
          <p:cNvSpPr txBox="1"/>
          <p:nvPr/>
        </p:nvSpPr>
        <p:spPr>
          <a:xfrm>
            <a:off x="3242930" y="584790"/>
            <a:ext cx="5262979" cy="1200329"/>
          </a:xfrm>
          <a:prstGeom prst="rect">
            <a:avLst/>
          </a:prstGeom>
          <a:noFill/>
        </p:spPr>
        <p:txBody>
          <a:bodyPr wrap="none" rtlCol="0">
            <a:spAutoFit/>
          </a:bodyPr>
          <a:lstStyle/>
          <a:p>
            <a:r>
              <a:rPr lang="zh-CN" altLang="en-US" sz="3600" b="1" smtClean="0">
                <a:latin typeface="+mj-ea"/>
              </a:rPr>
              <a:t>二、</a:t>
            </a:r>
            <a:r>
              <a:rPr lang="zh-CN" altLang="en-US" sz="3600" b="1" smtClean="0"/>
              <a:t>多维比较，明晰内涵</a:t>
            </a:r>
            <a:endParaRPr lang="zh-CN" altLang="en-US" sz="3600" smtClean="0"/>
          </a:p>
          <a:p>
            <a:endParaRPr lang="zh-CN" altLang="en-US" sz="3600"/>
          </a:p>
        </p:txBody>
      </p:sp>
      <p:sp>
        <p:nvSpPr>
          <p:cNvPr id="5" name="文本占位符 1"/>
          <p:cNvSpPr txBox="1"/>
          <p:nvPr/>
        </p:nvSpPr>
        <p:spPr>
          <a:xfrm>
            <a:off x="2530549" y="1448938"/>
            <a:ext cx="7166343" cy="475556"/>
          </a:xfrm>
          <a:prstGeom prst="rect">
            <a:avLst/>
          </a:prstGeom>
        </p:spPr>
        <p:txBody>
          <a:bodyPr vert="horz" lIns="91440" tIns="45720" rIns="91440" bIns="45720" rtlCol="0">
            <a:no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400" b="1" i="0" u="none" strike="noStrike" kern="100" cap="none" spc="0" normalizeH="0" baseline="0" noProof="0" smtClean="0">
                <a:ln>
                  <a:noFill/>
                </a:ln>
                <a:solidFill>
                  <a:srgbClr val="000000"/>
                </a:solidFill>
                <a:effectLst/>
                <a:uLnTx/>
                <a:uFillTx/>
                <a:latin typeface="黑体" pitchFamily="49" charset="-122"/>
                <a:ea typeface="黑体" panose="02010609060101010101" pitchFamily="49" charset="-122"/>
                <a:cs typeface="Times New Roman" panose="02020603050405020304"/>
              </a:rPr>
              <a:t>乡土社会“小家族”与西方“家庭”特性比较</a:t>
            </a:r>
            <a:endParaRPr kumimoji="0" lang="zh-CN" altLang="en-US" sz="2400" b="1" i="0" u="none" strike="noStrike" kern="100" cap="none" spc="0" normalizeH="0" baseline="0" noProof="0" smtClean="0">
              <a:ln>
                <a:noFill/>
              </a:ln>
              <a:solidFill>
                <a:schemeClr val="tx1"/>
              </a:solidFill>
              <a:effectLst/>
              <a:uLnTx/>
              <a:uFillTx/>
              <a:latin typeface="黑体" pitchFamily="49" charset="-122"/>
              <a:ea typeface="黑体" panose="02010609060101010101" pitchFamily="49" charset="-122"/>
              <a:cs typeface="Times New Roman" panose="02020603050405020304"/>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6" name="文本占位符 1"/>
          <p:cNvSpPr txBox="1"/>
          <p:nvPr/>
        </p:nvSpPr>
        <p:spPr>
          <a:xfrm>
            <a:off x="6245124" y="2166029"/>
            <a:ext cx="3457353" cy="3811905"/>
          </a:xfrm>
          <a:prstGeom prst="rect">
            <a:avLst/>
          </a:prstGeom>
          <a:ln w="25400">
            <a:solidFill>
              <a:schemeClr val="accent1"/>
            </a:solidFill>
          </a:ln>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kumimoji="0" lang="zh-CN" altLang="en-US" sz="2400" b="1" i="0" u="none" strike="noStrike" kern="1200" cap="none" spc="0" normalizeH="0" baseline="0" noProof="0" smtClean="0">
                <a:ln>
                  <a:noFill/>
                </a:ln>
                <a:solidFill>
                  <a:srgbClr val="FF0000"/>
                </a:solidFill>
                <a:effectLst/>
                <a:uLnTx/>
                <a:uFillTx/>
                <a:latin typeface="+mn-lt"/>
                <a:ea typeface="+mn-ea"/>
                <a:cs typeface="+mn-cs"/>
              </a:rPr>
              <a:t>结构复杂</a:t>
            </a:r>
            <a:endParaRPr kumimoji="0" lang="en-US" altLang="zh-CN" sz="2400" b="1" i="0" u="none" strike="noStrike" kern="1200" cap="none" spc="0" normalizeH="0" baseline="0" noProof="0" smtClean="0">
              <a:ln>
                <a:noFill/>
              </a:ln>
              <a:solidFill>
                <a:srgbClr val="FF0000"/>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r>
              <a:rPr lang="zh-CN" altLang="en-US" sz="2400" b="1" smtClean="0">
                <a:solidFill>
                  <a:srgbClr val="FF0000"/>
                </a:solidFill>
              </a:rPr>
              <a:t>差序社群（伸缩性）</a:t>
            </a:r>
            <a:endParaRPr lang="en-US" altLang="zh-CN" sz="2400" b="1" smtClean="0">
              <a:solidFill>
                <a:srgbClr val="FF0000"/>
              </a:solidFill>
            </a:endParaRPr>
          </a:p>
          <a:p>
            <a:pPr marL="0" marR="0" lvl="0" indent="0" algn="l" defTabSz="914400" rtl="0" eaLnBrk="1" fontAlgn="auto" latinLnBrk="0" hangingPunct="1">
              <a:lnSpc>
                <a:spcPct val="90000"/>
              </a:lnSpc>
              <a:spcBef>
                <a:spcPts val="1000"/>
              </a:spcBef>
              <a:spcAft>
                <a:spcPct val="0"/>
              </a:spcAft>
              <a:buClrTx/>
              <a:buSzTx/>
              <a:buFont typeface="Arial" pitchFamily="34" charset="0"/>
              <a:buNone/>
              <a:defRPr/>
            </a:pPr>
            <a:endParaRPr lang="en-US" altLang="zh-CN" sz="2400" b="1" smtClean="0"/>
          </a:p>
          <a:p>
            <a:pPr>
              <a:lnSpc>
                <a:spcPct val="90000"/>
              </a:lnSpc>
              <a:spcBef>
                <a:spcPts val="1000"/>
              </a:spcBef>
              <a:defRPr/>
            </a:pPr>
            <a:r>
              <a:rPr lang="zh-CN" altLang="en-US" sz="2400" b="1" smtClean="0">
                <a:solidFill>
                  <a:srgbClr val="FF0000"/>
                </a:solidFill>
              </a:rPr>
              <a:t>绵续性的</a:t>
            </a:r>
            <a:endParaRPr lang="en-US" altLang="zh-CN" sz="2400" b="1" smtClean="0">
              <a:solidFill>
                <a:srgbClr val="FF0000"/>
              </a:solidFill>
            </a:endParaRPr>
          </a:p>
          <a:p>
            <a:pPr lvl="0">
              <a:lnSpc>
                <a:spcPct val="90000"/>
              </a:lnSpc>
              <a:spcBef>
                <a:spcPts val="1000"/>
              </a:spcBef>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a:p>
            <a:pPr lvl="0">
              <a:lnSpc>
                <a:spcPct val="90000"/>
              </a:lnSpc>
              <a:spcBef>
                <a:spcPts val="1000"/>
              </a:spcBef>
            </a:pPr>
            <a:endParaRPr lang="en-US" altLang="zh-CN" sz="2400" b="1" smtClean="0"/>
          </a:p>
          <a:p>
            <a:pPr lvl="0">
              <a:lnSpc>
                <a:spcPct val="90000"/>
              </a:lnSpc>
              <a:spcBef>
                <a:spcPts val="1000"/>
              </a:spcBef>
              <a:defRPr/>
            </a:pPr>
            <a:r>
              <a:rPr lang="zh-CN" altLang="en-US" sz="2400" b="1" smtClean="0">
                <a:solidFill>
                  <a:srgbClr val="FF0000"/>
                </a:solidFill>
              </a:rPr>
              <a:t>功能复杂（事业型）</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3242930" y="584790"/>
            <a:ext cx="5400837" cy="646331"/>
          </a:xfrm>
          <a:prstGeom prst="rect">
            <a:avLst/>
          </a:prstGeom>
          <a:noFill/>
        </p:spPr>
        <p:txBody>
          <a:bodyPr wrap="none" rtlCol="0">
            <a:spAutoFit/>
          </a:bodyPr>
          <a:lstStyle/>
          <a:p>
            <a:r>
              <a:rPr lang="zh-CN" altLang="en-US" sz="3600" b="1" smtClean="0">
                <a:latin typeface="+mj-ea"/>
              </a:rPr>
              <a:t>三、完型导图 ，分享感悟</a:t>
            </a:r>
            <a:endParaRPr lang="zh-CN" altLang="en-US" sz="3600"/>
          </a:p>
        </p:txBody>
      </p:sp>
      <p:pic>
        <p:nvPicPr>
          <p:cNvPr id="4" name="图片 3" descr="C:\Users\Administrator\AppData\Local\Microsoft\Windows\Temporary Internet Files\Content.Word\VA8.tif"/>
          <p:cNvPicPr/>
          <p:nvPr/>
        </p:nvPicPr>
        <p:blipFill>
          <a:blip r:embed="rId2"/>
          <a:stretch>
            <a:fillRect/>
          </a:stretch>
        </p:blipFill>
        <p:spPr bwMode="auto">
          <a:xfrm>
            <a:off x="412779" y="2009553"/>
            <a:ext cx="4795520" cy="3987209"/>
          </a:xfrm>
          <a:prstGeom prst="rect">
            <a:avLst/>
          </a:prstGeom>
          <a:noFill/>
          <a:ln w="9525">
            <a:noFill/>
            <a:miter lim="800000"/>
          </a:ln>
        </p:spPr>
      </p:pic>
      <p:pic>
        <p:nvPicPr>
          <p:cNvPr id="5" name="图片 4" descr="如何介绍一本书（《乡土中国》思维导图）.jpg"/>
          <p:cNvPicPr>
            <a:picLocks noChangeAspect="1"/>
          </p:cNvPicPr>
          <p:nvPr/>
        </p:nvPicPr>
        <p:blipFill>
          <a:blip r:embed="rId3"/>
          <a:srcRect l="5426" t="36124" r="5853" b="15504"/>
          <a:stretch>
            <a:fillRect/>
          </a:stretch>
        </p:blipFill>
        <p:spPr>
          <a:xfrm>
            <a:off x="5380074" y="2052083"/>
            <a:ext cx="6337005" cy="3987209"/>
          </a:xfrm>
          <a:prstGeom prst="rect">
            <a:avLst/>
          </a:prstGeom>
        </p:spPr>
      </p:pic>
      <p:sp>
        <p:nvSpPr>
          <p:cNvPr id="6" name="文本占位符 1"/>
          <p:cNvSpPr>
            <a:spLocks noGrp="1"/>
          </p:cNvSpPr>
          <p:nvPr>
            <p:ph type="body" sz="half" idx="2"/>
          </p:nvPr>
        </p:nvSpPr>
        <p:spPr>
          <a:xfrm>
            <a:off x="3347484" y="1193756"/>
            <a:ext cx="5413743" cy="805165"/>
          </a:xfrm>
        </p:spPr>
        <p:txBody>
          <a:bodyPr>
            <a:normAutofit/>
          </a:bodyPr>
          <a:lstStyle/>
          <a:p>
            <a:r>
              <a:rPr lang="zh-CN" altLang="en-US" sz="2000" smtClean="0"/>
              <a:t>重读</a:t>
            </a:r>
            <a:r>
              <a:rPr lang="en-US" altLang="zh-CN" sz="2000" smtClean="0"/>
              <a:t>《</a:t>
            </a:r>
            <a:r>
              <a:rPr lang="zh-CN" altLang="en-US" sz="2000" smtClean="0"/>
              <a:t>乡土中国</a:t>
            </a:r>
            <a:r>
              <a:rPr lang="en-US" altLang="zh-CN" sz="2000" smtClean="0"/>
              <a:t>》</a:t>
            </a:r>
            <a:r>
              <a:rPr lang="zh-CN" altLang="en-US" sz="2000" smtClean="0"/>
              <a:t>，完成下列左边思维导图，</a:t>
            </a:r>
            <a:endParaRPr lang="en-US" altLang="zh-CN" sz="2000" smtClean="0"/>
          </a:p>
          <a:p>
            <a:r>
              <a:rPr lang="zh-CN" altLang="en-US" sz="2000" smtClean="0"/>
              <a:t>然后侧重某一点和他人分享你的读书心得经验。</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86</Paragraphs>
  <Slides>17</Slides>
  <Notes>0</Notes>
  <TotalTime>0</TotalTime>
  <HiddenSlides>0</HiddenSlides>
  <MMClips>0</MMClips>
  <ScaleCrop>0</ScaleCrop>
  <HeadingPairs>
    <vt:vector baseType="variant" size="4">
      <vt:variant>
        <vt:lpstr>Theme</vt:lpstr>
      </vt:variant>
      <vt:variant>
        <vt:i4>1</vt:i4>
      </vt:variant>
      <vt:variant>
        <vt:lpstr>Slide Titles</vt:lpstr>
      </vt:variant>
      <vt:variant>
        <vt:i4>17</vt:i4>
      </vt:variant>
    </vt:vector>
  </HeadingPairs>
  <TitlesOfParts>
    <vt:vector baseType="lpstr" size="18">
      <vt:lpstr>Office 主题</vt:lpstr>
      <vt:lpstr>《乡土中国》第4课时总结交流课</vt:lpstr>
      <vt:lpstr>一、梳理概念 ，整合理解二、多维比较 ，明晰内涵三、完型导图 ，分享感悟四、拟写目录 ，精设封面</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2020-09-29T14:31:57.128</cp:lastPrinted>
  <dcterms:created xsi:type="dcterms:W3CDTF">2020-09-29T14:31:57Z</dcterms:created>
  <dcterms:modified xsi:type="dcterms:W3CDTF">2020-09-29T06:31:58Z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