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96" r:id="rId3"/>
  </p:sldMasterIdLst>
  <p:notesMasterIdLst>
    <p:notesMasterId r:id="rId164"/>
  </p:notesMasterIdLst>
  <p:sldIdLst>
    <p:sldId id="316" r:id="rId4"/>
    <p:sldId id="389" r:id="rId5"/>
    <p:sldId id="390" r:id="rId6"/>
    <p:sldId id="359" r:id="rId7"/>
    <p:sldId id="482" r:id="rId8"/>
    <p:sldId id="397" r:id="rId9"/>
    <p:sldId id="398" r:id="rId10"/>
    <p:sldId id="603" r:id="rId11"/>
    <p:sldId id="564" r:id="rId12"/>
    <p:sldId id="565" r:id="rId13"/>
    <p:sldId id="604" r:id="rId14"/>
    <p:sldId id="567" r:id="rId15"/>
    <p:sldId id="568" r:id="rId16"/>
    <p:sldId id="605" r:id="rId17"/>
    <p:sldId id="570" r:id="rId18"/>
    <p:sldId id="571" r:id="rId19"/>
    <p:sldId id="606" r:id="rId20"/>
    <p:sldId id="581" r:id="rId21"/>
    <p:sldId id="582" r:id="rId22"/>
    <p:sldId id="607" r:id="rId23"/>
    <p:sldId id="584" r:id="rId24"/>
    <p:sldId id="585" r:id="rId25"/>
    <p:sldId id="608" r:id="rId26"/>
    <p:sldId id="587" r:id="rId27"/>
    <p:sldId id="588" r:id="rId28"/>
    <p:sldId id="609" r:id="rId29"/>
    <p:sldId id="590" r:id="rId30"/>
    <p:sldId id="591" r:id="rId31"/>
    <p:sldId id="610" r:id="rId32"/>
    <p:sldId id="593" r:id="rId33"/>
    <p:sldId id="594" r:id="rId34"/>
    <p:sldId id="611" r:id="rId35"/>
    <p:sldId id="596" r:id="rId36"/>
    <p:sldId id="597" r:id="rId37"/>
    <p:sldId id="612" r:id="rId38"/>
    <p:sldId id="483" r:id="rId39"/>
    <p:sldId id="400" r:id="rId40"/>
    <p:sldId id="403" r:id="rId41"/>
    <p:sldId id="549" r:id="rId42"/>
    <p:sldId id="405" r:id="rId43"/>
    <p:sldId id="406" r:id="rId44"/>
    <p:sldId id="551" r:id="rId45"/>
    <p:sldId id="407" r:id="rId46"/>
    <p:sldId id="543" r:id="rId47"/>
    <p:sldId id="613" r:id="rId48"/>
    <p:sldId id="544" r:id="rId49"/>
    <p:sldId id="545" r:id="rId50"/>
    <p:sldId id="614" r:id="rId51"/>
    <p:sldId id="547" r:id="rId52"/>
    <p:sldId id="548" r:id="rId53"/>
    <p:sldId id="615" r:id="rId54"/>
    <p:sldId id="553" r:id="rId55"/>
    <p:sldId id="554" r:id="rId56"/>
    <p:sldId id="616" r:id="rId57"/>
    <p:sldId id="556" r:id="rId58"/>
    <p:sldId id="557" r:id="rId59"/>
    <p:sldId id="617" r:id="rId60"/>
    <p:sldId id="559" r:id="rId61"/>
    <p:sldId id="560" r:id="rId62"/>
    <p:sldId id="618" r:id="rId63"/>
    <p:sldId id="562" r:id="rId64"/>
    <p:sldId id="563" r:id="rId65"/>
    <p:sldId id="619" r:id="rId66"/>
    <p:sldId id="600" r:id="rId67"/>
    <p:sldId id="601" r:id="rId68"/>
    <p:sldId id="620" r:id="rId69"/>
    <p:sldId id="484" r:id="rId70"/>
    <p:sldId id="408" r:id="rId71"/>
    <p:sldId id="409" r:id="rId72"/>
    <p:sldId id="410" r:id="rId73"/>
    <p:sldId id="411" r:id="rId74"/>
    <p:sldId id="412" r:id="rId75"/>
    <p:sldId id="490" r:id="rId76"/>
    <p:sldId id="491" r:id="rId77"/>
    <p:sldId id="492" r:id="rId78"/>
    <p:sldId id="507" r:id="rId79"/>
    <p:sldId id="493" r:id="rId80"/>
    <p:sldId id="494" r:id="rId81"/>
    <p:sldId id="508" r:id="rId82"/>
    <p:sldId id="413" r:id="rId83"/>
    <p:sldId id="509" r:id="rId84"/>
    <p:sldId id="518" r:id="rId85"/>
    <p:sldId id="510" r:id="rId86"/>
    <p:sldId id="511" r:id="rId87"/>
    <p:sldId id="519" r:id="rId88"/>
    <p:sldId id="512" r:id="rId89"/>
    <p:sldId id="513" r:id="rId90"/>
    <p:sldId id="520" r:id="rId91"/>
    <p:sldId id="514" r:id="rId92"/>
    <p:sldId id="515" r:id="rId93"/>
    <p:sldId id="577" r:id="rId94"/>
    <p:sldId id="517" r:id="rId95"/>
    <p:sldId id="531" r:id="rId96"/>
    <p:sldId id="578" r:id="rId97"/>
    <p:sldId id="533" r:id="rId98"/>
    <p:sldId id="534" r:id="rId99"/>
    <p:sldId id="579" r:id="rId100"/>
    <p:sldId id="485" r:id="rId101"/>
    <p:sldId id="487" r:id="rId102"/>
    <p:sldId id="488" r:id="rId103"/>
    <p:sldId id="489" r:id="rId104"/>
    <p:sldId id="414" r:id="rId105"/>
    <p:sldId id="415" r:id="rId106"/>
    <p:sldId id="416" r:id="rId107"/>
    <p:sldId id="417" r:id="rId108"/>
    <p:sldId id="499" r:id="rId109"/>
    <p:sldId id="502" r:id="rId110"/>
    <p:sldId id="419" r:id="rId111"/>
    <p:sldId id="418" r:id="rId112"/>
    <p:sldId id="503" r:id="rId113"/>
    <p:sldId id="495" r:id="rId114"/>
    <p:sldId id="496" r:id="rId115"/>
    <p:sldId id="504" r:id="rId116"/>
    <p:sldId id="500" r:id="rId117"/>
    <p:sldId id="501" r:id="rId118"/>
    <p:sldId id="572" r:id="rId119"/>
    <p:sldId id="497" r:id="rId120"/>
    <p:sldId id="498" r:id="rId121"/>
    <p:sldId id="573" r:id="rId122"/>
    <p:sldId id="522" r:id="rId123"/>
    <p:sldId id="523" r:id="rId124"/>
    <p:sldId id="574" r:id="rId125"/>
    <p:sldId id="525" r:id="rId126"/>
    <p:sldId id="526" r:id="rId127"/>
    <p:sldId id="575" r:id="rId128"/>
    <p:sldId id="528" r:id="rId129"/>
    <p:sldId id="529" r:id="rId130"/>
    <p:sldId id="576" r:id="rId131"/>
    <p:sldId id="486" r:id="rId132"/>
    <p:sldId id="421" r:id="rId133"/>
    <p:sldId id="425" r:id="rId134"/>
    <p:sldId id="505" r:id="rId135"/>
    <p:sldId id="423" r:id="rId136"/>
    <p:sldId id="424" r:id="rId137"/>
    <p:sldId id="506" r:id="rId138"/>
    <p:sldId id="422" r:id="rId139"/>
    <p:sldId id="429" r:id="rId140"/>
    <p:sldId id="621" r:id="rId141"/>
    <p:sldId id="431" r:id="rId142"/>
    <p:sldId id="432" r:id="rId143"/>
    <p:sldId id="622" r:id="rId144"/>
    <p:sldId id="434" r:id="rId145"/>
    <p:sldId id="435" r:id="rId146"/>
    <p:sldId id="623" r:id="rId147"/>
    <p:sldId id="437" r:id="rId148"/>
    <p:sldId id="438" r:id="rId149"/>
    <p:sldId id="624" r:id="rId150"/>
    <p:sldId id="440" r:id="rId151"/>
    <p:sldId id="441" r:id="rId152"/>
    <p:sldId id="625" r:id="rId153"/>
    <p:sldId id="443" r:id="rId154"/>
    <p:sldId id="444" r:id="rId155"/>
    <p:sldId id="626" r:id="rId156"/>
    <p:sldId id="446" r:id="rId157"/>
    <p:sldId id="447" r:id="rId158"/>
    <p:sldId id="627" r:id="rId159"/>
    <p:sldId id="449" r:id="rId160"/>
    <p:sldId id="450" r:id="rId161"/>
    <p:sldId id="628" r:id="rId162"/>
    <p:sldId id="338" r:id="rId163"/>
  </p:sldIdLst>
  <p:sldSz cx="12025313" cy="6858000"/>
  <p:notesSz cx="6858000" cy="9144000"/>
  <p:defaultTextStyle>
    <a:defPPr>
      <a:defRPr lang="zh-CN"/>
    </a:defPPr>
    <a:lvl1pPr algn="l" rtl="0" fontAlgn="base">
      <a:spcBef>
        <a:spcPct val="0"/>
      </a:spcBef>
      <a:spcAft>
        <a:spcPct val="0"/>
      </a:spcAft>
      <a:defRPr kumimoji="1" sz="2400" b="1" kern="1200">
        <a:solidFill>
          <a:srgbClr val="0033CC"/>
        </a:solidFill>
        <a:latin typeface="Times New Roman" pitchFamily="18" charset="0"/>
        <a:ea typeface="宋体" charset="-122"/>
        <a:cs typeface="+mn-cs"/>
      </a:defRPr>
    </a:lvl1pPr>
    <a:lvl2pPr marL="457200" algn="l" rtl="0" fontAlgn="base">
      <a:spcBef>
        <a:spcPct val="0"/>
      </a:spcBef>
      <a:spcAft>
        <a:spcPct val="0"/>
      </a:spcAft>
      <a:defRPr kumimoji="1" sz="2400" b="1" kern="1200">
        <a:solidFill>
          <a:srgbClr val="0033CC"/>
        </a:solidFill>
        <a:latin typeface="Times New Roman" pitchFamily="18" charset="0"/>
        <a:ea typeface="宋体" charset="-122"/>
        <a:cs typeface="+mn-cs"/>
      </a:defRPr>
    </a:lvl2pPr>
    <a:lvl3pPr marL="914400" algn="l" rtl="0" fontAlgn="base">
      <a:spcBef>
        <a:spcPct val="0"/>
      </a:spcBef>
      <a:spcAft>
        <a:spcPct val="0"/>
      </a:spcAft>
      <a:defRPr kumimoji="1" sz="2400" b="1" kern="1200">
        <a:solidFill>
          <a:srgbClr val="0033CC"/>
        </a:solidFill>
        <a:latin typeface="Times New Roman" pitchFamily="18" charset="0"/>
        <a:ea typeface="宋体" charset="-122"/>
        <a:cs typeface="+mn-cs"/>
      </a:defRPr>
    </a:lvl3pPr>
    <a:lvl4pPr marL="1371600" algn="l" rtl="0" fontAlgn="base">
      <a:spcBef>
        <a:spcPct val="0"/>
      </a:spcBef>
      <a:spcAft>
        <a:spcPct val="0"/>
      </a:spcAft>
      <a:defRPr kumimoji="1" sz="2400" b="1" kern="1200">
        <a:solidFill>
          <a:srgbClr val="0033CC"/>
        </a:solidFill>
        <a:latin typeface="Times New Roman" pitchFamily="18" charset="0"/>
        <a:ea typeface="宋体" charset="-122"/>
        <a:cs typeface="+mn-cs"/>
      </a:defRPr>
    </a:lvl4pPr>
    <a:lvl5pPr marL="1828800" algn="l" rtl="0" fontAlgn="base">
      <a:spcBef>
        <a:spcPct val="0"/>
      </a:spcBef>
      <a:spcAft>
        <a:spcPct val="0"/>
      </a:spcAft>
      <a:defRPr kumimoji="1" sz="2400" b="1" kern="1200">
        <a:solidFill>
          <a:srgbClr val="0033CC"/>
        </a:solidFill>
        <a:latin typeface="Times New Roman" pitchFamily="18" charset="0"/>
        <a:ea typeface="宋体" charset="-122"/>
        <a:cs typeface="+mn-cs"/>
      </a:defRPr>
    </a:lvl5pPr>
    <a:lvl6pPr marL="2286000" algn="l" defTabSz="914400" rtl="0" eaLnBrk="1" latinLnBrk="0" hangingPunct="1">
      <a:defRPr kumimoji="1" sz="2400" b="1" kern="1200">
        <a:solidFill>
          <a:srgbClr val="0033CC"/>
        </a:solidFill>
        <a:latin typeface="Times New Roman" pitchFamily="18" charset="0"/>
        <a:ea typeface="宋体" charset="-122"/>
        <a:cs typeface="+mn-cs"/>
      </a:defRPr>
    </a:lvl6pPr>
    <a:lvl7pPr marL="2743200" algn="l" defTabSz="914400" rtl="0" eaLnBrk="1" latinLnBrk="0" hangingPunct="1">
      <a:defRPr kumimoji="1" sz="2400" b="1" kern="1200">
        <a:solidFill>
          <a:srgbClr val="0033CC"/>
        </a:solidFill>
        <a:latin typeface="Times New Roman" pitchFamily="18" charset="0"/>
        <a:ea typeface="宋体" charset="-122"/>
        <a:cs typeface="+mn-cs"/>
      </a:defRPr>
    </a:lvl7pPr>
    <a:lvl8pPr marL="3200400" algn="l" defTabSz="914400" rtl="0" eaLnBrk="1" latinLnBrk="0" hangingPunct="1">
      <a:defRPr kumimoji="1" sz="2400" b="1" kern="1200">
        <a:solidFill>
          <a:srgbClr val="0033CC"/>
        </a:solidFill>
        <a:latin typeface="Times New Roman" pitchFamily="18" charset="0"/>
        <a:ea typeface="宋体" charset="-122"/>
        <a:cs typeface="+mn-cs"/>
      </a:defRPr>
    </a:lvl8pPr>
    <a:lvl9pPr marL="3657600" algn="l" defTabSz="914400" rtl="0" eaLnBrk="1" latinLnBrk="0" hangingPunct="1">
      <a:defRPr kumimoji="1" sz="2400" b="1" kern="1200">
        <a:solidFill>
          <a:srgbClr val="0033CC"/>
        </a:solidFill>
        <a:latin typeface="Times New Roman" pitchFamily="18"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9633"/>
    <a:srgbClr val="0000FF"/>
    <a:srgbClr val="FF0000"/>
    <a:srgbClr val="FFFFCC"/>
    <a:srgbClr val="FDFFD8"/>
    <a:srgbClr val="04661D"/>
    <a:srgbClr val="4BC5FB"/>
    <a:srgbClr val="73F9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94660"/>
  </p:normalViewPr>
  <p:slideViewPr>
    <p:cSldViewPr>
      <p:cViewPr>
        <p:scale>
          <a:sx n="75" d="100"/>
          <a:sy n="75" d="100"/>
        </p:scale>
        <p:origin x="-1037" y="-240"/>
      </p:cViewPr>
      <p:guideLst>
        <p:guide orient="horz" pos="2151"/>
        <p:guide pos="376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slide" Target="slides/slide135.xml"/><Relationship Id="rId154" Type="http://schemas.openxmlformats.org/officeDocument/2006/relationships/slide" Target="slides/slide151.xml"/><Relationship Id="rId159" Type="http://schemas.openxmlformats.org/officeDocument/2006/relationships/slide" Target="slides/slide156.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slide" Target="slides/slide141.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60" Type="http://schemas.openxmlformats.org/officeDocument/2006/relationships/slide" Target="slides/slide157.xml"/><Relationship Id="rId165" Type="http://schemas.openxmlformats.org/officeDocument/2006/relationships/presProps" Target="presProps.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slide" Target="slides/slide15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slide" Target="slides/slide158.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slide" Target="slides/slide132.xml"/><Relationship Id="rId143" Type="http://schemas.openxmlformats.org/officeDocument/2006/relationships/slide" Target="slides/slide140.xml"/><Relationship Id="rId148" Type="http://schemas.openxmlformats.org/officeDocument/2006/relationships/slide" Target="slides/slide145.xml"/><Relationship Id="rId151" Type="http://schemas.openxmlformats.org/officeDocument/2006/relationships/slide" Target="slides/slide148.xml"/><Relationship Id="rId156" Type="http://schemas.openxmlformats.org/officeDocument/2006/relationships/slide" Target="slides/slide153.xml"/><Relationship Id="rId16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a:defRPr kumimoji="0" sz="1200" b="0">
                <a:solidFill>
                  <a:schemeClr val="tx1"/>
                </a:solidFill>
                <a:latin typeface="Arial" panose="020B0604020202020204" pitchFamily="34" charset="0"/>
                <a:ea typeface="宋体" panose="02010600030101010101" pitchFamily="2" charset="-122"/>
              </a:defRPr>
            </a:lvl1pPr>
          </a:lstStyle>
          <a:p>
            <a:pPr>
              <a:defRPr/>
            </a:pPr>
            <a:endParaRPr lang="zh-CN" altLang="en-US"/>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kumimoji="0" sz="1200" b="0">
                <a:solidFill>
                  <a:schemeClr val="tx1"/>
                </a:solidFill>
                <a:latin typeface="Arial" panose="020B0604020202020204" pitchFamily="34" charset="0"/>
                <a:ea typeface="宋体" panose="02010600030101010101" pitchFamily="2" charset="-122"/>
              </a:defRPr>
            </a:lvl1pPr>
          </a:lstStyle>
          <a:p>
            <a:pPr>
              <a:defRPr/>
            </a:pPr>
            <a:fld id="{2C39E139-6E02-4AF0-ABC8-F5C27F5C4A44}" type="datetimeFigureOut">
              <a:rPr lang="zh-CN" altLang="en-US"/>
              <a:pPr>
                <a:defRPr/>
              </a:pPr>
              <a:t>2019/4/10</a:t>
            </a:fld>
            <a:endParaRPr lang="en-US" altLang="zh-CN"/>
          </a:p>
        </p:txBody>
      </p:sp>
      <p:sp>
        <p:nvSpPr>
          <p:cNvPr id="62468" name="Rectangle 4"/>
          <p:cNvSpPr>
            <a:spLocks noGrp="1" noRot="1" noChangeAspect="1" noChangeArrowheads="1" noTextEdit="1"/>
          </p:cNvSpPr>
          <p:nvPr>
            <p:ph type="sldImg" idx="2"/>
          </p:nvPr>
        </p:nvSpPr>
        <p:spPr bwMode="auto">
          <a:xfrm>
            <a:off x="423863" y="685800"/>
            <a:ext cx="6010275"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lgn="l">
              <a:defRPr kumimoji="0" sz="12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kumimoji="0" sz="1200" b="0">
                <a:solidFill>
                  <a:schemeClr val="tx1"/>
                </a:solidFill>
                <a:latin typeface="Arial" panose="020B0604020202020204" pitchFamily="34" charset="0"/>
                <a:ea typeface="宋体" panose="02010600030101010101" pitchFamily="2" charset="-122"/>
              </a:defRPr>
            </a:lvl1pPr>
          </a:lstStyle>
          <a:p>
            <a:pPr>
              <a:defRPr/>
            </a:pPr>
            <a:fld id="{3CDD3ADE-C78E-403B-8768-01B8C9B6D44C}" type="slidenum">
              <a:rPr lang="zh-CN" altLang="en-US"/>
              <a:pPr>
                <a:defRPr/>
              </a:pPr>
              <a:t>‹#›</a:t>
            </a:fld>
            <a:endParaRPr lang="en-US" altLang="zh-CN"/>
          </a:p>
        </p:txBody>
      </p:sp>
    </p:spTree>
    <p:extLst>
      <p:ext uri="{BB962C8B-B14F-4D97-AF65-F5344CB8AC3E}">
        <p14:creationId xmlns:p14="http://schemas.microsoft.com/office/powerpoint/2010/main" val="20461448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幻灯片图像占位符 1"/>
          <p:cNvSpPr>
            <a:spLocks noGrp="1" noRot="1" noChangeAspect="1" noChangeArrowheads="1" noTextEdit="1"/>
          </p:cNvSpPr>
          <p:nvPr>
            <p:ph type="sldImg" idx="4294967295"/>
          </p:nvPr>
        </p:nvSpPr>
        <p:spPr>
          <a:xfrm>
            <a:off x="723900" y="1143000"/>
            <a:ext cx="5410200" cy="3086100"/>
          </a:xfrm>
          <a:ln/>
        </p:spPr>
      </p:sp>
      <p:sp>
        <p:nvSpPr>
          <p:cNvPr id="96258" name="文本占位符 2"/>
          <p:cNvSpPr>
            <a:spLocks noGrp="1" noChangeArrowheads="1"/>
          </p:cNvSpPr>
          <p:nvPr>
            <p:ph type="body" idx="4294967295"/>
          </p:nvPr>
        </p:nvSpPr>
        <p:spPr>
          <a:xfrm>
            <a:off x="685800" y="4400550"/>
            <a:ext cx="5486400" cy="3600450"/>
          </a:xfrm>
          <a:noFill/>
          <a:ln/>
        </p:spPr>
        <p:txBody>
          <a:bodyPr>
            <a:prstTxWarp prst="textNoShape">
              <a:avLst/>
            </a:prstTxWarp>
          </a:bodyPr>
          <a:lstStyle/>
          <a:p>
            <a:pPr eaLnBrk="1" hangingPunct="1"/>
            <a:endParaRPr lang="zh-CN" altLang="en-US" smtClean="0">
              <a:ea typeface="宋体" charset="-122"/>
            </a:endParaRPr>
          </a:p>
        </p:txBody>
      </p:sp>
      <p:sp>
        <p:nvSpPr>
          <p:cNvPr id="96259" name="日期占位符 3"/>
          <p:cNvSpPr txBox="1">
            <a:spLocks noGrp="1" noChangeArrowheads="1"/>
          </p:cNvSpPr>
          <p:nvPr/>
        </p:nvSpPr>
        <p:spPr bwMode="auto">
          <a:xfrm>
            <a:off x="3884613" y="0"/>
            <a:ext cx="2971800" cy="458788"/>
          </a:xfrm>
          <a:prstGeom prst="rect">
            <a:avLst/>
          </a:prstGeom>
          <a:noFill/>
          <a:ln w="9525">
            <a:noFill/>
            <a:miter lim="800000"/>
            <a:headEnd/>
            <a:tailEnd/>
          </a:ln>
        </p:spPr>
        <p:txBody>
          <a:bodyPr/>
          <a:lstStyle/>
          <a:p>
            <a:pPr algn="r">
              <a:buFont typeface="Arial" charset="0"/>
              <a:buNone/>
            </a:pPr>
            <a:endParaRPr kumimoji="0" lang="zh-CN" altLang="en-US" sz="1200" b="0" noProof="1">
              <a:solidFill>
                <a:schemeClr val="tx1"/>
              </a:solidFill>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1899" y="2130426"/>
            <a:ext cx="10221516"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03797" y="3886200"/>
            <a:ext cx="841771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B130EF6-F45F-438F-91AA-7694C189D81B}" type="datetimeFigureOut">
              <a:rPr lang="zh-CN" altLang="en-US"/>
              <a:pPr>
                <a:defRPr/>
              </a:pPr>
              <a:t>2019/4/10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E67DBAC-2D72-46CE-949A-F020077ED757}"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6A5E389-E517-488D-8208-37D575DA42BA}" type="datetimeFigureOut">
              <a:rPr lang="zh-CN" altLang="en-US"/>
              <a:pPr>
                <a:defRPr/>
              </a:pPr>
              <a:t>2019/4/10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795671A-CC0A-4BB4-9DFF-E7D040A7A5F9}"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18352" y="274639"/>
            <a:ext cx="2705695"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1266" y="274639"/>
            <a:ext cx="791666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81F2DB8-AE20-4521-83C9-FAEFC8DFE1D2}" type="datetimeFigureOut">
              <a:rPr lang="zh-CN" altLang="en-US"/>
              <a:pPr>
                <a:defRPr/>
              </a:pPr>
              <a:t>2019/4/10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DFE1AAA-213F-40A3-AF6D-C8E58C4B11B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1899" y="2130426"/>
            <a:ext cx="10221516" cy="1470025"/>
          </a:xfrm>
        </p:spPr>
        <p:txBody>
          <a:bodyPr/>
          <a:lstStyle/>
          <a:p>
            <a:r>
              <a:rPr lang="zh-CN" altLang="en-US"/>
              <a:t>单击此处编辑母版标题样式</a:t>
            </a:r>
          </a:p>
        </p:txBody>
      </p:sp>
      <p:sp>
        <p:nvSpPr>
          <p:cNvPr id="3" name="副标题 2"/>
          <p:cNvSpPr>
            <a:spLocks noGrp="1"/>
          </p:cNvSpPr>
          <p:nvPr>
            <p:ph type="subTitle" idx="1"/>
          </p:nvPr>
        </p:nvSpPr>
        <p:spPr>
          <a:xfrm>
            <a:off x="1803797" y="3886200"/>
            <a:ext cx="8417719"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BE349B72-8D45-4239-A48E-94D766C38838}"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050F1A2C-2CA1-47F0-A430-E44451D28685}" type="slidenum">
              <a:rPr lang="en-US" altLang="zh-CN"/>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49917" y="4406901"/>
            <a:ext cx="10221516"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49917" y="2906713"/>
            <a:ext cx="10221516"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9F8B5749-30EC-4F84-A61E-C618FE8E92E0}" type="slidenum">
              <a:rPr lang="en-US" altLang="zh-CN"/>
              <a:pPr>
                <a:defRPr/>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1266" y="1484314"/>
            <a:ext cx="5311180" cy="5184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12867" y="1484314"/>
            <a:ext cx="5311180" cy="5184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88083C46-8B05-40A1-812A-01FC148352C5}" type="slidenum">
              <a:rPr lang="en-US" altLang="zh-CN"/>
              <a:pPr>
                <a:defRPr/>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1266" y="274638"/>
            <a:ext cx="10822782"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1266" y="1535113"/>
            <a:ext cx="531326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1266" y="2174875"/>
            <a:ext cx="531326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08693" y="1535113"/>
            <a:ext cx="53153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08693" y="2174875"/>
            <a:ext cx="53153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325E9DCA-7654-489E-B448-D3E5CDA779A9}" type="slidenum">
              <a:rPr lang="en-US" altLang="zh-CN"/>
              <a:pPr>
                <a:defRPr/>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7C129B57-5377-410D-89AA-7D14FD8064A3}" type="slidenum">
              <a:rPr lang="en-US" altLang="zh-CN"/>
              <a:pPr>
                <a:defRPr/>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85637B6C-92F3-4C8B-A5F3-81816296E839}" type="slidenum">
              <a:rPr lang="en-US" altLang="zh-CN"/>
              <a:pPr>
                <a:defRPr/>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1266" y="273050"/>
            <a:ext cx="3956245"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01563" y="273051"/>
            <a:ext cx="672248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1266" y="1435101"/>
            <a:ext cx="395624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7FC65003-4EEB-4349-B1D5-3CF2151FFE5E}"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82D77E9-8165-428E-B218-AF454C14468F}" type="datetimeFigureOut">
              <a:rPr lang="zh-CN" altLang="en-US"/>
              <a:pPr>
                <a:defRPr/>
              </a:pPr>
              <a:t>2019/4/10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4B60FD3-FBE7-4B46-8653-F1E72586F87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57045" y="4800600"/>
            <a:ext cx="721518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57045" y="612775"/>
            <a:ext cx="72151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57045" y="5367338"/>
            <a:ext cx="72151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C0582882-5C35-4CF8-9CD2-83FCAC3937E0}" type="slidenum">
              <a:rPr lang="en-US" altLang="zh-CN"/>
              <a:pPr>
                <a:defRPr/>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1DFB3838-F182-4C84-B438-0D62B7F9FF1A}" type="slidenum">
              <a:rPr lang="en-US" altLang="zh-CN"/>
              <a:pPr>
                <a:defRPr/>
              </a:pPr>
              <a:t>‹#›</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18352" y="274638"/>
            <a:ext cx="2705695" cy="639445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1266" y="274638"/>
            <a:ext cx="7916664" cy="63944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5C5E6D5F-E131-4949-B6AE-B092BAE1FEA5}" type="slidenum">
              <a:rPr lang="en-US" altLang="zh-CN"/>
              <a:pPr>
                <a:defRPr/>
              </a:pPr>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1899" y="2130426"/>
            <a:ext cx="10221516" cy="1470025"/>
          </a:xfrm>
        </p:spPr>
        <p:txBody>
          <a:bodyPr/>
          <a:lstStyle/>
          <a:p>
            <a:r>
              <a:rPr lang="zh-CN" altLang="en-US"/>
              <a:t>单击此处编辑母版标题样式</a:t>
            </a:r>
          </a:p>
        </p:txBody>
      </p:sp>
      <p:sp>
        <p:nvSpPr>
          <p:cNvPr id="3" name="副标题 2"/>
          <p:cNvSpPr>
            <a:spLocks noGrp="1"/>
          </p:cNvSpPr>
          <p:nvPr>
            <p:ph type="subTitle" idx="1"/>
          </p:nvPr>
        </p:nvSpPr>
        <p:spPr>
          <a:xfrm>
            <a:off x="1803797" y="3886200"/>
            <a:ext cx="8417719"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9E012A8A-6D06-41A1-9221-374AF954AC26}" type="datetimeFigureOut">
              <a:rPr lang="zh-CN" altLang="en-US"/>
              <a:pPr>
                <a:defRPr/>
              </a:pPr>
              <a:t>2019/4/10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2F36DF-BB18-47EA-810A-E2A8A11F4D10}" type="slidenum">
              <a:rPr lang="zh-CN" altLang="en-US"/>
              <a:pPr>
                <a:defRPr/>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2525BD2-8A93-4E21-BFB0-879C8B5C9736}" type="datetimeFigureOut">
              <a:rPr lang="zh-CN" altLang="en-US"/>
              <a:pPr>
                <a:defRPr/>
              </a:pPr>
              <a:t>2019/4/10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8C4AECB-BD86-4215-8D0B-42169403E4F2}" type="slidenum">
              <a:rPr lang="zh-CN" altLang="en-US"/>
              <a:pPr>
                <a:defRPr/>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49917" y="4406901"/>
            <a:ext cx="10221516"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49917" y="2906713"/>
            <a:ext cx="10221516"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3BEF31B-93C8-4E3D-9864-812B0474BABA}" type="datetimeFigureOut">
              <a:rPr lang="zh-CN" altLang="en-US"/>
              <a:pPr>
                <a:defRPr/>
              </a:pPr>
              <a:t>2019/4/10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8B5E79A-2768-4838-A3C5-B65478BBE965}" type="slidenum">
              <a:rPr lang="zh-CN" altLang="en-US"/>
              <a:pPr>
                <a:defRPr/>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1266"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12867"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E8FFFBB4-9A0F-461D-B8BC-63932760089D}" type="datetimeFigureOut">
              <a:rPr lang="zh-CN" altLang="en-US"/>
              <a:pPr>
                <a:defRPr/>
              </a:pPr>
              <a:t>2019/4/10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1AC8C81-41FA-4724-935A-7E23B6103411}" type="slidenum">
              <a:rPr lang="zh-CN" altLang="en-US"/>
              <a:pPr>
                <a:defRPr/>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1266" y="1535113"/>
            <a:ext cx="531326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1266" y="2174875"/>
            <a:ext cx="531326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08693" y="1535113"/>
            <a:ext cx="53153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08693" y="2174875"/>
            <a:ext cx="53153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5E325695-B3BA-4741-AA79-47CAE4E6780A}" type="datetimeFigureOut">
              <a:rPr lang="zh-CN" altLang="en-US"/>
              <a:pPr>
                <a:defRPr/>
              </a:pPr>
              <a:t>2019/4/10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D0632563-6A2B-4DE3-A988-C6E659550A12}" type="slidenum">
              <a:rPr lang="zh-CN" altLang="en-US"/>
              <a:pPr>
                <a:defRPr/>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B216F21D-160B-4373-8AFF-A033E0C5EE30}" type="datetimeFigureOut">
              <a:rPr lang="zh-CN" altLang="en-US"/>
              <a:pPr>
                <a:defRPr/>
              </a:pPr>
              <a:t>2019/4/10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E0D5884-EF57-4E6A-B518-BA378E68F851}" type="slidenum">
              <a:rPr lang="zh-CN" altLang="en-US"/>
              <a:pPr>
                <a:defRPr/>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EC434F0-1E01-4B68-B366-AD270CA357BD}" type="datetimeFigureOut">
              <a:rPr lang="zh-CN" altLang="en-US"/>
              <a:pPr>
                <a:defRPr/>
              </a:pPr>
              <a:t>2019/4/10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3EE9925-F6A3-483C-9C40-141E0A976DCC}"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49917" y="4406901"/>
            <a:ext cx="10221516"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49917" y="2906713"/>
            <a:ext cx="10221516"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82B2BFC-AAF1-4E6E-95E3-246961D86FB0}" type="datetimeFigureOut">
              <a:rPr lang="zh-CN" altLang="en-US"/>
              <a:pPr>
                <a:defRPr/>
              </a:pPr>
              <a:t>2019/4/10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B124121-4E12-43E7-89B4-CF5ECE1F25C9}"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1266" y="273050"/>
            <a:ext cx="3956245"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01563" y="273051"/>
            <a:ext cx="672248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1266" y="1435101"/>
            <a:ext cx="395624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57A3B2C-CF39-4D64-9040-5ACD2666683F}" type="datetimeFigureOut">
              <a:rPr lang="zh-CN" altLang="en-US"/>
              <a:pPr>
                <a:defRPr/>
              </a:pPr>
              <a:t>2019/4/10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9837346-DAB8-4484-918A-DAD5462BF708}" type="slidenum">
              <a:rPr lang="zh-CN" altLang="en-US"/>
              <a:pPr>
                <a:defRPr/>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57045" y="4800600"/>
            <a:ext cx="721518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57045" y="612775"/>
            <a:ext cx="72151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57045" y="5367338"/>
            <a:ext cx="72151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CE6AEAE-49CC-4A3D-9ED5-6A1014B05019}" type="datetimeFigureOut">
              <a:rPr lang="zh-CN" altLang="en-US"/>
              <a:pPr>
                <a:defRPr/>
              </a:pPr>
              <a:t>2019/4/10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861BE32-2FCF-4AA2-A542-73C99557FB52}" type="slidenum">
              <a:rPr lang="zh-CN" altLang="en-US"/>
              <a:pPr>
                <a:defRPr/>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96C6702-145D-45EE-A2A3-EE35A8B86952}" type="datetimeFigureOut">
              <a:rPr lang="zh-CN" altLang="en-US"/>
              <a:pPr>
                <a:defRPr/>
              </a:pPr>
              <a:t>2019/4/10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4CEB41A-AD93-4FA6-9CCC-D94A189F8F34}" type="slidenum">
              <a:rPr lang="zh-CN" altLang="en-US"/>
              <a:pPr>
                <a:defRPr/>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18352" y="274639"/>
            <a:ext cx="2705695"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1266" y="274639"/>
            <a:ext cx="7916664"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53294BB-7E0A-4301-A9DF-EBD9585A1D56}" type="datetimeFigureOut">
              <a:rPr lang="zh-CN" altLang="en-US"/>
              <a:pPr>
                <a:defRPr/>
              </a:pPr>
              <a:t>2019/4/10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23A9A9-4EE6-44C8-B6E5-B3FE3BDF56DA}"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1266"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12867"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02E1023B-ED63-465D-8A6C-8FD3A993469A}" type="datetimeFigureOut">
              <a:rPr lang="zh-CN" altLang="en-US"/>
              <a:pPr>
                <a:defRPr/>
              </a:pPr>
              <a:t>2019/4/10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E1D721E-D69B-43AC-8021-DD201269788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266" y="1535113"/>
            <a:ext cx="531326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1266" y="2174875"/>
            <a:ext cx="531326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08693" y="1535113"/>
            <a:ext cx="53153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08693" y="2174875"/>
            <a:ext cx="53153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8C8C6A3-0149-4E15-99A1-C8F9C0737124}" type="datetimeFigureOut">
              <a:rPr lang="zh-CN" altLang="en-US"/>
              <a:pPr>
                <a:defRPr/>
              </a:pPr>
              <a:t>2019/4/10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755B18E-2DB3-46EA-A299-BA79824A148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4E77E33-5D39-483C-A645-CEA2B60B1F0C}" type="datetimeFigureOut">
              <a:rPr lang="zh-CN" altLang="en-US"/>
              <a:pPr>
                <a:defRPr/>
              </a:pPr>
              <a:t>2019/4/10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6E7689B-CF32-4556-B7FA-E978E73D8014}"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684824E-5C1B-49E4-8F5F-ACDE2782722D}" type="datetimeFigureOut">
              <a:rPr lang="zh-CN" altLang="en-US"/>
              <a:pPr>
                <a:defRPr/>
              </a:pPr>
              <a:t>2019/4/10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38C3A18F-5B34-4DEF-8DF0-CA54AEDE6CC0}"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1266" y="273050"/>
            <a:ext cx="395624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01563" y="273051"/>
            <a:ext cx="672248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1266" y="1435101"/>
            <a:ext cx="395624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82CBDEB-3BBC-4AED-9EA3-AFD0998C158C}" type="datetimeFigureOut">
              <a:rPr lang="zh-CN" altLang="en-US"/>
              <a:pPr>
                <a:defRPr/>
              </a:pPr>
              <a:t>2019/4/10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44C9ECD-7780-423B-962A-BFA135DD58D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57045" y="4800600"/>
            <a:ext cx="72151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57045" y="612775"/>
            <a:ext cx="7215188"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57045" y="5367338"/>
            <a:ext cx="72151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0114473-432A-44A4-869B-F4908AFEABA7}" type="datetimeFigureOut">
              <a:rPr lang="zh-CN" altLang="en-US"/>
              <a:pPr>
                <a:defRPr/>
              </a:pPr>
              <a:t>2019/4/10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B66C7B5-8733-4E9B-B516-E8D9A963DC96}"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1266" y="274638"/>
            <a:ext cx="1082278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1266" y="1600201"/>
            <a:ext cx="10822782"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1266" y="6356351"/>
            <a:ext cx="2805906" cy="365125"/>
          </a:xfrm>
          <a:prstGeom prst="rect">
            <a:avLst/>
          </a:prstGeom>
        </p:spPr>
        <p:txBody>
          <a:bodyPr vert="horz" lIns="91440" tIns="45720" rIns="91440" bIns="45720" rtlCol="0" anchor="ctr"/>
          <a:lstStyle>
            <a:lvl1pPr algn="l" fontAlgn="auto">
              <a:spcBef>
                <a:spcPts val="0"/>
              </a:spcBef>
              <a:spcAft>
                <a:spcPts val="0"/>
              </a:spcAft>
              <a:defRPr kumimoji="0" sz="1200" b="0">
                <a:solidFill>
                  <a:schemeClr val="tx1">
                    <a:tint val="75000"/>
                  </a:schemeClr>
                </a:solidFill>
                <a:latin typeface="+mn-lt"/>
                <a:ea typeface="+mn-ea"/>
              </a:defRPr>
            </a:lvl1pPr>
          </a:lstStyle>
          <a:p>
            <a:pPr>
              <a:defRPr/>
            </a:pPr>
            <a:fld id="{35F10D30-521E-47B1-8824-85EE5EC2AF5D}" type="datetimeFigureOut">
              <a:rPr lang="zh-CN" altLang="en-US"/>
              <a:pPr>
                <a:defRPr/>
              </a:pPr>
              <a:t>2019/4/10</a:t>
            </a:fld>
            <a:endParaRPr lang="zh-CN" altLang="en-US"/>
          </a:p>
        </p:txBody>
      </p:sp>
      <p:sp>
        <p:nvSpPr>
          <p:cNvPr id="5" name="页脚占位符 4"/>
          <p:cNvSpPr>
            <a:spLocks noGrp="1"/>
          </p:cNvSpPr>
          <p:nvPr>
            <p:ph type="ftr" sz="quarter" idx="3"/>
          </p:nvPr>
        </p:nvSpPr>
        <p:spPr>
          <a:xfrm>
            <a:off x="4108649" y="6356351"/>
            <a:ext cx="3808016" cy="365125"/>
          </a:xfrm>
          <a:prstGeom prst="rect">
            <a:avLst/>
          </a:prstGeom>
        </p:spPr>
        <p:txBody>
          <a:bodyPr vert="horz" lIns="91440" tIns="45720" rIns="91440" bIns="45720" rtlCol="0" anchor="ctr"/>
          <a:lstStyle>
            <a:lvl1pPr algn="ctr" fontAlgn="auto">
              <a:spcBef>
                <a:spcPts val="0"/>
              </a:spcBef>
              <a:spcAft>
                <a:spcPts val="0"/>
              </a:spcAft>
              <a:defRPr kumimoji="0" sz="1200" b="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8141" y="6356351"/>
            <a:ext cx="2805906" cy="365125"/>
          </a:xfrm>
          <a:prstGeom prst="rect">
            <a:avLst/>
          </a:prstGeom>
        </p:spPr>
        <p:txBody>
          <a:bodyPr vert="horz" lIns="91440" tIns="45720" rIns="91440" bIns="45720" rtlCol="0" anchor="ctr"/>
          <a:lstStyle>
            <a:lvl1pPr algn="r" fontAlgn="auto">
              <a:spcBef>
                <a:spcPts val="0"/>
              </a:spcBef>
              <a:spcAft>
                <a:spcPts val="0"/>
              </a:spcAft>
              <a:defRPr kumimoji="0" sz="1200" b="0">
                <a:solidFill>
                  <a:schemeClr val="tx1">
                    <a:tint val="75000"/>
                  </a:schemeClr>
                </a:solidFill>
                <a:latin typeface="+mn-lt"/>
                <a:ea typeface="+mn-ea"/>
              </a:defRPr>
            </a:lvl1pPr>
          </a:lstStyle>
          <a:p>
            <a:pPr>
              <a:defRPr/>
            </a:pPr>
            <a:fld id="{DC54F00F-7EE6-49C7-9C6B-E1D844AB82E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7" r:id="rId1"/>
    <p:sldLayoutId id="2147483706" r:id="rId2"/>
    <p:sldLayoutId id="2147483705" r:id="rId3"/>
    <p:sldLayoutId id="2147483704" r:id="rId4"/>
    <p:sldLayoutId id="2147483703" r:id="rId5"/>
    <p:sldLayoutId id="2147483702" r:id="rId6"/>
    <p:sldLayoutId id="2147483701" r:id="rId7"/>
    <p:sldLayoutId id="2147483700" r:id="rId8"/>
    <p:sldLayoutId id="2147483699" r:id="rId9"/>
    <p:sldLayoutId id="2147483698" r:id="rId10"/>
    <p:sldLayoutId id="214748369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8" descr="2167822_124816089_2"/>
          <p:cNvPicPr>
            <a:picLocks noChangeAspect="1" noChangeArrowheads="1"/>
          </p:cNvPicPr>
          <p:nvPr userDrawn="1"/>
        </p:nvPicPr>
        <p:blipFill>
          <a:blip r:embed="rId13"/>
          <a:srcRect t="4327"/>
          <a:stretch>
            <a:fillRect/>
          </a:stretch>
        </p:blipFill>
        <p:spPr bwMode="auto">
          <a:xfrm>
            <a:off x="0" y="0"/>
            <a:ext cx="12025313" cy="6858000"/>
          </a:xfrm>
          <a:prstGeom prst="rect">
            <a:avLst/>
          </a:prstGeom>
          <a:noFill/>
          <a:ln w="9525">
            <a:noFill/>
            <a:miter lim="800000"/>
            <a:headEnd/>
            <a:tailEnd/>
          </a:ln>
        </p:spPr>
      </p:pic>
      <p:sp>
        <p:nvSpPr>
          <p:cNvPr id="13315" name="Rectangle 2"/>
          <p:cNvSpPr>
            <a:spLocks noGrp="1" noChangeArrowheads="1"/>
          </p:cNvSpPr>
          <p:nvPr>
            <p:ph type="title"/>
          </p:nvPr>
        </p:nvSpPr>
        <p:spPr bwMode="auto">
          <a:xfrm>
            <a:off x="601266" y="274638"/>
            <a:ext cx="10822782"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6" name="Rectangle 3"/>
          <p:cNvSpPr>
            <a:spLocks noGrp="1" noChangeArrowheads="1"/>
          </p:cNvSpPr>
          <p:nvPr>
            <p:ph type="body" idx="1"/>
          </p:nvPr>
        </p:nvSpPr>
        <p:spPr bwMode="auto">
          <a:xfrm>
            <a:off x="601266" y="1484314"/>
            <a:ext cx="10822782" cy="51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 name="日期占位符 3"/>
          <p:cNvSpPr>
            <a:spLocks noGrp="1"/>
          </p:cNvSpPr>
          <p:nvPr>
            <p:ph type="dt" sz="half" idx="2"/>
          </p:nvPr>
        </p:nvSpPr>
        <p:spPr>
          <a:xfrm>
            <a:off x="601266" y="6245225"/>
            <a:ext cx="2805906" cy="476250"/>
          </a:xfrm>
          <a:prstGeom prst="rect">
            <a:avLst/>
          </a:prstGeom>
        </p:spPr>
        <p:txBody>
          <a:bodyPr/>
          <a:lstStyle>
            <a:lvl1pPr algn="l">
              <a:defRPr kumimoji="0" sz="1800" b="1">
                <a:solidFill>
                  <a:schemeClr val="tx1"/>
                </a:solidFill>
                <a:latin typeface="Arial" panose="020B0604020202020204" pitchFamily="34" charset="0"/>
                <a:ea typeface="+mn-ea"/>
              </a:defRPr>
            </a:lvl1pPr>
          </a:lstStyle>
          <a:p>
            <a:pPr>
              <a:defRPr/>
            </a:pPr>
            <a:endParaRPr lang="en-US" altLang="zh-CN"/>
          </a:p>
        </p:txBody>
      </p:sp>
      <p:sp>
        <p:nvSpPr>
          <p:cNvPr id="6" name="页脚占位符 4"/>
          <p:cNvSpPr>
            <a:spLocks noGrp="1"/>
          </p:cNvSpPr>
          <p:nvPr>
            <p:ph type="ftr" sz="quarter" idx="3"/>
          </p:nvPr>
        </p:nvSpPr>
        <p:spPr>
          <a:xfrm>
            <a:off x="4108649" y="6245225"/>
            <a:ext cx="3808016" cy="476250"/>
          </a:xfrm>
          <a:prstGeom prst="rect">
            <a:avLst/>
          </a:prstGeom>
        </p:spPr>
        <p:txBody>
          <a:bodyPr/>
          <a:lstStyle>
            <a:lvl1pPr algn="l">
              <a:defRPr kumimoji="0" sz="1800" b="1">
                <a:solidFill>
                  <a:schemeClr val="tx1"/>
                </a:solidFill>
                <a:latin typeface="Arial" panose="020B0604020202020204" pitchFamily="34" charset="0"/>
                <a:ea typeface="+mn-ea"/>
              </a:defRPr>
            </a:lvl1pPr>
          </a:lstStyle>
          <a:p>
            <a:pPr>
              <a:defRPr/>
            </a:pPr>
            <a:endParaRPr lang="en-US" altLang="zh-CN"/>
          </a:p>
        </p:txBody>
      </p:sp>
      <p:sp>
        <p:nvSpPr>
          <p:cNvPr id="7" name="灯片编号占位符 5"/>
          <p:cNvSpPr>
            <a:spLocks noGrp="1"/>
          </p:cNvSpPr>
          <p:nvPr>
            <p:ph type="sldNum" sz="quarter" idx="4"/>
          </p:nvPr>
        </p:nvSpPr>
        <p:spPr>
          <a:xfrm>
            <a:off x="8618141" y="6245225"/>
            <a:ext cx="2805906" cy="476250"/>
          </a:xfrm>
          <a:prstGeom prst="rect">
            <a:avLst/>
          </a:prstGeom>
        </p:spPr>
        <p:txBody>
          <a:bodyPr/>
          <a:lstStyle>
            <a:lvl1pPr algn="l">
              <a:defRPr kumimoji="0" sz="1800" b="1">
                <a:solidFill>
                  <a:schemeClr val="tx1"/>
                </a:solidFill>
                <a:latin typeface="Arial" panose="020B0604020202020204" pitchFamily="34" charset="0"/>
                <a:ea typeface="+mn-ea"/>
              </a:defRPr>
            </a:lvl1pPr>
          </a:lstStyle>
          <a:p>
            <a:pPr>
              <a:defRPr/>
            </a:pPr>
            <a:fld id="{1AB536AB-1DEE-4B6E-9ACE-D9F6A66A847C}"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18" r:id="rId1"/>
    <p:sldLayoutId id="2147483717" r:id="rId2"/>
    <p:sldLayoutId id="2147483716" r:id="rId3"/>
    <p:sldLayoutId id="2147483715" r:id="rId4"/>
    <p:sldLayoutId id="2147483714" r:id="rId5"/>
    <p:sldLayoutId id="2147483713" r:id="rId6"/>
    <p:sldLayoutId id="2147483712" r:id="rId7"/>
    <p:sldLayoutId id="2147483711" r:id="rId8"/>
    <p:sldLayoutId id="2147483710" r:id="rId9"/>
    <p:sldLayoutId id="2147483709" r:id="rId10"/>
    <p:sldLayoutId id="2147483708" r:id="rId11"/>
  </p:sldLayoutIdLst>
  <p:txStyles>
    <p:titleStyle>
      <a:lvl1pPr algn="ctr" rtl="0" eaLnBrk="0" fontAlgn="base" hangingPunct="0">
        <a:spcBef>
          <a:spcPct val="0"/>
        </a:spcBef>
        <a:spcAft>
          <a:spcPct val="0"/>
        </a:spcAft>
        <a:defRPr sz="4400" b="1">
          <a:solidFill>
            <a:srgbClr val="00008A"/>
          </a:solidFill>
          <a:latin typeface="+mj-lt"/>
          <a:ea typeface="+mj-ea"/>
          <a:cs typeface="+mj-cs"/>
        </a:defRPr>
      </a:lvl1pPr>
      <a:lvl2pPr algn="ctr" rtl="0" eaLnBrk="0" fontAlgn="base" hangingPunct="0">
        <a:spcBef>
          <a:spcPct val="0"/>
        </a:spcBef>
        <a:spcAft>
          <a:spcPct val="0"/>
        </a:spcAft>
        <a:defRPr sz="4400" b="1">
          <a:solidFill>
            <a:srgbClr val="00008A"/>
          </a:solidFill>
          <a:latin typeface="汉仪书魂体简" pitchFamily="49" charset="-122"/>
          <a:ea typeface="宋体" panose="02010600030101010101" pitchFamily="2" charset="-122"/>
        </a:defRPr>
      </a:lvl2pPr>
      <a:lvl3pPr algn="ctr" rtl="0" eaLnBrk="0" fontAlgn="base" hangingPunct="0">
        <a:spcBef>
          <a:spcPct val="0"/>
        </a:spcBef>
        <a:spcAft>
          <a:spcPct val="0"/>
        </a:spcAft>
        <a:defRPr sz="4400" b="1">
          <a:solidFill>
            <a:srgbClr val="00008A"/>
          </a:solidFill>
          <a:latin typeface="汉仪书魂体简" pitchFamily="49" charset="-122"/>
          <a:ea typeface="宋体" panose="02010600030101010101" pitchFamily="2" charset="-122"/>
        </a:defRPr>
      </a:lvl3pPr>
      <a:lvl4pPr algn="ctr" rtl="0" eaLnBrk="0" fontAlgn="base" hangingPunct="0">
        <a:spcBef>
          <a:spcPct val="0"/>
        </a:spcBef>
        <a:spcAft>
          <a:spcPct val="0"/>
        </a:spcAft>
        <a:defRPr sz="4400" b="1">
          <a:solidFill>
            <a:srgbClr val="00008A"/>
          </a:solidFill>
          <a:latin typeface="汉仪书魂体简" pitchFamily="49" charset="-122"/>
          <a:ea typeface="宋体" panose="02010600030101010101" pitchFamily="2" charset="-122"/>
        </a:defRPr>
      </a:lvl4pPr>
      <a:lvl5pPr algn="ctr" rtl="0" eaLnBrk="0" fontAlgn="base" hangingPunct="0">
        <a:spcBef>
          <a:spcPct val="0"/>
        </a:spcBef>
        <a:spcAft>
          <a:spcPct val="0"/>
        </a:spcAft>
        <a:defRPr sz="4400" b="1">
          <a:solidFill>
            <a:srgbClr val="00008A"/>
          </a:solidFill>
          <a:latin typeface="汉仪书魂体简" pitchFamily="49" charset="-122"/>
          <a:ea typeface="宋体" panose="02010600030101010101" pitchFamily="2" charset="-122"/>
        </a:defRPr>
      </a:lvl5pPr>
      <a:lvl6pPr marL="457200" algn="ctr" rtl="0" fontAlgn="base">
        <a:spcBef>
          <a:spcPct val="0"/>
        </a:spcBef>
        <a:spcAft>
          <a:spcPct val="0"/>
        </a:spcAft>
        <a:defRPr sz="4400" b="1">
          <a:solidFill>
            <a:srgbClr val="00008A"/>
          </a:solidFill>
          <a:latin typeface="汉仪书魂体简" pitchFamily="49" charset="-122"/>
          <a:ea typeface="宋体" panose="02010600030101010101" pitchFamily="2" charset="-122"/>
        </a:defRPr>
      </a:lvl6pPr>
      <a:lvl7pPr marL="914400" algn="ctr" rtl="0" fontAlgn="base">
        <a:spcBef>
          <a:spcPct val="0"/>
        </a:spcBef>
        <a:spcAft>
          <a:spcPct val="0"/>
        </a:spcAft>
        <a:defRPr sz="4400" b="1">
          <a:solidFill>
            <a:srgbClr val="00008A"/>
          </a:solidFill>
          <a:latin typeface="汉仪书魂体简" pitchFamily="49" charset="-122"/>
          <a:ea typeface="宋体" panose="02010600030101010101" pitchFamily="2" charset="-122"/>
        </a:defRPr>
      </a:lvl7pPr>
      <a:lvl8pPr marL="1371600" algn="ctr" rtl="0" fontAlgn="base">
        <a:spcBef>
          <a:spcPct val="0"/>
        </a:spcBef>
        <a:spcAft>
          <a:spcPct val="0"/>
        </a:spcAft>
        <a:defRPr sz="4400" b="1">
          <a:solidFill>
            <a:srgbClr val="00008A"/>
          </a:solidFill>
          <a:latin typeface="汉仪书魂体简" pitchFamily="49" charset="-122"/>
          <a:ea typeface="宋体" panose="02010600030101010101" pitchFamily="2" charset="-122"/>
        </a:defRPr>
      </a:lvl8pPr>
      <a:lvl9pPr marL="1828800" algn="ctr" rtl="0" fontAlgn="base">
        <a:spcBef>
          <a:spcPct val="0"/>
        </a:spcBef>
        <a:spcAft>
          <a:spcPct val="0"/>
        </a:spcAft>
        <a:defRPr sz="4400" b="1">
          <a:solidFill>
            <a:srgbClr val="00008A"/>
          </a:solidFill>
          <a:latin typeface="汉仪书魂体简" pitchFamily="49" charset="-122"/>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b="1">
          <a:solidFill>
            <a:srgbClr val="404040"/>
          </a:solidFill>
          <a:latin typeface="+mn-lt"/>
          <a:ea typeface="+mn-ea"/>
          <a:cs typeface="+mn-cs"/>
        </a:defRPr>
      </a:lvl1pPr>
      <a:lvl2pPr marL="742950" indent="-285750" algn="l" rtl="0" eaLnBrk="0" fontAlgn="base" hangingPunct="0">
        <a:spcBef>
          <a:spcPct val="20000"/>
        </a:spcBef>
        <a:spcAft>
          <a:spcPct val="0"/>
        </a:spcAft>
        <a:buChar char="–"/>
        <a:defRPr sz="2800" b="1">
          <a:solidFill>
            <a:srgbClr val="404040"/>
          </a:solidFill>
          <a:latin typeface="+mn-lt"/>
          <a:ea typeface="+mn-ea"/>
        </a:defRPr>
      </a:lvl2pPr>
      <a:lvl3pPr marL="1143000" indent="-228600" algn="l" rtl="0" eaLnBrk="0" fontAlgn="base" hangingPunct="0">
        <a:spcBef>
          <a:spcPct val="20000"/>
        </a:spcBef>
        <a:spcAft>
          <a:spcPct val="0"/>
        </a:spcAft>
        <a:buChar char="•"/>
        <a:defRPr sz="2400" b="1">
          <a:solidFill>
            <a:srgbClr val="404040"/>
          </a:solidFill>
          <a:latin typeface="+mn-lt"/>
          <a:ea typeface="+mn-ea"/>
        </a:defRPr>
      </a:lvl3pPr>
      <a:lvl4pPr marL="1600200" indent="-228600" algn="l" rtl="0" eaLnBrk="0" fontAlgn="base" hangingPunct="0">
        <a:spcBef>
          <a:spcPct val="20000"/>
        </a:spcBef>
        <a:spcAft>
          <a:spcPct val="0"/>
        </a:spcAft>
        <a:buChar char="–"/>
        <a:defRPr sz="2000" b="1">
          <a:solidFill>
            <a:srgbClr val="404040"/>
          </a:solidFill>
          <a:latin typeface="+mn-lt"/>
          <a:ea typeface="+mn-ea"/>
        </a:defRPr>
      </a:lvl4pPr>
      <a:lvl5pPr marL="2057400" indent="-228600" algn="l" rtl="0" eaLnBrk="0" fontAlgn="base" hangingPunct="0">
        <a:spcBef>
          <a:spcPct val="20000"/>
        </a:spcBef>
        <a:spcAft>
          <a:spcPct val="0"/>
        </a:spcAft>
        <a:buChar char="»"/>
        <a:defRPr sz="2000" b="1">
          <a:solidFill>
            <a:srgbClr val="404040"/>
          </a:solidFill>
          <a:latin typeface="+mn-lt"/>
          <a:ea typeface="+mn-ea"/>
        </a:defRPr>
      </a:lvl5pPr>
      <a:lvl6pPr marL="2514600" indent="-228600" algn="l" rtl="0" fontAlgn="base">
        <a:spcBef>
          <a:spcPct val="20000"/>
        </a:spcBef>
        <a:spcAft>
          <a:spcPct val="0"/>
        </a:spcAft>
        <a:buChar char="»"/>
        <a:defRPr sz="2000" b="1">
          <a:solidFill>
            <a:srgbClr val="404040"/>
          </a:solidFill>
          <a:latin typeface="+mn-lt"/>
          <a:ea typeface="+mn-ea"/>
        </a:defRPr>
      </a:lvl6pPr>
      <a:lvl7pPr marL="2971800" indent="-228600" algn="l" rtl="0" fontAlgn="base">
        <a:spcBef>
          <a:spcPct val="20000"/>
        </a:spcBef>
        <a:spcAft>
          <a:spcPct val="0"/>
        </a:spcAft>
        <a:buChar char="»"/>
        <a:defRPr sz="2000" b="1">
          <a:solidFill>
            <a:srgbClr val="404040"/>
          </a:solidFill>
          <a:latin typeface="+mn-lt"/>
          <a:ea typeface="+mn-ea"/>
        </a:defRPr>
      </a:lvl7pPr>
      <a:lvl8pPr marL="3429000" indent="-228600" algn="l" rtl="0" fontAlgn="base">
        <a:spcBef>
          <a:spcPct val="20000"/>
        </a:spcBef>
        <a:spcAft>
          <a:spcPct val="0"/>
        </a:spcAft>
        <a:buChar char="»"/>
        <a:defRPr sz="2000" b="1">
          <a:solidFill>
            <a:srgbClr val="404040"/>
          </a:solidFill>
          <a:latin typeface="+mn-lt"/>
          <a:ea typeface="+mn-ea"/>
        </a:defRPr>
      </a:lvl8pPr>
      <a:lvl9pPr marL="3886200" indent="-228600" algn="l" rtl="0" fontAlgn="base">
        <a:spcBef>
          <a:spcPct val="20000"/>
        </a:spcBef>
        <a:spcAft>
          <a:spcPct val="0"/>
        </a:spcAft>
        <a:buChar char="»"/>
        <a:defRPr sz="2000" b="1">
          <a:solidFill>
            <a:srgbClr val="40404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标题占位符 1"/>
          <p:cNvSpPr>
            <a:spLocks noGrp="1"/>
          </p:cNvSpPr>
          <p:nvPr>
            <p:ph type="title"/>
          </p:nvPr>
        </p:nvSpPr>
        <p:spPr bwMode="auto">
          <a:xfrm>
            <a:off x="601266" y="274638"/>
            <a:ext cx="1082278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0179" name="文本占位符 2"/>
          <p:cNvSpPr>
            <a:spLocks noGrp="1"/>
          </p:cNvSpPr>
          <p:nvPr>
            <p:ph type="body" idx="1"/>
          </p:nvPr>
        </p:nvSpPr>
        <p:spPr bwMode="auto">
          <a:xfrm>
            <a:off x="601266" y="1600201"/>
            <a:ext cx="10822782"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1266" y="6356351"/>
            <a:ext cx="2805906" cy="365125"/>
          </a:xfrm>
          <a:prstGeom prst="rect">
            <a:avLst/>
          </a:prstGeom>
        </p:spPr>
        <p:txBody>
          <a:bodyPr vert="horz" lIns="91440" tIns="45720" rIns="91440" bIns="45720" rtlCol="0" anchor="ctr"/>
          <a:lstStyle>
            <a:lvl1pPr algn="l" fontAlgn="auto">
              <a:spcBef>
                <a:spcPts val="0"/>
              </a:spcBef>
              <a:spcAft>
                <a:spcPts val="0"/>
              </a:spcAft>
              <a:defRPr kumimoji="0" sz="1200" b="0">
                <a:solidFill>
                  <a:schemeClr val="tx1">
                    <a:tint val="75000"/>
                  </a:schemeClr>
                </a:solidFill>
                <a:latin typeface="+mn-lt"/>
                <a:ea typeface="+mn-ea"/>
              </a:defRPr>
            </a:lvl1pPr>
          </a:lstStyle>
          <a:p>
            <a:pPr>
              <a:defRPr/>
            </a:pPr>
            <a:fld id="{3DB996DE-A8C8-4EFD-91BA-3A7BAB02C5AE}" type="datetimeFigureOut">
              <a:rPr lang="zh-CN" altLang="en-US"/>
              <a:pPr>
                <a:defRPr/>
              </a:pPr>
              <a:t>2019/4/10</a:t>
            </a:fld>
            <a:endParaRPr lang="zh-CN" altLang="en-US"/>
          </a:p>
        </p:txBody>
      </p:sp>
      <p:sp>
        <p:nvSpPr>
          <p:cNvPr id="5" name="页脚占位符 4"/>
          <p:cNvSpPr>
            <a:spLocks noGrp="1"/>
          </p:cNvSpPr>
          <p:nvPr>
            <p:ph type="ftr" sz="quarter" idx="3"/>
          </p:nvPr>
        </p:nvSpPr>
        <p:spPr>
          <a:xfrm>
            <a:off x="4108649" y="6356351"/>
            <a:ext cx="3808016" cy="365125"/>
          </a:xfrm>
          <a:prstGeom prst="rect">
            <a:avLst/>
          </a:prstGeom>
        </p:spPr>
        <p:txBody>
          <a:bodyPr vert="horz" lIns="91440" tIns="45720" rIns="91440" bIns="45720" rtlCol="0" anchor="ctr"/>
          <a:lstStyle>
            <a:lvl1pPr algn="ctr" fontAlgn="auto">
              <a:spcBef>
                <a:spcPts val="0"/>
              </a:spcBef>
              <a:spcAft>
                <a:spcPts val="0"/>
              </a:spcAft>
              <a:defRPr kumimoji="0" sz="1200" b="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8141" y="6356351"/>
            <a:ext cx="2805906" cy="365125"/>
          </a:xfrm>
          <a:prstGeom prst="rect">
            <a:avLst/>
          </a:prstGeom>
        </p:spPr>
        <p:txBody>
          <a:bodyPr vert="horz" lIns="91440" tIns="45720" rIns="91440" bIns="45720" rtlCol="0" anchor="ctr"/>
          <a:lstStyle>
            <a:lvl1pPr algn="r" fontAlgn="auto">
              <a:spcBef>
                <a:spcPts val="0"/>
              </a:spcBef>
              <a:spcAft>
                <a:spcPts val="0"/>
              </a:spcAft>
              <a:defRPr kumimoji="0" sz="1200" b="0">
                <a:solidFill>
                  <a:schemeClr val="tx1">
                    <a:tint val="75000"/>
                  </a:schemeClr>
                </a:solidFill>
                <a:latin typeface="+mn-lt"/>
                <a:ea typeface="+mn-ea"/>
              </a:defRPr>
            </a:lvl1pPr>
          </a:lstStyle>
          <a:p>
            <a:pPr>
              <a:defRPr/>
            </a:pPr>
            <a:fld id="{F705C912-51BC-47B8-A708-DB20A2186FA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51" r:id="rId1"/>
    <p:sldLayoutId id="2147483750" r:id="rId2"/>
    <p:sldLayoutId id="2147483749" r:id="rId3"/>
    <p:sldLayoutId id="2147483748" r:id="rId4"/>
    <p:sldLayoutId id="2147483747" r:id="rId5"/>
    <p:sldLayoutId id="2147483746" r:id="rId6"/>
    <p:sldLayoutId id="2147483745" r:id="rId7"/>
    <p:sldLayoutId id="2147483744" r:id="rId8"/>
    <p:sldLayoutId id="2147483743" r:id="rId9"/>
    <p:sldLayoutId id="2147483742" r:id="rId10"/>
    <p:sldLayoutId id="2147483741"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1201" name="Rectangle 2"/>
          <p:cNvSpPr>
            <a:spLocks noGrp="1" noChangeArrowheads="1"/>
          </p:cNvSpPr>
          <p:nvPr>
            <p:ph type="ctrTitle" idx="4294967295"/>
          </p:nvPr>
        </p:nvSpPr>
        <p:spPr>
          <a:xfrm>
            <a:off x="709828" y="1412876"/>
            <a:ext cx="11079573" cy="1470025"/>
          </a:xfrm>
        </p:spPr>
        <p:txBody>
          <a:bodyPr/>
          <a:lstStyle/>
          <a:p>
            <a:pPr eaLnBrk="1" hangingPunct="1"/>
            <a:r>
              <a:rPr lang="zh-CN" altLang="en-US" sz="8800" dirty="0">
                <a:solidFill>
                  <a:srgbClr val="0000FF"/>
                </a:solidFill>
                <a:latin typeface="楷体" panose="02010609060101010101" pitchFamily="49" charset="-122"/>
                <a:ea typeface="楷体" panose="02010609060101010101" pitchFamily="49" charset="-122"/>
              </a:rPr>
              <a:t>全国卷</a:t>
            </a:r>
            <a:r>
              <a:rPr lang="zh-CN" altLang="en-US" sz="8800" dirty="0" smtClean="0">
                <a:solidFill>
                  <a:srgbClr val="FF0000"/>
                </a:solidFill>
                <a:latin typeface="楷体" panose="02010609060101010101" pitchFamily="49" charset="-122"/>
                <a:ea typeface="楷体" panose="02010609060101010101" pitchFamily="49" charset="-122"/>
              </a:rPr>
              <a:t>高考诗歌鉴赏</a:t>
            </a:r>
          </a:p>
        </p:txBody>
      </p:sp>
      <p:sp>
        <p:nvSpPr>
          <p:cNvPr id="51202" name="Rectangle 3"/>
          <p:cNvSpPr>
            <a:spLocks noGrp="1" noChangeArrowheads="1"/>
          </p:cNvSpPr>
          <p:nvPr>
            <p:ph type="subTitle" idx="4294967295"/>
          </p:nvPr>
        </p:nvSpPr>
        <p:spPr>
          <a:xfrm>
            <a:off x="828080" y="4149080"/>
            <a:ext cx="10897940" cy="936103"/>
          </a:xfrm>
        </p:spPr>
        <p:txBody>
          <a:bodyPr/>
          <a:lstStyle/>
          <a:p>
            <a:pPr marL="0" indent="0" algn="ctr" eaLnBrk="1" hangingPunct="1">
              <a:lnSpc>
                <a:spcPct val="80000"/>
              </a:lnSpc>
              <a:buFontTx/>
              <a:buNone/>
            </a:pPr>
            <a:r>
              <a:rPr lang="zh-CN" altLang="en-US" sz="6000" dirty="0" smtClean="0">
                <a:solidFill>
                  <a:srgbClr val="069633"/>
                </a:solidFill>
                <a:latin typeface="楷体" panose="02010609060101010101" pitchFamily="49" charset="-122"/>
                <a:ea typeface="楷体" panose="02010609060101010101" pitchFamily="49" charset="-122"/>
              </a:rPr>
              <a:t>选择题命题角度及训练</a:t>
            </a:r>
            <a:endParaRPr lang="zh-CN" altLang="en-US" sz="6000" dirty="0" smtClean="0">
              <a:solidFill>
                <a:srgbClr val="069633"/>
              </a:solidFill>
              <a:latin typeface="楷体" panose="02010609060101010101" pitchFamily="49" charset="-122"/>
              <a:ea typeface="楷体" panose="02010609060101010101" pitchFamily="49" charset="-122"/>
            </a:endParaRPr>
          </a:p>
        </p:txBody>
      </p:sp>
      <p:sp>
        <p:nvSpPr>
          <p:cNvPr id="3" name="TextBox 2"/>
          <p:cNvSpPr txBox="1"/>
          <p:nvPr/>
        </p:nvSpPr>
        <p:spPr>
          <a:xfrm>
            <a:off x="-1089695" y="2060849"/>
            <a:ext cx="184731" cy="461665"/>
          </a:xfrm>
          <a:prstGeom prst="rect">
            <a:avLst/>
          </a:prstGeom>
          <a:noFill/>
        </p:spPr>
        <p:txBody>
          <a:bodyPr wrap="none" rtlCol="0">
            <a:spAutoFit/>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01"/>
                                        </p:tgtEl>
                                        <p:attrNameLst>
                                          <p:attrName>style.visibility</p:attrName>
                                        </p:attrNameLst>
                                      </p:cBhvr>
                                      <p:to>
                                        <p:strVal val="visible"/>
                                      </p:to>
                                    </p:set>
                                    <p:animEffect transition="in" filter="blinds(horizontal)">
                                      <p:cBhvr>
                                        <p:cTn id="7" dur="500"/>
                                        <p:tgtEl>
                                          <p:spTgt spid="5120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1202">
                                            <p:txEl>
                                              <p:pRg st="0" end="0"/>
                                            </p:txEl>
                                          </p:spTgt>
                                        </p:tgtEl>
                                        <p:attrNameLst>
                                          <p:attrName>style.visibility</p:attrName>
                                        </p:attrNameLst>
                                      </p:cBhvr>
                                      <p:to>
                                        <p:strVal val="visible"/>
                                      </p:to>
                                    </p:set>
                                    <p:animEffect transition="in" filter="box(in)">
                                      <p:cBhvr>
                                        <p:cTn id="12" dur="500"/>
                                        <p:tgtEl>
                                          <p:spTgt spid="512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9783" y="620688"/>
            <a:ext cx="11404600" cy="54107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下列对这首诗的赏析，不恰当的一项是(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A．首联描绘了诗人雪夜于亭前阁上所见之景，桦烛的香气和悠扬的驮声交织回荡，营造出悠远绵长的意境。</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B．颔联中“经”“宿”两个动词，凝练地再现了诗人紧张奔波的岁月，刻画了他为筹划抗金而不辞辛劳的形象。</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C．前四句一句一个场景，以时空的变换串联起一幅幅画面，映现了诗人的生活情形，为下文抒情蓄势。</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D．后四句与上文相对照，突出了诗人的心理活动与情感，特别是末句，写诗人灯下独坐，老泪纵横，既点诗题，又呼应首句。</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87626001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2016" y="1484784"/>
            <a:ext cx="11548616" cy="31085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indent="304800">
              <a:spcBef>
                <a:spcPct val="0"/>
              </a:spcBef>
              <a:buNone/>
            </a:pP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14. 下列关于这首诗的赏析，理解不正确的一项（  ）</a:t>
            </a:r>
          </a:p>
          <a:p>
            <a:pPr lvl="0" indent="304800">
              <a:spcBef>
                <a:spcPct val="0"/>
              </a:spcBef>
              <a:buNone/>
            </a:pP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A. 首联写得知捷报后兴奋不已，挥笔喜赋此诗，歌颂白发将军武巨收复西京的壮举，感佩武将军老当益壮，雄心犹存。</a:t>
            </a:r>
          </a:p>
          <a:p>
            <a:pPr lvl="0" indent="304800">
              <a:spcBef>
                <a:spcPct val="0"/>
              </a:spcBef>
              <a:buNone/>
            </a:pP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B. 颔联用“千年计”和“一日回”进行对比，强调天道正义在南宋一方，金主想千年统治中原的计谋终成迷梦，一朝破灭。</a:t>
            </a:r>
          </a:p>
          <a:p>
            <a:pPr lvl="0" indent="304800">
              <a:spcBef>
                <a:spcPct val="0"/>
              </a:spcBef>
              <a:buNone/>
            </a:pP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C. 颈联运用“疾风雷”的比喻，形象地写出了国家中兴的的赦令会像风雷一样迅速颁布到收复的西京，安抚归顺后的臣民。</a:t>
            </a:r>
          </a:p>
        </p:txBody>
      </p:sp>
    </p:spTree>
    <p:extLst>
      <p:ext uri="{BB962C8B-B14F-4D97-AF65-F5344CB8AC3E}">
        <p14:creationId xmlns:p14="http://schemas.microsoft.com/office/powerpoint/2010/main" val="20961192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algn="ctr"/>
            <a:r>
              <a:rPr kumimoji="0" lang="zh-CN" altLang="en-US" sz="3600" dirty="0">
                <a:solidFill>
                  <a:srgbClr val="FF0000"/>
                </a:solidFill>
                <a:latin typeface="楷体" panose="02010609060101010101" pitchFamily="49" charset="-122"/>
                <a:ea typeface="楷体" panose="02010609060101010101" pitchFamily="49" charset="-122"/>
              </a:rPr>
              <a:t>主题情感分析不当</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68611" name="Line 4"/>
          <p:cNvSpPr>
            <a:spLocks noChangeShapeType="1"/>
          </p:cNvSpPr>
          <p:nvPr/>
        </p:nvSpPr>
        <p:spPr bwMode="auto">
          <a:xfrm flipH="1">
            <a:off x="2983364" y="3591019"/>
            <a:ext cx="3533348" cy="1062191"/>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8612" name="Rectangle 5"/>
          <p:cNvSpPr>
            <a:spLocks noChangeArrowheads="1"/>
          </p:cNvSpPr>
          <p:nvPr/>
        </p:nvSpPr>
        <p:spPr bwMode="auto">
          <a:xfrm>
            <a:off x="448457" y="4634522"/>
            <a:ext cx="3930999" cy="115195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D</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项，错在“对自己</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功业无成的伤感”</a:t>
            </a:r>
          </a:p>
        </p:txBody>
      </p:sp>
      <p:sp>
        <p:nvSpPr>
          <p:cNvPr id="68613" name="Rectangle 6"/>
          <p:cNvSpPr>
            <a:spLocks noChangeArrowheads="1"/>
          </p:cNvSpPr>
          <p:nvPr/>
        </p:nvSpPr>
        <p:spPr bwMode="auto">
          <a:xfrm>
            <a:off x="5350848" y="4503307"/>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从全诗看，诗人写这首诗时的</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情绪是乐观的，毫无伤感可言。</a:t>
            </a:r>
          </a:p>
        </p:txBody>
      </p:sp>
      <p:sp>
        <p:nvSpPr>
          <p:cNvPr id="68614" name="Line 7"/>
          <p:cNvSpPr>
            <a:spLocks noChangeShapeType="1"/>
          </p:cNvSpPr>
          <p:nvPr/>
        </p:nvSpPr>
        <p:spPr bwMode="auto">
          <a:xfrm>
            <a:off x="8144228" y="3591019"/>
            <a:ext cx="832480" cy="912289"/>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9" name="TextBox 8"/>
          <p:cNvSpPr txBox="1">
            <a:spLocks noChangeArrowheads="1"/>
          </p:cNvSpPr>
          <p:nvPr/>
        </p:nvSpPr>
        <p:spPr bwMode="auto">
          <a:xfrm>
            <a:off x="824672" y="2636912"/>
            <a:ext cx="10546792"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a:buNone/>
            </a:pPr>
            <a:r>
              <a:rPr lang="zh-CN" altLang="zh-CN" sz="2800" dirty="0">
                <a:solidFill>
                  <a:srgbClr val="0000FF"/>
                </a:solidFill>
                <a:latin typeface="楷体" panose="02010609060101010101" pitchFamily="49" charset="-122"/>
                <a:ea typeface="楷体" panose="02010609060101010101" pitchFamily="49" charset="-122"/>
                <a:cs typeface="宋体" pitchFamily="2" charset="-122"/>
              </a:rPr>
              <a:t>D. 本诗和杜甫的《闻官军收河南河北》的感情同中有异，相同的是都有收复失地的快意，不同的是本诗含有自己功业无成的伤感。</a:t>
            </a:r>
          </a:p>
        </p:txBody>
      </p:sp>
    </p:spTree>
    <p:extLst>
      <p:ext uri="{BB962C8B-B14F-4D97-AF65-F5344CB8AC3E}">
        <p14:creationId xmlns:p14="http://schemas.microsoft.com/office/powerpoint/2010/main" val="20269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box(in)">
                                      <p:cBhvr>
                                        <p:cTn id="7" dur="500"/>
                                        <p:tgtEl>
                                          <p:spTgt spid="686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8611"/>
                                        </p:tgtEl>
                                        <p:attrNameLst>
                                          <p:attrName>style.visibility</p:attrName>
                                        </p:attrNameLst>
                                      </p:cBhvr>
                                      <p:to>
                                        <p:strVal val="visible"/>
                                      </p:to>
                                    </p:set>
                                    <p:animEffect transition="in" filter="blinds(horizontal)">
                                      <p:cBhvr>
                                        <p:cTn id="12" dur="500"/>
                                        <p:tgtEl>
                                          <p:spTgt spid="6861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8612"/>
                                        </p:tgtEl>
                                        <p:attrNameLst>
                                          <p:attrName>style.visibility</p:attrName>
                                        </p:attrNameLst>
                                      </p:cBhvr>
                                      <p:to>
                                        <p:strVal val="visible"/>
                                      </p:to>
                                    </p:set>
                                    <p:animEffect transition="in" filter="box(in)">
                                      <p:cBhvr>
                                        <p:cTn id="17" dur="500"/>
                                        <p:tgtEl>
                                          <p:spTgt spid="686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8614"/>
                                        </p:tgtEl>
                                        <p:attrNameLst>
                                          <p:attrName>style.visibility</p:attrName>
                                        </p:attrNameLst>
                                      </p:cBhvr>
                                      <p:to>
                                        <p:strVal val="visible"/>
                                      </p:to>
                                    </p:set>
                                    <p:animEffect transition="in" filter="blinds(horizontal)">
                                      <p:cBhvr>
                                        <p:cTn id="22" dur="500"/>
                                        <p:tgtEl>
                                          <p:spTgt spid="686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8613"/>
                                        </p:tgtEl>
                                        <p:attrNameLst>
                                          <p:attrName>style.visibility</p:attrName>
                                        </p:attrNameLst>
                                      </p:cBhvr>
                                      <p:to>
                                        <p:strVal val="visible"/>
                                      </p:to>
                                    </p:set>
                                    <p:animEffect transition="in" filter="blinds(horizontal)">
                                      <p:cBhvr>
                                        <p:cTn id="27" dur="500"/>
                                        <p:tgtEl>
                                          <p:spTgt spid="68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animBg="1"/>
      <p:bldP spid="68611" grpId="0" animBg="1"/>
      <p:bldP spid="68612" grpId="0" animBg="1"/>
      <p:bldP spid="68613" grpId="0" animBg="1"/>
      <p:bldP spid="68614"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548680"/>
            <a:ext cx="11404600" cy="521373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二、</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下面这首宋诗，完成题目。</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寻隐者韦九山人于东溪草堂</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朱</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湾</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寻得仙源访隐沦①，渐来深处渐无尘。</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初行竹里唯通马，直到花间始见人。</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四面云山谁作主，数家烟火自为邻。</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路傍樵客何须问，朝市如今不是秦②。</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①</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隐沦：泛指神仙。</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②</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如今不是秦：语出晋陶渊明《桃花源记》</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问今是何世，乃不知有汉，无论魏晋</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t>
            </a:r>
          </a:p>
        </p:txBody>
      </p:sp>
    </p:spTree>
    <p:extLst>
      <p:ext uri="{BB962C8B-B14F-4D97-AF65-F5344CB8AC3E}">
        <p14:creationId xmlns:p14="http://schemas.microsoft.com/office/powerpoint/2010/main" val="229009695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4615" y="404664"/>
            <a:ext cx="11404600" cy="58046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．首联紧承题意，点明入山寻访隐者。</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隐沦</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指代韦九山人，“无尘</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写出了诗人对山林的欣赏，也透露出诗人对污浊尘世的厌弃。</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．颔联</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始</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两个副词，既表明了诗人一路前行的状态，更惟妙惟肖地传达出他山行之中那种乍惊还喜的心情。</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．颈联描写了一个远离尘俗的美好境地，表现了诗人喜爱之情。</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谁作主</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，两句一问一答。</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人</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的出现给山增添了几分盎然的生气。</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．尾联以议论作结，“朝市</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泛指尘世，韦九山人为逃避世俗烦恼，隐逸山林，是天性使然，诗人运用典故表达了对世事的感慨。</a:t>
            </a:r>
          </a:p>
        </p:txBody>
      </p:sp>
    </p:spTree>
    <p:extLst>
      <p:ext uri="{BB962C8B-B14F-4D97-AF65-F5344CB8AC3E}">
        <p14:creationId xmlns:p14="http://schemas.microsoft.com/office/powerpoint/2010/main" val="312499434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2492896"/>
            <a:ext cx="11404600" cy="156966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．尾联以议论作结，“朝市</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泛指尘世，韦九山人为逃避世俗烦恼，隐逸山林，是天性使然，诗人运用典故表达了对世事的感慨。</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algn="ctr"/>
            <a:r>
              <a:rPr kumimoji="0" lang="zh-CN" altLang="en-US" sz="3600" dirty="0">
                <a:solidFill>
                  <a:srgbClr val="FF0000"/>
                </a:solidFill>
                <a:latin typeface="楷体" panose="02010609060101010101" pitchFamily="49" charset="-122"/>
                <a:ea typeface="楷体" panose="02010609060101010101" pitchFamily="49" charset="-122"/>
              </a:rPr>
              <a:t>主题情感分析不当</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4122114"/>
            <a:ext cx="1589132" cy="531096"/>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268055" cy="115195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D</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项，错在</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诗人运用典</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故表达了对世事的感慨。</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p>
        </p:txBody>
      </p:sp>
      <p:sp>
        <p:nvSpPr>
          <p:cNvPr id="7" name="Rectangle 6"/>
          <p:cNvSpPr>
            <a:spLocks noChangeArrowheads="1"/>
          </p:cNvSpPr>
          <p:nvPr/>
        </p:nvSpPr>
        <p:spPr bwMode="auto">
          <a:xfrm>
            <a:off x="5350848" y="4503307"/>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从全诗看</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表达的是对韦九山人的</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敬佩之情。</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8244904" y="4062556"/>
            <a:ext cx="731804" cy="440752"/>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350550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10351" y="332656"/>
            <a:ext cx="11404600" cy="570617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三、阅读</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下面这首宋诗，完成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15</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题。</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雨晴后步至四望亭下鱼池上，遂自乾明寺前东冈上归二首（其一）</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苏轼</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雨过浮萍合，蛙声满四邻。</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海棠真一梦，梅子欲尝新。</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拄杖闲挑菜，秋千不见人。</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殷勤木芍药，独自殿余春</a:t>
            </a: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a:t>
            </a:r>
            <a:endPar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这首诗写于作者被贬黄州期间。木芍药：牡丹花。殿：在最后</a:t>
            </a: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en-US"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77479388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68040" y="404664"/>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．下列对这首诗的赏析，不正确的一项是（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3</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分）</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．第一句扣诗题“雨晴”，第二句以“蛙声”写出了雨后初晴的景物特点。</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．海棠花已凋谢，如梦一样难觅踪影，表达了作者对海棠生命短暂的悲叹。</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．作者以“梅子欲尝新”暗示季节的更迭，“欲”在这里是快要、而不是想要的意思。</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．作者看似悠闲，实则孤寂，这可以从“拄杖挑菜”的细节描写中看出。</a:t>
            </a:r>
          </a:p>
        </p:txBody>
      </p:sp>
    </p:spTree>
    <p:extLst>
      <p:ext uri="{BB962C8B-B14F-4D97-AF65-F5344CB8AC3E}">
        <p14:creationId xmlns:p14="http://schemas.microsoft.com/office/powerpoint/2010/main" val="25749154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2492896"/>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．海棠花已凋谢，如梦一样难觅踪影，表达了作者对海棠生命短暂的悲叹。</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algn="ctr"/>
            <a:r>
              <a:rPr kumimoji="0" lang="zh-CN" altLang="en-US" sz="3600" dirty="0">
                <a:solidFill>
                  <a:srgbClr val="FF0000"/>
                </a:solidFill>
                <a:latin typeface="楷体" panose="02010609060101010101" pitchFamily="49" charset="-122"/>
                <a:ea typeface="楷体" panose="02010609060101010101" pitchFamily="49" charset="-122"/>
              </a:rPr>
              <a:t>主题情感分析不当</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645024"/>
            <a:ext cx="941060" cy="1008186"/>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268055" cy="115195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 ．表达了作者对海棠</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生命短暂的悲叹”</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错。</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应该是表达对春天</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易逝的惜春伤春之情。</a:t>
            </a:r>
          </a:p>
        </p:txBody>
      </p:sp>
      <p:sp>
        <p:nvSpPr>
          <p:cNvPr id="8" name="Line 7"/>
          <p:cNvSpPr>
            <a:spLocks noChangeShapeType="1"/>
          </p:cNvSpPr>
          <p:nvPr/>
        </p:nvSpPr>
        <p:spPr bwMode="auto">
          <a:xfrm>
            <a:off x="7718331" y="3570114"/>
            <a:ext cx="1258377" cy="933194"/>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983914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80008" y="116632"/>
            <a:ext cx="11404600" cy="669106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ctr" latinLnBrk="0">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四、阅读</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下面这首宋诗，完成下列小题。</a:t>
            </a: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风雨中诵潘</a:t>
            </a: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邠</a:t>
            </a:r>
            <a:r>
              <a:rPr lang="en-US" altLang="zh-CN" dirty="0">
                <a:solidFill>
                  <a:srgbClr val="FF0000"/>
                </a:solidFill>
              </a:rPr>
              <a:t>[</a:t>
            </a:r>
            <a:r>
              <a:rPr lang="en-US" altLang="zh-CN" dirty="0" err="1">
                <a:solidFill>
                  <a:srgbClr val="FF0000"/>
                </a:solidFill>
              </a:rPr>
              <a:t>bīn</a:t>
            </a:r>
            <a:r>
              <a:rPr lang="en-US" altLang="zh-CN" dirty="0">
                <a:solidFill>
                  <a:srgbClr val="FF0000"/>
                </a:solidFill>
              </a:rPr>
              <a:t>]</a:t>
            </a: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老</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诗</a:t>
            </a: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（宋）韩</a:t>
            </a: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淲</a:t>
            </a:r>
            <a:r>
              <a:rPr lang="en-US" altLang="zh-CN" dirty="0">
                <a:solidFill>
                  <a:srgbClr val="FF0000"/>
                </a:solidFill>
              </a:rPr>
              <a:t>[</a:t>
            </a:r>
            <a:r>
              <a:rPr lang="en-US" altLang="zh-CN" dirty="0" err="1">
                <a:solidFill>
                  <a:srgbClr val="FF0000"/>
                </a:solidFill>
              </a:rPr>
              <a:t>biāo</a:t>
            </a:r>
            <a:r>
              <a:rPr lang="en-US" altLang="zh-CN" dirty="0">
                <a:solidFill>
                  <a:srgbClr val="FF0000"/>
                </a:solidFill>
              </a:rPr>
              <a:t>]</a:t>
            </a:r>
            <a:endParaRPr lang="zh-CN" altLang="en-US" dirty="0">
              <a:solidFill>
                <a:srgbClr val="FF0000"/>
              </a:solidFill>
            </a:endParaRP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满城风雨近重阳，独上吴山看大江。</a:t>
            </a: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老眼昏花忘远近，壮心轩豁任行藏。</a:t>
            </a: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从来野色供吟兴，是处秋光合断肠。</a:t>
            </a: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今古骚人乃如许，暮潮声卷入苍茫。</a:t>
            </a:r>
          </a:p>
          <a:p>
            <a:pPr fontAlgn="ct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：潘邠（</a:t>
            </a:r>
            <a:r>
              <a:rPr kumimoji="0" lang="en-US" altLang="zh-CN" dirty="0" err="1">
                <a:solidFill>
                  <a:srgbClr val="0000FF"/>
                </a:solidFill>
                <a:latin typeface="楷体" panose="02010609060101010101" pitchFamily="49" charset="-122"/>
                <a:ea typeface="楷体" panose="02010609060101010101" pitchFamily="49" charset="-122"/>
                <a:cs typeface="宋体" pitchFamily="2" charset="-122"/>
              </a:rPr>
              <a:t>bn</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）老：传北宋诗人潘大临，字邠老，其诗句“满城风雨近重阳”名闻遐迩。后世多有借此句续诗成篇者。韩淲（</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bio</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）：南宋诗人，有高节，从仕不久即归乡，作此诗时年约</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40</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岁。吴山：在浙江杭州城内。行藏：语出</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论语</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述而</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：“用之则行，舍之则藏。”后多指出仕及归隐</a:t>
            </a: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en-US"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13368067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260648"/>
            <a:ext cx="11404600" cy="610013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ctr" latinLnBrk="0">
              <a:buNone/>
            </a:pP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en-US" sz="2800" dirty="0">
                <a:solidFill>
                  <a:srgbClr val="0000FF"/>
                </a:solidFill>
                <a:latin typeface="楷体" panose="02010609060101010101" pitchFamily="49" charset="-122"/>
                <a:ea typeface="楷体" panose="02010609060101010101" pitchFamily="49" charset="-122"/>
                <a:cs typeface="宋体" pitchFamily="2" charset="-122"/>
              </a:rPr>
              <a:t> 下列对这首诗的赏析，不正确的一项是</a:t>
            </a:r>
          </a:p>
          <a:p>
            <a:pPr fontAlgn="ctr" latinLnBrk="0">
              <a:buNone/>
            </a:pP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en-US" sz="2800" dirty="0">
                <a:solidFill>
                  <a:srgbClr val="0000FF"/>
                </a:solidFill>
                <a:latin typeface="楷体" panose="02010609060101010101" pitchFamily="49" charset="-122"/>
                <a:ea typeface="楷体" panose="02010609060101010101" pitchFamily="49" charset="-122"/>
                <a:cs typeface="宋体" pitchFamily="2" charset="-122"/>
              </a:rPr>
              <a:t> 诗人在重阳节前登吴山，正逢风雨，前人的诗意与自己眼前的景象恰相吻合，于是即景生情，落笔成章，虽直引前人成句入诗，但妙合无垠，别成佳作。</a:t>
            </a:r>
          </a:p>
          <a:p>
            <a:pPr fontAlgn="ctr" latinLnBrk="0">
              <a:buNone/>
            </a:pP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en-US" sz="2800" dirty="0">
                <a:solidFill>
                  <a:srgbClr val="0000FF"/>
                </a:solidFill>
                <a:latin typeface="楷体" panose="02010609060101010101" pitchFamily="49" charset="-122"/>
                <a:ea typeface="楷体" panose="02010609060101010101" pitchFamily="49" charset="-122"/>
                <a:cs typeface="宋体" pitchFamily="2" charset="-122"/>
              </a:rPr>
              <a:t> 第三句写自己虽在中年，却已有年届晚境之感，老眼昏花，健忘到记不清行路，索性不再把远近放在心上。既有岁月催人老的悲慨，又有不戚戚于此的超然。</a:t>
            </a:r>
          </a:p>
          <a:p>
            <a:pPr fontAlgn="ctr" latinLnBrk="0">
              <a:buNone/>
            </a:pP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en-US" sz="2800" dirty="0">
                <a:solidFill>
                  <a:srgbClr val="0000FF"/>
                </a:solidFill>
                <a:latin typeface="楷体" panose="02010609060101010101" pitchFamily="49" charset="-122"/>
                <a:ea typeface="楷体" panose="02010609060101010101" pitchFamily="49" charset="-122"/>
                <a:cs typeface="宋体" pitchFamily="2" charset="-122"/>
              </a:rPr>
              <a:t> 第四句紧承上句，抒写胸臆，说自己虽然年老体衰，但胸怀坦荡，壮心尚存，全句呈现激扬的情绪，但“任”字的使用也流露出不能自主决定命运的无奈。</a:t>
            </a:r>
          </a:p>
          <a:p>
            <a:pPr fontAlgn="ctr" latinLnBrk="0">
              <a:buNone/>
            </a:pP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en-US" sz="2800" dirty="0">
                <a:solidFill>
                  <a:srgbClr val="0000FF"/>
                </a:solidFill>
                <a:latin typeface="楷体" panose="02010609060101010101" pitchFamily="49" charset="-122"/>
                <a:ea typeface="楷体" panose="02010609060101010101" pitchFamily="49" charset="-122"/>
                <a:cs typeface="宋体" pitchFamily="2" charset="-122"/>
              </a:rPr>
              <a:t> 第三联写自然风光每每让人诗兴大发，而眼前这派秋景，却只带给诗人无尽的痛苦感伤。两句一放一收延续上联的跌宕之势，颇有杜诗顿挫之风。</a:t>
            </a:r>
          </a:p>
        </p:txBody>
      </p:sp>
    </p:spTree>
    <p:extLst>
      <p:ext uri="{BB962C8B-B14F-4D97-AF65-F5344CB8AC3E}">
        <p14:creationId xmlns:p14="http://schemas.microsoft.com/office/powerpoint/2010/main" val="19825455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A．首联描绘了诗人雪夜于亭前阁上所见之景，桦烛的香气和悠扬的驮声交织回荡，营造出悠远绵长的意境。</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意象意境分析不当</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340248" y="3518422"/>
            <a:ext cx="1080120" cy="1790989"/>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612056" y="5085184"/>
            <a:ext cx="4340063" cy="1511994"/>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A</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.首联描写的不是雪夜</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所见之景</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77592" y="5085185"/>
            <a:ext cx="5819640" cy="1389160"/>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而是陆游回忆当年由蜀入陕路途上的</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所见所感。</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8028880" y="3640762"/>
            <a:ext cx="832480" cy="1444422"/>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381741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56966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fontAlgn="ct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 第四句紧承上句，抒写胸臆，说自己虽然年老体衰，但胸怀坦荡，壮心尚存，全句呈现激扬的情绪，但“任”字的使用也流露出不能自主决定命运的无奈。</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algn="ctr"/>
            <a:r>
              <a:rPr kumimoji="0" lang="zh-CN" altLang="en-US" sz="3600" dirty="0">
                <a:solidFill>
                  <a:srgbClr val="FF0000"/>
                </a:solidFill>
                <a:latin typeface="楷体" panose="02010609060101010101" pitchFamily="49" charset="-122"/>
                <a:ea typeface="楷体" panose="02010609060101010101" pitchFamily="49" charset="-122"/>
              </a:rPr>
              <a:t>主题情感分析不当</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918540"/>
            <a:ext cx="797044" cy="734670"/>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340063" cy="145877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C</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项。“‘任’字的使用也</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流露出不能自主决定命运的</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无奈”分析</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不当。</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586760" cy="1445973"/>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应是“任”字的使用展现了诗人旷</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达的精神面貌。</a:t>
            </a:r>
          </a:p>
        </p:txBody>
      </p:sp>
      <p:sp>
        <p:nvSpPr>
          <p:cNvPr id="8" name="Line 7"/>
          <p:cNvSpPr>
            <a:spLocks noChangeShapeType="1"/>
          </p:cNvSpPr>
          <p:nvPr/>
        </p:nvSpPr>
        <p:spPr bwMode="auto">
          <a:xfrm>
            <a:off x="8144228" y="3918540"/>
            <a:ext cx="832480" cy="58476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4150200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65095" y="332656"/>
            <a:ext cx="11404600" cy="570617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五、</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下面这首诗，完成后面问题。</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苏 武 庙</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温庭筠</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苏武魂销汉使前，古祠高树两茫然。</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云边雁断胡天月，陇上羊归塞草烟。</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回日楼台非甲帐①，去时冠剑是丁年②。</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茂陵不见封侯印，空向秋波哭逝川。</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①</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甲帐：《汉武故事》载：武帝</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以琉璃、珠玉、明月、夜光错杂天下珍宝为甲帐，其次为乙帐。甲以居神，乙以自居</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非甲帐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意指汉武帝已死。</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②</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丁年：壮年。</a:t>
            </a:r>
          </a:p>
        </p:txBody>
      </p:sp>
    </p:spTree>
    <p:extLst>
      <p:ext uri="{BB962C8B-B14F-4D97-AF65-F5344CB8AC3E}">
        <p14:creationId xmlns:p14="http://schemas.microsoft.com/office/powerpoint/2010/main" val="262367738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对</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这首诗的理解和赏析，不正确的一项是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．“魂销</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即</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销魂</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，虽多形容悲伤愁苦，但此句表现出苏武骤见汉使的惊喜之感。</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．颔联上句借</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雁</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胡天</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月</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等典型意象，形象地描绘出一幅望雁思归图。</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．颔联下句借</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归羊</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塞草</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等意象，形象地展示了苏武牧羊绝塞的单调、孤寂生活。</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．颈联运用对比的手法，突出表现了诗人对苏武出使塞外前后人事已非的沧桑与慨叹。</a:t>
            </a:r>
          </a:p>
        </p:txBody>
      </p:sp>
    </p:spTree>
    <p:extLst>
      <p:ext uri="{BB962C8B-B14F-4D97-AF65-F5344CB8AC3E}">
        <p14:creationId xmlns:p14="http://schemas.microsoft.com/office/powerpoint/2010/main" val="112393164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．“魂销</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即</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销魂</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，虽多形容悲伤愁苦，但此句表现出苏武骤见汉使的惊喜之感。</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algn="ctr"/>
            <a:r>
              <a:rPr kumimoji="0" lang="zh-CN" altLang="en-US" sz="3600" dirty="0">
                <a:solidFill>
                  <a:srgbClr val="FF0000"/>
                </a:solidFill>
                <a:latin typeface="楷体" panose="02010609060101010101" pitchFamily="49" charset="-122"/>
                <a:ea typeface="楷体" panose="02010609060101010101" pitchFamily="49" charset="-122"/>
              </a:rPr>
              <a:t>主题情感分析不当</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869052"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项，“此句表现出苏</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武骤</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见汉使的惊喜之感</a:t>
            </a:r>
            <a:r>
              <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不准确</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586760" cy="1445973"/>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应是悲喜交加的激动心情。</a:t>
            </a:r>
          </a:p>
        </p:txBody>
      </p:sp>
      <p:sp>
        <p:nvSpPr>
          <p:cNvPr id="8" name="Line 7"/>
          <p:cNvSpPr>
            <a:spLocks noChangeShapeType="1"/>
          </p:cNvSpPr>
          <p:nvPr/>
        </p:nvSpPr>
        <p:spPr bwMode="auto">
          <a:xfrm>
            <a:off x="7812856" y="3426098"/>
            <a:ext cx="1163852" cy="107721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91157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2030" y="116632"/>
            <a:ext cx="11404600" cy="659257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六、阅读下面这首唐诗，完成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15</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题</a:t>
            </a:r>
          </a:p>
          <a:p>
            <a:pPr latinLnBrk="0">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    积</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雨辋川庄</a:t>
            </a: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作     王</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维</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积雨空林烟火迟，蒸藜炊黍饷东菑。</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漠漠水田飞白鹭，阴阴夏木啭黄鹂。</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山中习静观朝槿，松下清斋折露葵。</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野老与人争席罢，海鸥何事更相疑。</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争席”典出</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庄子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杂篇</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寓言</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：杨朱从老子学道，学成归来，旅客们不再让座，而与他“争席”，说明杨朱已得自然之道，与人们没有隔膜了。“海鸥”典出</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列子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黄帝篇</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：海上有人与鸥鸟相亲近，互不猜疑。一天，父亲要他把海鸥捉回家来，他又到海滨时，海鸥便飞得远远的，心术不正破坏了他和海鸥的亲密关系。</a:t>
            </a:r>
          </a:p>
        </p:txBody>
      </p:sp>
    </p:spTree>
    <p:extLst>
      <p:ext uri="{BB962C8B-B14F-4D97-AF65-F5344CB8AC3E}">
        <p14:creationId xmlns:p14="http://schemas.microsoft.com/office/powerpoint/2010/main" val="40167443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3567" y="836712"/>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．下列关于本诗的赏析，理解不正确的一项（</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3</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分）</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．首联的“迟”字，既写出了阴雨天炊烟缓缓升起之状，也写出了闲散安逸的情怀。</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．颈联写诗人独处空山之中，唯有木槿、露葵相伴，突出了隐居生活的孤寂寡淡。</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．尾联运用典故，一正用，一反用，两相结合，抒写诗人澹泊自然的心境。</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．这首七律，形象鲜明，兴味深远，表现了诗人隐居山林、脱离尘俗的闲情逸致。</a:t>
            </a:r>
          </a:p>
        </p:txBody>
      </p:sp>
    </p:spTree>
    <p:extLst>
      <p:ext uri="{BB962C8B-B14F-4D97-AF65-F5344CB8AC3E}">
        <p14:creationId xmlns:p14="http://schemas.microsoft.com/office/powerpoint/2010/main" val="373496539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．颈联写诗人独处空山之中，唯有木槿、露葵相伴，突出了隐居生活的孤寂寡淡。</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algn="ctr"/>
            <a:r>
              <a:rPr kumimoji="0" lang="zh-CN" altLang="en-US" sz="3600" dirty="0">
                <a:solidFill>
                  <a:srgbClr val="FF0000"/>
                </a:solidFill>
                <a:latin typeface="楷体" panose="02010609060101010101" pitchFamily="49" charset="-122"/>
                <a:ea typeface="楷体" panose="02010609060101010101" pitchFamily="49" charset="-122"/>
              </a:rPr>
              <a:t>主题情感分析不当</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869052"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项，“孤寂寡淡”错误。</a:t>
            </a:r>
          </a:p>
        </p:txBody>
      </p:sp>
      <p:sp>
        <p:nvSpPr>
          <p:cNvPr id="7" name="Rectangle 6"/>
          <p:cNvSpPr>
            <a:spLocks noChangeArrowheads="1"/>
          </p:cNvSpPr>
          <p:nvPr/>
        </p:nvSpPr>
        <p:spPr bwMode="auto">
          <a:xfrm>
            <a:off x="5350848" y="4634522"/>
            <a:ext cx="5586760" cy="1445973"/>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应该是“安逸闲适”。</a:t>
            </a:r>
          </a:p>
        </p:txBody>
      </p:sp>
      <p:sp>
        <p:nvSpPr>
          <p:cNvPr id="8" name="Line 7"/>
          <p:cNvSpPr>
            <a:spLocks noChangeShapeType="1"/>
          </p:cNvSpPr>
          <p:nvPr/>
        </p:nvSpPr>
        <p:spPr bwMode="auto">
          <a:xfrm>
            <a:off x="7812856" y="3426098"/>
            <a:ext cx="1008112" cy="1208424"/>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706132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14112" y="188640"/>
            <a:ext cx="11624999" cy="646946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七、古代诗歌阅读（本题共</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2</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小题，</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9</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分）阅读下面这首词，完成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14-15</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题。</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木兰花</a:t>
            </a: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慢</a:t>
            </a: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元</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张弘范</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   功名归堕甑，便拂袖，不须惊。且书剑蹉跎，林泉笑傲，诗酒飘零。人间事，良可笑，似长风、云影弄阴睛。莫泣穷途老泪，休怜儿女新亭。浩歌一曲饭牛声，天际暮烟冥。正百二山河，一时冠带，老却升平。英雄亦应无用，拟风尘、万里奋鹏程。谁忆青春富贵，为怜四海苍生。</a:t>
            </a:r>
          </a:p>
          <a:p>
            <a:pPr latinLnBrk="0">
              <a:buNone/>
            </a:pP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sz="2800" dirty="0">
                <a:solidFill>
                  <a:srgbClr val="0000FF"/>
                </a:solidFill>
                <a:latin typeface="楷体" panose="02010609060101010101" pitchFamily="49" charset="-122"/>
                <a:ea typeface="楷体" panose="02010609060101010101" pitchFamily="49" charset="-122"/>
                <a:cs typeface="宋体" pitchFamily="2" charset="-122"/>
              </a:rPr>
              <a:t>注</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sz="2800" dirty="0">
                <a:solidFill>
                  <a:srgbClr val="0000FF"/>
                </a:solidFill>
                <a:latin typeface="楷体" panose="02010609060101010101" pitchFamily="49" charset="-122"/>
                <a:ea typeface="楷体" panose="02010609060101010101" pitchFamily="49" charset="-122"/>
                <a:cs typeface="宋体" pitchFamily="2" charset="-122"/>
              </a:rPr>
              <a:t>张弘苑：元朝将领，善马槊，也能文。中统三年任行军总管，从征李嬗。后被元世祖免去军职。后被起用，率兵灭宋。甑：一种古代炊具，类似现在的蒸锅，多为陶制。饭牛：喂牛。据</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sz="2800" dirty="0">
                <a:solidFill>
                  <a:srgbClr val="0000FF"/>
                </a:solidFill>
                <a:latin typeface="楷体" panose="02010609060101010101" pitchFamily="49" charset="-122"/>
                <a:ea typeface="楷体" panose="02010609060101010101" pitchFamily="49" charset="-122"/>
                <a:cs typeface="宋体" pitchFamily="2" charset="-122"/>
              </a:rPr>
              <a:t>吕氏春秋</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sz="2800" dirty="0">
                <a:solidFill>
                  <a:srgbClr val="0000FF"/>
                </a:solidFill>
                <a:latin typeface="楷体" panose="02010609060101010101" pitchFamily="49" charset="-122"/>
                <a:ea typeface="楷体" panose="02010609060101010101" pitchFamily="49" charset="-122"/>
                <a:cs typeface="宋体" pitchFamily="2" charset="-122"/>
              </a:rPr>
              <a:t>举难</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sz="2800" dirty="0">
                <a:solidFill>
                  <a:srgbClr val="0000FF"/>
                </a:solidFill>
                <a:latin typeface="楷体" panose="02010609060101010101" pitchFamily="49" charset="-122"/>
                <a:ea typeface="楷体" panose="02010609060101010101" pitchFamily="49" charset="-122"/>
                <a:cs typeface="宋体" pitchFamily="2" charset="-122"/>
              </a:rPr>
              <a:t>记载，春秋时，宁戚穷困无以自进，于是为齐桓公驾车。“饭牛居车下，望桓公而悲，击牛角疾歌”，桓公听到后，认为他是个奇才，于是加以重用。</a:t>
            </a:r>
          </a:p>
        </p:txBody>
      </p:sp>
    </p:spTree>
    <p:extLst>
      <p:ext uri="{BB962C8B-B14F-4D97-AF65-F5344CB8AC3E}">
        <p14:creationId xmlns:p14="http://schemas.microsoft.com/office/powerpoint/2010/main" val="421482884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1007" y="764704"/>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．下列对这首词的赏析，不正确的一项是（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3</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分）</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．本词开篇说功名失去了，也不过像陶甑摔碎了一样，不值得大惊小怪，显示了词人的洒脱。</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．“书剑蹉跎，林泉笑傲，诗酒飘零”三句，表明了作者对过去的作为有悔恨，决意拂袖而去，不问世事了。</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．“莫泣穷途老泪，休怜儿女新亭”反用晋代阮籍和东晋渡江人士的典故，一“休”一“莫”，写得乐观开朗。</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．这首词用典贴切，风格慷慨悲壮，具有阳刚之气，体现出了张弘范文武双全的大将风范。</a:t>
            </a:r>
          </a:p>
        </p:txBody>
      </p:sp>
    </p:spTree>
    <p:extLst>
      <p:ext uri="{BB962C8B-B14F-4D97-AF65-F5344CB8AC3E}">
        <p14:creationId xmlns:p14="http://schemas.microsoft.com/office/powerpoint/2010/main" val="201164677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．“书剑蹉跎，林泉笑傲，诗酒飘零”三句，表明了作者对过去的作为有悔恨，决意拂袖而去，不问世事了。</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algn="ctr"/>
            <a:r>
              <a:rPr kumimoji="0" lang="zh-CN" altLang="en-US" sz="3600" dirty="0">
                <a:solidFill>
                  <a:srgbClr val="FF0000"/>
                </a:solidFill>
                <a:latin typeface="楷体" panose="02010609060101010101" pitchFamily="49" charset="-122"/>
                <a:ea typeface="楷体" panose="02010609060101010101" pitchFamily="49" charset="-122"/>
              </a:rPr>
              <a:t>主题情感分析不当</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0"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rPr>
              <a:t>B </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解析：词</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中没有“悔恨”。</a:t>
            </a:r>
          </a:p>
        </p:txBody>
      </p:sp>
      <p:sp>
        <p:nvSpPr>
          <p:cNvPr id="7" name="Rectangle 6"/>
          <p:cNvSpPr>
            <a:spLocks noChangeArrowheads="1"/>
          </p:cNvSpPr>
          <p:nvPr/>
        </p:nvSpPr>
        <p:spPr bwMode="auto">
          <a:xfrm>
            <a:off x="5350848" y="4634522"/>
            <a:ext cx="5586760" cy="1445973"/>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而且下文也表达了要有所作为的</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意愿。</a:t>
            </a:r>
          </a:p>
        </p:txBody>
      </p:sp>
      <p:sp>
        <p:nvSpPr>
          <p:cNvPr id="8" name="Line 7"/>
          <p:cNvSpPr>
            <a:spLocks noChangeShapeType="1"/>
          </p:cNvSpPr>
          <p:nvPr/>
        </p:nvSpPr>
        <p:spPr bwMode="auto">
          <a:xfrm>
            <a:off x="7812856" y="3426098"/>
            <a:ext cx="1008112" cy="1208424"/>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268023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7212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三、</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阅读下面这首诗，完成(1)～(2)题。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送 李 端</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[唐]卢纶</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故关①衰草遍，离别自堪悲。</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路出寒云外，人归暮雪时。</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少孤为客早，多难识君迟。</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掩泪空相向，风尘②何处期？</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①故关：故乡。②风尘：指社会动乱。</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87626001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68040" y="404664"/>
            <a:ext cx="11404600" cy="580466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八、</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古代诗歌阅读（本题共</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2</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小题，</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9</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分）</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阅读下面这首诗，完成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14-15</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题。</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平</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山堂</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王安石</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城北横冈走翠虬，一堂高视两三州。</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淮岑日对朱栏出，江岫云齐碧瓦浮。</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墟落耕桑公恺悌，杯觞谈笑客风流。</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不知岘首登临处，壮观当年有此不？</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【注】平山堂：在今扬州西北蜀冈上，为欧阳修做扬州知州时所建。恺悌：和乐平易。</a:t>
            </a:r>
          </a:p>
        </p:txBody>
      </p:sp>
    </p:spTree>
    <p:extLst>
      <p:ext uri="{BB962C8B-B14F-4D97-AF65-F5344CB8AC3E}">
        <p14:creationId xmlns:p14="http://schemas.microsoft.com/office/powerpoint/2010/main" val="240235986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692696"/>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．下列对这首诗的赏析，不正确的一项是（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3</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分）</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．平山堂建造在形如虬龙的山岗上，登堂就可以眺望江南，景色一览无余。</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．欧阳修为政期间的和乐平易之风，在他的名作《醉翁亭记》中也有表达。</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．尾联通过</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岘首</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和</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平山堂</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的对比，间接赞赏建堂者的眼光和魄力。</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．本诗语言含蓄，写景与叙事相结合，表达了作者对隐居生活的向往之情。</a:t>
            </a:r>
          </a:p>
        </p:txBody>
      </p:sp>
    </p:spTree>
    <p:extLst>
      <p:ext uri="{BB962C8B-B14F-4D97-AF65-F5344CB8AC3E}">
        <p14:creationId xmlns:p14="http://schemas.microsoft.com/office/powerpoint/2010/main" val="252460555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．本诗语言含蓄，写景与叙事相结合，表达了作者对隐居生活的向往之情。</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algn="ctr"/>
            <a:r>
              <a:rPr kumimoji="0" lang="zh-CN" altLang="en-US" sz="3600" dirty="0">
                <a:solidFill>
                  <a:srgbClr val="FF0000"/>
                </a:solidFill>
                <a:latin typeface="楷体" panose="02010609060101010101" pitchFamily="49" charset="-122"/>
                <a:ea typeface="楷体" panose="02010609060101010101" pitchFamily="49" charset="-122"/>
              </a:rPr>
              <a:t>主题情感分析不当</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653028"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D</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 ．本诗主要表达对平山堂</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壮观景象的赞叹，以及对欧</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阳修的敬佩之</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情</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634522"/>
            <a:ext cx="5586760" cy="1445973"/>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并没有表达归隐之情</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812856" y="3426098"/>
            <a:ext cx="1008112" cy="1208424"/>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894746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80008" y="-42351"/>
            <a:ext cx="11627375" cy="690035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sz="2800" dirty="0">
                <a:solidFill>
                  <a:srgbClr val="0000FF"/>
                </a:solidFill>
                <a:latin typeface="楷体" panose="02010609060101010101" pitchFamily="49" charset="-122"/>
                <a:ea typeface="楷体" panose="02010609060101010101" pitchFamily="49" charset="-122"/>
                <a:cs typeface="宋体" pitchFamily="2" charset="-122"/>
              </a:rPr>
              <a:t>九、</a:t>
            </a:r>
            <a:r>
              <a:rPr kumimoji="0" lang="x-none" altLang="zh-CN" sz="2800" dirty="0">
                <a:solidFill>
                  <a:srgbClr val="0000FF"/>
                </a:solidFill>
                <a:latin typeface="楷体" panose="02010609060101010101" pitchFamily="49" charset="-122"/>
                <a:ea typeface="楷体" panose="02010609060101010101" pitchFamily="49" charset="-122"/>
                <a:cs typeface="宋体" pitchFamily="2" charset="-122"/>
              </a:rPr>
              <a:t>阅读下面这首词，完成(1)～(2)题。</a:t>
            </a:r>
            <a:endPar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sz="2800" dirty="0">
                <a:solidFill>
                  <a:srgbClr val="0000FF"/>
                </a:solidFill>
                <a:latin typeface="楷体" panose="02010609060101010101" pitchFamily="49" charset="-122"/>
                <a:ea typeface="楷体" panose="02010609060101010101" pitchFamily="49" charset="-122"/>
                <a:cs typeface="宋体" pitchFamily="2" charset="-122"/>
              </a:rPr>
              <a:t>百字令　芜城晚望①</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    </a:t>
            </a:r>
            <a:r>
              <a:rPr kumimoji="0" lang="x-none" altLang="zh-CN" sz="2800" dirty="0">
                <a:solidFill>
                  <a:srgbClr val="0000FF"/>
                </a:solidFill>
                <a:latin typeface="楷体" panose="02010609060101010101" pitchFamily="49" charset="-122"/>
                <a:ea typeface="楷体" panose="02010609060101010101" pitchFamily="49" charset="-122"/>
                <a:cs typeface="宋体" pitchFamily="2" charset="-122"/>
              </a:rPr>
              <a:t>[元]张翥</a:t>
            </a:r>
            <a:endPar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sz="2800"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x-none" altLang="zh-CN" sz="2800" dirty="0" smtClean="0">
                <a:solidFill>
                  <a:srgbClr val="0000FF"/>
                </a:solidFill>
                <a:latin typeface="楷体" panose="02010609060101010101" pitchFamily="49" charset="-122"/>
                <a:ea typeface="楷体" panose="02010609060101010101" pitchFamily="49" charset="-122"/>
                <a:cs typeface="宋体" pitchFamily="2" charset="-122"/>
              </a:rPr>
              <a:t>碧天向晚</a:t>
            </a:r>
            <a:r>
              <a:rPr kumimoji="0" lang="x-none" altLang="zh-CN" sz="2800" dirty="0">
                <a:solidFill>
                  <a:srgbClr val="0000FF"/>
                </a:solidFill>
                <a:latin typeface="楷体" panose="02010609060101010101" pitchFamily="49" charset="-122"/>
                <a:ea typeface="楷体" panose="02010609060101010101" pitchFamily="49" charset="-122"/>
                <a:cs typeface="宋体" pitchFamily="2" charset="-122"/>
              </a:rPr>
              <a:t>，远云开、疑是江南山色。渺渺孤鸿残照外，独上高城望极。鸡散台空，萤沉苑废，龙去沟无迹。英雄安在？千秋恨血凝碧。</a:t>
            </a:r>
            <a:endPar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sz="2800"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x-none" altLang="zh-CN" sz="2800" dirty="0" smtClean="0">
                <a:solidFill>
                  <a:srgbClr val="0000FF"/>
                </a:solidFill>
                <a:latin typeface="楷体" panose="02010609060101010101" pitchFamily="49" charset="-122"/>
                <a:ea typeface="楷体" panose="02010609060101010101" pitchFamily="49" charset="-122"/>
                <a:cs typeface="宋体" pitchFamily="2" charset="-122"/>
              </a:rPr>
              <a:t>我欲携酒重来</a:t>
            </a:r>
            <a:r>
              <a:rPr kumimoji="0" lang="x-none" altLang="zh-CN" sz="2800" dirty="0">
                <a:solidFill>
                  <a:srgbClr val="0000FF"/>
                </a:solidFill>
                <a:latin typeface="楷体" panose="02010609060101010101" pitchFamily="49" charset="-122"/>
                <a:ea typeface="楷体" panose="02010609060101010101" pitchFamily="49" charset="-122"/>
                <a:cs typeface="宋体" pitchFamily="2" charset="-122"/>
              </a:rPr>
              <a:t>，佛狸②祠下，字暗苍苔石。社鼓神鸦浑不见，一片青青荠麦。夜月琼枝，春风水调，肯慰淹留客？翩然归去，天风扶下双舄③。</a:t>
            </a:r>
            <a:endPar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endParaRPr>
          </a:p>
          <a:p>
            <a:r>
              <a:rPr kumimoji="0" lang="x-none" altLang="zh-CN" sz="2800" dirty="0">
                <a:solidFill>
                  <a:srgbClr val="0000FF"/>
                </a:solidFill>
                <a:latin typeface="楷体" panose="02010609060101010101" pitchFamily="49" charset="-122"/>
                <a:ea typeface="楷体" panose="02010609060101010101" pitchFamily="49" charset="-122"/>
                <a:cs typeface="宋体" pitchFamily="2" charset="-122"/>
              </a:rPr>
              <a:t>【注】　①芜城：古城名，即广陵城，故城在今江苏省扬州市江都县境。南朝时宋竟陵王刘诞据广陵反，兵败而死，以致城邑荒废。因鲍照《芜城赋》得名芜城，几经兴废。张翥作此词时正当元代高压统治时期。②佛狸：北魏武帝拓跋焘小名，此处同辛弃疾《永遇乐》词，喻指金主完颜亮，其于南宋绍兴三十一年率部渡江南犯。③双舄(xì)：《汉书·王乔传》载，王乔治县颇具政声，当其诣京朝觐时，帝异其数来而无车骑。侦知其临至时，辄有双凫从东南飞来。伺其飞来，张罗捕之仅有一双舄(一双鞋子)，后代因以“凫舄”“双舄”代指县令，此处为作者自指。</a:t>
            </a:r>
            <a:endPar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52460555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692696"/>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下列对这首词的理解和分析，不恰当的一项是(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A．开篇“碧天向晚”三句照应题目，展现碧天暮云、不失清丽之色，与下文的衰飒之景形成对照。</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B．第四、五句用孤鸿翼影映衬作者登高独立极目四望的身影，烘托出作者开阔豪放的心胸。</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C．“恨血凝碧”典出《庄子》中“苌弘化碧”，后代常将志士仁人为正义事业所洒之血称为“碧血”。</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D．“夜月琼枝”三句，作者自称“淹留客”，表达了黍离之悲以及久滞他乡的身世之感。</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402359862"/>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B．第四、五句用孤鸿翼影映衬作者登高独立极目四望的身影，烘托出作者开阔豪放的心胸。</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algn="ctr"/>
            <a:r>
              <a:rPr kumimoji="0" lang="zh-CN" altLang="en-US" sz="3600" dirty="0">
                <a:solidFill>
                  <a:srgbClr val="FF0000"/>
                </a:solidFill>
                <a:latin typeface="楷体" panose="02010609060101010101" pitchFamily="49" charset="-122"/>
                <a:ea typeface="楷体" panose="02010609060101010101" pitchFamily="49" charset="-122"/>
              </a:rPr>
              <a:t>主题情感分析不当</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653028"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 ． 烘托出作者开阔豪放</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的心胸</a:t>
            </a:r>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错</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634522"/>
            <a:ext cx="5586760" cy="1445973"/>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烘托出作者孤寂苍凉的心境。</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812856" y="3426098"/>
            <a:ext cx="1008112" cy="1208424"/>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322826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02751" y="116632"/>
            <a:ext cx="11404600" cy="629710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十、</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阅读下面的宋诗，完成下面小题。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寒食雨二首①(其二</a:t>
            </a:r>
            <a:r>
              <a:rPr kumimoji="0" lang="x-none" altLang="zh-CN" dirty="0" smtClean="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x-none" altLang="zh-CN" dirty="0" smtClean="0">
                <a:solidFill>
                  <a:srgbClr val="0000FF"/>
                </a:solidFill>
                <a:latin typeface="楷体" panose="02010609060101010101" pitchFamily="49" charset="-122"/>
                <a:ea typeface="楷体" panose="02010609060101010101" pitchFamily="49" charset="-122"/>
                <a:cs typeface="宋体" pitchFamily="2" charset="-122"/>
              </a:rPr>
              <a:t>苏</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　轼</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春江欲入户，雨势来不已。</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小屋如渔舟，濛濛水云里。</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空庖煮寒菜，破灶烧湿苇。</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那知是寒食，但见乌衔纸。</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君门深九重，坟墓在万里。</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也拟哭途穷②，死灰吹不起。</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①元丰三年(1080年)，苏轼到达贬地黄州，本诗作于元丰五年(1082年)寒食节。②阮籍每走到一条路的尽头，就感慨地哭起来。这里隐言拟学阮籍穷途之哭。</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402359862"/>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548680"/>
            <a:ext cx="11404600" cy="59031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下列对本诗的理解和赏析，不正确的一项是(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A．前四句描写了江水满涨，雨势逼人，栖身的小屋像一叶渔舟，在蒙蒙烟雨中飘摇抖动的画面。萧索凄凉之态既是诗境，更是诗人的心境。</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B．“空庖”“寒菜”“破灶”“湿苇”等物象写出了物质生活的极度匮乏与艰难，表现了诗人在黄州时常迫于饥寒的窘况。</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C．诗人居于黄州，没有公务缠身，生活悠闲自得，竟不知年月几何，看到“乌衔纸”才恍悟当前正是寒食节令。</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D．“君门”两句写到诗人既不能为国为民建功立业，又不能退居故里，孝守先人坟墓，可谓希望全无，为下文直抒胸臆奠定了感情基调。</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524605550"/>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C．诗人居于黄州，没有公务缠身，生活悠闲自得，竟不知年月几何，看到“乌衔纸”才恍悟当前正是寒食节令。</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algn="ctr"/>
            <a:r>
              <a:rPr kumimoji="0" lang="zh-CN" altLang="en-US" sz="3600" dirty="0">
                <a:solidFill>
                  <a:srgbClr val="FF0000"/>
                </a:solidFill>
                <a:latin typeface="楷体" panose="02010609060101010101" pitchFamily="49" charset="-122"/>
                <a:ea typeface="楷体" panose="02010609060101010101" pitchFamily="49" charset="-122"/>
              </a:rPr>
              <a:t>主题情感分析不当</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653028"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C </a:t>
            </a:r>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没有公务缠身</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，生活悠闲</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自得，竟不知年月几何</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，错</a:t>
            </a:r>
          </a:p>
        </p:txBody>
      </p:sp>
      <p:sp>
        <p:nvSpPr>
          <p:cNvPr id="7" name="Rectangle 6"/>
          <p:cNvSpPr>
            <a:spLocks noChangeArrowheads="1"/>
          </p:cNvSpPr>
          <p:nvPr/>
        </p:nvSpPr>
        <p:spPr bwMode="auto">
          <a:xfrm>
            <a:off x="5350848" y="4365104"/>
            <a:ext cx="6062408" cy="2160240"/>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被贬黄州后苏轼锐气大减，</a:t>
            </a:r>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精神萎靡</a:t>
            </a:r>
            <a:endPar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不振</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，在这样的情绪支配下，</a:t>
            </a:r>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他消极</a:t>
            </a:r>
            <a:endPar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应付</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、度日如年，</a:t>
            </a:r>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直到看见乌鸦衔起</a:t>
            </a:r>
            <a:endPar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人们烧剩的纸钱</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才想起寒食已至</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812856" y="3426098"/>
            <a:ext cx="792088" cy="939006"/>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716896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
          <p:cNvSpPr>
            <a:spLocks noChangeArrowheads="1"/>
          </p:cNvSpPr>
          <p:nvPr/>
        </p:nvSpPr>
        <p:spPr bwMode="auto">
          <a:xfrm>
            <a:off x="972096" y="2492896"/>
            <a:ext cx="10153128" cy="1296144"/>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marL="342900" indent="-342900" algn="ctr">
              <a:lnSpc>
                <a:spcPct val="135000"/>
              </a:lnSpc>
              <a:buNone/>
              <a:defRPr/>
            </a:pPr>
            <a:r>
              <a:rPr kumimoji="0" lang="zh-CN" altLang="en-US" sz="8000" dirty="0">
                <a:solidFill>
                  <a:srgbClr val="FF0000"/>
                </a:solidFill>
                <a:latin typeface="楷体" panose="02010609060101010101" pitchFamily="49" charset="-122"/>
                <a:ea typeface="楷体" panose="02010609060101010101" pitchFamily="49" charset="-122"/>
              </a:rPr>
              <a:t>手法分析张冠李戴</a:t>
            </a:r>
            <a:endParaRPr kumimoji="0" lang="en-US" altLang="zh-CN" sz="8000"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41824778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476672"/>
            <a:ext cx="11404600" cy="59031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下列对本诗的理解，不正确的一项是(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A．“离别自堪悲”紧承上句脱口而出，应接自然，看似平淡，却为本诗定下了深沉感伤的基调，起了提挈全篇的作用。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B．“人归暮雪时”与上句照应。“人归”照应“路出”、“暮雪”照应“寒云”，自然和谐，与上句构成一幅完整的严冬送别图。</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C．“少孤为客早”，诗人从“少孤”“为客早”的角度，感叹友人小时丧父，身世飘零，从侧面表达对友人漂泊颠沛之苦的同情。</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	诗人在严冬送别友人，诗歌全篇采用白描手法绘景抒情，语言自然，哀婉动人。全诗淡雅沉郁，情真意切，回味无穷。</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855368789"/>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764704"/>
            <a:ext cx="11404600" cy="501675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indent="304800" eaLnBrk="1" fontAlgn="ctr" hangingPunct="1">
              <a:spcBef>
                <a:spcPct val="0"/>
              </a:spcBef>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一、</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下面这首宋词，完成后面各题。</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鹧鸪天   代人赋</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辛弃疾</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陌上柔桑破嫩芽，东邻蚕种已生些。平冈细草鸣黄犊，斜日寒林点暮鸦。</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山远近，路横斜，青旗沽酒有人家。城中桃李愁风雨，春在溪头荠菜花。</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【注释】南宋淳熙八年（公元1181）年冬，41岁的辛弃疾遭遇弹劾，隐居上饶。些（s）：句末语助词。平冈：平坦的小山坡。</a:t>
            </a:r>
          </a:p>
        </p:txBody>
      </p:sp>
      <p:sp>
        <p:nvSpPr>
          <p:cNvPr id="2" name="Rectangle 1"/>
          <p:cNvSpPr>
            <a:spLocks noChangeArrowheads="1"/>
          </p:cNvSpPr>
          <p:nvPr/>
        </p:nvSpPr>
        <p:spPr bwMode="auto">
          <a:xfrm>
            <a:off x="0" y="43934"/>
            <a:ext cx="492443" cy="369332"/>
          </a:xfrm>
          <a:prstGeom prst="rect">
            <a:avLst/>
          </a:prstGeom>
          <a:solidFill>
            <a:srgbClr val="E5E7E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304800">
              <a:defRPr>
                <a:solidFill>
                  <a:schemeClr val="tx1"/>
                </a:solidFill>
                <a:latin typeface="Arial" pitchFamily="34" charset="0"/>
                <a:ea typeface="宋体" pitchFamily="2" charset="-122"/>
                <a:cs typeface="宋体" pitchFamily="2" charset="-122"/>
              </a:defRPr>
            </a:lvl1pPr>
            <a:lvl2pPr>
              <a:defRPr>
                <a:solidFill>
                  <a:schemeClr val="tx1"/>
                </a:solidFill>
                <a:latin typeface="Arial" pitchFamily="34" charset="0"/>
                <a:ea typeface="宋体" pitchFamily="2" charset="-122"/>
                <a:cs typeface="宋体" pitchFamily="2" charset="-122"/>
              </a:defRPr>
            </a:lvl2pPr>
            <a:lvl3pPr>
              <a:defRPr>
                <a:solidFill>
                  <a:schemeClr val="tx1"/>
                </a:solidFill>
                <a:latin typeface="Arial" pitchFamily="34" charset="0"/>
                <a:ea typeface="宋体" pitchFamily="2" charset="-122"/>
                <a:cs typeface="宋体" pitchFamily="2" charset="-122"/>
              </a:defRPr>
            </a:lvl3pPr>
            <a:lvl4pPr>
              <a:defRPr>
                <a:solidFill>
                  <a:schemeClr val="tx1"/>
                </a:solidFill>
                <a:latin typeface="Arial" pitchFamily="34" charset="0"/>
                <a:ea typeface="宋体" pitchFamily="2" charset="-122"/>
                <a:cs typeface="宋体" pitchFamily="2" charset="-122"/>
              </a:defRPr>
            </a:lvl4pPr>
            <a:lvl5pPr>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304800" algn="l" defTabSz="914400" rtl="0" eaLnBrk="1" fontAlgn="ctr"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124994345"/>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692696"/>
            <a:ext cx="11404600" cy="550920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14. 下列对这首词的赏析，不恰当的一项是（     ）</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 上阕开头两句描写了桑树抽芽、蚕卵孵化，一个“破”字传神地写出了桑叶的萌发，而且能够让人感到萌发的力量和速度。</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B. 三、四两句描绘了一动一静两幅画面，写出了黄犊吃草时悠闲的神态和乌鸦在林中栖息的景象，宛如天然的图画。</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C. 五、六、七句远近结合，写了远近的山头，纵横的道路，飘荡的酒旗，自然景物与农村人事相结合，画面清新而充满生活气息。</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D. 辛弃疾的词本以沉雄豪放见长，本词却很清丽素净，看上去作者是随意下笔，但细细体会，便觉情味盎然，意蕴深厚。</a:t>
            </a:r>
          </a:p>
        </p:txBody>
      </p:sp>
    </p:spTree>
    <p:extLst>
      <p:ext uri="{BB962C8B-B14F-4D97-AF65-F5344CB8AC3E}">
        <p14:creationId xmlns:p14="http://schemas.microsoft.com/office/powerpoint/2010/main" val="213368067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B. 三、四两句描绘了一动一静两幅画面，写出了黄犊吃草时悠闲的神态和乌鸦在林中栖息的景象，宛如天然的图画。</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手法分析张冠李戴</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869052"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项，“一动一静”错误。</a:t>
            </a:r>
          </a:p>
        </p:txBody>
      </p:sp>
      <p:sp>
        <p:nvSpPr>
          <p:cNvPr id="7" name="Rectangle 6"/>
          <p:cNvSpPr>
            <a:spLocks noChangeArrowheads="1"/>
          </p:cNvSpPr>
          <p:nvPr/>
        </p:nvSpPr>
        <p:spPr bwMode="auto">
          <a:xfrm>
            <a:off x="5350848" y="4503307"/>
            <a:ext cx="5586760" cy="1445973"/>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其中，两句都是动景。</a:t>
            </a:r>
          </a:p>
        </p:txBody>
      </p:sp>
      <p:sp>
        <p:nvSpPr>
          <p:cNvPr id="8" name="Line 7"/>
          <p:cNvSpPr>
            <a:spLocks noChangeShapeType="1"/>
          </p:cNvSpPr>
          <p:nvPr/>
        </p:nvSpPr>
        <p:spPr bwMode="auto">
          <a:xfrm>
            <a:off x="7812856" y="3426098"/>
            <a:ext cx="1163852" cy="107721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13163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52431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二</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下面这首词，完成后面问题。</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夜游</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宫　记梦寄师伯浑</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陆</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游</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雪</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晓清笳乱起，梦游处、不知何地。铁骑无声望似水。想关河：雁门西，青海际。</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睡觉</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寒灯里，漏声断、月斜窗纸。自许封侯在万里，有谁知？鬓虽残，心未死。</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　师伯浑：陆游的友人。</a:t>
            </a:r>
          </a:p>
        </p:txBody>
      </p:sp>
    </p:spTree>
    <p:extLst>
      <p:ext uri="{BB962C8B-B14F-4D97-AF65-F5344CB8AC3E}">
        <p14:creationId xmlns:p14="http://schemas.microsoft.com/office/powerpoint/2010/main" val="77479388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下列</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对这首词的分析和鉴赏，不正确的一项是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．“雪晓清笳乱起</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句突出了边地风光特色，也渲染了战争气氛。</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．“铁骑无声望似水</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句，形象地描绘了军队阵容的整肃与声势的浩大。</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．“清笳乱起</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和</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铁骑无声</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一动一静，以动衬静，手法巧妙。</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．“想关河</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中的</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想</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推测</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猜想</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的意思。</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雁门西，青海际</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两句，代指宋金对峙的前线地区。</a:t>
            </a:r>
          </a:p>
        </p:txBody>
      </p:sp>
    </p:spTree>
    <p:extLst>
      <p:ext uri="{BB962C8B-B14F-4D97-AF65-F5344CB8AC3E}">
        <p14:creationId xmlns:p14="http://schemas.microsoft.com/office/powerpoint/2010/main" val="198254559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．“清笳乱起</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和</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铁骑无声</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一动一静，以动衬静，手法巧妙。</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手法分析张冠李戴</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869052"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选</a:t>
            </a:r>
            <a:r>
              <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rPr>
              <a:t>C</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以动衬静</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”错。</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586760" cy="1445973"/>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“清笳乱起</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表现边关敌情</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铁骑无声</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表现军队严整，</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  没有</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主次构不成衬托。</a:t>
            </a:r>
          </a:p>
        </p:txBody>
      </p:sp>
      <p:sp>
        <p:nvSpPr>
          <p:cNvPr id="8" name="Line 7"/>
          <p:cNvSpPr>
            <a:spLocks noChangeShapeType="1"/>
          </p:cNvSpPr>
          <p:nvPr/>
        </p:nvSpPr>
        <p:spPr bwMode="auto">
          <a:xfrm>
            <a:off x="7812856" y="3426098"/>
            <a:ext cx="1163852" cy="107721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131111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620688"/>
            <a:ext cx="11404600" cy="60016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indent="304800" eaLnBrk="1" hangingPunct="1">
              <a:spcBef>
                <a:spcPct val="0"/>
              </a:spcBef>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三、</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阅读下面这首唐诗，完成14～15题</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至后</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杜甫</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冬至至后日初长，远在剑南思洛阳。</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青袍白马有何意，金谷铜驼非故乡。</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梅花欲开不自觉，棣萼一别永相望。</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愁极本凭诗遣兴，诗成吟咏转凄凉  。 </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这首诗做于安史之乱后的第二年冬至前后，当时诗人正在蜀地做严武的幕僚，心情十分低落。诗人青少年时期在洛阳度过。金谷、铜驼：指金谷园、铜驼陌，皆洛阳胜地。棣萼：出于《诗经·小雅·常棣》“棠棣之华，萼不韡韡（wi，光明华美的样子）。凡今之人，莫如兄弟。”</a:t>
            </a:r>
          </a:p>
        </p:txBody>
      </p:sp>
    </p:spTree>
    <p:extLst>
      <p:ext uri="{BB962C8B-B14F-4D97-AF65-F5344CB8AC3E}">
        <p14:creationId xmlns:p14="http://schemas.microsoft.com/office/powerpoint/2010/main" val="3505509527"/>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692696"/>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．下列对本诗的理解和赏析，不正确的一项是（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3</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分）</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冬至之后，白日渐长，诗人身在蜀地，心思洛阳，于是作诗遣怀。</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青袍白马”运用借代手法，代指安史之乱的叛军。诗人思念洛阳，不禁想到叛军攻入洛阳的情景。</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．金谷园、铜驼陌皆是洛阳胜地，但因受到战争破坏，早已物是人非。</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．“棣萼”一句运用典故，以“棣萼”喻兄弟，引发读者联想，增强了诗歌的韵味。</a:t>
            </a:r>
          </a:p>
        </p:txBody>
      </p:sp>
    </p:spTree>
    <p:extLst>
      <p:ext uri="{BB962C8B-B14F-4D97-AF65-F5344CB8AC3E}">
        <p14:creationId xmlns:p14="http://schemas.microsoft.com/office/powerpoint/2010/main" val="77479388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青袍白马”运用借代手法，代指安史之乱的叛军。诗人思念洛阳，不禁想到叛军攻入洛阳的情景。</a:t>
            </a:r>
            <a:endParaRPr kumimoji="0" lang="zh-CN" altLang="en-US"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手法分析张冠李戴</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869052"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青袍白马”运用借代</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手</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法</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，代指安史之乱的叛军</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错。</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586760" cy="1445973"/>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“青袍白马”代指幕府生活，此</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句</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表现</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了诗人身居闲官卑位的不</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得志</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处境</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812856" y="3426098"/>
            <a:ext cx="1163852" cy="107721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957919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75317" y="836712"/>
            <a:ext cx="11404600" cy="501675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indent="304800" eaLnBrk="1" hangingPunct="1">
              <a:spcBef>
                <a:spcPct val="0"/>
              </a:spcBef>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四、</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阅读下面这首唐诗，完成14～15题。</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行经华阴</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崔颢</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岧峣太华俯咸京，天外三峰削不成  。</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武帝祠前云欲散，仙人掌上雨初晴  。</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河山北枕秦关险，驿路西连汉畤平。</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借问路傍名利客，何如此处学长生。</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【注】汉畤（zhì）：汉帝王祭天地、五帝之祠。畤：古代祭祀天地五帝的固定处所。长生：隐居山林，求仙学道，寻求长生不老。</a:t>
            </a:r>
          </a:p>
        </p:txBody>
      </p:sp>
      <p:sp>
        <p:nvSpPr>
          <p:cNvPr id="2" name="Rectangle 1"/>
          <p:cNvSpPr>
            <a:spLocks noChangeArrowheads="1"/>
          </p:cNvSpPr>
          <p:nvPr/>
        </p:nvSpPr>
        <p:spPr bwMode="auto">
          <a:xfrm>
            <a:off x="0" y="43934"/>
            <a:ext cx="492443" cy="369332"/>
          </a:xfrm>
          <a:prstGeom prst="rect">
            <a:avLst/>
          </a:prstGeom>
          <a:solidFill>
            <a:srgbClr val="E5E7E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304800">
              <a:defRPr>
                <a:solidFill>
                  <a:schemeClr val="tx1"/>
                </a:solidFill>
                <a:latin typeface="Arial" pitchFamily="34" charset="0"/>
                <a:ea typeface="宋体" pitchFamily="2" charset="-122"/>
                <a:cs typeface="宋体" pitchFamily="2" charset="-122"/>
              </a:defRPr>
            </a:lvl1pPr>
            <a:lvl2pPr>
              <a:defRPr>
                <a:solidFill>
                  <a:schemeClr val="tx1"/>
                </a:solidFill>
                <a:latin typeface="Arial" pitchFamily="34" charset="0"/>
                <a:ea typeface="宋体" pitchFamily="2" charset="-122"/>
                <a:cs typeface="宋体" pitchFamily="2" charset="-122"/>
              </a:defRPr>
            </a:lvl2pPr>
            <a:lvl3pPr>
              <a:defRPr>
                <a:solidFill>
                  <a:schemeClr val="tx1"/>
                </a:solidFill>
                <a:latin typeface="Arial" pitchFamily="34" charset="0"/>
                <a:ea typeface="宋体" pitchFamily="2" charset="-122"/>
                <a:cs typeface="宋体" pitchFamily="2" charset="-122"/>
              </a:defRPr>
            </a:lvl3pPr>
            <a:lvl4pPr>
              <a:defRPr>
                <a:solidFill>
                  <a:schemeClr val="tx1"/>
                </a:solidFill>
                <a:latin typeface="Arial" pitchFamily="34" charset="0"/>
                <a:ea typeface="宋体" pitchFamily="2" charset="-122"/>
                <a:cs typeface="宋体" pitchFamily="2" charset="-122"/>
              </a:defRPr>
            </a:lvl4pPr>
            <a:lvl5pPr>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3048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1336806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56966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C．“少孤为客早”，诗人从“少孤”“为客早”的角度，感叹友人小时丧父，身世飘零，从侧面表达对友人漂泊颠沛之苦的同情。</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意象意境分析不当</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340248" y="4010864"/>
            <a:ext cx="936104" cy="1298547"/>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612056" y="5085184"/>
            <a:ext cx="4340063" cy="151199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C</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项，“感叹友人</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错</a:t>
            </a:r>
          </a:p>
        </p:txBody>
      </p:sp>
      <p:sp>
        <p:nvSpPr>
          <p:cNvPr id="7" name="Rectangle 6"/>
          <p:cNvSpPr>
            <a:spLocks noChangeArrowheads="1"/>
          </p:cNvSpPr>
          <p:nvPr/>
        </p:nvSpPr>
        <p:spPr bwMode="auto">
          <a:xfrm>
            <a:off x="5377592" y="5085185"/>
            <a:ext cx="5819640" cy="1389160"/>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应为</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感叹自己</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956872" y="4010864"/>
            <a:ext cx="904488" cy="107432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143169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2016" y="548680"/>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．下列对这首诗的赏析，不正确的一项题（</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3</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分）</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．诗题“行经华阴”，必有所往。所往之地，便是求名求利的集中地“咸京”；太华、三峰、武帝祠等即为京都附近名胜。</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．诗的前六句全为写景。由总而分，由此及彼，有条不紊。起句气势不凡，以神仙岩穴的华山压倒王侯富贵的京师。</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．首联写远景，颔联摄近景。远近相间，景色沁脾，自然美妙，令人移情，为尾联“何如此处学长生”的发问作了铺垫。</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．颈联浮想联翩，写意雄宏。诗人在华山下，看到黄河与秦关，驰骋想象，虚实相生，描绘出一幅雄伟壮阔的画面。</a:t>
            </a:r>
          </a:p>
        </p:txBody>
      </p:sp>
    </p:spTree>
    <p:extLst>
      <p:ext uri="{BB962C8B-B14F-4D97-AF65-F5344CB8AC3E}">
        <p14:creationId xmlns:p14="http://schemas.microsoft.com/office/powerpoint/2010/main" val="229009695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．颈联浮想联翩，写意雄宏。诗人在华山下，看到黄河与秦关，驰骋想象，虚实相生，描绘出一幅雄伟壮阔的画面。</a:t>
            </a:r>
            <a:endParaRPr kumimoji="0" lang="zh-CN" altLang="en-US"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手法分析张冠李戴</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869052"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rPr>
              <a:t>D</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诗人在华山下，</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看到</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黄河</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与秦关”</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错误。</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586760" cy="1445973"/>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在华山下，同时看到黄河与秦关</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是</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不可能</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的，这里有想象，虚写，</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而</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非</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全“看到”。</a:t>
            </a:r>
          </a:p>
        </p:txBody>
      </p:sp>
      <p:sp>
        <p:nvSpPr>
          <p:cNvPr id="8" name="Line 7"/>
          <p:cNvSpPr>
            <a:spLocks noChangeShapeType="1"/>
          </p:cNvSpPr>
          <p:nvPr/>
        </p:nvSpPr>
        <p:spPr bwMode="auto">
          <a:xfrm>
            <a:off x="7812856" y="3426098"/>
            <a:ext cx="1163852" cy="107721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754580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531222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五、阅读下面这首诗</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完成下面小题。</a:t>
            </a: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古风</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碧荷生幽泉</a:t>
            </a: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李白</a:t>
            </a: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碧荷生幽泉，朝日艳且鲜。</a:t>
            </a: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秋花冒绿水，密叶罗青烟。</a:t>
            </a: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秀色空绝世，馨香为谁传。</a:t>
            </a: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坐看飞霜满，凋此红芳年。</a:t>
            </a: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结根未得所，愿托华池边。</a:t>
            </a:r>
            <a:endParaRPr kumimoji="0" lang="en-US" altLang="zh-CN" dirty="0">
              <a:solidFill>
                <a:srgbClr val="0000FF"/>
              </a:solidFill>
              <a:latin typeface="楷体" panose="02010609060101010101" pitchFamily="49" charset="-122"/>
              <a:ea typeface="楷体" panose="02010609060101010101" pitchFamily="49" charset="-122"/>
              <a:cs typeface="宋体" pitchFamily="2" charset="-122"/>
            </a:endParaRPr>
          </a:p>
          <a:p>
            <a:pPr fontAlgn="ct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注：此诗作于李白应诏入京为官之前。</a:t>
            </a:r>
          </a:p>
        </p:txBody>
      </p:sp>
    </p:spTree>
    <p:extLst>
      <p:ext uri="{BB962C8B-B14F-4D97-AF65-F5344CB8AC3E}">
        <p14:creationId xmlns:p14="http://schemas.microsoft.com/office/powerpoint/2010/main" val="350550952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40397" y="764704"/>
            <a:ext cx="11404600" cy="501675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indent="304800" eaLnBrk="1" fontAlgn="ctr" hangingPunct="1">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14. 下列对本诗的理解,不正确的一项是    (　　)（3分）</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 写荷之美,先总写其“艳”、“鲜”,然后分写“花”“叶”“色”“香”,并用“幽泉”“朝日”“绿水”“青烟”加以衬托。</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B. 三、四两句中“冒”“罗”二字用得巧妙:“冒”赋予出水芙蓉以动态美;“罗”将青烟笼罩绿叶的形态写得生动传神。</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C. “坐看飞霜满,凋此红芳年”用了拟人的手法,写芬芳艳丽的荷花,尽管无比美丽,也只能在满天飞霜中无奈凋零。</a:t>
            </a:r>
          </a:p>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D. 诗歌语言清新自然,节奏轻快,充满奇特的想象和夸张,极富抒情性,体现了李白诗歌浪漫主义风格。</a:t>
            </a:r>
          </a:p>
        </p:txBody>
      </p:sp>
      <p:sp>
        <p:nvSpPr>
          <p:cNvPr id="2" name="Rectangle 1"/>
          <p:cNvSpPr>
            <a:spLocks noChangeArrowheads="1"/>
          </p:cNvSpPr>
          <p:nvPr/>
        </p:nvSpPr>
        <p:spPr bwMode="auto">
          <a:xfrm>
            <a:off x="0" y="43934"/>
            <a:ext cx="492443" cy="369332"/>
          </a:xfrm>
          <a:prstGeom prst="rect">
            <a:avLst/>
          </a:prstGeom>
          <a:solidFill>
            <a:srgbClr val="E5E7E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304800">
              <a:defRPr>
                <a:solidFill>
                  <a:schemeClr val="tx1"/>
                </a:solidFill>
                <a:latin typeface="Arial" pitchFamily="34" charset="0"/>
                <a:ea typeface="宋体" pitchFamily="2" charset="-122"/>
                <a:cs typeface="宋体" pitchFamily="2" charset="-122"/>
              </a:defRPr>
            </a:lvl1pPr>
            <a:lvl2pPr>
              <a:defRPr>
                <a:solidFill>
                  <a:schemeClr val="tx1"/>
                </a:solidFill>
                <a:latin typeface="Arial" pitchFamily="34" charset="0"/>
                <a:ea typeface="宋体" pitchFamily="2" charset="-122"/>
                <a:cs typeface="宋体" pitchFamily="2" charset="-122"/>
              </a:defRPr>
            </a:lvl2pPr>
            <a:lvl3pPr>
              <a:defRPr>
                <a:solidFill>
                  <a:schemeClr val="tx1"/>
                </a:solidFill>
                <a:latin typeface="Arial" pitchFamily="34" charset="0"/>
                <a:ea typeface="宋体" pitchFamily="2" charset="-122"/>
                <a:cs typeface="宋体" pitchFamily="2" charset="-122"/>
              </a:defRPr>
            </a:lvl3pPr>
            <a:lvl4pPr>
              <a:defRPr>
                <a:solidFill>
                  <a:schemeClr val="tx1"/>
                </a:solidFill>
                <a:latin typeface="Arial" pitchFamily="34" charset="0"/>
                <a:ea typeface="宋体" pitchFamily="2" charset="-122"/>
                <a:cs typeface="宋体" pitchFamily="2" charset="-122"/>
              </a:defRPr>
            </a:lvl4pPr>
            <a:lvl5pPr>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304800" algn="l" defTabSz="914400" rtl="0" eaLnBrk="1" fontAlgn="ctr"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774793885"/>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indent="304800" fontAlgn="ctr">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D. 诗歌语言清新自然,节奏轻快,充满奇特的想象和夸张,极富抒情性,体现了李白诗歌浪漫主义风格。</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手法分析张冠李戴</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869052"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D</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项，“充满奇特的想象</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和</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夸张</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”说法</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错误。</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586760" cy="1445973"/>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“奇特的想象和夸张”在诗中不</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典</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型</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，更谈不上“充满”。</a:t>
            </a:r>
          </a:p>
        </p:txBody>
      </p:sp>
      <p:sp>
        <p:nvSpPr>
          <p:cNvPr id="8" name="Line 7"/>
          <p:cNvSpPr>
            <a:spLocks noChangeShapeType="1"/>
          </p:cNvSpPr>
          <p:nvPr/>
        </p:nvSpPr>
        <p:spPr bwMode="auto">
          <a:xfrm>
            <a:off x="7812856" y="3426098"/>
            <a:ext cx="1163852" cy="107721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59863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521373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六、</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阅读下面这首诗</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，完成下列问题。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溪　亭</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林景熙[注]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清秋有馀思，日暮尚溪亭。</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高树月初白，微风酒半醒。</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独行穿落叶，闲坐数流萤。</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何处渔歌起？孤灯隔远汀。</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林景熙：南宋末年爱国诗人，宋亡后不仕，隐居平阳。</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133680670"/>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下列对本诗的赏析，不正确的一项是(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A．首联运用了比兴手法，写日暮时分，诗人徘徊溪亭，观览景色，思绪纷飞。</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B．颔联写明月上高树，诗人半醉半醒，心绪不宁，难以去怀，感慨至深。</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C．尾联悠长的渔歌、若明若暗的灯火，让人倍感凄凉孤寂，蕴含着国破家亡、漂泊无依之感。</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D．诗人在真实描摹客观景物的同时，又把某种独特感受倾注在景物描写之中，使读者也受到感染。</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290096959"/>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A．首联运用了比兴手法，写日暮时分，诗人徘徊溪亭，观览景色，思绪纷飞。</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手法分析张冠李戴</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869052"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A．</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首联运用了比兴手法</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说法错误。</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586760" cy="1445973"/>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没有运用比兴手法。</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812856" y="3426098"/>
            <a:ext cx="1163852" cy="107721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243075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393338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七、</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阅读下面的宋词</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，完成(1)～(2)题。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南柯子　忆旧</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仲　殊</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十里青山远，潮平路带沙。数声啼鸟怨年华。又是凄凉时候在天涯。</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白露收残月，清风散晓霞。绿杨堤畔问荷花：记得年时沽酒那人家？</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3505509527"/>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下列对词的理解和分析，不正确的一项是(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A．词的前两句先远写“青山”，后近写“退潮后的沙滩”，远近结合，使画面富有层次感。</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B．词的前三句从视觉和听觉的角度，运用动静结合、虚实相生的手法描绘景物。</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C．“啼鸟怨年华”一句，运用拟人的手法，形象生动地表达出词人内心的愁怨。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D．“荷花”在词中有特指，表层是问荷花，实际暗示词人情操的高洁。</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7747938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7212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四、</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阅读下面这首唐诗，完成(1)～(2)题。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经杜甫旧宅</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雍　陶[注]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浣花溪里花多处，为忆先生在蜀时。</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万古只应留旧宅，千金无复换新诗。</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沙崩水槛鸥飞尽，树压村桥马过迟。</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山月不知人事变，夜来江上与谁期。</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　雍陶：字国钧，成都人，晚唐诗人，工于词赋。</a:t>
            </a:r>
            <a:endParaRPr kumimoji="0" lang="zh-CN" altLang="en-US"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855368789"/>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B．词的前三句从视觉和听觉的角度，运用动静结合、虚实相生的手法描绘景物。</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手法分析张冠李戴</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869052"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B． </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运用动静结合</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虚实相</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生的手法描绘景物</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说法</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错误。</a:t>
            </a:r>
          </a:p>
        </p:txBody>
      </p:sp>
      <p:sp>
        <p:nvSpPr>
          <p:cNvPr id="7" name="Rectangle 6"/>
          <p:cNvSpPr>
            <a:spLocks noChangeArrowheads="1"/>
          </p:cNvSpPr>
          <p:nvPr/>
        </p:nvSpPr>
        <p:spPr bwMode="auto">
          <a:xfrm>
            <a:off x="5350848" y="4503307"/>
            <a:ext cx="5586760" cy="1445973"/>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没有虚实相生的手法。</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812856" y="3426098"/>
            <a:ext cx="1163852" cy="107721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351040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8807" y="0"/>
            <a:ext cx="11404600" cy="639559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八、</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下面这首唐诗，完成后面的题目。</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九江口作</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王昌龄</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漭漭江势阔，雨开浔阳秋。</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驿门是高岸，望尽黄芦洲。</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水与五溪合，心期万里游。</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明时无弃才，谪去随孤舟。</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鸷鸟立寒木，丈夫佩吴钩。</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何当报君恩，却系单于头。</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　此诗是王昌龄被贬为龙标尉赴任途中经江州九江口时所作。</a:t>
            </a:r>
          </a:p>
        </p:txBody>
      </p:sp>
    </p:spTree>
    <p:extLst>
      <p:ext uri="{BB962C8B-B14F-4D97-AF65-F5344CB8AC3E}">
        <p14:creationId xmlns:p14="http://schemas.microsoft.com/office/powerpoint/2010/main" val="2133680670"/>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下列对这首诗的赏析，不恰当的一项是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．本诗开篇不凡，“漭漭</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一句描绘了九江水势浩淼、江面广阔的场景，气势雄浑，意境壮阔。</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．“驿门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四句作者居高望远，思绪悠远。</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望</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期</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等词写出了作者对生活前景的深沉思考。</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．“明时</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二句作者感叹自己被贬蛮荒之地，怀才不遇。</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孤舟</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暗示了其内心的孤独、悲苦。</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．本诗为王昌龄边塞诗的代表作，“何当</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两句直接描绘了他奔赴边关、奋勇杀敌的战斗场景。</a:t>
            </a:r>
          </a:p>
        </p:txBody>
      </p:sp>
    </p:spTree>
    <p:extLst>
      <p:ext uri="{BB962C8B-B14F-4D97-AF65-F5344CB8AC3E}">
        <p14:creationId xmlns:p14="http://schemas.microsoft.com/office/powerpoint/2010/main" val="2290096959"/>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．本诗为王昌龄边塞诗的代表作，“何当</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两句直接描绘了他奔赴边关、奋勇杀敌的战斗场景。</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手法分析张冠李戴</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869052"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选</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D</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直接描绘</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错</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990400" cy="1445973"/>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“何当</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是</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何时</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的意思，“报</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君</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恩</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却系单于头</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均为诗人</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想象的</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内容</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812856" y="3426098"/>
            <a:ext cx="1163852" cy="107721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3911687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62927" y="332656"/>
            <a:ext cx="11404600" cy="60016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九、</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下面的明词，完成后面的题目。</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满江红　咏竹</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陆　容</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不</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种闲花，池亭畔、几竿修竹。相映带、一泓流水，森寒洁绿。风动仙人鸣佩遂，雨余净女添膏沐。未成林、难望凤来栖，聊医俗。</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问</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华胄①，名淇澳②。寻苗裔，湘江曲。性孤高似柏，阿娇金屋。坐荫从容烦暑退，清心忧惚微香触。历冰霜、不变好风姿，温如玉。</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①</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华胄：贵族的后裔。</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②</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淇澳：淇河岸的弯曲处。历史上以盛产竹而闻名。</a:t>
            </a:r>
          </a:p>
        </p:txBody>
      </p:sp>
    </p:spTree>
    <p:extLst>
      <p:ext uri="{BB962C8B-B14F-4D97-AF65-F5344CB8AC3E}">
        <p14:creationId xmlns:p14="http://schemas.microsoft.com/office/powerpoint/2010/main" val="3505509527"/>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34432" y="764704"/>
            <a:ext cx="11624607"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下列对这首词的理解和赏析，不正确的一项是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．上片用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池</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亭</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点出了竹生长的环境，“几竿</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表明竹的数量不多，“相映带、一泓流水</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描绘了竹周边的景物特点。</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．“风动仙人鸣佩遂</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是写竹的动态，运用了拟人的手法；</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雨余净女添膏沐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是想象雨后竹子的情态，运用了夸张的手法。</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．“未成林、难望凤来栖，聊医俗</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化用了苏轼《于潜僧绿筠轩》诗中</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人瘦尚可肥，士俗不可医”一句，抒发内心的情感。</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．本词综合运用了托物言志、虚实结合、用典等表现手法，从多个角度描写竹，收到了含蓄深厚、耐人寻味的艺术效果。</a:t>
            </a:r>
          </a:p>
        </p:txBody>
      </p:sp>
    </p:spTree>
    <p:extLst>
      <p:ext uri="{BB962C8B-B14F-4D97-AF65-F5344CB8AC3E}">
        <p14:creationId xmlns:p14="http://schemas.microsoft.com/office/powerpoint/2010/main" val="774793885"/>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80008" y="2348880"/>
            <a:ext cx="11665296"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．“风动仙人鸣佩遂</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是写竹的动态，运用了拟人的手法；</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雨余净女添膏沐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是想象雨后竹子的情态，运用了夸张的手法。</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手法分析张冠李戴</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869052"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选</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拟人</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和</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夸张</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错</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990400" cy="2022037"/>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此二句的意思是：风吹竹林的响声</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像</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仙人</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身上的玉佩发出鸣响，雨后</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竹子</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光洁</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得像洁净的美女涂上了润发的</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油</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脂</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。故两句运用的是比喻和拟人的</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修</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辞</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手法。</a:t>
            </a:r>
          </a:p>
        </p:txBody>
      </p:sp>
      <p:sp>
        <p:nvSpPr>
          <p:cNvPr id="8" name="Line 7"/>
          <p:cNvSpPr>
            <a:spLocks noChangeShapeType="1"/>
          </p:cNvSpPr>
          <p:nvPr/>
        </p:nvSpPr>
        <p:spPr bwMode="auto">
          <a:xfrm>
            <a:off x="7812856" y="3426098"/>
            <a:ext cx="1163852" cy="107721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87751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332656"/>
            <a:ext cx="11404600" cy="595239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sz="2800" dirty="0">
                <a:solidFill>
                  <a:srgbClr val="0000FF"/>
                </a:solidFill>
                <a:latin typeface="楷体" panose="02010609060101010101" pitchFamily="49" charset="-122"/>
                <a:ea typeface="楷体" panose="02010609060101010101" pitchFamily="49" charset="-122"/>
                <a:cs typeface="宋体" pitchFamily="2" charset="-122"/>
              </a:rPr>
              <a:t>十、</a:t>
            </a: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下面这首唐诗，完成后面的题目。</a:t>
            </a:r>
          </a:p>
          <a:p>
            <a:pPr>
              <a:buNone/>
            </a:pP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感遇十二首</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其四</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①</a:t>
            </a:r>
          </a:p>
          <a:p>
            <a:pPr>
              <a:buNone/>
            </a:pP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张九龄</a:t>
            </a:r>
          </a:p>
          <a:p>
            <a:pPr>
              <a:buNone/>
            </a:pP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孤鸿海上来，池潢②不敢顾。</a:t>
            </a:r>
          </a:p>
          <a:p>
            <a:pPr>
              <a:buNone/>
            </a:pP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侧见双翠鸟，巢在三珠树。</a:t>
            </a:r>
          </a:p>
          <a:p>
            <a:pPr>
              <a:buNone/>
            </a:pP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矫矫珍木巅，得无金丸惧？</a:t>
            </a:r>
          </a:p>
          <a:p>
            <a:pPr>
              <a:buNone/>
            </a:pP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美服患人指，高明③逼神恶。</a:t>
            </a:r>
          </a:p>
          <a:p>
            <a:pPr>
              <a:buNone/>
            </a:pP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今我游冥冥，弋者何所慕！</a:t>
            </a:r>
          </a:p>
          <a:p>
            <a:pPr>
              <a:buNone/>
            </a:pP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【注】　</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①</a:t>
            </a: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本诗大约作于唐玄宗开元二十四年</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(736)</a:t>
            </a: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，当时李林甫接替张九龄做宰相，与牛仙客一起把持朝政，诗人被贬为荆州刺史。</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②</a:t>
            </a: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池潢：积水池，护城河，代指朝廷。</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③</a:t>
            </a: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高明：指地位、官职尊贵的人。西汉扬雄《解嘲》：</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rPr>
              <a:t>高明之家，鬼瞰其室。</a:t>
            </a:r>
            <a:r>
              <a:rPr kumimoji="0" lang="en-US" altLang="zh-CN" sz="2800"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133680670"/>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下列对这首诗的理解，不正确的一项是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．诗的第一句以大海衬托孤鸿，沧海是这样大，鸿雁是这样小，相形之下，更突出了它的孤单寥落。</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．诗的第二句写孤鸿经历过大海的惊涛骇浪，连护城河水也不敢看，这表明诗人经历打击之后格外胆怯。</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．诗的三至六句以双翠鸟营巢三珠树、珍木巅上，影射李林甫、牛仙客窃据高位，终将被</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金丸</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射中。</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．这首诗在结构上首尾照应，布局缜密，首尾写鸿雁，中间六句</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侧见</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领起，写</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翠鸟</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的招摇及对它的警告。</a:t>
            </a:r>
          </a:p>
        </p:txBody>
      </p:sp>
    </p:spTree>
    <p:extLst>
      <p:ext uri="{BB962C8B-B14F-4D97-AF65-F5344CB8AC3E}">
        <p14:creationId xmlns:p14="http://schemas.microsoft.com/office/powerpoint/2010/main" val="2290096959"/>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207" y="2348880"/>
            <a:ext cx="11404600"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．诗的第二句写孤鸿经历过大海的惊涛骇浪，连护城河水也不敢看，这表明诗人经历打击之后格外胆怯。</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手法分析张冠李戴</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426098"/>
            <a:ext cx="869052" cy="122711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556087" cy="145877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项，“格外胆怯</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错</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990400" cy="1445973"/>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这里是象征诗人经历宦海风波后而</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格</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外</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警惕，同时以孤鸿的警惕反衬出</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下</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文</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双翠鸟的自以为安乐。</a:t>
            </a:r>
          </a:p>
        </p:txBody>
      </p:sp>
      <p:sp>
        <p:nvSpPr>
          <p:cNvPr id="8" name="Line 7"/>
          <p:cNvSpPr>
            <a:spLocks noChangeShapeType="1"/>
          </p:cNvSpPr>
          <p:nvPr/>
        </p:nvSpPr>
        <p:spPr bwMode="auto">
          <a:xfrm>
            <a:off x="7812856" y="3426098"/>
            <a:ext cx="1163852" cy="107721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539775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下列对这首诗的理解和分析，不恰当的一项是(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A．首联开门见山，诗人经浣花草堂而吊杜甫，忆其在蜀之生活与创作，由景及人，为下文写景抒情做铺垫。</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B．颔联对仗工整，诗人感慨只存旧宅，不闻新诗，“旧宅”“新诗”形成对比，寄寓了诗人诸多感慨。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C．颈联中“尽”“迟”用词极其精妙，十分传神地表达了对鸥鸟无情的恼恨之情。</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D．结尾句语奇而意深，表面看是故嗔山月之无知，夜来依旧照旧宅，可事实上是写杜甫既已故，复与谁期。</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876260017"/>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ChangeArrowheads="1"/>
          </p:cNvSpPr>
          <p:nvPr/>
        </p:nvSpPr>
        <p:spPr bwMode="auto">
          <a:xfrm>
            <a:off x="993759" y="2781301"/>
            <a:ext cx="10221516" cy="519113"/>
          </a:xfrm>
          <a:prstGeom prst="rect">
            <a:avLst/>
          </a:prstGeom>
          <a:noFill/>
          <a:ln w="9525">
            <a:noFill/>
            <a:miter lim="800000"/>
            <a:headEnd/>
            <a:tailEnd/>
          </a:ln>
        </p:spPr>
        <p:txBody>
          <a:bodyPr anchor="ctr">
            <a:spAutoFit/>
          </a:bodyPr>
          <a:lstStyle/>
          <a:p>
            <a:pPr indent="261938">
              <a:buFont typeface="Arial" charset="0"/>
              <a:buNone/>
            </a:pPr>
            <a:endParaRPr kumimoji="0" lang="zh-CN" altLang="en-US" sz="2800">
              <a:solidFill>
                <a:schemeClr val="tx1"/>
              </a:solidFill>
              <a:latin typeface="Arial" charset="0"/>
            </a:endParaRPr>
          </a:p>
        </p:txBody>
      </p:sp>
      <p:sp>
        <p:nvSpPr>
          <p:cNvPr id="95234" name="文本框 14342"/>
          <p:cNvSpPr txBox="1">
            <a:spLocks noChangeArrowheads="1"/>
          </p:cNvSpPr>
          <p:nvPr/>
        </p:nvSpPr>
        <p:spPr bwMode="auto">
          <a:xfrm>
            <a:off x="4472114" y="908051"/>
            <a:ext cx="2757486" cy="707886"/>
          </a:xfrm>
          <a:prstGeom prst="rect">
            <a:avLst/>
          </a:prstGeom>
          <a:noFill/>
          <a:ln w="9525">
            <a:solidFill>
              <a:srgbClr val="72BFC5"/>
            </a:solidFill>
            <a:round/>
            <a:headEnd/>
            <a:tailEnd/>
          </a:ln>
        </p:spPr>
        <p:txBody>
          <a:bodyPr wrap="none">
            <a:spAutoFit/>
          </a:bodyPr>
          <a:lstStyle/>
          <a:p>
            <a:pPr algn="ctr">
              <a:buFont typeface="Arial" charset="0"/>
              <a:buNone/>
            </a:pPr>
            <a:r>
              <a:rPr kumimoji="0" lang="zh-CN" altLang="en-US" sz="4000" dirty="0" smtClean="0">
                <a:solidFill>
                  <a:srgbClr val="FF0000"/>
                </a:solidFill>
                <a:latin typeface="Arial" charset="0"/>
              </a:rPr>
              <a:t>总结</a:t>
            </a:r>
            <a:r>
              <a:rPr kumimoji="0" lang="zh-CN" altLang="en-US" sz="4000" dirty="0">
                <a:solidFill>
                  <a:srgbClr val="FF0000"/>
                </a:solidFill>
                <a:latin typeface="Arial" charset="0"/>
              </a:rPr>
              <a:t>反思：</a:t>
            </a:r>
          </a:p>
        </p:txBody>
      </p:sp>
      <p:sp>
        <p:nvSpPr>
          <p:cNvPr id="82947" name="Rectangle 5"/>
          <p:cNvSpPr>
            <a:spLocks noChangeArrowheads="1"/>
          </p:cNvSpPr>
          <p:nvPr/>
        </p:nvSpPr>
        <p:spPr bwMode="auto">
          <a:xfrm>
            <a:off x="329861" y="2133601"/>
            <a:ext cx="11175608" cy="1631216"/>
          </a:xfrm>
          <a:prstGeom prst="rect">
            <a:avLst/>
          </a:prstGeom>
          <a:noFill/>
          <a:ln w="9525">
            <a:noFill/>
            <a:miter lim="800000"/>
          </a:ln>
        </p:spPr>
        <p:txBody>
          <a:bodyPr>
            <a:spAutoFit/>
          </a:bodyPr>
          <a:lstStyle/>
          <a:p>
            <a:pPr>
              <a:defRPr/>
            </a:pPr>
            <a:r>
              <a:rPr kumimoji="0" lang="zh-CN" altLang="en-US" sz="3600" b="0" dirty="0">
                <a:solidFill>
                  <a:schemeClr val="tx1"/>
                </a:solidFill>
                <a:effectLst>
                  <a:outerShdw blurRad="38100" dist="38100" dir="2700000" algn="tl">
                    <a:srgbClr val="C0C0C0"/>
                  </a:outerShdw>
                </a:effectLst>
                <a:latin typeface="Arial" panose="020B0604020202020204" pitchFamily="34" charset="0"/>
                <a:ea typeface="宋体" panose="02010600030101010101" pitchFamily="2" charset="-122"/>
              </a:rPr>
              <a:t>     </a:t>
            </a:r>
            <a:r>
              <a:rPr kumimoji="0" lang="zh-CN" altLang="en-US" sz="3200" dirty="0">
                <a:solidFill>
                  <a:srgbClr val="0000FF"/>
                </a:solidFill>
                <a:latin typeface="楷体" panose="02010609060101010101" pitchFamily="49" charset="-122"/>
                <a:ea typeface="楷体" panose="02010609060101010101" pitchFamily="49" charset="-122"/>
                <a:cs typeface="宋体" pitchFamily="2" charset="-122"/>
              </a:rPr>
              <a:t>诗词鉴赏题，无论题型怎么变，都离不开考纲和考试说明的要求，如果具备了基本的诗歌阅读知识体系，掌握一些解题方法，就能将此题迎刃而解。</a:t>
            </a:r>
          </a:p>
        </p:txBody>
      </p:sp>
      <p:sp>
        <p:nvSpPr>
          <p:cNvPr id="82964" name="AutoShape 20"/>
          <p:cNvSpPr>
            <a:spLocks noChangeArrowheads="1"/>
          </p:cNvSpPr>
          <p:nvPr/>
        </p:nvSpPr>
        <p:spPr bwMode="auto">
          <a:xfrm>
            <a:off x="4593002" y="4652963"/>
            <a:ext cx="5304917" cy="1511300"/>
          </a:xfrm>
          <a:prstGeom prst="cloudCallout">
            <a:avLst>
              <a:gd name="adj1" fmla="val 61690"/>
              <a:gd name="adj2" fmla="val 16491"/>
            </a:avLst>
          </a:prstGeom>
          <a:solidFill>
            <a:schemeClr val="bg1"/>
          </a:solidFill>
          <a:ln w="28575">
            <a:solidFill>
              <a:srgbClr val="FF0000"/>
            </a:solidFill>
            <a:round/>
            <a:headEnd/>
            <a:tailEnd/>
          </a:ln>
        </p:spPr>
        <p:txBody>
          <a:bodyPr anchor="ctr"/>
          <a:lstStyle/>
          <a:p>
            <a:pPr algn="ctr" eaLnBrk="0" hangingPunct="0"/>
            <a:r>
              <a:rPr kumimoji="0" lang="zh-CN" altLang="en-US" sz="3200" dirty="0">
                <a:solidFill>
                  <a:srgbClr val="FF0000"/>
                </a:solidFill>
                <a:latin typeface="Arial" charset="0"/>
              </a:rPr>
              <a:t>其实一点都不难！</a:t>
            </a:r>
            <a:endParaRPr kumimoji="0" lang="zh-CN" altLang="en-US" sz="3200" dirty="0">
              <a:solidFill>
                <a:srgbClr val="FF0000"/>
              </a:solidFill>
              <a:latin typeface="Arial" charset="0"/>
              <a:ea typeface="正謙櫻桃小丸子字"/>
              <a:cs typeface="正謙櫻桃小丸子字"/>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82964"/>
                                        </p:tgtEl>
                                        <p:attrNameLst>
                                          <p:attrName>style.visibility</p:attrName>
                                        </p:attrNameLst>
                                      </p:cBhvr>
                                      <p:to>
                                        <p:strVal val="visible"/>
                                      </p:to>
                                    </p:set>
                                    <p:anim calcmode="lin" valueType="num">
                                      <p:cBhvr>
                                        <p:cTn id="7" dur="1000" fill="hold"/>
                                        <p:tgtEl>
                                          <p:spTgt spid="82964"/>
                                        </p:tgtEl>
                                        <p:attrNameLst>
                                          <p:attrName>ppt_w</p:attrName>
                                        </p:attrNameLst>
                                      </p:cBhvr>
                                      <p:tavLst>
                                        <p:tav tm="0">
                                          <p:val>
                                            <p:strVal val="#ppt_w+.3"/>
                                          </p:val>
                                        </p:tav>
                                        <p:tav tm="100000">
                                          <p:val>
                                            <p:strVal val="#ppt_w"/>
                                          </p:val>
                                        </p:tav>
                                      </p:tavLst>
                                    </p:anim>
                                    <p:anim calcmode="lin" valueType="num">
                                      <p:cBhvr>
                                        <p:cTn id="8" dur="1000" fill="hold"/>
                                        <p:tgtEl>
                                          <p:spTgt spid="82964"/>
                                        </p:tgtEl>
                                        <p:attrNameLst>
                                          <p:attrName>ppt_h</p:attrName>
                                        </p:attrNameLst>
                                      </p:cBhvr>
                                      <p:tavLst>
                                        <p:tav tm="0">
                                          <p:val>
                                            <p:strVal val="#ppt_h"/>
                                          </p:val>
                                        </p:tav>
                                        <p:tav tm="100000">
                                          <p:val>
                                            <p:strVal val="#ppt_h"/>
                                          </p:val>
                                        </p:tav>
                                      </p:tavLst>
                                    </p:anim>
                                    <p:animEffect transition="in" filter="fade">
                                      <p:cBhvr>
                                        <p:cTn id="9" dur="1000"/>
                                        <p:tgtEl>
                                          <p:spTgt spid="82964"/>
                                        </p:tgtEl>
                                      </p:cBhvr>
                                    </p:animEffect>
                                  </p:childTnLst>
                                  <p:subTnLst>
                                    <p:cmd type="evt" cmd="onstopaudio">
                                      <p:cBhvr>
                                        <p:cTn display="0" masterRel="sameClick">
                                          <p:stCondLst>
                                            <p:cond evt="begin" delay="0">
                                              <p:tn val="5"/>
                                            </p:cond>
                                          </p:stCondLst>
                                        </p:cTn>
                                        <p:tgtEl>
                                          <p:sldTgt/>
                                        </p:tgtEl>
                                      </p:cBhvr>
                                    </p:cmd>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64"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C．颈联中“尽”“迟”用词极其精妙，十分传神地表达了对鸥鸟无情的恼恨之情。</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意象意境分析不当</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340248" y="3645024"/>
            <a:ext cx="936104" cy="1664387"/>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612056" y="5085184"/>
            <a:ext cx="4340063" cy="1511994"/>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C</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项，“对鸥鸟无情的</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恼恨之情”理解有误</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77592" y="5085185"/>
            <a:ext cx="5819640" cy="1389160"/>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主要写的是旧宅内外之荒凉，</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嗟叹人事既变，景物亦非。</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956872" y="3645024"/>
            <a:ext cx="904488" cy="144016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859759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620688"/>
            <a:ext cx="11404600" cy="570617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五、</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阅读下面这首唐诗，完成(1)～(2)题。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又呈吴郎①</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杜　甫</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堂前扑枣任西邻，无食无儿一妇人。</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不为困穷宁有此？只缘恐惧转须亲。</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即防远客虽多事，便插疏篱却甚真。</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已诉征求②贫到骨，正思戎马泪盈巾。</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①吴郎：杜甫吴姓亲戚。杜甫将草堂让给他住，这位亲戚住下后，即有筑“篱”护“枣”之举。邻居妇人向杜甫诉苦，杜甫便写此诗去劝告吴郎。②征求：指征敛赋税。</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5238342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下列对这首诗的赏析，不恰当的一项是(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A．首联现身说法，写诗人以前任由邻妇扑枣，是因为她既没有吃的，也没有儿女，为下文劝告吴郎做铺垫。</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B．颔联紧承首联，分析邻妇扑枣原因，希望吴郎能够体谅对方，对邻妇不但不要阻拦，反而应该友好亲善。</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C．颈联大意是说，吴郎防备邻居打枣是出于自己生活窘迫，而孤寡妇人向我诉苦也是敏感多心，自己多事。</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D．尾联即事抒情，以小见大，深刻揭示了当时广大百姓的贫困根源，表达诗人对苛政与战争的痛恨与不满。</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605451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527" name="Group 15"/>
          <p:cNvGraphicFramePr>
            <a:graphicFrameLocks noGrp="1"/>
          </p:cNvGraphicFramePr>
          <p:nvPr>
            <p:extLst>
              <p:ext uri="{D42A27DB-BD31-4B8C-83A1-F6EECF244321}">
                <p14:modId xmlns:p14="http://schemas.microsoft.com/office/powerpoint/2010/main" val="1704564249"/>
              </p:ext>
            </p:extLst>
          </p:nvPr>
        </p:nvGraphicFramePr>
        <p:xfrm>
          <a:off x="236078" y="4005064"/>
          <a:ext cx="11560333" cy="1670050"/>
        </p:xfrm>
        <a:graphic>
          <a:graphicData uri="http://schemas.openxmlformats.org/drawingml/2006/table">
            <a:tbl>
              <a:tblPr/>
              <a:tblGrid>
                <a:gridCol w="11560333"/>
              </a:tblGrid>
              <a:tr h="1670050">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tab pos="215900" algn="l"/>
                        </a:tabLst>
                      </a:pPr>
                      <a:r>
                        <a:rPr kumimoji="0" lang="zh-CN" altLang="en-US" sz="3200" b="1" i="0" u="none" strike="noStrike" cap="none" normalizeH="0" baseline="0" dirty="0" smtClean="0">
                          <a:ln>
                            <a:noFill/>
                          </a:ln>
                          <a:solidFill>
                            <a:srgbClr val="0000FF"/>
                          </a:solidFill>
                          <a:effectLst/>
                          <a:latin typeface="楷体" panose="02010609060101010101" pitchFamily="49" charset="-122"/>
                          <a:ea typeface="楷体" panose="02010609060101010101" pitchFamily="49" charset="-122"/>
                        </a:rPr>
                        <a:t>①鉴赏古代诗歌的</a:t>
                      </a:r>
                      <a:r>
                        <a:rPr kumimoji="0" lang="zh-CN" altLang="en-US" sz="3200" b="1" i="0" u="none" strike="noStrike" cap="none" normalizeH="0" baseline="0" dirty="0" smtClean="0">
                          <a:ln>
                            <a:noFill/>
                          </a:ln>
                          <a:solidFill>
                            <a:srgbClr val="FF0000"/>
                          </a:solidFill>
                          <a:effectLst/>
                          <a:latin typeface="楷体" panose="02010609060101010101" pitchFamily="49" charset="-122"/>
                          <a:ea typeface="楷体" panose="02010609060101010101" pitchFamily="49" charset="-122"/>
                        </a:rPr>
                        <a:t>形象、语言、 表达技巧；</a:t>
                      </a: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tab pos="215900" algn="l"/>
                        </a:tabLst>
                      </a:pPr>
                      <a:endParaRPr kumimoji="0" lang="zh-CN" altLang="en-US" sz="3200" b="1" i="0" u="none" strike="noStrike" cap="none" normalizeH="0" baseline="0" dirty="0" smtClean="0">
                        <a:ln>
                          <a:noFill/>
                        </a:ln>
                        <a:solidFill>
                          <a:srgbClr val="0000FF"/>
                        </a:solidFill>
                        <a:effectLst/>
                        <a:latin typeface="楷体" panose="02010609060101010101" pitchFamily="49" charset="-122"/>
                        <a:ea typeface="楷体" panose="02010609060101010101" pitchFamily="49" charset="-122"/>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tab pos="215900" algn="l"/>
                        </a:tabLst>
                      </a:pPr>
                      <a:r>
                        <a:rPr kumimoji="0" lang="zh-CN" altLang="en-US" sz="3200" b="1" i="0" u="none" strike="noStrike" cap="none" normalizeH="0" baseline="0" dirty="0" smtClean="0">
                          <a:ln>
                            <a:noFill/>
                          </a:ln>
                          <a:solidFill>
                            <a:srgbClr val="0000FF"/>
                          </a:solidFill>
                          <a:effectLst/>
                          <a:latin typeface="楷体" panose="02010609060101010101" pitchFamily="49" charset="-122"/>
                          <a:ea typeface="楷体" panose="02010609060101010101" pitchFamily="49" charset="-122"/>
                        </a:rPr>
                        <a:t>②评价古代诗歌的</a:t>
                      </a:r>
                      <a:r>
                        <a:rPr kumimoji="0" lang="zh-CN" altLang="en-US" sz="3200" b="1" i="0" u="none" strike="noStrike" cap="none" normalizeH="0" baseline="0" dirty="0" smtClean="0">
                          <a:ln>
                            <a:noFill/>
                          </a:ln>
                          <a:solidFill>
                            <a:srgbClr val="FF0000"/>
                          </a:solidFill>
                          <a:effectLst/>
                          <a:latin typeface="楷体" panose="02010609060101010101" pitchFamily="49" charset="-122"/>
                          <a:ea typeface="楷体" panose="02010609060101010101" pitchFamily="49" charset="-122"/>
                        </a:rPr>
                        <a:t>思想内容和作者的观点态度。</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64519" name="Group 21"/>
          <p:cNvGraphicFramePr>
            <a:graphicFrameLocks noGrp="1"/>
          </p:cNvGraphicFramePr>
          <p:nvPr>
            <p:extLst>
              <p:ext uri="{D42A27DB-BD31-4B8C-83A1-F6EECF244321}">
                <p14:modId xmlns:p14="http://schemas.microsoft.com/office/powerpoint/2010/main" val="3927067878"/>
              </p:ext>
            </p:extLst>
          </p:nvPr>
        </p:nvGraphicFramePr>
        <p:xfrm>
          <a:off x="330775" y="1268760"/>
          <a:ext cx="11173520" cy="2159496"/>
        </p:xfrm>
        <a:graphic>
          <a:graphicData uri="http://schemas.openxmlformats.org/drawingml/2006/table">
            <a:tbl>
              <a:tblPr/>
              <a:tblGrid>
                <a:gridCol w="11173520"/>
              </a:tblGrid>
              <a:tr h="2159496">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15900" algn="l"/>
                        </a:tabLst>
                      </a:pPr>
                      <a:r>
                        <a:rPr kumimoji="0" lang="zh-CN" altLang="en-US" sz="4400" b="1" i="0" u="none" strike="noStrike" cap="none" normalizeH="0" baseline="0" dirty="0" smtClean="0">
                          <a:ln>
                            <a:noFill/>
                          </a:ln>
                          <a:solidFill>
                            <a:srgbClr val="0000FF"/>
                          </a:solidFill>
                          <a:effectLst/>
                          <a:latin typeface="隶书" pitchFamily="49" charset="-122"/>
                          <a:ea typeface="隶书" pitchFamily="49" charset="-122"/>
                        </a:rPr>
                        <a:t>诗词鉴赏考纲回顾</a:t>
                      </a:r>
                      <a:r>
                        <a:rPr kumimoji="0" lang="en-US" altLang="zh-CN" sz="4400" b="1" i="0" u="none" strike="noStrike" cap="none" normalizeH="0" baseline="0" dirty="0" smtClean="0">
                          <a:ln>
                            <a:noFill/>
                          </a:ln>
                          <a:solidFill>
                            <a:srgbClr val="0000FF"/>
                          </a:solidFill>
                          <a:effectLst/>
                          <a:latin typeface="隶书" pitchFamily="49" charset="-122"/>
                          <a:ea typeface="隶书" pitchFamily="49" charset="-122"/>
                        </a:rPr>
                        <a:t>:</a:t>
                      </a:r>
                      <a:endParaRPr kumimoji="0" lang="zh-CN" altLang="en-US" sz="4400" b="1" i="0" u="none" strike="noStrike" cap="none" normalizeH="0" baseline="0" dirty="0" smtClean="0">
                        <a:ln>
                          <a:noFill/>
                        </a:ln>
                        <a:solidFill>
                          <a:srgbClr val="0000FF"/>
                        </a:solidFill>
                        <a:effectLst/>
                        <a:latin typeface="隶书" pitchFamily="49" charset="-122"/>
                        <a:ea typeface="隶书" pitchFamily="49" charset="-122"/>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786501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4519"/>
                                        </p:tgtEl>
                                        <p:attrNameLst>
                                          <p:attrName>style.visibility</p:attrName>
                                        </p:attrNameLst>
                                      </p:cBhvr>
                                      <p:to>
                                        <p:strVal val="visible"/>
                                      </p:to>
                                    </p:set>
                                    <p:animEffect transition="in" filter="blinds(horizontal)">
                                      <p:cBhvr>
                                        <p:cTn id="7" dur="500"/>
                                        <p:tgtEl>
                                          <p:spTgt spid="6451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4527"/>
                                        </p:tgtEl>
                                        <p:attrNameLst>
                                          <p:attrName>style.visibility</p:attrName>
                                        </p:attrNameLst>
                                      </p:cBhvr>
                                      <p:to>
                                        <p:strVal val="visible"/>
                                      </p:to>
                                    </p:set>
                                    <p:animEffect transition="in" filter="box(in)">
                                      <p:cBhvr>
                                        <p:cTn id="12" dur="500"/>
                                        <p:tgtEl>
                                          <p:spTgt spid="645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C．颈联大意是说，吴郎防备邻居打枣是出于自己生活窘迫，而孤寡妇人向我诉苦也是敏感多心，自己多事。</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意象意境分析不当</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340248" y="3645024"/>
            <a:ext cx="936104" cy="1664387"/>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612056" y="5085184"/>
            <a:ext cx="4340063" cy="1511994"/>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C项，“孤寡妇人向我</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诉苦也是敏感多心，自己</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多事”理解有误。</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77592" y="5085185"/>
            <a:ext cx="5819640" cy="1389160"/>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选这两句诗意思是：她本来就是提心</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吊胆的，吴郎不该插上篱笆防范她</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956872" y="3645024"/>
            <a:ext cx="904488" cy="144016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955240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2016" y="15528"/>
            <a:ext cx="11404600" cy="59031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六、</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阅读下面这首词，完成(1)～(2)题。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x-none" altLang="zh-CN" dirty="0" smtClean="0">
                <a:solidFill>
                  <a:srgbClr val="0000FF"/>
                </a:solidFill>
                <a:latin typeface="楷体" panose="02010609060101010101" pitchFamily="49" charset="-122"/>
                <a:ea typeface="楷体" panose="02010609060101010101" pitchFamily="49" charset="-122"/>
                <a:cs typeface="宋体" pitchFamily="2" charset="-122"/>
              </a:rPr>
              <a:t>水调歌头</a:t>
            </a: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x-none" altLang="zh-CN" dirty="0" smtClean="0">
                <a:solidFill>
                  <a:srgbClr val="0000FF"/>
                </a:solidFill>
                <a:latin typeface="楷体" panose="02010609060101010101" pitchFamily="49" charset="-122"/>
                <a:ea typeface="楷体" panose="02010609060101010101" pitchFamily="49" charset="-122"/>
                <a:cs typeface="宋体" pitchFamily="2" charset="-122"/>
              </a:rPr>
              <a:t>杨炎正</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①</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把酒对斜日，无语问西风。胭脂何事，都做颜色染芙蓉。放眼暮江千顷，中有离愁万斛，无处落征鸿。天在阑干角，人倚醉醒中。</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千万里，江南北，浙西东。吾生如寄，尚想三径菊花丛。谁是中州豪杰，借我五湖舟楫②，去作钓鱼翁。故国且回首，此意莫匆匆。</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①杨炎正是一位力主抗金的志士，由于南宋统治者推行投降政策，他的才能、抱负得不到施展。②五湖舟楫：传说范蠡助越灭吴后，弃官归隐，泛舟于五湖之上。</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6054510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54107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下列对词中语句的理解，不正确的一项是(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A．起首两句，轻描淡写愁态，夕阳西斜，词人手持酒杯，临风怀想，突发奇问。斜日，实写景物，点明时间。</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B．“胭脂”两句，以乐景衬哀情，写词人问西风：为什么你把所有的胭脂都做了颜料去染秋荷了，染得它这样红？以此反衬愁怀，颇为沉郁。</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C．“暮江千顷”句，借景抒情，营造出朦胧凄迷之意境，烘托了词人的愁绪。</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D．“尚想三径菊花丛”化用陶渊明《归去来兮辞》“三径就荒，松菊犹存”的诗意，寄寓田园之思。</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5238342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C．“暮江千顷”句，借景抒情，营造出朦胧凄迷之意境，烘托了词人的愁绪。</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意象意境分析不当</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340248" y="3645024"/>
            <a:ext cx="936104" cy="1664387"/>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612056" y="5085184"/>
            <a:ext cx="4340063" cy="1511994"/>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C项 营造出朦胧凄迷之</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意境 理解有误。</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77592" y="5085185"/>
            <a:ext cx="5819640" cy="1389160"/>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应是空旷辽远的意境。</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956872" y="3645024"/>
            <a:ext cx="904488" cy="144016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81954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393338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七、</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阅读下面这首宋词，完成(1)～(2)题。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临 江 仙</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徐昌图</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饮散离亭西去，浮生常恨飘蓬。回头烟柳渐重重。淡云孤雁远，寒日暮天红。</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今夜画船何处？潮平淮月朦胧。酒醒人静奈愁浓。残灯孤枕梦，轻浪五更风。</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9705971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下列对词的理解和分析，不正确的一项是(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A．“浮生常恨飘蓬”中的“常恨”道出了“离别”对词人来说并非第一次了，每重演一次，就会增加一分身世飘零之恨。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B．写“烟柳重重”实际写“离情重重”，是把抽象、无形的愁情寄托在具体形象的烟柳中来表现。</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C．“淡云孤雁远，寒日暮天红”两句，借景抒情，展现了一幅寥远凄清的暮秋图，抒发了词人深深的孤寂离愁。</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D．“今夜画船何处？潮平淮月朦胧”，词人自问自答，借“潮平”“月朦胧”这幅清新亮丽之景，表达内心的自信。</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0136874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D．“今夜画船何处？潮平淮月朦胧”，词人自问自答，借“潮平”“月朦胧”这幅清新亮丽之景，表达内心的自信。</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意象意境分析不当</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340248" y="3645024"/>
            <a:ext cx="936104" cy="1664387"/>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612056" y="5085184"/>
            <a:ext cx="4340063" cy="1511994"/>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D项，“清新亮丽”错误，</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“自信”错误</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77592" y="5085185"/>
            <a:ext cx="5819640" cy="1389160"/>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从词意看应是“朦胧凄清”之景，</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表达内心的“孤独寂寞”之情。</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956872" y="3645024"/>
            <a:ext cx="904488" cy="144016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4021883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62927" y="692696"/>
            <a:ext cx="11404600" cy="521373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八、</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阅读下面这首诗，完成后面的问题。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秋日赴阙[注]题潼关驿楼</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[唐]许浑</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红叶晚萧萧，长亭酒一瓢。</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残云归太华，疏雨过中条。</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树色随山迥，河声入海遥。</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帝乡明日到，犹自梦渔樵。</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“阙”指唐代都城长安，此诗写于作者赴长安应试途中。</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0136874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下列对这首诗的理解，不正确的一项是(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A．此诗开篇勾勒出一幅秋日行旅图，对萧萧红叶的描写透露出作者一缕悲凉的意绪。</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B．颔联写山间风雨，“残云”与“疏雨”相应，绵绵秋雨让深秋的凄寒萧瑟更深一层。</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C．颈联亦写景，诗人站在高处，望树色茫茫，听黄河水声远去，使读者有身临其境的感觉。</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D．第二句“长亭酒一瓢”蕴含着惜别的离情，与诗句“东风未晓放船行，卧唱阳关出渭城”传达的感情相仿。</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9705971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B．颔联写山间风雨，“残云”与“疏雨”相应，绵绵秋雨让深秋的凄寒萧瑟更深一层。</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意象意境分析不当</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340248" y="3645024"/>
            <a:ext cx="936104" cy="1664387"/>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612056" y="5085184"/>
            <a:ext cx="4340063" cy="151199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 ． </a:t>
            </a:r>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绵绵秋雨让深秋的凄</a:t>
            </a:r>
            <a:endPar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寒萧瑟更深一层。</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错。</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77592" y="5085185"/>
            <a:ext cx="6107672" cy="1389160"/>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残云归岫，意谓天将放晴，疏雨乍过</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，给人一种清新之感，不是凄寒萧瑟</a:t>
            </a:r>
            <a:r>
              <a:rPr lang="x-none" altLang="zh-CN" sz="2800" dirty="0"/>
              <a:t>。</a:t>
            </a:r>
            <a:endParaRPr lang="zh-CN" altLang="zh-CN" sz="2800" dirty="0"/>
          </a:p>
        </p:txBody>
      </p:sp>
      <p:sp>
        <p:nvSpPr>
          <p:cNvPr id="8" name="Line 7"/>
          <p:cNvSpPr>
            <a:spLocks noChangeShapeType="1"/>
          </p:cNvSpPr>
          <p:nvPr/>
        </p:nvSpPr>
        <p:spPr bwMode="auto">
          <a:xfrm>
            <a:off x="7956872" y="3645024"/>
            <a:ext cx="904488" cy="144016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333081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4869" y="610434"/>
            <a:ext cx="6344768" cy="707886"/>
          </a:xfrm>
          <a:prstGeom prst="rect">
            <a:avLst/>
          </a:prstGeom>
          <a:noFill/>
        </p:spPr>
        <p:txBody>
          <a:bodyPr wrap="square" rtlCol="0">
            <a:spAutoFit/>
          </a:bodyPr>
          <a:lstStyle/>
          <a:p>
            <a:r>
              <a:rPr lang="zh-CN" altLang="en-US" sz="4000" dirty="0" smtClean="0">
                <a:solidFill>
                  <a:srgbClr val="0000FF"/>
                </a:solidFill>
              </a:rPr>
              <a:t>鉴赏古代诗歌考点：</a:t>
            </a:r>
            <a:endParaRPr lang="zh-CN" altLang="en-US" sz="4000" dirty="0">
              <a:solidFill>
                <a:srgbClr val="0000FF"/>
              </a:solidFill>
            </a:endParaRPr>
          </a:p>
        </p:txBody>
      </p:sp>
      <p:sp>
        <p:nvSpPr>
          <p:cNvPr id="4" name="TextBox 3"/>
          <p:cNvSpPr txBox="1"/>
          <p:nvPr/>
        </p:nvSpPr>
        <p:spPr>
          <a:xfrm>
            <a:off x="520171" y="1318320"/>
            <a:ext cx="11174367" cy="2862322"/>
          </a:xfrm>
          <a:prstGeom prst="rect">
            <a:avLst/>
          </a:prstGeom>
          <a:noFill/>
        </p:spPr>
        <p:txBody>
          <a:bodyPr wrap="square" rtlCol="0">
            <a:spAutoFit/>
          </a:bodyPr>
          <a:lstStyle/>
          <a:p>
            <a:r>
              <a:rPr lang="en-US" altLang="zh-CN" sz="3600" dirty="0" smtClean="0">
                <a:solidFill>
                  <a:srgbClr val="0000FF"/>
                </a:solidFill>
                <a:latin typeface="楷体" panose="02010609060101010101" pitchFamily="49" charset="-122"/>
                <a:ea typeface="楷体" panose="02010609060101010101" pitchFamily="49" charset="-122"/>
              </a:rPr>
              <a:t>1</a:t>
            </a:r>
            <a:r>
              <a:rPr lang="zh-CN" altLang="en-US" sz="3600" dirty="0" smtClean="0">
                <a:solidFill>
                  <a:srgbClr val="0000FF"/>
                </a:solidFill>
                <a:latin typeface="楷体" panose="02010609060101010101" pitchFamily="49" charset="-122"/>
                <a:ea typeface="楷体" panose="02010609060101010101" pitchFamily="49" charset="-122"/>
              </a:rPr>
              <a:t>、鉴赏形象</a:t>
            </a:r>
            <a:r>
              <a:rPr lang="en-US" altLang="zh-CN" sz="3600" dirty="0" smtClean="0">
                <a:solidFill>
                  <a:srgbClr val="0000FF"/>
                </a:solidFill>
                <a:latin typeface="楷体" panose="02010609060101010101" pitchFamily="49" charset="-122"/>
                <a:ea typeface="楷体" panose="02010609060101010101" pitchFamily="49" charset="-122"/>
              </a:rPr>
              <a:t>—</a:t>
            </a:r>
            <a:r>
              <a:rPr lang="zh-CN" altLang="en-US" sz="3600" dirty="0" smtClean="0">
                <a:solidFill>
                  <a:srgbClr val="0000FF"/>
                </a:solidFill>
                <a:latin typeface="楷体" panose="02010609060101010101" pitchFamily="49" charset="-122"/>
                <a:ea typeface="楷体" panose="02010609060101010101" pitchFamily="49" charset="-122"/>
              </a:rPr>
              <a:t>人物、景物、事物</a:t>
            </a:r>
            <a:endParaRPr lang="en-US" altLang="zh-CN" sz="3600" dirty="0" smtClean="0">
              <a:solidFill>
                <a:srgbClr val="0000FF"/>
              </a:solidFill>
              <a:latin typeface="楷体" panose="02010609060101010101" pitchFamily="49" charset="-122"/>
              <a:ea typeface="楷体" panose="02010609060101010101" pitchFamily="49" charset="-122"/>
            </a:endParaRPr>
          </a:p>
          <a:p>
            <a:r>
              <a:rPr lang="en-US" altLang="zh-CN" sz="3600" dirty="0" smtClean="0">
                <a:solidFill>
                  <a:srgbClr val="0000FF"/>
                </a:solidFill>
                <a:latin typeface="楷体" panose="02010609060101010101" pitchFamily="49" charset="-122"/>
                <a:ea typeface="楷体" panose="02010609060101010101" pitchFamily="49" charset="-122"/>
              </a:rPr>
              <a:t>2</a:t>
            </a:r>
            <a:r>
              <a:rPr lang="zh-CN" altLang="en-US" sz="3600" dirty="0" smtClean="0">
                <a:solidFill>
                  <a:srgbClr val="0000FF"/>
                </a:solidFill>
                <a:latin typeface="楷体" panose="02010609060101010101" pitchFamily="49" charset="-122"/>
                <a:ea typeface="楷体" panose="02010609060101010101" pitchFamily="49" charset="-122"/>
              </a:rPr>
              <a:t>、赏析语言</a:t>
            </a:r>
            <a:r>
              <a:rPr lang="en-US" altLang="zh-CN" sz="3600" dirty="0" smtClean="0">
                <a:solidFill>
                  <a:srgbClr val="0000FF"/>
                </a:solidFill>
                <a:latin typeface="楷体" panose="02010609060101010101" pitchFamily="49" charset="-122"/>
                <a:ea typeface="楷体" panose="02010609060101010101" pitchFamily="49" charset="-122"/>
              </a:rPr>
              <a:t>—</a:t>
            </a:r>
            <a:r>
              <a:rPr lang="zh-CN" altLang="en-US" sz="3600" dirty="0" smtClean="0">
                <a:solidFill>
                  <a:srgbClr val="0000FF"/>
                </a:solidFill>
                <a:latin typeface="楷体" panose="02010609060101010101" pitchFamily="49" charset="-122"/>
                <a:ea typeface="楷体" panose="02010609060101010101" pitchFamily="49" charset="-122"/>
              </a:rPr>
              <a:t>练字、炼句、诗眼、语言风格</a:t>
            </a:r>
            <a:endParaRPr lang="en-US" altLang="zh-CN" sz="3600" dirty="0" smtClean="0">
              <a:solidFill>
                <a:srgbClr val="0000FF"/>
              </a:solidFill>
              <a:latin typeface="楷体" panose="02010609060101010101" pitchFamily="49" charset="-122"/>
              <a:ea typeface="楷体" panose="02010609060101010101" pitchFamily="49" charset="-122"/>
            </a:endParaRPr>
          </a:p>
          <a:p>
            <a:r>
              <a:rPr lang="en-US" altLang="zh-CN" sz="3600" dirty="0" smtClean="0">
                <a:solidFill>
                  <a:srgbClr val="0000FF"/>
                </a:solidFill>
                <a:latin typeface="楷体" panose="02010609060101010101" pitchFamily="49" charset="-122"/>
                <a:ea typeface="楷体" panose="02010609060101010101" pitchFamily="49" charset="-122"/>
              </a:rPr>
              <a:t>3</a:t>
            </a:r>
            <a:r>
              <a:rPr lang="zh-CN" altLang="en-US" sz="3600" dirty="0" smtClean="0">
                <a:solidFill>
                  <a:srgbClr val="0000FF"/>
                </a:solidFill>
                <a:latin typeface="楷体" panose="02010609060101010101" pitchFamily="49" charset="-122"/>
                <a:ea typeface="楷体" panose="02010609060101010101" pitchFamily="49" charset="-122"/>
              </a:rPr>
              <a:t>、鉴赏表达技巧</a:t>
            </a:r>
            <a:r>
              <a:rPr lang="en-US" altLang="zh-CN" sz="3600" dirty="0" smtClean="0">
                <a:solidFill>
                  <a:srgbClr val="0000FF"/>
                </a:solidFill>
                <a:latin typeface="楷体" panose="02010609060101010101" pitchFamily="49" charset="-122"/>
                <a:ea typeface="楷体" panose="02010609060101010101" pitchFamily="49" charset="-122"/>
              </a:rPr>
              <a:t>—</a:t>
            </a:r>
            <a:r>
              <a:rPr lang="zh-CN" altLang="en-US" sz="3600" dirty="0" smtClean="0">
                <a:solidFill>
                  <a:srgbClr val="0000FF"/>
                </a:solidFill>
                <a:latin typeface="楷体" panose="02010609060101010101" pitchFamily="49" charset="-122"/>
                <a:ea typeface="楷体" panose="02010609060101010101" pitchFamily="49" charset="-122"/>
              </a:rPr>
              <a:t>表达方式、表现手法、修辞手法</a:t>
            </a:r>
            <a:endParaRPr lang="en-US" altLang="zh-CN" sz="3600" dirty="0" smtClean="0">
              <a:solidFill>
                <a:srgbClr val="0000FF"/>
              </a:solidFill>
              <a:latin typeface="楷体" panose="02010609060101010101" pitchFamily="49" charset="-122"/>
              <a:ea typeface="楷体" panose="02010609060101010101" pitchFamily="49" charset="-122"/>
            </a:endParaRPr>
          </a:p>
          <a:p>
            <a:r>
              <a:rPr lang="en-US" altLang="zh-CN" sz="3600" dirty="0" smtClean="0">
                <a:solidFill>
                  <a:srgbClr val="0000FF"/>
                </a:solidFill>
                <a:latin typeface="楷体" panose="02010609060101010101" pitchFamily="49" charset="-122"/>
                <a:ea typeface="楷体" panose="02010609060101010101" pitchFamily="49" charset="-122"/>
              </a:rPr>
              <a:t>4</a:t>
            </a:r>
            <a:r>
              <a:rPr lang="zh-CN" altLang="en-US" sz="3600" dirty="0" smtClean="0">
                <a:solidFill>
                  <a:srgbClr val="0000FF"/>
                </a:solidFill>
                <a:latin typeface="楷体" panose="02010609060101010101" pitchFamily="49" charset="-122"/>
                <a:ea typeface="楷体" panose="02010609060101010101" pitchFamily="49" charset="-122"/>
              </a:rPr>
              <a:t>、理解诗歌内容</a:t>
            </a:r>
            <a:r>
              <a:rPr lang="en-US" altLang="zh-CN" sz="3600" dirty="0" smtClean="0">
                <a:solidFill>
                  <a:srgbClr val="0000FF"/>
                </a:solidFill>
                <a:latin typeface="楷体" panose="02010609060101010101" pitchFamily="49" charset="-122"/>
                <a:ea typeface="楷体" panose="02010609060101010101" pitchFamily="49" charset="-122"/>
              </a:rPr>
              <a:t>—</a:t>
            </a:r>
            <a:r>
              <a:rPr lang="zh-CN" altLang="en-US" sz="3600" dirty="0" smtClean="0">
                <a:solidFill>
                  <a:srgbClr val="0000FF"/>
                </a:solidFill>
                <a:latin typeface="楷体" panose="02010609060101010101" pitchFamily="49" charset="-122"/>
                <a:ea typeface="楷体" panose="02010609060101010101" pitchFamily="49" charset="-122"/>
              </a:rPr>
              <a:t>背景、题材、作者</a:t>
            </a:r>
            <a:endParaRPr lang="en-US" altLang="zh-CN" sz="3600" dirty="0" smtClean="0">
              <a:solidFill>
                <a:srgbClr val="0000FF"/>
              </a:solidFill>
              <a:latin typeface="楷体" panose="02010609060101010101" pitchFamily="49" charset="-122"/>
              <a:ea typeface="楷体" panose="02010609060101010101" pitchFamily="49" charset="-122"/>
            </a:endParaRPr>
          </a:p>
          <a:p>
            <a:r>
              <a:rPr lang="en-US" altLang="zh-CN" sz="3600" dirty="0" smtClean="0">
                <a:solidFill>
                  <a:srgbClr val="0000FF"/>
                </a:solidFill>
                <a:latin typeface="楷体" panose="02010609060101010101" pitchFamily="49" charset="-122"/>
                <a:ea typeface="楷体" panose="02010609060101010101" pitchFamily="49" charset="-122"/>
              </a:rPr>
              <a:t>5</a:t>
            </a:r>
            <a:r>
              <a:rPr lang="zh-CN" altLang="en-US" sz="3600" dirty="0" smtClean="0">
                <a:solidFill>
                  <a:srgbClr val="0000FF"/>
                </a:solidFill>
                <a:latin typeface="楷体" panose="02010609060101010101" pitchFamily="49" charset="-122"/>
                <a:ea typeface="楷体" panose="02010609060101010101" pitchFamily="49" charset="-122"/>
              </a:rPr>
              <a:t>、把握作者的情感态度</a:t>
            </a:r>
            <a:endParaRPr lang="zh-CN" altLang="en-US" sz="3600" dirty="0">
              <a:solidFill>
                <a:srgbClr val="0000FF"/>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56321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42582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九、</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阅读下面这首词</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，完成题目。</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浣溪沙　红蓼渡头秋正雨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薛昭蕴</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红蓼①渡头秋正雨，印沙鸥迹自成行。整鬟②飘袖野风香。　　不语含颦③深浦④里，几回愁煞棹船郎。燕归帆尽水茫茫。</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①蓼(liǎo)：一年生草本植物，多生于水中，味苦，可作药用。红蓼：开红花的水蓼。②整鬟：梳理发鬟。③含颦：愁眉不展。④浦：水滨。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8639906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64703" y="260648"/>
            <a:ext cx="11404600" cy="639559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下列对这首词的理解和分析，不正确的一项是(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A．词的上阕写沙滩上秋雨中的渡头，水边长着紫红色的蓼花，鸥迹成行，描绘出渡头的寂静、幽远。</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B．“整鬟飘袖野风香”给读者留下了佳人站在渡头要干什么的悬念；“整鬟”，在这里不仅有“盛装”的意思，还包含着“女为悦己者容”的意思。</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C．词的上阕给读者在听觉上的是风雨声，在视觉上的是热色的红蓼花、成行的沙鸥足迹和盛装的佳人，在嗅觉上的是佳人和野花的芳香。</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D．词的末句，从表面上看来，燕归、帆尽、水茫茫，都是写景，而深含着的至真至切的怀人之情，却紧扣读者的心扉，一切都在“不语”中。</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8639906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A．词的上阕写沙滩上秋雨中的渡头，水边长着紫红色的蓼花，鸥迹成行，描绘出渡头的寂静、幽远。</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意象意境分析不当</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340248" y="3645024"/>
            <a:ext cx="936104" cy="1664387"/>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612056" y="5085184"/>
            <a:ext cx="4340063" cy="1511994"/>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A</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项，“寂静、幽远</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有误</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77592" y="5085185"/>
            <a:ext cx="6107672" cy="1389160"/>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应为“苍凉、寂寞”。</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956872" y="3645024"/>
            <a:ext cx="904488" cy="144016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421397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404664"/>
            <a:ext cx="11404600" cy="570617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十、</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阅读下面这首诗</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，完成后面的题目。</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梦 寻 梅</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[宋]方岳①</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野径深藏隐者家，岸沙分路带溪斜。</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马蹄残雪六千里，山嘴有梅三四花。</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黄叶拥篱埋药草，青灯煨芋话桑麻。</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一生烟雨蓬茅底，不梦金貂②侍玉华③。</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①方岳：字巨山，号秋崖，一生坎坷，屡遭贬谪。②金貂：汉代的宫饰。 ③玉华：宫殿名。也有人认为“玉华”指精美的玉石。</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8639906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3768" y="-30039"/>
            <a:ext cx="11699567" cy="688803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下列对本诗的理解，不正确的一项是(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A．首联中的“野径”“隐者家”及“岸沙”“带溪斜”等词语，点出了梅花生长环境的幽美和僻静，也从侧面表现出梅花高雅脱俗的特质。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B．颔联中“六千里”表明寻梅过程的执着与艰辛，“三四花”则与之形成对照，突出了梅花的可贵，也透露出梦中人寻梅有收获后的欣喜。</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C．颈联写出了作者真实的生活状态，他虽生活在蓬茅下，晚上点着昏暗的油灯，但可以在火炉旁边烧烤山芋，与朋友谈论农作物种植的事情，抛弃了尘世的纷杂，何不乐哉！</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D．尾联中“烟雨蓬茅”和“金貂”“玉华”对举，有“实”和“虚”的对比，也有“取”和“舍”的对比，其中反映出诗人的志趣追求。</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8639906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56966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C．颈联写出了作者真实的生活状态，他虽生活在蓬茅下，晚上点着昏暗的油灯，但可以在火炉旁边烧烤山芋，与朋友谈论农作物种植的事情，抛弃了尘世的纷杂，何不乐哉！</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意象意境分析不当</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340248" y="4010864"/>
            <a:ext cx="792088" cy="1298547"/>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612056" y="5085184"/>
            <a:ext cx="4340063" cy="1511994"/>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C</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项，</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不是作者的真实</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生活状态</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77592" y="5085185"/>
            <a:ext cx="6107672" cy="1389160"/>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而是作者的梦中所想。</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8028880" y="4010864"/>
            <a:ext cx="832480" cy="107432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427094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
          <p:cNvSpPr>
            <a:spLocks noChangeArrowheads="1"/>
          </p:cNvSpPr>
          <p:nvPr/>
        </p:nvSpPr>
        <p:spPr bwMode="auto">
          <a:xfrm>
            <a:off x="972096" y="2276872"/>
            <a:ext cx="10153128" cy="1512168"/>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marL="342900" indent="-342900" algn="ctr">
              <a:lnSpc>
                <a:spcPct val="135000"/>
              </a:lnSpc>
              <a:buNone/>
              <a:defRPr/>
            </a:pPr>
            <a:r>
              <a:rPr kumimoji="0" lang="zh-CN" altLang="en-US" sz="8000" dirty="0">
                <a:solidFill>
                  <a:srgbClr val="FF0000"/>
                </a:solidFill>
                <a:latin typeface="楷体" panose="02010609060101010101" pitchFamily="49" charset="-122"/>
                <a:ea typeface="楷体" panose="02010609060101010101" pitchFamily="49" charset="-122"/>
              </a:rPr>
              <a:t>基础知识运用错误</a:t>
            </a:r>
            <a:endParaRPr kumimoji="0" lang="en-US" altLang="zh-CN" sz="8000"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0503825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08000" y="0"/>
            <a:ext cx="11773297" cy="698652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indent="304800" eaLnBrk="1" hangingPunct="1">
              <a:spcBef>
                <a:spcPct val="0"/>
              </a:spcBef>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一、</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古代</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诗歌阅读（本题共2小题，9分）阅读下面这首宋词，完成14-15题，</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《戏题王宰画山水图歌》杜甫十日</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画一水，五日画一石。</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能事</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不受相促迫，王宰始肯留真迹。</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壮</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哉昆仑方壶图，挂君高堂之素壁。</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巴</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陵洞庭日本东，赤岸水与银河通，中有云气随飞龙。</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舟</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人渔子入浦溆，山木尽亚洪涛风。</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尤</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工远势古莫比，咫尺应须论万里。</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焉</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得并州快剪刀，翦取吴松半江水。</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【注释】</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方壶：神话中的东海神仙。这里泛指高山，并非实指。亚：通“压”，俯偃低垂。并州：地名。唐朝时期的河东道，即今山西太原，当地制造的剪刀非常有名，有所谓“并州剪”。相传晋索靖观赏顾恺之画，倾倒欲绝，不禁赞叹：“恨不带并州快剪刀来，剪松江半幅练纹归去。”</a:t>
            </a:r>
          </a:p>
        </p:txBody>
      </p:sp>
    </p:spTree>
    <p:extLst>
      <p:ext uri="{BB962C8B-B14F-4D97-AF65-F5344CB8AC3E}">
        <p14:creationId xmlns:p14="http://schemas.microsoft.com/office/powerpoint/2010/main" val="383000747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06799" y="188640"/>
            <a:ext cx="11404600" cy="649408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14.下列对这首词的赏析，不正确的一项是（）（3分）</a:t>
            </a:r>
          </a:p>
          <a:p>
            <a:pPr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.诗的前四句先不谈画，而是写王宰不愿受时间的催迫而仓促作画，“十日画一水，五日画一石”，诗人极力赞扬王宰严肃认真、一丝不苟的创作态度。</a:t>
            </a:r>
          </a:p>
          <a:p>
            <a:pPr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.“赤岸水与银河通”写赤岸水仿佛与天上的银河相通，这里形容水势的壮美，与上面描绘山势的雄奇相呼应。</a:t>
            </a:r>
          </a:p>
          <a:p>
            <a:pPr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.“舟人”两句写在狂风激流中，渔人正急急驶向岸边躲避，山上树木被掀起洪涛巨浪的暴风吹得低垂俯偃。诗人着重渲染风猛、浪高、水急的特点，使整个画面神韵飞动。</a:t>
            </a:r>
          </a:p>
          <a:p>
            <a:pPr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尤工远势古莫比，咫尺应须论万里。”这两句诗人高度评价王宰山水图在构图布局和透视比例等方面运用了旷古未有的技巧，在一尺见方的画作上绘出了万里江山景象，精炼的概括了我国古代山水画的美学特色。</a:t>
            </a:r>
          </a:p>
        </p:txBody>
      </p:sp>
    </p:spTree>
    <p:extLst>
      <p:ext uri="{BB962C8B-B14F-4D97-AF65-F5344CB8AC3E}">
        <p14:creationId xmlns:p14="http://schemas.microsoft.com/office/powerpoint/2010/main" val="31249943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206210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D.“尤工远势古莫比，咫尺应须论万里。”这两句诗人高度评价王宰山水图在构图布局和透视比例等方面运用了旷古未有的技巧，在一尺见方的画作上绘出了万里江山景象，精炼的概括了我国古代山水画的美学特色。</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基础知识运用错误</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340248" y="4503307"/>
            <a:ext cx="1440160" cy="806103"/>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612056" y="5445224"/>
            <a:ext cx="4340063" cy="115195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D</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。“咫尺”只是表示</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画面小</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77592" y="5160319"/>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但并不一定是“一尺见方”</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718331" y="4503307"/>
            <a:ext cx="1143029" cy="65814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621631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内容占位符 2"/>
          <p:cNvSpPr/>
          <p:nvPr/>
        </p:nvSpPr>
        <p:spPr bwMode="auto">
          <a:xfrm>
            <a:off x="845531" y="692150"/>
            <a:ext cx="8737141" cy="4808538"/>
          </a:xfrm>
          <a:prstGeom prst="rect">
            <a:avLst/>
          </a:prstGeom>
          <a:noFill/>
          <a:ln w="9525">
            <a:solidFill>
              <a:srgbClr val="7030A0"/>
            </a:solidFill>
            <a:miter lim="800000"/>
          </a:ln>
        </p:spPr>
        <p:txBody>
          <a:bodyPr/>
          <a:lstStyle/>
          <a:p>
            <a:pPr marL="342900" indent="-342900">
              <a:lnSpc>
                <a:spcPct val="135000"/>
              </a:lnSpc>
              <a:spcBef>
                <a:spcPct val="20000"/>
              </a:spcBef>
              <a:buFont typeface="Arial" panose="020B0604020202020204" pitchFamily="34" charset="0"/>
              <a:buNone/>
              <a:defRPr/>
            </a:pPr>
            <a:r>
              <a:rPr kumimoji="0" lang="zh-CN" altLang="en-US" sz="4000" dirty="0">
                <a:solidFill>
                  <a:schemeClr val="tx1"/>
                </a:solidFill>
                <a:latin typeface="Calibri" panose="020F0502020204030204" pitchFamily="34" charset="0"/>
                <a:ea typeface="宋体" panose="02010600030101010101" pitchFamily="2" charset="-122"/>
              </a:rPr>
              <a:t> </a:t>
            </a:r>
            <a:r>
              <a:rPr kumimoji="0" lang="zh-CN" altLang="en-US" sz="4000" dirty="0">
                <a:solidFill>
                  <a:srgbClr val="0000FF"/>
                </a:solidFill>
                <a:latin typeface="Calibri" panose="020F0502020204030204" pitchFamily="34" charset="0"/>
                <a:ea typeface="宋体" panose="02010600030101010101" pitchFamily="2" charset="-122"/>
              </a:rPr>
              <a:t>常见的陷阱设置点</a:t>
            </a:r>
            <a:r>
              <a:rPr kumimoji="0" lang="zh-CN" altLang="en-US" sz="3200" dirty="0">
                <a:solidFill>
                  <a:srgbClr val="0000FF"/>
                </a:solidFill>
                <a:latin typeface="Calibri" panose="020F0502020204030204" pitchFamily="34" charset="0"/>
                <a:ea typeface="宋体" panose="02010600030101010101" pitchFamily="2" charset="-122"/>
              </a:rPr>
              <a:t>：</a:t>
            </a:r>
            <a:endParaRPr kumimoji="0" lang="en-US" altLang="zh-CN" sz="3200" dirty="0">
              <a:solidFill>
                <a:srgbClr val="0000FF"/>
              </a:solidFill>
              <a:latin typeface="Calibri" panose="020F0502020204030204" pitchFamily="34" charset="0"/>
              <a:ea typeface="宋体" panose="02010600030101010101" pitchFamily="2" charset="-122"/>
            </a:endParaRPr>
          </a:p>
          <a:p>
            <a:pPr marL="342900" indent="-342900" algn="ctr">
              <a:lnSpc>
                <a:spcPct val="135000"/>
              </a:lnSpc>
              <a:spcBef>
                <a:spcPct val="20000"/>
              </a:spcBef>
              <a:buFont typeface="Arial" panose="020B0604020202020204" pitchFamily="34" charset="0"/>
              <a:buNone/>
              <a:defRPr/>
            </a:pPr>
            <a:r>
              <a:rPr kumimoji="0" lang="en-US" altLang="zh-CN" sz="3200" dirty="0">
                <a:solidFill>
                  <a:srgbClr val="FF0000"/>
                </a:solidFill>
                <a:latin typeface="楷体" panose="02010609060101010101" pitchFamily="49" charset="-122"/>
                <a:ea typeface="楷体" panose="02010609060101010101" pitchFamily="49" charset="-122"/>
              </a:rPr>
              <a:t>1.</a:t>
            </a:r>
            <a:r>
              <a:rPr kumimoji="0" lang="zh-CN" altLang="en-US" sz="3200" dirty="0">
                <a:solidFill>
                  <a:srgbClr val="FF0000"/>
                </a:solidFill>
                <a:latin typeface="楷体" panose="02010609060101010101" pitchFamily="49" charset="-122"/>
                <a:ea typeface="楷体" panose="02010609060101010101" pitchFamily="49" charset="-122"/>
              </a:rPr>
              <a:t>意象意境分析不当</a:t>
            </a:r>
            <a:endParaRPr kumimoji="0" lang="en-US" altLang="zh-CN" sz="3200" dirty="0">
              <a:solidFill>
                <a:srgbClr val="FF0000"/>
              </a:solidFill>
              <a:latin typeface="楷体" panose="02010609060101010101" pitchFamily="49" charset="-122"/>
              <a:ea typeface="楷体" panose="02010609060101010101" pitchFamily="49" charset="-122"/>
            </a:endParaRPr>
          </a:p>
          <a:p>
            <a:pPr marL="342900" indent="-342900" algn="ctr">
              <a:lnSpc>
                <a:spcPct val="135000"/>
              </a:lnSpc>
              <a:spcBef>
                <a:spcPct val="20000"/>
              </a:spcBef>
              <a:buFont typeface="Arial" panose="020B0604020202020204" pitchFamily="34" charset="0"/>
              <a:buNone/>
              <a:defRPr/>
            </a:pPr>
            <a:r>
              <a:rPr kumimoji="0" lang="en-US" altLang="zh-CN" sz="3200" dirty="0">
                <a:solidFill>
                  <a:srgbClr val="FF0000"/>
                </a:solidFill>
                <a:latin typeface="楷体" panose="02010609060101010101" pitchFamily="49" charset="-122"/>
                <a:ea typeface="楷体" panose="02010609060101010101" pitchFamily="49" charset="-122"/>
              </a:rPr>
              <a:t>2.</a:t>
            </a:r>
            <a:r>
              <a:rPr kumimoji="0" lang="zh-CN" altLang="en-US" sz="3200" dirty="0">
                <a:solidFill>
                  <a:srgbClr val="FF0000"/>
                </a:solidFill>
                <a:latin typeface="楷体" panose="02010609060101010101" pitchFamily="49" charset="-122"/>
                <a:ea typeface="楷体" panose="02010609060101010101" pitchFamily="49" charset="-122"/>
              </a:rPr>
              <a:t>基础知识运用错误</a:t>
            </a:r>
            <a:endParaRPr kumimoji="0" lang="en-US" altLang="zh-CN" sz="3200" dirty="0">
              <a:solidFill>
                <a:srgbClr val="FF0000"/>
              </a:solidFill>
              <a:latin typeface="楷体" panose="02010609060101010101" pitchFamily="49" charset="-122"/>
              <a:ea typeface="楷体" panose="02010609060101010101" pitchFamily="49" charset="-122"/>
            </a:endParaRPr>
          </a:p>
          <a:p>
            <a:pPr marL="342900" indent="-342900" algn="ctr">
              <a:lnSpc>
                <a:spcPct val="135000"/>
              </a:lnSpc>
              <a:spcBef>
                <a:spcPct val="20000"/>
              </a:spcBef>
              <a:buFont typeface="Arial" panose="020B0604020202020204" pitchFamily="34" charset="0"/>
              <a:buNone/>
              <a:defRPr/>
            </a:pPr>
            <a:r>
              <a:rPr kumimoji="0" lang="en-US" altLang="zh-CN" sz="3200" dirty="0">
                <a:solidFill>
                  <a:srgbClr val="FF0000"/>
                </a:solidFill>
                <a:latin typeface="楷体" panose="02010609060101010101" pitchFamily="49" charset="-122"/>
                <a:ea typeface="楷体" panose="02010609060101010101" pitchFamily="49" charset="-122"/>
              </a:rPr>
              <a:t>3.</a:t>
            </a:r>
            <a:r>
              <a:rPr kumimoji="0" lang="zh-CN" altLang="en-US" sz="3200" dirty="0">
                <a:solidFill>
                  <a:srgbClr val="FF0000"/>
                </a:solidFill>
                <a:latin typeface="楷体" panose="02010609060101010101" pitchFamily="49" charset="-122"/>
                <a:ea typeface="楷体" panose="02010609060101010101" pitchFamily="49" charset="-122"/>
              </a:rPr>
              <a:t>词句解说曲解原意</a:t>
            </a:r>
            <a:endParaRPr kumimoji="0" lang="en-US" altLang="zh-CN" sz="3200" dirty="0">
              <a:solidFill>
                <a:srgbClr val="FF0000"/>
              </a:solidFill>
              <a:latin typeface="楷体" panose="02010609060101010101" pitchFamily="49" charset="-122"/>
              <a:ea typeface="楷体" panose="02010609060101010101" pitchFamily="49" charset="-122"/>
            </a:endParaRPr>
          </a:p>
          <a:p>
            <a:pPr marL="342900" indent="-342900" algn="ctr">
              <a:lnSpc>
                <a:spcPct val="135000"/>
              </a:lnSpc>
              <a:spcBef>
                <a:spcPct val="20000"/>
              </a:spcBef>
              <a:buFont typeface="Arial" panose="020B0604020202020204" pitchFamily="34" charset="0"/>
              <a:buNone/>
              <a:defRPr/>
            </a:pPr>
            <a:r>
              <a:rPr kumimoji="0" lang="en-US" altLang="zh-CN" sz="3200" dirty="0">
                <a:solidFill>
                  <a:srgbClr val="FF0000"/>
                </a:solidFill>
                <a:latin typeface="楷体" panose="02010609060101010101" pitchFamily="49" charset="-122"/>
                <a:ea typeface="楷体" panose="02010609060101010101" pitchFamily="49" charset="-122"/>
              </a:rPr>
              <a:t>4.</a:t>
            </a:r>
            <a:r>
              <a:rPr kumimoji="0" lang="zh-CN" altLang="en-US" sz="3200" dirty="0">
                <a:solidFill>
                  <a:srgbClr val="FF0000"/>
                </a:solidFill>
                <a:latin typeface="楷体" panose="02010609060101010101" pitchFamily="49" charset="-122"/>
                <a:ea typeface="楷体" panose="02010609060101010101" pitchFamily="49" charset="-122"/>
              </a:rPr>
              <a:t>主题情感分析不当</a:t>
            </a:r>
            <a:endParaRPr kumimoji="0" lang="en-US" altLang="zh-CN" sz="3200" dirty="0">
              <a:solidFill>
                <a:srgbClr val="FF0000"/>
              </a:solidFill>
              <a:latin typeface="楷体" panose="02010609060101010101" pitchFamily="49" charset="-122"/>
              <a:ea typeface="楷体" panose="02010609060101010101" pitchFamily="49" charset="-122"/>
            </a:endParaRPr>
          </a:p>
          <a:p>
            <a:pPr marL="342900" indent="-342900" algn="ctr">
              <a:lnSpc>
                <a:spcPct val="135000"/>
              </a:lnSpc>
              <a:spcBef>
                <a:spcPct val="20000"/>
              </a:spcBef>
              <a:buFont typeface="Arial" panose="020B0604020202020204" pitchFamily="34" charset="0"/>
              <a:buNone/>
              <a:defRPr/>
            </a:pPr>
            <a:r>
              <a:rPr kumimoji="0" lang="en-US" altLang="zh-CN" sz="3200" dirty="0">
                <a:solidFill>
                  <a:srgbClr val="FF0000"/>
                </a:solidFill>
                <a:latin typeface="楷体" panose="02010609060101010101" pitchFamily="49" charset="-122"/>
                <a:ea typeface="楷体" panose="02010609060101010101" pitchFamily="49" charset="-122"/>
              </a:rPr>
              <a:t>  </a:t>
            </a:r>
            <a:r>
              <a:rPr kumimoji="0" lang="en-US" altLang="zh-CN" sz="3200" dirty="0" smtClean="0">
                <a:solidFill>
                  <a:srgbClr val="FF0000"/>
                </a:solidFill>
                <a:latin typeface="楷体" panose="02010609060101010101" pitchFamily="49" charset="-122"/>
                <a:ea typeface="楷体" panose="02010609060101010101" pitchFamily="49" charset="-122"/>
              </a:rPr>
              <a:t>5</a:t>
            </a:r>
            <a:r>
              <a:rPr kumimoji="0" lang="en-US" altLang="zh-CN" sz="3200" dirty="0">
                <a:solidFill>
                  <a:srgbClr val="FF0000"/>
                </a:solidFill>
                <a:latin typeface="楷体" panose="02010609060101010101" pitchFamily="49" charset="-122"/>
                <a:ea typeface="楷体" panose="02010609060101010101" pitchFamily="49" charset="-122"/>
              </a:rPr>
              <a:t>.</a:t>
            </a:r>
            <a:r>
              <a:rPr kumimoji="0" lang="zh-CN" altLang="en-US" sz="3200" dirty="0">
                <a:solidFill>
                  <a:srgbClr val="FF0000"/>
                </a:solidFill>
                <a:latin typeface="楷体" panose="02010609060101010101" pitchFamily="49" charset="-122"/>
                <a:ea typeface="楷体" panose="02010609060101010101" pitchFamily="49" charset="-122"/>
              </a:rPr>
              <a:t>手法分析</a:t>
            </a:r>
            <a:r>
              <a:rPr kumimoji="0" lang="zh-CN" altLang="en-US" sz="3200" dirty="0" smtClean="0">
                <a:solidFill>
                  <a:srgbClr val="FF0000"/>
                </a:solidFill>
                <a:latin typeface="楷体" panose="02010609060101010101" pitchFamily="49" charset="-122"/>
                <a:ea typeface="楷体" panose="02010609060101010101" pitchFamily="49" charset="-122"/>
              </a:rPr>
              <a:t>张冠李戴。</a:t>
            </a:r>
            <a:endParaRPr kumimoji="0"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4211"/>
                                        </p:tgtEl>
                                        <p:attrNameLst>
                                          <p:attrName>style.visibility</p:attrName>
                                        </p:attrNameLst>
                                      </p:cBhvr>
                                      <p:to>
                                        <p:strVal val="visible"/>
                                      </p:to>
                                    </p:set>
                                    <p:animEffect transition="in" filter="blinds(horizontal)">
                                      <p:cBhvr>
                                        <p:cTn id="7" dur="500"/>
                                        <p:tgtEl>
                                          <p:spTgt spid="94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03743" y="620688"/>
            <a:ext cx="11404600" cy="550920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二、阅读</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下面这首唐诗，完成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14-15</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题。</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七夕</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李贺</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别浦今朝暗</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罗帷午夜愁。鹊辞穿线月</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萤入曝衣楼。</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天上分金镜</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人间望玉钩。钱塘苏小小</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更值一年秋。</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萤：据黎简校版本，一作“花入曝衣楼”。曝（</a:t>
            </a:r>
            <a:r>
              <a:rPr kumimoji="0" lang="en-US" altLang="zh-CN" dirty="0" err="1">
                <a:solidFill>
                  <a:srgbClr val="0000FF"/>
                </a:solidFill>
                <a:latin typeface="楷体" panose="02010609060101010101" pitchFamily="49" charset="-122"/>
                <a:ea typeface="楷体" panose="02010609060101010101" pitchFamily="49" charset="-122"/>
                <a:cs typeface="宋体" pitchFamily="2" charset="-122"/>
              </a:rPr>
              <a:t>pù</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）衣楼：皇宫中帝后于七月七日曝衣之处。金镜：圆月。七夕</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月未圆，故云“分金镜”，又借用陈代徐德言与妻子乐昌公主分镜的故事（</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本事诗</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）。苏小小：南齐时钱塘名妓。更：</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全唐诗</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校“一作又”。</a:t>
            </a:r>
          </a:p>
        </p:txBody>
      </p:sp>
    </p:spTree>
    <p:extLst>
      <p:ext uri="{BB962C8B-B14F-4D97-AF65-F5344CB8AC3E}">
        <p14:creationId xmlns:p14="http://schemas.microsoft.com/office/powerpoint/2010/main" val="7747938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．下列对这首诗的赏析，不正确的一项是（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3</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分）</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首联描绘了银河云水迷茫的景象，诗人半夜时分独对罗帷想到此夜牛郎织女相会情景，再思及自身，不由黯然神伤。</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辞”字写喜鹊们无奈地辞别月光下结彩缕、穿七孔针乞巧的少女，“入”字写流萤在凭栏之人周遭飞舞。</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颈联借用写景和用典手法表现了天上牛郎织女的合而复分，人间有情人望着天上的缺月渴望相聚的心情。</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这首闺怨诗多处运用神话或典故，想象丰富，意象独特，天上人间，尽显浪漫色彩，体现了李贺诗歌的独特风格。</a:t>
            </a:r>
          </a:p>
        </p:txBody>
      </p:sp>
    </p:spTree>
    <p:extLst>
      <p:ext uri="{BB962C8B-B14F-4D97-AF65-F5344CB8AC3E}">
        <p14:creationId xmlns:p14="http://schemas.microsoft.com/office/powerpoint/2010/main" val="19825455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这首闺怨诗多处运用神话或典故，想象丰富，意象独特，天上人间，尽显浪漫色彩，体现了李贺诗歌的独特风格。</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基础知识运用错误</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556272" y="3573016"/>
            <a:ext cx="1440160" cy="806103"/>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612054" y="4312943"/>
            <a:ext cx="4340063" cy="115195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D</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“闺怨诗”</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错误</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508600" y="4311516"/>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诗体表现的是男子对女子的思念</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之情，并无闺怨诗的“怨”。</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599457" y="3573760"/>
            <a:ext cx="1143029" cy="65814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65232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692696"/>
            <a:ext cx="11404600" cy="511524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三、</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下面这首诗，完成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15</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题。</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幽居初夏 陆游</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湖山胜处放翁家，槐柳阴中野径斜</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a:t>
            </a:r>
            <a:endPar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水</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满有时观下鹭，草深无处不鸣蛙。</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箨龙已过头番笋，木笔犹开第一花</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a:t>
            </a:r>
            <a:endPar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叹息</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老来交旧尽，睡来谁共午瓯茶。</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注释</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陆游，号放翁，著名爱国诗人，此诗写于晚年幽居山阴时。箨（</a:t>
            </a:r>
            <a:r>
              <a:rPr kumimoji="0" lang="en-US" altLang="zh-CN" dirty="0" err="1">
                <a:solidFill>
                  <a:srgbClr val="0000FF"/>
                </a:solidFill>
                <a:latin typeface="楷体" panose="02010609060101010101" pitchFamily="49" charset="-122"/>
                <a:ea typeface="楷体" panose="02010609060101010101" pitchFamily="49" charset="-122"/>
                <a:cs typeface="宋体" pitchFamily="2" charset="-122"/>
              </a:rPr>
              <a:t>tuò</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）龙：竹笋的异名。木笔：又名辛夷花。其花未开时，苞有毛，尖长如笔，因以名之。</a:t>
            </a:r>
          </a:p>
        </p:txBody>
      </p:sp>
    </p:spTree>
    <p:extLst>
      <p:ext uri="{BB962C8B-B14F-4D97-AF65-F5344CB8AC3E}">
        <p14:creationId xmlns:p14="http://schemas.microsoft.com/office/powerpoint/2010/main" val="213368067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8983" y="476672"/>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．下列对这首诗的赏析，不正确的一项是（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3</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分）</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．首句</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湖山</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二字总冒全篇，勾勒环境，笔力开张，巧妙地从山光水色中引出</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幽居</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．首句概言</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湖山胜处</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，颔联写湖，是近处宽处静景；颈联写庭院周围，是远处细处动态。</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．诗中写放翁心中郁结与柳宗元《小石潭记》中写</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以其境过清</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时的心境相似。</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．本诗前三联写景，尾联结情，景情相衬，描写与抒情紧密关联，脉络清晰。</a:t>
            </a:r>
          </a:p>
        </p:txBody>
      </p:sp>
    </p:spTree>
    <p:extLst>
      <p:ext uri="{BB962C8B-B14F-4D97-AF65-F5344CB8AC3E}">
        <p14:creationId xmlns:p14="http://schemas.microsoft.com/office/powerpoint/2010/main" val="26410892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．首句概言</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湖山胜处</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，颔联写湖，是近处宽处静景；颈联写庭院周围，是远处细处动态。</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基础知识运用错误</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556272" y="3573016"/>
            <a:ext cx="1440160" cy="806103"/>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295464" y="4312943"/>
            <a:ext cx="4781088" cy="1312598"/>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颔联是近处静景</a:t>
            </a:r>
            <a:r>
              <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颈</a:t>
            </a:r>
            <a:endPar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联</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是远处动态</a:t>
            </a:r>
            <a:r>
              <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错</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508600" y="4311516"/>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颔联是</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近处</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动态</a:t>
            </a:r>
          </a:p>
          <a:p>
            <a:r>
              <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颈联是</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近</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处</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静景</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599457" y="3573760"/>
            <a:ext cx="1143029" cy="65814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43661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62535" y="404664"/>
            <a:ext cx="11404600" cy="619862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四、</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下面这首唐诗，完成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14~15</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题</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登九峰楼寄张祜</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杜牧</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百感衷来不自由，角声孤起夕阳楼。</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碧山终日思无尽，芳草何年恨即休。</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睫在眼前长不见，道非身外更何求？</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谁人得似张公子，千首诗轻万户侯！</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【注】据《云溪友议》载，长庆年间（</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821-824</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）白居易为杭州刺史时，张祜和徐凝同应贡举而未能分出谁当首荐。白居易遂出试题命二人决赛，结果列徐第一，张第二。张以为耻，遂</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行歌而返</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。后杜牧颇为张祜抱不平，写此诗歌寄赠张祜。</a:t>
            </a:r>
          </a:p>
        </p:txBody>
      </p:sp>
    </p:spTree>
    <p:extLst>
      <p:ext uri="{BB962C8B-B14F-4D97-AF65-F5344CB8AC3E}">
        <p14:creationId xmlns:p14="http://schemas.microsoft.com/office/powerpoint/2010/main" val="345749207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下列对这首诗的赏析，不正确的一项是（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3</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分）</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首联</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孤起</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一词，写角声凄厉，实际上也烘托出诗人独自登上九峰楼孤寂黯然的心境。</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颔联把无形离思别情寄寓在碧山、芳草等景物中，情景相生，显得丰满具体，意蕴深长。</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翠峰依旧，徒添知己之思；芳草连天，益增离别之恨。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思无尽</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恨即休</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即本诗的诗眼。</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尾联一个</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轻</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字表现出张祜蔑视权贵利禄的名士风骨，暗寓对张祜的赞赏。</a:t>
            </a:r>
          </a:p>
        </p:txBody>
      </p:sp>
    </p:spTree>
    <p:extLst>
      <p:ext uri="{BB962C8B-B14F-4D97-AF65-F5344CB8AC3E}">
        <p14:creationId xmlns:p14="http://schemas.microsoft.com/office/powerpoint/2010/main" val="100351268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翠峰依旧，徒添知己之思；芳草连天，益增离别之恨。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思无尽</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恨即休</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即本诗的诗眼。</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基础知识运用错误</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556272" y="3573016"/>
            <a:ext cx="1440160" cy="806103"/>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295464" y="4312943"/>
            <a:ext cx="4781088" cy="1312598"/>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“思无尽”“恨即休”即本</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诗</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的</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诗眼，错误</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508600" y="4311516"/>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诗歌的诗眼应是“百感衷来不自由</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599457" y="3573760"/>
            <a:ext cx="1143029" cy="65814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335692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五、</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下面这首诗歌，完成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15</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题。</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杂诗十二首其五</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陶渊明</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忆我少壮时，无乐自欣豫。猛志逸四海，骞翮思远翥。荏苒岁月颓，此心稍已去。值欢无复娱，每每多忧虑。气力渐衰损，转觉日不如。壑舟无须臾，引我不得住。前涂当几许，未知止泊处。古人惜寸阴，念此使人惧。</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：骞翮：展翅高飞。壑舟：出自《庄子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大宗师》，此处喻自然运转变化。</a:t>
            </a:r>
          </a:p>
        </p:txBody>
      </p:sp>
    </p:spTree>
    <p:extLst>
      <p:ext uri="{BB962C8B-B14F-4D97-AF65-F5344CB8AC3E}">
        <p14:creationId xmlns:p14="http://schemas.microsoft.com/office/powerpoint/2010/main" val="34574920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
          <p:cNvSpPr>
            <a:spLocks noChangeArrowheads="1"/>
          </p:cNvSpPr>
          <p:nvPr/>
        </p:nvSpPr>
        <p:spPr bwMode="auto">
          <a:xfrm>
            <a:off x="972096" y="2204864"/>
            <a:ext cx="10153128" cy="1584176"/>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marL="342900" indent="-342900" algn="ctr">
              <a:lnSpc>
                <a:spcPct val="135000"/>
              </a:lnSpc>
              <a:buNone/>
              <a:defRPr/>
            </a:pPr>
            <a:r>
              <a:rPr kumimoji="0" lang="zh-CN" altLang="en-US" sz="8000" dirty="0">
                <a:solidFill>
                  <a:srgbClr val="FF0000"/>
                </a:solidFill>
                <a:latin typeface="楷体" panose="02010609060101010101" pitchFamily="49" charset="-122"/>
                <a:ea typeface="楷体" panose="02010609060101010101" pitchFamily="49" charset="-122"/>
              </a:rPr>
              <a:t>意象意境分析不当</a:t>
            </a:r>
            <a:endParaRPr kumimoji="0" lang="en-US" altLang="zh-CN" sz="8000"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25219952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4719" y="836712"/>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、下列对这首诗的赏析，不正确的一项是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(3</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分</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．开篇回忆少壮时代，即便没有遇上快乐的事情，心里也自然地充满了欣悦。</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、诗的三四句描绘诗人猛志所向，超越四海，有如大鹏展翅，志在高飞远举。</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．第五至八句写随时光流逝，壮志减退，满心忧虑，与起笔两句形成鲜明的对比。</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、全篇诗意层层翻转，由过去写到眼前，再由眼前写到过去，抒发感慨，逐步深入。</a:t>
            </a:r>
          </a:p>
        </p:txBody>
      </p:sp>
    </p:spTree>
    <p:extLst>
      <p:ext uri="{BB962C8B-B14F-4D97-AF65-F5344CB8AC3E}">
        <p14:creationId xmlns:p14="http://schemas.microsoft.com/office/powerpoint/2010/main" val="10035126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、全篇诗意层层翻转，由过去写到眼前，再由眼前写到过去，抒发感慨，逐步深入。</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基础知识运用错误</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556272" y="3573016"/>
            <a:ext cx="1440160" cy="806103"/>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295464" y="4312943"/>
            <a:ext cx="4781088" cy="1312598"/>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D</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项“再由眼前写到过去</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错误</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508600" y="4311516"/>
            <a:ext cx="5832648" cy="1853788"/>
          </a:xfrm>
          <a:prstGeom prst="rect">
            <a:avLst/>
          </a:prstGeom>
          <a:solidFill>
            <a:srgbClr val="FFFFFF"/>
          </a:solidFill>
          <a:ln w="38100" algn="ctr">
            <a:solidFill>
              <a:srgbClr val="00B050"/>
            </a:solidFill>
            <a:miter lim="800000"/>
            <a:headEnd/>
            <a:tailEnd/>
          </a:ln>
        </p:spPr>
        <p:txBody>
          <a:bodyPr wrap="none" anchor="ctr"/>
          <a:lstStyle/>
          <a:p>
            <a:pPr lvl="0"/>
            <a:r>
              <a:rPr kumimoji="0" lang="en-US" altLang="zh-CN" sz="2000" dirty="0">
                <a:solidFill>
                  <a:srgbClr val="FF0000"/>
                </a:solidFill>
                <a:latin typeface="楷体" panose="02010609060101010101" pitchFamily="49" charset="-122"/>
                <a:ea typeface="楷体" panose="02010609060101010101" pitchFamily="49" charset="-122"/>
                <a:cs typeface="宋体" pitchFamily="2" charset="-122"/>
              </a:rPr>
              <a:t>D</a:t>
            </a:r>
            <a:r>
              <a:rPr kumimoji="0" lang="zh-CN" altLang="en-US" sz="2000" dirty="0">
                <a:solidFill>
                  <a:srgbClr val="FF0000"/>
                </a:solidFill>
                <a:latin typeface="楷体" panose="02010609060101010101" pitchFamily="49" charset="-122"/>
                <a:ea typeface="楷体" panose="02010609060101010101" pitchFamily="49" charset="-122"/>
                <a:cs typeface="宋体" pitchFamily="2" charset="-122"/>
              </a:rPr>
              <a:t>项是对诗歌全篇的理解，全诗</a:t>
            </a:r>
            <a:r>
              <a:rPr kumimoji="0" lang="zh-CN" altLang="en-US" sz="2000" dirty="0" smtClean="0">
                <a:solidFill>
                  <a:srgbClr val="FF0000"/>
                </a:solidFill>
                <a:latin typeface="楷体" panose="02010609060101010101" pitchFamily="49" charset="-122"/>
                <a:ea typeface="楷体" panose="02010609060101010101" pitchFamily="49" charset="-122"/>
                <a:cs typeface="宋体" pitchFamily="2" charset="-122"/>
              </a:rPr>
              <a:t>明显</a:t>
            </a:r>
            <a:r>
              <a:rPr kumimoji="0" lang="zh-CN" altLang="en-US" sz="2000" dirty="0">
                <a:solidFill>
                  <a:srgbClr val="FF0000"/>
                </a:solidFill>
                <a:latin typeface="楷体" panose="02010609060101010101" pitchFamily="49" charset="-122"/>
                <a:ea typeface="楷体" panose="02010609060101010101" pitchFamily="49" charset="-122"/>
                <a:cs typeface="宋体" pitchFamily="2" charset="-122"/>
              </a:rPr>
              <a:t>分为三个层次</a:t>
            </a:r>
            <a:r>
              <a:rPr kumimoji="0" lang="zh-CN" altLang="en-US" sz="2000" dirty="0" smtClean="0">
                <a:solidFill>
                  <a:srgbClr val="FF0000"/>
                </a:solidFill>
                <a:latin typeface="楷体" panose="02010609060101010101" pitchFamily="49" charset="-122"/>
                <a:ea typeface="楷体" panose="02010609060101010101" pitchFamily="49" charset="-122"/>
                <a:cs typeface="宋体" pitchFamily="2" charset="-122"/>
              </a:rPr>
              <a:t>，</a:t>
            </a:r>
            <a:endParaRPr kumimoji="0" lang="en-US" altLang="zh-CN" sz="2000" dirty="0" smtClean="0">
              <a:solidFill>
                <a:srgbClr val="FF0000"/>
              </a:solidFill>
              <a:latin typeface="楷体" panose="02010609060101010101" pitchFamily="49" charset="-122"/>
              <a:ea typeface="楷体" panose="02010609060101010101" pitchFamily="49" charset="-122"/>
              <a:cs typeface="宋体" pitchFamily="2" charset="-122"/>
            </a:endParaRPr>
          </a:p>
          <a:p>
            <a:pPr lvl="0"/>
            <a:r>
              <a:rPr kumimoji="0" lang="en-US" altLang="zh-CN" sz="2000" dirty="0" smtClean="0">
                <a:solidFill>
                  <a:srgbClr val="FF0000"/>
                </a:solidFill>
                <a:latin typeface="楷体" panose="02010609060101010101" pitchFamily="49" charset="-122"/>
                <a:ea typeface="楷体" panose="02010609060101010101" pitchFamily="49" charset="-122"/>
                <a:cs typeface="宋体" pitchFamily="2" charset="-122"/>
              </a:rPr>
              <a:t>l-4</a:t>
            </a:r>
            <a:r>
              <a:rPr kumimoji="0" lang="zh-CN" altLang="en-US" sz="2000" dirty="0">
                <a:solidFill>
                  <a:srgbClr val="FF0000"/>
                </a:solidFill>
                <a:latin typeface="楷体" panose="02010609060101010101" pitchFamily="49" charset="-122"/>
                <a:ea typeface="楷体" panose="02010609060101010101" pitchFamily="49" charset="-122"/>
                <a:cs typeface="宋体" pitchFamily="2" charset="-122"/>
              </a:rPr>
              <a:t>句为第一层次</a:t>
            </a:r>
            <a:r>
              <a:rPr kumimoji="0" lang="zh-CN" altLang="en-US" sz="2000" dirty="0" smtClean="0">
                <a:solidFill>
                  <a:srgbClr val="FF0000"/>
                </a:solidFill>
                <a:latin typeface="楷体" panose="02010609060101010101" pitchFamily="49" charset="-122"/>
                <a:ea typeface="楷体" panose="02010609060101010101" pitchFamily="49" charset="-122"/>
                <a:cs typeface="宋体" pitchFamily="2" charset="-122"/>
              </a:rPr>
              <a:t>，回忆</a:t>
            </a:r>
            <a:r>
              <a:rPr kumimoji="0" lang="zh-CN" altLang="en-US" sz="2000" dirty="0">
                <a:solidFill>
                  <a:srgbClr val="FF0000"/>
                </a:solidFill>
                <a:latin typeface="楷体" panose="02010609060101010101" pitchFamily="49" charset="-122"/>
                <a:ea typeface="楷体" panose="02010609060101010101" pitchFamily="49" charset="-122"/>
                <a:cs typeface="宋体" pitchFamily="2" charset="-122"/>
              </a:rPr>
              <a:t>过去；</a:t>
            </a:r>
            <a:r>
              <a:rPr kumimoji="0" lang="en-US" altLang="zh-CN" sz="2000" dirty="0">
                <a:solidFill>
                  <a:srgbClr val="FF0000"/>
                </a:solidFill>
                <a:latin typeface="楷体" panose="02010609060101010101" pitchFamily="49" charset="-122"/>
                <a:ea typeface="楷体" panose="02010609060101010101" pitchFamily="49" charset="-122"/>
                <a:cs typeface="宋体" pitchFamily="2" charset="-122"/>
              </a:rPr>
              <a:t>5</a:t>
            </a:r>
            <a:r>
              <a:rPr kumimoji="0" lang="zh-CN" altLang="en-US" sz="2000" dirty="0">
                <a:solidFill>
                  <a:srgbClr val="FF0000"/>
                </a:solidFill>
                <a:latin typeface="楷体" panose="02010609060101010101" pitchFamily="49" charset="-122"/>
                <a:ea typeface="楷体" panose="02010609060101010101" pitchFamily="49" charset="-122"/>
                <a:cs typeface="宋体" pitchFamily="2" charset="-122"/>
              </a:rPr>
              <a:t>－</a:t>
            </a:r>
            <a:r>
              <a:rPr kumimoji="0" lang="en-US" altLang="zh-CN" sz="2000" dirty="0">
                <a:solidFill>
                  <a:srgbClr val="FF0000"/>
                </a:solidFill>
                <a:latin typeface="楷体" panose="02010609060101010101" pitchFamily="49" charset="-122"/>
                <a:ea typeface="楷体" panose="02010609060101010101" pitchFamily="49" charset="-122"/>
                <a:cs typeface="宋体" pitchFamily="2" charset="-122"/>
              </a:rPr>
              <a:t>10</a:t>
            </a:r>
            <a:r>
              <a:rPr kumimoji="0" lang="zh-CN" altLang="en-US" sz="2000" dirty="0">
                <a:solidFill>
                  <a:srgbClr val="FF0000"/>
                </a:solidFill>
                <a:latin typeface="楷体" panose="02010609060101010101" pitchFamily="49" charset="-122"/>
                <a:ea typeface="楷体" panose="02010609060101010101" pitchFamily="49" charset="-122"/>
                <a:cs typeface="宋体" pitchFamily="2" charset="-122"/>
              </a:rPr>
              <a:t>句为第二层次</a:t>
            </a:r>
            <a:r>
              <a:rPr kumimoji="0" lang="zh-CN" altLang="en-US" sz="2000" dirty="0" smtClean="0">
                <a:solidFill>
                  <a:srgbClr val="FF0000"/>
                </a:solidFill>
                <a:latin typeface="楷体" panose="02010609060101010101" pitchFamily="49" charset="-122"/>
                <a:ea typeface="楷体" panose="02010609060101010101" pitchFamily="49" charset="-122"/>
                <a:cs typeface="宋体" pitchFamily="2" charset="-122"/>
              </a:rPr>
              <a:t>，</a:t>
            </a:r>
            <a:endParaRPr kumimoji="0" lang="en-US" altLang="zh-CN" sz="2000" dirty="0" smtClean="0">
              <a:solidFill>
                <a:srgbClr val="FF0000"/>
              </a:solidFill>
              <a:latin typeface="楷体" panose="02010609060101010101" pitchFamily="49" charset="-122"/>
              <a:ea typeface="楷体" panose="02010609060101010101" pitchFamily="49" charset="-122"/>
              <a:cs typeface="宋体" pitchFamily="2" charset="-122"/>
            </a:endParaRPr>
          </a:p>
          <a:p>
            <a:pPr lvl="0"/>
            <a:r>
              <a:rPr kumimoji="0" lang="zh-CN" altLang="en-US" sz="2000" dirty="0" smtClean="0">
                <a:solidFill>
                  <a:srgbClr val="FF0000"/>
                </a:solidFill>
                <a:latin typeface="楷体" panose="02010609060101010101" pitchFamily="49" charset="-122"/>
                <a:ea typeface="楷体" panose="02010609060101010101" pitchFamily="49" charset="-122"/>
                <a:cs typeface="宋体" pitchFamily="2" charset="-122"/>
              </a:rPr>
              <a:t>由回忆</a:t>
            </a:r>
            <a:r>
              <a:rPr kumimoji="0" lang="zh-CN" altLang="en-US" sz="2000" dirty="0">
                <a:solidFill>
                  <a:srgbClr val="FF0000"/>
                </a:solidFill>
                <a:latin typeface="楷体" panose="02010609060101010101" pitchFamily="49" charset="-122"/>
                <a:ea typeface="楷体" panose="02010609060101010101" pitchFamily="49" charset="-122"/>
                <a:cs typeface="宋体" pitchFamily="2" charset="-122"/>
              </a:rPr>
              <a:t>过渡到眼前，由“昔我”渐到</a:t>
            </a:r>
            <a:r>
              <a:rPr kumimoji="0" lang="zh-CN" altLang="en-US" sz="2000" dirty="0" smtClean="0">
                <a:solidFill>
                  <a:srgbClr val="FF0000"/>
                </a:solidFill>
                <a:latin typeface="楷体" panose="02010609060101010101" pitchFamily="49" charset="-122"/>
                <a:ea typeface="楷体" panose="02010609060101010101" pitchFamily="49" charset="-122"/>
                <a:cs typeface="宋体" pitchFamily="2" charset="-122"/>
              </a:rPr>
              <a:t>“今我”；</a:t>
            </a:r>
            <a:endParaRPr kumimoji="0" lang="en-US" altLang="zh-CN" sz="2000" dirty="0" smtClean="0">
              <a:solidFill>
                <a:srgbClr val="FF0000"/>
              </a:solidFill>
              <a:latin typeface="楷体" panose="02010609060101010101" pitchFamily="49" charset="-122"/>
              <a:ea typeface="楷体" panose="02010609060101010101" pitchFamily="49" charset="-122"/>
              <a:cs typeface="宋体" pitchFamily="2" charset="-122"/>
            </a:endParaRPr>
          </a:p>
          <a:p>
            <a:pPr lvl="0"/>
            <a:r>
              <a:rPr kumimoji="0" lang="en-US" altLang="zh-CN" sz="2000" dirty="0" smtClean="0">
                <a:solidFill>
                  <a:srgbClr val="FF0000"/>
                </a:solidFill>
                <a:latin typeface="楷体" panose="02010609060101010101" pitchFamily="49" charset="-122"/>
                <a:ea typeface="楷体" panose="02010609060101010101" pitchFamily="49" charset="-122"/>
                <a:cs typeface="宋体" pitchFamily="2" charset="-122"/>
              </a:rPr>
              <a:t>1l</a:t>
            </a:r>
            <a:r>
              <a:rPr kumimoji="0" lang="zh-CN" altLang="en-US" sz="2000" dirty="0">
                <a:solidFill>
                  <a:srgbClr val="FF0000"/>
                </a:solidFill>
                <a:latin typeface="楷体" panose="02010609060101010101" pitchFamily="49" charset="-122"/>
                <a:ea typeface="楷体" panose="02010609060101010101" pitchFamily="49" charset="-122"/>
                <a:cs typeface="宋体" pitchFamily="2" charset="-122"/>
              </a:rPr>
              <a:t>－</a:t>
            </a:r>
            <a:r>
              <a:rPr kumimoji="0" lang="en-US" altLang="zh-CN" sz="2000" dirty="0">
                <a:solidFill>
                  <a:srgbClr val="FF0000"/>
                </a:solidFill>
                <a:latin typeface="楷体" panose="02010609060101010101" pitchFamily="49" charset="-122"/>
                <a:ea typeface="楷体" panose="02010609060101010101" pitchFamily="49" charset="-122"/>
                <a:cs typeface="宋体" pitchFamily="2" charset="-122"/>
              </a:rPr>
              <a:t>16</a:t>
            </a:r>
            <a:r>
              <a:rPr kumimoji="0" lang="zh-CN" altLang="en-US" sz="2000" dirty="0">
                <a:solidFill>
                  <a:srgbClr val="FF0000"/>
                </a:solidFill>
                <a:latin typeface="楷体" panose="02010609060101010101" pitchFamily="49" charset="-122"/>
                <a:ea typeface="楷体" panose="02010609060101010101" pitchFamily="49" charset="-122"/>
                <a:cs typeface="宋体" pitchFamily="2" charset="-122"/>
              </a:rPr>
              <a:t>句为第三层次</a:t>
            </a:r>
            <a:r>
              <a:rPr kumimoji="0" lang="zh-CN" altLang="en-US" sz="2000" dirty="0" smtClean="0">
                <a:solidFill>
                  <a:srgbClr val="FF0000"/>
                </a:solidFill>
                <a:latin typeface="楷体" panose="02010609060101010101" pitchFamily="49" charset="-122"/>
                <a:ea typeface="楷体" panose="02010609060101010101" pitchFamily="49" charset="-122"/>
                <a:cs typeface="宋体" pitchFamily="2" charset="-122"/>
              </a:rPr>
              <a:t>，由前面</a:t>
            </a:r>
            <a:r>
              <a:rPr kumimoji="0" lang="zh-CN" altLang="en-US" sz="2000" dirty="0">
                <a:solidFill>
                  <a:srgbClr val="FF0000"/>
                </a:solidFill>
                <a:latin typeface="楷体" panose="02010609060101010101" pitchFamily="49" charset="-122"/>
                <a:ea typeface="楷体" panose="02010609060101010101" pitchFamily="49" charset="-122"/>
                <a:cs typeface="宋体" pitchFamily="2" charset="-122"/>
              </a:rPr>
              <a:t>的回忆与比较引出</a:t>
            </a:r>
            <a:r>
              <a:rPr kumimoji="0" lang="zh-CN" altLang="en-US" sz="2000" dirty="0" smtClean="0">
                <a:solidFill>
                  <a:srgbClr val="FF0000"/>
                </a:solidFill>
                <a:latin typeface="楷体" panose="02010609060101010101" pitchFamily="49" charset="-122"/>
                <a:ea typeface="楷体" panose="02010609060101010101" pitchFamily="49" charset="-122"/>
                <a:cs typeface="宋体" pitchFamily="2" charset="-122"/>
              </a:rPr>
              <a:t>对</a:t>
            </a:r>
            <a:endParaRPr kumimoji="0" lang="en-US" altLang="zh-CN" sz="2000" dirty="0" smtClean="0">
              <a:solidFill>
                <a:srgbClr val="FF0000"/>
              </a:solidFill>
              <a:latin typeface="楷体" panose="02010609060101010101" pitchFamily="49" charset="-122"/>
              <a:ea typeface="楷体" panose="02010609060101010101" pitchFamily="49" charset="-122"/>
              <a:cs typeface="宋体" pitchFamily="2" charset="-122"/>
            </a:endParaRPr>
          </a:p>
          <a:p>
            <a:pPr lvl="0"/>
            <a:r>
              <a:rPr kumimoji="0" lang="zh-CN" altLang="en-US" sz="2000" dirty="0" smtClean="0">
                <a:solidFill>
                  <a:srgbClr val="FF0000"/>
                </a:solidFill>
                <a:latin typeface="楷体" panose="02010609060101010101" pitchFamily="49" charset="-122"/>
                <a:ea typeface="楷体" panose="02010609060101010101" pitchFamily="49" charset="-122"/>
                <a:cs typeface="宋体" pitchFamily="2" charset="-122"/>
              </a:rPr>
              <a:t>未来对生命</a:t>
            </a:r>
            <a:r>
              <a:rPr kumimoji="0" lang="zh-CN" altLang="en-US" sz="2000" dirty="0">
                <a:solidFill>
                  <a:srgbClr val="FF0000"/>
                </a:solidFill>
                <a:latin typeface="楷体" panose="02010609060101010101" pitchFamily="49" charset="-122"/>
                <a:ea typeface="楷体" panose="02010609060101010101" pitchFamily="49" charset="-122"/>
                <a:cs typeface="宋体" pitchFamily="2" charset="-122"/>
              </a:rPr>
              <a:t>的感慨。</a:t>
            </a:r>
            <a:endParaRPr kumimoji="0" lang="zh-CN" altLang="en-US" sz="20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599457" y="3573760"/>
            <a:ext cx="1143029" cy="65814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83305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52431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六、</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下面这首宋词，完成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15</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题。</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品令</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茶词</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黄庭坚</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凤</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舞团团饼。恨分破、教孤令。金渠体净，只轮慢碾，玉尘光莹。汤响松风，早减了、二分酒病。</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味</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浓香永。醉乡路、成佳境。恰如灯下，故人万里，归来对影。口不能言，心下快活自省。</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孤令：孤零。金渠：茶碾，金属所制。</a:t>
            </a:r>
          </a:p>
        </p:txBody>
      </p:sp>
    </p:spTree>
    <p:extLst>
      <p:ext uri="{BB962C8B-B14F-4D97-AF65-F5344CB8AC3E}">
        <p14:creationId xmlns:p14="http://schemas.microsoft.com/office/powerpoint/2010/main" val="301771689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．下列对这首诗的赏析，不正确的一项是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3</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分）</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茶饼上印着团团起舞的凤凰，将茶饼分开，凤凰好像各自分飞，让人遗憾。</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词人将茶饼用洁净的金渠细心碾成琼粉玉屑，但见茶末成色纯净，清亮晶莹。</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词人在松林喝茶，听着茶水的沸腾声和掠过松林的风声，心中感到十分惬意。</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这首词上阕主要写品茶过程，下阕着重写品茶的感受，语言清丽，情感真挚。</a:t>
            </a:r>
          </a:p>
        </p:txBody>
      </p:sp>
    </p:spTree>
    <p:extLst>
      <p:ext uri="{BB962C8B-B14F-4D97-AF65-F5344CB8AC3E}">
        <p14:creationId xmlns:p14="http://schemas.microsoft.com/office/powerpoint/2010/main" val="129680754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词人在松林喝茶，听着茶水的沸腾声和掠过松林的风声，心中感到十分惬意。</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基础知识运用错误</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556272" y="3573016"/>
            <a:ext cx="1440160" cy="806103"/>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295464" y="4312943"/>
            <a:ext cx="4781088" cy="1312598"/>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在松林喝茶</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松林的风声</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理解</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错</a:t>
            </a:r>
          </a:p>
        </p:txBody>
      </p:sp>
      <p:sp>
        <p:nvSpPr>
          <p:cNvPr id="7" name="Rectangle 6"/>
          <p:cNvSpPr>
            <a:spLocks noChangeArrowheads="1"/>
          </p:cNvSpPr>
          <p:nvPr/>
        </p:nvSpPr>
        <p:spPr bwMode="auto">
          <a:xfrm>
            <a:off x="5508600" y="4311516"/>
            <a:ext cx="5586760" cy="1314025"/>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汤响松风</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是比喻手法，指</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煮茶</a:t>
            </a:r>
            <a:endPar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的沸腾</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声如风过松林</a:t>
            </a:r>
          </a:p>
        </p:txBody>
      </p:sp>
      <p:sp>
        <p:nvSpPr>
          <p:cNvPr id="8" name="Line 7"/>
          <p:cNvSpPr>
            <a:spLocks noChangeShapeType="1"/>
          </p:cNvSpPr>
          <p:nvPr/>
        </p:nvSpPr>
        <p:spPr bwMode="auto">
          <a:xfrm>
            <a:off x="7599457" y="3573760"/>
            <a:ext cx="1143029" cy="65814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3857904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570617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七、</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下面这首唐诗，完成各题。</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长安遇冯著</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韦应物</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客从东方来，衣上灞陵雨。</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问客何为来，采山因买斧。</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冥冥花正开，飏飏燕新乳。</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昨别今已春，鬓丝生几缕。</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【注释】冯著：韦应物友人，他约在大历四年应征赴幕到广州。十年过去，仍未获官职。灞陵：即霸上。在今西安市东。冥冥：悄然。飏飏：鸟儿轻快飞翔的样子。</a:t>
            </a:r>
          </a:p>
        </p:txBody>
      </p:sp>
    </p:spTree>
    <p:extLst>
      <p:ext uri="{BB962C8B-B14F-4D97-AF65-F5344CB8AC3E}">
        <p14:creationId xmlns:p14="http://schemas.microsoft.com/office/powerpoint/2010/main" val="12968075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54107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对这首诗的赏析，不恰当的一项是</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全诗融叙事、抒情、议论为一体，以问答方式渲染气氛。语言生动活泼，又真挚感人。</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首联真切地写出了冯著从长安东边赶来，一路风尘，身上还带着灞陵雨水的情景。</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颔联中，表面上写冯著来长安是为采铜铸钱以谋发财的，但只得到一片荆棘，还得买斧斫除。其实寓意冯著谋仕不遇，心中不快。</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尾联写作者感叹，相逢的时候正是春天，你鬓发又生出不少，意在勉励冯著还处盛年，大有可为。</a:t>
            </a:r>
          </a:p>
        </p:txBody>
      </p:sp>
    </p:spTree>
    <p:extLst>
      <p:ext uri="{BB962C8B-B14F-4D97-AF65-F5344CB8AC3E}">
        <p14:creationId xmlns:p14="http://schemas.microsoft.com/office/powerpoint/2010/main" val="301771689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 </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全诗融叙事、抒情、议论为一体，以问答方式渲染气氛。语言生动活泼，又真挚感人。</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基础知识运用错误</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556272" y="3573016"/>
            <a:ext cx="1440160" cy="806103"/>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295464" y="4312943"/>
            <a:ext cx="4781088" cy="1312598"/>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项，</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全诗融叙事、抒情</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议论</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为一体</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 </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错误</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508600" y="4311516"/>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这首诗有叙事与抒情，但没有</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议论</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这种</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表达方式。</a:t>
            </a:r>
          </a:p>
        </p:txBody>
      </p:sp>
      <p:sp>
        <p:nvSpPr>
          <p:cNvPr id="8" name="Line 7"/>
          <p:cNvSpPr>
            <a:spLocks noChangeShapeType="1"/>
          </p:cNvSpPr>
          <p:nvPr/>
        </p:nvSpPr>
        <p:spPr bwMode="auto">
          <a:xfrm>
            <a:off x="7599457" y="3573760"/>
            <a:ext cx="1143029" cy="65814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736217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80008" y="188640"/>
            <a:ext cx="11737303" cy="570617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八、</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阅读下面这首宋诗</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，完成下列小题。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杜鹃花得红字①</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真山民②</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愁锁巴云往事空，只将遗恨寄芳丛。</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归心千古终难白，啼血万山都是红。</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枝带翠烟深夜月，魂飞锦水③旧东风。</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至今染出怀乡恨，长挂行人望眼中。</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①得红字：指诗人和朋友分韵赋诗，分到的是“红”字，亦即需押此韵。②真山民：宋朝遗民，真名不详。宋亡后隐姓埋名，好题咏，自称山民。③锦水：即锦江，在四川成都。</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301771689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08000" y="44624"/>
            <a:ext cx="11627375" cy="603857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sz="2800" dirty="0">
                <a:solidFill>
                  <a:srgbClr val="0000FF"/>
                </a:solidFill>
                <a:latin typeface="楷体" panose="02010609060101010101" pitchFamily="49" charset="-122"/>
                <a:ea typeface="楷体" panose="02010609060101010101" pitchFamily="49" charset="-122"/>
                <a:cs typeface="宋体" pitchFamily="2" charset="-122"/>
              </a:rPr>
              <a:t>下列对这首诗思想内容与艺术特色的分析和鉴赏，不恰当的一项是(　　)</a:t>
            </a:r>
            <a:endPar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sz="2800" dirty="0">
                <a:solidFill>
                  <a:srgbClr val="0000FF"/>
                </a:solidFill>
                <a:latin typeface="楷体" panose="02010609060101010101" pitchFamily="49" charset="-122"/>
                <a:ea typeface="楷体" panose="02010609060101010101" pitchFamily="49" charset="-122"/>
                <a:cs typeface="宋体" pitchFamily="2" charset="-122"/>
              </a:rPr>
              <a:t>A．首句直写巴蜀之地愁云密布之景，暗点蜀国望帝失国后魂化杜鹃的传说，故国成空的浓重愁绪寓于眼前的愁云，妙合无垠，且定下了全诗的情感基调。</a:t>
            </a:r>
            <a:endPar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sz="2800" dirty="0">
                <a:solidFill>
                  <a:srgbClr val="0000FF"/>
                </a:solidFill>
                <a:latin typeface="楷体" panose="02010609060101010101" pitchFamily="49" charset="-122"/>
                <a:ea typeface="楷体" panose="02010609060101010101" pitchFamily="49" charset="-122"/>
                <a:cs typeface="宋体" pitchFamily="2" charset="-122"/>
              </a:rPr>
              <a:t>B．颔联承上而来，杜鹃鸟声声叫曰“不如归去”，然而千年思归的苦心无处表白，竟啼叫出血，染红了万山的杜鹃花，眷恋、怨恨之情表达至此，堪称惊心动魄。</a:t>
            </a:r>
            <a:endPar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sz="2800" dirty="0">
                <a:solidFill>
                  <a:srgbClr val="0000FF"/>
                </a:solidFill>
                <a:latin typeface="楷体" panose="02010609060101010101" pitchFamily="49" charset="-122"/>
                <a:ea typeface="楷体" panose="02010609060101010101" pitchFamily="49" charset="-122"/>
                <a:cs typeface="宋体" pitchFamily="2" charset="-122"/>
              </a:rPr>
              <a:t>C．颈联动静结合，前句写枝的静，深夜月色中杜鹃花的枝条在青雾笼罩下显得朦胧静美；后句写花的动，锦水之滨的杜鹃花在徐徐的东风中婀娜招摇，动人心魄。</a:t>
            </a:r>
            <a:endPar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sz="2800" dirty="0">
                <a:solidFill>
                  <a:srgbClr val="0000FF"/>
                </a:solidFill>
                <a:latin typeface="楷体" panose="02010609060101010101" pitchFamily="49" charset="-122"/>
                <a:ea typeface="楷体" panose="02010609060101010101" pitchFamily="49" charset="-122"/>
                <a:cs typeface="宋体" pitchFamily="2" charset="-122"/>
              </a:rPr>
              <a:t>D．尾联明写“行人”直言诗意，一个“染”字，使诗意由鸟到花再到行人，自然贯穿，层层相扣。卒章表明诗意“怀乡恨”，此恨化为满山杜鹃，长挂望眼，永无绝期。</a:t>
            </a:r>
            <a:endParaRPr kumimoji="0" lang="zh-CN" altLang="zh-CN" sz="2800"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2968075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42999" y="260648"/>
            <a:ext cx="11404600" cy="649408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indent="304800">
              <a:spcBef>
                <a:spcPct val="0"/>
              </a:spcBef>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一、</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阅读下面这首诗，然后回答(1)～(2)题。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indent="304800">
              <a:spcBef>
                <a:spcPct val="0"/>
              </a:spcBef>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虎丘①题壁</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indent="304800">
              <a:spcBef>
                <a:spcPct val="0"/>
              </a:spcBef>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陈恭尹②</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indent="304800">
              <a:spcBef>
                <a:spcPct val="0"/>
              </a:spcBef>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虎迹苍茫霸业沉，古时山色尚阴阴。</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indent="304800">
              <a:spcBef>
                <a:spcPct val="0"/>
              </a:spcBef>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半楼月影千家笛，万里天涯一夜砧。</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indent="304800">
              <a:spcBef>
                <a:spcPct val="0"/>
              </a:spcBef>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南国干戈征士泪，西风刀剪美人心。</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indent="304800">
              <a:spcBef>
                <a:spcPct val="0"/>
              </a:spcBef>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市中亦有吹篪客③，乞食吴门秋又深。</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indent="304800">
              <a:spcBef>
                <a:spcPct val="0"/>
              </a:spcBef>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①虎丘：苏州名胜，相传内有春秋时吴王阖闾墓。②陈恭尹：清代诗人。其父陈邦彦为明末岭南抗清主力，后兵败殉国，陈恭尹只身逃脱。③吹篪(chí)客：指伍子胥。春秋时，伍子胥父兄为楚平王所杀，他逃往吴国，吹篪乞食，后为吴国重臣，借吴兵力，雪耻家仇。篪，古代一种用竹子制成的乐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383000747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56966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C．颈联动静结合，前句写枝的静，深夜月色中杜鹃花的枝条在青雾笼罩下显得朦胧静美；后句写花的动，锦水之滨的杜鹃花在徐徐的东风中婀娜招摇，动人心魄。</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基础知识运用错误</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556272" y="4010864"/>
            <a:ext cx="1008112" cy="368255"/>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295464" y="4312943"/>
            <a:ext cx="4925104" cy="1312598"/>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C项，“动静结合”不当，</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应为</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虚实结合</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508600" y="4311516"/>
            <a:ext cx="5586760" cy="1314025"/>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且后句的意思是杜鹃的精魂早已乘</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着东风飞回到朝思暮想的锦水之滨</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8028880" y="4010864"/>
            <a:ext cx="713606" cy="221044"/>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601945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294849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九、</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下面这首宋诗，完成后面的题目。</a:t>
            </a:r>
          </a:p>
          <a:p>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客　怀</a:t>
            </a:r>
          </a:p>
          <a:p>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何应龙</a:t>
            </a:r>
          </a:p>
          <a:p>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客怀处处不宜秋，秋到梧桐动客愁。</a:t>
            </a:r>
          </a:p>
          <a:p>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想得故人无字到，雁声远过夕阳楼。</a:t>
            </a:r>
          </a:p>
        </p:txBody>
      </p:sp>
    </p:spTree>
    <p:extLst>
      <p:ext uri="{BB962C8B-B14F-4D97-AF65-F5344CB8AC3E}">
        <p14:creationId xmlns:p14="http://schemas.microsoft.com/office/powerpoint/2010/main" val="129680754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42582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下列</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对这首诗的分析和鉴赏，不正确的一项是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．“处处</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有到处之意，深刻地道出了游子四处奔波、百无聊赖的心情。</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．“不宜秋</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，是因为秋雨、梧桐叶落时的萧瑟景象触动了游子的悲秋之情。</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．首句从秋景描写入手，烘托了浓重的悲秋氛围。</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．“远</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字用得极妙，诗人盼</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字</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到来，雁却远远地飞过，颇有无情之叹。</a:t>
            </a:r>
          </a:p>
        </p:txBody>
      </p:sp>
    </p:spTree>
    <p:extLst>
      <p:ext uri="{BB962C8B-B14F-4D97-AF65-F5344CB8AC3E}">
        <p14:creationId xmlns:p14="http://schemas.microsoft.com/office/powerpoint/2010/main" val="301771689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58477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．首句从秋景描写入手，烘托了浓重的悲秋氛围。</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基础知识运用错误</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556272" y="3140968"/>
            <a:ext cx="1152128" cy="1238151"/>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295464" y="4312943"/>
            <a:ext cx="4781088" cy="1312598"/>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C</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．首句从秋景描写入手</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错误</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508600" y="4311516"/>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首句并没有</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秋景描写</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7599457" y="3140968"/>
            <a:ext cx="1143029" cy="1090940"/>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3926987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531222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下面两首唐诗，完成后面的题目。</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鹭　鸶</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杜　牧</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雪衣雪发青玉嘴，群捕鱼儿溪影中。</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惊飞远映碧山去，一树梨花落晚风。</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鹭　鸶</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郑　谷</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闲立春塘烟淡淡，静眠寒苇雨飕飕。</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渔翁归后汀沙晚，飞下滩头更自由。</a:t>
            </a:r>
          </a:p>
        </p:txBody>
      </p:sp>
    </p:spTree>
    <p:extLst>
      <p:ext uri="{BB962C8B-B14F-4D97-AF65-F5344CB8AC3E}">
        <p14:creationId xmlns:p14="http://schemas.microsoft.com/office/powerpoint/2010/main" val="73225168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14791" y="476672"/>
            <a:ext cx="11404600" cy="59031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下列对这两首诗的赏析，不恰当的一项是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．两首诗都对鹭鸶进行了细腻的刻画，杜诗以雪、青玉为喻，突出了鹭鸶的惊艳形貌；郑诗以“闲”“静”来刻画鹭鸶的安静情态。</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．两首诗都以鹭鸶为描写对象，但形象大不相同。杜诗中的鹭鸶嘴青毛白，矫健敏捷；郑诗中的鹭鸶娴静从容，自由自在。</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．两首诗的写景顺序相反，杜诗由近及远，从近处的鹭鸶转向碧绿的远山；郑诗由远及近，从远处的池塘转向近处的鹭鸶。</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．两首诗的意境不同，但热爱生活的情趣相近。杜诗描绘的是鹭鸶捕鱼图，充满生趣；郑诗描绘的是鹭鸶休憩图，娴静自在。</a:t>
            </a:r>
          </a:p>
        </p:txBody>
      </p:sp>
    </p:spTree>
    <p:extLst>
      <p:ext uri="{BB962C8B-B14F-4D97-AF65-F5344CB8AC3E}">
        <p14:creationId xmlns:p14="http://schemas.microsoft.com/office/powerpoint/2010/main" val="395404907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54984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．两首诗的写景顺序相反，杜诗由近及远，从近处的鹭鸶转向碧绿的远山；郑诗由远及近，从远处的池塘转向近处的鹭鸶。</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基础知识运用错误</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556272" y="3518422"/>
            <a:ext cx="936104" cy="860697"/>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295462" y="4312942"/>
            <a:ext cx="5213137" cy="1420313"/>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选</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C</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两首诗的写景顺序相反</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p>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郑诗由远及近，从远处的</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池塘</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转向</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近处的鹭鸶”错</a:t>
            </a:r>
          </a:p>
        </p:txBody>
      </p:sp>
      <p:sp>
        <p:nvSpPr>
          <p:cNvPr id="7" name="Rectangle 6"/>
          <p:cNvSpPr>
            <a:spLocks noChangeArrowheads="1"/>
          </p:cNvSpPr>
          <p:nvPr/>
        </p:nvSpPr>
        <p:spPr bwMode="auto">
          <a:xfrm>
            <a:off x="5898170" y="4311516"/>
            <a:ext cx="5688632" cy="1709772"/>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两首诗的写景顺序相同，都是由</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近</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及</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远，郑诗先把镜头聚焦于静</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立于</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池塘</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的鹭鸶，然后转向远处自由</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飞</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翔</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的鹭鸶群体。</a:t>
            </a:r>
          </a:p>
        </p:txBody>
      </p:sp>
      <p:sp>
        <p:nvSpPr>
          <p:cNvPr id="8" name="Line 7"/>
          <p:cNvSpPr>
            <a:spLocks noChangeShapeType="1"/>
          </p:cNvSpPr>
          <p:nvPr/>
        </p:nvSpPr>
        <p:spPr bwMode="auto">
          <a:xfrm>
            <a:off x="7812856" y="3518422"/>
            <a:ext cx="929630" cy="713486"/>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3808188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
          <p:cNvSpPr>
            <a:spLocks noChangeArrowheads="1"/>
          </p:cNvSpPr>
          <p:nvPr/>
        </p:nvSpPr>
        <p:spPr bwMode="auto">
          <a:xfrm>
            <a:off x="972096" y="2348880"/>
            <a:ext cx="10153128" cy="1440160"/>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marL="342900" indent="-342900" algn="ctr">
              <a:lnSpc>
                <a:spcPct val="135000"/>
              </a:lnSpc>
              <a:buNone/>
              <a:defRPr/>
            </a:pPr>
            <a:r>
              <a:rPr kumimoji="0" lang="zh-CN" altLang="en-US" sz="8000" dirty="0">
                <a:solidFill>
                  <a:srgbClr val="FF0000"/>
                </a:solidFill>
                <a:latin typeface="楷体" panose="02010609060101010101" pitchFamily="49" charset="-122"/>
                <a:ea typeface="楷体" panose="02010609060101010101" pitchFamily="49" charset="-122"/>
              </a:rPr>
              <a:t>词句解说曲解原意</a:t>
            </a:r>
            <a:endParaRPr kumimoji="0" lang="en-US" altLang="zh-CN" sz="8000"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3650474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2016" y="260648"/>
            <a:ext cx="11404600" cy="619862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一、</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下面这首唐诗，完成题目。</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春</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游①</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李商隐</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桥峻斑骓疾，川长白鸟高。</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烟轻惟润柳，风滥欲吹桃。</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徙倚三层阁，摩挲七宝刀。</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庾郎②年最少，青草妒春袍③。</a:t>
            </a:r>
          </a:p>
          <a:p>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①</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此诗为大和四年春作于郸州令狐楚幕，时诗人方十七八年华。</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②</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庾郎：为东晋中期将领、书法家庾翼，年轻时有经世大略，后官至征西将军、荆州刺史，世称庾征西。</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③</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《古诗》：</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青袍似春草。</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29009695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692696"/>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下列对这首诗的赏析，不恰当的一项是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．这首诗为春游即怀之作，前四句写景，后四句写人，景与人互相映衬，气脉通畅。</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．首联状写两幅画面，表现骏马疾驰的轻快与俊逸，白鸟飞翔长川的艰难，画面隽永。</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．“烟轻惟润柳”所表现的意境与韩愈的诗句“草色遥看近却无”有着异曲同工之妙。</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．颈联描写人物的动作细节，意蕴深远，含蓄地写出作者的心事，为下联铺垫蓄势。</a:t>
            </a:r>
          </a:p>
        </p:txBody>
      </p:sp>
    </p:spTree>
    <p:extLst>
      <p:ext uri="{BB962C8B-B14F-4D97-AF65-F5344CB8AC3E}">
        <p14:creationId xmlns:p14="http://schemas.microsoft.com/office/powerpoint/2010/main" val="31249943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下列对本诗的理解与分析，其中不正确的一项是(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A．题壁诗是诗人在墙壁上题写的诗歌，苏轼《题西林壁》、谭嗣同《狱中题壁》都是题壁诗。</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B．起句写吴王霸业成空的史实，“古时山色”四字暗含着江山未改、人事已非的深沉感慨。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C．颔联拓展空间，由虎丘而至整个江南，千家笛声与万里砧声相合，虚实相生，意境阔大。</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D．颈联以“征士泪”对“美人心”，将士出生入死，闺中美人却不知亡国之恨，犹自做着女红。</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383000747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1399" y="2636912"/>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．首联状写两幅画面，表现骏马疾驰的轻快与俊逸，白鸟飞翔长川的艰难，画面隽永。</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词句解说曲解原意</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591019"/>
            <a:ext cx="1949172" cy="1062191"/>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340063" cy="1151954"/>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选</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白鸟飞翔长川的</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艰难</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对诗句的理解有误。</a:t>
            </a:r>
          </a:p>
        </p:txBody>
      </p:sp>
      <p:sp>
        <p:nvSpPr>
          <p:cNvPr id="7" name="Rectangle 6"/>
          <p:cNvSpPr>
            <a:spLocks noChangeArrowheads="1"/>
          </p:cNvSpPr>
          <p:nvPr/>
        </p:nvSpPr>
        <p:spPr bwMode="auto">
          <a:xfrm>
            <a:off x="5350848" y="4503307"/>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首联描绘了骏马飞驰和白鸟高飞两</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幅画面，意在表现骏马疾驰的轻快</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与俊逸，白鸟飞翔的高远。</a:t>
            </a:r>
          </a:p>
        </p:txBody>
      </p:sp>
      <p:sp>
        <p:nvSpPr>
          <p:cNvPr id="8" name="Line 7"/>
          <p:cNvSpPr>
            <a:spLocks noChangeShapeType="1"/>
          </p:cNvSpPr>
          <p:nvPr/>
        </p:nvSpPr>
        <p:spPr bwMode="auto">
          <a:xfrm>
            <a:off x="8144228" y="3591019"/>
            <a:ext cx="832480" cy="912289"/>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350550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13036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二、</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下面这首唐诗，完成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2</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题。</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野</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歌</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李</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贺</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鸦翎羽箭山桑弓，仰天射落衔芦鸿。</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麻衣黑肥冲北风，带酒日晚歌田中。</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男儿屈穷心不穷，枯荣不等嗔天公。</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寒风又变为春柳，条条看即烟濛濛。</a:t>
            </a:r>
          </a:p>
        </p:txBody>
      </p:sp>
    </p:spTree>
    <p:extLst>
      <p:ext uri="{BB962C8B-B14F-4D97-AF65-F5344CB8AC3E}">
        <p14:creationId xmlns:p14="http://schemas.microsoft.com/office/powerpoint/2010/main" val="77479388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80008" y="1124744"/>
            <a:ext cx="11404600" cy="432733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．弯弓射鸿、麻衣冲风、饮酒高歌都是诗人排解心头苦闷与抑郁的方式。</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．诗人虽不得不接受生活贫穷的命运，但意志并未消沉，气概仍然豪迈。</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．诗中形容春柳的方式与韩愈《早春呈水部张十八员外》相同，较为常见。</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．本诗前半描写场景，后半感事抒怀，描写与抒情紧密关联，脉络清晰。</a:t>
            </a:r>
          </a:p>
        </p:txBody>
      </p:sp>
    </p:spTree>
    <p:extLst>
      <p:ext uri="{BB962C8B-B14F-4D97-AF65-F5344CB8AC3E}">
        <p14:creationId xmlns:p14="http://schemas.microsoft.com/office/powerpoint/2010/main" val="198254559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1399" y="2636912"/>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．诗人虽不得不接受生活贫穷的命运，但意志并未消沉，气概仍然豪迈。</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词句解说曲解原意</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714130"/>
            <a:ext cx="1661140" cy="939080"/>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340063" cy="1151954"/>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选</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“不得不接受生活贫</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穷的命运”错</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“屈穷”并不仅仅指生活贫穷，</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更偏重精神层面，指“不得志，</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处境艰难、窘迫”。</a:t>
            </a:r>
          </a:p>
        </p:txBody>
      </p:sp>
      <p:sp>
        <p:nvSpPr>
          <p:cNvPr id="8" name="Line 7"/>
          <p:cNvSpPr>
            <a:spLocks noChangeShapeType="1"/>
          </p:cNvSpPr>
          <p:nvPr/>
        </p:nvSpPr>
        <p:spPr bwMode="auto">
          <a:xfrm>
            <a:off x="8144228" y="3789040"/>
            <a:ext cx="832480" cy="71426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180539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02463" y="476672"/>
            <a:ext cx="11404600" cy="560768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三、</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重九</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夜偶成</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黄</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仲则①</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悲秋容易到重阳，节物②相催黯自伤。</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有酒有花翻寂寞，不风不雨倍凄凉。</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依依水郭人如雁③，恋恋寒衣月似霜。</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差喜④衰亲⑤话真切，一灯滋味异他乡。</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①</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黄仲则：清代诗人。一生漂泊求仕，作此诗时短驻家中。</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②</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节物：随时节改换的事物，此指重阳节的菊花。</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③</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人如雁：谓人似旅雁，终年南北翔游，栖无定所。</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④</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差喜：幸好。</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⑤</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衰亲：老母。</a:t>
            </a:r>
          </a:p>
        </p:txBody>
      </p:sp>
    </p:spTree>
    <p:extLst>
      <p:ext uri="{BB962C8B-B14F-4D97-AF65-F5344CB8AC3E}">
        <p14:creationId xmlns:p14="http://schemas.microsoft.com/office/powerpoint/2010/main" val="262367738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5111" y="764704"/>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下列对本诗的理解，不正确的一项是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．首联以</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重阳</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节物</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紧扣诗题的</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重九</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，而</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节物”又关联下一句中的“花”。</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．颔联写重阳节饮酒赏菊，且无风无雨，这些雅事乐景与诗人内心的寂寞凄凉形成对比。</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．颈联写极目所见：水郭边还有那些身着寒衣的旅人们奔波在外，增添了诗人的忧伤。</a:t>
            </a:r>
            <a:endParaRPr kumimoji="0" lang="en-US"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．“恋恋寒衣月似霜</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一句中的</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霜</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，写出了诗人幽冷、凄清、惆怅的主观感受。</a:t>
            </a:r>
          </a:p>
        </p:txBody>
      </p:sp>
    </p:spTree>
    <p:extLst>
      <p:ext uri="{BB962C8B-B14F-4D97-AF65-F5344CB8AC3E}">
        <p14:creationId xmlns:p14="http://schemas.microsoft.com/office/powerpoint/2010/main" val="112393164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1399" y="2636912"/>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．颈联写极目所见：水郭边还有那些身着寒衣的旅人们奔波在外，增添了诗人的忧伤。</a:t>
            </a:r>
            <a:endParaRPr kumimoji="0" lang="en-US"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词句解说曲解原意</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714130"/>
            <a:ext cx="1661140" cy="939080"/>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340063" cy="115195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C</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项，颈联是想象或回忆</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的</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内容</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不是极目所见。</a:t>
            </a:r>
          </a:p>
        </p:txBody>
      </p:sp>
      <p:sp>
        <p:nvSpPr>
          <p:cNvPr id="8" name="Line 7"/>
          <p:cNvSpPr>
            <a:spLocks noChangeShapeType="1"/>
          </p:cNvSpPr>
          <p:nvPr/>
        </p:nvSpPr>
        <p:spPr bwMode="auto">
          <a:xfrm>
            <a:off x="8144228" y="3789040"/>
            <a:ext cx="832480" cy="71426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825284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80008" y="980728"/>
            <a:ext cx="11555367" cy="393338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四、</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下面这首词，完成后面问题。</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应 天 长</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韦　庄</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绿</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槐阴里黄莺语，深院无人春昼午。画帘垂，金凤舞，寂寞绣屏香一炷。</a:t>
            </a: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碧</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天云，无定处，空有梦魂来去。夜夜绿窗风雨，断肠君信否？</a:t>
            </a:r>
          </a:p>
        </p:txBody>
      </p:sp>
    </p:spTree>
    <p:extLst>
      <p:ext uri="{BB962C8B-B14F-4D97-AF65-F5344CB8AC3E}">
        <p14:creationId xmlns:p14="http://schemas.microsoft.com/office/powerpoint/2010/main" val="421482884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对这首词的理解和赏析，不正确的一项是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．前两句运用动静描写，以</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黄莺语</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反衬出春昼午后沉寂一片。</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．庭院沉寂，闺室也悠然。精妙的画帘低垂，微风吹来，凤凰迎风起舞。</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．在这深闺之中，女主人公慵懒而寂寞，环境的幽寂更加衬托出人的孤独。</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．“君信否</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即</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君知否</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，此句反问，描写出独居孤处的女主人公极端的苦闷。</a:t>
            </a:r>
          </a:p>
        </p:txBody>
      </p:sp>
    </p:spTree>
    <p:extLst>
      <p:ext uri="{BB962C8B-B14F-4D97-AF65-F5344CB8AC3E}">
        <p14:creationId xmlns:p14="http://schemas.microsoft.com/office/powerpoint/2010/main" val="201164677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1399" y="2636912"/>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．庭院沉寂，闺室也悠然。精妙的画帘低垂，微风吹来，凤凰迎风起舞。</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词句解说曲解原意</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714130"/>
            <a:ext cx="1661140" cy="939080"/>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340063" cy="115195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项，“凤凰迎风起舞</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错误</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586760" cy="1314025"/>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此句指画帘上绘的金凤凰，经风</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吹动，宛如起舞。</a:t>
            </a:r>
          </a:p>
        </p:txBody>
      </p:sp>
      <p:sp>
        <p:nvSpPr>
          <p:cNvPr id="8" name="Line 7"/>
          <p:cNvSpPr>
            <a:spLocks noChangeShapeType="1"/>
          </p:cNvSpPr>
          <p:nvPr/>
        </p:nvSpPr>
        <p:spPr bwMode="auto">
          <a:xfrm>
            <a:off x="8028880" y="3714130"/>
            <a:ext cx="947828" cy="78917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886474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5463" y="2441204"/>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D．颈联以“征士泪”对“美人心”，将士出生入死，闺中美人却不知亡国之恨，犹自做着女红。</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意象意境分析不当</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340248" y="3518422"/>
            <a:ext cx="1080120" cy="1790989"/>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612056" y="5085184"/>
            <a:ext cx="4340063" cy="1511994"/>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D项，颈联这两句诗字面上</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写的是春秋时吴越之战给</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人们带来的灾难</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77592" y="5085185"/>
            <a:ext cx="5819640" cy="1389160"/>
          </a:xfrm>
          <a:prstGeom prst="rect">
            <a:avLst/>
          </a:prstGeom>
          <a:solidFill>
            <a:srgbClr val="FFFFFF"/>
          </a:solidFill>
          <a:ln w="38100" algn="ctr">
            <a:solidFill>
              <a:srgbClr val="00B050"/>
            </a:solidFill>
            <a:miter lim="800000"/>
            <a:headEnd/>
            <a:tailEnd/>
          </a:ln>
        </p:spPr>
        <p:txBody>
          <a:bodyPr wrap="none" anchor="ctr"/>
          <a:lstStyle/>
          <a:p>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实际两句中的“征士泪”“美人心</a:t>
            </a:r>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a:t>
            </a:r>
            <a:endPar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都暗指当时南方的抗清斗争和诗人</a:t>
            </a:r>
            <a:endParaRPr lang="en-US" altLang="zh-CN" sz="2800" dirty="0" smtClean="0">
              <a:solidFill>
                <a:srgbClr val="FF0000"/>
              </a:solidFill>
              <a:latin typeface="楷体" panose="02010609060101010101" pitchFamily="49" charset="-122"/>
              <a:ea typeface="楷体" panose="02010609060101010101" pitchFamily="49" charset="-122"/>
              <a:cs typeface="宋体" pitchFamily="2" charset="-122"/>
            </a:endParaRPr>
          </a:p>
          <a:p>
            <a:r>
              <a:rPr lang="x-none" altLang="zh-CN" sz="2800" dirty="0" smtClean="0">
                <a:solidFill>
                  <a:srgbClr val="FF0000"/>
                </a:solidFill>
                <a:latin typeface="楷体" panose="02010609060101010101" pitchFamily="49" charset="-122"/>
                <a:ea typeface="楷体" panose="02010609060101010101" pitchFamily="49" charset="-122"/>
                <a:cs typeface="宋体" pitchFamily="2" charset="-122"/>
              </a:rPr>
              <a:t>自己的家国之痛</a:t>
            </a:r>
            <a:r>
              <a:rPr lang="x-none" altLang="zh-CN"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a:off x="8028880" y="3640762"/>
            <a:ext cx="832480" cy="1444422"/>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3783527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2016" y="0"/>
            <a:ext cx="11620624" cy="678955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五、</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贺新郎　送胡邦衡待制赴新州</a:t>
            </a: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张</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元幹①</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梦绕神州路。怅秋风、连营画角，故宫离黍②。底事昆仑倾砥柱，九地黄流乱注，聚万落千村狐兔。天意从来高难问，况人情老易悲难诉。更南浦，送君去。</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凉生岸柳催残暑。耿③斜河，疏星淡月，断云微度。万里江山知何处？回首对床夜语。雁不到，书成谁与？目尽青天怀今古，肯儿曹恩怨相尔汝！举大白④，听《金缕》。</a:t>
            </a: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①</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张元幹：南宋初爱国词人。宋高宗绍兴八年</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(1138</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年</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，南宋向金屈辱求和，枢密院编修官胡铨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字邦衡</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因上书请斩秦桧，被贬为福州签判。绍兴十二年，胡再遭迫害，被除名押送新州</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今广东新兴</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加以管制。时张元幹寓居福州，作《贺新郎》以送胡铨，后因此词而被捕下狱，并被削职为民。</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②</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故宫离黍：旧时宫殿长满荒草。</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③</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耿：明亮。</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④</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大白：酒杯。</a:t>
            </a:r>
          </a:p>
        </p:txBody>
      </p:sp>
    </p:spTree>
    <p:extLst>
      <p:ext uri="{BB962C8B-B14F-4D97-AF65-F5344CB8AC3E}">
        <p14:creationId xmlns:p14="http://schemas.microsoft.com/office/powerpoint/2010/main" val="213368067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下面对这首词内容的理解与赏析，不正确的一项是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．这首送别词与通常的婉约之作迥然不同，满纸忠愤，慷慨悲凉，具有震撼心弦的力量。</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底事</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，即何事、为什么，冠领以下三句，是作者客观的疑问；</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昆仑倾砥柱</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，指遭逢地震之类的自然灾害。</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．“更南浦</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二句，始入送别正题，将送别场面置于广阔的时代背景之下，突出了送别的意义，充满悲壮感。</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．“目尽</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二句是说：我们关注的是天下古今大事，怎么能像小儿女那样只顾个人的恩怨呢！</a:t>
            </a:r>
          </a:p>
        </p:txBody>
      </p:sp>
    </p:spTree>
    <p:extLst>
      <p:ext uri="{BB962C8B-B14F-4D97-AF65-F5344CB8AC3E}">
        <p14:creationId xmlns:p14="http://schemas.microsoft.com/office/powerpoint/2010/main" val="316434151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1399" y="2636912"/>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底事</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，即何事、为什么，冠领以下三句，是作者客观的疑问；</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昆仑倾砥柱</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，指遭逢地震之类的自然灾害。</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词句解说曲解原意</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714130"/>
            <a:ext cx="1661140" cy="939080"/>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340063" cy="1151954"/>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项，应是悲怆的质问；</a:t>
            </a:r>
          </a:p>
        </p:txBody>
      </p:sp>
      <p:sp>
        <p:nvSpPr>
          <p:cNvPr id="7" name="Rectangle 6"/>
          <p:cNvSpPr>
            <a:spLocks noChangeArrowheads="1"/>
          </p:cNvSpPr>
          <p:nvPr/>
        </p:nvSpPr>
        <p:spPr bwMode="auto">
          <a:xfrm>
            <a:off x="5350848" y="4503307"/>
            <a:ext cx="5774376" cy="1314025"/>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昆仑倾砥柱</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，喻指北宋的灭亡。</a:t>
            </a:r>
          </a:p>
        </p:txBody>
      </p:sp>
      <p:sp>
        <p:nvSpPr>
          <p:cNvPr id="8" name="Line 7"/>
          <p:cNvSpPr>
            <a:spLocks noChangeShapeType="1"/>
          </p:cNvSpPr>
          <p:nvPr/>
        </p:nvSpPr>
        <p:spPr bwMode="auto">
          <a:xfrm>
            <a:off x="8028880" y="3714130"/>
            <a:ext cx="947828" cy="78917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355057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80008" y="332656"/>
            <a:ext cx="11404600" cy="619862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六、</a:t>
            </a:r>
            <a:r>
              <a:rPr kumimoji="0" lang="x-none" altLang="zh-CN" dirty="0" smtClean="0">
                <a:solidFill>
                  <a:srgbClr val="0000FF"/>
                </a:solidFill>
                <a:latin typeface="楷体" panose="02010609060101010101" pitchFamily="49" charset="-122"/>
                <a:ea typeface="楷体" panose="02010609060101010101" pitchFamily="49" charset="-122"/>
                <a:cs typeface="宋体" pitchFamily="2" charset="-122"/>
              </a:rPr>
              <a:t>阅读下面这首唐诗</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，然后回答(1)～(2)题。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对　雪①</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杜　甫</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战哭多新鬼，愁吟独老翁。</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乱云低薄暮，急雪舞回风。</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瓢弃樽无绿，炉存火似红。</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数州消息断，愁坐正书空②。</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①此诗写于“安史之乱”期间，长安失陷时，诗人逃到半路被叛军抓住，解送回长安。②《世说新语·黜免》载：“殷中军(殷浩)被废，在信安，终日恒书空作字。扬州吏民寻义逐之，窃视，唯作‘咄咄怪事’四字而已。”</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71473703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7135" y="620688"/>
            <a:ext cx="11404600" cy="54107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下列对这首诗的理解，不正确的一项是(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A．诗人用“多”写“安史之乱”带来的悲惨景象；用“独”写自己的处境，抒发了诗人的悲凉之情。</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B．“瓢弃樽无绿”一句写出了诗人在苦寒中找不到一滴酒的窘态，表现了诗人困居长安生活的艰苦。</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C．“炉存火似红”中的“红”字写出了炉火熊熊燃烧的情景，火光照亮室内，写出了诗人对温暖的渴望。</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D．第四联，诗人以殷浩自比，因忧愁无聊，用手在空中写着字，以此表达诗人对国家命运的忧虑、对离散的亲人深切牵挂而又无从着力的苦恼心情。</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219063133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1399" y="2636912"/>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C．“炉存火似红”中的“红”字写出了炉火熊熊燃烧的情景，火光照亮室内，写出了诗人对温暖的渴望。</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词句解说曲解原意</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714130"/>
            <a:ext cx="1661140" cy="939080"/>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340063" cy="1314758"/>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C</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项，“‘红</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字写出了炉</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火熊熊燃烧的情景，火光</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照亮室内</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smtClean="0">
                <a:solidFill>
                  <a:srgbClr val="FF0000"/>
                </a:solidFill>
                <a:latin typeface="楷体" panose="02010609060101010101" pitchFamily="49" charset="-122"/>
                <a:ea typeface="楷体" panose="02010609060101010101" pitchFamily="49" charset="-122"/>
                <a:cs typeface="宋体" pitchFamily="2" charset="-122"/>
              </a:rPr>
              <a:t>错误</a:t>
            </a:r>
            <a:r>
              <a:rPr lang="zh-CN" altLang="en-US" sz="2800" dirty="0" smtClean="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774376" cy="1314025"/>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这句诗是写炉火燃尽的情景。</a:t>
            </a:r>
          </a:p>
        </p:txBody>
      </p:sp>
      <p:sp>
        <p:nvSpPr>
          <p:cNvPr id="8" name="Line 7"/>
          <p:cNvSpPr>
            <a:spLocks noChangeShapeType="1"/>
          </p:cNvSpPr>
          <p:nvPr/>
        </p:nvSpPr>
        <p:spPr bwMode="auto">
          <a:xfrm>
            <a:off x="8028880" y="3714130"/>
            <a:ext cx="947828" cy="78917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2491688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393338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七、</a:t>
            </a:r>
            <a:r>
              <a:rPr kumimoji="0" lang="x-none" altLang="zh-CN" dirty="0" smtClean="0">
                <a:solidFill>
                  <a:srgbClr val="0000FF"/>
                </a:solidFill>
                <a:latin typeface="楷体" panose="02010609060101010101" pitchFamily="49" charset="-122"/>
                <a:ea typeface="楷体" panose="02010609060101010101" pitchFamily="49" charset="-122"/>
                <a:cs typeface="宋体" pitchFamily="2" charset="-122"/>
              </a:rPr>
              <a:t>阅读下面这首词</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，然后回答(1)～(2)题。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鹧鸪天　离恨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纳兰性德</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x-none" altLang="zh-CN" dirty="0" smtClean="0">
                <a:solidFill>
                  <a:srgbClr val="0000FF"/>
                </a:solidFill>
                <a:latin typeface="楷体" panose="02010609060101010101" pitchFamily="49" charset="-122"/>
                <a:ea typeface="楷体" panose="02010609060101010101" pitchFamily="49" charset="-122"/>
                <a:cs typeface="宋体" pitchFamily="2" charset="-122"/>
              </a:rPr>
              <a:t>背立盈盈故作羞</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，手挼梅蕊打肩头。欲将离恨寻郎说，待得郎来恨却休。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x-none" altLang="zh-CN" dirty="0" smtClean="0">
                <a:solidFill>
                  <a:srgbClr val="0000FF"/>
                </a:solidFill>
                <a:latin typeface="楷体" panose="02010609060101010101" pitchFamily="49" charset="-122"/>
                <a:ea typeface="楷体" panose="02010609060101010101" pitchFamily="49" charset="-122"/>
                <a:cs typeface="宋体" pitchFamily="2" charset="-122"/>
              </a:rPr>
              <a:t>云淡淡</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，水悠悠。一声横笛锁空楼。何时共泛春溪月，断岸垂杨一叶舟。</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316434151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下列对这首词的赏析，不正确的一项是(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A．“背立盈盈故作羞”，描写女子背对情郎站立时那种故作娇羞的姿态，样子传神动人。</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B．“手挼梅蕊打肩头”，通过女子揉弄梅蕊、轻敲肩头的动作写出了女子的可爱。</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C．三、四两句写女子对情郎的情感由思念转为怨恨，直到看见情郎恨意也未消除。</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D．五、六两句中“淡淡”和“悠悠”两个叠音词，烘托出女子对情郎的思念悠远绵长。</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71473703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1399" y="2636912"/>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C．三、四两句写女子对情郎的情感由思念转为怨恨，直到看见情郎恨意也未消除。</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词句解说曲解原意</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flipH="1">
            <a:off x="2983364" y="3714130"/>
            <a:ext cx="1661140" cy="939080"/>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484079" cy="1314758"/>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C</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项，词的原句是</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待得郎</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来恨却休</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，因此</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直到看</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见情郎恨意也未消除</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有误</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503307"/>
            <a:ext cx="5774376" cy="1314025"/>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实则是本有离恨要向情郎诉说，</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可情郎来恨已没。</a:t>
            </a:r>
          </a:p>
        </p:txBody>
      </p:sp>
      <p:sp>
        <p:nvSpPr>
          <p:cNvPr id="8" name="Line 7"/>
          <p:cNvSpPr>
            <a:spLocks noChangeShapeType="1"/>
          </p:cNvSpPr>
          <p:nvPr/>
        </p:nvSpPr>
        <p:spPr bwMode="auto">
          <a:xfrm>
            <a:off x="8028880" y="3714130"/>
            <a:ext cx="947828" cy="789178"/>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238868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521373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八、阅读下面这首宋诗，完成</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15</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题。</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正月二十日往岐亭郡人潘古郭三人送余于女王城</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东禅庄院</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苏轼</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十日春寒不出门，不知江柳已摇村。</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稍闻决决流冰谷，尽放青青没烧痕。</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数亩荒园留我住，半瓶浊酒待君温。</a:t>
            </a:r>
          </a:p>
          <a:p>
            <a:pPr latinLnBrk="0">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去年今日关山路，细雨梅花正断魂。</a:t>
            </a:r>
          </a:p>
          <a:p>
            <a:pPr latinLnBrk="0">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注</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女王城：在黄州城东十五里。</a:t>
            </a:r>
          </a:p>
        </p:txBody>
      </p:sp>
    </p:spTree>
    <p:extLst>
      <p:ext uri="{BB962C8B-B14F-4D97-AF65-F5344CB8AC3E}">
        <p14:creationId xmlns:p14="http://schemas.microsoft.com/office/powerpoint/2010/main" val="21906313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14295" y="332656"/>
            <a:ext cx="11404600" cy="619862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二、</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阅读下面这首宋诗，完成(1)～(2)题。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雪夜感旧①</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陆　游</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江月亭前桦烛香②，龙门阁③上驮声长。</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乱山古驿经三折④，小市孤城宿两当⑤。</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晚岁犹思事鞍马，当时那信老耕桑。</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绿沉金锁俱尘委，雪洒寒灯泪数行。</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①本诗作于1197年，陆游73岁，闲居江阴。②江月亭：在今四川广元。桦烛：用桦树皮作的烛。③龙门阁：在今四川广元北。④三折：即三折铺，在夔州(今重庆市奉节县)至梁山(今属四川)道中。⑤两当：今甘肃两当县。</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85536878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692696"/>
            <a:ext cx="11404600" cy="49182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14</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．下列对这首诗的赏析，不正确的一项是（</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3</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分）</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A</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．作者苏轼是北宋诗坛最有成就的诗人，他的诗才情豪迈，挥洒自如，本诗是他的代表作之一。</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B</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．开篇以一“摇”字活画出春风荡漾、江柳轻拂的神态，表现了春天到来的迅疾。</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C</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．颔联巧用叠词，前者拟溪流潺潺之声，后者描碧草新绿之色，视听结合更显得春意盎然。</a:t>
            </a:r>
          </a:p>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．这首诗前四句写“往岐亭”途中所见，五六句写女王城饯别。“数亩荒园”，点明了诗人的目的地。</a:t>
            </a:r>
          </a:p>
        </p:txBody>
      </p:sp>
    </p:spTree>
    <p:extLst>
      <p:ext uri="{BB962C8B-B14F-4D97-AF65-F5344CB8AC3E}">
        <p14:creationId xmlns:p14="http://schemas.microsoft.com/office/powerpoint/2010/main" val="316434151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1399" y="2636912"/>
            <a:ext cx="11307881" cy="10772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D</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．这首诗前四句写“往岐亭”途中所见，五六句写女王城饯别。“数亩荒园”，点明了诗人的目的地。</a:t>
            </a: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词句解说曲解原意</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a:off x="2556272" y="3714130"/>
            <a:ext cx="427092" cy="939080"/>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484079" cy="1314758"/>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D 【</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解析</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数亩荒园’，</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点明了诗人的目的地”错。</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609854"/>
            <a:ext cx="5774376" cy="1314025"/>
          </a:xfrm>
          <a:prstGeom prst="rect">
            <a:avLst/>
          </a:prstGeom>
          <a:solidFill>
            <a:srgbClr val="FFFFFF"/>
          </a:solidFill>
          <a:ln w="38100" algn="ctr">
            <a:solidFill>
              <a:srgbClr val="00B050"/>
            </a:solidFill>
            <a:miter lim="800000"/>
            <a:headEnd/>
            <a:tailEnd/>
          </a:ln>
        </p:spPr>
        <p:txBody>
          <a:bodyPr wrap="none" anchor="ctr"/>
          <a:lstStyle/>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数亩荒园指的是女王城东禅庄院，</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是饯别的地点。</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flipH="1">
            <a:off x="7020767" y="3776629"/>
            <a:ext cx="556715" cy="833225"/>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491037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7212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九、</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阅读下面两首诗，完成后面的题目。</a:t>
            </a:r>
            <a:endParaRPr kumimoji="0" lang="en-US"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夜宿七盘岭①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沈佺期</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独游千里外，高卧七盘西。</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山月临窗近，天河入户低。</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芳春平仲绿，清夜子规啼。</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浮客空留听，褒城闻曙鸡。</a:t>
            </a:r>
            <a:endParaRPr kumimoji="0" lang="en-US"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　</a:t>
            </a:r>
            <a:r>
              <a:rPr kumimoji="0" lang="en-US" altLang="zh-CN" dirty="0">
                <a:solidFill>
                  <a:srgbClr val="0000FF"/>
                </a:solidFill>
                <a:latin typeface="楷体" panose="02010609060101010101" pitchFamily="49" charset="-122"/>
                <a:ea typeface="楷体" panose="02010609060101010101" pitchFamily="49" charset="-122"/>
                <a:cs typeface="宋体" pitchFamily="2" charset="-122"/>
              </a:rPr>
              <a:t>①</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七盘岭：在今四川广元东北。</a:t>
            </a:r>
          </a:p>
        </p:txBody>
      </p:sp>
    </p:spTree>
    <p:extLst>
      <p:ext uri="{BB962C8B-B14F-4D97-AF65-F5344CB8AC3E}">
        <p14:creationId xmlns:p14="http://schemas.microsoft.com/office/powerpoint/2010/main" val="219063133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294849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对诗</a:t>
            </a: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歌</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分析不恰当的一项是(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A．颈联从视觉和听觉两个角度写“独游者”此刻的心情。</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B．尾联“浮客”和“褒城”呼应首联“独游”“高卧”。</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C．“空”字生动形象，突出了七盘山之空旷、宁静。</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D．“褒城闻曙鸡”一句写出了诗人独游失意而夜不成寐。</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8861989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1399" y="2636912"/>
            <a:ext cx="11307881" cy="58477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C．“空”字生动形象，突出了七盘山之空旷、宁静。</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词句解说曲解原意</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a:off x="2556272" y="3221687"/>
            <a:ext cx="427092" cy="1431523"/>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484079" cy="1314758"/>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C</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项，“空</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表现的是诗人</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内心的失意惆怅</a:t>
            </a:r>
            <a:r>
              <a:rPr lang="zh-CN" altLang="en-US" sz="2800" dirty="0">
                <a:solidFill>
                  <a:srgbClr val="FF0000"/>
                </a:solidFill>
                <a:latin typeface="楷体" panose="02010609060101010101" pitchFamily="49" charset="-122"/>
                <a:ea typeface="楷体" panose="02010609060101010101" pitchFamily="49" charset="-122"/>
                <a:cs typeface="宋体" pitchFamily="2" charset="-122"/>
              </a:rPr>
              <a:t>。</a:t>
            </a:r>
            <a:endParaRPr lang="zh-CN" altLang="zh-CN"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7" name="Rectangle 6"/>
          <p:cNvSpPr>
            <a:spLocks noChangeArrowheads="1"/>
          </p:cNvSpPr>
          <p:nvPr/>
        </p:nvSpPr>
        <p:spPr bwMode="auto">
          <a:xfrm>
            <a:off x="5350848" y="4609854"/>
            <a:ext cx="5774376" cy="1314025"/>
          </a:xfrm>
          <a:prstGeom prst="rect">
            <a:avLst/>
          </a:prstGeom>
          <a:solidFill>
            <a:srgbClr val="FFFFFF"/>
          </a:solidFill>
          <a:ln w="38100" algn="ctr">
            <a:solidFill>
              <a:srgbClr val="00B050"/>
            </a:solidFill>
            <a:miter lim="800000"/>
            <a:headEnd/>
            <a:tailEnd/>
          </a:ln>
        </p:spPr>
        <p:txBody>
          <a:bodyPr wrap="none" anchor="ctr"/>
          <a:lstStyle/>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并不是七盘山的空旷、宁静。</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flipH="1">
            <a:off x="7020766" y="3221687"/>
            <a:ext cx="556715" cy="1388167"/>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720111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30775" y="980728"/>
            <a:ext cx="11404600" cy="47212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zh-CN" altLang="en-US" dirty="0">
                <a:solidFill>
                  <a:srgbClr val="0000FF"/>
                </a:solidFill>
                <a:latin typeface="楷体" panose="02010609060101010101" pitchFamily="49" charset="-122"/>
                <a:ea typeface="楷体" panose="02010609060101010101" pitchFamily="49" charset="-122"/>
                <a:cs typeface="宋体" pitchFamily="2" charset="-122"/>
              </a:rPr>
              <a:t>十、</a:t>
            </a: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阅读下面这首唐诗，完成下面问题。</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金陵城西楼月下吟</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李　白</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金陵夜寂凉风发，独上高楼望吴越。</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白云映水摇空城，白露垂珠滴秋月。</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月下沉吟久不归，古来相接眼中稀。</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解道澄江净如练，令人长忆谢玄晖[注]。</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【注】　谢玄晖：名谢朓，南齐著名诗人。</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8861989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2016" y="548680"/>
            <a:ext cx="11665296" cy="541071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下列对这首诗的理解和分析，不正确的一项是(　　)</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A．“金陵夜寂凉风发，独上高楼望吴越”两句中“金陵”点明了地点，“夜寂”概括了时间和环境，“凉风发”暗示了季节，“望吴越”交代了登楼的目的。</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B．“古来相接眼中稀”中的“相接”是从古至今，由人及己的意思；“眼中”在结构上有过渡作用，暗示后面将要写的内容。</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C．“解道澄江净如练，令人长忆谢玄晖”两句话中有话，意思是谢朓的诗我能理解，但今日我写此诗，又有谁能读懂呢？</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D．诗人笔触所及，广阔且悠远，而读者细细品味，则会发现本诗以“愁情”为线索贯通前后，脉络清晰。</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160621981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50311" y="2346110"/>
            <a:ext cx="11307881" cy="156966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kumimoji="0" lang="x-none" altLang="zh-CN" dirty="0">
                <a:solidFill>
                  <a:srgbClr val="0000FF"/>
                </a:solidFill>
                <a:latin typeface="楷体" panose="02010609060101010101" pitchFamily="49" charset="-122"/>
                <a:ea typeface="楷体" panose="02010609060101010101" pitchFamily="49" charset="-122"/>
                <a:cs typeface="宋体" pitchFamily="2" charset="-122"/>
              </a:rPr>
              <a:t>B．“古来相接眼中稀”中的“相接”是从古至今，由人及己的意思；“眼中”在结构上有过渡作用，暗示后面将要写的内容。</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
        <p:nvSpPr>
          <p:cNvPr id="3" name="AutoShape 3"/>
          <p:cNvSpPr>
            <a:spLocks noChangeArrowheads="1"/>
          </p:cNvSpPr>
          <p:nvPr/>
        </p:nvSpPr>
        <p:spPr bwMode="auto">
          <a:xfrm>
            <a:off x="2983364" y="549276"/>
            <a:ext cx="4734967" cy="1584325"/>
          </a:xfrm>
          <a:prstGeom prst="downArrowCallout">
            <a:avLst>
              <a:gd name="adj1" fmla="val 56814"/>
              <a:gd name="adj2" fmla="val 56814"/>
              <a:gd name="adj3" fmla="val 16667"/>
              <a:gd name="adj4" fmla="val 66667"/>
            </a:avLst>
          </a:prstGeom>
          <a:solidFill>
            <a:srgbClr val="FFFFFF"/>
          </a:solidFill>
          <a:ln w="38100" algn="ctr">
            <a:solidFill>
              <a:srgbClr val="008000"/>
            </a:solidFill>
            <a:miter lim="800000"/>
            <a:headEnd/>
            <a:tailEnd/>
          </a:ln>
        </p:spPr>
        <p:txBody>
          <a:bodyPr wrap="none" anchor="ctr"/>
          <a:lstStyle/>
          <a:p>
            <a:pPr marL="342900" indent="-342900" algn="ctr">
              <a:lnSpc>
                <a:spcPct val="135000"/>
              </a:lnSpc>
              <a:buNone/>
              <a:defRPr/>
            </a:pPr>
            <a:r>
              <a:rPr kumimoji="0" lang="zh-CN" altLang="en-US" sz="3600" dirty="0">
                <a:solidFill>
                  <a:srgbClr val="FF0000"/>
                </a:solidFill>
                <a:latin typeface="楷体" panose="02010609060101010101" pitchFamily="49" charset="-122"/>
                <a:ea typeface="楷体" panose="02010609060101010101" pitchFamily="49" charset="-122"/>
              </a:rPr>
              <a:t>词句解说曲解原意</a:t>
            </a:r>
            <a:endParaRPr kumimoji="0" lang="en-US" altLang="zh-CN" sz="3600" dirty="0">
              <a:solidFill>
                <a:srgbClr val="FF0000"/>
              </a:solidFill>
              <a:latin typeface="楷体" panose="02010609060101010101" pitchFamily="49" charset="-122"/>
              <a:ea typeface="楷体" panose="02010609060101010101" pitchFamily="49" charset="-122"/>
            </a:endParaRPr>
          </a:p>
        </p:txBody>
      </p:sp>
      <p:sp>
        <p:nvSpPr>
          <p:cNvPr id="5" name="Line 4"/>
          <p:cNvSpPr>
            <a:spLocks noChangeShapeType="1"/>
          </p:cNvSpPr>
          <p:nvPr/>
        </p:nvSpPr>
        <p:spPr bwMode="auto">
          <a:xfrm>
            <a:off x="2844304" y="3937448"/>
            <a:ext cx="139060" cy="715762"/>
          </a:xfrm>
          <a:prstGeom prst="line">
            <a:avLst/>
          </a:prstGeom>
          <a:noFill/>
          <a:ln w="38100">
            <a:solidFill>
              <a:srgbClr val="0000FF"/>
            </a:solidFill>
            <a:round/>
            <a:headEnd/>
            <a:tailEnd type="triangle" w="med" len="med"/>
          </a:ln>
        </p:spPr>
        <p:txBody>
          <a:bodyPr wrap="none" anchor="ctr"/>
          <a:lstStyle/>
          <a:p>
            <a:endParaRPr lang="zh-CN" altLang="en-US"/>
          </a:p>
        </p:txBody>
      </p:sp>
      <p:sp>
        <p:nvSpPr>
          <p:cNvPr id="6" name="Rectangle 5"/>
          <p:cNvSpPr>
            <a:spLocks noChangeArrowheads="1"/>
          </p:cNvSpPr>
          <p:nvPr/>
        </p:nvSpPr>
        <p:spPr bwMode="auto">
          <a:xfrm>
            <a:off x="448457" y="4634522"/>
            <a:ext cx="4484079" cy="1314758"/>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B</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项，“‘相接</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是从古至今</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，由人及己的意思</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错。</a:t>
            </a:r>
          </a:p>
        </p:txBody>
      </p:sp>
      <p:sp>
        <p:nvSpPr>
          <p:cNvPr id="7" name="Rectangle 6"/>
          <p:cNvSpPr>
            <a:spLocks noChangeArrowheads="1"/>
          </p:cNvSpPr>
          <p:nvPr/>
        </p:nvSpPr>
        <p:spPr bwMode="auto">
          <a:xfrm>
            <a:off x="5350848" y="4609854"/>
            <a:ext cx="6307344" cy="1314025"/>
          </a:xfrm>
          <a:prstGeom prst="rect">
            <a:avLst/>
          </a:prstGeom>
          <a:solidFill>
            <a:srgbClr val="FFFFFF"/>
          </a:solidFill>
          <a:ln w="38100" algn="ctr">
            <a:solidFill>
              <a:srgbClr val="00B050"/>
            </a:solidFill>
            <a:miter lim="800000"/>
            <a:headEnd/>
            <a:tailEnd/>
          </a:ln>
        </p:spPr>
        <p:txBody>
          <a:bodyPr wrap="none" anchor="ctr"/>
          <a:lstStyle/>
          <a:p>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相接</a:t>
            </a:r>
            <a:r>
              <a:rPr lang="en-US" altLang="zh-CN" sz="2800" dirty="0">
                <a:solidFill>
                  <a:srgbClr val="FF0000"/>
                </a:solidFill>
                <a:latin typeface="楷体" panose="02010609060101010101" pitchFamily="49" charset="-122"/>
                <a:ea typeface="楷体" panose="02010609060101010101" pitchFamily="49" charset="-122"/>
                <a:cs typeface="宋体" pitchFamily="2" charset="-122"/>
              </a:rPr>
              <a:t>”</a:t>
            </a:r>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是精神相通，心心相印的意思，</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此指能彼此对话，思想感情上互生共</a:t>
            </a:r>
            <a:endParaRPr lang="en-US" altLang="zh-CN" sz="2800" dirty="0">
              <a:solidFill>
                <a:srgbClr val="FF0000"/>
              </a:solidFill>
              <a:latin typeface="楷体" panose="02010609060101010101" pitchFamily="49" charset="-122"/>
              <a:ea typeface="楷体" panose="02010609060101010101" pitchFamily="49" charset="-122"/>
              <a:cs typeface="宋体" pitchFamily="2" charset="-122"/>
            </a:endParaRPr>
          </a:p>
          <a:p>
            <a:r>
              <a:rPr lang="zh-CN" altLang="zh-CN" sz="2800" dirty="0">
                <a:solidFill>
                  <a:srgbClr val="FF0000"/>
                </a:solidFill>
                <a:latin typeface="楷体" panose="02010609060101010101" pitchFamily="49" charset="-122"/>
                <a:ea typeface="楷体" panose="02010609060101010101" pitchFamily="49" charset="-122"/>
                <a:cs typeface="宋体" pitchFamily="2" charset="-122"/>
              </a:rPr>
              <a:t>鸣的人。</a:t>
            </a:r>
            <a:endParaRPr lang="zh-CN" altLang="en-US" sz="2800" dirty="0">
              <a:solidFill>
                <a:srgbClr val="FF0000"/>
              </a:solidFill>
              <a:latin typeface="楷体" panose="02010609060101010101" pitchFamily="49" charset="-122"/>
              <a:ea typeface="楷体" panose="02010609060101010101" pitchFamily="49" charset="-122"/>
              <a:cs typeface="宋体" pitchFamily="2" charset="-122"/>
            </a:endParaRPr>
          </a:p>
        </p:txBody>
      </p:sp>
      <p:sp>
        <p:nvSpPr>
          <p:cNvPr id="8" name="Line 7"/>
          <p:cNvSpPr>
            <a:spLocks noChangeShapeType="1"/>
          </p:cNvSpPr>
          <p:nvPr/>
        </p:nvSpPr>
        <p:spPr bwMode="auto">
          <a:xfrm flipH="1">
            <a:off x="7020765" y="3937448"/>
            <a:ext cx="278357" cy="672406"/>
          </a:xfrm>
          <a:prstGeom prst="line">
            <a:avLst/>
          </a:prstGeom>
          <a:noFill/>
          <a:ln w="38100">
            <a:solidFill>
              <a:srgbClr val="0000FF"/>
            </a:solidFill>
            <a:round/>
            <a:headEnd/>
            <a:tailEnd type="triangle" w="med" len="med"/>
          </a:ln>
        </p:spPr>
        <p:txBody>
          <a:bodyPr wrap="none" anchor="ctr"/>
          <a:lstStyle/>
          <a:p>
            <a:endParaRPr lang="zh-CN" altLang="en-US"/>
          </a:p>
        </p:txBody>
      </p:sp>
    </p:spTree>
    <p:extLst>
      <p:ext uri="{BB962C8B-B14F-4D97-AF65-F5344CB8AC3E}">
        <p14:creationId xmlns:p14="http://schemas.microsoft.com/office/powerpoint/2010/main" val="1842264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
          <p:cNvSpPr>
            <a:spLocks noChangeArrowheads="1"/>
          </p:cNvSpPr>
          <p:nvPr/>
        </p:nvSpPr>
        <p:spPr bwMode="auto">
          <a:xfrm>
            <a:off x="972096" y="2492896"/>
            <a:ext cx="10153128" cy="1296144"/>
          </a:xfrm>
          <a:prstGeom prst="roundRect">
            <a:avLst>
              <a:gd name="adj" fmla="val 6394"/>
            </a:avLst>
          </a:prstGeom>
          <a:solidFill>
            <a:srgbClr val="FFFF99"/>
          </a:solidFill>
          <a:ln w="41275">
            <a:solidFill>
              <a:srgbClr val="0000FF"/>
            </a:solidFill>
            <a:round/>
            <a:headEnd/>
            <a:tailEnd/>
          </a:ln>
        </p:spPr>
        <p:txBody>
          <a:bodyPr lIns="91438" tIns="45719" rIns="91438" bIns="45719"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marL="342900" indent="-342900" algn="ctr">
              <a:lnSpc>
                <a:spcPct val="135000"/>
              </a:lnSpc>
              <a:buNone/>
              <a:defRPr/>
            </a:pPr>
            <a:r>
              <a:rPr kumimoji="0" lang="zh-CN" altLang="en-US" sz="8000" dirty="0">
                <a:solidFill>
                  <a:srgbClr val="FF0000"/>
                </a:solidFill>
                <a:latin typeface="楷体" panose="02010609060101010101" pitchFamily="49" charset="-122"/>
                <a:ea typeface="楷体" panose="02010609060101010101" pitchFamily="49" charset="-122"/>
              </a:rPr>
              <a:t>主题情感分析不当</a:t>
            </a:r>
            <a:endParaRPr kumimoji="0" lang="en-US" altLang="zh-CN" sz="8000"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8884666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43079" y="404664"/>
            <a:ext cx="11404600" cy="550920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lvl="0" indent="304800" eaLnBrk="1" hangingPunct="1">
              <a:spcBef>
                <a:spcPct val="0"/>
              </a:spcBef>
              <a:buNone/>
            </a:pPr>
            <a:r>
              <a:rPr kumimoji="0" lang="zh-CN" altLang="en-US" dirty="0" smtClean="0">
                <a:solidFill>
                  <a:srgbClr val="0000FF"/>
                </a:solidFill>
                <a:latin typeface="楷体" panose="02010609060101010101" pitchFamily="49" charset="-122"/>
                <a:ea typeface="楷体" panose="02010609060101010101" pitchFamily="49" charset="-122"/>
                <a:cs typeface="宋体" pitchFamily="2" charset="-122"/>
              </a:rPr>
              <a:t>一、</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阅读</a:t>
            </a: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下面这首宋诗，完成各题。</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闻武均州报已复西京</a:t>
            </a:r>
          </a:p>
          <a:p>
            <a:pPr lvl="0" indent="304800">
              <a:spcBef>
                <a:spcPct val="0"/>
              </a:spcBef>
              <a:buNone/>
            </a:pPr>
            <a:r>
              <a:rPr kumimoji="0" lang="en-US" altLang="zh-CN" dirty="0" smtClean="0">
                <a:solidFill>
                  <a:srgbClr val="0000FF"/>
                </a:solidFill>
                <a:latin typeface="楷体" panose="02010609060101010101" pitchFamily="49" charset="-122"/>
                <a:ea typeface="楷体" panose="02010609060101010101" pitchFamily="49" charset="-122"/>
                <a:cs typeface="宋体" pitchFamily="2" charset="-122"/>
              </a:rPr>
              <a:t>           </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陆游</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白发将军亦壮哉，西京昨夜捷书来。</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胡儿敢作千年计，天意宁知一日回。</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列圣仁恩深雨露，中兴赦令疾风雷。</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悬知寒食朝陵使，驿路梨花处处开。</a:t>
            </a:r>
          </a:p>
          <a:p>
            <a:pPr lvl="0" indent="304800">
              <a:spcBef>
                <a:spcPct val="0"/>
              </a:spcBef>
              <a:buNone/>
            </a:pPr>
            <a:r>
              <a:rPr kumimoji="0" lang="zh-CN" altLang="zh-CN" dirty="0">
                <a:solidFill>
                  <a:srgbClr val="0000FF"/>
                </a:solidFill>
                <a:latin typeface="楷体" panose="02010609060101010101" pitchFamily="49" charset="-122"/>
                <a:ea typeface="楷体" panose="02010609060101010101" pitchFamily="49" charset="-122"/>
                <a:cs typeface="宋体" pitchFamily="2" charset="-122"/>
              </a:rPr>
              <a:t>【注】武均州：即武巨。当时武巨任果州团练使，知均州，兼管内安抚使，节度忠义军。西京：指洛阳。朝陵使：朝祭陵墓的使者。北宋诸代皇帝的陵墓皆在西京，收复西京后即可派朝陵使前往祭扫</a:t>
            </a:r>
            <a:r>
              <a:rPr kumimoji="0" lang="zh-CN" altLang="zh-CN" dirty="0" smtClean="0">
                <a:solidFill>
                  <a:srgbClr val="0000FF"/>
                </a:solidFill>
                <a:latin typeface="楷体" panose="02010609060101010101" pitchFamily="49" charset="-122"/>
                <a:ea typeface="楷体" panose="02010609060101010101" pitchFamily="49" charset="-122"/>
                <a:cs typeface="宋体" pitchFamily="2" charset="-122"/>
              </a:rPr>
              <a:t>。</a:t>
            </a:r>
            <a:endParaRPr kumimoji="0" lang="zh-CN" altLang="zh-CN" dirty="0">
              <a:solidFill>
                <a:srgbClr val="0000FF"/>
              </a:solidFill>
              <a:latin typeface="楷体" panose="02010609060101010101" pitchFamily="49" charset="-122"/>
              <a:ea typeface="楷体" panose="02010609060101010101" pitchFamily="49" charset="-122"/>
              <a:cs typeface="宋体" pitchFamily="2" charset="-122"/>
            </a:endParaRPr>
          </a:p>
        </p:txBody>
      </p:sp>
    </p:spTree>
    <p:extLst>
      <p:ext uri="{BB962C8B-B14F-4D97-AF65-F5344CB8AC3E}">
        <p14:creationId xmlns:p14="http://schemas.microsoft.com/office/powerpoint/2010/main" val="31825919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汉仪书魂体简"/>
        <a:ea typeface="宋体"/>
        <a:cs typeface=""/>
      </a:majorFont>
      <a:minorFont>
        <a:latin typeface="黑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1056</TotalTime>
  <Words>7558</Words>
  <Application>Microsoft Office PowerPoint</Application>
  <PresentationFormat>自定义</PresentationFormat>
  <Paragraphs>930</Paragraphs>
  <Slides>160</Slides>
  <Notes>1</Notes>
  <HiddenSlides>0</HiddenSlides>
  <MMClips>0</MMClips>
  <ScaleCrop>false</ScaleCrop>
  <HeadingPairs>
    <vt:vector size="4" baseType="variant">
      <vt:variant>
        <vt:lpstr>主题</vt:lpstr>
      </vt:variant>
      <vt:variant>
        <vt:i4>3</vt:i4>
      </vt:variant>
      <vt:variant>
        <vt:lpstr>幻灯片标题</vt:lpstr>
      </vt:variant>
      <vt:variant>
        <vt:i4>160</vt:i4>
      </vt:variant>
    </vt:vector>
  </HeadingPairs>
  <TitlesOfParts>
    <vt:vector size="163" baseType="lpstr">
      <vt:lpstr>Office 主题</vt:lpstr>
      <vt:lpstr>1_默认设计模板</vt:lpstr>
      <vt:lpstr>2_Office 主题</vt:lpstr>
      <vt:lpstr>全国卷高考诗歌鉴赏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二轮复习文言文翻译公开课</dc:title>
  <dc:creator>Administrator</dc:creator>
  <cp:lastModifiedBy>Administrator</cp:lastModifiedBy>
  <cp:revision>350</cp:revision>
  <dcterms:created xsi:type="dcterms:W3CDTF">2017-02-27T08:18:43Z</dcterms:created>
  <dcterms:modified xsi:type="dcterms:W3CDTF">2019-04-10T12:42:57Z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