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329" r:id="rId2"/>
    <p:sldId id="328" r:id="rId3"/>
    <p:sldId id="472" r:id="rId4"/>
    <p:sldId id="478" r:id="rId5"/>
    <p:sldId id="479" r:id="rId6"/>
    <p:sldId id="335" r:id="rId7"/>
    <p:sldId id="354" r:id="rId8"/>
    <p:sldId id="387" r:id="rId9"/>
    <p:sldId id="337" r:id="rId10"/>
    <p:sldId id="350" r:id="rId11"/>
    <p:sldId id="351" r:id="rId12"/>
    <p:sldId id="379" r:id="rId13"/>
    <p:sldId id="361" r:id="rId14"/>
    <p:sldId id="481" r:id="rId15"/>
    <p:sldId id="380" r:id="rId16"/>
    <p:sldId id="362" r:id="rId17"/>
    <p:sldId id="381" r:id="rId18"/>
    <p:sldId id="363" r:id="rId19"/>
    <p:sldId id="364" r:id="rId20"/>
    <p:sldId id="382" r:id="rId21"/>
    <p:sldId id="367" r:id="rId22"/>
    <p:sldId id="383" r:id="rId23"/>
    <p:sldId id="368" r:id="rId24"/>
    <p:sldId id="369" r:id="rId25"/>
    <p:sldId id="370" r:id="rId26"/>
    <p:sldId id="371" r:id="rId27"/>
    <p:sldId id="338" r:id="rId28"/>
    <p:sldId id="377" r:id="rId29"/>
    <p:sldId id="385" r:id="rId30"/>
    <p:sldId id="386" r:id="rId31"/>
  </p:sldIdLst>
  <p:sldSz cx="12192000" cy="6858000"/>
  <p:notesSz cx="7104063" cy="10234613"/>
  <p:custDataLst>
    <p:tags r:id="rId33"/>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sorterViewPr>
    <p:cViewPr>
      <p:scale>
        <a:sx n="100" d="100"/>
        <a:sy n="100" d="100"/>
      </p:scale>
      <p:origin x="0" y="-5515"/>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eaLnBrk="1" fontAlgn="auto" hangingPunct="1">
              <a:spcBef>
                <a:spcPct val="0"/>
              </a:spcBef>
              <a:spcAft>
                <a:spcPct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eaLnBrk="1" fontAlgn="auto" hangingPunct="1">
              <a:spcBef>
                <a:spcPct val="0"/>
              </a:spcBef>
              <a:spcAft>
                <a:spcPct val="0"/>
              </a:spcAft>
              <a:defRPr sz="1200">
                <a:latin typeface="+mn-lt"/>
                <a:ea typeface="+mn-ea"/>
              </a:defRPr>
            </a:lvl1pPr>
          </a:lstStyle>
          <a:p>
            <a:pPr>
              <a:defRPr/>
            </a:pPr>
            <a:fld id="{0AC3D294-9426-4448-B4E1-9AA29640062F}" type="datetimeFigureOut">
              <a:rPr lang="zh-CN" altLang="en-US"/>
              <a:t>2020-10-28</a:t>
            </a:fld>
            <a:endParaRPr lang="zh-CN" altLang="en-US"/>
          </a:p>
        </p:txBody>
      </p:sp>
      <p:sp>
        <p:nvSpPr>
          <p:cNvPr id="4" name="幻灯片图像占位符 3"/>
          <p:cNvSpPr>
            <a:spLocks noGrp="1" noRot="1" noChangeAspect="1"/>
          </p:cNvSpPr>
          <p:nvPr>
            <p:ph type="sldImg" idx="2"/>
          </p:nvPr>
        </p:nvSpPr>
        <p:spPr>
          <a:xfrm>
            <a:off x="481013"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eaLnBrk="1" fontAlgn="auto" hangingPunct="1">
              <a:spcBef>
                <a:spcPct val="0"/>
              </a:spcBef>
              <a:spcAft>
                <a:spcPct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4313" y="9720263"/>
            <a:ext cx="3078162" cy="514350"/>
          </a:xfrm>
          <a:prstGeom prst="rect">
            <a:avLst/>
          </a:prstGeom>
        </p:spPr>
        <p:txBody>
          <a:bodyPr vert="horz" wrap="square" lIns="91440" tIns="45720" rIns="91440" bIns="45720" numCol="1" anchor="b" anchorCtr="0" compatLnSpc="1"/>
          <a:lstStyle>
            <a:lvl1pPr algn="r" eaLnBrk="1" hangingPunct="1">
              <a:defRPr sz="1200">
                <a:latin typeface="Calibri" panose="020F0502020204030204" pitchFamily="34" charset="0"/>
              </a:defRPr>
            </a:lvl1pPr>
          </a:lstStyle>
          <a:p>
            <a:pPr>
              <a:defRPr/>
            </a:pPr>
            <a:fld id="{535139AF-4BF2-4410-A481-7DFB9D567C32}" type="slidenum">
              <a:rPr lang="zh-CN" altLang="en-US"/>
              <a:t>‹#›</a:t>
            </a:fld>
            <a:endParaRPr lang="en-US" altLang="zh-CN"/>
          </a:p>
        </p:txBody>
      </p:sp>
    </p:spTree>
    <p:extLst>
      <p:ext uri="{BB962C8B-B14F-4D97-AF65-F5344CB8AC3E}">
        <p14:creationId xmlns:p14="http://schemas.microsoft.com/office/powerpoint/2010/main" val="41671671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87414C3D-E874-4BF1-8C08-79F382A6444D}" type="datetimeFigureOut">
              <a:rPr lang="zh-CN" altLang="en-US"/>
              <a:t>2020-10-28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001C75E-5D7A-4AB4-AAD2-11F9EFA9CE89}" type="slidenum">
              <a:rPr lang="zh-CN" altLang="en-US"/>
              <a:t>‹#›</a:t>
            </a:fld>
            <a:endParaRPr lang="en-US" altLang="zh-CN"/>
          </a:p>
        </p:txBody>
      </p:sp>
    </p:spTree>
  </p:cSld>
  <p:clrMapOvr>
    <a:masterClrMapping/>
  </p:clrMapOvr>
  <p:transition spd="slow"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9C769B6-19B1-4FD7-B77E-2705BAEB439D}" type="datetimeFigureOut">
              <a:rPr lang="zh-CN" altLang="en-US"/>
              <a:t>2020-10-28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25FC5FC-920F-48BA-8945-44C97A784F18}" type="slidenum">
              <a:rPr lang="zh-CN" altLang="en-US"/>
              <a:t>‹#›</a:t>
            </a:fld>
            <a:endParaRPr lang="en-US" altLang="zh-CN"/>
          </a:p>
        </p:txBody>
      </p:sp>
    </p:spTree>
  </p:cSld>
  <p:clrMapOvr>
    <a:masterClrMapping/>
  </p:clrMapOvr>
  <p:transition spd="slow"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81BC767-9406-415D-9CC6-89C0F4460FB4}" type="datetimeFigureOut">
              <a:rPr lang="zh-CN" altLang="en-US"/>
              <a:t>2020-10-28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DFF9354-340D-4B43-A2E6-4DEAFFF79529}" type="slidenum">
              <a:rPr lang="zh-CN" altLang="en-US"/>
              <a:t>‹#›</a:t>
            </a:fld>
            <a:endParaRPr lang="en-US" altLang="zh-CN"/>
          </a:p>
        </p:txBody>
      </p:sp>
    </p:spTree>
  </p:cSld>
  <p:clrMapOvr>
    <a:masterClrMapping/>
  </p:clrMapOvr>
  <p:transition spd="slow" advTm="3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transition spd="slow"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AD5E152-AB36-40AD-9758-E0B89B969D7C}" type="datetimeFigureOut">
              <a:rPr lang="zh-CN" altLang="en-US"/>
              <a:t>2020-10-28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EAF2932-92B7-4D6F-9804-096DB4EDFFDF}" type="slidenum">
              <a:rPr lang="zh-CN" altLang="en-US"/>
              <a:t>‹#›</a:t>
            </a:fld>
            <a:endParaRPr lang="en-US" altLang="zh-CN"/>
          </a:p>
        </p:txBody>
      </p:sp>
    </p:spTree>
  </p:cSld>
  <p:clrMapOvr>
    <a:masterClrMapping/>
  </p:clrMapOvr>
  <p:transition spd="slow"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B1165B7-301B-4650-BCE8-D1126CF77360}" type="datetimeFigureOut">
              <a:rPr lang="zh-CN" altLang="en-US"/>
              <a:t>2020-10-28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29F5410-4AE3-48B8-90F2-010523B148BE}" type="slidenum">
              <a:rPr lang="zh-CN" altLang="en-US"/>
              <a:t>‹#›</a:t>
            </a:fld>
            <a:endParaRPr lang="en-US" altLang="zh-CN"/>
          </a:p>
        </p:txBody>
      </p:sp>
    </p:spTree>
  </p:cSld>
  <p:clrMapOvr>
    <a:masterClrMapping/>
  </p:clrMapOvr>
  <p:transition spd="slow"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D9A864E9-BDDB-4D62-9902-88182FA15DD5}" type="datetimeFigureOut">
              <a:rPr lang="zh-CN" altLang="en-US"/>
              <a:t>2020-10-28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CDCBC49-202A-4B79-8100-47AD497C7A91}" type="slidenum">
              <a:rPr lang="zh-CN" altLang="en-US"/>
              <a:t>‹#›</a:t>
            </a:fld>
            <a:endParaRPr lang="en-US" altLang="zh-CN"/>
          </a:p>
        </p:txBody>
      </p:sp>
    </p:spTree>
  </p:cSld>
  <p:clrMapOvr>
    <a:masterClrMapping/>
  </p:clrMapOvr>
  <p:transition spd="slow"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FF66680C-4F5A-4DE7-B0C2-CE958511107D}" type="datetimeFigureOut">
              <a:rPr lang="zh-CN" altLang="en-US"/>
              <a:t>2020-10-28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A1FCF91-927C-453B-BEA3-F4C2F2BA6B8E}" type="slidenum">
              <a:rPr lang="zh-CN" altLang="en-US"/>
              <a:t>‹#›</a:t>
            </a:fld>
            <a:endParaRPr lang="en-US" altLang="zh-CN"/>
          </a:p>
        </p:txBody>
      </p:sp>
    </p:spTree>
  </p:cSld>
  <p:clrMapOvr>
    <a:masterClrMapping/>
  </p:clrMapOvr>
  <p:transition spd="slow"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D9F134CB-8E45-487C-A62E-B846A7C6D4E9}" type="datetimeFigureOut">
              <a:rPr lang="zh-CN" altLang="en-US"/>
              <a:t>2020-10-28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18A3992-B386-4747-93D8-AA365D221BA4}" type="slidenum">
              <a:rPr lang="zh-CN" altLang="en-US"/>
              <a:t>‹#›</a:t>
            </a:fld>
            <a:endParaRPr lang="en-US" altLang="zh-CN"/>
          </a:p>
        </p:txBody>
      </p:sp>
    </p:spTree>
  </p:cSld>
  <p:clrMapOvr>
    <a:masterClrMapping/>
  </p:clrMapOvr>
  <p:transition spd="slow"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C220374-95F1-48CC-9646-91681F3F4459}" type="datetimeFigureOut">
              <a:rPr lang="zh-CN" altLang="en-US"/>
              <a:t>2020-10-28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FA88E97-B838-4F2C-9EA3-9F6E6D9231A1}" type="slidenum">
              <a:rPr lang="zh-CN" altLang="en-US"/>
              <a:t>‹#›</a:t>
            </a:fld>
            <a:endParaRPr lang="en-US" altLang="zh-CN"/>
          </a:p>
        </p:txBody>
      </p:sp>
    </p:spTree>
  </p:cSld>
  <p:clrMapOvr>
    <a:masterClrMapping/>
  </p:clrMapOvr>
  <p:transition spd="slow"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E61299E-6F77-4F5A-AAE4-A92DF54C7C78}" type="datetimeFigureOut">
              <a:rPr lang="zh-CN" altLang="en-US"/>
              <a:t>2020-10-28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4C65060-B7B5-42BC-A36E-6B7F47AED4C0}" type="slidenum">
              <a:rPr lang="zh-CN" altLang="en-US"/>
              <a:t>‹#›</a:t>
            </a:fld>
            <a:endParaRPr lang="en-US" altLang="zh-CN"/>
          </a:p>
        </p:txBody>
      </p:sp>
    </p:spTree>
  </p:cSld>
  <p:clrMapOvr>
    <a:masterClrMapping/>
  </p:clrMapOvr>
  <p:transition spd="slow"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lvl="0"/>
            <a:endParaRPr lang="zh-CN" altLang="en-US" noProof="0"/>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C188BCF-C4AB-44AF-8A6F-D4B3831268D4}" type="datetimeFigureOut">
              <a:rPr lang="zh-CN" altLang="en-US"/>
              <a:t>2020-10-28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6C5B634-DE2D-4AA7-9914-1F6D9A068A92}" type="slidenum">
              <a:rPr lang="zh-CN" altLang="en-US"/>
              <a:t>‹#›</a:t>
            </a:fld>
            <a:endParaRPr lang="en-US" altLang="zh-CN"/>
          </a:p>
        </p:txBody>
      </p:sp>
    </p:spTree>
  </p:cSld>
  <p:clrMapOvr>
    <a:masterClrMapping/>
  </p:clrMapOvr>
  <p:transition spd="slow"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ct val="0"/>
              </a:spcBef>
              <a:spcAft>
                <a:spcPct val="0"/>
              </a:spcAft>
              <a:defRPr sz="1600">
                <a:solidFill>
                  <a:schemeClr val="tx1">
                    <a:tint val="75000"/>
                  </a:schemeClr>
                </a:solidFill>
                <a:latin typeface="+mn-lt"/>
                <a:ea typeface="+mn-ea"/>
              </a:defRPr>
            </a:lvl1pPr>
          </a:lstStyle>
          <a:p>
            <a:pPr>
              <a:defRPr/>
            </a:pPr>
            <a:fld id="{03F6C5BB-3469-4977-AE55-4C17BAF37F37}" type="datetimeFigureOut">
              <a:rPr lang="zh-CN" altLang="en-US"/>
              <a:t>2020-10-28</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ct val="0"/>
              </a:spcBef>
              <a:spcAft>
                <a:spcPct val="0"/>
              </a:spcAft>
              <a:defRPr sz="16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lstStyle>
            <a:lvl1pPr algn="r" eaLnBrk="1" hangingPunct="1">
              <a:defRPr sz="1600">
                <a:solidFill>
                  <a:srgbClr val="898989"/>
                </a:solidFill>
                <a:latin typeface="Calibri" panose="020F0502020204030204" pitchFamily="34" charset="0"/>
              </a:defRPr>
            </a:lvl1pPr>
          </a:lstStyle>
          <a:p>
            <a:pPr>
              <a:defRPr/>
            </a:pPr>
            <a:fld id="{AE85FBDF-AFD7-437B-81AE-D4D34A7D1F03}" type="slidenum">
              <a:rPr lang="zh-CN" altLang="en-US"/>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Tm="3000">
    <p:push dir="u"/>
  </p:transition>
  <p:txStyles>
    <p:titleStyle>
      <a:lvl1pPr algn="ctr" defTabSz="1219200" rtl="0" eaLnBrk="0" fontAlgn="base" hangingPunct="0">
        <a:spcBef>
          <a:spcPct val="0"/>
        </a:spcBef>
        <a:spcAft>
          <a:spcPct val="0"/>
        </a:spcAft>
        <a:defRPr sz="5800" kern="1200">
          <a:solidFill>
            <a:schemeClr val="tx1"/>
          </a:solidFill>
          <a:latin typeface="+mj-lt"/>
          <a:ea typeface="+mj-ea"/>
          <a:cs typeface="+mj-cs"/>
        </a:defRPr>
      </a:lvl1pPr>
      <a:lvl2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5pPr>
      <a:lvl6pPr marL="4572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9144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13716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18288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Font typeface="Arial" panose="020B0604020202020204" pitchFamily="34" charset="0"/>
        <a:buChar char="•"/>
        <a:defRPr sz="4200" kern="1200">
          <a:solidFill>
            <a:schemeClr val="tx1"/>
          </a:solidFill>
          <a:latin typeface="+mn-lt"/>
          <a:ea typeface="+mn-ea"/>
          <a:cs typeface="+mn-cs"/>
        </a:defRPr>
      </a:lvl1pPr>
      <a:lvl2pPr marL="990600" indent="-381000" algn="l" defTabSz="1219200" rtl="0" eaLnBrk="0" fontAlgn="base" hangingPunct="0">
        <a:spcBef>
          <a:spcPts val="125"/>
        </a:spcBef>
        <a:spcAft>
          <a:spcPct val="0"/>
        </a:spcAft>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0" fontAlgn="base" hangingPunct="0">
        <a:spcBef>
          <a:spcPts val="125"/>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4pPr>
      <a:lvl5pPr marL="27432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文本框 3"/>
          <p:cNvSpPr txBox="1">
            <a:spLocks noChangeArrowheads="1"/>
          </p:cNvSpPr>
          <p:nvPr/>
        </p:nvSpPr>
        <p:spPr bwMode="auto">
          <a:xfrm>
            <a:off x="9774238" y="193675"/>
            <a:ext cx="2003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Calibri" panose="020F0502020204030204" pitchFamily="34" charset="0"/>
              </a:rPr>
              <a:t>人教版必修上册</a:t>
            </a:r>
          </a:p>
        </p:txBody>
      </p:sp>
      <p:sp>
        <p:nvSpPr>
          <p:cNvPr id="5" name="文本框 4"/>
          <p:cNvSpPr txBox="1">
            <a:spLocks noChangeArrowheads="1"/>
          </p:cNvSpPr>
          <p:nvPr/>
        </p:nvSpPr>
        <p:spPr bwMode="auto">
          <a:xfrm>
            <a:off x="2473325" y="2951163"/>
            <a:ext cx="71961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en-US" sz="4000" b="1" err="1">
                <a:solidFill>
                  <a:srgbClr val="648BAE"/>
                </a:solidFill>
                <a:latin typeface="字魂27号-布丁体"/>
                <a:ea typeface="字魂27号-布丁体"/>
                <a:cs typeface="字魂27号-布丁体"/>
              </a:rPr>
              <a:t>单元学习任务</a:t>
            </a:r>
            <a:r>
              <a:rPr lang="en-US" altLang="zh-CN" sz="4000" b="1">
                <a:solidFill>
                  <a:srgbClr val="648BAE"/>
                </a:solidFill>
                <a:latin typeface="字魂27号-布丁体"/>
                <a:ea typeface="字魂27号-布丁体"/>
                <a:cs typeface="字魂27号-布丁体"/>
              </a:rPr>
              <a:t>——</a:t>
            </a:r>
            <a:r>
              <a:rPr lang="en-US" altLang="en-US" sz="4000" b="1">
                <a:solidFill>
                  <a:srgbClr val="648BAE"/>
                </a:solidFill>
                <a:latin typeface="字魂27号-布丁体"/>
                <a:ea typeface="字魂27号-布丁体"/>
                <a:cs typeface="字魂27号-布丁体"/>
              </a:rPr>
              <a:t>第</a:t>
            </a:r>
            <a:r>
              <a:rPr lang="zh-CN" altLang="en-US" sz="4000" b="1">
                <a:solidFill>
                  <a:srgbClr val="648BAE"/>
                </a:solidFill>
                <a:latin typeface="字魂27号-布丁体"/>
                <a:ea typeface="字魂27号-布丁体"/>
                <a:cs typeface="字魂27号-布丁体"/>
              </a:rPr>
              <a:t>五</a:t>
            </a:r>
            <a:r>
              <a:rPr lang="en-US" altLang="en-US" sz="4000" b="1" err="1">
                <a:solidFill>
                  <a:srgbClr val="648BAE"/>
                </a:solidFill>
                <a:latin typeface="字魂27号-布丁体"/>
                <a:ea typeface="字魂27号-布丁体"/>
                <a:cs typeface="字魂27号-布丁体"/>
              </a:rPr>
              <a:t>单元 </a:t>
            </a:r>
            <a:endParaRPr lang="zh-CN" altLang="en-US" sz="4000" b="1">
              <a:solidFill>
                <a:srgbClr val="648BAE"/>
              </a:solidFill>
              <a:latin typeface="字魂27号-布丁体" panose="00000500000000000000" charset="-122"/>
              <a:ea typeface="字魂27号-布丁体" panose="00000500000000000000" charset="-122"/>
              <a:cs typeface="字魂27号-布丁体" panose="00000500000000000000" charset="-122"/>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p:cNvSpPr>
            <a:spLocks noGrp="1"/>
          </p:cNvSpPr>
          <p:nvPr>
            <p:ph idx="1"/>
          </p:nvPr>
        </p:nvSpPr>
        <p:spPr>
          <a:xfrm>
            <a:off x="117987" y="1051560"/>
            <a:ext cx="11901948" cy="4602479"/>
          </a:xfrm>
        </p:spPr>
        <p:txBody>
          <a:bodyPr>
            <a:normAutofit fontScale="70000" lnSpcReduction="20000"/>
          </a:bodyPr>
          <a:lstStyle/>
          <a:p>
            <a:pPr>
              <a:lnSpc>
                <a:spcPct val="170000"/>
              </a:lnSpc>
            </a:pPr>
            <a:r>
              <a:rPr lang="en-US" altLang="zh-CN" b="1"/>
              <a:t>2.</a:t>
            </a:r>
            <a:r>
              <a:rPr lang="zh-CN" altLang="zh-CN" b="1"/>
              <a:t>大量举实例，用以加强说明效果。如《差序格局》篇中列举苏州人家后门的河，在《礼治秩序》中提到抗战时期自己的孩子牙根上生“假牙”哭啼不停又找不到医生而请教房东老太太，在《无讼》一篇中提及的自己作为教书先生而被请参加乡村里的调解集会以及因抽大烟父子闹矛盾的案子等。这些真实的事例就会使读者更容易理解并加强了说明效果，正所谓事实胜于雄辩”。</a:t>
            </a:r>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p:cNvSpPr>
            <a:spLocks noGrp="1"/>
          </p:cNvSpPr>
          <p:nvPr>
            <p:ph idx="1"/>
          </p:nvPr>
        </p:nvSpPr>
        <p:spPr>
          <a:xfrm>
            <a:off x="198120" y="804512"/>
            <a:ext cx="11643359" cy="4407568"/>
          </a:xfrm>
        </p:spPr>
        <p:txBody>
          <a:bodyPr>
            <a:normAutofit fontScale="77500" lnSpcReduction="20000"/>
          </a:bodyPr>
          <a:lstStyle/>
          <a:p>
            <a:pPr>
              <a:lnSpc>
                <a:spcPct val="160000"/>
              </a:lnSpc>
            </a:pPr>
            <a:r>
              <a:rPr lang="en-US" altLang="zh-CN" b="1"/>
              <a:t>3.</a:t>
            </a:r>
            <a:r>
              <a:rPr lang="zh-CN" altLang="zh-CN" b="1"/>
              <a:t>善于引用历史文献和故事。如在《差序格局》一篇中多次引用孔子及其弟子的对话和《大学》里的话：《系 维着私人的道德》中引用的《论语》中孔子及弟子司马牛、孟武伯问“仁”的事，子张与孔子的对话：《礼治秩序》 中颜渊问</a:t>
            </a:r>
            <a:r>
              <a:rPr lang="en-US" altLang="zh-CN" b="1"/>
              <a:t>“</a:t>
            </a:r>
            <a:r>
              <a:rPr lang="zh-CN" altLang="zh-CN" b="1"/>
              <a:t>仁</a:t>
            </a:r>
            <a:r>
              <a:rPr lang="en-US" altLang="zh-CN" b="1"/>
              <a:t>”</a:t>
            </a:r>
            <a:r>
              <a:rPr lang="zh-CN" altLang="zh-CN" b="1"/>
              <a:t>的对话等。从这些引用中可以很好地体现出中国社会的乡土性，同时也可以看出费孝通先生渊博的学识。</a:t>
            </a:r>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p:cNvSpPr>
            <a:spLocks noGrp="1"/>
          </p:cNvSpPr>
          <p:nvPr>
            <p:ph idx="1"/>
          </p:nvPr>
        </p:nvSpPr>
        <p:spPr>
          <a:xfrm>
            <a:off x="192504" y="1082040"/>
            <a:ext cx="11816615" cy="5135880"/>
          </a:xfrm>
        </p:spPr>
        <p:txBody>
          <a:bodyPr>
            <a:normAutofit fontScale="70000" lnSpcReduction="20000"/>
          </a:bodyPr>
          <a:lstStyle/>
          <a:p>
            <a:pPr>
              <a:lnSpc>
                <a:spcPct val="160000"/>
              </a:lnSpc>
            </a:pPr>
            <a:r>
              <a:rPr lang="en-US" altLang="zh-CN" b="1"/>
              <a:t>4.</a:t>
            </a:r>
            <a:r>
              <a:rPr lang="zh-CN" altLang="zh-CN" b="1"/>
              <a:t>大量进行中西对比。如</a:t>
            </a:r>
            <a:r>
              <a:rPr lang="en-US" altLang="zh-CN" b="1"/>
              <a:t>:</a:t>
            </a:r>
            <a:r>
              <a:rPr lang="zh-CN" altLang="zh-CN" b="1"/>
              <a:t>《差序格局》篇中用波纹与柴的不同比喻来对比中西方社会格局的不同：《家族》一篇中用中西方家庭的对比，来说明团体性的社群与事业社群，点明中国乡土社会的又一特点。</a:t>
            </a:r>
            <a:endParaRPr lang="en-US" altLang="zh-CN" b="1"/>
          </a:p>
          <a:p>
            <a:pPr>
              <a:lnSpc>
                <a:spcPct val="160000"/>
              </a:lnSpc>
            </a:pPr>
            <a:endParaRPr lang="zh-CN" altLang="zh-CN" b="1"/>
          </a:p>
          <a:p>
            <a:pPr>
              <a:lnSpc>
                <a:spcPct val="160000"/>
              </a:lnSpc>
            </a:pPr>
            <a:r>
              <a:rPr lang="en-US" altLang="zh-CN" b="1"/>
              <a:t>5.</a:t>
            </a:r>
            <a:r>
              <a:rPr lang="zh-CN" altLang="zh-CN" b="1"/>
              <a:t>注意各篇的先后联系。如《文字下乡》与《再论文字下乡》，《差序格局》与《系维着私人的道德》，四种权力的相互联系，这就使得整部著作形成</a:t>
            </a:r>
            <a:r>
              <a:rPr lang="en-US" altLang="zh-CN" b="1"/>
              <a:t>-</a:t>
            </a:r>
            <a:r>
              <a:rPr lang="zh-CN" altLang="zh-CN" b="1"/>
              <a:t>一个有机整体，对乡土中国有一个框架性的了解，给读者以清晰的框架感。</a:t>
            </a: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randombar(vertical)">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609600"/>
            <a:ext cx="12015537" cy="5212080"/>
          </a:xfrm>
        </p:spPr>
        <p:txBody>
          <a:bodyPr>
            <a:normAutofit fontScale="92500"/>
          </a:bodyPr>
          <a:lstStyle/>
          <a:p>
            <a:pPr algn="ctr">
              <a:lnSpc>
                <a:spcPct val="170000"/>
              </a:lnSpc>
            </a:pPr>
            <a:r>
              <a:rPr lang="zh-CN" altLang="en-US" b="1">
                <a:solidFill>
                  <a:srgbClr val="FF0000"/>
                </a:solidFill>
              </a:rPr>
              <a:t>名家评价：</a:t>
            </a:r>
            <a:endParaRPr lang="en-US" altLang="zh-CN" b="1">
              <a:solidFill>
                <a:srgbClr val="FF0000"/>
              </a:solidFill>
            </a:endParaRPr>
          </a:p>
          <a:p>
            <a:pPr>
              <a:lnSpc>
                <a:spcPct val="170000"/>
              </a:lnSpc>
            </a:pPr>
            <a:r>
              <a:rPr lang="zh-CN" altLang="en-US" b="1"/>
              <a:t>前中国人民大学校长陈雨露：“</a:t>
            </a:r>
            <a:r>
              <a:rPr lang="en-US" altLang="zh-CN" b="1"/>
              <a:t>《</a:t>
            </a:r>
            <a:r>
              <a:rPr lang="zh-CN" altLang="en-US" b="1"/>
              <a:t>乡土中国</a:t>
            </a:r>
            <a:r>
              <a:rPr lang="en-US" altLang="zh-CN" b="1"/>
              <a:t>》</a:t>
            </a:r>
            <a:r>
              <a:rPr lang="zh-CN" altLang="en-US" b="1"/>
              <a:t>是讲述中国乡土社会传统文化和社会治理结构的代表作，为了解中国社会文化的基本特性提供了重要参考。”</a:t>
            </a:r>
            <a:endParaRPr lang="zh-CN" altLang="zh-CN" sz="10400" b="1">
              <a:solidFill>
                <a:srgbClr val="FF0000"/>
              </a:solidFill>
              <a:latin typeface="楷体" pitchFamily="49" charset="-122"/>
              <a:ea typeface="楷体"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609600"/>
            <a:ext cx="12015537" cy="5882640"/>
          </a:xfrm>
        </p:spPr>
        <p:txBody>
          <a:bodyPr>
            <a:normAutofit fontScale="70000" lnSpcReduction="20000"/>
          </a:bodyPr>
          <a:lstStyle/>
          <a:p>
            <a:pPr algn="ctr">
              <a:lnSpc>
                <a:spcPct val="170000"/>
              </a:lnSpc>
            </a:pPr>
            <a:r>
              <a:rPr lang="zh-CN" altLang="zh-CN" sz="5100" b="1">
                <a:solidFill>
                  <a:srgbClr val="FF0000"/>
                </a:solidFill>
              </a:rPr>
              <a:t>《乡土中国》阅读指导：</a:t>
            </a:r>
          </a:p>
          <a:p>
            <a:pPr>
              <a:lnSpc>
                <a:spcPct val="170000"/>
              </a:lnSpc>
            </a:pPr>
            <a:r>
              <a:rPr lang="zh-CN" altLang="zh-CN" b="1"/>
              <a:t>阅读《乡土中国》，总的要求是读通、读懂，理解基本内容，并力求触类旁通，掌握学术著作的一般读法。学术著作大多追求的是在相关领域或者某一专题上的探索与创造，强调科学性、系统性和逻辑性，重在理论发现或解决实际问题。阅读这类著作，除了关注作者运用的材料、提出的概念，以及作出的理论阐释，还要看它在前人研究的基础上有什么创造，这种创造经历过怎样的探索，具有怎样的价值。</a:t>
            </a:r>
          </a:p>
          <a:p>
            <a:pPr algn="ctr">
              <a:lnSpc>
                <a:spcPct val="150000"/>
              </a:lnSpc>
            </a:pPr>
            <a:endParaRPr lang="zh-CN" altLang="zh-CN" sz="10400" b="1">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471705"/>
            <a:ext cx="11993880" cy="3563210"/>
          </a:xfrm>
        </p:spPr>
        <p:txBody>
          <a:bodyPr>
            <a:normAutofit fontScale="70000" lnSpcReduction="20000"/>
          </a:bodyPr>
          <a:lstStyle/>
          <a:p>
            <a:pPr>
              <a:lnSpc>
                <a:spcPct val="170000"/>
              </a:lnSpc>
            </a:pPr>
            <a:r>
              <a:rPr lang="en-US" altLang="zh-CN" b="1"/>
              <a:t>1.</a:t>
            </a:r>
            <a:r>
              <a:rPr lang="zh-CN" altLang="zh-CN" b="1"/>
              <a:t>要有阅读的</a:t>
            </a:r>
            <a:r>
              <a:rPr lang="en-US" altLang="zh-CN" b="1"/>
              <a:t>“</a:t>
            </a:r>
            <a:r>
              <a:rPr lang="zh-CN" altLang="zh-CN" b="1"/>
              <a:t>预期</a:t>
            </a:r>
            <a:r>
              <a:rPr lang="en-US" altLang="zh-CN" b="1"/>
              <a:t>"</a:t>
            </a:r>
            <a:r>
              <a:rPr lang="zh-CN" altLang="zh-CN" b="1"/>
              <a:t>。阅读学术著作的目的一般比较明确，如阅读《乡土中国》，可能是为了解中国乡村的历史与文化，也可能是想学习一些社 会学研究的方法，还可能是为解决当今农村问题寻找答案，等等。无论带着哪种预期来阅读，目标明确了，才能达到预期的效果。</a:t>
            </a:r>
          </a:p>
          <a:p>
            <a:pPr>
              <a:lnSpc>
                <a:spcPct val="170000"/>
              </a:lnSpc>
            </a:pPr>
            <a:endParaRPr lang="zh-CN" altLang="zh-CN" b="1">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087820"/>
            <a:ext cx="12192000" cy="4300926"/>
          </a:xfrm>
        </p:spPr>
        <p:txBody>
          <a:bodyPr>
            <a:normAutofit fontScale="70000" lnSpcReduction="20000"/>
          </a:bodyPr>
          <a:lstStyle/>
          <a:p>
            <a:pPr>
              <a:lnSpc>
                <a:spcPct val="170000"/>
              </a:lnSpc>
            </a:pPr>
            <a:r>
              <a:rPr lang="en-US" altLang="zh-CN" b="1"/>
              <a:t>2.</a:t>
            </a:r>
            <a:r>
              <a:rPr lang="zh-CN" altLang="zh-CN" b="1"/>
              <a:t>先</a:t>
            </a:r>
            <a:r>
              <a:rPr lang="en-US" altLang="zh-CN" b="1"/>
              <a:t>“</a:t>
            </a:r>
            <a:r>
              <a:rPr lang="zh-CN" altLang="zh-CN" b="1"/>
              <a:t>粗</a:t>
            </a:r>
            <a:r>
              <a:rPr lang="en-US" altLang="zh-CN" b="1"/>
              <a:t>”</a:t>
            </a:r>
            <a:r>
              <a:rPr lang="zh-CN" altLang="zh-CN" b="1"/>
              <a:t>后</a:t>
            </a:r>
            <a:r>
              <a:rPr lang="en-US" altLang="zh-CN" b="1"/>
              <a:t>“</a:t>
            </a:r>
            <a:r>
              <a:rPr lang="zh-CN" altLang="zh-CN" b="1"/>
              <a:t>细</a:t>
            </a:r>
            <a:r>
              <a:rPr lang="en-US" altLang="zh-CN" b="1"/>
              <a:t>”</a:t>
            </a:r>
            <a:r>
              <a:rPr lang="zh-CN" altLang="zh-CN" b="1"/>
              <a:t>，逐步推进。所谓</a:t>
            </a:r>
            <a:r>
              <a:rPr lang="en-US" altLang="zh-CN" b="1"/>
              <a:t>“</a:t>
            </a:r>
            <a:r>
              <a:rPr lang="zh-CN" altLang="zh-CN" b="1"/>
              <a:t>粗</a:t>
            </a:r>
            <a:r>
              <a:rPr lang="en-US" altLang="zh-CN" b="1"/>
              <a:t>”</a:t>
            </a:r>
            <a:r>
              <a:rPr lang="zh-CN" altLang="zh-CN" b="1"/>
              <a:t>，一是阅读</a:t>
            </a:r>
            <a:r>
              <a:rPr lang="en-US" altLang="zh-CN" b="1"/>
              <a:t>“</a:t>
            </a:r>
            <a:r>
              <a:rPr lang="zh-CN" altLang="zh-CN" b="1"/>
              <a:t>序言</a:t>
            </a:r>
            <a:r>
              <a:rPr lang="en-US" altLang="zh-CN" b="1"/>
              <a:t>”“</a:t>
            </a:r>
            <a:r>
              <a:rPr lang="zh-CN" altLang="zh-CN" b="1"/>
              <a:t>后记</a:t>
            </a:r>
            <a:r>
              <a:rPr lang="en-US" altLang="zh-CN" b="1"/>
              <a:t>”</a:t>
            </a:r>
            <a:r>
              <a:rPr lang="zh-CN" altLang="zh-CN" b="1"/>
              <a:t>等，了解作者的写作背景和写作目的；二是通过浏览目录大体了解著作的基本内容和章节结构。所谓 “细”，即注重概念、材料、论证、推理等要素，深人思考，不断提炼。阅读《乡土中国》中的各篇文章，可以先读篇章标题，预测推想；再读各段，筛选重要的概念或语句，了解各段的内容；最后观照全篇，更好地把握作者的观点和论述的逻辑。</a:t>
            </a:r>
          </a:p>
          <a:p>
            <a:pPr>
              <a:lnSpc>
                <a:spcPct val="150000"/>
              </a:lnSpc>
            </a:pPr>
            <a:endParaRPr lang="zh-CN" altLang="zh-CN" b="1"/>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870285"/>
            <a:ext cx="12192000" cy="4219876"/>
          </a:xfrm>
        </p:spPr>
        <p:txBody>
          <a:bodyPr>
            <a:normAutofit fontScale="70000" lnSpcReduction="20000"/>
          </a:bodyPr>
          <a:lstStyle/>
          <a:p>
            <a:pPr>
              <a:lnSpc>
                <a:spcPct val="160000"/>
              </a:lnSpc>
            </a:pPr>
            <a:r>
              <a:rPr lang="en-US" altLang="zh-CN" b="1"/>
              <a:t>3.</a:t>
            </a:r>
            <a:r>
              <a:rPr lang="zh-CN" altLang="zh-CN" b="1"/>
              <a:t>抓住核心概念，找出概念间的联系。学术著作往往会提出一些重要的概念，然后从理论上进行阐释。阅读《乡土中国》要特别关注其中的重要概念，如“礼俗社会”“差序格局”“无讼”“无为政治”等。这些都是作者从大量的田野调查材料中提炼出来的，用以归纳某些现象，并从理论高度解释这些现象。抓住并理解核心概念，就掌握了阅读学术著作的钥匙。</a:t>
            </a:r>
          </a:p>
          <a:p>
            <a:pPr>
              <a:lnSpc>
                <a:spcPct val="150000"/>
              </a:lnSpc>
            </a:pPr>
            <a:endParaRPr lang="zh-CN" altLang="zh-CN" b="1"/>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6078" y="955307"/>
            <a:ext cx="11666483" cy="3881100"/>
          </a:xfrm>
        </p:spPr>
        <p:txBody>
          <a:bodyPr>
            <a:normAutofit fontScale="70000" lnSpcReduction="20000"/>
          </a:bodyPr>
          <a:lstStyle/>
          <a:p>
            <a:pPr>
              <a:lnSpc>
                <a:spcPct val="160000"/>
              </a:lnSpc>
            </a:pPr>
            <a:r>
              <a:rPr lang="en-US" altLang="zh-CN" b="1"/>
              <a:t>4.</a:t>
            </a:r>
            <a:r>
              <a:rPr lang="zh-CN" altLang="zh-CN" b="1"/>
              <a:t>关注作者研究的思路。《乡土中国》是基于田野调查的研究，阅读时要注意作者怎样从调查材料中提炼典型的现象，形成概念，又怎样上升到理论的高度进行阐释。不仅要知道结论，还要注意形成结论的过程，看作者怎样通过辨识、分析、比较、 归纳，提出和研究问题，获得新的理论发现，甚至开拓新的研究领域。</a:t>
            </a:r>
          </a:p>
          <a:p>
            <a:pPr>
              <a:lnSpc>
                <a:spcPct val="170000"/>
              </a:lnSpc>
            </a:pPr>
            <a:endParaRPr lang="zh-CN" altLang="zh-CN" b="1">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0454" y="910377"/>
            <a:ext cx="11851092" cy="2518623"/>
          </a:xfrm>
        </p:spPr>
        <p:txBody>
          <a:bodyPr>
            <a:normAutofit fontScale="70000" lnSpcReduction="20000"/>
          </a:bodyPr>
          <a:lstStyle/>
          <a:p>
            <a:pPr>
              <a:lnSpc>
                <a:spcPct val="150000"/>
              </a:lnSpc>
            </a:pPr>
            <a:r>
              <a:rPr lang="en-US" altLang="zh-CN" b="1"/>
              <a:t>5.</a:t>
            </a:r>
            <a:r>
              <a:rPr lang="zh-CN" altLang="zh-CN" b="1"/>
              <a:t>反复阅读，积极思考。学术著作理论性强，涉及的术语多，语言表达比较抽象，阅读时难免会遇到不明白的地方。这时就要多读几遍，调动自己的经验和知识积极思考，还可以参阅一些资料，促进对学术著作的理解。</a:t>
            </a:r>
          </a:p>
          <a:p>
            <a:pPr>
              <a:lnSpc>
                <a:spcPct val="170000"/>
              </a:lnSpc>
            </a:pPr>
            <a:endParaRPr lang="zh-CN" altLang="zh-CN" b="1">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5"/>
          <p:cNvSpPr>
            <a:spLocks noChangeArrowheads="1"/>
          </p:cNvSpPr>
          <p:nvPr/>
        </p:nvSpPr>
        <p:spPr bwMode="auto">
          <a:xfrm>
            <a:off x="142874" y="674211"/>
            <a:ext cx="12049125" cy="4787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800" b="1">
                <a:solidFill>
                  <a:srgbClr val="FF0000"/>
                </a:solidFill>
              </a:rPr>
              <a:t>单元学习目标</a:t>
            </a:r>
            <a:endParaRPr lang="en-US" altLang="zh-CN" sz="2800" b="1">
              <a:solidFill>
                <a:srgbClr val="FF0000"/>
              </a:solidFill>
            </a:endParaRPr>
          </a:p>
          <a:p>
            <a:pPr>
              <a:lnSpc>
                <a:spcPct val="150000"/>
              </a:lnSpc>
            </a:pPr>
            <a:r>
              <a:rPr lang="en-US" altLang="zh-CN" b="1"/>
              <a:t/>
            </a:r>
            <a:br>
              <a:rPr lang="en-US" altLang="zh-CN" b="1"/>
            </a:br>
            <a:r>
              <a:rPr lang="zh-CN" altLang="zh-CN" sz="2000" b="1"/>
              <a:t>阅读整本书，学习不同类型书籍的阅读方法，积累阅读整本书的经验，养成良好的阅读习惯，不断拓宽阅读视野，我们将终身受益。</a:t>
            </a:r>
          </a:p>
          <a:p>
            <a:pPr>
              <a:lnSpc>
                <a:spcPct val="150000"/>
              </a:lnSpc>
            </a:pPr>
            <a:r>
              <a:rPr lang="zh-CN" altLang="zh-CN" sz="2000" b="1"/>
              <a:t>本单元阅读学术著作《乡土中国》。书中所写的</a:t>
            </a:r>
            <a:r>
              <a:rPr lang="zh-CN" altLang="en-US" sz="2000" b="1"/>
              <a:t>“</a:t>
            </a:r>
            <a:r>
              <a:rPr lang="zh-CN" altLang="zh-CN" sz="2000" b="1"/>
              <a:t>乡土中国”，“并不是具体的中国社会的素描，而是包含在具体的中国基层传统社会里的一种特具的体系，支配着社会生活的各个方面”</a:t>
            </a:r>
            <a:r>
              <a:rPr lang="en-US" altLang="zh-CN" sz="2000" b="1"/>
              <a:t>(</a:t>
            </a:r>
            <a:r>
              <a:rPr lang="zh-CN" altLang="zh-CN" sz="2000" b="1"/>
              <a:t>费孝通《乡土中国》。从传统农村人手研究中国基层生活，缘于作者对中国乡土社会的了解与情感，这是一种可贵的文化自觉。通过阅读这本书，我们可以进一步认识我们的国家和人民。</a:t>
            </a:r>
          </a:p>
          <a:p>
            <a:pPr>
              <a:lnSpc>
                <a:spcPct val="150000"/>
              </a:lnSpc>
            </a:pPr>
            <a:r>
              <a:rPr lang="zh-CN" altLang="zh-CN" sz="2000" b="1"/>
              <a:t>阅读《乡土中国》，要注意理解书中的关键概念，把握全书的逻辑思路，了解这本书的学术价值</a:t>
            </a:r>
            <a:r>
              <a:rPr lang="en-US" altLang="zh-CN" sz="2000" b="1"/>
              <a:t>;</a:t>
            </a:r>
            <a:r>
              <a:rPr lang="zh-CN" altLang="zh-CN" sz="2000" b="1"/>
              <a:t>学会根据阅读目的选择阅读方法，积累阅读学术著作的经验。</a:t>
            </a:r>
          </a:p>
        </p:txBody>
      </p:sp>
    </p:spTree>
  </p:cSld>
  <p:clrMapOvr>
    <a:masterClrMapping/>
  </p:clrMapOvr>
  <p:transition spd="slow" advTm="3000">
    <p:push dir="u"/>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609600"/>
            <a:ext cx="12192000" cy="5303520"/>
          </a:xfrm>
        </p:spPr>
        <p:txBody>
          <a:bodyPr>
            <a:normAutofit fontScale="70000" lnSpcReduction="20000"/>
          </a:bodyPr>
          <a:lstStyle/>
          <a:p>
            <a:pPr algn="ctr">
              <a:lnSpc>
                <a:spcPct val="170000"/>
              </a:lnSpc>
            </a:pPr>
            <a:r>
              <a:rPr lang="zh-CN" altLang="en-US" b="1">
                <a:solidFill>
                  <a:srgbClr val="FF0000"/>
                </a:solidFill>
              </a:rPr>
              <a:t>内容简介</a:t>
            </a:r>
            <a:endParaRPr lang="en-US" altLang="zh-CN" b="1">
              <a:solidFill>
                <a:srgbClr val="FF0000"/>
              </a:solidFill>
            </a:endParaRPr>
          </a:p>
          <a:p>
            <a:pPr>
              <a:lnSpc>
                <a:spcPct val="170000"/>
              </a:lnSpc>
            </a:pPr>
            <a:r>
              <a:rPr lang="zh-CN" altLang="zh-CN" b="1"/>
              <a:t>《乡土中国》一书收录了《乡土本色》《文字下乡》《再论文字下乡》《差序格局》《系维着私人的道德》《家族》《男女有别》《礼治秩序》《无讼》《无为政治》《长老统治》《血缘和地缘》《名实的分离》《从欲望到需要》十四篇论文，分别从乡村社区、文化传递、家族制度、道德观念、权力结构、社会规范、社会变迁等诸多方面深度解剖了中国乡土社会的结构及其本色。</a:t>
            </a:r>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47483" y="518160"/>
            <a:ext cx="11857703" cy="6339839"/>
          </a:xfrm>
        </p:spPr>
        <p:txBody>
          <a:bodyPr>
            <a:normAutofit fontScale="55000" lnSpcReduction="20000"/>
          </a:bodyPr>
          <a:lstStyle/>
          <a:p>
            <a:pPr algn="ctr">
              <a:lnSpc>
                <a:spcPct val="170000"/>
              </a:lnSpc>
            </a:pPr>
            <a:r>
              <a:rPr lang="zh-CN" altLang="zh-CN" b="1">
                <a:solidFill>
                  <a:srgbClr val="0070C0"/>
                </a:solidFill>
              </a:rPr>
              <a:t>《乡土本色》</a:t>
            </a:r>
            <a:endParaRPr lang="en-US" altLang="zh-CN" b="1">
              <a:solidFill>
                <a:srgbClr val="0070C0"/>
              </a:solidFill>
            </a:endParaRPr>
          </a:p>
          <a:p>
            <a:pPr>
              <a:lnSpc>
                <a:spcPct val="170000"/>
              </a:lnSpc>
            </a:pPr>
            <a:r>
              <a:rPr lang="zh-CN" altLang="zh-CN" b="1"/>
              <a:t>该章大抵是全书的总论。</a:t>
            </a:r>
            <a:r>
              <a:rPr lang="en-US" altLang="zh-CN" b="1"/>
              <a:t>“</a:t>
            </a:r>
            <a:r>
              <a:rPr lang="zh-CN" altLang="zh-CN" b="1"/>
              <a:t>从基层上看去，中国社会是乡土性的。</a:t>
            </a:r>
            <a:r>
              <a:rPr lang="en-US" altLang="zh-CN" b="1"/>
              <a:t>”</a:t>
            </a:r>
            <a:r>
              <a:rPr lang="zh-CN" altLang="zh-CN" b="1"/>
              <a:t>在这一章中，费孝通将中国社会的基层定义为乡土性的，这</a:t>
            </a:r>
            <a:r>
              <a:rPr lang="en-US" altLang="zh-CN" b="1"/>
              <a:t>“</a:t>
            </a:r>
            <a:r>
              <a:rPr lang="zh-CN" altLang="zh-CN" b="1"/>
              <a:t>乡土性</a:t>
            </a:r>
            <a:r>
              <a:rPr lang="en-US" altLang="zh-CN" b="1"/>
              <a:t>”</a:t>
            </a:r>
            <a:r>
              <a:rPr lang="zh-CN" altLang="zh-CN" b="1"/>
              <a:t>带有三方面特点：其一，</a:t>
            </a:r>
            <a:r>
              <a:rPr lang="en-US" altLang="zh-CN" b="1"/>
              <a:t>“</a:t>
            </a:r>
            <a:r>
              <a:rPr lang="zh-CN" altLang="zh-CN" b="1"/>
              <a:t>乡下人离不了泥土</a:t>
            </a:r>
            <a:r>
              <a:rPr lang="en-US" altLang="zh-CN" b="1"/>
              <a:t>”</a:t>
            </a:r>
            <a:r>
              <a:rPr lang="zh-CN" altLang="zh-CN" b="1"/>
              <a:t>。乡下人以种地为最普通的谋生方法，因而也最明白泥土的可贵。其二，不流动性。靠农业谋生的人是</a:t>
            </a:r>
            <a:r>
              <a:rPr lang="en-US" altLang="zh-CN" b="1"/>
              <a:t>“</a:t>
            </a:r>
            <a:r>
              <a:rPr lang="zh-CN" altLang="zh-CN" b="1"/>
              <a:t>粘在土地上的</a:t>
            </a:r>
            <a:r>
              <a:rPr lang="en-US" altLang="zh-CN" b="1"/>
              <a:t>”</a:t>
            </a:r>
            <a:r>
              <a:rPr lang="zh-CN" altLang="zh-CN" b="1"/>
              <a:t>，并不是说乡村人口是固定的，而是说在人与空间的关系上是不流动的，安土重迁，各自保持着孤立与隔膜。其三，熟人社会。乡土社会的这种人口流动性缓慢的特点使乡村生活很富于</a:t>
            </a:r>
            <a:r>
              <a:rPr lang="en-US" altLang="zh-CN" b="1"/>
              <a:t>“</a:t>
            </a:r>
            <a:r>
              <a:rPr lang="zh-CN" altLang="zh-CN" b="1"/>
              <a:t>地方性</a:t>
            </a:r>
            <a:r>
              <a:rPr lang="en-US" altLang="zh-CN" b="1"/>
              <a:t>”</a:t>
            </a:r>
            <a:r>
              <a:rPr lang="zh-CN" altLang="zh-CN" b="1"/>
              <a:t>特点，聚村而居，终老是乡。所以，乡土社会是个熟人之间的社会，这才有了</a:t>
            </a:r>
            <a:r>
              <a:rPr lang="en-US" altLang="zh-CN" b="1"/>
              <a:t>“</a:t>
            </a:r>
            <a:r>
              <a:rPr lang="zh-CN" altLang="zh-CN" b="1"/>
              <a:t>从心所欲不逾矩</a:t>
            </a:r>
            <a:r>
              <a:rPr lang="en-US" altLang="zh-CN" b="1"/>
              <a:t>”</a:t>
            </a:r>
            <a:r>
              <a:rPr lang="zh-CN" altLang="zh-CN" b="1"/>
              <a:t>的自由。这一章描述了中国社会的基础，同时也是全书的基础，后文差序格局，礼俗社会之根源，都在于此</a:t>
            </a:r>
            <a:r>
              <a:rPr lang="en-US" altLang="zh-CN" b="1"/>
              <a:t>“</a:t>
            </a:r>
            <a:r>
              <a:rPr lang="zh-CN" altLang="zh-CN" b="1"/>
              <a:t>乡土性</a:t>
            </a:r>
            <a:r>
              <a:rPr lang="en-US" altLang="zh-CN" b="1"/>
              <a:t>”</a:t>
            </a:r>
            <a:r>
              <a:rPr lang="zh-CN" altLang="zh-CN" b="1"/>
              <a:t>。</a:t>
            </a:r>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47483" y="520262"/>
            <a:ext cx="11857703" cy="6139618"/>
          </a:xfrm>
        </p:spPr>
        <p:txBody>
          <a:bodyPr>
            <a:normAutofit fontScale="62500" lnSpcReduction="20000"/>
          </a:bodyPr>
          <a:lstStyle/>
          <a:p>
            <a:pPr algn="ctr">
              <a:lnSpc>
                <a:spcPct val="170000"/>
              </a:lnSpc>
            </a:pPr>
            <a:r>
              <a:rPr lang="zh-CN" altLang="zh-CN" b="1">
                <a:solidFill>
                  <a:srgbClr val="0070C0"/>
                </a:solidFill>
              </a:rPr>
              <a:t>《文字下乡》与《再论文字下乡》</a:t>
            </a:r>
            <a:endParaRPr lang="en-US" altLang="zh-CN" b="1">
              <a:solidFill>
                <a:srgbClr val="0070C0"/>
              </a:solidFill>
            </a:endParaRPr>
          </a:p>
          <a:p>
            <a:pPr>
              <a:lnSpc>
                <a:spcPct val="170000"/>
              </a:lnSpc>
            </a:pPr>
            <a:r>
              <a:rPr lang="zh-CN" altLang="zh-CN" b="1"/>
              <a:t>这两章说明了一个问题</a:t>
            </a:r>
            <a:r>
              <a:rPr lang="en-US" altLang="zh-CN" b="1"/>
              <a:t>——</a:t>
            </a:r>
            <a:r>
              <a:rPr lang="zh-CN" altLang="zh-CN" b="1"/>
              <a:t>乡土社会不用文字绝不能说是</a:t>
            </a:r>
            <a:r>
              <a:rPr lang="en-US" altLang="zh-CN" b="1"/>
              <a:t>“</a:t>
            </a:r>
            <a:r>
              <a:rPr lang="zh-CN" altLang="zh-CN" b="1"/>
              <a:t>愚</a:t>
            </a:r>
            <a:r>
              <a:rPr lang="en-US" altLang="zh-CN" b="1"/>
              <a:t>”</a:t>
            </a:r>
            <a:r>
              <a:rPr lang="zh-CN" altLang="zh-CN" b="1"/>
              <a:t>的表现。文字是人和人传情达意的过程中受到阻隔的产物，但在乡土社会中，</a:t>
            </a:r>
            <a:r>
              <a:rPr lang="en-US" altLang="zh-CN" b="1"/>
              <a:t>“</a:t>
            </a:r>
            <a:r>
              <a:rPr lang="zh-CN" altLang="zh-CN" b="1"/>
              <a:t>面对面的往来是直接接触，为什么舍比较完善的语言而采文字呢？</a:t>
            </a:r>
            <a:r>
              <a:rPr lang="en-US" altLang="zh-CN" b="1"/>
              <a:t>”</a:t>
            </a:r>
            <a:r>
              <a:rPr lang="zh-CN" altLang="zh-CN" b="1"/>
              <a:t>其实，还有更多的不需要声音和文字参与的</a:t>
            </a:r>
            <a:r>
              <a:rPr lang="en-US" altLang="zh-CN" b="1"/>
              <a:t>“</a:t>
            </a:r>
            <a:r>
              <a:rPr lang="zh-CN" altLang="zh-CN" b="1"/>
              <a:t>特殊语言</a:t>
            </a:r>
            <a:r>
              <a:rPr lang="en-US" altLang="zh-CN" b="1"/>
              <a:t>”</a:t>
            </a:r>
            <a:r>
              <a:rPr lang="zh-CN" altLang="zh-CN" b="1"/>
              <a:t>可用来作象征的原料，如表情、动作等，它们比语言更有效。</a:t>
            </a:r>
            <a:r>
              <a:rPr lang="en-US" altLang="zh-CN" b="1"/>
              <a:t>“</a:t>
            </a:r>
            <a:r>
              <a:rPr lang="zh-CN" altLang="zh-CN" b="1"/>
              <a:t>所以在乡土社会中，不但文字是多余的，连说话都不是传达情意的惟一象征体系。</a:t>
            </a:r>
            <a:r>
              <a:rPr lang="en-US" altLang="zh-CN" b="1"/>
              <a:t>”</a:t>
            </a:r>
            <a:r>
              <a:rPr lang="zh-CN" altLang="zh-CN" b="1"/>
              <a:t>《文字下乡》说的是传情达意的空间之隔，《再论文字下乡》则说的是时间之隔，包括个人的今昔之隔和社会的世代之隔。由于乡土社会是一个很安定的社会，一个人所需的记忆范围本来就很狭窄；而同一生活方式的反复重演，也使得语言足够传递世代间的经验而无需文字。</a:t>
            </a:r>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20717" y="563880"/>
            <a:ext cx="11563243" cy="6294120"/>
          </a:xfrm>
        </p:spPr>
        <p:txBody>
          <a:bodyPr>
            <a:normAutofit fontScale="62500" lnSpcReduction="20000"/>
          </a:bodyPr>
          <a:lstStyle/>
          <a:p>
            <a:pPr algn="ctr">
              <a:lnSpc>
                <a:spcPct val="170000"/>
              </a:lnSpc>
            </a:pPr>
            <a:r>
              <a:rPr lang="zh-CN" altLang="zh-CN" b="1">
                <a:solidFill>
                  <a:srgbClr val="0070C0"/>
                </a:solidFill>
              </a:rPr>
              <a:t>《差序格局》。</a:t>
            </a:r>
            <a:endParaRPr lang="en-US" altLang="zh-CN" b="1">
              <a:solidFill>
                <a:srgbClr val="0070C0"/>
              </a:solidFill>
            </a:endParaRPr>
          </a:p>
          <a:p>
            <a:pPr>
              <a:lnSpc>
                <a:spcPct val="170000"/>
              </a:lnSpc>
            </a:pPr>
            <a:r>
              <a:rPr lang="zh-CN" altLang="zh-CN" b="1"/>
              <a:t>从《差序格局》到《男女有别》，讲的是家、国、天下三者的伦常关系在社会学上的意义。</a:t>
            </a:r>
            <a:r>
              <a:rPr lang="en-US" altLang="zh-CN" b="1"/>
              <a:t>“</a:t>
            </a:r>
            <a:r>
              <a:rPr lang="zh-CN" altLang="zh-CN" b="1"/>
              <a:t>差序格局</a:t>
            </a:r>
            <a:r>
              <a:rPr lang="en-US" altLang="zh-CN" b="1"/>
              <a:t>”</a:t>
            </a:r>
            <a:r>
              <a:rPr lang="zh-CN" altLang="zh-CN" b="1"/>
              <a:t>是费孝通提出的一个极其重要的社会学和人类学观点，指的是由亲属关系和地缘关系所决定的有差等的次序关系。中国人独特的</a:t>
            </a:r>
            <a:r>
              <a:rPr lang="en-US" altLang="zh-CN" b="1"/>
              <a:t>“</a:t>
            </a:r>
            <a:r>
              <a:rPr lang="zh-CN" altLang="zh-CN" b="1"/>
              <a:t>私</a:t>
            </a:r>
            <a:r>
              <a:rPr lang="en-US" altLang="zh-CN" b="1"/>
              <a:t>”</a:t>
            </a:r>
            <a:r>
              <a:rPr lang="zh-CN" altLang="zh-CN" b="1"/>
              <a:t>的个性，造就了中国独特的</a:t>
            </a:r>
            <a:r>
              <a:rPr lang="en-US" altLang="zh-CN" b="1"/>
              <a:t>“</a:t>
            </a:r>
            <a:r>
              <a:rPr lang="zh-CN" altLang="zh-CN" b="1"/>
              <a:t>差序格局</a:t>
            </a:r>
            <a:r>
              <a:rPr lang="en-US" altLang="zh-CN" b="1"/>
              <a:t>”</a:t>
            </a:r>
            <a:r>
              <a:rPr lang="zh-CN" altLang="zh-CN" b="1"/>
              <a:t>。不同于西洋社会有如捆柴的团体格局，费孝通在书中将中国的格局比作</a:t>
            </a:r>
            <a:r>
              <a:rPr lang="en-US" altLang="zh-CN" b="1"/>
              <a:t>“</a:t>
            </a:r>
            <a:r>
              <a:rPr lang="zh-CN" altLang="zh-CN" b="1"/>
              <a:t>一块石头丢在水面上所发生的一圈圈推出去的波纹</a:t>
            </a:r>
            <a:r>
              <a:rPr lang="en-US" altLang="zh-CN" b="1"/>
              <a:t>”</a:t>
            </a:r>
            <a:r>
              <a:rPr lang="zh-CN" altLang="zh-CN" b="1"/>
              <a:t>。每个人都是他社会影响所推出去的圈子的中心，被圈子的波纹所推及的就发生联系。每个人在某一时间某一地点所动用的圈子不一定相同。每个网络都是以</a:t>
            </a:r>
            <a:r>
              <a:rPr lang="en-US" altLang="zh-CN" b="1"/>
              <a:t>“</a:t>
            </a:r>
            <a:r>
              <a:rPr lang="zh-CN" altLang="zh-CN" b="1"/>
              <a:t>己</a:t>
            </a:r>
            <a:r>
              <a:rPr lang="en-US" altLang="zh-CN" b="1"/>
              <a:t>”</a:t>
            </a:r>
            <a:r>
              <a:rPr lang="zh-CN" altLang="zh-CN" b="1"/>
              <a:t>作为中心，每个网络的中心也各不相同，这就是一个差序格局，伦的格局。</a:t>
            </a:r>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33400"/>
            <a:ext cx="12192000" cy="6324600"/>
          </a:xfrm>
        </p:spPr>
        <p:txBody>
          <a:bodyPr>
            <a:normAutofit fontScale="55000" lnSpcReduction="20000"/>
          </a:bodyPr>
          <a:lstStyle/>
          <a:p>
            <a:pPr algn="ctr">
              <a:lnSpc>
                <a:spcPct val="170000"/>
              </a:lnSpc>
            </a:pPr>
            <a:r>
              <a:rPr lang="zh-CN" altLang="zh-CN" b="1">
                <a:solidFill>
                  <a:srgbClr val="0070C0"/>
                </a:solidFill>
              </a:rPr>
              <a:t>《家族》《男女有别》</a:t>
            </a:r>
            <a:endParaRPr lang="en-US" altLang="zh-CN" b="1">
              <a:solidFill>
                <a:srgbClr val="0070C0"/>
              </a:solidFill>
            </a:endParaRPr>
          </a:p>
          <a:p>
            <a:pPr>
              <a:lnSpc>
                <a:spcPct val="170000"/>
              </a:lnSpc>
            </a:pPr>
            <a:r>
              <a:rPr lang="zh-CN" altLang="zh-CN" b="1"/>
              <a:t>这两篇讲的都是中国传统感情定向的问题。在西洋，家庭是团体性的社群，这个社群能经营的事务也很少，主要是生儿育女。但在中国的乡土社会中，家并没有严格的团体界限，可以沿着父系这一方面扩大。当其扩大成为氏族和部落时，其功能显然不只于生育，而赋有政治、经济、宗教等复杂的功能。在中国的乡土社会，家是个连绵延续的事业社群，它的主轴是在父子之间、婆媳之间，是纵的。所以，对于两性之间的感情，中国人就矜持和保留得多，纪律排斥了私情，这在</a:t>
            </a:r>
            <a:r>
              <a:rPr lang="en-US" altLang="zh-CN" b="1"/>
              <a:t>“</a:t>
            </a:r>
            <a:r>
              <a:rPr lang="zh-CN" altLang="zh-CN" b="1"/>
              <a:t>男女有别</a:t>
            </a:r>
            <a:r>
              <a:rPr lang="en-US" altLang="zh-CN" b="1"/>
              <a:t>”</a:t>
            </a:r>
            <a:r>
              <a:rPr lang="zh-CN" altLang="zh-CN" b="1"/>
              <a:t>中有进一步的说明。乡土社会是一个男女有别的社会。浮士德式的恋爱精神，在乡土社会中是不容存在的。因为乡土社会不需要新的社会关系，更害怕旧的社会关系被破坏。乡土社会是阿渡罗式的文化观，男女关系必须有一种安排，使他们之间不发生激动性的感情。这便是男女有别的原则，即干脆认为男女之间不必求同，不必了解，在生活上加以隔离。</a:t>
            </a: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7986" y="655320"/>
            <a:ext cx="11800745" cy="6202680"/>
          </a:xfrm>
        </p:spPr>
        <p:txBody>
          <a:bodyPr>
            <a:normAutofit fontScale="55000" lnSpcReduction="20000"/>
          </a:bodyPr>
          <a:lstStyle/>
          <a:p>
            <a:pPr algn="ctr">
              <a:lnSpc>
                <a:spcPct val="170000"/>
              </a:lnSpc>
            </a:pPr>
            <a:r>
              <a:rPr lang="zh-CN" altLang="zh-CN" b="1">
                <a:solidFill>
                  <a:srgbClr val="0070C0"/>
                </a:solidFill>
              </a:rPr>
              <a:t>《礼治秩序》《无讼》</a:t>
            </a:r>
            <a:endParaRPr lang="en-US" altLang="zh-CN" b="1">
              <a:solidFill>
                <a:srgbClr val="0070C0"/>
              </a:solidFill>
            </a:endParaRPr>
          </a:p>
          <a:p>
            <a:pPr>
              <a:lnSpc>
                <a:spcPct val="170000"/>
              </a:lnSpc>
            </a:pPr>
            <a:r>
              <a:rPr lang="zh-CN" altLang="zh-CN" b="1"/>
              <a:t>讨论乡村社会中人们如何基于宗法制家庭的感情进行道德判断和约束。乡土社会治理方式是</a:t>
            </a:r>
            <a:r>
              <a:rPr lang="en-US" altLang="zh-CN" b="1"/>
              <a:t>“</a:t>
            </a:r>
            <a:r>
              <a:rPr lang="zh-CN" altLang="zh-CN" b="1"/>
              <a:t>人治</a:t>
            </a:r>
            <a:r>
              <a:rPr lang="en-US" altLang="zh-CN" b="1"/>
              <a:t>”</a:t>
            </a:r>
            <a:r>
              <a:rPr lang="zh-CN" altLang="zh-CN" b="1"/>
              <a:t>而不是</a:t>
            </a:r>
            <a:r>
              <a:rPr lang="en-US" altLang="zh-CN" b="1"/>
              <a:t>“</a:t>
            </a:r>
            <a:r>
              <a:rPr lang="zh-CN" altLang="zh-CN" b="1"/>
              <a:t>法治</a:t>
            </a:r>
            <a:r>
              <a:rPr lang="en-US" altLang="zh-CN" b="1"/>
              <a:t>”</a:t>
            </a:r>
            <a:r>
              <a:rPr lang="zh-CN" altLang="zh-CN" b="1"/>
              <a:t>。</a:t>
            </a:r>
            <a:r>
              <a:rPr lang="en-US" altLang="zh-CN" b="1"/>
              <a:t>“</a:t>
            </a:r>
            <a:r>
              <a:rPr lang="zh-CN" altLang="zh-CN" b="1"/>
              <a:t>所谓人治和法治之别，不在于</a:t>
            </a:r>
            <a:r>
              <a:rPr lang="en-US" altLang="zh-CN" b="1"/>
              <a:t>‘</a:t>
            </a:r>
            <a:r>
              <a:rPr lang="zh-CN" altLang="zh-CN" b="1"/>
              <a:t>人</a:t>
            </a:r>
            <a:r>
              <a:rPr lang="en-US" altLang="zh-CN" b="1"/>
              <a:t>’</a:t>
            </a:r>
            <a:r>
              <a:rPr lang="zh-CN" altLang="zh-CN" b="1"/>
              <a:t>和</a:t>
            </a:r>
            <a:r>
              <a:rPr lang="en-US" altLang="zh-CN" b="1"/>
              <a:t>‘</a:t>
            </a:r>
            <a:r>
              <a:rPr lang="zh-CN" altLang="zh-CN" b="1"/>
              <a:t>法</a:t>
            </a:r>
            <a:r>
              <a:rPr lang="en-US" altLang="zh-CN" b="1"/>
              <a:t>’</a:t>
            </a:r>
            <a:r>
              <a:rPr lang="zh-CN" altLang="zh-CN" b="1"/>
              <a:t>这两个字上，而是在维持秩序时所用的力量和所根据的规范的性质。</a:t>
            </a:r>
            <a:r>
              <a:rPr lang="en-US" altLang="zh-CN" b="1"/>
              <a:t>”</a:t>
            </a:r>
            <a:r>
              <a:rPr lang="zh-CN" altLang="zh-CN" b="1"/>
              <a:t>在乡土社会中。人们的社会关系的调节不是靠法律来调节，而是靠</a:t>
            </a:r>
            <a:r>
              <a:rPr lang="en-US" altLang="zh-CN" b="1"/>
              <a:t>“</a:t>
            </a:r>
            <a:r>
              <a:rPr lang="zh-CN" altLang="zh-CN" b="1"/>
              <a:t>礼</a:t>
            </a:r>
            <a:r>
              <a:rPr lang="en-US" altLang="zh-CN" b="1"/>
              <a:t>”</a:t>
            </a:r>
            <a:r>
              <a:rPr lang="zh-CN" altLang="zh-CN" b="1"/>
              <a:t>这种社会规范来调节。维持</a:t>
            </a:r>
            <a:r>
              <a:rPr lang="en-US" altLang="zh-CN" b="1"/>
              <a:t>“</a:t>
            </a:r>
            <a:r>
              <a:rPr lang="zh-CN" altLang="zh-CN" b="1"/>
              <a:t>礼</a:t>
            </a:r>
            <a:r>
              <a:rPr lang="en-US" altLang="zh-CN" b="1"/>
              <a:t>”</a:t>
            </a:r>
            <a:r>
              <a:rPr lang="zh-CN" altLang="zh-CN" b="1"/>
              <a:t>这种规范的是传统，它正是与乡土社会的</a:t>
            </a:r>
            <a:r>
              <a:rPr lang="en-US" altLang="zh-CN" b="1"/>
              <a:t>“</a:t>
            </a:r>
            <a:r>
              <a:rPr lang="zh-CN" altLang="zh-CN" b="1"/>
              <a:t>差序格局</a:t>
            </a:r>
            <a:r>
              <a:rPr lang="en-US" altLang="zh-CN" b="1"/>
              <a:t>”</a:t>
            </a:r>
            <a:r>
              <a:rPr lang="zh-CN" altLang="zh-CN" b="1"/>
              <a:t>相互配合适应的，通过不断重叠、蛛网式的社会关系网络影响到其他人，进而在整个社会营造一种合适的统冶秩序。</a:t>
            </a:r>
            <a:r>
              <a:rPr lang="en-US" altLang="zh-CN" b="1"/>
              <a:t>“</a:t>
            </a:r>
            <a:r>
              <a:rPr lang="zh-CN" altLang="zh-CN" b="1"/>
              <a:t>在乡土社会中，维持礼治秩序的理想手段是教化，而不是折狱。</a:t>
            </a:r>
            <a:r>
              <a:rPr lang="en-US" altLang="zh-CN" b="1"/>
              <a:t>”</a:t>
            </a:r>
            <a:r>
              <a:rPr lang="zh-CN" altLang="zh-CN" b="1"/>
              <a:t>这也正是讼师在乡土社会中没有地位的原因。在中国传统的差序格局之下，原本不承认有可以施行于一切人的统一规则，而现行法却是采用个体平等主义的。现行的司法制度，破坏了原有的礼治秩序，但并不能有效地建立起法治秩序。</a:t>
            </a:r>
          </a:p>
          <a:p>
            <a:pPr>
              <a:lnSpc>
                <a:spcPct val="170000"/>
              </a:lnSpc>
            </a:pPr>
            <a:endParaRPr lang="zh-CN" altLang="zh-CN" b="1">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67559"/>
            <a:ext cx="12191999" cy="5452241"/>
          </a:xfrm>
        </p:spPr>
        <p:txBody>
          <a:bodyPr>
            <a:normAutofit fontScale="77500" lnSpcReduction="20000"/>
          </a:bodyPr>
          <a:lstStyle/>
          <a:p>
            <a:pPr algn="ctr">
              <a:lnSpc>
                <a:spcPct val="160000"/>
              </a:lnSpc>
            </a:pPr>
            <a:r>
              <a:rPr lang="zh-CN" altLang="zh-CN" b="1">
                <a:solidFill>
                  <a:srgbClr val="0070C0"/>
                </a:solidFill>
              </a:rPr>
              <a:t>《无为政治》《长老统治》和《名实的分离》</a:t>
            </a:r>
            <a:endParaRPr lang="en-US" altLang="zh-CN" b="1">
              <a:solidFill>
                <a:srgbClr val="0070C0"/>
              </a:solidFill>
            </a:endParaRPr>
          </a:p>
          <a:p>
            <a:pPr>
              <a:lnSpc>
                <a:spcPct val="160000"/>
              </a:lnSpc>
            </a:pPr>
            <a:r>
              <a:rPr lang="zh-CN" altLang="zh-CN" b="1"/>
              <a:t>讲的是四种权力。关于乡土中国的权力结构，该书在《无为政治》《长老统治》和《名实的分离》三篇中分别加以阐述。费孝通认为社会权力共有四种形式：一是在社会冲突中所发生的横暴权力；二是在社会合作中所发生的同意权力；三是在社会继替中所发生的长老权力；四是在社会变迁中所发生的时势权力。</a:t>
            </a: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455458"/>
            <a:ext cx="12191999" cy="6204422"/>
          </a:xfrm>
        </p:spPr>
        <p:txBody>
          <a:bodyPr>
            <a:normAutofit fontScale="62500" lnSpcReduction="20000"/>
          </a:bodyPr>
          <a:lstStyle/>
          <a:p>
            <a:pPr algn="ctr">
              <a:lnSpc>
                <a:spcPct val="170000"/>
              </a:lnSpc>
            </a:pPr>
            <a:r>
              <a:rPr lang="zh-CN" altLang="zh-CN" sz="8000" b="1">
                <a:solidFill>
                  <a:srgbClr val="FF0000"/>
                </a:solidFill>
              </a:rPr>
              <a:t>学习任务：</a:t>
            </a:r>
          </a:p>
          <a:p>
            <a:pPr>
              <a:lnSpc>
                <a:spcPct val="170000"/>
              </a:lnSpc>
            </a:pPr>
            <a:r>
              <a:rPr lang="zh-CN" altLang="zh-CN" b="1">
                <a:solidFill>
                  <a:srgbClr val="0000FF"/>
                </a:solidFill>
              </a:rPr>
              <a:t>任务</a:t>
            </a:r>
            <a:r>
              <a:rPr lang="en-US" altLang="zh-CN" b="1">
                <a:solidFill>
                  <a:srgbClr val="0000FF"/>
                </a:solidFill>
              </a:rPr>
              <a:t>1</a:t>
            </a:r>
            <a:r>
              <a:rPr lang="zh-CN" altLang="zh-CN" b="1">
                <a:solidFill>
                  <a:srgbClr val="0000FF"/>
                </a:solidFill>
              </a:rPr>
              <a:t>：抓住核心概念，理解作者观点</a:t>
            </a:r>
          </a:p>
          <a:p>
            <a:pPr>
              <a:lnSpc>
                <a:spcPct val="170000"/>
              </a:lnSpc>
            </a:pPr>
            <a:r>
              <a:rPr lang="zh-CN" altLang="zh-CN" b="1"/>
              <a:t>费孝通在《乡土中国》的序言中说：</a:t>
            </a:r>
            <a:r>
              <a:rPr lang="en-US" altLang="zh-CN" b="1"/>
              <a:t>“</a:t>
            </a:r>
            <a:r>
              <a:rPr lang="zh-CN" altLang="zh-CN" b="1"/>
              <a:t>它不是一个具体社会的描写，而是从具体社会里提炼出的一些概念。”“差序格局”就是他提出的一个重要概念，指的是出亲属关系和地缘关系所决定的有差等的次序关系。作者在解释这个抽象概念时，运用了比喻等方法。分小组讨论，谈谈你对“差序格局”概念的理解。之后联系全书，梳理作者用以指称乡土社会的概念和与之相对应的指称其他社会的概念，填写下面的表格，并结合作者的论述和相关资料理解其含义。</a:t>
            </a: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heel(4)">
                                      <p:cBhvr>
                                        <p:cTn id="17"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866273"/>
            <a:ext cx="11967411" cy="4844715"/>
          </a:xfrm>
        </p:spPr>
        <p:txBody>
          <a:bodyPr>
            <a:normAutofit fontScale="62500" lnSpcReduction="20000"/>
          </a:bodyPr>
          <a:lstStyle/>
          <a:p>
            <a:pPr>
              <a:lnSpc>
                <a:spcPct val="170000"/>
              </a:lnSpc>
            </a:pPr>
            <a:r>
              <a:rPr lang="zh-CN" altLang="zh-CN" b="1">
                <a:solidFill>
                  <a:srgbClr val="0000FF"/>
                </a:solidFill>
              </a:rPr>
              <a:t>任务</a:t>
            </a:r>
            <a:r>
              <a:rPr lang="en-US" altLang="zh-CN" b="1">
                <a:solidFill>
                  <a:srgbClr val="0000FF"/>
                </a:solidFill>
              </a:rPr>
              <a:t>2:</a:t>
            </a:r>
            <a:r>
              <a:rPr lang="zh-CN" altLang="zh-CN" b="1">
                <a:solidFill>
                  <a:srgbClr val="0000FF"/>
                </a:solidFill>
              </a:rPr>
              <a:t>分析整体框架，把握知识体系</a:t>
            </a:r>
          </a:p>
          <a:p>
            <a:pPr>
              <a:lnSpc>
                <a:spcPct val="170000"/>
              </a:lnSpc>
            </a:pPr>
            <a:r>
              <a:rPr lang="zh-CN" altLang="zh-CN" b="1"/>
              <a:t>学术著作具有较强的逻辑性，各个篇章共同呈现出一个相对完整的学术知识体系，比如《乡土中国》中的</a:t>
            </a:r>
            <a:r>
              <a:rPr lang="en-US" altLang="zh-CN" b="1"/>
              <a:t>14</a:t>
            </a:r>
            <a:r>
              <a:rPr lang="zh-CN" altLang="zh-CN" b="1"/>
              <a:t>篇文章相互关联，综合分析阐述了中国乡村社会的结构和特点。</a:t>
            </a:r>
          </a:p>
          <a:p>
            <a:pPr>
              <a:lnSpc>
                <a:spcPct val="170000"/>
              </a:lnSpc>
            </a:pPr>
            <a:r>
              <a:rPr lang="zh-CN" altLang="zh-CN" b="1"/>
              <a:t>在阅读文章的基础上，归纳各篇主旨，撰写相应的内容摘要。注意摘录和使用文中关键的概念，简洁、准确地概括作者的学术观点。之后，以小组为单位讨论各篇之间的内在联系，尝试把握这本书的知识体系。</a:t>
            </a:r>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7986" y="914400"/>
            <a:ext cx="11800745" cy="5181600"/>
          </a:xfrm>
        </p:spPr>
        <p:txBody>
          <a:bodyPr>
            <a:normAutofit fontScale="62500" lnSpcReduction="20000"/>
          </a:bodyPr>
          <a:lstStyle/>
          <a:p>
            <a:pPr>
              <a:lnSpc>
                <a:spcPct val="170000"/>
              </a:lnSpc>
            </a:pPr>
            <a:r>
              <a:rPr lang="zh-CN" altLang="zh-CN" b="1">
                <a:solidFill>
                  <a:srgbClr val="0000FF"/>
                </a:solidFill>
              </a:rPr>
              <a:t>任务</a:t>
            </a:r>
            <a:r>
              <a:rPr lang="en-US" altLang="zh-CN" b="1">
                <a:solidFill>
                  <a:srgbClr val="0000FF"/>
                </a:solidFill>
              </a:rPr>
              <a:t>3</a:t>
            </a:r>
            <a:r>
              <a:rPr lang="zh-CN" altLang="zh-CN" b="1">
                <a:solidFill>
                  <a:srgbClr val="0000FF"/>
                </a:solidFill>
              </a:rPr>
              <a:t>：关注</a:t>
            </a:r>
            <a:r>
              <a:rPr lang="en-US" altLang="zh-CN" b="1">
                <a:solidFill>
                  <a:srgbClr val="0000FF"/>
                </a:solidFill>
              </a:rPr>
              <a:t>“</a:t>
            </a:r>
            <a:r>
              <a:rPr lang="zh-CN" altLang="zh-CN" b="1">
                <a:solidFill>
                  <a:srgbClr val="0000FF"/>
                </a:solidFill>
              </a:rPr>
              <a:t>问题</a:t>
            </a:r>
            <a:r>
              <a:rPr lang="en-US" altLang="zh-CN" b="1">
                <a:solidFill>
                  <a:srgbClr val="0000FF"/>
                </a:solidFill>
              </a:rPr>
              <a:t>”</a:t>
            </a:r>
            <a:r>
              <a:rPr lang="zh-CN" altLang="zh-CN" b="1">
                <a:solidFill>
                  <a:srgbClr val="0000FF"/>
                </a:solidFill>
              </a:rPr>
              <a:t>，学以致用</a:t>
            </a:r>
          </a:p>
          <a:p>
            <a:pPr>
              <a:lnSpc>
                <a:spcPct val="170000"/>
              </a:lnSpc>
            </a:pPr>
            <a:r>
              <a:rPr lang="zh-CN" altLang="zh-CN" b="1"/>
              <a:t>阅读学术著作，要关注其中“问题的提出”和“问题的解决”。当今中国社会正处于转型的关键时期，传统与现代的交织和转换，乡村与城市的碰撞和融合，使社会发生着巨大变化。在这样的背景下，本书关于乡土社会的论述能给我们带来哪些思考</a:t>
            </a:r>
            <a:r>
              <a:rPr lang="en-US" altLang="zh-CN" b="1"/>
              <a:t>?</a:t>
            </a:r>
            <a:r>
              <a:rPr lang="zh-CN" altLang="zh-CN" b="1"/>
              <a:t>试以“今日中国乡村的变迁”为话题，从居住环境、精神风貌、文化生活、风俗习惯、乡村管理等角度中任选一个，开展调查访问，写一篇不少于</a:t>
            </a:r>
            <a:r>
              <a:rPr lang="en-US" altLang="zh-CN" b="1"/>
              <a:t>1000</a:t>
            </a:r>
            <a:r>
              <a:rPr lang="zh-CN" altLang="zh-CN" b="1"/>
              <a:t>字的报告。在此基础上，运用多种形式，如制作手抄报、举行演讲、开展辩论、设计网页等，与同学交流。</a:t>
            </a:r>
          </a:p>
          <a:p>
            <a:pPr>
              <a:lnSpc>
                <a:spcPct val="170000"/>
              </a:lnSpc>
            </a:pPr>
            <a:endParaRPr lang="zh-CN" altLang="zh-CN" b="1">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256381" y="950595"/>
            <a:ext cx="11679238" cy="3713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4000"/>
              <a:t>　</a:t>
            </a:r>
            <a:r>
              <a:rPr lang="zh-CN" altLang="en-US" sz="4000" b="1">
                <a:solidFill>
                  <a:srgbClr val="FF0000"/>
                </a:solidFill>
              </a:rPr>
              <a:t>单元学习任务</a:t>
            </a:r>
          </a:p>
          <a:p>
            <a:pPr eaLnBrk="1" hangingPunct="1">
              <a:lnSpc>
                <a:spcPct val="150000"/>
              </a:lnSpc>
            </a:pPr>
            <a:r>
              <a:rPr lang="zh-CN" altLang="en-US" sz="2400" b="1"/>
              <a:t>阅读</a:t>
            </a:r>
            <a:r>
              <a:rPr lang="en-US" altLang="zh-CN" sz="2400" b="1"/>
              <a:t>《</a:t>
            </a:r>
            <a:r>
              <a:rPr lang="zh-CN" altLang="en-US" sz="2400" b="1"/>
              <a:t>乡土中国</a:t>
            </a:r>
            <a:r>
              <a:rPr lang="en-US" altLang="zh-CN" sz="2400" b="1"/>
              <a:t>》</a:t>
            </a:r>
            <a:r>
              <a:rPr lang="zh-CN" altLang="en-US" sz="2400" b="1"/>
              <a:t>，总的要求是读通、读懂</a:t>
            </a:r>
            <a:r>
              <a:rPr lang="en-US" altLang="zh-CN" sz="2400" b="1"/>
              <a:t>,</a:t>
            </a:r>
            <a:r>
              <a:rPr lang="zh-CN" altLang="en-US" sz="2400" b="1"/>
              <a:t>理解基本内容，并力求触类旁通，掌握学术著作的一般读法。 学术著作大多追求的是在相关领域或者某一专题 上的探索与创造，强调科学性、系统性和逻辑性，重在理论发现或解决实际问题。阅读这类著作</a:t>
            </a:r>
            <a:r>
              <a:rPr lang="en-US" altLang="zh-CN" sz="2400" b="1"/>
              <a:t>,</a:t>
            </a:r>
            <a:r>
              <a:rPr lang="zh-CN" altLang="en-US" sz="2400" b="1"/>
              <a:t>除了关注作者运用的材料、提出的概念，以及作出的理论啊释</a:t>
            </a:r>
            <a:r>
              <a:rPr lang="en-US" altLang="zh-CN" sz="2400" b="1"/>
              <a:t>,</a:t>
            </a:r>
            <a:r>
              <a:rPr lang="zh-CN" altLang="en-US" sz="2400" b="1"/>
              <a:t>还要看它在前人研究的基础上有什么创造，这种创造经历过怎样的探索，具有怎样的价值。</a:t>
            </a:r>
          </a:p>
        </p:txBody>
      </p:sp>
    </p:spTree>
  </p:cSld>
  <p:clrMapOvr>
    <a:masterClrMapping/>
  </p:clrMapOvr>
  <p:transition spd="slow" advTm="3000">
    <p:push dir="u"/>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5974" y="1264920"/>
            <a:ext cx="11754465" cy="3322320"/>
          </a:xfrm>
        </p:spPr>
        <p:txBody>
          <a:bodyPr>
            <a:normAutofit fontScale="70000" lnSpcReduction="20000"/>
          </a:bodyPr>
          <a:lstStyle/>
          <a:p>
            <a:pPr>
              <a:lnSpc>
                <a:spcPct val="150000"/>
              </a:lnSpc>
            </a:pPr>
            <a:r>
              <a:rPr lang="zh-CN" altLang="zh-CN" b="1">
                <a:solidFill>
                  <a:srgbClr val="0000FF"/>
                </a:solidFill>
              </a:rPr>
              <a:t>任务</a:t>
            </a:r>
            <a:r>
              <a:rPr lang="en-US" altLang="zh-CN" b="1">
                <a:solidFill>
                  <a:srgbClr val="0000FF"/>
                </a:solidFill>
              </a:rPr>
              <a:t>4</a:t>
            </a:r>
            <a:r>
              <a:rPr lang="zh-CN" altLang="zh-CN" b="1">
                <a:solidFill>
                  <a:srgbClr val="0000FF"/>
                </a:solidFill>
              </a:rPr>
              <a:t>：拓展阅读，知人论世</a:t>
            </a:r>
          </a:p>
          <a:p>
            <a:pPr>
              <a:lnSpc>
                <a:spcPct val="150000"/>
              </a:lnSpc>
            </a:pPr>
            <a:r>
              <a:rPr lang="zh-CN" altLang="zh-CN" b="1"/>
              <a:t>费孝通不仅在社会学、人类学的研究领域中成就卓著，还有着强烈的社会责任感和爱国之情。查找资料，了解其生平，并拓展阅读他编著的其他作品，如《中华民族多元一体格局》，更全面地认识费孝通的学术思想和成就。</a:t>
            </a:r>
          </a:p>
          <a:p>
            <a:pPr>
              <a:lnSpc>
                <a:spcPct val="170000"/>
              </a:lnSpc>
            </a:pPr>
            <a:endParaRPr lang="zh-CN" altLang="zh-CN" b="1">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2978150" y="2208213"/>
            <a:ext cx="6192838" cy="203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a:t>　</a:t>
            </a:r>
            <a:r>
              <a:rPr lang="zh-CN" altLang="en-US" sz="6000" b="1">
                <a:solidFill>
                  <a:srgbClr val="FF0000"/>
                </a:solidFill>
              </a:rPr>
              <a:t>单元知识梳理</a:t>
            </a:r>
          </a:p>
          <a:p>
            <a:pPr eaLnBrk="1" hangingPunct="1">
              <a:lnSpc>
                <a:spcPct val="150000"/>
              </a:lnSpc>
            </a:pPr>
            <a:r>
              <a:rPr lang="zh-CN" altLang="en-US" sz="2800" b="1"/>
              <a:t>　　</a:t>
            </a:r>
          </a:p>
        </p:txBody>
      </p:sp>
    </p:spTree>
  </p:cSld>
  <p:clrMapOvr>
    <a:masterClrMapping/>
  </p:clrMapOvr>
  <p:transition spd="slow" advTm="3000">
    <p:push dir="u"/>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9773729" y="193251"/>
            <a:ext cx="2004291" cy="369332"/>
          </a:xfrm>
          <a:prstGeom prst="rect">
            <a:avLst/>
          </a:prstGeom>
          <a:noFill/>
        </p:spPr>
        <p:txBody>
          <a:bodyPr wrap="square" rtlCol="0">
            <a:spAutoFit/>
          </a:bodyPr>
          <a:lstStyle/>
          <a:p>
            <a:r>
              <a:rPr lang="zh-CN" altLang="en-US" b="1">
                <a:solidFill>
                  <a:schemeClr val="accent1"/>
                </a:solidFill>
              </a:rPr>
              <a:t>人教版必修上册</a:t>
            </a:r>
          </a:p>
        </p:txBody>
      </p:sp>
      <p:sp>
        <p:nvSpPr>
          <p:cNvPr id="5" name="文本框 4"/>
          <p:cNvSpPr txBox="1"/>
          <p:nvPr/>
        </p:nvSpPr>
        <p:spPr>
          <a:xfrm>
            <a:off x="1306205" y="3109404"/>
            <a:ext cx="9579590" cy="1107996"/>
          </a:xfrm>
          <a:prstGeom prst="rect">
            <a:avLst/>
          </a:prstGeom>
          <a:noFill/>
        </p:spPr>
        <p:txBody>
          <a:bodyPr wrap="square" rtlCol="0">
            <a:spAutoFit/>
          </a:bodyPr>
          <a:lstStyle/>
          <a:p>
            <a:pPr algn="ctr"/>
            <a:r>
              <a:rPr lang="zh-CN" altLang="zh-CN" sz="6600" b="1">
                <a:solidFill>
                  <a:srgbClr val="00B050"/>
                </a:solidFill>
              </a:rPr>
              <a:t>整本阅读《乡土中国》</a:t>
            </a:r>
            <a:endParaRPr lang="zh-CN" altLang="en-US" sz="6600">
              <a:solidFill>
                <a:srgbClr val="00B050"/>
              </a:solidFill>
              <a:latin typeface="黑体" pitchFamily="49" charset="-122"/>
              <a:ea typeface="黑体" pitchFamily="49" charset="-122"/>
              <a:cs typeface="字魂27号-布丁体" panose="000005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48640"/>
            <a:ext cx="12039600" cy="6309360"/>
          </a:xfrm>
        </p:spPr>
        <p:txBody>
          <a:bodyPr>
            <a:normAutofit fontScale="55000" lnSpcReduction="20000"/>
          </a:bodyPr>
          <a:lstStyle/>
          <a:p>
            <a:pPr algn="ctr">
              <a:lnSpc>
                <a:spcPct val="170000"/>
              </a:lnSpc>
            </a:pPr>
            <a:r>
              <a:rPr lang="zh-CN" altLang="zh-CN" sz="6500" b="1">
                <a:solidFill>
                  <a:srgbClr val="C00000"/>
                </a:solidFill>
                <a:latin typeface="+mn-ea"/>
              </a:rPr>
              <a:t>作者：</a:t>
            </a:r>
          </a:p>
          <a:p>
            <a:pPr>
              <a:lnSpc>
                <a:spcPct val="170000"/>
              </a:lnSpc>
            </a:pPr>
            <a:r>
              <a:rPr lang="zh-CN" altLang="zh-CN" b="1"/>
              <a:t>费孝通（</a:t>
            </a:r>
            <a:r>
              <a:rPr lang="en-US" altLang="zh-CN" b="1"/>
              <a:t>1910-2005</a:t>
            </a:r>
            <a:r>
              <a:rPr lang="zh-CN" altLang="zh-CN" b="1"/>
              <a:t>）</a:t>
            </a:r>
          </a:p>
          <a:p>
            <a:pPr>
              <a:lnSpc>
                <a:spcPct val="170000"/>
              </a:lnSpc>
            </a:pPr>
            <a:r>
              <a:rPr lang="zh-CN" altLang="zh-CN" b="1"/>
              <a:t>著名社会学家、人类学家，曾任中国社科院社会学研究所所长、北京大学社会学人类学研究所所长、中国社会学学会会长、中国民主同盟会主席、中国人民政治协商会议副主席、全国人民代表大会常务委员会副委员长。</a:t>
            </a:r>
          </a:p>
          <a:p>
            <a:pPr>
              <a:lnSpc>
                <a:spcPct val="170000"/>
              </a:lnSpc>
            </a:pPr>
            <a:r>
              <a:rPr lang="en-US" altLang="zh-CN" b="1"/>
              <a:t>1980 </a:t>
            </a:r>
            <a:r>
              <a:rPr lang="zh-CN" altLang="zh-CN" b="1"/>
              <a:t>年获国际应用人类学会该年度马林诺夫斯基（</a:t>
            </a:r>
            <a:r>
              <a:rPr lang="en-US" altLang="zh-CN" b="1"/>
              <a:t>Malinowski</a:t>
            </a:r>
            <a:r>
              <a:rPr lang="zh-CN" altLang="zh-CN" b="1"/>
              <a:t>）荣誉奖，并成为该会会员。</a:t>
            </a:r>
            <a:r>
              <a:rPr lang="en-US" altLang="zh-CN" b="1"/>
              <a:t>1981 </a:t>
            </a:r>
            <a:r>
              <a:rPr lang="zh-CN" altLang="zh-CN" b="1"/>
              <a:t>年接受英国皇家人类学会颁发的该年度的赫胥黎（</a:t>
            </a:r>
            <a:r>
              <a:rPr lang="en-US" altLang="zh-CN" b="1"/>
              <a:t>Huxley</a:t>
            </a:r>
            <a:r>
              <a:rPr lang="zh-CN" altLang="zh-CN" b="1"/>
              <a:t>）奖章。</a:t>
            </a:r>
            <a:r>
              <a:rPr lang="en-US" altLang="zh-CN" b="1"/>
              <a:t>1988 </a:t>
            </a:r>
            <a:r>
              <a:rPr lang="zh-CN" altLang="zh-CN" b="1"/>
              <a:t>年在美国纽约获不列颠百科全书奖。</a:t>
            </a:r>
            <a:r>
              <a:rPr lang="en-US" altLang="zh-CN" b="1"/>
              <a:t>1993 </a:t>
            </a:r>
            <a:r>
              <a:rPr lang="zh-CN" altLang="zh-CN" b="1"/>
              <a:t>年在日本福冈获该年度亚洲文化大奖。</a:t>
            </a:r>
          </a:p>
          <a:p>
            <a:pPr>
              <a:lnSpc>
                <a:spcPct val="170000"/>
              </a:lnSpc>
            </a:pPr>
            <a:r>
              <a:rPr lang="zh-CN" altLang="zh-CN" b="1"/>
              <a:t>主要作品有《江村经济》《禄村农田》《乡土中国》《民族与社会》《从事社会学五十年》《边区开发与社会调査》《行行重行行》等， 著作等身，影响深远。</a:t>
            </a:r>
            <a:r>
              <a:rPr lang="en-US" altLang="zh-CN" b="1"/>
              <a:t> </a:t>
            </a:r>
            <a:endParaRPr lang="zh-CN" altLang="zh-CN" b="1"/>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p:cNvSpPr>
            <a:spLocks noGrp="1"/>
          </p:cNvSpPr>
          <p:nvPr>
            <p:ph idx="1"/>
          </p:nvPr>
        </p:nvSpPr>
        <p:spPr>
          <a:xfrm>
            <a:off x="158998" y="636044"/>
            <a:ext cx="11834882" cy="5017996"/>
          </a:xfrm>
        </p:spPr>
        <p:txBody>
          <a:bodyPr>
            <a:normAutofit fontScale="70000" lnSpcReduction="20000"/>
          </a:bodyPr>
          <a:lstStyle/>
          <a:p>
            <a:pPr algn="ctr">
              <a:lnSpc>
                <a:spcPct val="170000"/>
              </a:lnSpc>
            </a:pPr>
            <a:r>
              <a:rPr lang="zh-CN" altLang="zh-CN" sz="4600" b="1">
                <a:solidFill>
                  <a:srgbClr val="FF0000"/>
                </a:solidFill>
              </a:rPr>
              <a:t>《乡土中国》写作背景及意义：</a:t>
            </a:r>
          </a:p>
          <a:p>
            <a:pPr>
              <a:lnSpc>
                <a:spcPct val="170000"/>
              </a:lnSpc>
            </a:pPr>
            <a:r>
              <a:rPr lang="zh-CN" altLang="zh-CN" b="1"/>
              <a:t>《乡土中国》是费孝通所著的一部研究中国乡村社会特点的学术著作。此书的写作，缘起于</a:t>
            </a:r>
            <a:r>
              <a:rPr lang="en-US" altLang="zh-CN" b="1"/>
              <a:t>20</a:t>
            </a:r>
            <a:r>
              <a:rPr lang="zh-CN" altLang="zh-CN" b="1"/>
              <a:t>世纪</a:t>
            </a:r>
            <a:r>
              <a:rPr lang="en-US" altLang="zh-CN" b="1"/>
              <a:t>40</a:t>
            </a:r>
            <a:r>
              <a:rPr lang="zh-CN" altLang="zh-CN" b="1"/>
              <a:t>年代后期作者在西南联大和云南大学讲授</a:t>
            </a:r>
            <a:r>
              <a:rPr lang="en-US" altLang="zh-CN" b="1"/>
              <a:t>“</a:t>
            </a:r>
            <a:r>
              <a:rPr lang="zh-CN" altLang="zh-CN" b="1"/>
              <a:t>乡村社会学</a:t>
            </a:r>
            <a:r>
              <a:rPr lang="en-US" altLang="zh-CN" b="1"/>
              <a:t>”</a:t>
            </a:r>
            <a:r>
              <a:rPr lang="zh-CN" altLang="zh-CN" b="1"/>
              <a:t>课程的经历。最初费孝通参考美国的教材授课，上过几轮后，他利用自己的社会调查成果重起炉灶，以中国基层传统社会——农村为对象，边研究边授课，并撰写了</a:t>
            </a:r>
            <a:r>
              <a:rPr lang="en-US" altLang="zh-CN" b="1"/>
              <a:t>14</a:t>
            </a:r>
            <a:r>
              <a:rPr lang="zh-CN" altLang="zh-CN" b="1"/>
              <a:t>篇文章，之后整理汇成此书。</a:t>
            </a: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p:cNvSpPr>
            <a:spLocks noGrp="1"/>
          </p:cNvSpPr>
          <p:nvPr>
            <p:ph idx="1"/>
          </p:nvPr>
        </p:nvSpPr>
        <p:spPr>
          <a:xfrm>
            <a:off x="158998" y="636044"/>
            <a:ext cx="11834882" cy="6084796"/>
          </a:xfrm>
        </p:spPr>
        <p:txBody>
          <a:bodyPr>
            <a:normAutofit fontScale="70000" lnSpcReduction="20000"/>
          </a:bodyPr>
          <a:lstStyle/>
          <a:p>
            <a:pPr>
              <a:lnSpc>
                <a:spcPct val="170000"/>
              </a:lnSpc>
            </a:pPr>
            <a:r>
              <a:rPr lang="zh-CN" altLang="zh-CN" b="1"/>
              <a:t>《乡土中国》由作者根据自己上世纪四十年代在西南联大和云南大学所讲</a:t>
            </a:r>
            <a:r>
              <a:rPr lang="en-US" altLang="zh-CN" b="1"/>
              <a:t>“</a:t>
            </a:r>
            <a:r>
              <a:rPr lang="zh-CN" altLang="zh-CN" b="1"/>
              <a:t>乡村社会学</a:t>
            </a:r>
            <a:r>
              <a:rPr lang="en-US" altLang="zh-CN" b="1"/>
              <a:t>”</a:t>
            </a:r>
            <a:r>
              <a:rPr lang="zh-CN" altLang="zh-CN" b="1"/>
              <a:t>课程内容结集而成。在书中，作者用通俗、简洁的语言对中国基层传统社会的主要特征进行了概述和分析，全面展现了乡土社会面貌和内在精神气质，需要指出的是，书中讲到的乡土中国，并不是具体的中国社会的素描，而是包含在具体的中国基层传统社会里的一种特具的体系，支配着社会生活的各个方面。这本书是了解中国与中国人的必读经典。作为社会学本土化的重要论著，《乡土中国》对研究中国乡土社会的传统文化、社会结构具有开创性意义；其通俗自然的用语和深人浅出的阐述，大大增强了该书的可读性。</a:t>
            </a: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12058"/>
            <a:ext cx="11871434" cy="5072462"/>
          </a:xfrm>
        </p:spPr>
        <p:txBody>
          <a:bodyPr>
            <a:normAutofit fontScale="77500" lnSpcReduction="20000"/>
          </a:bodyPr>
          <a:lstStyle/>
          <a:p>
            <a:pPr algn="ctr">
              <a:lnSpc>
                <a:spcPct val="150000"/>
              </a:lnSpc>
            </a:pPr>
            <a:r>
              <a:rPr lang="zh-CN" altLang="zh-CN" b="1">
                <a:solidFill>
                  <a:srgbClr val="FF0000"/>
                </a:solidFill>
              </a:rPr>
              <a:t>《乡土中国》艺术特色：</a:t>
            </a:r>
          </a:p>
          <a:p>
            <a:pPr>
              <a:lnSpc>
                <a:spcPct val="150000"/>
              </a:lnSpc>
            </a:pPr>
            <a:r>
              <a:rPr lang="en-US" altLang="zh-CN" b="1"/>
              <a:t>1.</a:t>
            </a:r>
            <a:r>
              <a:rPr lang="zh-CN" altLang="zh-CN" b="1"/>
              <a:t>文章中多次运用比喻。如在《无讼》篇中，用足球比赛这个比喻来说明礼治秩序的性质：在《差序格局》篇中将西洋社会的团体社会格局比喻成一捆捆扎清楚的柴，而将中国的差序格局则比喻为一块石头丢在水面所发生的一圈圈推出来的波纹。这些比喻都是形象而具体的，是对抽象概念的很好说明。</a:t>
            </a:r>
          </a:p>
          <a:p>
            <a:pPr>
              <a:lnSpc>
                <a:spcPct val="170000"/>
              </a:lnSpc>
            </a:pPr>
            <a:endParaRPr lang="zh-CN" altLang="zh-CN" b="1">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3094</Words>
  <Application>Microsoft Office PowerPoint</Application>
  <PresentationFormat>自定义</PresentationFormat>
  <Paragraphs>60</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192</cp:revision>
  <dcterms:created xsi:type="dcterms:W3CDTF">2019-01-12T04:39:00Z</dcterms:created>
  <dcterms:modified xsi:type="dcterms:W3CDTF">2020-10-28T07:44:53Z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