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73" r:id="rId10"/>
    <p:sldId id="265" r:id="rId11"/>
    <p:sldId id="266" r:id="rId12"/>
    <p:sldId id="267" r:id="rId13"/>
    <p:sldId id="268" r:id="rId14"/>
    <p:sldId id="284" r:id="rId15"/>
    <p:sldId id="310" r:id="rId16"/>
    <p:sldId id="314" r:id="rId17"/>
    <p:sldId id="269" r:id="rId18"/>
    <p:sldId id="270" r:id="rId19"/>
    <p:sldId id="287" r:id="rId20"/>
    <p:sldId id="288" r:id="rId21"/>
    <p:sldId id="389" r:id="rId22"/>
    <p:sldId id="291" r:id="rId23"/>
    <p:sldId id="272" r:id="rId24"/>
    <p:sldId id="274" r:id="rId25"/>
    <p:sldId id="292" r:id="rId26"/>
    <p:sldId id="295" r:id="rId27"/>
    <p:sldId id="296" r:id="rId28"/>
    <p:sldId id="298" r:id="rId29"/>
    <p:sldId id="297" r:id="rId30"/>
    <p:sldId id="300" r:id="rId31"/>
    <p:sldId id="301" r:id="rId32"/>
    <p:sldId id="355" r:id="rId33"/>
    <p:sldId id="356" r:id="rId34"/>
    <p:sldId id="366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282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00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314" y="-102"/>
      </p:cViewPr>
      <p:guideLst>
        <p:guide orient="horz" pos="216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30" descr="201012071056118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533400" y="6381750"/>
            <a:ext cx="80772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rgbClr val="FF9900"/>
                </a:solidFill>
              </a:defRPr>
            </a:lvl1pPr>
          </a:lstStyle>
          <a:p>
            <a:pPr lvl="0" fontAlgn="base"/>
            <a:r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云阳县平湖中学初中部 语文</a:t>
            </a: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://baike.baidu.com/view/14325.htm" TargetMode="External"/><Relationship Id="rId1" Type="http://schemas.openxmlformats.org/officeDocument/2006/relationships/hyperlink" Target="http://baike.baidu.com/view/65672.htm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4105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3505200"/>
          </a:xfrm>
        </p:spPr>
        <p:txBody>
          <a:bodyPr anchor="ctr"/>
          <a:p>
            <a:pPr defTabSz="914400">
              <a:buNone/>
            </a:pPr>
            <a:r>
              <a:rPr lang="zh-CN" altLang="en-US" sz="66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记叙文写作升格指导</a:t>
            </a:r>
            <a:endParaRPr lang="zh-CN" altLang="en-US" sz="66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0" name="副标题 4108"/>
          <p:cNvSpPr>
            <a:spLocks noGrp="1"/>
          </p:cNvSpPr>
          <p:nvPr>
            <p:ph type="subTitle" idx="1"/>
          </p:nvPr>
        </p:nvSpPr>
        <p:spPr>
          <a:xfrm>
            <a:off x="2362200" y="3810000"/>
            <a:ext cx="6400800" cy="1752600"/>
          </a:xfrm>
        </p:spPr>
        <p:txBody>
          <a:bodyPr anchor="t"/>
          <a:p>
            <a:pPr defTabSz="914400"/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51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4105"/>
          <p:cNvSpPr>
            <a:spLocks noGrp="1"/>
          </p:cNvSpPr>
          <p:nvPr>
            <p:ph type="ctrTitle"/>
          </p:nvPr>
        </p:nvSpPr>
        <p:spPr>
          <a:xfrm>
            <a:off x="117475" y="1588"/>
            <a:ext cx="8859838" cy="2516187"/>
          </a:xfrm>
        </p:spPr>
        <p:txBody>
          <a:bodyPr anchor="ctr"/>
          <a:p>
            <a:pPr algn="l" defTabSz="914400">
              <a:buNone/>
            </a:pPr>
            <a:r>
              <a:rPr lang="en-US" altLang="zh-CN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、倒叙悬念，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激发好奇</a:t>
            </a:r>
            <a:b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　　</a:t>
            </a:r>
            <a:r>
              <a:rPr lang="zh-CN" altLang="en-US" sz="2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从事情的结果写起，引人入胜，再回过头来叙述事情的原因和经过，增强文章的吸引力。文章一开头，作者就把你引到过去的岁月里，然再向你叙述发生的往事，这样的开头，读者感到好奇，自然引人入文。</a:t>
            </a:r>
            <a:endParaRPr lang="zh-CN" altLang="en-US" sz="28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266" name="副标题 4108"/>
          <p:cNvSpPr>
            <a:spLocks noGrp="1"/>
          </p:cNvSpPr>
          <p:nvPr>
            <p:ph type="subTitle" idx="1"/>
          </p:nvPr>
        </p:nvSpPr>
        <p:spPr>
          <a:xfrm>
            <a:off x="533400" y="2517775"/>
            <a:ext cx="8229600" cy="3044825"/>
          </a:xfrm>
        </p:spPr>
        <p:txBody>
          <a:bodyPr anchor="t"/>
          <a:p>
            <a:pPr algn="l" defTabSz="914400"/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 例1、每当我看见藏在抽屉里的那只精致的小木船，我就想起陈明来。（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《小木船》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例2、</a:t>
            </a:r>
            <a:r>
              <a:rPr lang="zh-CN" altLang="en-US" sz="3200" dirty="0">
                <a:solidFill>
                  <a:schemeClr val="accent2"/>
                </a:solidFill>
                <a:sym typeface="+mn-ea"/>
              </a:rPr>
              <a:t>动身访美之前，一位旧时同窗写来封航空信，再三托付我为他带几颗生枣核。东西倒不占分量，可是用途却很蹊跷。（</a:t>
            </a:r>
            <a:r>
              <a:rPr lang="zh-CN" altLang="en-US" sz="3200" dirty="0">
                <a:solidFill>
                  <a:schemeClr val="accent2"/>
                </a:solidFill>
                <a:sym typeface="宋体" panose="02010600030101010101" pitchFamily="2" charset="-122"/>
              </a:rPr>
              <a:t>萧乾《枣核》</a:t>
            </a:r>
            <a:r>
              <a:rPr lang="zh-CN" altLang="en-US" sz="3200" dirty="0">
                <a:solidFill>
                  <a:schemeClr val="accent2"/>
                </a:solidFill>
                <a:sym typeface="+mn-ea"/>
              </a:rPr>
              <a:t>）</a:t>
            </a:r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267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4105"/>
          <p:cNvSpPr>
            <a:spLocks noGrp="1"/>
          </p:cNvSpPr>
          <p:nvPr>
            <p:ph type="ctrTitle"/>
          </p:nvPr>
        </p:nvSpPr>
        <p:spPr>
          <a:xfrm>
            <a:off x="26988" y="26988"/>
            <a:ext cx="9053512" cy="2932112"/>
          </a:xfrm>
        </p:spPr>
        <p:txBody>
          <a:bodyPr anchor="ctr"/>
          <a:p>
            <a:pPr algn="l" defTabSz="914400">
              <a:buNone/>
            </a:pPr>
            <a:r>
              <a:rPr lang="en-US" altLang="zh-CN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4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、描写烘托，突出人事。</a:t>
            </a:r>
            <a:b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　　即文章的开头先描写人、物、景，渲染气氛，给读者以身临其境的感觉，为烘托人物，触景生情作了铺垫。或描写人物外貌，或描写动物外形，或描写建筑外观，或描写周围环境，给人一个鲜明的印象。　</a:t>
            </a:r>
            <a:endParaRPr lang="zh-CN" altLang="en-US" sz="32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0" name="副标题 4108"/>
          <p:cNvSpPr>
            <a:spLocks noGrp="1"/>
          </p:cNvSpPr>
          <p:nvPr>
            <p:ph type="subTitle" idx="1"/>
          </p:nvPr>
        </p:nvSpPr>
        <p:spPr>
          <a:xfrm>
            <a:off x="174625" y="2959100"/>
            <a:ext cx="8588375" cy="2603500"/>
          </a:xfrm>
        </p:spPr>
        <p:txBody>
          <a:bodyPr anchor="t"/>
          <a:p>
            <a:pPr algn="l" defTabSz="914400"/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例1、5月24日清晨，阳光灿烂，珠穆朗玛尖锥型的顶峰耸立在蓝天之上，朵朵白云在山岭间缭绕不散。（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《登上地球之巅》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   例2、我们院里来了两乡下小孩。一个是姐姐，梳着小辫，穿着小花褂。一个是弟弟，脑门上留着头发，就象扣了个茶壶盖。（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《我的心事》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291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4105"/>
          <p:cNvSpPr>
            <a:spLocks noGrp="1"/>
          </p:cNvSpPr>
          <p:nvPr>
            <p:ph type="ctrTitle"/>
          </p:nvPr>
        </p:nvSpPr>
        <p:spPr>
          <a:xfrm>
            <a:off x="100013" y="76200"/>
            <a:ext cx="8761412" cy="2209800"/>
          </a:xfrm>
        </p:spPr>
        <p:txBody>
          <a:bodyPr anchor="ctr"/>
          <a:p>
            <a:pPr algn="l" defTabSz="914400">
              <a:buNone/>
            </a:pPr>
            <a:r>
              <a:rPr lang="en-US" altLang="zh-CN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5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、采用引用，激发兴趣</a:t>
            </a:r>
            <a:b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　　或引用名言警句，点明中心；或引用人物语言，突出人物性格；或引用诗歌，唤起读者共鸣；或引用俗语谚语，说明事理。</a:t>
            </a:r>
            <a:endParaRPr lang="zh-CN" altLang="en-US" sz="32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314" name="副标题 4108"/>
          <p:cNvSpPr>
            <a:spLocks noGrp="1"/>
          </p:cNvSpPr>
          <p:nvPr>
            <p:ph type="subTitle" idx="1"/>
          </p:nvPr>
        </p:nvSpPr>
        <p:spPr>
          <a:xfrm>
            <a:off x="223838" y="2286000"/>
            <a:ext cx="8539162" cy="3276600"/>
          </a:xfrm>
        </p:spPr>
        <p:txBody>
          <a:bodyPr anchor="t"/>
          <a:p>
            <a:pPr algn="l" defTabSz="914400"/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例1、人们都说‘桂林山水甲天下’。我们乘着木船荡漾在漓江上，来观赏桂林的山水。（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《桂林山水》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例2、独在异乡为异客，每逢佳节倍思亲。遥知兄弟登高处，遍插茱萸少一人。（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冰心的《每逢佳节》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315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4105"/>
          <p:cNvSpPr>
            <a:spLocks noGrp="1"/>
          </p:cNvSpPr>
          <p:nvPr>
            <p:ph type="ctrTitle"/>
          </p:nvPr>
        </p:nvSpPr>
        <p:spPr>
          <a:xfrm>
            <a:off x="38100" y="50800"/>
            <a:ext cx="8823325" cy="2041525"/>
          </a:xfrm>
        </p:spPr>
        <p:txBody>
          <a:bodyPr anchor="ctr"/>
          <a:p>
            <a:pPr algn="l" defTabSz="914400">
              <a:buNone/>
            </a:pPr>
            <a:r>
              <a:rPr lang="en-US" altLang="zh-CN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6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、直抒胸臆，以情感人。</a:t>
            </a:r>
            <a:b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　　　情动于衷，不可抑止，有的文章往往在开头就以抒情与语气来表达作者对事物、对人的赞美或表述感慨的情感，引起读者强烈的共鸣。</a:t>
            </a:r>
            <a:endParaRPr lang="zh-CN" altLang="en-US" sz="32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362" name="副标题 4108"/>
          <p:cNvSpPr>
            <a:spLocks noGrp="1"/>
          </p:cNvSpPr>
          <p:nvPr>
            <p:ph type="subTitle" idx="1"/>
          </p:nvPr>
        </p:nvSpPr>
        <p:spPr>
          <a:xfrm>
            <a:off x="38100" y="2189163"/>
            <a:ext cx="8823325" cy="4192587"/>
          </a:xfrm>
        </p:spPr>
        <p:txBody>
          <a:bodyPr anchor="t"/>
          <a:p>
            <a:pPr algn="l" defTabSz="914400"/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 例1、在我的家里，珍藏着一件白色的确良衬衫。这不是一件普通的衬衫。这衬衫，凝聚着敬爱的周总理对工人群众的阶级深情。每当我看到它，周总理那高大光辉的形象就浮现在我的眼前；每当我捧起它，就不由得回想起那激动人心的往事。（</a:t>
            </a:r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《一件珍贵的衬衫》</a:t>
            </a:r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28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例2、北京的冬季，地上还有积雪，灰黑色的秃树枝丫杈于晴朗的天空中，而远处有一二风筝浮动，在我是一种惊异和悲哀。（</a:t>
            </a:r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《风筝》</a:t>
            </a:r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28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363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79873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845550" cy="1143000"/>
          </a:xfrm>
        </p:spPr>
        <p:txBody>
          <a:bodyPr anchor="ctr"/>
          <a:p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4800" b="1" dirty="0">
                <a:solidFill>
                  <a:srgbClr val="FF0000"/>
                </a:solidFill>
              </a:rPr>
              <a:t>升格技巧二：设置线索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r>
              <a:rPr lang="zh-CN" altLang="en-US" sz="2800" b="1" dirty="0">
                <a:solidFill>
                  <a:srgbClr val="FF0000"/>
                </a:solidFill>
              </a:rPr>
              <a:t>线索</a:t>
            </a:r>
            <a:r>
              <a:rPr lang="zh-CN" altLang="en-US" sz="2800" b="1" dirty="0"/>
              <a:t>把文章中的所有内容组合起来，使文章形成一个有机的集体。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6386" name="内容占位符 79874"/>
          <p:cNvSpPr>
            <a:spLocks noGrp="1" noRot="1"/>
          </p:cNvSpPr>
          <p:nvPr>
            <p:ph idx="1"/>
          </p:nvPr>
        </p:nvSpPr>
        <p:spPr>
          <a:xfrm>
            <a:off x="107950" y="1412875"/>
            <a:ext cx="8893175" cy="5111750"/>
          </a:xfrm>
        </p:spPr>
        <p:txBody>
          <a:bodyPr anchor="t"/>
          <a:p>
            <a:pPr marL="0" indent="0">
              <a:buNone/>
            </a:pPr>
            <a:endParaRPr lang="zh-CN" altLang="en-US" sz="2800" b="1" dirty="0"/>
          </a:p>
          <a:p>
            <a:pPr marL="0" indent="0">
              <a:buNone/>
            </a:pPr>
            <a:br>
              <a:rPr lang="zh-CN" altLang="en-US" sz="2800" b="1" dirty="0"/>
            </a:br>
            <a:r>
              <a:rPr lang="en-US" altLang="zh-CN" sz="2800" b="1" dirty="0">
                <a:solidFill>
                  <a:srgbClr val="0000FF"/>
                </a:solidFill>
              </a:rPr>
              <a:t>①</a:t>
            </a:r>
            <a:r>
              <a:rPr lang="zh-CN" altLang="en-US" sz="2800" b="1" dirty="0">
                <a:solidFill>
                  <a:srgbClr val="0000FF"/>
                </a:solidFill>
              </a:rPr>
              <a:t>物为线索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药</a:t>
            </a:r>
            <a:r>
              <a:rPr lang="en-US" altLang="zh-CN" sz="2800" b="1" dirty="0"/>
              <a:t>》(</a:t>
            </a:r>
            <a:r>
              <a:rPr lang="zh-CN" altLang="en-US" sz="2800" b="1" dirty="0"/>
              <a:t>人血馒头</a:t>
            </a:r>
            <a:r>
              <a:rPr lang="en-US" altLang="zh-CN" sz="2800" b="1" dirty="0"/>
              <a:t>)《</a:t>
            </a:r>
            <a:r>
              <a:rPr lang="zh-CN" altLang="en-US" sz="2800" b="1" dirty="0"/>
              <a:t>一碗阳春面</a:t>
            </a:r>
            <a:r>
              <a:rPr lang="en-US" altLang="zh-CN" sz="2800" b="1" dirty="0"/>
              <a:t>》</a:t>
            </a:r>
            <a:br>
              <a:rPr lang="en-US" altLang="zh-CN" sz="2800" b="1" dirty="0"/>
            </a:br>
            <a:r>
              <a:rPr lang="en-US" altLang="zh-CN" sz="2800" b="1" dirty="0">
                <a:solidFill>
                  <a:srgbClr val="0000FF"/>
                </a:solidFill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</a:rPr>
              <a:t>感情为线索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纪念刘和珍君</a:t>
            </a:r>
            <a:r>
              <a:rPr lang="en-US" altLang="zh-CN" sz="2800" b="1" dirty="0"/>
              <a:t>》(</a:t>
            </a:r>
            <a:r>
              <a:rPr lang="zh-CN" altLang="en-US" sz="2800" b="1" dirty="0"/>
              <a:t>悲愤的感情</a:t>
            </a:r>
            <a:r>
              <a:rPr lang="en-US" altLang="zh-CN" sz="2800" b="1" dirty="0"/>
              <a:t>)</a:t>
            </a:r>
            <a:br>
              <a:rPr lang="en-US" altLang="zh-CN" sz="2800" b="1" dirty="0"/>
            </a:br>
            <a:r>
              <a:rPr lang="en-US" altLang="zh-CN" sz="2800" b="1" dirty="0">
                <a:solidFill>
                  <a:srgbClr val="0000FF"/>
                </a:solidFill>
              </a:rPr>
              <a:t>③</a:t>
            </a:r>
            <a:r>
              <a:rPr lang="zh-CN" altLang="en-US" sz="2800" b="1" dirty="0">
                <a:solidFill>
                  <a:srgbClr val="0000FF"/>
                </a:solidFill>
              </a:rPr>
              <a:t>一件事为线索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为了六十一个阶级弟兄</a:t>
            </a:r>
            <a:r>
              <a:rPr lang="en-US" altLang="zh-CN" sz="2800" b="1" dirty="0"/>
              <a:t>》(</a:t>
            </a:r>
            <a:r>
              <a:rPr lang="zh-CN" altLang="en-US" sz="2800" b="1" dirty="0"/>
              <a:t>寻找和运送特效药</a:t>
            </a:r>
            <a:r>
              <a:rPr lang="en-US" altLang="zh-CN" sz="2800" b="1" dirty="0"/>
              <a:t>)</a:t>
            </a:r>
            <a:br>
              <a:rPr lang="en-US" altLang="zh-CN" sz="2800" b="1" dirty="0"/>
            </a:br>
            <a:r>
              <a:rPr lang="en-US" altLang="zh-CN" sz="2800" b="1" dirty="0">
                <a:solidFill>
                  <a:srgbClr val="0000FF"/>
                </a:solidFill>
              </a:rPr>
              <a:t>④</a:t>
            </a:r>
            <a:r>
              <a:rPr lang="zh-CN" altLang="en-US" sz="2800" b="1" dirty="0">
                <a:solidFill>
                  <a:srgbClr val="0000FF"/>
                </a:solidFill>
              </a:rPr>
              <a:t>一句话为线索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为了周总理嘱托</a:t>
            </a:r>
            <a:r>
              <a:rPr lang="en-US" altLang="zh-CN" sz="2800" b="1" dirty="0"/>
              <a:t>》(</a:t>
            </a:r>
            <a:r>
              <a:rPr lang="zh-CN" altLang="en-US" sz="2800" b="1" dirty="0"/>
              <a:t>棉花就是俺的命，啥也别</a:t>
            </a:r>
            <a:r>
              <a:rPr lang="en-US" altLang="zh-CN" sz="2800" b="1"/>
              <a:t>……</a:t>
            </a:r>
            <a:r>
              <a:rPr lang="en-US" altLang="zh-CN" sz="2800" b="1" dirty="0"/>
              <a:t>)</a:t>
            </a:r>
            <a:br>
              <a:rPr lang="en-US" altLang="zh-CN" sz="2800" b="1" dirty="0"/>
            </a:br>
            <a:r>
              <a:rPr lang="en-US" altLang="zh-CN" sz="2800" b="1" dirty="0">
                <a:solidFill>
                  <a:srgbClr val="0000FF"/>
                </a:solidFill>
              </a:rPr>
              <a:t>⑤</a:t>
            </a:r>
            <a:r>
              <a:rPr lang="zh-CN" altLang="en-US" sz="2800" b="1" dirty="0">
                <a:solidFill>
                  <a:srgbClr val="0000FF"/>
                </a:solidFill>
              </a:rPr>
              <a:t>游踪线索：</a:t>
            </a:r>
            <a:r>
              <a:rPr lang="zh-CN" altLang="en-US" sz="2800" b="1" dirty="0"/>
              <a:t>一般的游记散文常用这种方法。</a:t>
            </a:r>
            <a:endParaRPr lang="zh-CN" altLang="en-US" sz="2800" b="1" dirty="0"/>
          </a:p>
        </p:txBody>
      </p:sp>
      <p:sp>
        <p:nvSpPr>
          <p:cNvPr id="16387" name="日期占位符 1"/>
          <p:cNvSpPr/>
          <p:nvPr>
            <p:ph type="dt" sz="half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r>
              <a:rPr lang="zh-CN" altLang="en-US" sz="1400" dirty="0"/>
              <a:t>记叙文</a:t>
            </a:r>
            <a:endParaRPr lang="zh-CN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16388" name="灯片编号占位符 2"/>
          <p:cNvSpPr/>
          <p:nvPr>
            <p:ph type="sldNum" sz="quarter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r"/>
            <a:fld id="{9A0DB2DC-4C9A-4742-B13C-FB6460FD3503}" type="slidenum">
              <a:rPr lang="zh-CN" altLang="en-US" sz="1400" dirty="0"/>
            </a:fld>
            <a:endParaRPr lang="zh-CN" altLang="en-US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99"/>
          <p:cNvSpPr txBox="1"/>
          <p:nvPr/>
        </p:nvSpPr>
        <p:spPr>
          <a:xfrm>
            <a:off x="53975" y="120650"/>
            <a:ext cx="9066213" cy="6862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升格技巧三：情节有波澜，有一两个曲折</a:t>
            </a:r>
            <a:endParaRPr lang="zh-CN" altLang="zh-CN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巧意营造出文章的曲折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波澜起伏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之美是记叙文写作成功的关键。有以下几种方法：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抑扬法。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指对写作对象或欲扬先抑，或欲抑先扬，然后陡然一转，出乎读者意料，从而使文章产生峰回路转、跌宕起伏之美。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突转法。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指编写故事时，故意顺着某个方面发展下去，层层递进，直到情节高潮时，笔锋突转，来一个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180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度的大转弯，顿起波澜，一下子把读者带到意想不到的境界。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悬念法。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这是一种引起读者急切期待心理的艺术手段，运用这种方法，往往是把正在发展的主要情节或尖锐的矛盾冲突阻遏一下，暂时不把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情节发展的结局告诉读者，让读者产生强烈的期待心理。</a:t>
            </a:r>
            <a:endParaRPr lang="zh-CN" altLang="zh-CN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误会法。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社会生活充满矛盾，没有矛盾就没有生活；人与人之间也充满矛盾，矛盾的产生有多种原因，其中也有因误会产生的。误会法运用得好，不但能在大开大阖的情节中使人物性格鲜明地凸现出来，而且能使文章在情节结构上跌宕多姿，魅力无穷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4105"/>
          <p:cNvSpPr>
            <a:spLocks noGrp="1"/>
          </p:cNvSpPr>
          <p:nvPr>
            <p:ph type="ctrTitle"/>
          </p:nvPr>
        </p:nvSpPr>
        <p:spPr>
          <a:xfrm>
            <a:off x="357188" y="685800"/>
            <a:ext cx="8088312" cy="3292475"/>
          </a:xfrm>
        </p:spPr>
        <p:txBody>
          <a:bodyPr anchor="ctr"/>
          <a:p>
            <a:pPr defTabSz="914400">
              <a:buNone/>
            </a:pPr>
            <a:b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b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  <a:t>升格技巧四：布局清晰</a:t>
            </a:r>
            <a:b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  <a:t>材料与结构</a:t>
            </a:r>
            <a:b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  <a:t>（</a:t>
            </a:r>
            <a:r>
              <a:rPr lang="zh-CN" altLang="en-US" sz="40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  <a:t>线型结构、块状结构</a:t>
            </a:r>
            <a: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  <a:t>）</a:t>
            </a:r>
            <a:b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</a:br>
            <a:r>
              <a:rPr lang="zh-CN" altLang="en-US" sz="44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  <a:t>用墨如泼与惜墨如金</a:t>
            </a:r>
            <a:br>
              <a:rPr lang="zh-CN" altLang="en-US" sz="4400" b="1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br>
              <a:rPr lang="zh-CN" altLang="en-US" sz="4800" b="1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br>
              <a:rPr lang="zh-CN" altLang="en-US" sz="4800" b="1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br>
              <a:rPr lang="zh-CN" altLang="en-US" sz="4800" b="1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endParaRPr lang="zh-CN" altLang="en-US" sz="48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434" name="副标题 4108"/>
          <p:cNvSpPr>
            <a:spLocks noGrp="1"/>
          </p:cNvSpPr>
          <p:nvPr>
            <p:ph type="subTitle" idx="1"/>
          </p:nvPr>
        </p:nvSpPr>
        <p:spPr>
          <a:xfrm>
            <a:off x="533400" y="2887663"/>
            <a:ext cx="8620125" cy="2674937"/>
          </a:xfrm>
        </p:spPr>
        <p:txBody>
          <a:bodyPr anchor="t"/>
          <a:p>
            <a:pPr defTabSz="914400"/>
            <a:r>
              <a:rPr lang="zh-CN" altLang="en-US" sz="4800" b="1" kern="1200" baseline="0" dirty="0">
                <a:solidFill>
                  <a:srgbClr val="FF0000"/>
                </a:solidFill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（</a:t>
            </a:r>
            <a:r>
              <a:rPr lang="zh-CN" altLang="en-US" sz="4000" b="1" kern="1200" baseline="0" dirty="0">
                <a:solidFill>
                  <a:srgbClr val="FF0000"/>
                </a:solidFill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详略得当</a:t>
            </a:r>
            <a:r>
              <a:rPr lang="zh-CN" altLang="en-US" sz="4800" b="1" kern="1200" baseline="0" dirty="0">
                <a:solidFill>
                  <a:srgbClr val="FF0000"/>
                </a:solidFill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）</a:t>
            </a:r>
            <a:endParaRPr lang="zh-CN" altLang="en-US" sz="4800" b="1" kern="1200" baseline="0" dirty="0">
              <a:solidFill>
                <a:srgbClr val="FF0000"/>
              </a:solidFill>
              <a:latin typeface="+mn-lt"/>
              <a:ea typeface="楷体_GB2312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8435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4105"/>
          <p:cNvSpPr>
            <a:spLocks noGrp="1"/>
          </p:cNvSpPr>
          <p:nvPr>
            <p:ph type="ctrTitle"/>
          </p:nvPr>
        </p:nvSpPr>
        <p:spPr>
          <a:xfrm>
            <a:off x="122238" y="198438"/>
            <a:ext cx="8335962" cy="790575"/>
          </a:xfrm>
        </p:spPr>
        <p:txBody>
          <a:bodyPr anchor="ctr"/>
          <a:p>
            <a:pPr algn="l" defTabSz="914400">
              <a:buNone/>
            </a:pP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</a:br>
            <a: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（</a:t>
            </a:r>
            <a:r>
              <a:rPr lang="en-US" altLang="zh-CN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1</a:t>
            </a:r>
            <a: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）心中有点面（略</a:t>
            </a:r>
            <a:r>
              <a:rPr lang="en-US" altLang="zh-CN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——</a:t>
            </a:r>
            <a: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详）</a:t>
            </a: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</a:rPr>
            </a:br>
            <a:endParaRPr lang="zh-CN" altLang="en-US" sz="32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482" name="副标题 4108"/>
          <p:cNvSpPr>
            <a:spLocks noGrp="1"/>
          </p:cNvSpPr>
          <p:nvPr>
            <p:ph type="subTitle" idx="1"/>
          </p:nvPr>
        </p:nvSpPr>
        <p:spPr>
          <a:xfrm>
            <a:off x="223838" y="879475"/>
            <a:ext cx="8539162" cy="4683125"/>
          </a:xfrm>
        </p:spPr>
        <p:txBody>
          <a:bodyPr anchor="t"/>
          <a:p>
            <a:pPr algn="l" defTabSz="914400">
              <a:lnSpc>
                <a:spcPct val="90000"/>
              </a:lnSpc>
            </a:pP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       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比赛开始了，各路豪杰大显身手。有的在悠扬的小提琴声中把我们带进了徐志摩的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再别康桥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，有的把鲁彦的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听潮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读得声情并茂，有的在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命运交响曲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中放飞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海燕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》……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同学们的心情也随之时而轻松愉快，时而忧愁感伤。</a:t>
            </a:r>
            <a:endParaRPr lang="zh-CN" altLang="en-US" sz="2400" b="1" kern="1200" baseline="0" dirty="0">
              <a:latin typeface="+mn-lt"/>
              <a:ea typeface="楷体_GB2312" pitchFamily="49" charset="-122"/>
              <a:cs typeface="+mn-cs"/>
            </a:endParaRPr>
          </a:p>
          <a:p>
            <a:pPr algn="l" defTabSz="914400">
              <a:lnSpc>
                <a:spcPct val="90000"/>
              </a:lnSpc>
            </a:pP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       终于轮到我上场了。组里的同学向我送来了鼓励的目光。“鱼美人。我知道，紫竹是怎样在今夜的月下生长。生长，是我无可挽回的哀伤。我的泪，滴落在你的梦里，你，是否能够感知？”我用平和缓慢的声调开始讲述美人鱼的故事。从她认识王子到她追着海轮嬉笑，从她救下落海的王子到她勇敢吞下巫婆给的能够长出双腿的药。我发现自己从未如此动情过，仿佛自己就是那小人鱼：“假如你的血溅在我的心上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……”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我只感到泪水涌上双眼，又慢慢滑落我的双颊。听众们已完全被小人鱼的遭遇吸引了。爱打闹的男生们托着腮帮听着，几个多愁善感的女孩早已满眶含泪。“永别了，阳光已照在我身上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……”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我略带伤感又饱含幸福的语调回荡在寂静的教室中，几秒钟后，热烈的掌声响起在教室的每一个角落，经久不息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……</a:t>
            </a:r>
            <a:r>
              <a:rPr lang="en-US" altLang="zh-CN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 </a:t>
            </a:r>
            <a:r>
              <a:rPr lang="zh-CN" altLang="en-US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（</a:t>
            </a:r>
            <a:r>
              <a:rPr lang="en-US" altLang="zh-CN" sz="24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24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成功的感觉真好</a:t>
            </a:r>
            <a:r>
              <a:rPr lang="en-US" altLang="zh-CN" sz="24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）</a:t>
            </a:r>
            <a:endParaRPr lang="zh-CN" altLang="en-US" sz="2400" kern="1200" baseline="0" dirty="0">
              <a:latin typeface="+mn-lt"/>
              <a:ea typeface="+mn-ea"/>
              <a:cs typeface="+mn-cs"/>
            </a:endParaRPr>
          </a:p>
          <a:p>
            <a:pPr defTabSz="914400"/>
            <a:endParaRPr lang="zh-CN" altLang="en-US" sz="24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483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4105"/>
          <p:cNvSpPr>
            <a:spLocks noGrp="1"/>
          </p:cNvSpPr>
          <p:nvPr>
            <p:ph type="ctrTitle"/>
          </p:nvPr>
        </p:nvSpPr>
        <p:spPr>
          <a:xfrm>
            <a:off x="122238" y="198438"/>
            <a:ext cx="8335962" cy="790575"/>
          </a:xfrm>
        </p:spPr>
        <p:txBody>
          <a:bodyPr anchor="ctr"/>
          <a:p>
            <a:pPr algn="l" defTabSz="914400">
              <a:buNone/>
            </a:pP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</a:br>
            <a: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（</a:t>
            </a:r>
            <a:r>
              <a:rPr lang="en-US" altLang="zh-CN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2</a:t>
            </a:r>
            <a: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）心中有高潮（详）</a:t>
            </a: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</a:rPr>
            </a:b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</a:rPr>
            </a:br>
            <a:endParaRPr lang="zh-CN" altLang="en-US" sz="32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506" name="副标题 4108"/>
          <p:cNvSpPr>
            <a:spLocks noGrp="1"/>
          </p:cNvSpPr>
          <p:nvPr>
            <p:ph type="subTitle" idx="1"/>
          </p:nvPr>
        </p:nvSpPr>
        <p:spPr>
          <a:xfrm>
            <a:off x="223838" y="879475"/>
            <a:ext cx="8539162" cy="4683125"/>
          </a:xfrm>
        </p:spPr>
        <p:txBody>
          <a:bodyPr anchor="t"/>
          <a:p>
            <a:pPr algn="l" defTabSz="914400">
              <a:lnSpc>
                <a:spcPct val="90000"/>
              </a:lnSpc>
            </a:pP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      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在预赛中，我和姐姐都战胜了自己的对手。最后决赛的一场，恰恰是我和姐姐争夺冠军。决赛正式开始了。前两局我和姐姐各胜一局。第三局先由我发球。我发了一个正手球，一个反手球，接着连发了两个长球，又发了一个短球，总之不叫姐姐摸着我的规律。碰上姐姐打了稍高的球，我就用力扣杀。姐姐也毫不示弱，连连攻我的反手，还打出旋转球来使我接不准。两个人不分上下，比分紧紧咬住，</a:t>
            </a:r>
            <a:r>
              <a:rPr lang="en-US" altLang="zh-CN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5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平，</a:t>
            </a:r>
            <a:r>
              <a:rPr lang="en-US" altLang="zh-CN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6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平，</a:t>
            </a:r>
            <a:r>
              <a:rPr lang="en-US" altLang="zh-CN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7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平</a:t>
            </a: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……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还好，是我领先了一分，交换了场地。老师和同学为我们鼓掌，有的还喊：“加油啊！”最后的战斗更加激烈了。我每一板都打得很小心，也不放弃攻球的机会。有时姐姐打过来的球又快又硬，我都把它挡回去了。当我以</a:t>
            </a:r>
            <a:r>
              <a:rPr lang="en-US" altLang="zh-CN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20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比</a:t>
            </a:r>
            <a:r>
              <a:rPr lang="en-US" altLang="zh-CN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19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领先一个球的时候，姐姐大概是急着要追成</a:t>
            </a:r>
            <a:r>
              <a:rPr lang="en-US" altLang="zh-CN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20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平，猛然抽了一板。我正担心对付不了，球却弹着网子，出界了。在一阵热烈的掌声中，我们的决赛结束了。</a:t>
            </a:r>
            <a:r>
              <a:rPr lang="zh-CN" altLang="en-US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                                              （</a:t>
            </a:r>
            <a:r>
              <a:rPr lang="en-US" altLang="zh-CN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24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精彩的比赛</a:t>
            </a:r>
            <a:r>
              <a:rPr lang="en-US" altLang="zh-CN" sz="24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）</a:t>
            </a:r>
            <a:endParaRPr lang="zh-CN" altLang="en-US" sz="2400" kern="1200" baseline="0" dirty="0">
              <a:latin typeface="+mn-lt"/>
              <a:ea typeface="+mn-ea"/>
              <a:cs typeface="+mn-cs"/>
            </a:endParaRPr>
          </a:p>
          <a:p>
            <a:pPr algn="l" defTabSz="914400">
              <a:lnSpc>
                <a:spcPct val="90000"/>
              </a:lnSpc>
            </a:pPr>
            <a:endParaRPr lang="zh-CN" altLang="en-US" sz="24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507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4105"/>
          <p:cNvSpPr>
            <a:spLocks noGrp="1"/>
          </p:cNvSpPr>
          <p:nvPr>
            <p:ph type="ctrTitle"/>
          </p:nvPr>
        </p:nvSpPr>
        <p:spPr>
          <a:xfrm>
            <a:off x="111125" y="63500"/>
            <a:ext cx="8347075" cy="925513"/>
          </a:xfrm>
        </p:spPr>
        <p:txBody>
          <a:bodyPr anchor="ctr"/>
          <a:p>
            <a:pPr algn="l" defTabSz="914400">
              <a:buNone/>
            </a:pP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</a:b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</a:br>
            <a: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（</a:t>
            </a:r>
            <a:r>
              <a:rPr lang="en-US" altLang="zh-CN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3</a:t>
            </a:r>
            <a: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  <a:sym typeface="宋体" panose="02010600030101010101" pitchFamily="2" charset="-122"/>
              </a:rPr>
              <a:t>）心中有主旨（略）</a:t>
            </a: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</a:rPr>
            </a:b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</a:rPr>
            </a:b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</a:rPr>
            </a:br>
            <a:endParaRPr lang="zh-CN" altLang="en-US" sz="32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530" name="副标题 4108"/>
          <p:cNvSpPr>
            <a:spLocks noGrp="1"/>
          </p:cNvSpPr>
          <p:nvPr>
            <p:ph type="subTitle" idx="1"/>
          </p:nvPr>
        </p:nvSpPr>
        <p:spPr>
          <a:xfrm>
            <a:off x="223838" y="879475"/>
            <a:ext cx="8539162" cy="4683125"/>
          </a:xfrm>
        </p:spPr>
        <p:txBody>
          <a:bodyPr anchor="t"/>
          <a:p>
            <a:pPr algn="l" defTabSz="914400">
              <a:lnSpc>
                <a:spcPct val="90000"/>
              </a:lnSpc>
            </a:pP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      </a:t>
            </a:r>
            <a:r>
              <a:rPr lang="zh-CN" altLang="en-US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夜已经很深了，蓝黑色的天幕上一颗颗星星眨巴着眼睛。刚刚上完晚自习的我背着书包、骑着自行车在黑漆漆的马路上穿梭，黯淡的眼睛中写着疲惫。巷口处一位老爷爷正在收着路边的小摊。我骑着自行车进入小巷的那瞬间，一盏灯照亮了我前进的道路。回过头一看，原来是老爷爷拿着一盏闪着微弱灯光的小电灯照亮道路。小巷口的灯光，黑夜中的灯光，我想我永远忘不了这一道关心的风景线。</a:t>
            </a:r>
            <a:r>
              <a:rPr lang="zh-CN" altLang="en-US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 （</a:t>
            </a:r>
            <a:r>
              <a:rPr lang="en-US" altLang="zh-CN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人间何处无风景</a:t>
            </a:r>
            <a:r>
              <a:rPr lang="en-US" altLang="zh-CN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2400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）</a:t>
            </a:r>
            <a:endParaRPr lang="zh-CN" altLang="en-US" sz="2400" kern="1200" baseline="0" dirty="0">
              <a:latin typeface="+mn-lt"/>
              <a:ea typeface="+mn-ea"/>
              <a:cs typeface="+mn-cs"/>
            </a:endParaRPr>
          </a:p>
          <a:p>
            <a:pPr algn="l" defTabSz="914400">
              <a:lnSpc>
                <a:spcPct val="90000"/>
              </a:lnSpc>
            </a:pPr>
            <a:endParaRPr lang="zh-CN" altLang="en-US" sz="24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531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1"/>
          <p:cNvSpPr/>
          <p:nvPr/>
        </p:nvSpPr>
        <p:spPr>
          <a:xfrm>
            <a:off x="20638" y="-20637"/>
            <a:ext cx="9091612" cy="72405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）面向高考写什么样的记叙文？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复杂记叙文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,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行楷" pitchFamily="2" charset="-122"/>
              </a:rPr>
              <a:t>是以叙述为主要表达方式，融合描写、抒情和议论，以写人物的经历和事物发展变化为主要内容的一种文体。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如记人记事、日记、游记、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1"/>
              </a:rPr>
              <a:t>传说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/>
              </a:rPr>
              <a:t>新闻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、通讯、小说等，都属于记叙文的范畴。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记叙文总体分类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写人记叙文：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应该注意肖像描写、行动描写、语言描写、心理描写以及对细节的描写，应根据写作的要求，灵活掌握，突出重点。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写事记叙文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应该注意交待六要素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时间、地点、人物、事件、原因、结果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应该注意描写先后顺序以及记事的相对完整，注意把握好事情的开始、发展、高潮及结局。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写景记叙文：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应该注意景物的主要特征，景物描写的层次，以及人与物的情感。</a:t>
            </a:r>
            <a:endParaRPr lang="zh-CN" altLang="en-US" sz="28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800" b="1" dirty="0">
              <a:solidFill>
                <a:schemeClr val="hlink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074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1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charRg st="12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4105"/>
          <p:cNvSpPr>
            <a:spLocks noGrp="1"/>
          </p:cNvSpPr>
          <p:nvPr>
            <p:ph type="ctrTitle"/>
          </p:nvPr>
        </p:nvSpPr>
        <p:spPr>
          <a:xfrm>
            <a:off x="111125" y="63500"/>
            <a:ext cx="8420100" cy="571500"/>
          </a:xfrm>
        </p:spPr>
        <p:txBody>
          <a:bodyPr anchor="ctr"/>
          <a:p>
            <a:pPr algn="l" defTabSz="914400">
              <a:buNone/>
            </a:pPr>
            <a:br>
              <a:rPr lang="zh-CN" altLang="en-US" sz="32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</a:rPr>
            </a:br>
            <a:r>
              <a:rPr lang="zh-CN" altLang="en-US" sz="36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</a:rPr>
              <a:t>升格技巧五：必要的细节描写</a:t>
            </a:r>
            <a:br>
              <a:rPr lang="zh-CN" altLang="en-US" sz="3600" kern="1200" baseline="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cs"/>
              </a:rPr>
            </a:br>
            <a:endParaRPr lang="zh-CN" altLang="en-US" sz="3600" b="1" kern="1200" baseline="0" dirty="0">
              <a:solidFill>
                <a:srgbClr val="FF0000"/>
              </a:solidFill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23554" name="副标题 4108"/>
          <p:cNvSpPr>
            <a:spLocks noGrp="1"/>
          </p:cNvSpPr>
          <p:nvPr>
            <p:ph type="subTitle" idx="1"/>
          </p:nvPr>
        </p:nvSpPr>
        <p:spPr>
          <a:xfrm>
            <a:off x="223838" y="879475"/>
            <a:ext cx="8539162" cy="4683125"/>
          </a:xfrm>
        </p:spPr>
        <p:txBody>
          <a:bodyPr anchor="t"/>
          <a:p>
            <a:pPr algn="l" defTabSz="914400">
              <a:lnSpc>
                <a:spcPct val="90000"/>
              </a:lnSpc>
            </a:pPr>
            <a:r>
              <a:rPr lang="en-US" altLang="zh-CN" sz="2400" b="1" kern="1200" baseline="0" dirty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      </a:t>
            </a:r>
            <a:r>
              <a:rPr lang="zh-CN" altLang="en-US" sz="2400" b="1" kern="1200" baseline="0" dirty="0">
                <a:solidFill>
                  <a:srgbClr val="D41A06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细节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就是细小的环节和情节，可以是一个细小的场景，也可以是人的一个眼神，一个动作，一句话</a:t>
            </a:r>
            <a:r>
              <a:rPr lang="en-US" altLang="zh-CN" sz="2400" b="1" kern="1200" baseline="0">
                <a:latin typeface="+mn-lt"/>
                <a:ea typeface="楷体_GB2312" pitchFamily="49" charset="-122"/>
                <a:cs typeface="+mn-cs"/>
                <a:sym typeface="宋体" panose="02010600030101010101" pitchFamily="2" charset="-122"/>
              </a:rPr>
              <a:t>……</a:t>
            </a:r>
            <a:r>
              <a:rPr lang="zh-CN" altLang="en-US" sz="2400" b="1" kern="1200" baseline="0" dirty="0"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可以</a:t>
            </a:r>
            <a:r>
              <a:rPr lang="zh-CN" altLang="en-US" sz="2400" b="1" kern="1200" baseline="0" dirty="0">
                <a:solidFill>
                  <a:srgbClr val="D41A06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体现人物性格，彰显人物情思。</a:t>
            </a:r>
            <a:endParaRPr lang="zh-CN" altLang="en-US" sz="2400" b="1" kern="1200" baseline="0" dirty="0">
              <a:solidFill>
                <a:srgbClr val="D41A06"/>
              </a:solidFill>
              <a:latin typeface="楷体_GB2312" pitchFamily="49" charset="-122"/>
              <a:ea typeface="楷体_GB2312" pitchFamily="49" charset="-122"/>
              <a:cs typeface="+mn-cs"/>
              <a:sym typeface="宋体" panose="02010600030101010101" pitchFamily="2" charset="-122"/>
            </a:endParaRPr>
          </a:p>
          <a:p>
            <a:pPr algn="l" defTabSz="914400">
              <a:lnSpc>
                <a:spcPct val="90000"/>
              </a:lnSpc>
            </a:pPr>
            <a:endParaRPr lang="en-US" altLang="zh-CN" sz="2400" b="1" kern="1200" baseline="0"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algn="l" defTabSz="914400">
              <a:lnSpc>
                <a:spcPct val="90000"/>
              </a:lnSpc>
            </a:pPr>
            <a:endParaRPr lang="zh-CN" altLang="en-US" sz="24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555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  <p:pic>
        <p:nvPicPr>
          <p:cNvPr id="3" name="图片 2" descr="细节描写导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" y="2213610"/>
            <a:ext cx="8620760" cy="41681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4105"/>
          <p:cNvSpPr>
            <a:spLocks noGrp="1"/>
          </p:cNvSpPr>
          <p:nvPr>
            <p:ph type="ctrTitle"/>
          </p:nvPr>
        </p:nvSpPr>
        <p:spPr>
          <a:xfrm>
            <a:off x="111125" y="63500"/>
            <a:ext cx="8347075" cy="925513"/>
          </a:xfrm>
        </p:spPr>
        <p:txBody>
          <a:bodyPr anchor="ctr"/>
          <a:p>
            <a:pPr algn="l" defTabSz="914400" fontAlgn="base">
              <a:buNone/>
            </a:pPr>
            <a:b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zh-CN" altLang="en-US" sz="3200" dirty="0">
                <a:solidFill>
                  <a:srgbClr val="FF0000"/>
                </a:solidFill>
                <a:ea typeface="黑体" panose="02010609060101010101" pitchFamily="2" charset="-122"/>
              </a:rPr>
            </a:br>
            <a:br>
              <a:rPr lang="zh-CN" altLang="en-US" sz="3200" dirty="0">
                <a:solidFill>
                  <a:srgbClr val="FF0000"/>
                </a:solidFill>
                <a:ea typeface="黑体" panose="02010609060101010101" pitchFamily="2" charset="-122"/>
              </a:rPr>
            </a:br>
            <a:br>
              <a:rPr lang="zh-CN" altLang="en-US" sz="3200" dirty="0">
                <a:solidFill>
                  <a:srgbClr val="FF0000"/>
                </a:solidFill>
                <a:ea typeface="黑体" panose="02010609060101010101" pitchFamily="2" charset="-122"/>
              </a:rPr>
            </a:br>
            <a:endParaRPr lang="zh-CN" altLang="en-US" sz="3200" b="1" strike="noStrike" kern="1200" baseline="0" noProof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0" name="副标题 4108"/>
          <p:cNvSpPr>
            <a:spLocks noGrp="1"/>
          </p:cNvSpPr>
          <p:nvPr>
            <p:ph type="subTitle" idx="1"/>
          </p:nvPr>
        </p:nvSpPr>
        <p:spPr>
          <a:xfrm>
            <a:off x="111125" y="989013"/>
            <a:ext cx="8575675" cy="4865688"/>
          </a:xfrm>
        </p:spPr>
        <p:txBody>
          <a:bodyPr anchor="t"/>
          <a:p>
            <a:pPr algn="l" fontAlgn="base">
              <a:lnSpc>
                <a:spcPct val="90000"/>
              </a:lnSpc>
              <a:buNone/>
            </a:pPr>
            <a:r>
              <a:rPr lang="en-US" altLang="zh-CN" sz="2400" b="1" strike="noStrike" noProof="1" dirty="0">
                <a:ea typeface="楷体_GB2312" pitchFamily="49" charset="-122"/>
                <a:sym typeface="+mn-ea"/>
              </a:rPr>
              <a:t> </a:t>
            </a:r>
            <a:r>
              <a:rPr lang="en-US" altLang="zh-CN" sz="2400" b="1" strike="noStrike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  <a:sym typeface="+mn-ea"/>
              </a:rPr>
              <a:t> </a:t>
            </a:r>
            <a:r>
              <a:rPr lang="zh-CN" altLang="en-US" sz="2800" b="1" strike="noStrike" noProof="1" dirty="0">
                <a:solidFill>
                  <a:srgbClr val="D41A0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示例一：</a:t>
            </a:r>
            <a:r>
              <a:rPr lang="zh-CN" altLang="en-US" sz="2800" b="1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初到新的环境，我很想家，周末一放假我就回家，我见到妈妈说我想她，妈妈说她也想我。</a:t>
            </a:r>
            <a:endParaRPr lang="zh-CN" altLang="en-US" sz="2800" b="1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rgbClr val="D41A06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示例二：</a:t>
            </a:r>
            <a:r>
              <a:rPr lang="zh-CN" altLang="en-US" sz="2800" b="1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初到新的环境，我很想家，周末一放假我就冲回家，打开门，我看见妈妈正在洗衣服，听到开门声，她抬起头向门口看了一眼，立即放下衣服，跌跌撞撞的向我跑来，嘴里还不停的说：“娜娜，你可回来了。”我扑过去拉住妈妈的手，我的眼泪一下流了出来。“妈，我想你，我</a:t>
            </a:r>
            <a:r>
              <a:rPr lang="en-US" altLang="zh-CN" sz="2800" b="1" strike="noStrike" noProof="1">
                <a:latin typeface="Arial" panose="020B0604020202020204" pitchFamily="34" charset="0"/>
                <a:ea typeface="楷体_GB2312" pitchFamily="49" charset="-122"/>
                <a:sym typeface="+mn-ea"/>
              </a:rPr>
              <a:t>……</a:t>
            </a:r>
            <a:r>
              <a:rPr lang="zh-CN" altLang="en-US" sz="2800" b="1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。”我说不下去了。“我也想你。”妈妈用右手轻轻的抚摸着我的头发，我感到妈妈的手在微微颤抖，我的眼泪又来了</a:t>
            </a:r>
            <a:r>
              <a:rPr lang="en-US" altLang="zh-CN" sz="2800" b="1" strike="noStrike" noProof="1">
                <a:latin typeface="Arial" panose="020B0604020202020204" pitchFamily="34" charset="0"/>
                <a:ea typeface="楷体_GB2312" pitchFamily="49" charset="-122"/>
                <a:sym typeface="+mn-ea"/>
              </a:rPr>
              <a:t>……</a:t>
            </a:r>
            <a:endParaRPr lang="en-US" altLang="zh-CN" sz="2800" b="1" strike="noStrike" noProof="1">
              <a:latin typeface="楷体_GB2312" pitchFamily="49" charset="-122"/>
              <a:ea typeface="楷体_GB2312" pitchFamily="49" charset="-122"/>
            </a:endParaRPr>
          </a:p>
          <a:p>
            <a:pPr algn="l" fontAlgn="base">
              <a:lnSpc>
                <a:spcPct val="90000"/>
              </a:lnSpc>
              <a:buNone/>
            </a:pPr>
            <a:endParaRPr lang="zh-CN" altLang="en-US" sz="2800" b="1" strike="noStrike" noProof="1" dirty="0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algn="l" fontAlgn="base">
              <a:lnSpc>
                <a:spcPct val="90000"/>
              </a:lnSpc>
              <a:buNone/>
            </a:pPr>
            <a:endParaRPr lang="zh-CN" altLang="en-US" sz="2800" strike="noStrike" kern="1200" baseline="0" noProof="1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603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  <p:sp>
        <p:nvSpPr>
          <p:cNvPr id="25604" name="文本框 1"/>
          <p:cNvSpPr txBox="1"/>
          <p:nvPr/>
        </p:nvSpPr>
        <p:spPr>
          <a:xfrm>
            <a:off x="368300" y="200025"/>
            <a:ext cx="6243638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 dirty="0">
                <a:latin typeface="Marlett" pitchFamily="2" charset="2"/>
                <a:ea typeface="楷体_GB2312" pitchFamily="49" charset="-122"/>
                <a:sym typeface="宋体" panose="02010600030101010101" pitchFamily="2" charset="-122"/>
              </a:rPr>
              <a:t>习作比较</a:t>
            </a:r>
            <a:endParaRPr lang="zh-CN" altLang="en-US" sz="4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4105"/>
          <p:cNvSpPr>
            <a:spLocks noGrp="1"/>
          </p:cNvSpPr>
          <p:nvPr>
            <p:ph type="ctrTitle"/>
          </p:nvPr>
        </p:nvSpPr>
        <p:spPr>
          <a:xfrm>
            <a:off x="306388" y="185738"/>
            <a:ext cx="8151812" cy="2416175"/>
          </a:xfrm>
        </p:spPr>
        <p:txBody>
          <a:bodyPr anchor="ctr"/>
          <a:p>
            <a:pPr defTabSz="914400">
              <a:buNone/>
            </a:pPr>
            <a:br>
              <a:rPr lang="zh-CN" altLang="en-US" sz="4000" b="1" kern="1200" baseline="0" dirty="0">
                <a:solidFill>
                  <a:srgbClr val="000000"/>
                </a:solidFill>
                <a:latin typeface="+mj-lt"/>
                <a:ea typeface="隶书" pitchFamily="49" charset="-122"/>
                <a:cs typeface="+mj-cs"/>
                <a:sym typeface="宋体" panose="02010600030101010101" pitchFamily="2" charset="-122"/>
              </a:rPr>
            </a:br>
            <a:r>
              <a:rPr lang="zh-CN" altLang="en-US" sz="4000" b="1" kern="1200" baseline="0" dirty="0">
                <a:solidFill>
                  <a:srgbClr val="000000"/>
                </a:solidFill>
                <a:latin typeface="+mj-lt"/>
                <a:ea typeface="隶书" pitchFamily="49" charset="-122"/>
                <a:cs typeface="+mj-cs"/>
                <a:sym typeface="宋体" panose="02010600030101010101" pitchFamily="2" charset="-122"/>
              </a:rPr>
              <a:t>结尾有技巧</a:t>
            </a:r>
            <a:br>
              <a:rPr lang="zh-CN" altLang="en-US" sz="4000" b="1" kern="1200" baseline="0" dirty="0">
                <a:solidFill>
                  <a:srgbClr val="000000"/>
                </a:solidFill>
                <a:latin typeface="+mj-lt"/>
                <a:ea typeface="隶书" pitchFamily="49" charset="-122"/>
                <a:cs typeface="+mj-cs"/>
              </a:rPr>
            </a:br>
            <a:endParaRPr lang="zh-CN" altLang="en-US" sz="40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0" name="副标题 4108"/>
          <p:cNvSpPr>
            <a:spLocks noGrp="1"/>
          </p:cNvSpPr>
          <p:nvPr>
            <p:ph type="subTitle" idx="1"/>
          </p:nvPr>
        </p:nvSpPr>
        <p:spPr>
          <a:xfrm>
            <a:off x="533400" y="277813"/>
            <a:ext cx="8229600" cy="5284788"/>
          </a:xfrm>
        </p:spPr>
        <p:txBody>
          <a:bodyPr anchor="t"/>
          <a:p>
            <a:pPr algn="l" defTabSz="914400" fontAlgn="base"/>
            <a:r>
              <a:rPr lang="zh-CN" altLang="en-US" sz="4800" strike="noStrike" noProof="1" dirty="0">
                <a:solidFill>
                  <a:srgbClr val="FF0000"/>
                </a:solidFill>
                <a:effectLst/>
                <a:ea typeface="华文行楷" pitchFamily="2" charset="-122"/>
                <a:sym typeface="+mn-ea"/>
              </a:rPr>
              <a:t>升格技巧六：</a:t>
            </a:r>
            <a:endParaRPr lang="zh-CN" altLang="en-US" sz="3200" strike="noStrike" noProof="1" dirty="0">
              <a:solidFill>
                <a:srgbClr val="FF0000"/>
              </a:solidFill>
              <a:effectLst/>
              <a:ea typeface="华文行楷" pitchFamily="2" charset="-122"/>
              <a:sym typeface="+mn-ea"/>
            </a:endParaRPr>
          </a:p>
          <a:p>
            <a:pPr algn="l" defTabSz="914400" fontAlgn="base"/>
            <a:endParaRPr lang="zh-CN" altLang="en-US" sz="3200" strike="noStrike" noProof="1" dirty="0">
              <a:solidFill>
                <a:srgbClr val="FF0000"/>
              </a:solidFill>
              <a:effectLst/>
              <a:ea typeface="华文行楷" pitchFamily="2" charset="-122"/>
              <a:sym typeface="+mn-ea"/>
            </a:endParaRPr>
          </a:p>
          <a:p>
            <a:pPr algn="l" defTabSz="914400" fontAlgn="base"/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</a:pP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</a:pP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</a:pP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  <a:p>
            <a:pPr defTabSz="914400" fontAlgn="base"/>
            <a:endParaRPr lang="zh-CN" altLang="en-US" sz="3200" strike="noStrike" kern="1200" baseline="0" noProof="1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627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4105"/>
          <p:cNvSpPr>
            <a:spLocks noGrp="1"/>
          </p:cNvSpPr>
          <p:nvPr>
            <p:ph type="ctrTitle"/>
          </p:nvPr>
        </p:nvSpPr>
        <p:spPr>
          <a:xfrm>
            <a:off x="533400" y="100013"/>
            <a:ext cx="7924800" cy="1049338"/>
          </a:xfrm>
        </p:spPr>
        <p:txBody>
          <a:bodyPr anchor="ctr"/>
          <a:p>
            <a:pPr defTabSz="914400" fontAlgn="base">
              <a:buNone/>
            </a:pP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r>
              <a:rPr lang="en-US" altLang="zh-CN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(</a:t>
            </a:r>
            <a:r>
              <a:rPr lang="zh-CN" altLang="en-US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一</a:t>
            </a:r>
            <a:r>
              <a:rPr lang="en-US" altLang="zh-CN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)</a:t>
            </a:r>
            <a:r>
              <a:rPr lang="zh-CN" altLang="en-US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寓理于事</a:t>
            </a: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endParaRPr lang="zh-CN" altLang="en-US" sz="4800" b="1" strike="noStrike" kern="1200" baseline="0" noProof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650" name="副标题 4108"/>
          <p:cNvSpPr>
            <a:spLocks noGrp="1"/>
          </p:cNvSpPr>
          <p:nvPr>
            <p:ph type="subTitle" idx="1"/>
          </p:nvPr>
        </p:nvSpPr>
        <p:spPr>
          <a:xfrm>
            <a:off x="533400" y="1149350"/>
            <a:ext cx="8177213" cy="4718050"/>
          </a:xfrm>
        </p:spPr>
        <p:txBody>
          <a:bodyPr anchor="t"/>
          <a:p>
            <a:pPr algn="l" defTabSz="914400"/>
            <a:r>
              <a:rPr lang="en-US" altLang="zh-CN" sz="3200" b="1" kern="1200" baseline="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+mn-cs"/>
                <a:sym typeface="宋体" panose="02010600030101010101" pitchFamily="2" charset="-122"/>
              </a:rPr>
              <a:t>    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+mn-cs"/>
                <a:sym typeface="宋体" panose="02010600030101010101" pitchFamily="2" charset="-122"/>
              </a:rPr>
              <a:t>结尾：每当我感到前途茫茫而灰心丧气时，只要记起很久以前我在那座小悬崖上所学到的经验，我便能应付一切。我提醒自己，不要想着远在下面的岩石，而要着眼于那最初的一小步，走了这一步再走下一步，直到抵达我所要到的地方。这时，我便可以惊奇而自豪地回头看看，自己所走过的路是多么漫长。          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（《走一步再走一步》）</a:t>
            </a:r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3200" b="1" kern="1200" baseline="0" dirty="0">
                <a:solidFill>
                  <a:srgbClr val="FF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              由生活琐事悟人生哲理</a:t>
            </a:r>
            <a:endParaRPr lang="zh-CN" altLang="en-US" sz="3200" b="1" kern="1200" baseline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651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  <p:sp>
        <p:nvSpPr>
          <p:cNvPr id="193540" name="文本框 193539"/>
          <p:cNvSpPr txBox="1"/>
          <p:nvPr/>
        </p:nvSpPr>
        <p:spPr>
          <a:xfrm>
            <a:off x="900113" y="0"/>
            <a:ext cx="6481763" cy="784225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>
            <a:spAutoFit/>
            <a:flatTx/>
          </a:bodyPr>
          <a:p>
            <a:pPr marR="0" algn="ctr" defTabSz="914400">
              <a:spcBef>
                <a:spcPct val="50000"/>
              </a:spcBef>
              <a:buNone/>
            </a:pPr>
            <a:endParaRPr kumimoji="0" lang="zh-CN" altLang="en-US" b="1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endParaRPr kumimoji="0" lang="zh-CN" altLang="en-US" b="1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0"/>
            <a:ext cx="6481763" cy="784225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>
            <a:spAutoFit/>
            <a:flatTx/>
          </a:bodyPr>
          <a:p>
            <a:pPr marR="0" algn="ctr" defTabSz="914400">
              <a:spcBef>
                <a:spcPct val="50000"/>
              </a:spcBef>
              <a:buNone/>
            </a:pPr>
            <a:endParaRPr kumimoji="0" lang="zh-CN" altLang="en-US" b="1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endParaRPr kumimoji="0" lang="zh-CN" altLang="en-US" b="1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0113" y="390525"/>
            <a:ext cx="6481763" cy="784225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square">
            <a:spAutoFit/>
            <a:flatTx/>
          </a:bodyPr>
          <a:p>
            <a:pPr marR="0" algn="ctr" defTabSz="914400">
              <a:spcBef>
                <a:spcPct val="50000"/>
              </a:spcBef>
              <a:buNone/>
            </a:pPr>
            <a:endParaRPr kumimoji="0" lang="zh-CN" altLang="en-US" b="1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endParaRPr kumimoji="0" lang="zh-CN" altLang="en-US" b="1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4105"/>
          <p:cNvSpPr>
            <a:spLocks noGrp="1"/>
          </p:cNvSpPr>
          <p:nvPr>
            <p:ph type="ctrTitle"/>
          </p:nvPr>
        </p:nvSpPr>
        <p:spPr>
          <a:xfrm>
            <a:off x="533400" y="100013"/>
            <a:ext cx="7924800" cy="1049338"/>
          </a:xfrm>
        </p:spPr>
        <p:txBody>
          <a:bodyPr anchor="ctr"/>
          <a:p>
            <a:pPr defTabSz="914400" fontAlgn="base">
              <a:buNone/>
            </a:pP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r>
              <a:rPr lang="en-US" altLang="zh-CN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(</a:t>
            </a:r>
            <a:r>
              <a:rPr lang="zh-CN" altLang="en-US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二</a:t>
            </a:r>
            <a:r>
              <a:rPr lang="en-US" altLang="zh-CN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)</a:t>
            </a:r>
            <a:r>
              <a:rPr lang="zh-CN" altLang="en-US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托物言志</a:t>
            </a: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endParaRPr lang="zh-CN" altLang="en-US" sz="4800" b="1" strike="noStrike" kern="1200" baseline="0" noProof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674" name="副标题 4108"/>
          <p:cNvSpPr>
            <a:spLocks noGrp="1"/>
          </p:cNvSpPr>
          <p:nvPr>
            <p:ph type="subTitle" idx="1"/>
          </p:nvPr>
        </p:nvSpPr>
        <p:spPr>
          <a:xfrm>
            <a:off x="276225" y="1149350"/>
            <a:ext cx="8434388" cy="5391150"/>
          </a:xfrm>
        </p:spPr>
        <p:txBody>
          <a:bodyPr anchor="t"/>
          <a:p>
            <a:pPr algn="l" defTabSz="914400">
              <a:buClr>
                <a:schemeClr val="bg1"/>
              </a:buClr>
            </a:pPr>
            <a:r>
              <a:rPr lang="zh-CN" altLang="en-US" sz="3200" b="1" kern="1200" baseline="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+mn-cs"/>
                <a:sym typeface="宋体" panose="02010600030101010101" pitchFamily="2" charset="-122"/>
              </a:rPr>
              <a:t>结尾：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我幡然醒悟：舍弃是一种智慧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!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梧桐你用一种宁静和虚空的玄妙，服从自然而又抗争自然，畏惧自然而又洞悉自然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!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梧桐你早早地落叶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其实不是妥协，不是退缩，而是早早地积蓄来年生长的力量</a:t>
            </a:r>
            <a:r>
              <a:rPr lang="en-US" altLang="zh-CN" sz="3200" b="1" kern="1200" baseline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!</a:t>
            </a:r>
            <a:endParaRPr lang="en-US" altLang="zh-CN" sz="3200" b="1" kern="1200" baseline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algn="l" defTabSz="914400">
              <a:buClr>
                <a:schemeClr val="bg1"/>
              </a:buClr>
            </a:pPr>
            <a:r>
              <a:rPr lang="zh-CN" altLang="en-US" sz="3200" b="1" kern="1200" baseline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    看着满地的落叶，我仿佛听到了你潜滋暗长的声音</a:t>
            </a:r>
            <a:r>
              <a:rPr lang="en-US" altLang="zh-CN" sz="3200" b="1" kern="1200" baseline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!          </a:t>
            </a:r>
            <a:r>
              <a:rPr lang="en-US" altLang="zh-CN" sz="3200" b="1" kern="1200" baseline="0" dirty="0">
                <a:solidFill>
                  <a:srgbClr val="F60606"/>
                </a:solidFill>
                <a:latin typeface="华文彩云" pitchFamily="2" charset="-122"/>
                <a:ea typeface="华文彩云" pitchFamily="2" charset="-122"/>
                <a:cs typeface="+mn-cs"/>
                <a:sym typeface="宋体" panose="02010600030101010101" pitchFamily="2" charset="-122"/>
              </a:rPr>
              <a:t>(《</a:t>
            </a:r>
            <a:r>
              <a:rPr lang="zh-CN" altLang="en-US" sz="3200" b="1" kern="1200" baseline="0" dirty="0">
                <a:solidFill>
                  <a:srgbClr val="F60606"/>
                </a:solidFill>
                <a:latin typeface="华文彩云" pitchFamily="2" charset="-122"/>
                <a:ea typeface="华文彩云" pitchFamily="2" charset="-122"/>
                <a:cs typeface="+mn-cs"/>
                <a:sym typeface="宋体" panose="02010600030101010101" pitchFamily="2" charset="-122"/>
              </a:rPr>
              <a:t>其实并不是这样</a:t>
            </a:r>
            <a:r>
              <a:rPr lang="en-US" altLang="zh-CN" sz="3200" b="1" kern="1200" baseline="0" dirty="0">
                <a:solidFill>
                  <a:srgbClr val="F60606"/>
                </a:solidFill>
                <a:latin typeface="华文彩云" pitchFamily="2" charset="-122"/>
                <a:ea typeface="华文彩云" pitchFamily="2" charset="-122"/>
                <a:cs typeface="+mn-cs"/>
                <a:sym typeface="宋体" panose="02010600030101010101" pitchFamily="2" charset="-122"/>
              </a:rPr>
              <a:t>》</a:t>
            </a:r>
            <a:r>
              <a:rPr lang="en-US" altLang="zh-CN" sz="3200" b="1" kern="1200" baseline="0">
                <a:solidFill>
                  <a:srgbClr val="F60606"/>
                </a:solidFill>
                <a:latin typeface="华文彩云" pitchFamily="2" charset="-122"/>
                <a:ea typeface="华文彩云" pitchFamily="2" charset="-122"/>
                <a:cs typeface="+mn-cs"/>
                <a:sym typeface="宋体" panose="02010600030101010101" pitchFamily="2" charset="-122"/>
              </a:rPr>
              <a:t>)</a:t>
            </a:r>
            <a:endParaRPr lang="en-US" altLang="zh-CN" sz="3200" b="1" kern="1200" baseline="0">
              <a:solidFill>
                <a:srgbClr val="F60606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  <a:p>
            <a:pPr algn="l" defTabSz="914400">
              <a:buClr>
                <a:schemeClr val="bg1"/>
              </a:buClr>
            </a:pPr>
            <a:r>
              <a:rPr lang="zh-CN" altLang="en-US" sz="2800" b="1" kern="1200" baseline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宋体" panose="02010600030101010101" pitchFamily="2" charset="-122"/>
              </a:rPr>
              <a:t>作者从深秋中梧桐落叶的自然现象出发，从一次突然而来的狂风对梧桐的影响入手，写出了梧桐懂得舍弃的道理。此处结尾，卒章显志，升华了主题</a:t>
            </a:r>
            <a:r>
              <a:rPr lang="en-US" altLang="zh-CN" sz="2800" b="1" kern="1200" baseline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宋体" panose="02010600030101010101" pitchFamily="2" charset="-122"/>
              </a:rPr>
              <a:t>.</a:t>
            </a:r>
            <a:endParaRPr lang="en-US" altLang="zh-CN" sz="2800" b="1" kern="1200" baseline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algn="l" defTabSz="914400">
              <a:buClr>
                <a:schemeClr val="bg1"/>
              </a:buClr>
            </a:pPr>
            <a:endParaRPr lang="en-US" altLang="zh-CN" sz="3200" b="1" kern="1200" baseline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algn="l" defTabSz="914400"/>
            <a:endParaRPr lang="en-US" altLang="zh-CN" sz="3200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8675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4105"/>
          <p:cNvSpPr>
            <a:spLocks noGrp="1"/>
          </p:cNvSpPr>
          <p:nvPr>
            <p:ph type="ctrTitle"/>
          </p:nvPr>
        </p:nvSpPr>
        <p:spPr>
          <a:xfrm>
            <a:off x="533400" y="100013"/>
            <a:ext cx="7924800" cy="1049338"/>
          </a:xfrm>
        </p:spPr>
        <p:txBody>
          <a:bodyPr anchor="ctr"/>
          <a:p>
            <a:pPr algn="l" defTabSz="914400" fontAlgn="base">
              <a:buNone/>
            </a:pP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（三）首尾呼应  凸显主旨</a:t>
            </a:r>
            <a:b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endParaRPr lang="zh-CN" altLang="en-US" sz="4800" b="1" strike="noStrike" kern="1200" baseline="0" noProof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0" name="副标题 4108"/>
          <p:cNvSpPr>
            <a:spLocks noGrp="1"/>
          </p:cNvSpPr>
          <p:nvPr>
            <p:ph type="subTitle" idx="1"/>
          </p:nvPr>
        </p:nvSpPr>
        <p:spPr>
          <a:xfrm>
            <a:off x="276225" y="1149350"/>
            <a:ext cx="8434388" cy="5391150"/>
          </a:xfrm>
        </p:spPr>
        <p:txBody>
          <a:bodyPr anchor="t"/>
          <a:p>
            <a:pPr algn="l" fontAlgn="base"/>
            <a:r>
              <a:rPr lang="zh-CN" altLang="en-US" sz="3200" b="1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（首）都说生活的船不能没有理想的帆，都说生活的理想就是为了理想的生活，而理想的生活中最快乐的时光，便是梦想的花季。</a:t>
            </a:r>
            <a:endParaRPr lang="zh-CN" altLang="en-US" sz="3200" b="1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indent="266700" algn="just" fontAlgn="base"/>
            <a:r>
              <a:rPr lang="zh-CN" altLang="en-US" sz="3200" b="1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（尾）花季中，我希望自己能永远记住先哲的那句良训：生活的船不能没有理想的帆。生活的理想就是为了理想的生活。（</a:t>
            </a:r>
            <a:r>
              <a:rPr lang="en-US" altLang="zh-CN" sz="3200" b="1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《</a:t>
            </a:r>
            <a:r>
              <a:rPr lang="zh-CN" altLang="en-US" sz="3200" b="1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把梦想带给花季</a:t>
            </a:r>
            <a:r>
              <a:rPr lang="en-US" altLang="zh-CN" sz="3200" b="1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》</a:t>
            </a:r>
            <a:r>
              <a:rPr lang="zh-CN" altLang="en-US" sz="3200" b="1" strike="noStrike" noProof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）</a:t>
            </a:r>
            <a:endParaRPr lang="zh-CN" altLang="en-US" sz="3200" b="1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 indent="266700" algn="just" fontAlgn="base"/>
            <a:endParaRPr lang="zh-CN" altLang="en-US" sz="2400" b="1" strike="noStrike" noProof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+mn-ea"/>
            </a:endParaRPr>
          </a:p>
          <a:p>
            <a:pPr indent="266700" algn="just" fontAlgn="base"/>
            <a:r>
              <a:rPr lang="zh-CN" altLang="en-US" sz="2400" b="1" strike="noStrike" noProof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作者先在开头提出文章的中心，然后在结尾时再次强调，照应开头，从而使文章的中心鲜明突出。</a:t>
            </a:r>
            <a:endParaRPr lang="zh-CN" altLang="en-US" sz="2400" b="1" strike="noStrike" noProof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indent="266700" algn="just" fontAlgn="base"/>
            <a:endParaRPr lang="zh-CN" altLang="en-US" sz="3200" b="1" strike="noStrike" noProof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 defTabSz="914400" fontAlgn="base"/>
            <a:endParaRPr lang="en-US" altLang="zh-CN" sz="3200" b="1" strike="noStrike" kern="1200" baseline="0" noProof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0723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4105"/>
          <p:cNvSpPr>
            <a:spLocks noGrp="1"/>
          </p:cNvSpPr>
          <p:nvPr>
            <p:ph type="ctrTitle"/>
          </p:nvPr>
        </p:nvSpPr>
        <p:spPr>
          <a:xfrm>
            <a:off x="533400" y="100013"/>
            <a:ext cx="7924800" cy="1049338"/>
          </a:xfrm>
        </p:spPr>
        <p:txBody>
          <a:bodyPr anchor="ctr"/>
          <a:p>
            <a:pPr algn="l" defTabSz="914400" fontAlgn="base">
              <a:buNone/>
            </a:pP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r>
              <a:rPr lang="en-US" altLang="zh-CN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  </a:t>
            </a:r>
            <a:r>
              <a:rPr lang="en-US" altLang="zh-CN" sz="36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</a:t>
            </a:r>
            <a:r>
              <a:rPr lang="zh-CN" altLang="en-US" sz="36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四）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  <a:sym typeface="+mn-ea"/>
              </a:rPr>
              <a:t>巧妙发问，引人深思</a:t>
            </a: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endParaRPr lang="zh-CN" altLang="en-US" sz="4800" b="1" strike="noStrike" kern="1200" baseline="0" noProof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1746" name="副标题 4108"/>
          <p:cNvSpPr>
            <a:spLocks noGrp="1"/>
          </p:cNvSpPr>
          <p:nvPr>
            <p:ph type="subTitle" idx="1"/>
          </p:nvPr>
        </p:nvSpPr>
        <p:spPr>
          <a:xfrm>
            <a:off x="276225" y="1381125"/>
            <a:ext cx="8434388" cy="5159375"/>
          </a:xfrm>
        </p:spPr>
        <p:txBody>
          <a:bodyPr anchor="t"/>
          <a:p>
            <a:pPr algn="l" defTabSz="914400"/>
            <a:r>
              <a:rPr lang="en-US" altLang="zh-CN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1</a:t>
            </a:r>
            <a:r>
              <a:rPr lang="zh-CN" altLang="en-US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句话提醒了我</a:t>
            </a:r>
            <a:r>
              <a:rPr lang="en-US" altLang="zh-CN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究竟不是道地家乡味啊</a:t>
            </a:r>
            <a:r>
              <a:rPr lang="en-US" altLang="zh-CN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.</a:t>
            </a:r>
            <a:r>
              <a:rPr lang="zh-CN" altLang="en-US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可是到哪儿去找真正的家醅呢</a:t>
            </a:r>
            <a:r>
              <a:rPr lang="en-US" altLang="zh-CN" sz="2800" b="1" kern="120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?    (</a:t>
            </a:r>
            <a:r>
              <a:rPr lang="en-US" altLang="zh-CN" sz="2800" kern="1200" baseline="0" dirty="0">
                <a:solidFill>
                  <a:srgbClr val="FF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2800" kern="1200" baseline="0" dirty="0">
                <a:solidFill>
                  <a:srgbClr val="FF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春酒</a:t>
            </a:r>
            <a:r>
              <a:rPr lang="en-US" altLang="zh-CN" sz="2800" kern="1200" baseline="0">
                <a:solidFill>
                  <a:srgbClr val="FF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》)</a:t>
            </a:r>
            <a:endParaRPr lang="en-US" altLang="zh-CN" sz="2800" kern="1200" baseline="0">
              <a:solidFill>
                <a:srgbClr val="FF0000"/>
              </a:solidFill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/>
            <a:r>
              <a:rPr lang="en-US" altLang="zh-CN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2</a:t>
            </a:r>
            <a:r>
              <a:rPr lang="zh-CN" altLang="en-US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、  不同的话有不同的影响，不同的角度有不同的视野，不同的哈哈镜有不同的成像，不同的花有不同的花香和样子，不同的评价造就孩子不同的命运。</a:t>
            </a:r>
            <a:endParaRPr lang="zh-CN" altLang="en-US" sz="2800" b="1" kern="1200" baseline="0" dirty="0">
              <a:solidFill>
                <a:srgbClr val="000000"/>
              </a:solidFill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/>
            <a:r>
              <a:rPr lang="zh-CN" altLang="en-US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 何必要让自己狭小的视角不公地评价一个人、伤害一个人，何必要让所有的孩子都成为一个模子里刻出来的无个性的模型？（</a:t>
            </a:r>
            <a:r>
              <a:rPr lang="en-US" altLang="zh-CN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哈哈镜中的我</a:t>
            </a:r>
            <a:r>
              <a:rPr lang="en-US" altLang="zh-CN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28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）</a:t>
            </a:r>
            <a:endParaRPr lang="zh-CN" altLang="en-US" sz="2800" b="1" kern="1200" baseline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en-US" altLang="zh-CN" sz="3200" kern="1200" baseline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en-US" altLang="zh-CN" sz="3200" b="1" kern="1200" baseline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zh-CN" altLang="en-US" sz="3200" kern="1200" baseline="0" dirty="0">
              <a:solidFill>
                <a:srgbClr val="FF0000"/>
              </a:solidFill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/>
            <a:endParaRPr lang="zh-CN" altLang="en-US" sz="3200" kern="1200" baseline="0" dirty="0">
              <a:solidFill>
                <a:srgbClr val="FF0000"/>
              </a:solidFill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defTabSz="914400"/>
            <a:endParaRPr lang="en-US" altLang="zh-CN" sz="3200" b="1" kern="1200" baseline="0" dirty="0">
              <a:latin typeface="+mn-lt"/>
              <a:ea typeface="+mn-ea"/>
              <a:cs typeface="+mn-cs"/>
            </a:endParaRPr>
          </a:p>
          <a:p>
            <a:pPr algn="l" defTabSz="914400"/>
            <a:endParaRPr lang="en-US" altLang="zh-CN" sz="3200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1747" name="页脚占位符 1"/>
          <p:cNvSpPr/>
          <p:nvPr>
            <p:ph type="ftr" sz="quarter" idx="10"/>
          </p:nvPr>
        </p:nvSpPr>
        <p:spPr>
          <a:xfrm>
            <a:off x="533400" y="5453063"/>
            <a:ext cx="8077200" cy="1404937"/>
          </a:xfrm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zh-CN" altLang="en-US" sz="2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宋体" panose="02010600030101010101" pitchFamily="2" charset="-122"/>
              </a:rPr>
              <a:t>以问句结束，启示人们进行思考，深化了文章的内涵</a:t>
            </a:r>
            <a:r>
              <a:rPr lang="zh-CN" altLang="en-US" sz="1400" b="1" dirty="0">
                <a:latin typeface="隶书" pitchFamily="49" charset="-122"/>
                <a:ea typeface="隶书" pitchFamily="49" charset="-122"/>
                <a:sym typeface="宋体" panose="02010600030101010101" pitchFamily="2" charset="-122"/>
              </a:rPr>
              <a:t>。</a:t>
            </a:r>
            <a:endParaRPr lang="zh-CN" altLang="en-US" sz="1400" b="1">
              <a:latin typeface="隶书" pitchFamily="49" charset="-122"/>
              <a:ea typeface="隶书" pitchFamily="49" charset="-122"/>
            </a:endParaRPr>
          </a:p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4105"/>
          <p:cNvSpPr>
            <a:spLocks noGrp="1"/>
          </p:cNvSpPr>
          <p:nvPr>
            <p:ph type="ctrTitle"/>
          </p:nvPr>
        </p:nvSpPr>
        <p:spPr>
          <a:xfrm>
            <a:off x="80963" y="134938"/>
            <a:ext cx="8377238" cy="708025"/>
          </a:xfrm>
        </p:spPr>
        <p:txBody>
          <a:bodyPr anchor="ctr"/>
          <a:p>
            <a:pPr algn="l" defTabSz="914400" fontAlgn="base">
              <a:buNone/>
            </a:pP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r>
              <a:rPr lang="en-US" altLang="zh-CN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   </a:t>
            </a:r>
            <a:r>
              <a:rPr lang="en-US" altLang="zh-CN" sz="360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</a:t>
            </a:r>
            <a:r>
              <a:rPr lang="zh-CN" altLang="en-US" sz="360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五</a:t>
            </a:r>
            <a:r>
              <a:rPr lang="zh-CN" altLang="en-US" sz="3600" strike="noStrike" noProof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zh-CN" altLang="en-US" sz="3600" strike="noStrike" noProof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情景再现</a:t>
            </a:r>
            <a:r>
              <a:rPr lang="en-US" altLang="zh-CN" sz="3600" strike="noStrike" noProof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,</a:t>
            </a:r>
            <a:r>
              <a:rPr lang="zh-CN" altLang="en-US" sz="3600" strike="noStrike" noProof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瞬间永恒</a:t>
            </a: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  <a:sym typeface="+mn-ea"/>
              </a:rPr>
              <a:t>        </a:t>
            </a: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endParaRPr lang="zh-CN" altLang="en-US" sz="4800" b="1" strike="noStrike" kern="1200" baseline="0" noProof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770" name="副标题 4108"/>
          <p:cNvSpPr>
            <a:spLocks noGrp="1"/>
          </p:cNvSpPr>
          <p:nvPr>
            <p:ph type="subTitle" idx="1"/>
          </p:nvPr>
        </p:nvSpPr>
        <p:spPr>
          <a:xfrm>
            <a:off x="80963" y="769938"/>
            <a:ext cx="8629650" cy="5770562"/>
          </a:xfrm>
        </p:spPr>
        <p:txBody>
          <a:bodyPr anchor="t"/>
          <a:p>
            <a:pPr algn="l" defTabSz="914400"/>
            <a:r>
              <a:rPr lang="en-US" altLang="zh-CN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 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我读到此处，在晶莹的泪光中，又看见那肥胖的、青布棉袍黑布马褂的背影。唉！我不知何时再能与他相见！         （</a:t>
            </a:r>
            <a:r>
              <a:rPr lang="en-US" altLang="zh-CN" sz="320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320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背影</a:t>
            </a:r>
            <a:r>
              <a:rPr lang="en-US" altLang="zh-CN" sz="3200" kern="120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）</a:t>
            </a:r>
            <a:endParaRPr lang="zh-CN" altLang="en-US" sz="3200" b="1" kern="1200" baseline="0" dirty="0">
              <a:solidFill>
                <a:srgbClr val="000000"/>
              </a:solidFill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/>
            <a:r>
              <a:rPr lang="zh-CN" altLang="en-US" sz="3200" b="1" kern="1200" baseline="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  <a:sym typeface="宋体" panose="02010600030101010101" pitchFamily="2" charset="-122"/>
              </a:rPr>
              <a:t>     </a:t>
            </a:r>
            <a:r>
              <a:rPr lang="zh-CN" altLang="en-US" sz="3600" b="1" kern="1200" baseline="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  <a:sym typeface="宋体" panose="02010600030101010101" pitchFamily="2" charset="-122"/>
              </a:rPr>
              <a:t>（六）景物烘托，情景合一</a:t>
            </a:r>
            <a:endParaRPr lang="zh-CN" altLang="en-US" sz="3200" b="1" kern="1200" baseline="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cs typeface="+mn-cs"/>
              <a:sym typeface="宋体" panose="02010600030101010101" pitchFamily="2" charset="-122"/>
            </a:endParaRPr>
          </a:p>
          <a:p>
            <a:pPr algn="l" defTabSz="914400"/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风停了，暴雨也结束了，太阳重新露出了笑容，两代人的那扇玻璃也被那片残阳熔化了。太阳在远处逐渐隐去，消失在一片晚霞中，两者混为一体，没有距离。（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雨中品读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）</a:t>
            </a:r>
            <a:endParaRPr lang="zh-CN" altLang="en-US" sz="3200" b="1" kern="1200" baseline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zh-CN" altLang="en-US" sz="3200" b="1" kern="1200" baseline="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  <a:p>
            <a:pPr algn="l" defTabSz="914400"/>
            <a:endParaRPr lang="zh-CN" altLang="en-US" sz="3200" b="1" kern="1200" baseline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zh-CN" altLang="en-US" sz="3200" kern="1200" baseline="0" dirty="0">
              <a:solidFill>
                <a:srgbClr val="FF0000"/>
              </a:solidFill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algn="l" defTabSz="914400"/>
            <a:endParaRPr lang="zh-CN" altLang="en-US" sz="3200" kern="1200" baseline="0" dirty="0">
              <a:solidFill>
                <a:srgbClr val="FF0000"/>
              </a:solidFill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defTabSz="914400"/>
            <a:endParaRPr lang="en-US" altLang="zh-CN" sz="3200" b="1" kern="1200" baseline="0" dirty="0">
              <a:latin typeface="+mn-lt"/>
              <a:ea typeface="+mn-ea"/>
              <a:cs typeface="+mn-cs"/>
            </a:endParaRPr>
          </a:p>
          <a:p>
            <a:pPr algn="l" defTabSz="914400"/>
            <a:endParaRPr lang="en-US" altLang="zh-CN" sz="3200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2771" name="页脚占位符 1"/>
          <p:cNvSpPr/>
          <p:nvPr>
            <p:ph type="ftr" sz="quarter" idx="10"/>
          </p:nvPr>
        </p:nvSpPr>
        <p:spPr>
          <a:xfrm>
            <a:off x="533400" y="5453063"/>
            <a:ext cx="8077200" cy="1404937"/>
          </a:xfrm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b="1">
              <a:latin typeface="隶书" pitchFamily="49" charset="-122"/>
              <a:ea typeface="隶书" pitchFamily="49" charset="-122"/>
            </a:endParaRPr>
          </a:p>
          <a:p>
            <a:pPr lvl="0" indent="0" algn="ctr"/>
            <a:r>
              <a:rPr lang="zh-CN" altLang="en-US" sz="2400" b="1" dirty="0">
                <a:solidFill>
                  <a:srgbClr val="FF0000"/>
                </a:solidFill>
                <a:sym typeface="宋体" panose="02010600030101010101" pitchFamily="2" charset="-122"/>
              </a:rPr>
              <a:t>情与景有机地结合在一起。含蓄隽永，余味无穷。</a:t>
            </a:r>
            <a:endParaRPr lang="zh-CN" altLang="en-US" sz="2400" b="1">
              <a:solidFill>
                <a:srgbClr val="FF0000"/>
              </a:solidFill>
            </a:endParaRPr>
          </a:p>
          <a:p>
            <a:pPr lvl="0" indent="0" algn="ctr"/>
            <a:endParaRPr lang="zh-CN" altLang="en-US" sz="2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4105"/>
          <p:cNvSpPr>
            <a:spLocks noGrp="1"/>
          </p:cNvSpPr>
          <p:nvPr>
            <p:ph type="ctrTitle"/>
          </p:nvPr>
        </p:nvSpPr>
        <p:spPr>
          <a:xfrm>
            <a:off x="80963" y="134938"/>
            <a:ext cx="8377238" cy="708025"/>
          </a:xfrm>
        </p:spPr>
        <p:txBody>
          <a:bodyPr anchor="ctr"/>
          <a:p>
            <a:pPr algn="l" defTabSz="914400" fontAlgn="base">
              <a:buNone/>
            </a:pP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  <a:sym typeface="+mn-ea"/>
              </a:rPr>
              <a:t>        </a:t>
            </a: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endParaRPr lang="zh-CN" altLang="en-US" sz="4800" b="1" strike="noStrike" kern="1200" baseline="0" noProof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3794" name="副标题 4108"/>
          <p:cNvSpPr>
            <a:spLocks noGrp="1"/>
          </p:cNvSpPr>
          <p:nvPr>
            <p:ph type="subTitle" idx="1"/>
          </p:nvPr>
        </p:nvSpPr>
        <p:spPr>
          <a:xfrm>
            <a:off x="80963" y="769938"/>
            <a:ext cx="8629650" cy="5770562"/>
          </a:xfrm>
        </p:spPr>
        <p:txBody>
          <a:bodyPr anchor="t"/>
          <a:p>
            <a:pPr algn="l" defTabSz="914400"/>
            <a:r>
              <a:rPr lang="en-US" altLang="zh-CN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 </a:t>
            </a:r>
            <a:r>
              <a:rPr lang="zh-CN" altLang="en-US" sz="3600" b="1" kern="1200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宋体" panose="02010600030101010101" pitchFamily="2" charset="-122"/>
              </a:rPr>
              <a:t>（七）呼唤号召，积极向上</a:t>
            </a:r>
            <a:endParaRPr lang="zh-CN" altLang="en-US" sz="3600" b="1" kern="1200" baseline="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宋体" panose="02010600030101010101" pitchFamily="2" charset="-122"/>
            </a:endParaRPr>
          </a:p>
          <a:p>
            <a:pPr algn="l" defTabSz="914400"/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宋体" panose="02010600030101010101" pitchFamily="2" charset="-122"/>
              </a:rPr>
              <a:t>让我们大家行动起来吧，把爱心带给他人，带给那些失学儿童，带给那些孤寡老人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宋体" panose="02010600030101010101" pitchFamily="2" charset="-122"/>
              </a:rPr>
              <a:t>……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宋体" panose="02010600030101010101" pitchFamily="2" charset="-122"/>
              </a:rPr>
              <a:t>带给身边的每一个人。当你把爱心献给他人时，你也获得了莫大的幸福。要相信，只要人人都献出一份爱，世界将变成美好的人间。（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宋体" panose="02010600030101010101" pitchFamily="2" charset="-122"/>
              </a:rPr>
              <a:t>把爱心带给他人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  <a:sym typeface="宋体" panose="02010600030101010101" pitchFamily="2" charset="-122"/>
              </a:rPr>
              <a:t>）</a:t>
            </a:r>
            <a:endParaRPr lang="zh-CN" altLang="en-US" sz="3200" b="1" kern="1200" baseline="0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algn="l" defTabSz="914400"/>
            <a:endParaRPr lang="zh-CN" altLang="en-US" sz="3200" kern="1200" baseline="0" dirty="0">
              <a:solidFill>
                <a:srgbClr val="FF0000"/>
              </a:solidFill>
              <a:latin typeface="+mn-lt"/>
              <a:ea typeface="+mn-ea"/>
              <a:cs typeface="+mn-cs"/>
              <a:sym typeface="宋体" panose="02010600030101010101" pitchFamily="2" charset="-122"/>
            </a:endParaRPr>
          </a:p>
          <a:p>
            <a:pPr defTabSz="914400"/>
            <a:endParaRPr lang="en-US" altLang="zh-CN" sz="3200" b="1" kern="1200" baseline="0" dirty="0">
              <a:latin typeface="+mn-lt"/>
              <a:ea typeface="+mn-ea"/>
              <a:cs typeface="+mn-cs"/>
            </a:endParaRPr>
          </a:p>
          <a:p>
            <a:pPr algn="l" defTabSz="914400"/>
            <a:endParaRPr lang="en-US" altLang="zh-CN" sz="3200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3795" name="页脚占位符 1"/>
          <p:cNvSpPr/>
          <p:nvPr>
            <p:ph type="ftr" sz="quarter" idx="10"/>
          </p:nvPr>
        </p:nvSpPr>
        <p:spPr>
          <a:xfrm>
            <a:off x="533400" y="5453063"/>
            <a:ext cx="8077200" cy="1404937"/>
          </a:xfrm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b="1">
              <a:latin typeface="隶书" pitchFamily="49" charset="-122"/>
              <a:ea typeface="隶书" pitchFamily="49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ea typeface="隶书" pitchFamily="49" charset="-122"/>
                <a:sym typeface="宋体" panose="02010600030101010101" pitchFamily="2" charset="-122"/>
              </a:rPr>
              <a:t>在文章结尾发出真挚的呼唤，号召大家一起去追寻真善美，一起去鞭挞假丑恶</a:t>
            </a:r>
            <a:endParaRPr lang="zh-CN" altLang="en-US" sz="2400" b="1" dirty="0">
              <a:solidFill>
                <a:srgbClr val="FF0000"/>
              </a:solidFill>
              <a:ea typeface="隶书" pitchFamily="49" charset="-122"/>
            </a:endParaRPr>
          </a:p>
          <a:p>
            <a:pPr lvl="0" indent="0" algn="ctr"/>
            <a:endParaRPr lang="zh-CN" altLang="en-US" sz="2400" b="1" dirty="0">
              <a:solidFill>
                <a:srgbClr val="FF0000"/>
              </a:solidFill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4105"/>
          <p:cNvSpPr>
            <a:spLocks noGrp="1"/>
          </p:cNvSpPr>
          <p:nvPr>
            <p:ph type="ctrTitle"/>
          </p:nvPr>
        </p:nvSpPr>
        <p:spPr>
          <a:xfrm>
            <a:off x="80963" y="134938"/>
            <a:ext cx="8377238" cy="708025"/>
          </a:xfrm>
        </p:spPr>
        <p:txBody>
          <a:bodyPr anchor="ctr"/>
          <a:p>
            <a:pPr algn="l" defTabSz="914400" fontAlgn="base">
              <a:buNone/>
            </a:pP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en-US" altLang="zh-CN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  <a:sym typeface="+mn-ea"/>
              </a:rPr>
              <a:t>        </a:t>
            </a: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b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br>
              <a:rPr kumimoji="0" lang="zh-CN" altLang="en-US" sz="48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</a:br>
            <a:endParaRPr lang="zh-CN" altLang="en-US" sz="4800" b="1" strike="noStrike" kern="1200" baseline="0" noProof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818" name="副标题 4108"/>
          <p:cNvSpPr>
            <a:spLocks noGrp="1"/>
          </p:cNvSpPr>
          <p:nvPr>
            <p:ph type="subTitle" idx="1"/>
          </p:nvPr>
        </p:nvSpPr>
        <p:spPr>
          <a:xfrm>
            <a:off x="80963" y="293688"/>
            <a:ext cx="8629650" cy="6246812"/>
          </a:xfrm>
        </p:spPr>
        <p:txBody>
          <a:bodyPr anchor="t"/>
          <a:p>
            <a:pPr algn="l" defTabSz="914400"/>
            <a:r>
              <a:rPr lang="en-US" altLang="zh-CN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</a:t>
            </a:r>
            <a:r>
              <a:rPr lang="zh-CN" altLang="en-US" sz="3600" b="1" kern="1200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宋体" panose="02010600030101010101" pitchFamily="2" charset="-122"/>
              </a:rPr>
              <a:t>（八）引用佳句，多姿多彩</a:t>
            </a:r>
            <a:endParaRPr lang="zh-CN" altLang="en-US" sz="3600" b="1" kern="1200" baseline="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宋体" panose="02010600030101010101" pitchFamily="2" charset="-122"/>
            </a:endParaRPr>
          </a:p>
          <a:p>
            <a:pPr algn="l" defTabSz="914400"/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    明日歌中说：“明日复明日，明日何其多，我生待明日，万事成蹉跎</a:t>
            </a:r>
            <a:r>
              <a:rPr lang="en-US" altLang="zh-CN" sz="3200" b="1" kern="1200" baseline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……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希望大家能把握今天，创造出美好的明天。（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创造美好的明天</a:t>
            </a:r>
            <a:r>
              <a:rPr lang="en-US" altLang="zh-CN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》</a:t>
            </a:r>
            <a:r>
              <a:rPr lang="zh-CN" altLang="en-US" sz="3200" b="1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）</a:t>
            </a:r>
            <a:endParaRPr lang="zh-CN" altLang="en-US" sz="3200" b="1" kern="1200" baseline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en-US" altLang="zh-CN" sz="3200" b="1" kern="1200" baseline="0" dirty="0">
              <a:latin typeface="+mn-lt"/>
              <a:ea typeface="+mn-ea"/>
              <a:cs typeface="+mn-cs"/>
            </a:endParaRPr>
          </a:p>
          <a:p>
            <a:pPr algn="l" defTabSz="914400"/>
            <a:endParaRPr lang="en-US" altLang="zh-CN" sz="3200" b="1" kern="1200" baseline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4819" name="页脚占位符 1"/>
          <p:cNvSpPr/>
          <p:nvPr>
            <p:ph type="ftr" sz="quarter" idx="10"/>
          </p:nvPr>
        </p:nvSpPr>
        <p:spPr>
          <a:xfrm>
            <a:off x="288925" y="4305300"/>
            <a:ext cx="8321675" cy="2552700"/>
          </a:xfrm>
        </p:spPr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b="1">
              <a:latin typeface="隶书" pitchFamily="49" charset="-122"/>
              <a:ea typeface="隶书" pitchFamily="49" charset="-122"/>
            </a:endParaRPr>
          </a:p>
          <a:p>
            <a:pPr lvl="0" indent="0"/>
            <a:r>
              <a:rPr lang="zh-CN" altLang="en-US" sz="2400" b="1" dirty="0">
                <a:solidFill>
                  <a:srgbClr val="FF0000"/>
                </a:solidFill>
                <a:ea typeface="隶书" pitchFamily="49" charset="-122"/>
                <a:sym typeface="宋体" panose="02010600030101010101" pitchFamily="2" charset="-122"/>
              </a:rPr>
              <a:t>引用了诗文佳句、名人言论，既增添了文采又加深了文章的意境。</a:t>
            </a:r>
            <a:endParaRPr lang="zh-CN" altLang="en-US" sz="2400" b="1" dirty="0">
              <a:solidFill>
                <a:srgbClr val="FF0000"/>
              </a:solidFill>
              <a:ea typeface="隶书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1"/>
          <p:cNvSpPr/>
          <p:nvPr/>
        </p:nvSpPr>
        <p:spPr>
          <a:xfrm>
            <a:off x="381000" y="23813"/>
            <a:ext cx="8388350" cy="156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如何写好记叙文并赢得阅卷老师青睐？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51206" name="内容占位符 51205"/>
          <p:cNvSpPr>
            <a:spLocks noGrp="1"/>
          </p:cNvSpPr>
          <p:nvPr>
            <p:ph idx="1"/>
          </p:nvPr>
        </p:nvSpPr>
        <p:spPr/>
        <p:txBody>
          <a:bodyPr anchor="t"/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一、题眼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	</a:t>
            </a:r>
            <a:r>
              <a:rPr lang="zh-CN" altLang="en-US" sz="2400" b="1" dirty="0"/>
              <a:t>就是一篇文章题目中最重要的词，它可以让阅卷老师明了文章情感和整体内容。</a:t>
            </a:r>
            <a:endParaRPr lang="zh-CN" altLang="en-US" dirty="0"/>
          </a:p>
          <a:p>
            <a:pPr>
              <a:buNone/>
            </a:pPr>
            <a:r>
              <a:rPr lang="zh-CN" altLang="en-US" dirty="0">
                <a:solidFill>
                  <a:srgbClr val="FF0000"/>
                </a:solidFill>
              </a:rPr>
              <a:t>二、立意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400" b="1" dirty="0"/>
              <a:t>	立意是一篇作品所确立的文意。它包括全文的思想内容，作者的构思设想和写作意图及动机等，其概念的内涵要比主题宽泛的多。</a:t>
            </a:r>
            <a:r>
              <a:rPr lang="zh-CN" altLang="en-US" b="1" dirty="0"/>
              <a:t> </a:t>
            </a:r>
            <a:endParaRPr lang="zh-CN" altLang="en-US" b="1" dirty="0"/>
          </a:p>
        </p:txBody>
      </p:sp>
      <p:sp>
        <p:nvSpPr>
          <p:cNvPr id="51208" name="右箭头 51207"/>
          <p:cNvSpPr/>
          <p:nvPr/>
        </p:nvSpPr>
        <p:spPr>
          <a:xfrm>
            <a:off x="2362200" y="1676400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9" name="流程图: 过程 51208"/>
          <p:cNvSpPr/>
          <p:nvPr/>
        </p:nvSpPr>
        <p:spPr>
          <a:xfrm>
            <a:off x="4724400" y="1676400"/>
            <a:ext cx="1066800" cy="4572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眼睛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0" name="文本框 51209"/>
          <p:cNvSpPr txBox="1"/>
          <p:nvPr/>
        </p:nvSpPr>
        <p:spPr>
          <a:xfrm>
            <a:off x="5943600" y="16764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眼睛是心灵的窗户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1" name="右箭头 51210"/>
          <p:cNvSpPr/>
          <p:nvPr/>
        </p:nvSpPr>
        <p:spPr>
          <a:xfrm>
            <a:off x="2362200" y="3352800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2" name="流程图: 过程 51211"/>
          <p:cNvSpPr/>
          <p:nvPr/>
        </p:nvSpPr>
        <p:spPr>
          <a:xfrm>
            <a:off x="4724400" y="3352800"/>
            <a:ext cx="1066800" cy="4572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脑袋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3" name="文本框 51212"/>
          <p:cNvSpPr txBox="1"/>
          <p:nvPr/>
        </p:nvSpPr>
        <p:spPr>
          <a:xfrm>
            <a:off x="6019800" y="33528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文章的中心思想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charRg st="5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6">
                                            <p:txEl>
                                              <p:charRg st="5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charRg st="4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06">
                                            <p:txEl>
                                              <p:charRg st="4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charRg st="49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06">
                                            <p:txEl>
                                              <p:charRg st="49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2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0" grpId="0"/>
      <p:bldP spid="512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7874" name="文本框 207873"/>
          <p:cNvSpPr txBox="1"/>
          <p:nvPr/>
        </p:nvSpPr>
        <p:spPr>
          <a:xfrm>
            <a:off x="304800" y="88900"/>
            <a:ext cx="7327900" cy="7200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None/>
            </a:pPr>
            <a:r>
              <a:rPr kumimoji="0" lang="zh-CN" altLang="en-US" sz="4000" b="1" kern="1200" cap="none" spc="0" normalizeH="0" baseline="0" noProof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  <a:sym typeface="+mn-ea"/>
              </a:rPr>
              <a:t>记叙文结尾的技巧</a:t>
            </a:r>
            <a:endParaRPr kumimoji="0" lang="zh-CN" altLang="en-US" sz="4000" b="1" kern="1200" cap="none" spc="0" normalizeH="0" baseline="0" noProof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+mn-cs"/>
                <a:sym typeface="+mn-ea"/>
              </a:rPr>
              <a:t>寓理于事，托物言志</a:t>
            </a:r>
            <a:endParaRPr kumimoji="0" lang="zh-CN" altLang="en-US" sz="3200" b="1" kern="1200" cap="none" spc="0" normalizeH="0" baseline="0" noProof="1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+mn-cs"/>
                <a:sym typeface="+mn-ea"/>
              </a:rPr>
              <a:t>首尾呼应，凸显主旨</a:t>
            </a:r>
            <a:endParaRPr kumimoji="0" lang="zh-CN" altLang="en-US" sz="3200" b="1" kern="1200" cap="none" spc="0" normalizeH="0" baseline="0" noProof="1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+mn-cs"/>
                <a:sym typeface="+mn-ea"/>
              </a:rPr>
              <a:t>巧妙发问，引人深思</a:t>
            </a:r>
            <a:endParaRPr kumimoji="0" lang="zh-CN" altLang="en-US" sz="3200" b="1" kern="1200" cap="none" spc="0" normalizeH="0" baseline="0" noProof="1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  <a:sym typeface="+mn-ea"/>
              </a:rPr>
              <a:t>情景再现</a:t>
            </a:r>
            <a:r>
              <a:rPr kumimoji="0" lang="en-US" altLang="zh-CN" sz="3200" b="1" kern="1200" cap="none" spc="0" normalizeH="0" baseline="0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  <a:sym typeface="+mn-ea"/>
              </a:rPr>
              <a:t>,  </a:t>
            </a: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  <a:sym typeface="+mn-ea"/>
              </a:rPr>
              <a:t>瞬间永恒</a:t>
            </a:r>
            <a:endParaRPr kumimoji="0" lang="zh-CN" altLang="en-US" sz="3200" b="1" kern="1200" cap="none" spc="0" normalizeH="0" baseline="0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+mn-cs"/>
                <a:sym typeface="+mn-ea"/>
              </a:rPr>
              <a:t>景物烘托，情景合一</a:t>
            </a:r>
            <a:endParaRPr kumimoji="0" lang="zh-CN" altLang="en-US" sz="3200" b="1" kern="1200" cap="none" spc="0" normalizeH="0" baseline="0" noProof="1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+mn-cs"/>
                <a:sym typeface="+mn-ea"/>
              </a:rPr>
              <a:t>呼唤号召，积极向上</a:t>
            </a:r>
            <a:endParaRPr kumimoji="0" lang="zh-CN" altLang="en-US" sz="3200" b="1" kern="1200" cap="none" spc="0" normalizeH="0" baseline="0" noProof="1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  <a:cs typeface="+mn-cs"/>
                <a:sym typeface="+mn-ea"/>
              </a:rPr>
              <a:t>引用佳句，多姿多彩</a:t>
            </a:r>
            <a:endParaRPr kumimoji="0" lang="zh-CN" altLang="en-US" sz="3200" b="1" kern="1200" cap="none" spc="0" normalizeH="0" baseline="0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  <a:cs typeface="+mn-cs"/>
              <a:sym typeface="+mn-ea"/>
            </a:endParaRPr>
          </a:p>
          <a:p>
            <a:pPr marR="0" algn="ctr" defTabSz="914400">
              <a:buNone/>
            </a:pPr>
            <a:endParaRPr kumimoji="0" lang="zh-CN" altLang="en-US" sz="3200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华文行楷" pitchFamily="2" charset="-122"/>
              <a:ea typeface="华文行楷" pitchFamily="2" charset="-122"/>
              <a:cs typeface="+mn-cs"/>
              <a:sym typeface="+mn-ea"/>
            </a:endParaRPr>
          </a:p>
          <a:p>
            <a:pPr marR="0" defTabSz="914400">
              <a:spcBef>
                <a:spcPct val="50000"/>
              </a:spcBef>
              <a:buNone/>
            </a:pPr>
            <a:endParaRPr kumimoji="0" lang="zh-CN" altLang="en-US" b="1" kern="1200" cap="none" spc="0" normalizeH="0" baseline="0" noProof="1" dirty="0">
              <a:latin typeface="华文行楷" pitchFamily="2" charset="-122"/>
              <a:ea typeface="华文行楷" pitchFamily="2" charset="-122"/>
              <a:cs typeface="+mn-cs"/>
              <a:sym typeface="+mn-ea"/>
            </a:endParaRPr>
          </a:p>
          <a:p>
            <a:pPr marR="0" defTabSz="914400">
              <a:spcBef>
                <a:spcPct val="50000"/>
              </a:spcBef>
              <a:buNone/>
            </a:pPr>
            <a:endParaRPr kumimoji="0" lang="zh-CN" altLang="en-US" b="1" kern="1200" cap="none" spc="0" normalizeH="0" baseline="0" noProof="1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</p:txBody>
      </p:sp>
      <p:sp>
        <p:nvSpPr>
          <p:cNvPr id="35842" name="文本框 207953"/>
          <p:cNvSpPr txBox="1"/>
          <p:nvPr/>
        </p:nvSpPr>
        <p:spPr>
          <a:xfrm>
            <a:off x="5003800" y="0"/>
            <a:ext cx="2881313" cy="641350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anchor="t">
            <a:spAutoFit/>
            <a:flatTx/>
          </a:bodyPr>
          <a:p>
            <a:pPr algn="ctr">
              <a:spcBef>
                <a:spcPct val="50000"/>
              </a:spcBef>
            </a:pPr>
            <a:endParaRPr lang="zh-CN" altLang="zh-CN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7959" name="文本框 207958"/>
          <p:cNvSpPr txBox="1"/>
          <p:nvPr/>
        </p:nvSpPr>
        <p:spPr>
          <a:xfrm>
            <a:off x="5651500" y="2349500"/>
            <a:ext cx="2520950" cy="1465263"/>
          </a:xfrm>
          <a:prstGeom prst="rect">
            <a:avLst/>
          </a:prstGeom>
          <a:noFill/>
          <a:ln w="9525">
            <a:noFill/>
          </a:ln>
          <a:scene3d>
            <a:camera prst="legacyPerspectiveFront">
              <a:rot lat="20520000" lon="1080000" rev="0"/>
            </a:camera>
            <a:lightRig rig="legacyHarsh2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>
            <a:spAutoFit/>
            <a:flatTx/>
          </a:bodyPr>
          <a:p>
            <a:pPr marR="0" algn="ctr" defTabSz="914400">
              <a:buNone/>
            </a:pPr>
            <a:endParaRPr kumimoji="0" lang="en-US" altLang="zh-CN" b="1" kern="1200" cap="none" spc="0" normalizeH="0" baseline="0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  <a:p>
            <a:pPr marR="0" algn="ctr" defTabSz="914400">
              <a:spcBef>
                <a:spcPct val="50000"/>
              </a:spcBef>
              <a:buNone/>
            </a:pPr>
            <a:endParaRPr kumimoji="0" lang="en-US" altLang="zh-CN" kern="1200" cap="none" spc="0" normalizeH="0" baseline="0" noProof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5" name="组合 66576"/>
          <p:cNvGrpSpPr/>
          <p:nvPr/>
        </p:nvGrpSpPr>
        <p:grpSpPr>
          <a:xfrm>
            <a:off x="38100" y="222250"/>
            <a:ext cx="1531938" cy="1246188"/>
            <a:chOff x="0" y="128"/>
            <a:chExt cx="1488" cy="605"/>
          </a:xfrm>
        </p:grpSpPr>
        <p:sp>
          <p:nvSpPr>
            <p:cNvPr id="36866" name="椭圆 66577"/>
            <p:cNvSpPr/>
            <p:nvPr/>
          </p:nvSpPr>
          <p:spPr>
            <a:xfrm>
              <a:off x="0" y="128"/>
              <a:ext cx="1316" cy="6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68580" tIns="34290" rIns="68580" bIns="34290" anchor="t"/>
            <a:p>
              <a:pPr defTabSz="685800"/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67" name="文本框 66578"/>
            <p:cNvSpPr txBox="1"/>
            <p:nvPr/>
          </p:nvSpPr>
          <p:spPr>
            <a:xfrm>
              <a:off x="173" y="173"/>
              <a:ext cx="1315" cy="4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 anchor="t">
              <a:spAutoFit/>
            </a:bodyPr>
            <a:p>
              <a:pPr defTabSz="685800">
                <a:spcBef>
                  <a:spcPct val="50000"/>
                </a:spcBef>
              </a:pPr>
              <a:r>
                <a:rPr lang="zh-CN" altLang="en-US" sz="2100" dirty="0">
                  <a:latin typeface="Arial" panose="020B0604020202020204" pitchFamily="34" charset="0"/>
                  <a:ea typeface="黑体" panose="02010609060101010101" pitchFamily="2" charset="-122"/>
                </a:rPr>
                <a:t>升格</a:t>
              </a:r>
              <a:endParaRPr lang="zh-CN" altLang="en-US" sz="2100" dirty="0"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defTabSz="685800">
                <a:spcBef>
                  <a:spcPct val="50000"/>
                </a:spcBef>
              </a:pPr>
              <a:r>
                <a:rPr lang="zh-CN" altLang="en-US" sz="2100" dirty="0">
                  <a:latin typeface="Arial" panose="020B0604020202020204" pitchFamily="34" charset="0"/>
                  <a:ea typeface="黑体" panose="02010609060101010101" pitchFamily="2" charset="-122"/>
                </a:rPr>
                <a:t>修改</a:t>
              </a:r>
              <a:endParaRPr lang="zh-CN" altLang="en-US" sz="2100" dirty="0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301" name="矩形 66579"/>
          <p:cNvSpPr/>
          <p:nvPr/>
        </p:nvSpPr>
        <p:spPr>
          <a:xfrm>
            <a:off x="-190500" y="3019425"/>
            <a:ext cx="2838450" cy="484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p>
            <a:pPr indent="228600" defTabSz="684530"/>
            <a:r>
              <a:rPr lang="zh-CN" altLang="en-US" sz="2700" b="1" dirty="0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</a:rPr>
              <a:t>   </a:t>
            </a:r>
            <a:endParaRPr lang="zh-CN" altLang="en-US" sz="2400" b="1" dirty="0">
              <a:solidFill>
                <a:srgbClr val="FF33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6581" name="直接连接符 66580"/>
          <p:cNvSpPr/>
          <p:nvPr/>
        </p:nvSpPr>
        <p:spPr>
          <a:xfrm>
            <a:off x="1803400" y="868363"/>
            <a:ext cx="1588" cy="5046662"/>
          </a:xfrm>
          <a:prstGeom prst="line">
            <a:avLst/>
          </a:prstGeom>
          <a:ln w="76200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70" name="矩形 66581"/>
          <p:cNvSpPr/>
          <p:nvPr/>
        </p:nvSpPr>
        <p:spPr>
          <a:xfrm>
            <a:off x="7864475" y="222250"/>
            <a:ext cx="1106488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 defTabSz="685800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、 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题眼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：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矩形 66583"/>
          <p:cNvSpPr/>
          <p:nvPr/>
        </p:nvSpPr>
        <p:spPr>
          <a:xfrm>
            <a:off x="1804988" y="98425"/>
            <a:ext cx="5387975" cy="61944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 defTabSz="685800"/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 题目：曾被我忽视的世界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她，年过花甲，岁月在她身上留下了痕迹。花白的头发，逐渐下垂的眼袋，挺不起来的腰。反应迟钝，尽显老态。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[外貌描写的运用突出老人的衰老。可否用上带有比喻、夸张和引用等修辞的语言描写再增色一点？或用场面描写来设置悬念？]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可能人都是这样吧，喜欢新鲜感。追求刺激来放松疲惫的心。所以年轻人总会与老人有代沟，它不浅，很深很深。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[议论穿插的好]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被遗忘的，终究还是老人。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[精准点题了吗]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从小我跟着她一起生活，经常见不到为生活而繁忙的爸爸妈妈。总会爱哭鼻子。这时，她就会想尽一切办法来哄我开心。买糖，讲故事，做游戏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一直都是她来陪我。童年，她陪我一起走过。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[回忆可加入细节描写]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每次深夜睡不着的时候，都会在黑暗中摸索到她的房间，叫醒正在熟睡的她，和她谈我的心事，每次话说道一半她就睡了，我又每次将她叫醒，就这样不知道重复了多少次。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[细节用的好，语言不生动。如何让语言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活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起来？]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那时候年纪小，不懂得体谅她。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[再次议论好。]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85" name="直接连接符 66584"/>
          <p:cNvSpPr/>
          <p:nvPr/>
        </p:nvSpPr>
        <p:spPr>
          <a:xfrm>
            <a:off x="7680325" y="868363"/>
            <a:ext cx="0" cy="5132387"/>
          </a:xfrm>
          <a:prstGeom prst="line">
            <a:avLst/>
          </a:prstGeom>
          <a:ln w="76200" cap="rnd" cmpd="sng">
            <a:solidFill>
              <a:srgbClr val="00808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2306" name="矩形 66585"/>
          <p:cNvSpPr/>
          <p:nvPr/>
        </p:nvSpPr>
        <p:spPr>
          <a:xfrm>
            <a:off x="7680325" y="1747838"/>
            <a:ext cx="1106488" cy="32083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p>
            <a:pPr defTabSz="685800"/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、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开头要展示亮点：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r>
              <a:rPr lang="en-US" altLang="zh-CN" sz="2000" b="1" dirty="0">
                <a:latin typeface="仿宋" panose="02010609060101010101" charset="-122"/>
                <a:ea typeface="仿宋" panose="02010609060101010101" charset="-122"/>
              </a:rPr>
              <a:t>3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、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巧妙设置线索：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/>
      <p:bldP spid="12304" grpId="0"/>
      <p:bldP spid="123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89" name="组合 66576"/>
          <p:cNvGrpSpPr/>
          <p:nvPr/>
        </p:nvGrpSpPr>
        <p:grpSpPr>
          <a:xfrm>
            <a:off x="0" y="868363"/>
            <a:ext cx="1392238" cy="720725"/>
            <a:chOff x="0" y="128"/>
            <a:chExt cx="1316" cy="605"/>
          </a:xfrm>
        </p:grpSpPr>
        <p:sp>
          <p:nvSpPr>
            <p:cNvPr id="37890" name="椭圆 66577"/>
            <p:cNvSpPr/>
            <p:nvPr/>
          </p:nvSpPr>
          <p:spPr>
            <a:xfrm>
              <a:off x="0" y="128"/>
              <a:ext cx="1316" cy="6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68580" tIns="34290" rIns="68580" bIns="34290" anchor="t"/>
            <a:p>
              <a:pPr defTabSz="685800"/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1" name="文本框 66578"/>
            <p:cNvSpPr txBox="1"/>
            <p:nvPr/>
          </p:nvSpPr>
          <p:spPr>
            <a:xfrm>
              <a:off x="173" y="255"/>
              <a:ext cx="1143" cy="32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 anchor="t">
              <a:spAutoFit/>
            </a:bodyPr>
            <a:p>
              <a:pPr defTabSz="685800">
                <a:spcBef>
                  <a:spcPct val="50000"/>
                </a:spcBef>
              </a:pPr>
              <a:r>
                <a:rPr lang="zh-CN" altLang="en-US" sz="2100" dirty="0">
                  <a:latin typeface="Arial" panose="020B0604020202020204" pitchFamily="34" charset="0"/>
                  <a:ea typeface="黑体" panose="02010609060101010101" pitchFamily="2" charset="-122"/>
                </a:rPr>
                <a:t>升格修改</a:t>
              </a:r>
              <a:endParaRPr lang="zh-CN" altLang="en-US" sz="2100" dirty="0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301" name="矩形 66579"/>
          <p:cNvSpPr/>
          <p:nvPr/>
        </p:nvSpPr>
        <p:spPr>
          <a:xfrm>
            <a:off x="-190500" y="3019425"/>
            <a:ext cx="2838450" cy="484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p>
            <a:pPr indent="228600" defTabSz="684530"/>
            <a:r>
              <a:rPr lang="zh-CN" altLang="en-US" sz="2700" b="1" dirty="0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</a:rPr>
              <a:t>   </a:t>
            </a:r>
            <a:endParaRPr lang="zh-CN" altLang="en-US" sz="2400" b="1" dirty="0">
              <a:solidFill>
                <a:srgbClr val="FF33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6581" name="直接连接符 66580"/>
          <p:cNvSpPr/>
          <p:nvPr/>
        </p:nvSpPr>
        <p:spPr>
          <a:xfrm>
            <a:off x="1803400" y="868363"/>
            <a:ext cx="1588" cy="5046662"/>
          </a:xfrm>
          <a:prstGeom prst="line">
            <a:avLst/>
          </a:prstGeom>
          <a:ln w="76200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894" name="矩形 66581"/>
          <p:cNvSpPr/>
          <p:nvPr/>
        </p:nvSpPr>
        <p:spPr>
          <a:xfrm>
            <a:off x="2032000" y="868363"/>
            <a:ext cx="6775450" cy="346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矩形 66583"/>
          <p:cNvSpPr/>
          <p:nvPr/>
        </p:nvSpPr>
        <p:spPr>
          <a:xfrm>
            <a:off x="1806575" y="506413"/>
            <a:ext cx="5988050" cy="588486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每次在打雷，刮风，下雨的夜晚，幼小的我总是心惊胆擅，不敢入睡，她总是会在这时来我的房间，与我一起睡下，一边用手轻抚我的头一边喃喃着：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乖，快睡，不怕不怕。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她的声音像是有魔力一样，在快睡着之前还能听到她轻而温柔的声音，那声音，也不知道持续了多久才停。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[语言细节]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随着时间的迁移，我一天天长大，她也一天天老去，渐渐地，我们之间的对话越来越来少，接触的也越来越稀疏。睡不着的时候不需要去她的房间，在坏天气的夜晚也不再需要她来陪我。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[叙述简洁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线索？]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我忙着为学业奔波，一天和她见不了几面，也不太想与她交流，因为，她反应迟顿，耳朵也越来越不好使，没有什么共同话题，我们之间，存在着不可跨越的代沟。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[叙述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线索？]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偶然间的一天晚上，我看到了 她老而粗糙的手，发黄，手上的肉松松垮垮，还有很多皱纹，我突然感到一阵心酸。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[细节用得好]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原来我们之间关系已经这么淡了，那天晚上，我端详着正在看电视的她，白发十分晃眼，整个人瘦了一圈，肤色也不太好。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[细节用得好]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85" name="直接连接符 66584"/>
          <p:cNvSpPr/>
          <p:nvPr/>
        </p:nvSpPr>
        <p:spPr>
          <a:xfrm>
            <a:off x="7794625" y="868363"/>
            <a:ext cx="0" cy="5132387"/>
          </a:xfrm>
          <a:prstGeom prst="line">
            <a:avLst/>
          </a:prstGeom>
          <a:ln w="76200" cap="rnd" cmpd="sng">
            <a:solidFill>
              <a:srgbClr val="00808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2306" name="矩形 66585"/>
          <p:cNvSpPr/>
          <p:nvPr/>
        </p:nvSpPr>
        <p:spPr>
          <a:xfrm>
            <a:off x="7794625" y="255588"/>
            <a:ext cx="1357313" cy="486886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p>
            <a:pPr defTabSz="685800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4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线索句要贯穿全文；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5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锤炼语言，用上修辞；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6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叙述要增加点波澜。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/>
      <p:bldP spid="12304" grpId="0"/>
      <p:bldP spid="1230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3" name="组合 66576"/>
          <p:cNvGrpSpPr/>
          <p:nvPr/>
        </p:nvGrpSpPr>
        <p:grpSpPr>
          <a:xfrm>
            <a:off x="0" y="868363"/>
            <a:ext cx="1392238" cy="720725"/>
            <a:chOff x="0" y="128"/>
            <a:chExt cx="1316" cy="605"/>
          </a:xfrm>
        </p:grpSpPr>
        <p:sp>
          <p:nvSpPr>
            <p:cNvPr id="38914" name="椭圆 66577"/>
            <p:cNvSpPr/>
            <p:nvPr/>
          </p:nvSpPr>
          <p:spPr>
            <a:xfrm>
              <a:off x="0" y="128"/>
              <a:ext cx="1316" cy="6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68580" tIns="34290" rIns="68580" bIns="34290" anchor="t"/>
            <a:p>
              <a:pPr defTabSz="685800"/>
              <a:endParaRPr lang="zh-CN" altLang="en-US" sz="1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5" name="文本框 66578"/>
            <p:cNvSpPr txBox="1"/>
            <p:nvPr/>
          </p:nvSpPr>
          <p:spPr>
            <a:xfrm>
              <a:off x="173" y="255"/>
              <a:ext cx="1143" cy="32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68580" tIns="34290" rIns="68580" bIns="34290" anchor="t">
              <a:spAutoFit/>
            </a:bodyPr>
            <a:p>
              <a:pPr defTabSz="685800">
                <a:spcBef>
                  <a:spcPct val="50000"/>
                </a:spcBef>
              </a:pPr>
              <a:r>
                <a:rPr lang="zh-CN" altLang="en-US" sz="2100" dirty="0">
                  <a:latin typeface="Arial" panose="020B0604020202020204" pitchFamily="34" charset="0"/>
                  <a:ea typeface="黑体" panose="02010609060101010101" pitchFamily="2" charset="-122"/>
                </a:rPr>
                <a:t>升格修改</a:t>
              </a:r>
              <a:endParaRPr lang="zh-CN" altLang="en-US" sz="2100" dirty="0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301" name="矩形 66579"/>
          <p:cNvSpPr/>
          <p:nvPr/>
        </p:nvSpPr>
        <p:spPr>
          <a:xfrm>
            <a:off x="-190500" y="3019425"/>
            <a:ext cx="2838450" cy="4841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p>
            <a:pPr indent="228600" defTabSz="684530"/>
            <a:r>
              <a:rPr lang="zh-CN" altLang="en-US" sz="2700" b="1" dirty="0">
                <a:solidFill>
                  <a:srgbClr val="3333FF"/>
                </a:solidFill>
                <a:latin typeface="仿宋" panose="02010609060101010101" charset="-122"/>
                <a:ea typeface="仿宋" panose="02010609060101010101" charset="-122"/>
              </a:rPr>
              <a:t>   </a:t>
            </a:r>
            <a:endParaRPr lang="zh-CN" altLang="en-US" sz="2400" b="1" dirty="0">
              <a:solidFill>
                <a:srgbClr val="FF33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6581" name="直接连接符 66580"/>
          <p:cNvSpPr/>
          <p:nvPr/>
        </p:nvSpPr>
        <p:spPr>
          <a:xfrm>
            <a:off x="1803400" y="868363"/>
            <a:ext cx="1588" cy="5046662"/>
          </a:xfrm>
          <a:prstGeom prst="line">
            <a:avLst/>
          </a:prstGeom>
          <a:ln w="76200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918" name="矩形 66581"/>
          <p:cNvSpPr/>
          <p:nvPr/>
        </p:nvSpPr>
        <p:spPr>
          <a:xfrm>
            <a:off x="2032000" y="868363"/>
            <a:ext cx="6775450" cy="3460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矩形 66583"/>
          <p:cNvSpPr/>
          <p:nvPr/>
        </p:nvSpPr>
        <p:spPr>
          <a:xfrm>
            <a:off x="1803400" y="898525"/>
            <a:ext cx="5991225" cy="22844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p>
            <a:pPr defTabSz="6858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很惭愧，到现在才发现这些，才发现我们的关系已经僵的不能再僵了。除了每天上学前的一句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我走了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，就没再说过话。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[议论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细节]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68580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终究，我还是将她忽视了。其实压倒我们的从来不是压力与繁忙，是自己。大自然如此曼妙，世界如此美好，何不放慢脚步，仔细看看？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[扣题叙述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抒情议论]</a:t>
            </a:r>
            <a:endParaRPr lang="zh-CN" altLang="en-US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585" name="直接连接符 66584"/>
          <p:cNvSpPr/>
          <p:nvPr/>
        </p:nvSpPr>
        <p:spPr>
          <a:xfrm>
            <a:off x="7794625" y="868363"/>
            <a:ext cx="0" cy="5132387"/>
          </a:xfrm>
          <a:prstGeom prst="line">
            <a:avLst/>
          </a:prstGeom>
          <a:ln w="76200" cap="rnd" cmpd="sng">
            <a:solidFill>
              <a:srgbClr val="00808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2306" name="矩形 66585"/>
          <p:cNvSpPr/>
          <p:nvPr/>
        </p:nvSpPr>
        <p:spPr>
          <a:xfrm>
            <a:off x="7794625" y="2530475"/>
            <a:ext cx="1204913" cy="15462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p>
            <a:pPr defTabSz="685800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7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defTabSz="685800"/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结尾可否再次升格：</a:t>
            </a:r>
            <a:r>
              <a:rPr lang="zh-CN" altLang="en-US" sz="2000" b="1" dirty="0"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zh-CN" altLang="en-US" sz="2000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/>
      <p:bldP spid="12304" grpId="0"/>
      <p:bldP spid="1230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99"/>
          <p:cNvSpPr txBox="1"/>
          <p:nvPr/>
        </p:nvSpPr>
        <p:spPr>
          <a:xfrm>
            <a:off x="155575" y="793750"/>
            <a:ext cx="8924925" cy="4154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【现场佳作】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心　雨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是谁让我们难以记忆，又是谁让我们难以忘记？谁能笑着让雨湿了心芽？能过去的当然过去，不能过去也仍然要过去，人总是在无奈中醒悟。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——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题记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窗透初晓，日照西桥。追寻着一丝光亮，他疲困地睁开了双眼。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孩子他爸！你可醒了！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病床边的妻子激动地说。环顾四周都站满了人，但却仿佛没有他所要寻觅的东西，他着急地追问：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孩子，孩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……”“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孩子上学校了，多亏乡亲们帮忙啊！孩子他刚走。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妻子打断他的话回答道。听后他才松了一口气，无意中，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77800" y="1044575"/>
            <a:ext cx="8763000" cy="394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楷体_GB2312" charset="0"/>
              </a:rPr>
              <a:t>他摸到了自己被单旁有一淌湿水，还残留着</a:t>
            </a:r>
            <a:r>
              <a:rPr lang="en-US" sz="2400" b="1" noProof="1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37</a:t>
            </a:r>
            <a:r>
              <a:rPr lang="en-US" sz="2400" b="1" noProof="1">
                <a:latin typeface="宋体" panose="02010600030101010101" pitchFamily="2" charset="-122"/>
                <a:ea typeface="宋体" panose="02010600030101010101" pitchFamily="2" charset="-122"/>
                <a:cs typeface="楷体_GB2312" charset="0"/>
              </a:rPr>
              <a:t>℃</a:t>
            </a:r>
            <a:r>
              <a:rPr 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楷体_GB2312" charset="0"/>
              </a:rPr>
              <a:t>的余温。他咬紧唇边，因为男人不能哭的思想，已在他心里根深蒂固。他没有哭出声，只是泪水太倔强，它</a:t>
            </a:r>
            <a:r>
              <a:rPr lang="en-US" sz="2400" b="1" noProof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楷体_GB2312" charset="0"/>
              </a:rPr>
              <a:t>它不听劝拦。        将历史翻回故事的扉页。        微凉的秋夜，饭桌上摆了几道母亲的拿手菜，虽谈不上什么名贵佳肴，却是父亲最喜欢的家庭小菜，与以往有别的是还多了一盘红烧肉，这顿晚饭对于他们来说，是何等的奢侈，踌躇满志的孩子，轻轻递上了一纸大学录取通知书。这本该是锦上添花、双喜临门的事情，却让他喜忧参半。他点燃了一支烟，气氛一下子沉静了下来，那一夜，家里弥漫着烟草味。</a:t>
            </a:r>
            <a:r>
              <a:rPr lang="en-US" sz="105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 </a:t>
            </a:r>
            <a:endParaRPr lang="zh-CN" altLang="en-US" noProof="1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87363" y="1304925"/>
            <a:ext cx="7872413" cy="3206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12140"/>
            <a:r>
              <a:rPr 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楷体_GB2312" charset="0"/>
              </a:rPr>
              <a:t>孩子是懂事的孩子，自幼勤工俭学，努力学习，每年都能拿到优异的成绩，墙上写满三好学生的</a:t>
            </a:r>
            <a:r>
              <a:rPr lang="en-US" sz="2400" b="1" noProof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楷体_GB2312" charset="0"/>
              </a:rPr>
              <a:t>壁纸</a:t>
            </a:r>
            <a:r>
              <a:rPr lang="en-US" sz="2400" b="1" noProof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楷体_GB2312" charset="0"/>
              </a:rPr>
              <a:t>，就是他给予父母最好的回报和安慰。        童年的他没有玩具，自制的风筝是他最好的玩伴。当秋风掀起满地黄蝶时，风筝就载着他的梦想在天空翱翔，到黄昏时分，他知道家里需要帮忙，便扯断线让风筝独自游玩，把他的故事讲给云儿听，自己便捡拾着路边的柴枝沿路小跑回家。</a:t>
            </a:r>
            <a:r>
              <a:rPr lang="en-US" sz="105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 </a:t>
            </a:r>
            <a:endParaRPr lang="zh-CN" altLang="en-US" noProof="1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99"/>
          <p:cNvSpPr txBox="1"/>
          <p:nvPr/>
        </p:nvSpPr>
        <p:spPr>
          <a:xfrm>
            <a:off x="441325" y="1139825"/>
            <a:ext cx="8340725" cy="3416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612775"/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父亲是严厉而慈爱的父亲，依靠瘦小的身躯独自将整个家扛起。凭着几亩玉米地还不足以维持孩子上学的费用，他晚上还坚持在外奔波。孩子的成绩越来越好，而逐年增长的学费也压弯了他的腰。曾几何时，孩子提出不读书，而选择外出打工来帮父亲分担重担。父亲一怒之下，第一次动手打了孩子，并承诺就算倾尽家产，也要供孩子上学。泪落湿衫的孩子明白父亲的决心后，承诺要好好读书，不再提退学的事。那一次，父亲红着眼眶，脸上却挂着一丝笑意；那一次，孩子的童年就此画下了句点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99"/>
          <p:cNvSpPr txBox="1"/>
          <p:nvPr/>
        </p:nvSpPr>
        <p:spPr>
          <a:xfrm>
            <a:off x="201613" y="1060450"/>
            <a:ext cx="86264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612775"/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转眼已十几个春秋，当年的孩子已成为年轻力壮的少年。为了照看好父亲的那几亩玉米地，他执意拿着哨棒守夜。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612775"/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无奈流年似水飞快，当年健壮的父亲也已憔悴了容颜。为了凑齐孩子上大学的费用，他坚持打工每晚回来还得去看看庄稼的长势。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612775"/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盈月高挂，月光静谧。守夜站岗的孩子听到了田地里传出一些声响，随后见一个黑影窜入其中。为了父亲辛劳的成果不被窃取，他顾不上害怕，就拿起哨棒紧跟在后面。在田地里，他躲在一处，数着脚步声越来越近，在一处转角对其当头一棒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99"/>
          <p:cNvSpPr txBox="1"/>
          <p:nvPr/>
        </p:nvSpPr>
        <p:spPr>
          <a:xfrm>
            <a:off x="463550" y="963613"/>
            <a:ext cx="8089900" cy="45227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612775"/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一个熟悉的身影应声倒下，一座名为父亲的大山就此坍塌。倒地的声响不大，仅使得倒伏的玉米秆呻吟吱呀，却将一个孩子的心震碎成沙。月光透过树梢撒在地上，鳞鳞散散的月光宛如孩子的心般支离破碎。只有布谷鸟红着眼睛在树上喊着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不哭，不哭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612775"/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赶赴医院的救护车哀嚎着将这场悲剧传送。一位劳碌半生的父亲被强行进入休眠，一个后悔莫及的孩子彻夜未闭眼挽着父亲的手，十指相扣，向上帝苦苦哀求，那一夜他泪撒床边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612775"/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后记：壮阔的臂膀担不起岁月的重量，一切不能忘记的也只能先跨过去，然后在某个人生时刻，它们会突然醒来。生活总是在忘记与铭记之间，让人被成长。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文本占位符 53250"/>
          <p:cNvSpPr>
            <a:spLocks noGrp="1"/>
          </p:cNvSpPr>
          <p:nvPr>
            <p:ph idx="1"/>
          </p:nvPr>
        </p:nvSpPr>
        <p:spPr>
          <a:xfrm>
            <a:off x="446088" y="352425"/>
            <a:ext cx="8240712" cy="5773738"/>
          </a:xfrm>
        </p:spPr>
        <p:txBody>
          <a:bodyPr anchor="t"/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三、材料：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</a:t>
            </a:r>
            <a:r>
              <a:rPr lang="zh-CN" altLang="en-US" b="1" dirty="0"/>
              <a:t>材料就是写作素材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53252" name="右箭头 53251"/>
          <p:cNvSpPr/>
          <p:nvPr/>
        </p:nvSpPr>
        <p:spPr>
          <a:xfrm>
            <a:off x="2362200" y="1676400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3" name="流程图: 过程 53252">
            <a:hlinkClick r:id="" action="ppaction://hlinkshowjump?jump=nextslide"/>
          </p:cNvPr>
          <p:cNvSpPr/>
          <p:nvPr/>
        </p:nvSpPr>
        <p:spPr>
          <a:xfrm>
            <a:off x="4724400" y="1676400"/>
            <a:ext cx="1066800" cy="4572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肉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文本框 53253"/>
          <p:cNvSpPr txBox="1"/>
          <p:nvPr/>
        </p:nvSpPr>
        <p:spPr>
          <a:xfrm>
            <a:off x="5943600" y="1519238"/>
            <a:ext cx="29718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有血有肉、具体可感、立体形象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8" name="左大括号 53257"/>
          <p:cNvSpPr/>
          <p:nvPr/>
        </p:nvSpPr>
        <p:spPr>
          <a:xfrm>
            <a:off x="1905000" y="3124200"/>
            <a:ext cx="228600" cy="2819400"/>
          </a:xfrm>
          <a:prstGeom prst="leftBrace">
            <a:avLst>
              <a:gd name="adj1" fmla="val 10237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9" name="文本框 53258"/>
          <p:cNvSpPr txBox="1"/>
          <p:nvPr/>
        </p:nvSpPr>
        <p:spPr>
          <a:xfrm>
            <a:off x="1219200" y="3886200"/>
            <a:ext cx="9144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材料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1" name="文本框 53260"/>
          <p:cNvSpPr txBox="1"/>
          <p:nvPr/>
        </p:nvSpPr>
        <p:spPr>
          <a:xfrm>
            <a:off x="2286000" y="3048000"/>
            <a:ext cx="3657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重点突出的材料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2" name="文本框 53261"/>
          <p:cNvSpPr txBox="1"/>
          <p:nvPr/>
        </p:nvSpPr>
        <p:spPr>
          <a:xfrm>
            <a:off x="2286000" y="4114800"/>
            <a:ext cx="3657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新材料（不雷同）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3" name="文本框 53262"/>
          <p:cNvSpPr txBox="1"/>
          <p:nvPr/>
        </p:nvSpPr>
        <p:spPr>
          <a:xfrm>
            <a:off x="2286000" y="5181600"/>
            <a:ext cx="36576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自己亲身体味能感动人的材料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4" name="右大括号 53263"/>
          <p:cNvSpPr/>
          <p:nvPr/>
        </p:nvSpPr>
        <p:spPr>
          <a:xfrm>
            <a:off x="6096000" y="3352800"/>
            <a:ext cx="457200" cy="27432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5" name="文本框 53264"/>
          <p:cNvSpPr txBox="1"/>
          <p:nvPr/>
        </p:nvSpPr>
        <p:spPr>
          <a:xfrm>
            <a:off x="6629400" y="43434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用描写传神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326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32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32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326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99"/>
          <p:cNvSpPr txBox="1"/>
          <p:nvPr/>
        </p:nvSpPr>
        <p:spPr>
          <a:xfrm>
            <a:off x="568325" y="1093788"/>
            <a:ext cx="80645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[得分点评]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　这是一个不能轻易过去的故事，却又是人生中不能不过去的故事，也许这就是大多数人的无奈。文章开篇即用倒叙手法，设置悬念，吸引读者的阅读兴趣，很好地避免了叙述的平板单调，使文章的情节波澜起伏，引人入胜，增强了文章的生动性。而后文的用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误会法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叙述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故事更是一波三折。深刻地写出这样的人生的体验者，其生活底蕴之丰富，细节之真实，情节之巧妙，得文学之真谛，非优秀者不能为。题记和后记的哲理，充满了生活体验，本文是一篇优秀的生活化文学化作文，具有浓烈的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小说味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，成为阅卷场标杆作文，理所当然。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4105"/>
          <p:cNvSpPr>
            <a:spLocks noGrp="1"/>
          </p:cNvSpPr>
          <p:nvPr>
            <p:ph type="ctrTitle"/>
          </p:nvPr>
        </p:nvSpPr>
        <p:spPr>
          <a:xfrm>
            <a:off x="355600" y="381000"/>
            <a:ext cx="8102600" cy="1208088"/>
          </a:xfrm>
        </p:spPr>
        <p:txBody>
          <a:bodyPr anchor="ctr"/>
          <a:p>
            <a:pPr algn="l" defTabSz="914400">
              <a:buNone/>
            </a:pPr>
            <a: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宋体" panose="02010600030101010101" pitchFamily="2" charset="-122"/>
              </a:rPr>
              <a:t>课后作业：</a:t>
            </a:r>
            <a:b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endParaRPr lang="zh-CN" altLang="en-US" sz="48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7106" name="副标题 4108"/>
          <p:cNvSpPr>
            <a:spLocks noGrp="1"/>
          </p:cNvSpPr>
          <p:nvPr>
            <p:ph type="subTitle" idx="1"/>
          </p:nvPr>
        </p:nvSpPr>
        <p:spPr>
          <a:xfrm>
            <a:off x="355600" y="1781175"/>
            <a:ext cx="8407400" cy="3781425"/>
          </a:xfrm>
        </p:spPr>
        <p:txBody>
          <a:bodyPr anchor="t"/>
          <a:p>
            <a:pPr algn="l" defTabSz="914400"/>
            <a:r>
              <a:rPr lang="zh-CN" altLang="en-US" sz="36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任选一题写一篇记叙文。</a:t>
            </a:r>
            <a:endParaRPr lang="zh-CN" altLang="en-US" sz="3600" b="1" kern="1200" baseline="0" dirty="0"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36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  </a:t>
            </a:r>
            <a:r>
              <a:rPr lang="en-US" altLang="zh-CN" sz="36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1</a:t>
            </a:r>
            <a:r>
              <a:rPr lang="zh-CN" altLang="en-US" sz="36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）．上帝咬过的苹果</a:t>
            </a:r>
            <a:endParaRPr lang="zh-CN" altLang="en-US" sz="3600" b="1" kern="1200" baseline="0" dirty="0"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36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  </a:t>
            </a:r>
            <a:r>
              <a:rPr lang="en-US" altLang="zh-CN" sz="36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2</a:t>
            </a:r>
            <a:r>
              <a:rPr lang="zh-CN" altLang="en-US" sz="3600" b="1" kern="1200" baseline="0" dirty="0">
                <a:latin typeface="+mn-lt"/>
                <a:ea typeface="+mn-ea"/>
                <a:cs typeface="+mn-cs"/>
                <a:sym typeface="宋体" panose="02010600030101010101" pitchFamily="2" charset="-122"/>
              </a:rPr>
              <a:t>）．巷口</a:t>
            </a:r>
            <a:endParaRPr lang="zh-CN" altLang="en-US" sz="3600" b="1" kern="1200" baseline="0" dirty="0">
              <a:latin typeface="+mn-lt"/>
              <a:ea typeface="+mn-ea"/>
              <a:cs typeface="+mn-cs"/>
            </a:endParaRPr>
          </a:p>
          <a:p>
            <a:pPr defTabSz="914400"/>
            <a:endParaRPr lang="zh-CN" altLang="en-US" sz="3200" b="1" kern="1200" baseline="0" dirty="0">
              <a:latin typeface="+mn-lt"/>
              <a:ea typeface="+mn-ea"/>
              <a:cs typeface="+mn-cs"/>
            </a:endParaRPr>
          </a:p>
          <a:p>
            <a:pPr defTabSz="914400"/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107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1"/>
          <p:cNvSpPr/>
          <p:nvPr/>
        </p:nvSpPr>
        <p:spPr>
          <a:xfrm>
            <a:off x="381000" y="347663"/>
            <a:ext cx="8388350" cy="920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/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54275" name="内容占位符 54274"/>
          <p:cNvSpPr>
            <a:spLocks noGrp="1"/>
          </p:cNvSpPr>
          <p:nvPr>
            <p:ph idx="1"/>
          </p:nvPr>
        </p:nvSpPr>
        <p:spPr>
          <a:xfrm>
            <a:off x="381000" y="347663"/>
            <a:ext cx="8305800" cy="5778500"/>
          </a:xfrm>
        </p:spPr>
        <p:txBody>
          <a:bodyPr anchor="t"/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四、结构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	</a:t>
            </a:r>
            <a:r>
              <a:rPr lang="zh-CN" altLang="en-US" b="1" dirty="0"/>
              <a:t>结构指的是文章中组织材料和编排内容的具体形式</a:t>
            </a:r>
            <a:r>
              <a:rPr lang="zh-CN" altLang="en-US" dirty="0"/>
              <a:t> （线型结构、块状结构：</a:t>
            </a:r>
            <a:r>
              <a:rPr lang="zh-CN" altLang="en-US" dirty="0">
                <a:solidFill>
                  <a:srgbClr val="FF0000"/>
                </a:solidFill>
              </a:rPr>
              <a:t>顺序、倒叙、插叙、补续</a:t>
            </a:r>
            <a:r>
              <a:rPr lang="zh-CN" altLang="en-US" dirty="0"/>
              <a:t>）</a:t>
            </a:r>
            <a:endParaRPr lang="zh-CN" altLang="en-US" dirty="0"/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五、线索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/>
              <a:t>	记叙文一般用以下几个方面为线索：核心人物、核心事物、核心事件、时间、地点、作者的情感</a:t>
            </a:r>
            <a:endParaRPr lang="zh-CN" altLang="en-US" b="1" dirty="0"/>
          </a:p>
        </p:txBody>
      </p:sp>
      <p:sp>
        <p:nvSpPr>
          <p:cNvPr id="54276" name="右箭头 54275"/>
          <p:cNvSpPr/>
          <p:nvPr/>
        </p:nvSpPr>
        <p:spPr>
          <a:xfrm>
            <a:off x="2362200" y="1676400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7" name="流程图: 过程 54276">
            <a:hlinkClick r:id="" action="ppaction://hlinkshowjump?jump=nextslide"/>
          </p:cNvPr>
          <p:cNvSpPr/>
          <p:nvPr/>
        </p:nvSpPr>
        <p:spPr>
          <a:xfrm>
            <a:off x="4724400" y="1676400"/>
            <a:ext cx="1066800" cy="4572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骨架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8" name="文本框 54277"/>
          <p:cNvSpPr txBox="1"/>
          <p:nvPr/>
        </p:nvSpPr>
        <p:spPr>
          <a:xfrm>
            <a:off x="6172200" y="16764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塑造人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300" name="右箭头 54299"/>
          <p:cNvSpPr/>
          <p:nvPr/>
        </p:nvSpPr>
        <p:spPr>
          <a:xfrm>
            <a:off x="2646680" y="3810000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302" name="流程图: 过程 54301">
            <a:hlinkClick r:id="" action="ppaction://hlinkshowjump?jump=nextslide"/>
          </p:cNvPr>
          <p:cNvSpPr/>
          <p:nvPr/>
        </p:nvSpPr>
        <p:spPr>
          <a:xfrm>
            <a:off x="4919980" y="3733800"/>
            <a:ext cx="968375" cy="516255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经络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5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charRg st="5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4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75">
                                            <p:txEl>
                                              <p:charRg st="43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48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4275">
                                            <p:txEl>
                                              <p:charRg st="48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  <p:bldP spid="54278" grpId="0"/>
      <p:bldP spid="5430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占位符 56322"/>
          <p:cNvSpPr>
            <a:spLocks noGrp="1"/>
          </p:cNvSpPr>
          <p:nvPr>
            <p:ph idx="1"/>
          </p:nvPr>
        </p:nvSpPr>
        <p:spPr>
          <a:xfrm>
            <a:off x="533400" y="1524000"/>
            <a:ext cx="8153400" cy="4602163"/>
          </a:xfrm>
        </p:spPr>
        <p:txBody>
          <a:bodyPr anchor="t"/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六、情感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七、详略得当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八、字数、语言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6324" name="右箭头 56323"/>
          <p:cNvSpPr/>
          <p:nvPr/>
        </p:nvSpPr>
        <p:spPr>
          <a:xfrm>
            <a:off x="3048000" y="1676400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流程图: 过程 56324">
            <a:hlinkClick r:id="" action="ppaction://hlinkshowjump?jump=nextslide"/>
          </p:cNvPr>
          <p:cNvSpPr/>
          <p:nvPr/>
        </p:nvSpPr>
        <p:spPr>
          <a:xfrm>
            <a:off x="5105400" y="1676400"/>
            <a:ext cx="1066800" cy="4572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血液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6" name="文本框 56325"/>
          <p:cNvSpPr txBox="1"/>
          <p:nvPr/>
        </p:nvSpPr>
        <p:spPr>
          <a:xfrm>
            <a:off x="6096000" y="1676400"/>
            <a:ext cx="3048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7" name="右箭头 56326"/>
          <p:cNvSpPr/>
          <p:nvPr/>
        </p:nvSpPr>
        <p:spPr>
          <a:xfrm>
            <a:off x="3048000" y="3429000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8" name="流程图: 过程 56327">
            <a:hlinkClick r:id="" action="ppaction://hlinkshowjump?jump=nextslide"/>
          </p:cNvPr>
          <p:cNvSpPr/>
          <p:nvPr/>
        </p:nvSpPr>
        <p:spPr>
          <a:xfrm>
            <a:off x="5029200" y="3429000"/>
            <a:ext cx="1547813" cy="4572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胖瘦适宜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30" name="右箭头 56329"/>
          <p:cNvSpPr/>
          <p:nvPr/>
        </p:nvSpPr>
        <p:spPr>
          <a:xfrm>
            <a:off x="3619500" y="5143500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32" name="流程图: 过程 56331">
            <a:hlinkClick r:id="" action="ppaction://hlinkshowjump?jump=nextslide"/>
          </p:cNvPr>
          <p:cNvSpPr/>
          <p:nvPr/>
        </p:nvSpPr>
        <p:spPr>
          <a:xfrm>
            <a:off x="5903595" y="5219700"/>
            <a:ext cx="1066800" cy="4572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身高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nimBg="1"/>
      <p:bldP spid="56326" grpId="0"/>
      <p:bldP spid="56327" grpId="0" animBg="1"/>
      <p:bldP spid="56328" grpId="0" bldLvl="0" animBg="1"/>
      <p:bldP spid="56330" grpId="0" bldLvl="0" animBg="1"/>
      <p:bldP spid="563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占位符 57346"/>
          <p:cNvSpPr>
            <a:spLocks noGrp="1"/>
          </p:cNvSpPr>
          <p:nvPr>
            <p:ph idx="1"/>
          </p:nvPr>
        </p:nvSpPr>
        <p:spPr>
          <a:xfrm>
            <a:off x="406400" y="1347470"/>
            <a:ext cx="8280400" cy="4779010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九、开头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十、题记</a:t>
            </a:r>
            <a:r>
              <a:rPr lang="en-US" altLang="zh-CN" b="1" dirty="0">
                <a:solidFill>
                  <a:srgbClr val="FF0000"/>
                </a:solidFill>
              </a:rPr>
              <a:t>(</a:t>
            </a:r>
            <a:r>
              <a:rPr lang="zh-CN" altLang="en-US" b="1" dirty="0">
                <a:solidFill>
                  <a:srgbClr val="FF0000"/>
                </a:solidFill>
              </a:rPr>
              <a:t>或小标题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十一、结尾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十二、写作手法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7348" name="右箭头 57347"/>
          <p:cNvSpPr/>
          <p:nvPr/>
        </p:nvSpPr>
        <p:spPr>
          <a:xfrm>
            <a:off x="2984500" y="1461135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9" name="流程图: 过程 57348">
            <a:hlinkClick r:id="" action="ppaction://hlinkshowjump?jump=nextslide"/>
          </p:cNvPr>
          <p:cNvSpPr/>
          <p:nvPr/>
        </p:nvSpPr>
        <p:spPr>
          <a:xfrm>
            <a:off x="5105400" y="1461135"/>
            <a:ext cx="1066800" cy="5715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脸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1" name="右箭头 57350"/>
          <p:cNvSpPr/>
          <p:nvPr/>
        </p:nvSpPr>
        <p:spPr>
          <a:xfrm>
            <a:off x="3200400" y="3326765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2" name="流程图: 过程 57351">
            <a:hlinkClick r:id="" action="ppaction://hlinkshowjump?jump=nextslide"/>
          </p:cNvPr>
          <p:cNvSpPr/>
          <p:nvPr/>
        </p:nvSpPr>
        <p:spPr>
          <a:xfrm>
            <a:off x="5105400" y="3429000"/>
            <a:ext cx="1143000" cy="5334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3" name="右箭头 57352"/>
          <p:cNvSpPr/>
          <p:nvPr/>
        </p:nvSpPr>
        <p:spPr>
          <a:xfrm>
            <a:off x="3124200" y="4116070"/>
            <a:ext cx="1981200" cy="533400"/>
          </a:xfrm>
          <a:prstGeom prst="rightArrow">
            <a:avLst>
              <a:gd name="adj1" fmla="val 50000"/>
              <a:gd name="adj2" fmla="val 9273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4" name="流程图: 过程 57353">
            <a:hlinkClick r:id="" action="ppaction://hlinkshowjump?jump=nextslide"/>
          </p:cNvPr>
          <p:cNvSpPr/>
          <p:nvPr/>
        </p:nvSpPr>
        <p:spPr>
          <a:xfrm>
            <a:off x="5181600" y="4230370"/>
            <a:ext cx="1066800" cy="57023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5" name="右箭头 57354"/>
          <p:cNvSpPr/>
          <p:nvPr/>
        </p:nvSpPr>
        <p:spPr>
          <a:xfrm>
            <a:off x="3429000" y="5334000"/>
            <a:ext cx="1752600" cy="533400"/>
          </a:xfrm>
          <a:prstGeom prst="rightArrow">
            <a:avLst>
              <a:gd name="adj1" fmla="val 50000"/>
              <a:gd name="adj2" fmla="val 820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6" name="流程图: 过程 57355">
            <a:hlinkClick r:id="" action="ppaction://hlinkshowjump?jump=nextslide"/>
          </p:cNvPr>
          <p:cNvSpPr/>
          <p:nvPr/>
        </p:nvSpPr>
        <p:spPr>
          <a:xfrm>
            <a:off x="5257800" y="5410200"/>
            <a:ext cx="1066800" cy="457200"/>
          </a:xfrm>
          <a:prstGeom prst="flowChart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服装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7" name="文本框 57356"/>
          <p:cNvSpPr txBox="1"/>
          <p:nvPr/>
        </p:nvSpPr>
        <p:spPr>
          <a:xfrm>
            <a:off x="6604000" y="1561465"/>
            <a:ext cx="2006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亮点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8" name="文本框 57357"/>
          <p:cNvSpPr txBox="1"/>
          <p:nvPr/>
        </p:nvSpPr>
        <p:spPr>
          <a:xfrm>
            <a:off x="6400800" y="54102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展现风采增添美感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9" name="文本框 57358"/>
          <p:cNvSpPr txBox="1"/>
          <p:nvPr/>
        </p:nvSpPr>
        <p:spPr>
          <a:xfrm>
            <a:off x="6248400" y="4231005"/>
            <a:ext cx="2895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来回自如有始有终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60" name="文本框 57359"/>
          <p:cNvSpPr txBox="1"/>
          <p:nvPr/>
        </p:nvSpPr>
        <p:spPr>
          <a:xfrm>
            <a:off x="6324600" y="3200400"/>
            <a:ext cx="2819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美化外表突出内涵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bldLvl="0" animBg="1"/>
      <p:bldP spid="57351" grpId="0" bldLvl="0" animBg="1"/>
      <p:bldP spid="57352" grpId="0" bldLvl="0" animBg="1"/>
      <p:bldP spid="57353" grpId="0" bldLvl="0" animBg="1"/>
      <p:bldP spid="57354" grpId="0" bldLvl="0" animBg="1"/>
      <p:bldP spid="57355" grpId="0" animBg="1"/>
      <p:bldP spid="57356" grpId="0" animBg="1"/>
      <p:bldP spid="57357" grpId="0"/>
      <p:bldP spid="57358" grpId="0"/>
      <p:bldP spid="57359" grpId="0"/>
      <p:bldP spid="573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4105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566025" cy="1220788"/>
          </a:xfrm>
        </p:spPr>
        <p:txBody>
          <a:bodyPr anchor="ctr"/>
          <a:p>
            <a:pPr defTabSz="914400">
              <a:buNone/>
            </a:pPr>
            <a:r>
              <a:rPr lang="zh-CN" altLang="en-US" sz="48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升格技巧一：开头有亮点</a:t>
            </a:r>
            <a:endParaRPr lang="zh-CN" altLang="en-US" sz="48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218" name="副标题 4108"/>
          <p:cNvSpPr>
            <a:spLocks noGrp="1"/>
          </p:cNvSpPr>
          <p:nvPr>
            <p:ph type="subTitle" idx="1"/>
          </p:nvPr>
        </p:nvSpPr>
        <p:spPr>
          <a:xfrm>
            <a:off x="685800" y="1450975"/>
            <a:ext cx="8077200" cy="4111625"/>
          </a:xfrm>
        </p:spPr>
        <p:txBody>
          <a:bodyPr anchor="t"/>
          <a:p>
            <a:pPr algn="l" defTabSz="914400"/>
            <a:r>
              <a:rPr lang="en-US" altLang="zh-CN" sz="3200" b="1" kern="1200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.点明题目，明确主旨。</a:t>
            </a:r>
            <a:endParaRPr lang="zh-CN" altLang="en-US" sz="28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endParaRPr lang="zh-CN" altLang="en-US" sz="28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例1  我与父亲不相见已二年多了，我最不能忘记的是他的背影。（</a:t>
            </a:r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《背影》）</a:t>
            </a:r>
            <a:endParaRPr lang="zh-CN" altLang="en-US" sz="28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 例2  人们自古以来歌颂伟大的母亲，我却更加喜爱我的父亲。母爱仿佛是阳光，温暖，无微不至。而父爱仿佛是无边无际的海洋，宽广、辽阔，似乎能包容一切。（</a:t>
            </a:r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《我的父亲》</a:t>
            </a:r>
            <a:r>
              <a:rPr lang="zh-CN" altLang="en-US" sz="28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28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19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4105"/>
          <p:cNvSpPr>
            <a:spLocks noGrp="1"/>
          </p:cNvSpPr>
          <p:nvPr>
            <p:ph type="ctrTitle"/>
          </p:nvPr>
        </p:nvSpPr>
        <p:spPr>
          <a:xfrm>
            <a:off x="196850" y="76200"/>
            <a:ext cx="8042275" cy="1841500"/>
          </a:xfrm>
        </p:spPr>
        <p:txBody>
          <a:bodyPr anchor="ctr"/>
          <a:p>
            <a:pPr algn="l" defTabSz="914400">
              <a:buNone/>
            </a:pPr>
            <a:r>
              <a:rPr lang="en-US" altLang="zh-CN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</a:t>
            </a: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 交代要素，点出事件。</a:t>
            </a:r>
            <a:b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zh-CN" altLang="en-US" sz="32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　　开头就交代时间、地点、人物、事件这“四大要素”。</a:t>
            </a:r>
            <a:endParaRPr lang="zh-CN" altLang="en-US" sz="3200" b="1" kern="1200" baseline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42" name="副标题 4108"/>
          <p:cNvSpPr>
            <a:spLocks noGrp="1"/>
          </p:cNvSpPr>
          <p:nvPr>
            <p:ph type="subTitle" idx="1"/>
          </p:nvPr>
        </p:nvSpPr>
        <p:spPr>
          <a:xfrm>
            <a:off x="533400" y="2246313"/>
            <a:ext cx="8229600" cy="3316287"/>
          </a:xfrm>
        </p:spPr>
        <p:txBody>
          <a:bodyPr anchor="t"/>
          <a:p>
            <a:pPr algn="l" defTabSz="914400"/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 例1、1912年1月16日这一天，斯科特一行清晨启程，出发的比平时更早，为的是能早一点看到无比美丽的秘密。（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《伟大的悲剧》</a:t>
            </a:r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algn="l" defTabSz="914400"/>
            <a:r>
              <a:rPr lang="zh-CN" altLang="en-US" sz="3200" kern="120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例2、今天，是我们第二次集体出游。我和六位同学大清早就顶着风走上大街，奔赴实践地点。（《城南行》）</a:t>
            </a:r>
            <a:endParaRPr lang="zh-CN" altLang="en-US" sz="3200" kern="1200" baseline="0" dirty="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243" name="页脚占位符 1"/>
          <p:cNvSpPr/>
          <p:nvPr>
            <p:ph type="ftr" sz="quarter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14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8322</Words>
  <Application>WPS 演示</Application>
  <PresentationFormat>在屏幕上显示</PresentationFormat>
  <Paragraphs>379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9" baseType="lpstr">
      <vt:lpstr>Arial</vt:lpstr>
      <vt:lpstr>宋体</vt:lpstr>
      <vt:lpstr>Wingdings</vt:lpstr>
      <vt:lpstr>Times New Roman</vt:lpstr>
      <vt:lpstr>华文行楷</vt:lpstr>
      <vt:lpstr>微软雅黑</vt:lpstr>
      <vt:lpstr>Arial Unicode MS</vt:lpstr>
      <vt:lpstr>Calibri</vt:lpstr>
      <vt:lpstr>黑体</vt:lpstr>
      <vt:lpstr>楷体_GB2312</vt:lpstr>
      <vt:lpstr>Marlett</vt:lpstr>
      <vt:lpstr>隶书</vt:lpstr>
      <vt:lpstr>华文新魏</vt:lpstr>
      <vt:lpstr>华文彩云</vt:lpstr>
      <vt:lpstr>仿宋</vt:lpstr>
      <vt:lpstr>楷体_GB2312</vt:lpstr>
      <vt:lpstr>新宋体</vt:lpstr>
      <vt:lpstr>默认设计模板</vt:lpstr>
      <vt:lpstr>记叙文写作升格指导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升格技巧一：开头有亮点</vt:lpstr>
      <vt:lpstr>2. 交代要素，点出事件。 　　开头就交代时间、地点、人物、事件这“四大要素”。</vt:lpstr>
      <vt:lpstr>3、倒叙悬念，激发好奇 　　从事情的结果写起，引人入胜，再回过头来叙述事情的原因和经过，增强文章的吸引力。文章一开头，作者就把你引到过去的岁月里，然再向你叙述发生的往事，这样的开头，读者感到好奇，自然引人入文。</vt:lpstr>
      <vt:lpstr>4、描写烘托，突出人事。 　　即文章的开头先描写人、物、景，渲染气氛，给读者以身临其境的感觉，为烘托人物，触景生情作了铺垫。或描写人物外貌，或描写动物外形，或描写建筑外观，或描写周围环境，给人一个鲜明的印象。　</vt:lpstr>
      <vt:lpstr>5、采用引用，激发兴趣 　　或引用名言警句，点明中心；或引用人物语言，突出人物性格；或引用诗歌，唤起读者共鸣；或引用俗语谚语，说明事理。</vt:lpstr>
      <vt:lpstr>6、直抒胸臆，以情感人。 　　　情动于衷，不可抑止，有的文章往往在开头就以抒情与语气来表达作者对事物、对人的赞美或表述感慨的情感，引起读者强烈的共鸣。</vt:lpstr>
      <vt:lpstr> 升格技巧二：设置线索 线索把文章中的所有内容组合起来，使文章形成一个有机的集体。 </vt:lpstr>
      <vt:lpstr>PowerPoint 演示文稿</vt:lpstr>
      <vt:lpstr>  升格技巧四：布局清晰 材料与结构 （线型结构、块状结构） 用墨如泼与惜墨如金    </vt:lpstr>
      <vt:lpstr> （1）心中有点面（略——详） </vt:lpstr>
      <vt:lpstr> （2）心中有高潮（详）  </vt:lpstr>
      <vt:lpstr>  （3）心中有主旨（略）   </vt:lpstr>
      <vt:lpstr> 升格技巧五：必要的细节描写 </vt:lpstr>
      <vt:lpstr>    </vt:lpstr>
      <vt:lpstr> 结尾有技巧 </vt:lpstr>
      <vt:lpstr> (一)寓理于事 </vt:lpstr>
      <vt:lpstr>  (二)托物言志  </vt:lpstr>
      <vt:lpstr>   （三）首尾呼应  凸显主旨   </vt:lpstr>
      <vt:lpstr>      （四）巧妙发问，引人深思    </vt:lpstr>
      <vt:lpstr>       （五）情景再现,瞬间永恒             </vt:lpstr>
      <vt:lpstr>               </vt:lpstr>
      <vt:lpstr>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课后作业：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阿莲</cp:lastModifiedBy>
  <cp:revision>21</cp:revision>
  <dcterms:created xsi:type="dcterms:W3CDTF">2014-04-12T04:05:00Z</dcterms:created>
  <dcterms:modified xsi:type="dcterms:W3CDTF">2018-11-15T09:00:06Z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2052-10.1.0.7566</vt:lpwstr>
  </property>
</Properties>
</file>