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99" r:id="rId2"/>
    <p:sldId id="499" r:id="rId3"/>
    <p:sldId id="445" r:id="rId4"/>
    <p:sldId id="456" r:id="rId5"/>
    <p:sldId id="567" r:id="rId6"/>
    <p:sldId id="569" r:id="rId7"/>
    <p:sldId id="568" r:id="rId8"/>
    <p:sldId id="572" r:id="rId9"/>
    <p:sldId id="570" r:id="rId10"/>
    <p:sldId id="573" r:id="rId11"/>
    <p:sldId id="571" r:id="rId12"/>
    <p:sldId id="531" r:id="rId13"/>
    <p:sldId id="574" r:id="rId14"/>
    <p:sldId id="532" r:id="rId15"/>
    <p:sldId id="533" r:id="rId16"/>
    <p:sldId id="575" r:id="rId17"/>
    <p:sldId id="534" r:id="rId18"/>
    <p:sldId id="535" r:id="rId19"/>
    <p:sldId id="536" r:id="rId20"/>
    <p:sldId id="537" r:id="rId21"/>
    <p:sldId id="270" r:id="rId22"/>
    <p:sldId id="546" r:id="rId23"/>
    <p:sldId id="576" r:id="rId24"/>
    <p:sldId id="577" r:id="rId25"/>
    <p:sldId id="578" r:id="rId26"/>
    <p:sldId id="580" r:id="rId27"/>
    <p:sldId id="581" r:id="rId28"/>
    <p:sldId id="582" r:id="rId29"/>
    <p:sldId id="583" r:id="rId30"/>
    <p:sldId id="584" r:id="rId31"/>
    <p:sldId id="585" r:id="rId32"/>
    <p:sldId id="586" r:id="rId33"/>
    <p:sldId id="587" r:id="rId34"/>
    <p:sldId id="588" r:id="rId35"/>
    <p:sldId id="589" r:id="rId36"/>
    <p:sldId id="590" r:id="rId37"/>
    <p:sldId id="591" r:id="rId38"/>
    <p:sldId id="592" r:id="rId39"/>
    <p:sldId id="593" r:id="rId40"/>
    <p:sldId id="530" r:id="rId41"/>
    <p:sldId id="560" r:id="rId42"/>
    <p:sldId id="594" r:id="rId43"/>
    <p:sldId id="595" r:id="rId44"/>
    <p:sldId id="561" r:id="rId45"/>
    <p:sldId id="596" r:id="rId46"/>
    <p:sldId id="562" r:id="rId47"/>
    <p:sldId id="597" r:id="rId48"/>
    <p:sldId id="563" r:id="rId49"/>
    <p:sldId id="564" r:id="rId50"/>
    <p:sldId id="565" r:id="rId51"/>
    <p:sldId id="566" r:id="rId52"/>
    <p:sldId id="300" r:id="rId5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1" autoAdjust="0"/>
    <p:restoredTop sz="94670" autoAdjust="0"/>
  </p:normalViewPr>
  <p:slideViewPr>
    <p:cSldViewPr>
      <p:cViewPr>
        <p:scale>
          <a:sx n="75" d="100"/>
          <a:sy n="75" d="100"/>
        </p:scale>
        <p:origin x="-931" y="-240"/>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t>1</a:t>
            </a:fld>
            <a:endParaRPr lang="zh-CN" altLang="en-US"/>
          </a:p>
        </p:txBody>
      </p:sp>
    </p:spTree>
    <p:extLst>
      <p:ext uri="{BB962C8B-B14F-4D97-AF65-F5344CB8AC3E}">
        <p14:creationId xmlns:p14="http://schemas.microsoft.com/office/powerpoint/2010/main" val="839026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4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4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766614" y="3115826"/>
            <a:ext cx="5904656" cy="9762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a:t>
            </a:r>
            <a:r>
              <a:rPr lang="zh-CN" altLang="en-US" sz="2800" b="1"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专题</a:t>
            </a:r>
            <a:r>
              <a:rPr lang="zh-CN" altLang="en-US" sz="2800" b="1"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五</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病</a:t>
            </a:r>
            <a:r>
              <a:rPr lang="zh-CN" altLang="zh-CN" sz="4400" dirty="0"/>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句</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8" name="矩形 7"/>
          <p:cNvSpPr>
            <a:spLocks noChangeArrowheads="1"/>
          </p:cNvSpPr>
          <p:nvPr/>
        </p:nvSpPr>
        <p:spPr bwMode="auto">
          <a:xfrm>
            <a:off x="766614" y="2680345"/>
            <a:ext cx="35992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i="1" dirty="0" smtClean="0">
                <a:solidFill>
                  <a:schemeClr val="accent6">
                    <a:lumMod val="75000"/>
                  </a:schemeClr>
                </a:solidFill>
                <a:latin typeface="微软雅黑" pitchFamily="34" charset="-122"/>
                <a:ea typeface="微软雅黑" pitchFamily="34" charset="-122"/>
              </a:rPr>
              <a:t>第一章</a:t>
            </a:r>
            <a:r>
              <a:rPr lang="zh-CN" altLang="en-US" sz="1600" i="1" dirty="0">
                <a:solidFill>
                  <a:schemeClr val="accent6">
                    <a:lumMod val="75000"/>
                  </a:schemeClr>
                </a:solidFill>
                <a:latin typeface="微软雅黑" pitchFamily="34" charset="-122"/>
                <a:ea typeface="微软雅黑" pitchFamily="34" charset="-122"/>
              </a:rPr>
              <a:t>　</a:t>
            </a:r>
            <a:r>
              <a:rPr lang="en-US" altLang="zh-CN" sz="1600" i="1" dirty="0">
                <a:solidFill>
                  <a:schemeClr val="accent6">
                    <a:lumMod val="75000"/>
                  </a:schemeClr>
                </a:solidFill>
                <a:latin typeface="微软雅黑" pitchFamily="34" charset="-122"/>
                <a:ea typeface="微软雅黑" pitchFamily="34" charset="-122"/>
              </a:rPr>
              <a:t>Ⅰ</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语言基础知识再强化</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9" name="Picture 2" descr="G:\dlc0001_1042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2" t="11963" r="-662" b="13549"/>
          <a:stretch/>
        </p:blipFill>
        <p:spPr bwMode="auto">
          <a:xfrm>
            <a:off x="8702934" y="0"/>
            <a:ext cx="3487479" cy="2597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2558" y="538802"/>
            <a:ext cx="11665295" cy="3323987"/>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作为一个全新的、相对成熟的行业，不仅电子商务在一定程度上改变</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人类</a:t>
            </a:r>
            <a:r>
              <a:rPr lang="zh-CN" altLang="zh-CN" sz="2800" kern="100" dirty="0">
                <a:latin typeface="Times New Roman"/>
                <a:ea typeface="华文细黑"/>
                <a:cs typeface="Times New Roman"/>
              </a:rPr>
              <a:t>的生活方式，也冲击着历史悠久的传统商业模式。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今年开始，中国对稀土实行更为严格的保护性开采政策。</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日，</a:t>
            </a:r>
            <a:r>
              <a:rPr lang="zh-CN" altLang="zh-CN" sz="2800" kern="100" dirty="0" smtClean="0">
                <a:latin typeface="Times New Roman"/>
                <a:ea typeface="华文细黑"/>
                <a:cs typeface="Times New Roman"/>
              </a:rPr>
              <a:t>国</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土</a:t>
            </a:r>
            <a:r>
              <a:rPr lang="zh-CN" altLang="zh-CN" sz="2800" kern="100" dirty="0">
                <a:latin typeface="Times New Roman"/>
                <a:ea typeface="华文细黑"/>
                <a:cs typeface="Times New Roman"/>
              </a:rPr>
              <a:t>资源部公布，江西赣州为稀土国家规划矿区，该区域稀土的开采、</a:t>
            </a:r>
            <a:r>
              <a:rPr lang="zh-CN" altLang="zh-CN" sz="2800" kern="100" dirty="0" smtClean="0">
                <a:latin typeface="Times New Roman"/>
                <a:ea typeface="华文细黑"/>
                <a:cs typeface="Times New Roman"/>
              </a:rPr>
              <a:t>勘</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探</a:t>
            </a:r>
            <a:r>
              <a:rPr lang="zh-CN" altLang="zh-CN" sz="2800" kern="100" dirty="0">
                <a:latin typeface="Times New Roman"/>
                <a:ea typeface="华文细黑"/>
                <a:cs typeface="Times New Roman"/>
              </a:rPr>
              <a:t>、储备将得到更严格的管制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62558" y="3789040"/>
            <a:ext cx="11449272" cy="2031325"/>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解析</a:t>
            </a:r>
            <a:r>
              <a:rPr lang="zh-CN" altLang="zh-CN" sz="2800" kern="100" dirty="0" smtClean="0">
                <a:latin typeface="Times New Roman"/>
                <a:ea typeface="华文细黑"/>
                <a:cs typeface="Times New Roman"/>
              </a:rPr>
              <a:t>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项语序不当，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后面的内容应互换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项关联词语序不当，应把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电子商务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勘探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语序不当，位置应互换。</a:t>
            </a:r>
            <a:endParaRPr lang="zh-CN" altLang="zh-CN" sz="1050" kern="100" dirty="0">
              <a:effectLst/>
              <a:latin typeface="宋体"/>
              <a:cs typeface="Courier New"/>
            </a:endParaRPr>
          </a:p>
        </p:txBody>
      </p:sp>
      <p:sp>
        <p:nvSpPr>
          <p:cNvPr id="11" name="圆角矩形 10">
            <a:hlinkClick r:id="rId2" action="ppaction://hlinksldjump"/>
          </p:cNvPr>
          <p:cNvSpPr/>
          <p:nvPr/>
        </p:nvSpPr>
        <p:spPr>
          <a:xfrm>
            <a:off x="10271670"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122851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xEl>
                                              <p:pRg st="0" end="0"/>
                                            </p:txEl>
                                          </p:spTgt>
                                        </p:tgtEl>
                                      </p:cBhvr>
                                    </p:animEffect>
                                    <p:set>
                                      <p:cBhvr>
                                        <p:cTn id="22" dur="1" fill="hold">
                                          <p:stCondLst>
                                            <p:cond delay="499"/>
                                          </p:stCondLst>
                                        </p:cTn>
                                        <p:tgtEl>
                                          <p:spTgt spid="10">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xEl>
                                              <p:pRg st="1" end="1"/>
                                            </p:txEl>
                                          </p:spTgt>
                                        </p:tgtEl>
                                      </p:cBhvr>
                                    </p:animEffect>
                                    <p:set>
                                      <p:cBhvr>
                                        <p:cTn id="25" dur="1" fill="hold">
                                          <p:stCondLst>
                                            <p:cond delay="499"/>
                                          </p:stCondLst>
                                        </p:cTn>
                                        <p:tgtEl>
                                          <p:spTgt spid="10">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0">
                                            <p:txEl>
                                              <p:pRg st="2" end="2"/>
                                            </p:txEl>
                                          </p:spTgt>
                                        </p:tgtEl>
                                      </p:cBhvr>
                                    </p:animEffect>
                                    <p:set>
                                      <p:cBhvr>
                                        <p:cTn id="28" dur="1" fill="hold">
                                          <p:stCondLst>
                                            <p:cond delay="499"/>
                                          </p:stCondLst>
                                        </p:cTn>
                                        <p:tgtEl>
                                          <p:spTgt spid="10">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842637"/>
            <a:ext cx="11449272" cy="5826723"/>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判断语序不当类病句，主要从以下几方面入手：</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当修饰语较长时，检查各修饰成分排列顺序以及其与中心语关系的远近，看是否影响语意的表达。</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当句中含有介词短语时，检查介词与宾语的关系是否恰当。</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如果是含有关联词的复句，看前后分句的主语是否一致，据此判断关联词位置是否恰当。尤其是含有递进关系的复句，要看前后分句语序是否合理。</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留意并列成分是否存在事理上的先后顺序，注意并列成分之间的逻辑关系。</a:t>
            </a:r>
            <a:endParaRPr lang="zh-CN" altLang="zh-CN" sz="1050" kern="100" dirty="0">
              <a:effectLst/>
              <a:latin typeface="宋体"/>
              <a:cs typeface="Courier New"/>
            </a:endParaRPr>
          </a:p>
        </p:txBody>
      </p:sp>
      <p:sp>
        <p:nvSpPr>
          <p:cNvPr id="4" name="圆角矩形 3"/>
          <p:cNvSpPr/>
          <p:nvPr/>
        </p:nvSpPr>
        <p:spPr>
          <a:xfrm>
            <a:off x="14665" y="260648"/>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243953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582" y="188640"/>
            <a:ext cx="11233248" cy="655564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结构混乱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根据摩根大通</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日发布的研究报告指出，房地产紧缩措施实施后，</a:t>
            </a:r>
            <a:r>
              <a:rPr lang="zh-CN" altLang="zh-CN" sz="2800" kern="100" dirty="0" smtClean="0">
                <a:latin typeface="Times New Roman"/>
                <a:ea typeface="华文细黑"/>
                <a:cs typeface="Times New Roman"/>
              </a:rPr>
              <a:t>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导致</a:t>
            </a:r>
            <a:r>
              <a:rPr lang="zh-CN" altLang="zh-CN" sz="2800" kern="100" dirty="0">
                <a:latin typeface="Times New Roman"/>
                <a:ea typeface="华文细黑"/>
                <a:cs typeface="Times New Roman"/>
              </a:rPr>
              <a:t>投资资金逐步流入</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股、黄金和海外地产等投资市场，海外</a:t>
            </a:r>
            <a:r>
              <a:rPr lang="zh-CN" altLang="zh-CN" sz="2800" kern="100" dirty="0" smtClean="0">
                <a:latin typeface="Times New Roman"/>
                <a:ea typeface="华文细黑"/>
                <a:cs typeface="Times New Roman"/>
              </a:rPr>
              <a:t>置业</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渐</a:t>
            </a:r>
            <a:r>
              <a:rPr lang="zh-CN" altLang="zh-CN" sz="2800" kern="100" dirty="0">
                <a:latin typeface="Times New Roman"/>
                <a:ea typeface="华文细黑"/>
                <a:cs typeface="Times New Roman"/>
              </a:rPr>
              <a:t>成热点。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六部委联合举办的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中华赞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诗词征集活动，将围绕春节、清明、</a:t>
            </a:r>
            <a:r>
              <a:rPr lang="zh-CN" altLang="zh-CN" sz="2800" kern="100" dirty="0" smtClean="0">
                <a:latin typeface="Times New Roman"/>
                <a:ea typeface="华文细黑"/>
                <a:cs typeface="Times New Roman"/>
              </a:rPr>
              <a:t>端</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午</a:t>
            </a:r>
            <a:r>
              <a:rPr lang="zh-CN" altLang="zh-CN" sz="2800" kern="100" dirty="0">
                <a:latin typeface="Times New Roman"/>
                <a:ea typeface="华文细黑"/>
                <a:cs typeface="Times New Roman"/>
              </a:rPr>
              <a:t>、中秋四个传统节日为主题征集原创性诗词。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周小平们在网络上的崛起凭借的其实是一股锐气，他们用这股锐气</a:t>
            </a:r>
            <a:r>
              <a:rPr lang="zh-CN" altLang="zh-CN" sz="2800" kern="100" dirty="0" smtClean="0">
                <a:latin typeface="Times New Roman"/>
                <a:ea typeface="华文细黑"/>
                <a:cs typeface="Times New Roman"/>
              </a:rPr>
              <a:t>帮</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我们</a:t>
            </a:r>
            <a:r>
              <a:rPr lang="zh-CN" altLang="zh-CN" sz="2800" kern="100" dirty="0">
                <a:latin typeface="Times New Roman"/>
                <a:ea typeface="华文细黑"/>
                <a:cs typeface="Times New Roman"/>
              </a:rPr>
              <a:t>思考和回答了这样一个问题：在互联网舆论面前，应保持</a:t>
            </a:r>
            <a:r>
              <a:rPr lang="zh-CN" altLang="zh-CN" sz="2800" kern="100" dirty="0" smtClean="0">
                <a:latin typeface="Times New Roman"/>
                <a:ea typeface="华文细黑"/>
                <a:cs typeface="Times New Roman"/>
              </a:rPr>
              <a:t>什么样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处世态度最适宜</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5087" y="1059856"/>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05280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582" y="751344"/>
            <a:ext cx="11233248" cy="1948739"/>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一家位于卢森堡的高等法院再次做出了不允许把世界杯和欧洲杯</a:t>
            </a:r>
            <a:r>
              <a:rPr lang="zh-CN" altLang="zh-CN" sz="2800" kern="100" dirty="0" smtClean="0">
                <a:latin typeface="Times New Roman"/>
                <a:ea typeface="华文细黑"/>
                <a:cs typeface="Times New Roman"/>
              </a:rPr>
              <a:t>这样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顶级赛事的转播权全部卖给付费电视台的判决，以免经济窘迫的</a:t>
            </a:r>
            <a:r>
              <a:rPr lang="zh-CN" altLang="zh-CN" sz="2800" kern="100" dirty="0" smtClean="0">
                <a:latin typeface="Times New Roman"/>
                <a:ea typeface="华文细黑"/>
                <a:cs typeface="Times New Roman"/>
              </a:rPr>
              <a:t>球</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迷</a:t>
            </a:r>
            <a:r>
              <a:rPr lang="zh-CN" altLang="zh-CN" sz="2800" kern="100" dirty="0">
                <a:latin typeface="Times New Roman"/>
                <a:ea typeface="华文细黑"/>
                <a:cs typeface="Times New Roman"/>
              </a:rPr>
              <a:t>届时无法看到这样的赛事</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p:cNvSpPr txBox="1"/>
          <p:nvPr/>
        </p:nvSpPr>
        <p:spPr>
          <a:xfrm>
            <a:off x="325774" y="88793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p:cNvSpPr txBox="1"/>
          <p:nvPr/>
        </p:nvSpPr>
        <p:spPr>
          <a:xfrm>
            <a:off x="478582" y="2776405"/>
            <a:ext cx="11233248" cy="332398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项应去掉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项应把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将围绕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为主题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为主题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将围绕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的主题</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应保持什么样的处世态度最适宜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句式杂糅，应改为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应保持什么样的处世态度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保持什么样的处世态度最适宜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8" name="圆角矩形 7">
            <a:hlinkClick r:id="rId2" action="ppaction://hlinksldjump"/>
          </p:cNvPr>
          <p:cNvSpPr/>
          <p:nvPr/>
        </p:nvSpPr>
        <p:spPr>
          <a:xfrm>
            <a:off x="10271670"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66092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linds(horizontal)">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blinds(horizontal)">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5">
                                            <p:txEl>
                                              <p:pRg st="0" end="0"/>
                                            </p:txEl>
                                          </p:spTgt>
                                        </p:tgtEl>
                                      </p:cBhvr>
                                    </p:animEffect>
                                    <p:set>
                                      <p:cBhvr>
                                        <p:cTn id="28" dur="1" fill="hold">
                                          <p:stCondLst>
                                            <p:cond delay="499"/>
                                          </p:stCondLst>
                                        </p:cTn>
                                        <p:tgtEl>
                                          <p:spTgt spid="5">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5">
                                            <p:txEl>
                                              <p:pRg st="1" end="1"/>
                                            </p:txEl>
                                          </p:spTgt>
                                        </p:tgtEl>
                                      </p:cBhvr>
                                    </p:animEffect>
                                    <p:set>
                                      <p:cBhvr>
                                        <p:cTn id="31" dur="1" fill="hold">
                                          <p:stCondLst>
                                            <p:cond delay="499"/>
                                          </p:stCondLst>
                                        </p:cTn>
                                        <p:tgtEl>
                                          <p:spTgt spid="5">
                                            <p:txEl>
                                              <p:pRg st="1" end="1"/>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5">
                                            <p:txEl>
                                              <p:pRg st="2" end="2"/>
                                            </p:txEl>
                                          </p:spTgt>
                                        </p:tgtEl>
                                      </p:cBhvr>
                                    </p:animEffect>
                                    <p:set>
                                      <p:cBhvr>
                                        <p:cTn id="34"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1984317"/>
            <a:ext cx="11449272"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判断结构混乱类病句，应从分析句子的主干成分入手，对句子有整体观念和框架观念，注意句子结构方面的配套样式，分析是否有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粘连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现象。另外，要熟知句式杂糅的典型样式。</a:t>
            </a:r>
            <a:endParaRPr lang="zh-CN" altLang="zh-CN" sz="1050" kern="100" dirty="0">
              <a:effectLst/>
              <a:latin typeface="宋体"/>
              <a:cs typeface="Courier New"/>
            </a:endParaRPr>
          </a:p>
        </p:txBody>
      </p:sp>
      <p:sp>
        <p:nvSpPr>
          <p:cNvPr id="5" name="圆角矩形 4"/>
          <p:cNvSpPr/>
          <p:nvPr/>
        </p:nvSpPr>
        <p:spPr>
          <a:xfrm>
            <a:off x="14665" y="898272"/>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891548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582" y="828576"/>
            <a:ext cx="11305256"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表意不明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在杨善洲住院的最后几十天里，一直陪伴着他的除了家人，还有</a:t>
            </a:r>
            <a:r>
              <a:rPr lang="zh-CN" altLang="zh-CN" sz="2800" kern="100" dirty="0" smtClean="0">
                <a:latin typeface="Times New Roman"/>
                <a:ea typeface="华文细黑"/>
                <a:cs typeface="Times New Roman"/>
              </a:rPr>
              <a:t>两位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特殊</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：大亮山林场原场长自学洪和他以前的秘书苏加祥。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在此次大会上，他指出，建国前</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年最大的失误是没有搞计划生育</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许多</a:t>
            </a:r>
            <a:r>
              <a:rPr lang="zh-CN" altLang="zh-CN" sz="2800" kern="100" dirty="0">
                <a:latin typeface="Times New Roman"/>
                <a:ea typeface="华文细黑"/>
                <a:cs typeface="Times New Roman"/>
              </a:rPr>
              <a:t>错误都可以补救和纠正，人一下子多出好几亿，谁有本事</a:t>
            </a:r>
            <a:r>
              <a:rPr lang="zh-CN" altLang="zh-CN" sz="2800" kern="100" dirty="0" smtClean="0">
                <a:latin typeface="Times New Roman"/>
                <a:ea typeface="华文细黑"/>
                <a:cs typeface="Times New Roman"/>
              </a:rPr>
              <a:t>予以</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纠正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7582" y="166650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0545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582" y="620688"/>
            <a:ext cx="11233248" cy="3323987"/>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从文化哲学意义上来理解，乡愁是归属感的一种表现，同时是一种</a:t>
            </a:r>
            <a:r>
              <a:rPr lang="zh-CN" altLang="zh-CN" sz="2800" kern="100" dirty="0" smtClean="0">
                <a:latin typeface="Times New Roman"/>
                <a:ea typeface="华文细黑"/>
                <a:cs typeface="Times New Roman"/>
              </a:rPr>
              <a:t>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源</a:t>
            </a:r>
            <a:r>
              <a:rPr lang="zh-CN" altLang="zh-CN" sz="2800" kern="100" dirty="0">
                <a:latin typeface="Times New Roman"/>
                <a:ea typeface="华文细黑"/>
                <a:cs typeface="Times New Roman"/>
              </a:rPr>
              <a:t>意识的体现，也是对这个归属和根源的一种亲和感，这种归属感</a:t>
            </a:r>
            <a:r>
              <a:rPr lang="zh-CN" altLang="zh-CN" sz="2800" kern="100" dirty="0" smtClean="0">
                <a:latin typeface="Times New Roman"/>
                <a:ea typeface="华文细黑"/>
                <a:cs typeface="Times New Roman"/>
              </a:rPr>
              <a:t>是</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人</a:t>
            </a:r>
            <a:r>
              <a:rPr lang="zh-CN" altLang="zh-CN" sz="2800" kern="100" dirty="0">
                <a:latin typeface="Times New Roman"/>
                <a:ea typeface="华文细黑"/>
                <a:cs typeface="Times New Roman"/>
              </a:rPr>
              <a:t>的民族文化认同的基础。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出血热的发病区域集中在农村和城市边缘地带，而城市居民染上此</a:t>
            </a:r>
            <a:r>
              <a:rPr lang="zh-CN" altLang="zh-CN" sz="2800" kern="100" dirty="0" smtClean="0">
                <a:latin typeface="Times New Roman"/>
                <a:ea typeface="华文细黑"/>
                <a:cs typeface="Times New Roman"/>
              </a:rPr>
              <a:t>病</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主要</a:t>
            </a:r>
            <a:r>
              <a:rPr lang="zh-CN" altLang="zh-CN" sz="2800" kern="100" dirty="0">
                <a:latin typeface="Times New Roman"/>
                <a:ea typeface="华文细黑"/>
                <a:cs typeface="Times New Roman"/>
              </a:rPr>
              <a:t>是在野外、草地或者其他潮湿的地方接触螨虫所致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p:cNvSpPr txBox="1"/>
          <p:nvPr/>
        </p:nvSpPr>
        <p:spPr>
          <a:xfrm>
            <a:off x="298562" y="77458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矩形 4"/>
          <p:cNvSpPr/>
          <p:nvPr/>
        </p:nvSpPr>
        <p:spPr>
          <a:xfrm>
            <a:off x="478582" y="3933056"/>
            <a:ext cx="10793813" cy="2031325"/>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项第二个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指代不明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建国前</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有歧义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农村和城市边缘地带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有歧义。</a:t>
            </a:r>
            <a:endParaRPr lang="zh-CN" altLang="zh-CN" sz="280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8" name="圆角矩形 7">
            <a:hlinkClick r:id="rId2" action="ppaction://hlinksldjump"/>
          </p:cNvPr>
          <p:cNvSpPr/>
          <p:nvPr/>
        </p:nvSpPr>
        <p:spPr>
          <a:xfrm>
            <a:off x="10271670"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9463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linds(horizontal)">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blinds(horizontal)">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5">
                                            <p:txEl>
                                              <p:pRg st="0" end="0"/>
                                            </p:txEl>
                                          </p:spTgt>
                                        </p:tgtEl>
                                      </p:cBhvr>
                                    </p:animEffect>
                                    <p:set>
                                      <p:cBhvr>
                                        <p:cTn id="28" dur="1" fill="hold">
                                          <p:stCondLst>
                                            <p:cond delay="499"/>
                                          </p:stCondLst>
                                        </p:cTn>
                                        <p:tgtEl>
                                          <p:spTgt spid="5">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5">
                                            <p:txEl>
                                              <p:pRg st="1" end="1"/>
                                            </p:txEl>
                                          </p:spTgt>
                                        </p:tgtEl>
                                      </p:cBhvr>
                                    </p:animEffect>
                                    <p:set>
                                      <p:cBhvr>
                                        <p:cTn id="31" dur="1" fill="hold">
                                          <p:stCondLst>
                                            <p:cond delay="499"/>
                                          </p:stCondLst>
                                        </p:cTn>
                                        <p:tgtEl>
                                          <p:spTgt spid="5">
                                            <p:txEl>
                                              <p:pRg st="1" end="1"/>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5">
                                            <p:txEl>
                                              <p:pRg st="2" end="2"/>
                                            </p:txEl>
                                          </p:spTgt>
                                        </p:tgtEl>
                                      </p:cBhvr>
                                    </p:animEffect>
                                    <p:set>
                                      <p:cBhvr>
                                        <p:cTn id="34"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1339728"/>
            <a:ext cx="11449272" cy="3241400"/>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考生对表意不明类病句的误判率比较高，主要原因是在阅读语句时往往凭经验，带着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的感觉，意识中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忽略掉了可能造成语意混乱的因素。避免误判主要应从把握句中重要词语或短语的结构和意义入手，关注各种可能造成歧义的因素，要特别注意句中指代词和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字现象。</a:t>
            </a:r>
            <a:endParaRPr lang="zh-CN" altLang="zh-CN" sz="1050" kern="100" dirty="0">
              <a:effectLst/>
              <a:latin typeface="宋体"/>
              <a:cs typeface="Courier New"/>
            </a:endParaRPr>
          </a:p>
        </p:txBody>
      </p:sp>
      <p:sp>
        <p:nvSpPr>
          <p:cNvPr id="5" name="圆角矩形 4"/>
          <p:cNvSpPr/>
          <p:nvPr/>
        </p:nvSpPr>
        <p:spPr>
          <a:xfrm>
            <a:off x="14665" y="650061"/>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766581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566" y="116632"/>
            <a:ext cx="11377264" cy="655564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不合逻辑</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现代制度建设进程、人性化设计意识、人口密度是造成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中国式过</a:t>
            </a:r>
            <a:r>
              <a:rPr lang="zh-CN" altLang="zh-CN" sz="2800" kern="100" dirty="0" smtClean="0">
                <a:latin typeface="Times New Roman"/>
                <a:ea typeface="华文细黑"/>
                <a:cs typeface="Times New Roman"/>
              </a:rPr>
              <a:t>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现象频繁出现的原因。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最近两年来，蔬菜、肉类、服装、鸡蛋、食用油等农副产品普遍涨价</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zh-CN" altLang="zh-CN" sz="2800" kern="100" dirty="0">
                <a:latin typeface="Times New Roman"/>
                <a:ea typeface="华文细黑"/>
                <a:cs typeface="Times New Roman"/>
              </a:rPr>
              <a:t>之相关的消费品价格也开始提价。</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如云的明星、无数的影迷和众多的媒体，似乎都昭示着这样一个事实</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奥斯卡</a:t>
            </a:r>
            <a:r>
              <a:rPr lang="zh-CN" altLang="zh-CN" sz="2800" kern="100" dirty="0">
                <a:latin typeface="Times New Roman"/>
                <a:ea typeface="华文细黑"/>
                <a:cs typeface="Times New Roman"/>
              </a:rPr>
              <a:t>颁奖活动正在把巨大的商机和经济利益带到世界影都洛杉矶。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为了使这项住房政策真正受惠于低收入家庭，香港政府制定了非常</a:t>
            </a:r>
            <a:r>
              <a:rPr lang="zh-CN" altLang="zh-CN" sz="2800" kern="100" dirty="0" smtClean="0">
                <a:latin typeface="Times New Roman"/>
                <a:ea typeface="华文细黑"/>
                <a:cs typeface="Times New Roman"/>
              </a:rPr>
              <a:t>严</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格</a:t>
            </a:r>
            <a:r>
              <a:rPr lang="zh-CN" altLang="zh-CN" sz="2800" kern="100" dirty="0">
                <a:latin typeface="Times New Roman"/>
                <a:ea typeface="华文细黑"/>
                <a:cs typeface="Times New Roman"/>
              </a:rPr>
              <a:t>的申请程序，一旦发现诈骗，处罚极其严厉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91150" y="98072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72834" y="408621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032145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0" name="圆角矩形 9">
            <a:hlinkClick r:id="rId4" action="ppaction://hlinksldjump"/>
          </p:cNvPr>
          <p:cNvSpPr/>
          <p:nvPr/>
        </p:nvSpPr>
        <p:spPr>
          <a:xfrm>
            <a:off x="9191550"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
        <p:nvSpPr>
          <p:cNvPr id="11" name="圆角矩形 10">
            <a:hlinkClick r:id="rId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3793750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478582" y="620688"/>
            <a:ext cx="11089232" cy="332398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项不合逻辑，应是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进程慢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意识弱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密度大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中国式过马路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现象频繁出现的</a:t>
            </a:r>
            <a:r>
              <a:rPr lang="zh-CN" altLang="zh-CN" sz="2800" kern="100" dirty="0" smtClean="0">
                <a:latin typeface="Times New Roman"/>
                <a:ea typeface="华文细黑"/>
                <a:cs typeface="Times New Roman"/>
              </a:rPr>
              <a:t>原因。</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项逻辑混乱，概念并列不当，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服装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不属于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农副产品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不搭配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字使主客颠倒。</a:t>
            </a:r>
            <a:endParaRPr lang="zh-CN" altLang="zh-CN" sz="2800" kern="100" dirty="0">
              <a:effectLst/>
              <a:latin typeface="宋体"/>
              <a:cs typeface="Courier New"/>
            </a:endParaRPr>
          </a:p>
        </p:txBody>
      </p:sp>
      <p:sp>
        <p:nvSpPr>
          <p:cNvPr id="3" name="矩形 2"/>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84163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a:solidFill>
                  <a:srgbClr val="C00000"/>
                </a:solidFill>
                <a:latin typeface="微软雅黑" panose="020B0503020204020204" pitchFamily="34" charset="-122"/>
                <a:ea typeface="微软雅黑" panose="020B0503020204020204" pitchFamily="34" charset="-122"/>
              </a:rPr>
              <a:t>栏目索引</a:t>
            </a:r>
          </a:p>
        </p:txBody>
      </p:sp>
      <p:sp>
        <p:nvSpPr>
          <p:cNvPr id="13" name="TextBox 12">
            <a:hlinkClick r:id="rId2" action="ppaction://hlinksldjump"/>
          </p:cNvPr>
          <p:cNvSpPr txBox="1"/>
          <p:nvPr/>
        </p:nvSpPr>
        <p:spPr>
          <a:xfrm>
            <a:off x="3934966" y="2060848"/>
            <a:ext cx="3672408" cy="553994"/>
          </a:xfrm>
          <a:prstGeom prst="rect">
            <a:avLst/>
          </a:prstGeom>
          <a:noFill/>
        </p:spPr>
        <p:txBody>
          <a:bodyPr wrap="square" lIns="121917" tIns="60958" rIns="121917" bIns="60958" rtlCol="0">
            <a:spAutoFit/>
          </a:bodyPr>
          <a:lstStyle/>
          <a:p>
            <a:pPr>
              <a:defRPr/>
            </a:pPr>
            <a:r>
              <a:rPr lang="zh-CN" altLang="zh-CN" sz="2800" b="1" dirty="0">
                <a:solidFill>
                  <a:schemeClr val="accent6">
                    <a:lumMod val="75000"/>
                  </a:schemeClr>
                </a:solidFill>
                <a:latin typeface="微软雅黑" pitchFamily="34" charset="-122"/>
                <a:ea typeface="微软雅黑" pitchFamily="34" charset="-122"/>
              </a:rPr>
              <a:t>一、归类型，辨语病</a:t>
            </a:r>
          </a:p>
        </p:txBody>
      </p:sp>
      <p:sp>
        <p:nvSpPr>
          <p:cNvPr id="14" name="TextBox 13">
            <a:hlinkClick r:id="rId3" action="ppaction://hlinksldjump"/>
          </p:cNvPr>
          <p:cNvSpPr txBox="1"/>
          <p:nvPr/>
        </p:nvSpPr>
        <p:spPr>
          <a:xfrm>
            <a:off x="3934966" y="3109349"/>
            <a:ext cx="3672408" cy="553994"/>
          </a:xfrm>
          <a:prstGeom prst="rect">
            <a:avLst/>
          </a:prstGeom>
          <a:noFill/>
        </p:spPr>
        <p:txBody>
          <a:bodyPr wrap="square" lIns="121917" tIns="60958" rIns="121917" bIns="60958" rtlCol="0">
            <a:spAutoFit/>
          </a:bodyPr>
          <a:lstStyle/>
          <a:p>
            <a:r>
              <a:rPr lang="zh-CN" altLang="zh-CN" sz="2800" b="1" dirty="0">
                <a:solidFill>
                  <a:schemeClr val="accent6">
                    <a:lumMod val="75000"/>
                  </a:schemeClr>
                </a:solidFill>
                <a:latin typeface="微软雅黑" pitchFamily="34" charset="-122"/>
                <a:ea typeface="微软雅黑" pitchFamily="34" charset="-122"/>
              </a:rPr>
              <a:t>二、抓标志，辨语病</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15" name="直接连接符 14"/>
          <p:cNvCxnSpPr/>
          <p:nvPr/>
        </p:nvCxnSpPr>
        <p:spPr>
          <a:xfrm>
            <a:off x="3569353" y="2684616"/>
            <a:ext cx="454207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3569353" y="3717032"/>
            <a:ext cx="4542077"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hlinkClick r:id="rId4" action="ppaction://hlinksldjump"/>
          </p:cNvPr>
          <p:cNvSpPr txBox="1"/>
          <p:nvPr/>
        </p:nvSpPr>
        <p:spPr>
          <a:xfrm>
            <a:off x="3934966" y="4077072"/>
            <a:ext cx="3672408" cy="769437"/>
          </a:xfrm>
          <a:prstGeom prst="rect">
            <a:avLst/>
          </a:prstGeom>
          <a:noFill/>
        </p:spPr>
        <p:txBody>
          <a:bodyPr wrap="square" lIns="121917" tIns="60958" rIns="121917" bIns="60958" rtlCol="0">
            <a:spAutoFit/>
          </a:bodyPr>
          <a:lstStyle/>
          <a:p>
            <a:pPr>
              <a:lnSpc>
                <a:spcPct val="150000"/>
              </a:lnSpc>
              <a:defRPr/>
            </a:pPr>
            <a:r>
              <a:rPr lang="zh-CN" altLang="zh-CN" sz="2800" b="1" dirty="0">
                <a:solidFill>
                  <a:schemeClr val="accent6">
                    <a:lumMod val="75000"/>
                  </a:schemeClr>
                </a:solidFill>
                <a:latin typeface="微软雅黑" pitchFamily="34" charset="-122"/>
                <a:ea typeface="微软雅黑" pitchFamily="34" charset="-122"/>
              </a:rPr>
              <a:t>三、识陷阱，辨语病</a:t>
            </a:r>
          </a:p>
        </p:txBody>
      </p:sp>
      <p:cxnSp>
        <p:nvCxnSpPr>
          <p:cNvPr id="18" name="直接连接符 17"/>
          <p:cNvCxnSpPr/>
          <p:nvPr/>
        </p:nvCxnSpPr>
        <p:spPr>
          <a:xfrm>
            <a:off x="3569353" y="4835931"/>
            <a:ext cx="4542077"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291384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34566" y="1268760"/>
            <a:ext cx="11449272" cy="5180393"/>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合逻辑，是指违背判断推理的基本原则或生活常理。主要表现为并列不当、主客颠倒、前后矛盾、照应不周、否定与肯定搭配不当等。由于逻辑关系具有较大的隐蔽性，判断的难度较大。误判的主要原因是大多数考生在辨析病句的时候往往依据感觉，注重从语法和意义的角度来判断，而缺少一种富有理性的逻辑意识。走出答题误区的方法是注意学习并掌握基本的逻辑常识，从词语与词语、短语与短语、句子与句子之间关系的角度把握句意。另外，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不合逻辑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的几种小类型，从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上辅助判断</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圆角矩形 6"/>
          <p:cNvSpPr/>
          <p:nvPr/>
        </p:nvSpPr>
        <p:spPr>
          <a:xfrm>
            <a:off x="14665" y="650061"/>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284960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27384"/>
            <a:ext cx="12100385" cy="646331"/>
          </a:xfrm>
          <a:prstGeom prst="rect">
            <a:avLst/>
          </a:prstGeom>
          <a:noFill/>
        </p:spPr>
        <p:txBody>
          <a:bodyPr wrap="square" rtlCol="0">
            <a:spAutoFit/>
          </a:bodyPr>
          <a:lstStyle/>
          <a:p>
            <a:pPr>
              <a:lnSpc>
                <a:spcPct val="150000"/>
              </a:lnSpc>
              <a:spcAft>
                <a:spcPts val="0"/>
              </a:spcAft>
              <a:defRPr/>
            </a:pPr>
            <a:r>
              <a:rPr lang="zh-CN" altLang="zh-CN" sz="2400" b="1" kern="0" dirty="0" smtClean="0">
                <a:solidFill>
                  <a:schemeClr val="bg1"/>
                </a:solidFill>
                <a:latin typeface="微软雅黑" pitchFamily="34" charset="-122"/>
                <a:ea typeface="微软雅黑" pitchFamily="34" charset="-122"/>
              </a:rPr>
              <a:t>抓</a:t>
            </a:r>
            <a:r>
              <a:rPr lang="zh-CN" altLang="zh-CN" sz="2400" b="1" kern="0" dirty="0">
                <a:solidFill>
                  <a:schemeClr val="bg1"/>
                </a:solidFill>
                <a:latin typeface="微软雅黑" pitchFamily="34" charset="-122"/>
                <a:ea typeface="微软雅黑" pitchFamily="34" charset="-122"/>
              </a:rPr>
              <a:t>标志，辨语病</a:t>
            </a:r>
          </a:p>
        </p:txBody>
      </p:sp>
      <p:sp>
        <p:nvSpPr>
          <p:cNvPr id="6" name="TextBox 5"/>
          <p:cNvSpPr txBox="1"/>
          <p:nvPr/>
        </p:nvSpPr>
        <p:spPr>
          <a:xfrm>
            <a:off x="334566" y="902325"/>
            <a:ext cx="11377264" cy="5262979"/>
          </a:xfrm>
          <a:prstGeom prst="rect">
            <a:avLst/>
          </a:prstGeom>
          <a:noFill/>
        </p:spPr>
        <p:txBody>
          <a:bodyPr wrap="square" rtlCol="0">
            <a:spAutoFit/>
          </a:bodyPr>
          <a:lstStyle/>
          <a:p>
            <a:pPr algn="just">
              <a:lnSpc>
                <a:spcPct val="150000"/>
              </a:lnSpc>
              <a:spcAft>
                <a:spcPts val="0"/>
              </a:spcAft>
            </a:pPr>
            <a:r>
              <a:rPr lang="en-US" altLang="zh-CN" sz="2800" b="1" kern="100" dirty="0" smtClean="0">
                <a:latin typeface="Times New Roman"/>
                <a:ea typeface="华文细黑"/>
                <a:cs typeface="Courier New"/>
              </a:rPr>
              <a:t>1</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读一读</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在辨析语病实践中，抓住句中标志性词语，可以快速巧妙地辨析语病。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看否定词</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否定词单用表否定，双重否定表肯定，还要注意多重否定。</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关注句中具有否定意味的动词、形容词，如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防止、阻止、避免、杜绝、切忌、难免、否则、忘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等，这类词本身就起否定作用。</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反问句相当于一重否定，不能误用。</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无时无刻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每时每刻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，要用双重否定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无时无刻不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才表示肯定</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78582" y="612552"/>
            <a:ext cx="10955654" cy="4616648"/>
          </a:xfrm>
          <a:prstGeom prst="rect">
            <a:avLst/>
          </a:prstGeom>
          <a:noFill/>
        </p:spPr>
        <p:txBody>
          <a:bodyPr wrap="square" rtlCol="0">
            <a:spAutoFit/>
          </a:bodyPr>
          <a:lstStyle/>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看两面词</a:t>
            </a:r>
            <a:endParaRPr lang="zh-CN" altLang="zh-CN" sz="280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句中如果出现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能否、是否、有无、成败、优劣、好坏、强弱、多少、胜负、上下</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等两面词，我们就要仔细辨析该句是否存在一面与两面搭配不当的语病</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特例分析：储蓄所吸收储蓄额的高低对国家流动资金的增长有重要的作用，因而动员城乡居民参加储蓄是积累资金的重要手段。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此句表意明确，储蓄额不论高低，对资金的积累都会产生推动作用。</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25096517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2558" y="44624"/>
            <a:ext cx="11593288" cy="6656181"/>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看并列短语</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当并列短语出现在句中时，我们要注意辨析：</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并列概念是否有属种或交叉关系；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并列短语与句子相关成分的搭配是否妥当，辨析时不能顾此失彼；</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并列成分之间的排序是否恰当；</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句子表意是否明确。</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看关联词</a:t>
            </a:r>
            <a:endParaRPr lang="zh-CN" altLang="zh-CN" sz="1050" kern="100" dirty="0">
              <a:latin typeface="宋体"/>
              <a:cs typeface="Courier New"/>
            </a:endParaRPr>
          </a:p>
          <a:p>
            <a:pPr>
              <a:lnSpc>
                <a:spcPct val="140000"/>
              </a:lnSpc>
            </a:pPr>
            <a:r>
              <a:rPr lang="zh-CN" altLang="zh-CN" sz="2800" kern="100" dirty="0">
                <a:latin typeface="Times New Roman"/>
                <a:ea typeface="华文细黑"/>
                <a:cs typeface="Times New Roman"/>
              </a:rPr>
              <a:t>有些复句的病点往往出现在关联词上。对于有关联词的句子，我们可以从以下三个方面着手：</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关联词搭配是否妥当，与分句关系是否匹配，尤其是容易混淆的几组关联词。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表并列，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表选择，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表顺向递进，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表逆向递进，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尽管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表转折，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a:t>
            </a:r>
            <a:r>
              <a:rPr lang="en-US" altLang="zh-CN" sz="2800" kern="100" dirty="0">
                <a:latin typeface="宋体"/>
                <a:ea typeface="华文细黑"/>
                <a:cs typeface="Times New Roman"/>
              </a:rPr>
              <a:t>……”</a:t>
            </a:r>
            <a:r>
              <a:rPr lang="zh-CN" altLang="zh-CN" sz="2800" kern="100" spc="-100" dirty="0">
                <a:latin typeface="Times New Roman"/>
                <a:ea typeface="华文细黑"/>
                <a:cs typeface="Times New Roman"/>
              </a:rPr>
              <a:t>表条件，</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只要</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就</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表充分条件，</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只有</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才</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表必要条件。</a:t>
            </a:r>
            <a:endParaRPr lang="zh-CN" altLang="zh-CN" sz="2800" kern="100" spc="-100" dirty="0">
              <a:latin typeface="宋体"/>
              <a:cs typeface="Courier New"/>
            </a:endParaRPr>
          </a:p>
        </p:txBody>
      </p:sp>
    </p:spTree>
    <p:extLst>
      <p:ext uri="{BB962C8B-B14F-4D97-AF65-F5344CB8AC3E}">
        <p14:creationId xmlns:p14="http://schemas.microsoft.com/office/powerpoint/2010/main" val="2360541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75027"/>
            <a:ext cx="11305256" cy="6727996"/>
          </a:xfrm>
          <a:prstGeom prst="rect">
            <a:avLst/>
          </a:prstGeom>
          <a:noFill/>
        </p:spPr>
        <p:txBody>
          <a:bodyPr wrap="square" rtlCol="0">
            <a:spAutoFit/>
          </a:bodyPr>
          <a:lstStyle/>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关联词在句中的位置是否妥当。复句中，如果前后分句的主语一致，那么关联词就放在主语之后；反之，关联词则放在主语之前。</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辨析分句的句序是否符合逻辑。</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看数量短语</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辨析带有数量短语的句子，要注意以下情况：</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累计、至少、最多、超过、平均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等这一类词语，它们后面搭配的应是确数，而不能用约数；</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降低、减少、缩小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等不能与倍数连用，而往往与分数或百分数搭配，如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减少了三分之二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增加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减少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减少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，前者是净数，后者要包括底数；</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约数不能与表示不确定的词语</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左右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左右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超过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连用，以免造成赘余或前后矛盾；</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看数量短语作定语是否有歧义。</a:t>
            </a:r>
            <a:endParaRPr lang="zh-CN" altLang="zh-CN" sz="1050" kern="100" dirty="0">
              <a:effectLst/>
              <a:latin typeface="宋体"/>
              <a:cs typeface="Courier New"/>
            </a:endParaRPr>
          </a:p>
        </p:txBody>
      </p:sp>
    </p:spTree>
    <p:extLst>
      <p:ext uri="{BB962C8B-B14F-4D97-AF65-F5344CB8AC3E}">
        <p14:creationId xmlns:p14="http://schemas.microsoft.com/office/powerpoint/2010/main" val="41353955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410589"/>
            <a:ext cx="11305256" cy="582672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看介词</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一个句子中，当介词或介词短语在句首时，我们就应该仔细分析这个句子的主、谓、宾等成分，辨析主语是否被介宾短语淹没。如果没有主语，那就属于介词结构在句首导致无主语的错误类型。这种类型的病句往往通过去掉句首介词来达到改正的目的。</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句中有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等介词，要注意辨析是否混用或是否主客颠倒。</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看指代性词语</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在代词的运用上，很容易出现语病。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这、此、他、自己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等指代性词语，往往会造成表意不明的语病。</a:t>
            </a:r>
            <a:endParaRPr lang="zh-CN" altLang="zh-CN" sz="1050" kern="100" dirty="0">
              <a:effectLst/>
              <a:latin typeface="宋体"/>
              <a:cs typeface="Courier New"/>
            </a:endParaRPr>
          </a:p>
        </p:txBody>
      </p:sp>
    </p:spTree>
    <p:extLst>
      <p:ext uri="{BB962C8B-B14F-4D97-AF65-F5344CB8AC3E}">
        <p14:creationId xmlns:p14="http://schemas.microsoft.com/office/powerpoint/2010/main" val="19174465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410589"/>
            <a:ext cx="11305256" cy="32414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看副词、判断词</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注意句中一些表范围的词语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尤其是带有绝对意义的词，如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全、都、凡是、所有、从来、历来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，注意句中一些表程度的词语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十分、非常、很、过分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，要查看表意是否自相矛盾或重复。</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发现用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表判断的句子，看主宾搭配是否恰当或成分是否残缺。</a:t>
            </a:r>
            <a:endParaRPr lang="zh-CN" altLang="zh-CN" sz="1050" kern="100" dirty="0">
              <a:effectLst/>
              <a:latin typeface="宋体"/>
              <a:cs typeface="Courier New"/>
            </a:endParaRPr>
          </a:p>
        </p:txBody>
      </p:sp>
    </p:spTree>
    <p:extLst>
      <p:ext uri="{BB962C8B-B14F-4D97-AF65-F5344CB8AC3E}">
        <p14:creationId xmlns:p14="http://schemas.microsoft.com/office/powerpoint/2010/main" val="25927238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404664"/>
            <a:ext cx="11305256" cy="3970318"/>
          </a:xfrm>
          <a:prstGeom prst="rect">
            <a:avLst/>
          </a:prstGeom>
          <a:noFill/>
        </p:spPr>
        <p:txBody>
          <a:bodyPr wrap="square" rtlCol="0">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练一练</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请根据标志性词语快速判断下列句子的正误。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我国大力推进外交理论实践创新，继去年提出构建中美新型大国关系和亲诚惠容周边外交理念之后，今年又相继推出新的理念。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如果治疗及时，脑积水的治疗效果会很好，一旦延误治疗，错失了最佳治疗时机，不仅可能危及生命，甚至会导致孩子脑瘫。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406574" y="4288573"/>
            <a:ext cx="11305256" cy="19487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句中有关联词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甚至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，考虑递进关系复句语序是否恰当。应将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不仅可能危及生命，甚至会导致孩子脑瘫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不仅会导致孩子脑瘫，甚至可能危及生命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9942110" y="2471103"/>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6" name="矩形 5"/>
          <p:cNvSpPr/>
          <p:nvPr/>
        </p:nvSpPr>
        <p:spPr>
          <a:xfrm>
            <a:off x="9582070" y="3747563"/>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17210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4" grpId="0"/>
      <p:bldP spid="4"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404664"/>
            <a:ext cx="11305256"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为群众排忧解难，切忌不能停留在口头上，要有实际行动，让老百姓看得见、感受得到。从小事做起，比如了解群众需求，尽量方便群众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406574" y="2402441"/>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有否定词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切忌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，考虑是否否定不当。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切忌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保留一个即可。</a:t>
            </a:r>
            <a:endParaRPr lang="zh-CN" altLang="zh-CN" sz="1050" kern="100" dirty="0">
              <a:effectLst/>
              <a:latin typeface="宋体"/>
              <a:cs typeface="Courier New"/>
            </a:endParaRPr>
          </a:p>
        </p:txBody>
      </p:sp>
      <p:sp>
        <p:nvSpPr>
          <p:cNvPr id="4" name="TextBox 3"/>
          <p:cNvSpPr txBox="1"/>
          <p:nvPr/>
        </p:nvSpPr>
        <p:spPr>
          <a:xfrm>
            <a:off x="406574" y="3789040"/>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近年来，我省快递服务业发展迅猛，今年前三季度，业务量达</a:t>
            </a:r>
            <a:r>
              <a:rPr lang="en-US" altLang="zh-CN" sz="2800" kern="100" dirty="0">
                <a:latin typeface="Times New Roman"/>
                <a:ea typeface="华文细黑"/>
                <a:cs typeface="Courier New"/>
              </a:rPr>
              <a:t>9.6</a:t>
            </a:r>
            <a:r>
              <a:rPr lang="zh-CN" altLang="zh-CN" sz="2800" kern="100" dirty="0">
                <a:latin typeface="Times New Roman"/>
                <a:ea typeface="华文细黑"/>
                <a:cs typeface="Times New Roman"/>
              </a:rPr>
              <a:t>亿件以上，业务收入</a:t>
            </a:r>
            <a:r>
              <a:rPr lang="en-US" altLang="zh-CN" sz="2800" kern="100" dirty="0">
                <a:latin typeface="Times New Roman"/>
                <a:ea typeface="华文细黑"/>
                <a:cs typeface="Courier New"/>
              </a:rPr>
              <a:t>135.3</a:t>
            </a:r>
            <a:r>
              <a:rPr lang="zh-CN" altLang="zh-CN" sz="2800" kern="100" dirty="0">
                <a:latin typeface="Times New Roman"/>
                <a:ea typeface="华文细黑"/>
                <a:cs typeface="Times New Roman"/>
              </a:rPr>
              <a:t>亿元，继续呈快速增长态势。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5202748"/>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句中有数词，考虑数词使用是否恰当。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矛盾。</a:t>
            </a:r>
            <a:endParaRPr lang="zh-CN" altLang="zh-CN" sz="1050" kern="100" dirty="0">
              <a:effectLst/>
              <a:latin typeface="宋体"/>
              <a:cs typeface="Courier New"/>
            </a:endParaRPr>
          </a:p>
        </p:txBody>
      </p:sp>
      <p:sp>
        <p:nvSpPr>
          <p:cNvPr id="6" name="矩形 5"/>
          <p:cNvSpPr/>
          <p:nvPr/>
        </p:nvSpPr>
        <p:spPr>
          <a:xfrm>
            <a:off x="10878214" y="1784849"/>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8" name="矩形 7"/>
          <p:cNvSpPr/>
          <p:nvPr/>
        </p:nvSpPr>
        <p:spPr>
          <a:xfrm>
            <a:off x="8615486" y="4552657"/>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32024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5" grpId="0"/>
      <p:bldP spid="5" grpId="1"/>
      <p:bldP spid="6" grpId="0"/>
      <p:bldP spid="6" grpId="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260648"/>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英国可能将推出一项新规定，能否允许胚胎的基因来自父母以外的第三人，以避免将母亲携带的致命基因性疾病遗传给孩子。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406574" y="1628800"/>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两面词与后面搭配不当。</a:t>
            </a:r>
            <a:endParaRPr lang="zh-CN" altLang="zh-CN" sz="1050" kern="100" dirty="0">
              <a:effectLst/>
              <a:latin typeface="宋体"/>
              <a:cs typeface="Courier New"/>
            </a:endParaRPr>
          </a:p>
        </p:txBody>
      </p:sp>
      <p:sp>
        <p:nvSpPr>
          <p:cNvPr id="4" name="TextBox 3"/>
          <p:cNvSpPr txBox="1"/>
          <p:nvPr/>
        </p:nvSpPr>
        <p:spPr>
          <a:xfrm>
            <a:off x="406574" y="2348880"/>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大型话剧《保卫理想》是一部给人以深刻警示和心灵震撼的优秀文艺作品，也是我们党风廉政建设的生动教材和重要措施。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3717032"/>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字句中，主语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《保卫理想》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与宾语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措施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endParaRPr lang="zh-CN" altLang="zh-CN" sz="1050" kern="100" dirty="0">
              <a:effectLst/>
              <a:latin typeface="宋体"/>
              <a:cs typeface="Courier New"/>
            </a:endParaRPr>
          </a:p>
        </p:txBody>
      </p:sp>
      <p:sp>
        <p:nvSpPr>
          <p:cNvPr id="6" name="TextBox 5"/>
          <p:cNvSpPr txBox="1"/>
          <p:nvPr/>
        </p:nvSpPr>
        <p:spPr>
          <a:xfrm>
            <a:off x="406574" y="4437112"/>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由于</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世纪社会现实的极端冷酷荒诞，使现代西方人丧失了对未来的最后信念，他们开始凝视自己的内心深处。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5805264"/>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句首有介词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，使主语残缺。</a:t>
            </a:r>
            <a:endParaRPr lang="zh-CN" altLang="zh-CN" sz="1050" kern="100" dirty="0">
              <a:effectLst/>
              <a:latin typeface="宋体"/>
              <a:cs typeface="Courier New"/>
            </a:endParaRPr>
          </a:p>
        </p:txBody>
      </p:sp>
      <p:sp>
        <p:nvSpPr>
          <p:cNvPr id="9" name="矩形 8"/>
          <p:cNvSpPr/>
          <p:nvPr/>
        </p:nvSpPr>
        <p:spPr>
          <a:xfrm>
            <a:off x="9603278" y="104373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9270448" y="315317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1" name="矩形 10"/>
          <p:cNvSpPr/>
          <p:nvPr/>
        </p:nvSpPr>
        <p:spPr>
          <a:xfrm>
            <a:off x="7421830" y="5209361"/>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2" name="矩形 11"/>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270831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3" grpId="0"/>
      <p:bldP spid="3" grpId="1"/>
      <p:bldP spid="5" grpId="0"/>
      <p:bldP spid="5" grpId="1"/>
      <p:bldP spid="8" grpId="0"/>
      <p:bldP spid="8" grpId="1"/>
      <p:bldP spid="9" grpId="0"/>
      <p:bldP spid="9" grpId="1"/>
      <p:bldP spid="10" grpId="0"/>
      <p:bldP spid="10"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zh-CN" sz="2400" b="1" kern="0" dirty="0" smtClean="0">
                <a:solidFill>
                  <a:schemeClr val="bg1"/>
                </a:solidFill>
                <a:latin typeface="微软雅黑" pitchFamily="34" charset="-122"/>
                <a:ea typeface="微软雅黑" pitchFamily="34" charset="-122"/>
              </a:rPr>
              <a:t>归类</a:t>
            </a:r>
            <a:r>
              <a:rPr lang="zh-CN" altLang="zh-CN" sz="2400" b="1" kern="0" dirty="0">
                <a:solidFill>
                  <a:schemeClr val="bg1"/>
                </a:solidFill>
                <a:latin typeface="微软雅黑" pitchFamily="34" charset="-122"/>
                <a:ea typeface="微软雅黑" pitchFamily="34" charset="-122"/>
              </a:rPr>
              <a:t>型，辨语病</a:t>
            </a:r>
          </a:p>
        </p:txBody>
      </p:sp>
      <p:sp>
        <p:nvSpPr>
          <p:cNvPr id="6" name="TextBox 5"/>
          <p:cNvSpPr txBox="1"/>
          <p:nvPr/>
        </p:nvSpPr>
        <p:spPr>
          <a:xfrm>
            <a:off x="262559" y="900584"/>
            <a:ext cx="11665295" cy="4616648"/>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成分残缺或赘余</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自恋型人格障碍的本质是过度的自我重要感，这种明显的自恋常伴随</a:t>
            </a:r>
            <a:r>
              <a:rPr lang="zh-CN" altLang="zh-CN" sz="2800" kern="100" dirty="0" smtClean="0">
                <a:latin typeface="Times New Roman"/>
                <a:ea typeface="华文细黑"/>
                <a:cs typeface="Times New Roman"/>
              </a:rPr>
              <a:t>着</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脆弱</a:t>
            </a:r>
            <a:r>
              <a:rPr lang="zh-CN" altLang="zh-CN" sz="2800" kern="100" dirty="0">
                <a:latin typeface="Times New Roman"/>
                <a:ea typeface="华文细黑"/>
                <a:cs typeface="Times New Roman"/>
              </a:rPr>
              <a:t>的自尊，这使患者不断地检查别人对他的印象如何，并且对他人</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批评</a:t>
            </a:r>
            <a:r>
              <a:rPr lang="zh-CN" altLang="zh-CN" sz="2800" kern="100" dirty="0">
                <a:latin typeface="Times New Roman"/>
                <a:ea typeface="华文细黑"/>
                <a:cs typeface="Times New Roman"/>
              </a:rPr>
              <a:t>作出愤怒或失望。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观众当然需要娱乐，但更需要多方面的文化营养，需要在艺术熏陶中</a:t>
            </a:r>
            <a:r>
              <a:rPr lang="zh-CN" altLang="zh-CN" sz="2800" kern="100" dirty="0" smtClean="0">
                <a:latin typeface="Times New Roman"/>
                <a:ea typeface="华文细黑"/>
                <a:cs typeface="Times New Roman"/>
              </a:rPr>
              <a:t>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别是</a:t>
            </a:r>
            <a:r>
              <a:rPr lang="zh-CN" altLang="zh-CN" sz="2800" kern="100" dirty="0">
                <a:latin typeface="Times New Roman"/>
                <a:ea typeface="华文细黑"/>
                <a:cs typeface="Times New Roman"/>
              </a:rPr>
              <a:t>在创新思维的激发中走向精神境界的现代化</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8091" y="177454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82538" y="422108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188640"/>
            <a:ext cx="11305256"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不管是否情愿，生活总在催促我们迈步向前，人们整装、跋涉、启程、落脚，停在哪里，哪里就会燃起灶火，而无论脚步走多远，只有家乡的味道熟悉而顽固。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2206605"/>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句中并列短语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整装、跋涉、启程、落脚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语序不当，应把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跋涉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启程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的位置调换一下。</a:t>
            </a:r>
            <a:endParaRPr lang="zh-CN" altLang="zh-CN" sz="1050" kern="100" dirty="0">
              <a:effectLst/>
              <a:latin typeface="宋体"/>
              <a:cs typeface="Courier New"/>
            </a:endParaRPr>
          </a:p>
        </p:txBody>
      </p:sp>
      <p:sp>
        <p:nvSpPr>
          <p:cNvPr id="6" name="TextBox 5"/>
          <p:cNvSpPr txBox="1"/>
          <p:nvPr/>
        </p:nvSpPr>
        <p:spPr>
          <a:xfrm>
            <a:off x="406574" y="3565011"/>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实施名牌战略，精心打造世界知名品牌，是加入</a:t>
            </a:r>
            <a:r>
              <a:rPr lang="en-US" altLang="zh-CN" sz="2800" kern="100" dirty="0">
                <a:latin typeface="Times New Roman"/>
                <a:ea typeface="华文细黑"/>
                <a:cs typeface="Courier New"/>
              </a:rPr>
              <a:t>WTO</a:t>
            </a:r>
            <a:r>
              <a:rPr lang="zh-CN" altLang="zh-CN" sz="2800" kern="100" dirty="0">
                <a:latin typeface="Times New Roman"/>
                <a:ea typeface="华文细黑"/>
                <a:cs typeface="Times New Roman"/>
              </a:rPr>
              <a:t>之后，面对机遇和挑战并存的形势，我国各大企业相继制定的。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4933163"/>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此句是一个复杂的单句，提取主干，发现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是判断词，全句缺少宾语。</a:t>
            </a:r>
            <a:endParaRPr lang="zh-CN" altLang="zh-CN" sz="1050" kern="100" dirty="0">
              <a:effectLst/>
              <a:latin typeface="宋体"/>
              <a:cs typeface="Courier New"/>
            </a:endParaRPr>
          </a:p>
        </p:txBody>
      </p:sp>
      <p:sp>
        <p:nvSpPr>
          <p:cNvPr id="9" name="矩形 8"/>
          <p:cNvSpPr/>
          <p:nvPr/>
        </p:nvSpPr>
        <p:spPr>
          <a:xfrm>
            <a:off x="3535243" y="162880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8183438" y="434496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1" name="矩形 10"/>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4301703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P spid="8" grpId="0"/>
      <p:bldP spid="8" grpId="1"/>
      <p:bldP spid="9" grpId="0"/>
      <p:bldP spid="9" grpId="1"/>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4566" y="620688"/>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因为这是金秋游园的最后一天，公园里很安静，所以游人很少</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334566" y="2060848"/>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此句因果关系倒置，应改为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因为这是金秋游园的最后一天，游人很少，所以公园里很安静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334566" y="3419254"/>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育珠的河蚌在地播养殖前，一定要在水层中垂吊十至十五天以上</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334566" y="4787406"/>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十至十五天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矛盾，应删去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0775726" y="139361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9" name="矩形 8"/>
          <p:cNvSpPr/>
          <p:nvPr/>
        </p:nvSpPr>
        <p:spPr>
          <a:xfrm>
            <a:off x="10785886" y="420076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1576569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8" grpId="0"/>
      <p:bldP spid="8" grpId="1"/>
      <p:bldP spid="3" grpId="0"/>
      <p:bldP spid="3" grpId="1"/>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766445"/>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南北朝时期，由于北方民族的大融合、工商业经济的发展，为隋统一全国创造了条件。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2206605"/>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介词结构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由于北方民族的大融合、工商业经济的发展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位于句首，使句子缺少主语。</a:t>
            </a:r>
            <a:endParaRPr lang="zh-CN" altLang="zh-CN" sz="1050" kern="100" dirty="0">
              <a:effectLst/>
              <a:latin typeface="宋体"/>
              <a:cs typeface="Courier New"/>
            </a:endParaRPr>
          </a:p>
        </p:txBody>
      </p:sp>
      <p:sp>
        <p:nvSpPr>
          <p:cNvPr id="6" name="TextBox 5"/>
          <p:cNvSpPr txBox="1"/>
          <p:nvPr/>
        </p:nvSpPr>
        <p:spPr>
          <a:xfrm>
            <a:off x="406574" y="3565011"/>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投资环境的好坏、服务质量的优劣、政府公务人员素质的高低，都是地区经济又好又快发展的重要保证。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4933163"/>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此句前后分句两面与一面不搭配。</a:t>
            </a:r>
            <a:endParaRPr lang="zh-CN" altLang="zh-CN" sz="1050" kern="100" dirty="0">
              <a:effectLst/>
              <a:latin typeface="宋体"/>
              <a:cs typeface="Courier New"/>
            </a:endParaRPr>
          </a:p>
        </p:txBody>
      </p:sp>
      <p:sp>
        <p:nvSpPr>
          <p:cNvPr id="3" name="矩形 2"/>
          <p:cNvSpPr/>
          <p:nvPr/>
        </p:nvSpPr>
        <p:spPr>
          <a:xfrm>
            <a:off x="6383238" y="434594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9" name="矩形 8"/>
          <p:cNvSpPr/>
          <p:nvPr/>
        </p:nvSpPr>
        <p:spPr>
          <a:xfrm>
            <a:off x="3533398" y="154663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634354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8" grpId="0"/>
      <p:bldP spid="8" grpId="1"/>
      <p:bldP spid="3" grpId="0"/>
      <p:bldP spid="3" grpId="1"/>
      <p:bldP spid="9" grpId="0"/>
      <p:bldP spid="9"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766445"/>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⑭</a:t>
            </a:r>
            <a:r>
              <a:rPr lang="zh-CN" altLang="zh-CN" sz="2800" kern="100" dirty="0">
                <a:latin typeface="Times New Roman"/>
                <a:ea typeface="华文细黑"/>
                <a:cs typeface="Times New Roman"/>
              </a:rPr>
              <a:t>我们的报刊、杂志、电视和一切出版物，更有责任做出表率，杜绝用字不规范现象，增强使用语言文字的规范意识。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2206605"/>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句中种属概念并列，不合逻辑。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出版物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报刊、杂志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406574" y="2990688"/>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⑮</a:t>
            </a:r>
            <a:r>
              <a:rPr lang="zh-CN" altLang="zh-CN" sz="2800" kern="100" dirty="0">
                <a:latin typeface="Times New Roman"/>
                <a:ea typeface="华文细黑"/>
                <a:cs typeface="Times New Roman"/>
              </a:rPr>
              <a:t>美国政府表示仍然支持强势美元，但这到底只是嘴上说说还是采取果断措施，经济学家对此的看法是否定的。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4358840"/>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指代不清，是指上文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嘴上说说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采取果断措施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不明确。</a:t>
            </a:r>
            <a:endParaRPr lang="zh-CN" altLang="zh-CN" sz="1050" kern="100" dirty="0">
              <a:effectLst/>
              <a:latin typeface="宋体"/>
              <a:cs typeface="Courier New"/>
            </a:endParaRPr>
          </a:p>
        </p:txBody>
      </p:sp>
      <p:sp>
        <p:nvSpPr>
          <p:cNvPr id="3" name="矩形 2"/>
          <p:cNvSpPr/>
          <p:nvPr/>
        </p:nvSpPr>
        <p:spPr>
          <a:xfrm>
            <a:off x="8183438" y="153762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9" name="矩形 8"/>
          <p:cNvSpPr/>
          <p:nvPr/>
        </p:nvSpPr>
        <p:spPr>
          <a:xfrm>
            <a:off x="7135643" y="3769876"/>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584938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8" grpId="0"/>
      <p:bldP spid="8" grpId="1"/>
      <p:bldP spid="3" grpId="0"/>
      <p:bldP spid="3" grpId="1"/>
      <p:bldP spid="9" grpId="0"/>
      <p:bldP spid="9"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766445"/>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⑯</a:t>
            </a:r>
            <a:r>
              <a:rPr lang="zh-CN" altLang="zh-CN" sz="2800" kern="100" dirty="0">
                <a:latin typeface="Times New Roman"/>
                <a:ea typeface="华文细黑"/>
                <a:cs typeface="Times New Roman"/>
              </a:rPr>
              <a:t>一些重点中学不但开设了多媒体教学实验，而且有的普通中学也开始了这方面的探索。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2132856"/>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关联词在句中位置不当，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应置于句首，因为前后分句主语不同。</a:t>
            </a:r>
            <a:endParaRPr lang="zh-CN" altLang="zh-CN" sz="1050" kern="100" dirty="0">
              <a:effectLst/>
              <a:latin typeface="宋体"/>
              <a:cs typeface="Courier New"/>
            </a:endParaRPr>
          </a:p>
        </p:txBody>
      </p:sp>
      <p:sp>
        <p:nvSpPr>
          <p:cNvPr id="6" name="TextBox 5"/>
          <p:cNvSpPr txBox="1"/>
          <p:nvPr/>
        </p:nvSpPr>
        <p:spPr>
          <a:xfrm>
            <a:off x="406574" y="3501008"/>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宋体"/>
                <a:ea typeface="MS Mincho"/>
                <a:cs typeface="MS Mincho"/>
              </a:rPr>
              <a:t>⑮</a:t>
            </a:r>
            <a:r>
              <a:rPr lang="zh-CN" altLang="zh-CN" sz="2800" kern="100" dirty="0" smtClean="0">
                <a:latin typeface="Times New Roman"/>
                <a:ea typeface="华文细黑"/>
                <a:cs typeface="Times New Roman"/>
              </a:rPr>
              <a:t>美国政府表示仍然支持强势美元，但这到底只是嘴上说说还是采取果断措施，经济学家对此的看法是否定的。</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4933163"/>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不能用倍数表示。</a:t>
            </a:r>
            <a:endParaRPr lang="zh-CN" altLang="zh-CN" sz="1050" kern="100" dirty="0">
              <a:effectLst/>
              <a:latin typeface="宋体"/>
              <a:cs typeface="Courier New"/>
            </a:endParaRPr>
          </a:p>
        </p:txBody>
      </p:sp>
      <p:sp>
        <p:nvSpPr>
          <p:cNvPr id="2" name="矩形 1"/>
          <p:cNvSpPr/>
          <p:nvPr/>
        </p:nvSpPr>
        <p:spPr>
          <a:xfrm>
            <a:off x="3523238" y="152746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7" name="矩形 6"/>
          <p:cNvSpPr/>
          <p:nvPr/>
        </p:nvSpPr>
        <p:spPr>
          <a:xfrm>
            <a:off x="7093158" y="427393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858468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p:bldP spid="5" grpId="1"/>
      <p:bldP spid="8" grpId="0"/>
      <p:bldP spid="8" grpId="1"/>
      <p:bldP spid="2" grpId="0"/>
      <p:bldP spid="2" grpId="1"/>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548680"/>
            <a:ext cx="11305256" cy="738664"/>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⑱</a:t>
            </a:r>
            <a:r>
              <a:rPr lang="zh-CN" altLang="zh-CN" sz="2800" kern="100" dirty="0">
                <a:latin typeface="Times New Roman"/>
                <a:ea typeface="华文细黑"/>
                <a:cs typeface="Times New Roman"/>
              </a:rPr>
              <a:t>探月、黑洞和微博这类概念对尚属幼稚的小朋友是陌生的。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TextBox 4"/>
          <p:cNvSpPr txBox="1"/>
          <p:nvPr/>
        </p:nvSpPr>
        <p:spPr>
          <a:xfrm>
            <a:off x="406574" y="1267019"/>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主客颠倒。</a:t>
            </a:r>
            <a:endParaRPr lang="zh-CN" altLang="zh-CN" sz="1050" kern="100" dirty="0">
              <a:effectLst/>
              <a:latin typeface="宋体"/>
              <a:cs typeface="Courier New"/>
            </a:endParaRPr>
          </a:p>
        </p:txBody>
      </p:sp>
      <p:sp>
        <p:nvSpPr>
          <p:cNvPr id="6" name="TextBox 5"/>
          <p:cNvSpPr txBox="1"/>
          <p:nvPr/>
        </p:nvSpPr>
        <p:spPr>
          <a:xfrm>
            <a:off x="406574" y="1987099"/>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⑲</a:t>
            </a:r>
            <a:r>
              <a:rPr lang="zh-CN" altLang="zh-CN" sz="2800" kern="100" dirty="0">
                <a:latin typeface="Times New Roman"/>
                <a:ea typeface="华文细黑"/>
                <a:cs typeface="Times New Roman"/>
              </a:rPr>
              <a:t>要在西部大开发的战略规划中抓住机会，迅速发展，关键是能否加速培养一批各行各业的人才。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TextBox 7"/>
          <p:cNvSpPr txBox="1"/>
          <p:nvPr/>
        </p:nvSpPr>
        <p:spPr>
          <a:xfrm>
            <a:off x="406574" y="3355251"/>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一面与两面不搭配。</a:t>
            </a:r>
            <a:endParaRPr lang="zh-CN" altLang="zh-CN" sz="1050" kern="100" dirty="0">
              <a:effectLst/>
              <a:latin typeface="宋体"/>
              <a:cs typeface="Courier New"/>
            </a:endParaRPr>
          </a:p>
        </p:txBody>
      </p:sp>
      <p:sp>
        <p:nvSpPr>
          <p:cNvPr id="7" name="TextBox 6"/>
          <p:cNvSpPr txBox="1"/>
          <p:nvPr/>
        </p:nvSpPr>
        <p:spPr>
          <a:xfrm>
            <a:off x="406574" y="4003323"/>
            <a:ext cx="11305256" cy="1384995"/>
          </a:xfrm>
          <a:prstGeom prst="rect">
            <a:avLst/>
          </a:prstGeom>
          <a:noFill/>
        </p:spPr>
        <p:txBody>
          <a:bodyPr wrap="square" rtlCol="0">
            <a:spAutoFit/>
          </a:bodyPr>
          <a:lstStyle/>
          <a:p>
            <a:pPr algn="just">
              <a:lnSpc>
                <a:spcPct val="150000"/>
              </a:lnSpc>
              <a:spcAft>
                <a:spcPts val="0"/>
              </a:spcAft>
            </a:pPr>
            <a:r>
              <a:rPr lang="zh-CN" altLang="zh-CN" sz="2800" kern="100" dirty="0">
                <a:latin typeface="宋体"/>
                <a:ea typeface="MS Mincho"/>
                <a:cs typeface="MS Mincho"/>
              </a:rPr>
              <a:t>⑳</a:t>
            </a:r>
            <a:r>
              <a:rPr lang="zh-CN" altLang="zh-CN" sz="2800" kern="100" dirty="0">
                <a:latin typeface="Times New Roman"/>
                <a:ea typeface="华文细黑"/>
                <a:cs typeface="Times New Roman"/>
              </a:rPr>
              <a:t>在新时期，每个党员都要带头学政治，讲正气，树新风，不断提高和改进自己的思想水平和工作作风。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406574" y="5433737"/>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动宾搭配不当，应改为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提高自己的思想水平，改进工作作风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10302150" y="682839"/>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0" name="矩形 9"/>
          <p:cNvSpPr/>
          <p:nvPr/>
        </p:nvSpPr>
        <p:spPr>
          <a:xfrm>
            <a:off x="4965243" y="2750716"/>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2" name="矩形 11"/>
          <p:cNvSpPr/>
          <p:nvPr/>
        </p:nvSpPr>
        <p:spPr>
          <a:xfrm>
            <a:off x="6034315" y="477710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3" name="矩形 12"/>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991308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5" grpId="0"/>
      <p:bldP spid="5" grpId="1"/>
      <p:bldP spid="8" grpId="0"/>
      <p:bldP spid="8" grpId="1"/>
      <p:bldP spid="9" grpId="0"/>
      <p:bldP spid="9" grpId="1"/>
      <p:bldP spid="2" grpId="0"/>
      <p:bldP spid="2" grpId="1"/>
      <p:bldP spid="10" grpId="0"/>
      <p:bldP spid="10" grpId="1"/>
      <p:bldP spid="12" grpId="0"/>
      <p:bldP spid="1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6574" y="620688"/>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忠</a:t>
            </a:r>
            <a:r>
              <a:rPr lang="zh-CN" altLang="zh-CN" sz="2800" kern="100" dirty="0">
                <a:latin typeface="Times New Roman"/>
                <a:ea typeface="华文细黑"/>
                <a:cs typeface="Times New Roman"/>
              </a:rPr>
              <a:t>王李秀成临刑前是不是很英勇呢？从一些记载上看，不是这样的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406574" y="1980835"/>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指代不明。</a:t>
            </a:r>
            <a:endParaRPr lang="zh-CN" altLang="zh-CN" sz="1050" kern="100" dirty="0">
              <a:effectLst/>
              <a:latin typeface="宋体"/>
              <a:cs typeface="Courier New"/>
            </a:endParaRPr>
          </a:p>
        </p:txBody>
      </p:sp>
      <p:sp>
        <p:nvSpPr>
          <p:cNvPr id="10" name="TextBox 9"/>
          <p:cNvSpPr txBox="1"/>
          <p:nvPr/>
        </p:nvSpPr>
        <p:spPr>
          <a:xfrm>
            <a:off x="406574" y="2780928"/>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近几年</a:t>
            </a:r>
            <a:r>
              <a:rPr lang="zh-CN" altLang="zh-CN" sz="2800" kern="100" dirty="0">
                <a:latin typeface="Times New Roman"/>
                <a:ea typeface="华文细黑"/>
                <a:cs typeface="Times New Roman"/>
              </a:rPr>
              <a:t>，常有报纸对明星大肆吹捧，过分的溢美之词，助长了某些明星的骄傲情绪。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1" name="TextBox 10"/>
          <p:cNvSpPr txBox="1"/>
          <p:nvPr/>
        </p:nvSpPr>
        <p:spPr>
          <a:xfrm>
            <a:off x="406574" y="4117712"/>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溢美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本身的意思就是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过分夸赞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，再加上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就造成了语意重复。</a:t>
            </a:r>
            <a:endParaRPr lang="zh-CN" altLang="zh-CN" sz="1050" kern="100" dirty="0">
              <a:effectLst/>
              <a:latin typeface="宋体"/>
              <a:cs typeface="Courier New"/>
            </a:endParaRPr>
          </a:p>
        </p:txBody>
      </p:sp>
      <p:sp>
        <p:nvSpPr>
          <p:cNvPr id="2" name="矩形 1"/>
          <p:cNvSpPr/>
          <p:nvPr/>
        </p:nvSpPr>
        <p:spPr>
          <a:xfrm>
            <a:off x="10878214" y="139361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3" name="矩形 12"/>
          <p:cNvSpPr/>
          <p:nvPr/>
        </p:nvSpPr>
        <p:spPr>
          <a:xfrm>
            <a:off x="3142878" y="359449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4" name="矩形 13"/>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1028" name="Picture 4" descr="F:\乱\序号\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182" y="846872"/>
            <a:ext cx="345758" cy="3457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F:\乱\序号\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182" y="3113722"/>
            <a:ext cx="345758" cy="345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388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P spid="11" grpId="0"/>
      <p:bldP spid="11" grpId="1"/>
      <p:bldP spid="2" grpId="0"/>
      <p:bldP spid="2" grpId="1"/>
      <p:bldP spid="13" grpId="0"/>
      <p:bldP spid="1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4566" y="459829"/>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无论</a:t>
            </a:r>
            <a:r>
              <a:rPr lang="zh-CN" altLang="zh-CN" sz="2800" kern="100" dirty="0">
                <a:latin typeface="Times New Roman"/>
                <a:ea typeface="华文细黑"/>
                <a:cs typeface="Times New Roman"/>
              </a:rPr>
              <a:t>党员干部和普通群众，毫无例外，都必须遵守国家法律法规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334566" y="1901731"/>
            <a:ext cx="11305256" cy="2031325"/>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关联词误用。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是无条件关联词，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后面不能跟并列短语，只能跟选择性连词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组成的短语，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党员干部和普通群众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党员干部还是普通群众</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2" name="TextBox 11"/>
          <p:cNvSpPr txBox="1"/>
          <p:nvPr/>
        </p:nvSpPr>
        <p:spPr>
          <a:xfrm>
            <a:off x="334566" y="3934028"/>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公司</a:t>
            </a:r>
            <a:r>
              <a:rPr lang="zh-CN" altLang="zh-CN" sz="2800" kern="100" dirty="0">
                <a:latin typeface="Times New Roman"/>
                <a:ea typeface="华文细黑"/>
                <a:cs typeface="Times New Roman"/>
              </a:rPr>
              <a:t>由于改进生产技术，产量大幅度提高，由原来每班只能生产</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件增加到每班可以生产</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件，产量增加了</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TextBox 12"/>
          <p:cNvSpPr txBox="1"/>
          <p:nvPr/>
        </p:nvSpPr>
        <p:spPr>
          <a:xfrm>
            <a:off x="334566" y="5373216"/>
            <a:ext cx="11305256" cy="65684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增加了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是净增数，应将</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10797003" y="123496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4" name="矩形 13"/>
          <p:cNvSpPr/>
          <p:nvPr/>
        </p:nvSpPr>
        <p:spPr>
          <a:xfrm>
            <a:off x="7567691" y="472718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5" name="矩形 1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2050" name="Picture 2" descr="F:\乱\序号\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578" y="692696"/>
            <a:ext cx="345758" cy="3457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F:\乱\序号\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578" y="4163362"/>
            <a:ext cx="345758" cy="345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5793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13" grpId="0"/>
      <p:bldP spid="13" grpId="1"/>
      <p:bldP spid="4" grpId="0"/>
      <p:bldP spid="4" grpId="1"/>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TextBox 6"/>
          <p:cNvSpPr txBox="1"/>
          <p:nvPr/>
        </p:nvSpPr>
        <p:spPr>
          <a:xfrm>
            <a:off x="324406" y="188640"/>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关于</a:t>
            </a:r>
            <a:r>
              <a:rPr lang="zh-CN" altLang="zh-CN" sz="2800" kern="100" dirty="0">
                <a:latin typeface="Times New Roman"/>
                <a:ea typeface="华文细黑"/>
                <a:cs typeface="Times New Roman"/>
              </a:rPr>
              <a:t>这种侵害消费者权益的霸王条款，中消协将分别给予点评，及时曝光。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334566" y="1556792"/>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介词误用，应把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TextBox 11"/>
          <p:cNvSpPr txBox="1"/>
          <p:nvPr/>
        </p:nvSpPr>
        <p:spPr>
          <a:xfrm>
            <a:off x="334566" y="2204864"/>
            <a:ext cx="11305256" cy="203132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经贸方面，不管中美关系将因中国入世而变得更加密切，但同时也</a:t>
            </a:r>
            <a:r>
              <a:rPr lang="zh-CN" altLang="zh-CN" sz="2800" kern="100" dirty="0" smtClean="0">
                <a:latin typeface="Times New Roman"/>
                <a:ea typeface="华文细黑"/>
                <a:cs typeface="Times New Roman"/>
              </a:rPr>
              <a:t>应</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看到</a:t>
            </a:r>
            <a:r>
              <a:rPr lang="zh-CN" altLang="zh-CN" sz="2800" kern="100" dirty="0">
                <a:latin typeface="Times New Roman"/>
                <a:ea typeface="华文细黑"/>
                <a:cs typeface="Times New Roman"/>
              </a:rPr>
              <a:t>，中美之间的贸易摩擦和纠纷不但不会减少，很可能还会增多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TextBox 12"/>
          <p:cNvSpPr txBox="1"/>
          <p:nvPr/>
        </p:nvSpPr>
        <p:spPr>
          <a:xfrm>
            <a:off x="334566" y="4005064"/>
            <a:ext cx="11305256" cy="259506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句中的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应换成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尽管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以和后面的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相搭配。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尽管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略等于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，表达的是转折关系，后面用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来照应；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略等于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，表达的是条件关系，后面一般用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一类的表示全范围的词语来照应。</a:t>
            </a:r>
            <a:endParaRPr lang="zh-CN" altLang="zh-CN" sz="1050" kern="100" dirty="0">
              <a:effectLst/>
              <a:latin typeface="宋体"/>
              <a:cs typeface="Courier New"/>
            </a:endParaRPr>
          </a:p>
        </p:txBody>
      </p:sp>
      <p:sp>
        <p:nvSpPr>
          <p:cNvPr id="2" name="矩形 1"/>
          <p:cNvSpPr/>
          <p:nvPr/>
        </p:nvSpPr>
        <p:spPr>
          <a:xfrm>
            <a:off x="1692558" y="982772"/>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3" name="矩形 2"/>
          <p:cNvSpPr/>
          <p:nvPr/>
        </p:nvSpPr>
        <p:spPr>
          <a:xfrm>
            <a:off x="10785886" y="363602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8" name="圆角矩形 7"/>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3074" name="Picture 2" descr="F:\乱\序号\2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08" y="404664"/>
            <a:ext cx="345758" cy="3457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F:\乱\序号\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008" y="2492896"/>
            <a:ext cx="345758" cy="345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9975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p:bldP spid="9" grpId="1"/>
      <p:bldP spid="13" grpId="0"/>
      <p:bldP spid="13" grpId="1"/>
      <p:bldP spid="2" grpId="0"/>
      <p:bldP spid="2" grpId="1"/>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2598" y="836712"/>
            <a:ext cx="11305256" cy="738664"/>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晓航背着老师和同学偷偷地溜出去玩。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262558" y="1628800"/>
            <a:ext cx="11305256"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有歧义。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可以是连词，也可以是介词，造成句子表意不明。</a:t>
            </a:r>
            <a:endParaRPr lang="zh-CN" altLang="zh-CN" sz="1050" kern="100" dirty="0">
              <a:effectLst/>
              <a:latin typeface="宋体"/>
              <a:cs typeface="Courier New"/>
            </a:endParaRPr>
          </a:p>
        </p:txBody>
      </p:sp>
      <p:sp>
        <p:nvSpPr>
          <p:cNvPr id="12" name="TextBox 11"/>
          <p:cNvSpPr txBox="1"/>
          <p:nvPr/>
        </p:nvSpPr>
        <p:spPr>
          <a:xfrm>
            <a:off x="262558" y="2500901"/>
            <a:ext cx="11305256" cy="138499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剧组</a:t>
            </a:r>
            <a:r>
              <a:rPr lang="zh-CN" altLang="zh-CN" sz="2800" kern="100" dirty="0">
                <a:latin typeface="Times New Roman"/>
                <a:ea typeface="华文细黑"/>
                <a:cs typeface="Times New Roman"/>
              </a:rPr>
              <a:t>全体人员经过八十多天的苦战，一部情节新、演员新、技术新的十六集电视连续剧《西游记》终于与观众见面了。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TextBox 12"/>
          <p:cNvSpPr txBox="1"/>
          <p:nvPr/>
        </p:nvSpPr>
        <p:spPr>
          <a:xfrm>
            <a:off x="262558" y="3934797"/>
            <a:ext cx="11305256"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语序不当。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这个介词把自己的主语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剧组全体人员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遗漏在了自己的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势力范围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之外，二者应颠倒一下位置。</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3" name="矩形 2"/>
          <p:cNvSpPr/>
          <p:nvPr/>
        </p:nvSpPr>
        <p:spPr>
          <a:xfrm>
            <a:off x="8359779" y="3265820"/>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5" name="矩形 4"/>
          <p:cNvSpPr/>
          <p:nvPr/>
        </p:nvSpPr>
        <p:spPr>
          <a:xfrm>
            <a:off x="6959302" y="980728"/>
            <a:ext cx="543739" cy="523220"/>
          </a:xfrm>
          <a:prstGeom prst="rect">
            <a:avLst/>
          </a:prstGeom>
        </p:spPr>
        <p:txBody>
          <a:bodyPr wrap="none">
            <a:spAutoFit/>
          </a:bodyPr>
          <a:lstStyle/>
          <a:p>
            <a:r>
              <a:rPr lang="en-US" altLang="zh-CN" sz="2800" kern="100" dirty="0">
                <a:solidFill>
                  <a:srgbClr val="0000FF"/>
                </a:solidFill>
                <a:latin typeface="宋体"/>
                <a:ea typeface="华文细黑"/>
                <a:cs typeface="Times New Roman"/>
              </a:rPr>
              <a:t>×</a:t>
            </a:r>
            <a:endParaRPr lang="zh-CN" altLang="en-US" sz="2800" kern="100" dirty="0">
              <a:solidFill>
                <a:srgbClr val="0000FF"/>
              </a:solidFill>
              <a:latin typeface="宋体"/>
              <a:ea typeface="华文细黑"/>
              <a:cs typeface="Times New Roman"/>
            </a:endParaRPr>
          </a:p>
        </p:txBody>
      </p:sp>
      <p:sp>
        <p:nvSpPr>
          <p:cNvPr id="15" name="圆角矩形 14"/>
          <p:cNvSpPr/>
          <p:nvPr/>
        </p:nvSpPr>
        <p:spPr>
          <a:xfrm>
            <a:off x="9937103"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4098" name="Picture 2" descr="F:\乱\序号\2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937" y="1062896"/>
            <a:ext cx="345758" cy="3457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乱\序号\2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937" y="2761084"/>
            <a:ext cx="345758" cy="345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4287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P spid="13" grpId="0"/>
      <p:bldP spid="13" grpId="1"/>
      <p:bldP spid="3" grpId="0"/>
      <p:bldP spid="3"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TextBox 3"/>
          <p:cNvSpPr txBox="1"/>
          <p:nvPr/>
        </p:nvSpPr>
        <p:spPr>
          <a:xfrm>
            <a:off x="406574" y="332656"/>
            <a:ext cx="11233248" cy="332398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除此之外，据我的愚见，集子里许多诗句的形成也受了古典诗歌</a:t>
            </a:r>
            <a:r>
              <a:rPr lang="zh-CN" altLang="zh-CN" sz="2800" kern="100" dirty="0" smtClean="0">
                <a:latin typeface="Times New Roman"/>
                <a:ea typeface="华文细黑"/>
                <a:cs typeface="Times New Roman"/>
              </a:rPr>
              <a:t>传统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影响。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《时代》评价称，中国在世界主要经济体系中继续保持最快的发展</a:t>
            </a:r>
            <a:r>
              <a:rPr lang="zh-CN" altLang="zh-CN" sz="2800" kern="100" dirty="0" smtClean="0">
                <a:latin typeface="Times New Roman"/>
                <a:ea typeface="华文细黑"/>
                <a:cs typeface="Times New Roman"/>
              </a:rPr>
              <a:t>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度</a:t>
            </a:r>
            <a:r>
              <a:rPr lang="zh-CN" altLang="zh-CN" sz="2800" kern="100" dirty="0">
                <a:latin typeface="Times New Roman"/>
                <a:ea typeface="华文细黑"/>
                <a:cs typeface="Times New Roman"/>
              </a:rPr>
              <a:t>，并带领世界经济走向复苏，这些功劳首先要归功于中国</a:t>
            </a:r>
            <a:r>
              <a:rPr lang="zh-CN" altLang="zh-CN" sz="2800" kern="100" dirty="0" smtClean="0">
                <a:latin typeface="Times New Roman"/>
                <a:ea typeface="华文细黑"/>
                <a:cs typeface="Times New Roman"/>
              </a:rPr>
              <a:t>千千万万</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勤劳</a:t>
            </a:r>
            <a:r>
              <a:rPr lang="zh-CN" altLang="zh-CN" sz="2800" kern="100" dirty="0">
                <a:latin typeface="Times New Roman"/>
                <a:ea typeface="华文细黑"/>
                <a:cs typeface="Times New Roman"/>
              </a:rPr>
              <a:t>坚韧的普通工人。</a:t>
            </a:r>
            <a:endParaRPr lang="zh-CN" altLang="zh-CN" sz="1050" kern="100" dirty="0">
              <a:latin typeface="宋体"/>
              <a:cs typeface="Courier New"/>
            </a:endParaRPr>
          </a:p>
        </p:txBody>
      </p:sp>
      <p:sp>
        <p:nvSpPr>
          <p:cNvPr id="3" name="矩形 2"/>
          <p:cNvSpPr/>
          <p:nvPr/>
        </p:nvSpPr>
        <p:spPr>
          <a:xfrm>
            <a:off x="406574" y="3573016"/>
            <a:ext cx="10793813" cy="259506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的宾语残缺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愚见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，称自己的意见或见解，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赘余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，把功劳归于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某个人或集体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，前面已有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功劳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赘余。</a:t>
            </a:r>
            <a:endParaRPr lang="zh-CN" altLang="zh-CN" sz="2800" kern="100" dirty="0">
              <a:effectLst/>
              <a:latin typeface="宋体"/>
              <a:cs typeface="Courier New"/>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8" name="圆角矩形 7">
            <a:hlinkClick r:id="rId2" action="ppaction://hlinksldjump"/>
          </p:cNvPr>
          <p:cNvSpPr/>
          <p:nvPr/>
        </p:nvSpPr>
        <p:spPr>
          <a:xfrm>
            <a:off x="10343766"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655099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9249" y="1114866"/>
            <a:ext cx="11382581" cy="3970318"/>
          </a:xfrm>
          <a:prstGeom prst="rect">
            <a:avLst/>
          </a:prstGeom>
          <a:noFill/>
        </p:spPr>
        <p:txBody>
          <a:bodyPr wrap="square" rtlCol="0">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读一读</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随着考生辨析病句能力的提高，高考病句命题设置语病越来越隐蔽，干扰性越来越大。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隐蔽性</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命题陷阱不仅设在句子主干成分，更注意设在附加成分，即句子的局部结构或细节上。</a:t>
            </a:r>
            <a:endParaRPr lang="zh-CN" altLang="zh-CN" sz="2800" kern="100" dirty="0">
              <a:latin typeface="宋体"/>
              <a:cs typeface="Courier New"/>
            </a:endParaRPr>
          </a:p>
        </p:txBody>
      </p:sp>
      <p:sp>
        <p:nvSpPr>
          <p:cNvPr id="5" name="矩形 4"/>
          <p:cNvSpPr/>
          <p:nvPr/>
        </p:nvSpPr>
        <p:spPr>
          <a:xfrm>
            <a:off x="0" y="-27384"/>
            <a:ext cx="12190412" cy="58288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6" name="TextBox 37"/>
          <p:cNvSpPr txBox="1"/>
          <p:nvPr/>
        </p:nvSpPr>
        <p:spPr>
          <a:xfrm>
            <a:off x="90027" y="47570"/>
            <a:ext cx="12100385" cy="461665"/>
          </a:xfrm>
          <a:prstGeom prst="rect">
            <a:avLst/>
          </a:prstGeom>
          <a:noFill/>
        </p:spPr>
        <p:txBody>
          <a:bodyPr wrap="square" rtlCol="0">
            <a:spAutoFit/>
          </a:bodyPr>
          <a:lstStyle/>
          <a:p>
            <a:pPr>
              <a:defRPr/>
            </a:pPr>
            <a:r>
              <a:rPr lang="zh-CN" altLang="zh-CN" sz="2400" b="1" kern="0" dirty="0" smtClean="0">
                <a:solidFill>
                  <a:schemeClr val="bg1"/>
                </a:solidFill>
                <a:latin typeface="微软雅黑" pitchFamily="34" charset="-122"/>
                <a:ea typeface="微软雅黑" pitchFamily="34" charset="-122"/>
              </a:rPr>
              <a:t>识</a:t>
            </a:r>
            <a:r>
              <a:rPr lang="zh-CN" altLang="zh-CN" sz="2400" b="1" kern="0" dirty="0">
                <a:solidFill>
                  <a:schemeClr val="bg1"/>
                </a:solidFill>
                <a:latin typeface="微软雅黑" pitchFamily="34" charset="-122"/>
                <a:ea typeface="微软雅黑" pitchFamily="34" charset="-122"/>
              </a:rPr>
              <a:t>陷阱，辨语病</a:t>
            </a:r>
          </a:p>
        </p:txBody>
      </p:sp>
    </p:spTree>
    <p:extLst>
      <p:ext uri="{BB962C8B-B14F-4D97-AF65-F5344CB8AC3E}">
        <p14:creationId xmlns:p14="http://schemas.microsoft.com/office/powerpoint/2010/main" val="1351970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980728"/>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例</a:t>
            </a:r>
            <a:r>
              <a:rPr lang="en-US" altLang="zh-CN" sz="2800" b="1" kern="100" dirty="0">
                <a:solidFill>
                  <a:srgbClr val="0000FF"/>
                </a:solidFill>
                <a:latin typeface="Times New Roman"/>
                <a:ea typeface="华文细黑"/>
                <a:cs typeface="Courier New"/>
              </a:rPr>
              <a:t>1</a:t>
            </a:r>
            <a:r>
              <a:rPr lang="zh-CN" altLang="zh-CN" sz="2800" kern="100" dirty="0">
                <a:latin typeface="Times New Roman"/>
                <a:ea typeface="华文细黑"/>
                <a:cs typeface="Times New Roman"/>
              </a:rPr>
              <a:t>　作为鲜明地域个性特征的文化现象，徽州的老房子是在特定的自然地理环境和历史人文环境中逐渐形成的。</a:t>
            </a:r>
            <a:endParaRPr lang="zh-CN" altLang="zh-CN" sz="1050" kern="100" dirty="0">
              <a:effectLst/>
              <a:latin typeface="宋体"/>
              <a:cs typeface="Courier New"/>
            </a:endParaRPr>
          </a:p>
        </p:txBody>
      </p:sp>
      <p:sp>
        <p:nvSpPr>
          <p:cNvPr id="3" name="TextBox 2"/>
          <p:cNvSpPr txBox="1"/>
          <p:nvPr/>
        </p:nvSpPr>
        <p:spPr>
          <a:xfrm>
            <a:off x="262558" y="2348880"/>
            <a:ext cx="11515037" cy="19495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粗略看起来，句子主干或主体部分没有问题，那语病藏在哪里呢？注意句首状语部分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文化现象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前的动词短语的动词残缺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缺少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具有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15966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382581" cy="461664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对此，检查语病，对句子的局部结构不可放松。</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干扰性</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口语干扰：有些表达在口语上似乎能讲得通，但落实到书面语上就不行了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a:t>
            </a: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去年，郴州市通过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大种树、种大树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拆围透绿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等措施，城市绿化覆盖率达到</a:t>
            </a:r>
            <a:r>
              <a:rPr lang="en-US" altLang="zh-CN" sz="2800" kern="100" dirty="0">
                <a:latin typeface="Times New Roman"/>
                <a:ea typeface="华文细黑"/>
                <a:cs typeface="Courier New"/>
              </a:rPr>
              <a:t>43.6%</a:t>
            </a:r>
            <a:r>
              <a:rPr lang="zh-CN" altLang="zh-CN" sz="2800" kern="100" dirty="0">
                <a:latin typeface="Times New Roman"/>
                <a:ea typeface="华文细黑"/>
                <a:cs typeface="Times New Roman"/>
              </a:rPr>
              <a:t>，一年内提高</a:t>
            </a:r>
            <a:r>
              <a:rPr lang="en-US" altLang="zh-CN" sz="2800" kern="100" dirty="0">
                <a:latin typeface="Times New Roman"/>
                <a:ea typeface="华文细黑"/>
                <a:cs typeface="Courier New"/>
              </a:rPr>
              <a:t>5.7</a:t>
            </a:r>
            <a:r>
              <a:rPr lang="zh-CN" altLang="zh-CN" sz="2800" kern="100" dirty="0">
                <a:latin typeface="Times New Roman"/>
                <a:ea typeface="华文细黑"/>
                <a:cs typeface="Times New Roman"/>
              </a:rPr>
              <a:t>个百分点，人均公共绿地面积最高达到</a:t>
            </a:r>
            <a:r>
              <a:rPr lang="en-US" altLang="zh-CN" sz="2800" kern="100" dirty="0">
                <a:latin typeface="Times New Roman"/>
                <a:ea typeface="华文细黑"/>
                <a:cs typeface="Courier New"/>
              </a:rPr>
              <a:t>13.1</a:t>
            </a:r>
            <a:r>
              <a:rPr lang="zh-CN" altLang="zh-CN" sz="2800" kern="100" dirty="0">
                <a:latin typeface="Times New Roman"/>
                <a:ea typeface="华文细黑"/>
                <a:cs typeface="Times New Roman"/>
              </a:rPr>
              <a:t>平方米以上</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TextBox 6"/>
          <p:cNvSpPr txBox="1"/>
          <p:nvPr/>
        </p:nvSpPr>
        <p:spPr>
          <a:xfrm>
            <a:off x="340809" y="4581128"/>
            <a:ext cx="11515037" cy="19495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最高达到</a:t>
            </a:r>
            <a:r>
              <a:rPr lang="en-US" altLang="zh-CN" sz="2800" kern="100" dirty="0">
                <a:latin typeface="Times New Roman"/>
                <a:ea typeface="华文细黑"/>
                <a:cs typeface="Courier New"/>
              </a:rPr>
              <a:t>13.1</a:t>
            </a:r>
            <a:r>
              <a:rPr lang="zh-CN" altLang="zh-CN" sz="2800" kern="100" dirty="0">
                <a:latin typeface="Times New Roman"/>
                <a:ea typeface="华文细黑"/>
                <a:cs typeface="Times New Roman"/>
              </a:rPr>
              <a:t>平方米以上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最高达到</a:t>
            </a:r>
            <a:r>
              <a:rPr lang="en-US" altLang="zh-CN" sz="2800" kern="100" dirty="0">
                <a:latin typeface="Times New Roman"/>
                <a:ea typeface="华文细黑"/>
                <a:cs typeface="Courier New"/>
              </a:rPr>
              <a:t>13.1</a:t>
            </a:r>
            <a:r>
              <a:rPr lang="zh-CN" altLang="zh-CN" sz="2800" kern="100" dirty="0">
                <a:latin typeface="Times New Roman"/>
                <a:ea typeface="华文细黑"/>
                <a:cs typeface="Times New Roman"/>
              </a:rPr>
              <a:t>平方米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。我们在口语中经常说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至少达到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最高达到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，因而容易误认为该句没有语病。</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46187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692696"/>
            <a:ext cx="11515037" cy="2595069"/>
          </a:xfrm>
          <a:prstGeom prst="rect">
            <a:avLst/>
          </a:prstGeom>
          <a:noFill/>
        </p:spPr>
        <p:txBody>
          <a:bodyPr wrap="square" rtlCol="0">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原题干扰</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a:t>
            </a:r>
            <a:r>
              <a:rPr lang="en-US" altLang="zh-CN" sz="2800" b="1" kern="100" dirty="0">
                <a:solidFill>
                  <a:srgbClr val="0000FF"/>
                </a:solidFill>
                <a:latin typeface="Times New Roman"/>
                <a:ea typeface="华文细黑"/>
                <a:cs typeface="Courier New"/>
              </a:rPr>
              <a:t>3</a:t>
            </a:r>
            <a:r>
              <a:rPr lang="zh-CN" altLang="zh-CN" sz="2800" kern="100" dirty="0">
                <a:latin typeface="Times New Roman"/>
                <a:ea typeface="华文细黑"/>
                <a:cs typeface="Times New Roman"/>
              </a:rPr>
              <a:t>　《国家中长期教育改革和发展规划纲要》对从现在开始到</a:t>
            </a:r>
            <a:r>
              <a:rPr lang="en-US" altLang="zh-CN" sz="2800" kern="100" dirty="0">
                <a:latin typeface="Times New Roman"/>
                <a:ea typeface="华文细黑"/>
                <a:cs typeface="Courier New"/>
              </a:rPr>
              <a:t>2020</a:t>
            </a:r>
            <a:r>
              <a:rPr lang="zh-CN" altLang="zh-CN" sz="2800" kern="100" dirty="0">
                <a:latin typeface="Times New Roman"/>
                <a:ea typeface="华文细黑"/>
                <a:cs typeface="Times New Roman"/>
              </a:rPr>
              <a:t>年的教育改革提出了总体战略，我们能否贯彻这个纲要，关系到未来的教育成就。</a:t>
            </a:r>
            <a:endParaRPr lang="zh-CN" altLang="zh-CN" sz="1050" kern="100" dirty="0">
              <a:effectLst/>
              <a:latin typeface="宋体"/>
              <a:cs typeface="Courier New"/>
            </a:endParaRPr>
          </a:p>
        </p:txBody>
      </p:sp>
      <p:sp>
        <p:nvSpPr>
          <p:cNvPr id="3" name="TextBox 2"/>
          <p:cNvSpPr txBox="1"/>
          <p:nvPr/>
        </p:nvSpPr>
        <p:spPr>
          <a:xfrm>
            <a:off x="268801" y="3212976"/>
            <a:ext cx="11515037" cy="259506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很多学生认为这个句子有语病，原因是受到了高考多次考到的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两面对一面</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即照应不周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的影响，先入为主，将此句确定为病句。其实，该句与高考原题有着本质区别，因为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本来有大有小，包含了两个方面。</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97434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136952"/>
            <a:ext cx="11684346" cy="6555641"/>
          </a:xfrm>
          <a:prstGeom prst="rect">
            <a:avLst/>
          </a:prstGeom>
          <a:noFill/>
        </p:spPr>
        <p:txBody>
          <a:bodyPr wrap="square" rtlCol="0">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练一练</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下列各句中，没有语病的一项是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记忆远不如它本身那么确定，而是始终处于遗忘和被遗忘的持续斗争中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也就是说</a:t>
            </a:r>
            <a:r>
              <a:rPr lang="zh-CN" altLang="zh-CN" sz="2800" kern="100" dirty="0">
                <a:latin typeface="Times New Roman"/>
                <a:ea typeface="华文细黑"/>
                <a:cs typeface="Times New Roman"/>
              </a:rPr>
              <a:t>，我们仅仅能拾起历史的碎片、断裂的痕迹、稍纵即逝的且</a:t>
            </a:r>
            <a:r>
              <a:rPr lang="zh-CN" altLang="zh-CN" sz="2800" kern="100" dirty="0" smtClean="0">
                <a:latin typeface="Times New Roman"/>
                <a:ea typeface="华文细黑"/>
                <a:cs typeface="Times New Roman"/>
              </a:rPr>
              <a:t>几</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乎</a:t>
            </a:r>
            <a:r>
              <a:rPr lang="zh-CN" altLang="zh-CN" sz="2800" kern="100" dirty="0">
                <a:latin typeface="Times New Roman"/>
                <a:ea typeface="华文细黑"/>
                <a:cs typeface="Times New Roman"/>
              </a:rPr>
              <a:t>无法理解的人类命运。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规模宏大设计独特的重楼环屋建筑群以其考究的营造方式和内在装饰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极</a:t>
            </a:r>
            <a:r>
              <a:rPr lang="zh-CN" altLang="zh-CN" sz="2800" kern="100" dirty="0">
                <a:latin typeface="Times New Roman"/>
                <a:ea typeface="华文细黑"/>
                <a:cs typeface="Times New Roman"/>
              </a:rPr>
              <a:t>大地超越了中国历史建筑内装，在古代建筑史上具有重要意义。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专家指出，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高考移民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损害高考的公正性，但学生是无辜的，各地</a:t>
            </a:r>
            <a:r>
              <a:rPr lang="zh-CN" altLang="zh-CN" sz="2800" kern="100" dirty="0" smtClean="0">
                <a:latin typeface="Times New Roman"/>
                <a:ea typeface="华文细黑"/>
                <a:cs typeface="Times New Roman"/>
              </a:rPr>
              <a:t>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府</a:t>
            </a:r>
            <a:r>
              <a:rPr lang="zh-CN" altLang="zh-CN" sz="2800" kern="100" dirty="0">
                <a:latin typeface="Times New Roman"/>
                <a:ea typeface="华文细黑"/>
                <a:cs typeface="Times New Roman"/>
              </a:rPr>
              <a:t>都应以人本角度出发，维护莘莘学子的权益，加强户籍、学籍管理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防</a:t>
            </a:r>
            <a:r>
              <a:rPr lang="zh-CN" altLang="zh-CN" sz="2800" kern="100" dirty="0">
                <a:latin typeface="Times New Roman"/>
                <a:ea typeface="华文细黑"/>
                <a:cs typeface="Times New Roman"/>
              </a:rPr>
              <a:t>堵漏</a:t>
            </a:r>
            <a:r>
              <a:rPr lang="zh-CN" altLang="zh-CN" sz="2800" kern="100" dirty="0" smtClean="0">
                <a:latin typeface="Times New Roman"/>
                <a:ea typeface="华文细黑"/>
                <a:cs typeface="Times New Roman"/>
              </a:rPr>
              <a:t>洞。</a:t>
            </a:r>
          </a:p>
        </p:txBody>
      </p:sp>
      <p:pic>
        <p:nvPicPr>
          <p:cNvPr id="9"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9662" y="959520"/>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5909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533579"/>
            <a:ext cx="11468322" cy="2031325"/>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自唐至清，历代都对西湖进行疏浚，</a:t>
            </a:r>
            <a:r>
              <a:rPr lang="en-US" altLang="zh-CN" sz="2800" kern="100" dirty="0">
                <a:latin typeface="Times New Roman"/>
                <a:ea typeface="华文细黑"/>
                <a:cs typeface="Courier New"/>
              </a:rPr>
              <a:t>1 400</a:t>
            </a:r>
            <a:r>
              <a:rPr lang="zh-CN" altLang="zh-CN" sz="2800" kern="100" dirty="0">
                <a:latin typeface="Times New Roman"/>
                <a:ea typeface="华文细黑"/>
                <a:cs typeface="Times New Roman"/>
              </a:rPr>
              <a:t>年来，主要工程就有</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如果</a:t>
            </a:r>
            <a:r>
              <a:rPr lang="zh-CN" altLang="zh-CN" sz="2800" kern="100" dirty="0">
                <a:latin typeface="Times New Roman"/>
                <a:ea typeface="华文细黑"/>
                <a:cs typeface="Times New Roman"/>
              </a:rPr>
              <a:t>没有历代的疏浚，西湖恐怕早已湮没不存，今日的西湖</a:t>
            </a:r>
            <a:r>
              <a:rPr lang="zh-CN" altLang="zh-CN" sz="2800" kern="100" dirty="0" smtClean="0">
                <a:latin typeface="Times New Roman"/>
                <a:ea typeface="华文细黑"/>
                <a:cs typeface="Times New Roman"/>
              </a:rPr>
              <a:t>文化景观</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遗产</a:t>
            </a:r>
            <a:r>
              <a:rPr lang="zh-CN" altLang="zh-CN" sz="2800" kern="100" dirty="0">
                <a:latin typeface="Times New Roman"/>
                <a:ea typeface="华文细黑"/>
                <a:cs typeface="Times New Roman"/>
              </a:rPr>
              <a:t>也就无从说起。</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0" name="TextBox 9"/>
          <p:cNvSpPr txBox="1"/>
          <p:nvPr/>
        </p:nvSpPr>
        <p:spPr>
          <a:xfrm>
            <a:off x="216394" y="66020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1" name="TextBox 10"/>
          <p:cNvSpPr txBox="1"/>
          <p:nvPr/>
        </p:nvSpPr>
        <p:spPr>
          <a:xfrm>
            <a:off x="334566" y="2621811"/>
            <a:ext cx="11468322" cy="19487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项搭配不当，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拾起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痕迹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命运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不搭配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项成分残缺，应在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建筑内装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的传统</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项结构混乱，可把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以人本角度出发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从人本角度出发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33157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linds(horizontal)">
                                      <p:cBhvr>
                                        <p:cTn id="13" dur="500"/>
                                        <p:tgtEl>
                                          <p:spTgt spid="1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blinds(horizontal)">
                                      <p:cBhvr>
                                        <p:cTn id="18" dur="500"/>
                                        <p:tgtEl>
                                          <p:spTgt spid="1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blinds(horizontal)">
                                      <p:cBhvr>
                                        <p:cTn id="23" dur="500"/>
                                        <p:tgtEl>
                                          <p:spTgt spid="1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1">
                                            <p:txEl>
                                              <p:pRg st="1" end="1"/>
                                            </p:txEl>
                                          </p:spTgt>
                                        </p:tgtEl>
                                      </p:cBhvr>
                                    </p:animEffect>
                                    <p:set>
                                      <p:cBhvr>
                                        <p:cTn id="31" dur="1" fill="hold">
                                          <p:stCondLst>
                                            <p:cond delay="499"/>
                                          </p:stCondLst>
                                        </p:cTn>
                                        <p:tgtEl>
                                          <p:spTgt spid="11">
                                            <p:txEl>
                                              <p:pRg st="1" end="1"/>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11">
                                            <p:txEl>
                                              <p:pRg st="2" end="2"/>
                                            </p:txEl>
                                          </p:spTgt>
                                        </p:tgtEl>
                                      </p:cBhvr>
                                    </p:animEffect>
                                    <p:set>
                                      <p:cBhvr>
                                        <p:cTn id="34" dur="1" fill="hold">
                                          <p:stCondLst>
                                            <p:cond delay="499"/>
                                          </p:stCondLst>
                                        </p:cTn>
                                        <p:tgtEl>
                                          <p:spTgt spid="11">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0" grpId="0"/>
      <p:bldP spid="11" grpId="0" uiExpand="1"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472018"/>
            <a:ext cx="11305256"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下列各句中，没有语病的一项是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每两年评选一次的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国际安徒生奖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日下午揭晓，中国</a:t>
            </a:r>
            <a:r>
              <a:rPr lang="zh-CN" altLang="zh-CN" sz="2800" kern="100" dirty="0" smtClean="0">
                <a:latin typeface="Times New Roman"/>
                <a:ea typeface="华文细黑"/>
                <a:cs typeface="Times New Roman"/>
              </a:rPr>
              <a:t>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童</a:t>
            </a:r>
            <a:r>
              <a:rPr lang="zh-CN" altLang="zh-CN" sz="2800" kern="100" dirty="0">
                <a:latin typeface="Times New Roman"/>
                <a:ea typeface="华文细黑"/>
                <a:cs typeface="Times New Roman"/>
              </a:rPr>
              <a:t>文学作家曹文轩获得该奖，这是首次中国作家获得该奖项。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长江野生动物资源破坏严重，濒危程度不断加剧，经渔业渔政部门</a:t>
            </a:r>
            <a:r>
              <a:rPr lang="zh-CN" altLang="zh-CN" sz="2800" kern="100" dirty="0" smtClean="0">
                <a:latin typeface="Times New Roman"/>
                <a:ea typeface="华文细黑"/>
                <a:cs typeface="Times New Roman"/>
              </a:rPr>
              <a:t>调</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查</a:t>
            </a:r>
            <a:r>
              <a:rPr lang="zh-CN" altLang="zh-CN" sz="2800" kern="100" dirty="0">
                <a:latin typeface="Times New Roman"/>
                <a:ea typeface="华文细黑"/>
                <a:cs typeface="Times New Roman"/>
              </a:rPr>
              <a:t>论证，国家拟将长江刀鱼列入《国家重点保护野生动物名录》。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全面放开二孩政策后，政府要切实采取措施解决百姓有关妇女就业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孩子</a:t>
            </a:r>
            <a:r>
              <a:rPr lang="zh-CN" altLang="zh-CN" sz="2800" kern="100" dirty="0">
                <a:latin typeface="Times New Roman"/>
                <a:ea typeface="华文细黑"/>
                <a:cs typeface="Times New Roman"/>
              </a:rPr>
              <a:t>的养育成本、卫生及教育公共资源供给等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不敢生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的顾虑。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李克强总理要求相关部门彻查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问题疫苗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的流向和使用情况，</a:t>
            </a:r>
            <a:r>
              <a:rPr lang="zh-CN" altLang="zh-CN" sz="2800" kern="100" dirty="0" smtClean="0">
                <a:latin typeface="Times New Roman"/>
                <a:ea typeface="华文细黑"/>
                <a:cs typeface="Times New Roman"/>
              </a:rPr>
              <a:t>依法</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严厉</a:t>
            </a:r>
            <a:r>
              <a:rPr lang="zh-CN" altLang="zh-CN" sz="2800" kern="100" dirty="0">
                <a:latin typeface="Times New Roman"/>
                <a:ea typeface="华文细黑"/>
                <a:cs typeface="Times New Roman"/>
              </a:rPr>
              <a:t>打击违法犯罪行为，相关失职渎职行为严肃问责，绝不姑息</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64726" y="670649"/>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4" name="TextBox 3"/>
          <p:cNvSpPr txBox="1"/>
          <p:nvPr/>
        </p:nvSpPr>
        <p:spPr>
          <a:xfrm>
            <a:off x="232966" y="253264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960464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550590" y="1192229"/>
            <a:ext cx="11305256" cy="19487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项语序不当，应为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这是中国作家首次获得该奖项</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顾虑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项成分残缺，应在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相关失职渎职行为严肃问责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89463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38581"/>
            <a:ext cx="11684346" cy="582672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下列各句中，没有语病的一项是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加拿大政府高度重视旅游业，正逐渐加大这方面的投入，试图吸引</a:t>
            </a:r>
            <a:r>
              <a:rPr lang="zh-CN" altLang="zh-CN" sz="2800" kern="100" dirty="0" smtClean="0">
                <a:latin typeface="Times New Roman"/>
                <a:ea typeface="华文细黑"/>
                <a:cs typeface="Times New Roman"/>
              </a:rPr>
              <a:t>更多</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游客</a:t>
            </a:r>
            <a:r>
              <a:rPr lang="zh-CN" altLang="zh-CN" sz="2800" kern="100" dirty="0">
                <a:latin typeface="Times New Roman"/>
                <a:ea typeface="华文细黑"/>
                <a:cs typeface="Times New Roman"/>
              </a:rPr>
              <a:t>到加拿大北部体验北极生活，这些努力也许很快就会收到成效。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乌鲁木齐市开展了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弘扬宪法精神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的主题演讲比赛，演讲者从不同</a:t>
            </a:r>
            <a:r>
              <a:rPr lang="zh-CN" altLang="zh-CN" sz="2800" kern="100" dirty="0" smtClean="0">
                <a:latin typeface="Times New Roman"/>
                <a:ea typeface="华文细黑"/>
                <a:cs typeface="Times New Roman"/>
              </a:rPr>
              <a:t>角</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度</a:t>
            </a:r>
            <a:r>
              <a:rPr lang="zh-CN" altLang="zh-CN" sz="2800" kern="100" dirty="0">
                <a:latin typeface="Times New Roman"/>
                <a:ea typeface="华文细黑"/>
                <a:cs typeface="Times New Roman"/>
              </a:rPr>
              <a:t>阐释对宪法的认识，听众中领导干部和公职人员达</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万人。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三年来，中央纪委认真贯彻落实中央要求，从禁止公款购买月饼、贺卡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烟花</a:t>
            </a:r>
            <a:r>
              <a:rPr lang="zh-CN" altLang="zh-CN" sz="2800" kern="100" dirty="0">
                <a:latin typeface="Times New Roman"/>
                <a:ea typeface="华文细黑"/>
                <a:cs typeface="Times New Roman"/>
              </a:rPr>
              <a:t>爆竹、清理会员卡等具体事情入手，狠抓八项规定精神的落实。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中方高度重视中吉关系，感谢吉方为我舰队在亚丁湾和索马里海域</a:t>
            </a:r>
            <a:r>
              <a:rPr lang="zh-CN" altLang="zh-CN" sz="2800" kern="100" dirty="0" smtClean="0">
                <a:latin typeface="Times New Roman"/>
                <a:ea typeface="华文细黑"/>
                <a:cs typeface="Times New Roman"/>
              </a:rPr>
              <a:t>实施</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护航</a:t>
            </a:r>
            <a:r>
              <a:rPr lang="zh-CN" altLang="zh-CN" sz="2800" kern="100" dirty="0">
                <a:latin typeface="Times New Roman"/>
                <a:ea typeface="华文细黑"/>
                <a:cs typeface="Times New Roman"/>
              </a:rPr>
              <a:t>任务，并协助我方从也门撤侨，愿同吉方建立各领域全面合作。</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0710" y="51644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96270" y="113490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715584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p:bldP spid="10" grpId="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550590" y="1029718"/>
            <a:ext cx="10801200" cy="3241400"/>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项并列错误，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领导干部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公职人员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项否定失当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感谢吉方为我舰队在亚丁湾和索马里海域实施护航任务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成分残缺，应在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护航任务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提供支持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建立各领域全面合作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endParaRPr lang="zh-CN" altLang="zh-CN" sz="1050" kern="100" dirty="0">
              <a:effectLst/>
              <a:latin typeface="宋体"/>
              <a:cs typeface="Courier New"/>
            </a:endParaRPr>
          </a:p>
        </p:txBody>
      </p:sp>
    </p:spTree>
    <p:extLst>
      <p:ext uri="{BB962C8B-B14F-4D97-AF65-F5344CB8AC3E}">
        <p14:creationId xmlns:p14="http://schemas.microsoft.com/office/powerpoint/2010/main" val="1867541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406575" y="1332632"/>
            <a:ext cx="11233247"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华文细黑"/>
                <a:ea typeface="华文细黑"/>
                <a:cs typeface="Times New Roman"/>
              </a:rPr>
              <a:t>　造成成分残缺的主要原因有三个：一是滥用介词，使句子缺少主语；二是作为谓语动词修饰语的介宾短语结构较为复杂而导致缺失必要的介词；三是修饰语较长而误把修饰语当成中心词。为避免误判，需要高度重视介词，一方面，注意是否因介词使用不当而造成主语残缺；另一方面，还要注意是否因缺少必要的介词而使语句出现结构或语意上的毛病。要注意结构复杂的语句，关注它们是否误把修饰语当成了中心词，从而造成宾语残缺，是否因句子较长而丢失谓语。</a:t>
            </a:r>
            <a:endParaRPr lang="en-US" altLang="zh-CN" sz="2800" kern="100" dirty="0">
              <a:effectLst/>
              <a:latin typeface="Times New Roman"/>
              <a:ea typeface="华文细黑"/>
              <a:cs typeface="Courier New"/>
            </a:endParaRPr>
          </a:p>
        </p:txBody>
      </p:sp>
      <p:sp>
        <p:nvSpPr>
          <p:cNvPr id="8" name="圆角矩形 7"/>
          <p:cNvSpPr/>
          <p:nvPr/>
        </p:nvSpPr>
        <p:spPr>
          <a:xfrm>
            <a:off x="14665" y="434037"/>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511528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103650"/>
            <a:ext cx="11809312" cy="6491008"/>
          </a:xfrm>
          <a:prstGeom prst="rect">
            <a:avLst/>
          </a:prstGeom>
          <a:noFill/>
        </p:spPr>
        <p:txBody>
          <a:bodyPr wrap="square" rtlCol="0">
            <a:spAutoFit/>
          </a:bodyPr>
          <a:lstStyle/>
          <a:p>
            <a:pPr algn="just">
              <a:lnSpc>
                <a:spcPct val="140000"/>
              </a:lnSpc>
              <a:spcAft>
                <a:spcPts val="0"/>
              </a:spcAft>
            </a:pPr>
            <a:r>
              <a:rPr lang="en-US" altLang="zh-CN" sz="2700" kern="100" dirty="0">
                <a:latin typeface="Times New Roman"/>
                <a:ea typeface="华文细黑"/>
                <a:cs typeface="Courier New"/>
              </a:rPr>
              <a:t>(4)</a:t>
            </a:r>
            <a:r>
              <a:rPr lang="zh-CN" altLang="zh-CN" sz="2700" kern="100" dirty="0">
                <a:latin typeface="Times New Roman"/>
                <a:ea typeface="华文细黑"/>
                <a:cs typeface="Times New Roman"/>
              </a:rPr>
              <a:t>下列各句中，没有语病的一项是</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　　</a:t>
            </a:r>
            <a:r>
              <a:rPr lang="en-US" altLang="zh-CN" sz="2700" kern="100" dirty="0">
                <a:latin typeface="Times New Roman"/>
                <a:ea typeface="华文细黑"/>
                <a:cs typeface="Courier New"/>
              </a:rPr>
              <a:t>)</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迪士尼动画影片《疯狂动物城》不仅故事有趣，动物主角可爱，情节引</a:t>
            </a:r>
            <a:r>
              <a:rPr lang="zh-CN" altLang="zh-CN" sz="2700" kern="100" dirty="0" smtClean="0">
                <a:latin typeface="Times New Roman"/>
                <a:ea typeface="华文细黑"/>
                <a:cs typeface="Times New Roman"/>
              </a:rPr>
              <a:t>人</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入</a:t>
            </a:r>
            <a:r>
              <a:rPr lang="zh-CN" altLang="zh-CN" sz="2700" kern="100" dirty="0">
                <a:latin typeface="Times New Roman"/>
                <a:ea typeface="华文细黑"/>
                <a:cs typeface="Times New Roman"/>
              </a:rPr>
              <a:t>胜，而且能将哲理意义、文化内涵自然巧妙地融进精彩的故事情节中</a:t>
            </a:r>
            <a:r>
              <a:rPr lang="zh-CN" altLang="zh-CN" sz="2700" kern="100" dirty="0" smtClean="0">
                <a:latin typeface="Times New Roman"/>
                <a:ea typeface="华文细黑"/>
                <a:cs typeface="Times New Roman"/>
              </a:rPr>
              <a:t>，</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给</a:t>
            </a:r>
            <a:r>
              <a:rPr lang="zh-CN" altLang="zh-CN" sz="2700" kern="100" dirty="0">
                <a:latin typeface="Times New Roman"/>
                <a:ea typeface="华文细黑"/>
                <a:cs typeface="Times New Roman"/>
              </a:rPr>
              <a:t>人以启迪。</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在第</a:t>
            </a:r>
            <a:r>
              <a:rPr lang="en-US" altLang="zh-CN" sz="2700" kern="100" dirty="0">
                <a:latin typeface="Times New Roman"/>
                <a:ea typeface="华文细黑"/>
                <a:cs typeface="Courier New"/>
              </a:rPr>
              <a:t>53</a:t>
            </a:r>
            <a:r>
              <a:rPr lang="zh-CN" altLang="zh-CN" sz="2700" kern="100" dirty="0">
                <a:latin typeface="Times New Roman"/>
                <a:ea typeface="华文细黑"/>
                <a:cs typeface="Times New Roman"/>
              </a:rPr>
              <a:t>届意大利博洛尼亚国际书展上，中国儿童文学作家曹文轩获得</a:t>
            </a:r>
            <a:r>
              <a:rPr lang="en-US" altLang="zh-CN" sz="2700" kern="100" dirty="0" smtClean="0">
                <a:latin typeface="Times New Roman"/>
                <a:ea typeface="华文细黑"/>
                <a:cs typeface="Courier New"/>
              </a:rPr>
              <a:t>2016</a:t>
            </a:r>
          </a:p>
          <a:p>
            <a:pPr algn="just">
              <a:lnSpc>
                <a:spcPct val="140000"/>
              </a:lnSpc>
              <a:spcAft>
                <a:spcPts val="0"/>
              </a:spcAft>
            </a:pPr>
            <a:r>
              <a:rPr lang="en-US" altLang="zh-CN" sz="2700" kern="100" dirty="0">
                <a:latin typeface="Times New Roman"/>
                <a:ea typeface="华文细黑"/>
                <a:cs typeface="Courier New"/>
              </a:rPr>
              <a:t> </a:t>
            </a:r>
            <a:r>
              <a:rPr lang="en-US" altLang="zh-CN" sz="2700" kern="100" dirty="0" smtClean="0">
                <a:latin typeface="Times New Roman"/>
                <a:ea typeface="华文细黑"/>
                <a:cs typeface="Courier New"/>
              </a:rPr>
              <a:t>   </a:t>
            </a:r>
            <a:r>
              <a:rPr lang="zh-CN" altLang="zh-CN" sz="2700" kern="100" dirty="0" smtClean="0">
                <a:latin typeface="Times New Roman"/>
                <a:ea typeface="华文细黑"/>
                <a:cs typeface="Times New Roman"/>
              </a:rPr>
              <a:t>年</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国际安徒生奖</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，开创了华人在这一世界儿童文学领域至高奖项上</a:t>
            </a:r>
            <a:r>
              <a:rPr lang="zh-CN" altLang="zh-CN" sz="2700" kern="100" dirty="0" smtClean="0">
                <a:latin typeface="Times New Roman"/>
                <a:ea typeface="华文细黑"/>
                <a:cs typeface="Times New Roman"/>
              </a:rPr>
              <a:t>零</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的</a:t>
            </a:r>
            <a:r>
              <a:rPr lang="zh-CN" altLang="zh-CN" sz="2700" kern="100" dirty="0">
                <a:latin typeface="Times New Roman"/>
                <a:ea typeface="华文细黑"/>
                <a:cs typeface="Times New Roman"/>
              </a:rPr>
              <a:t>突破。</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C.</a:t>
            </a:r>
            <a:r>
              <a:rPr lang="zh-CN" altLang="zh-CN" sz="2700" kern="100" dirty="0">
                <a:latin typeface="Times New Roman"/>
                <a:ea typeface="华文细黑"/>
                <a:cs typeface="Times New Roman"/>
              </a:rPr>
              <a:t>《中国诗词大会》是央视首档以诗词为主题的大型全民互动益智节目，</a:t>
            </a:r>
            <a:r>
              <a:rPr lang="zh-CN" altLang="zh-CN" sz="2700" kern="100" dirty="0" smtClean="0">
                <a:latin typeface="Times New Roman"/>
                <a:ea typeface="华文细黑"/>
                <a:cs typeface="Times New Roman"/>
              </a:rPr>
              <a:t>其</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赛制</a:t>
            </a:r>
            <a:r>
              <a:rPr lang="zh-CN" altLang="zh-CN" sz="2700" kern="100" dirty="0">
                <a:latin typeface="Times New Roman"/>
                <a:ea typeface="华文细黑"/>
                <a:cs typeface="Times New Roman"/>
              </a:rPr>
              <a:t>、内容和表现形式都富有新意，力求打造一席特色鲜明的文化盛宴。</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我国即将实施的首部慈善法对慈善活动进行了明确界定，同时在规范</a:t>
            </a:r>
            <a:r>
              <a:rPr lang="zh-CN" altLang="zh-CN" sz="2700" kern="100" dirty="0" smtClean="0">
                <a:latin typeface="Times New Roman"/>
                <a:ea typeface="华文细黑"/>
                <a:cs typeface="Times New Roman"/>
              </a:rPr>
              <a:t>慈善</a:t>
            </a:r>
            <a:endParaRPr lang="en-US" altLang="zh-CN" sz="2700" kern="100" dirty="0" smtClean="0">
              <a:latin typeface="Times New Roman"/>
              <a:ea typeface="华文细黑"/>
              <a:cs typeface="Times New Roman"/>
            </a:endParaRPr>
          </a:p>
          <a:p>
            <a:pPr algn="just">
              <a:lnSpc>
                <a:spcPct val="14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组织</a:t>
            </a:r>
            <a:r>
              <a:rPr lang="zh-CN" altLang="zh-CN" sz="2700" kern="100" dirty="0">
                <a:latin typeface="Times New Roman"/>
                <a:ea typeface="华文细黑"/>
                <a:cs typeface="Times New Roman"/>
              </a:rPr>
              <a:t>设立运营、促进慈善事业发展、开展慈善服务等方面也</a:t>
            </a:r>
            <a:r>
              <a:rPr lang="zh-CN" altLang="zh-CN" sz="2700" kern="100" dirty="0" smtClean="0">
                <a:latin typeface="Times New Roman"/>
                <a:ea typeface="华文细黑"/>
                <a:cs typeface="Times New Roman"/>
              </a:rPr>
              <a:t>做出了规定。</a:t>
            </a:r>
            <a:endParaRPr lang="zh-CN" altLang="zh-CN" sz="2700" kern="100" dirty="0" smtClean="0">
              <a:latin typeface="宋体"/>
              <a:cs typeface="Courier New"/>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3559" y="258217"/>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6054" y="81550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圆角矩形 7">
            <a:hlinkClick r:id="rId3"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1" name="圆角矩形 1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052663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p:bldP spid="10" grpId="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8582" y="836712"/>
            <a:ext cx="10801200" cy="3242170"/>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rPr>
              <a:t>解析</a:t>
            </a:r>
            <a:r>
              <a:rPr lang="zh-CN" altLang="zh-CN" sz="2800" kern="100" dirty="0">
                <a:latin typeface="Times New Roman"/>
                <a:ea typeface="华文细黑"/>
              </a:rPr>
              <a:t>　</a:t>
            </a:r>
            <a:r>
              <a:rPr lang="en-US" altLang="zh-CN" sz="2800" kern="100" dirty="0">
                <a:latin typeface="Times New Roman"/>
                <a:ea typeface="华文细黑"/>
              </a:rPr>
              <a:t>B</a:t>
            </a:r>
            <a:r>
              <a:rPr lang="zh-CN" altLang="zh-CN" sz="2800" kern="100" dirty="0">
                <a:latin typeface="Times New Roman"/>
                <a:ea typeface="华文细黑"/>
              </a:rPr>
              <a:t>项搭配不当，应改为</a:t>
            </a:r>
            <a:r>
              <a:rPr lang="en-US" altLang="zh-CN" sz="2800" kern="100" dirty="0">
                <a:latin typeface="宋体"/>
                <a:ea typeface="华文细黑"/>
              </a:rPr>
              <a:t>“</a:t>
            </a:r>
            <a:r>
              <a:rPr lang="zh-CN" altLang="zh-CN" sz="2800" kern="100" dirty="0">
                <a:latin typeface="Times New Roman"/>
                <a:ea typeface="华文细黑"/>
              </a:rPr>
              <a:t>实现了</a:t>
            </a:r>
            <a:r>
              <a:rPr lang="en-US" altLang="zh-CN" sz="2800" kern="100" dirty="0">
                <a:latin typeface="宋体"/>
                <a:ea typeface="华文细黑"/>
              </a:rPr>
              <a:t>……</a:t>
            </a:r>
            <a:r>
              <a:rPr lang="zh-CN" altLang="zh-CN" sz="2800" kern="100" dirty="0">
                <a:latin typeface="Times New Roman"/>
                <a:ea typeface="华文细黑"/>
              </a:rPr>
              <a:t>零的突破</a:t>
            </a:r>
            <a:r>
              <a:rPr lang="en-US" altLang="zh-CN" sz="2800" kern="100" dirty="0">
                <a:latin typeface="宋体"/>
                <a:ea typeface="华文细黑"/>
              </a:rPr>
              <a:t>”</a:t>
            </a:r>
            <a:r>
              <a:rPr lang="zh-CN" altLang="zh-CN" sz="2800" kern="100" dirty="0" smtClean="0">
                <a:latin typeface="Times New Roman"/>
                <a:ea typeface="华文细黑"/>
              </a:rPr>
              <a:t>。</a:t>
            </a:r>
            <a:endParaRPr lang="en-US" altLang="zh-CN" sz="2800" kern="100" dirty="0" smtClean="0">
              <a:latin typeface="Times New Roman"/>
              <a:ea typeface="华文细黑"/>
            </a:endParaRPr>
          </a:p>
          <a:p>
            <a:pPr algn="just">
              <a:lnSpc>
                <a:spcPct val="150000"/>
              </a:lnSpc>
              <a:spcAft>
                <a:spcPts val="0"/>
              </a:spcAft>
            </a:pPr>
            <a:r>
              <a:rPr lang="en-US" altLang="zh-CN" sz="2800" kern="100" dirty="0" smtClean="0">
                <a:latin typeface="Times New Roman"/>
                <a:ea typeface="华文细黑"/>
              </a:rPr>
              <a:t>C</a:t>
            </a:r>
            <a:r>
              <a:rPr lang="zh-CN" altLang="zh-CN" sz="2800" kern="100" dirty="0">
                <a:latin typeface="Times New Roman"/>
                <a:ea typeface="华文细黑"/>
              </a:rPr>
              <a:t>项偷换主语，应改为</a:t>
            </a:r>
            <a:r>
              <a:rPr lang="en-US" altLang="zh-CN" sz="2800" kern="100" dirty="0">
                <a:latin typeface="宋体"/>
                <a:ea typeface="华文细黑"/>
              </a:rPr>
              <a:t>“</a:t>
            </a:r>
            <a:r>
              <a:rPr lang="zh-CN" altLang="zh-CN" sz="2800" kern="100" dirty="0">
                <a:latin typeface="Times New Roman"/>
                <a:ea typeface="华文细黑"/>
              </a:rPr>
              <a:t>节目组力求把该节目打造成一席特色鲜明的文化盛宴</a:t>
            </a:r>
            <a:r>
              <a:rPr lang="en-US" altLang="zh-CN" sz="2800" kern="100" dirty="0">
                <a:latin typeface="宋体"/>
                <a:ea typeface="华文细黑"/>
              </a:rPr>
              <a:t>”</a:t>
            </a:r>
            <a:r>
              <a:rPr lang="zh-CN" altLang="zh-CN" sz="2800" kern="100" dirty="0" smtClean="0">
                <a:latin typeface="Times New Roman"/>
                <a:ea typeface="华文细黑"/>
              </a:rPr>
              <a:t>。</a:t>
            </a:r>
            <a:endParaRPr lang="en-US" altLang="zh-CN" sz="2800" kern="100" dirty="0" smtClean="0">
              <a:latin typeface="Times New Roman"/>
              <a:ea typeface="华文细黑"/>
            </a:endParaRPr>
          </a:p>
          <a:p>
            <a:pPr algn="just">
              <a:lnSpc>
                <a:spcPct val="150000"/>
              </a:lnSpc>
              <a:spcAft>
                <a:spcPts val="0"/>
              </a:spcAft>
            </a:pPr>
            <a:r>
              <a:rPr lang="en-US" altLang="zh-CN" sz="2800" kern="100" dirty="0" smtClean="0">
                <a:latin typeface="Times New Roman"/>
                <a:ea typeface="华文细黑"/>
              </a:rPr>
              <a:t>D</a:t>
            </a:r>
            <a:r>
              <a:rPr lang="zh-CN" altLang="zh-CN" sz="2800" kern="100" dirty="0">
                <a:latin typeface="Times New Roman"/>
                <a:ea typeface="华文细黑"/>
              </a:rPr>
              <a:t>项语序不当，应改为</a:t>
            </a:r>
            <a:r>
              <a:rPr lang="en-US" altLang="zh-CN" sz="2800" kern="100" dirty="0">
                <a:latin typeface="宋体"/>
                <a:ea typeface="华文细黑"/>
              </a:rPr>
              <a:t>“</a:t>
            </a:r>
            <a:r>
              <a:rPr lang="zh-CN" altLang="zh-CN" sz="2800" kern="100" dirty="0">
                <a:latin typeface="Times New Roman"/>
                <a:ea typeface="华文细黑"/>
              </a:rPr>
              <a:t>在规范慈善组织设立运营、开展慈善服务、促进慈善事业发展等方面</a:t>
            </a:r>
            <a:r>
              <a:rPr lang="en-US" altLang="zh-CN" sz="2800" kern="100" dirty="0">
                <a:latin typeface="宋体"/>
                <a:ea typeface="华文细黑"/>
              </a:rPr>
              <a:t>”</a:t>
            </a:r>
            <a:r>
              <a:rPr lang="zh-CN" altLang="zh-CN" sz="2800" kern="100" dirty="0">
                <a:latin typeface="Times New Roman"/>
                <a:ea typeface="华文细黑"/>
              </a:rPr>
              <a:t>。</a:t>
            </a:r>
            <a:endParaRPr lang="zh-CN" altLang="zh-CN" sz="1050" kern="100" dirty="0">
              <a:latin typeface="Times New Roman"/>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697004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G:\dlc0001_1042a.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62" t="11963" r="-662" b="13549"/>
          <a:stretch/>
        </p:blipFill>
        <p:spPr bwMode="auto">
          <a:xfrm>
            <a:off x="8702934" y="0"/>
            <a:ext cx="3487479" cy="2597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2558" y="124298"/>
            <a:ext cx="11665295" cy="655564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搭配不当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目前地理信息交换的技术问题已经基本成熟，一旦地理信息为广大</a:t>
            </a:r>
            <a:r>
              <a:rPr lang="zh-CN" altLang="zh-CN" sz="2800" kern="100" dirty="0" smtClean="0">
                <a:latin typeface="Times New Roman"/>
                <a:ea typeface="华文细黑"/>
                <a:cs typeface="Times New Roman"/>
              </a:rPr>
              <a:t>公众</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认可，那么地理信息产业将迅速崛起。</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局部生态环境的改善并不能遏制整体恶化的态势，我国每年土地</a:t>
            </a:r>
            <a:r>
              <a:rPr lang="zh-CN" altLang="zh-CN" sz="2800" kern="100" dirty="0" smtClean="0">
                <a:latin typeface="Times New Roman"/>
                <a:ea typeface="华文细黑"/>
                <a:cs typeface="Times New Roman"/>
              </a:rPr>
              <a:t>沙漠化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速度与面积仍然在不断扩大。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网络是一个虚拟世界，它需要广大网民自觉维护网络秩序，文明上网</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激浊扬清</a:t>
            </a:r>
            <a:r>
              <a:rPr lang="zh-CN" altLang="zh-CN" sz="2800" kern="100" dirty="0">
                <a:latin typeface="Times New Roman"/>
                <a:ea typeface="华文细黑"/>
                <a:cs typeface="Times New Roman"/>
              </a:rPr>
              <a:t>，形成良好的上网风气，共同建设文明和谐的网络世界。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为了实现素质教育的要求，要树立科学的发展观和正确的政绩观，</a:t>
            </a:r>
            <a:r>
              <a:rPr lang="zh-CN" altLang="zh-CN" sz="2800" kern="100" dirty="0" smtClean="0">
                <a:latin typeface="Times New Roman"/>
                <a:ea typeface="华文细黑"/>
                <a:cs typeface="Times New Roman"/>
              </a:rPr>
              <a:t>不能</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给</a:t>
            </a:r>
            <a:r>
              <a:rPr lang="zh-CN" altLang="zh-CN" sz="2800" kern="100" dirty="0">
                <a:latin typeface="Times New Roman"/>
                <a:ea typeface="华文细黑"/>
                <a:cs typeface="Times New Roman"/>
              </a:rPr>
              <a:t>学校下达升学指标，不能按学生的考试成绩给学校和教师排队</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9063" y="94388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00958" y="408473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1" name="圆角矩形 10">
            <a:hlinkClick r:id="rId4" action="ppaction://hlinksldjump"/>
          </p:cNvPr>
          <p:cNvSpPr/>
          <p:nvPr/>
        </p:nvSpPr>
        <p:spPr>
          <a:xfrm>
            <a:off x="10343766"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205449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677595"/>
            <a:ext cx="11449272" cy="2031325"/>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解析</a:t>
            </a:r>
            <a:r>
              <a:rPr lang="zh-CN" altLang="zh-CN" sz="2800" kern="100" dirty="0" smtClean="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项主谓搭配不当，应删去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改为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解决</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速度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扩大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搭配不当。</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点拨</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978578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62558" y="1268760"/>
            <a:ext cx="11449272" cy="388773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搭配不当主要包括主谓搭配不当、动宾搭配不当、修饰语与中心语搭配不当以及关联词语搭配不当等。不能正确判断搭配不当的主要原因是没有准确把握句子的结构特点、主干成分之间的关系以及修饰语与中心语之间的关系。单句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主干枝叶梳理法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，提出主干，看主、谓、宾三者之间是否搭配；然后找出枝叶，看定语与中心语、状语与中心语、补语与中心语之间是否搭配。</a:t>
            </a:r>
            <a:endParaRPr lang="zh-CN" altLang="zh-CN" sz="1050" kern="100" dirty="0">
              <a:effectLst/>
              <a:latin typeface="宋体"/>
              <a:cs typeface="Courier New"/>
            </a:endParaRPr>
          </a:p>
        </p:txBody>
      </p:sp>
      <p:sp>
        <p:nvSpPr>
          <p:cNvPr id="4" name="圆角矩形 3"/>
          <p:cNvSpPr/>
          <p:nvPr/>
        </p:nvSpPr>
        <p:spPr>
          <a:xfrm>
            <a:off x="14665" y="548680"/>
            <a:ext cx="1183997"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点 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929771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06574" y="470277"/>
            <a:ext cx="11377264" cy="5262979"/>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语序不当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下列各句中，没有语病的一句是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地沟油、三聚氰胺奶、瘦肉精、染色馒头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这些特殊名词告诫我们</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要</a:t>
            </a:r>
            <a:r>
              <a:rPr lang="zh-CN" altLang="zh-CN" sz="2800" kern="100" dirty="0">
                <a:latin typeface="Times New Roman"/>
                <a:ea typeface="华文细黑"/>
                <a:cs typeface="Times New Roman"/>
              </a:rPr>
              <a:t>清除食品市场上的乱象，必须高举法律利器，全面加强监管工作</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同时</a:t>
            </a:r>
            <a:r>
              <a:rPr lang="zh-CN" altLang="zh-CN" sz="2800" kern="100" dirty="0">
                <a:latin typeface="Times New Roman"/>
                <a:ea typeface="华文细黑"/>
                <a:cs typeface="Times New Roman"/>
              </a:rPr>
              <a:t>呼唤企业的血管里要流淌着道德的血液。</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济南文化西路的慢行一体路使用彩色沥青打造，不但可以提升城市</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景观</a:t>
            </a:r>
            <a:r>
              <a:rPr lang="zh-CN" altLang="zh-CN" sz="2800" kern="100" dirty="0">
                <a:latin typeface="Times New Roman"/>
                <a:ea typeface="华文细黑"/>
                <a:cs typeface="Times New Roman"/>
              </a:rPr>
              <a:t>效果，增加现代化都市气息，而且可以避免普通沥青路面黑色</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单调性</a:t>
            </a:r>
            <a:r>
              <a:rPr lang="zh-CN" altLang="zh-CN" sz="2800" kern="100" dirty="0">
                <a:latin typeface="Times New Roman"/>
                <a:ea typeface="华文细黑"/>
                <a:cs typeface="Times New Roman"/>
              </a:rPr>
              <a:t>，提高司机和行人的注意力</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6782" y="131112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62558" y="191683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6231494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1805</TotalTime>
  <Words>2921</Words>
  <Application>Microsoft Office PowerPoint</Application>
  <PresentationFormat>自定义</PresentationFormat>
  <Paragraphs>344</Paragraphs>
  <Slides>52</Slides>
  <Notes>1</Notes>
  <HiddenSlides>11</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515</cp:revision>
  <dcterms:created xsi:type="dcterms:W3CDTF">2016-03-28T08:27:22Z</dcterms:created>
  <dcterms:modified xsi:type="dcterms:W3CDTF">2016-11-22T02:11:35Z</dcterms:modified>
</cp:coreProperties>
</file>