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howSpecialPlsOnTitleSld="0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434" r:id="rId4"/>
    <p:sldId id="473" r:id="rId5"/>
    <p:sldId id="436" r:id="rId6"/>
    <p:sldId id="452" r:id="rId7"/>
    <p:sldId id="456" r:id="rId8"/>
    <p:sldId id="438" r:id="rId9"/>
    <p:sldId id="457" r:id="rId10"/>
    <p:sldId id="433" r:id="rId11"/>
    <p:sldId id="442" r:id="rId12"/>
    <p:sldId id="461" r:id="rId13"/>
    <p:sldId id="462" r:id="rId14"/>
    <p:sldId id="463" r:id="rId15"/>
    <p:sldId id="464" r:id="rId16"/>
    <p:sldId id="465" r:id="rId17"/>
    <p:sldId id="466" r:id="rId18"/>
    <p:sldId id="459" r:id="rId19"/>
    <p:sldId id="467" r:id="rId20"/>
    <p:sldId id="468" r:id="rId21"/>
    <p:sldId id="460" r:id="rId22"/>
    <p:sldId id="469" r:id="rId23"/>
    <p:sldId id="471" r:id="rId24"/>
    <p:sldId id="472" r:id="rId25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80" d="100"/>
          <a:sy n="80" d="100"/>
        </p:scale>
        <p:origin x="-1056" y="-330"/>
      </p:cViewPr>
      <p:guideLst>
        <p:guide orient="horz" pos="1562"/>
        <p:guide pos="287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tags" Target="tags/tag4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handoutMaster" Target="handoutMasters/handoutMaster1.xml" /><Relationship Id="rId30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DCC78B-E48B-466B-9759-E8BF061916BE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CFB161-FF9F-4CEC-9B2E-E9322ED07C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66883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6792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 flipH="1" flipV="1">
            <a:off x="0" y="3390206"/>
            <a:ext cx="3290206" cy="1750254"/>
            <a:chOff x="4223659" y="895081"/>
            <a:chExt cx="4386941" cy="2333672"/>
          </a:xfrm>
        </p:grpSpPr>
        <p:sp>
          <p:nvSpPr>
            <p:cNvPr id="9" name="直角三角形 8"/>
            <p:cNvSpPr/>
            <p:nvPr/>
          </p:nvSpPr>
          <p:spPr>
            <a:xfrm rot="10800000">
              <a:off x="4223659" y="895081"/>
              <a:ext cx="4386939" cy="2333672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" name="直角三角形 9"/>
            <p:cNvSpPr/>
            <p:nvPr/>
          </p:nvSpPr>
          <p:spPr>
            <a:xfrm rot="10800000">
              <a:off x="4650917" y="895082"/>
              <a:ext cx="3959683" cy="2106389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8" name="直角三角形 7"/>
          <p:cNvSpPr/>
          <p:nvPr/>
        </p:nvSpPr>
        <p:spPr>
          <a:xfrm rot="10800000">
            <a:off x="3028949" y="-3"/>
            <a:ext cx="6115046" cy="3252954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85773" y="2051056"/>
            <a:ext cx="6139544" cy="900247"/>
          </a:xfrm>
        </p:spPr>
        <p:txBody>
          <a:bodyPr wrap="square" anchor="b">
            <a:normAutofit/>
          </a:bodyPr>
          <a:lstStyle>
            <a:lvl1pPr algn="ctr">
              <a:defRPr sz="4500" b="1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85773" y="3020359"/>
            <a:ext cx="6139544" cy="401648"/>
          </a:xfrm>
        </p:spPr>
        <p:txBody>
          <a:bodyPr wrap="square">
            <a:norm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8388-C1FB-4E93-B6FB-7F3AFDCBBAB2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0800000">
            <a:off x="3290206" y="-4"/>
            <a:ext cx="5853792" cy="311397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7F233-42BF-41AD-B36B-FFB52DE9F01F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/>
        </p:nvGrpSpPr>
        <p:grpSpPr>
          <a:xfrm flipH="1" flipV="1">
            <a:off x="0" y="3390206"/>
            <a:ext cx="3290206" cy="1750254"/>
            <a:chOff x="4223659" y="895081"/>
            <a:chExt cx="4386941" cy="2333672"/>
          </a:xfrm>
        </p:grpSpPr>
        <p:sp>
          <p:nvSpPr>
            <p:cNvPr id="13" name="直角三角形 12"/>
            <p:cNvSpPr/>
            <p:nvPr/>
          </p:nvSpPr>
          <p:spPr>
            <a:xfrm rot="10800000">
              <a:off x="4223659" y="895081"/>
              <a:ext cx="4386939" cy="2333672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4" name="直角三角形 13"/>
            <p:cNvSpPr/>
            <p:nvPr/>
          </p:nvSpPr>
          <p:spPr>
            <a:xfrm rot="10800000">
              <a:off x="4650917" y="895082"/>
              <a:ext cx="3959683" cy="2106389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5" name="直角三角形 14"/>
          <p:cNvSpPr/>
          <p:nvPr/>
        </p:nvSpPr>
        <p:spPr>
          <a:xfrm rot="10800000">
            <a:off x="3028949" y="-3"/>
            <a:ext cx="6115046" cy="3252954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直角三角形 15"/>
          <p:cNvSpPr/>
          <p:nvPr/>
        </p:nvSpPr>
        <p:spPr>
          <a:xfrm rot="10800000">
            <a:off x="3290206" y="-4"/>
            <a:ext cx="5853792" cy="311397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2101277"/>
            <a:ext cx="5927952" cy="900247"/>
          </a:xfrm>
        </p:spPr>
        <p:txBody>
          <a:bodyPr wrap="square" anchor="b">
            <a:normAutofit/>
          </a:bodyPr>
          <a:lstStyle>
            <a:lvl1pPr algn="ctr">
              <a:defRPr sz="4500" b="1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3021765"/>
            <a:ext cx="5927952" cy="401648"/>
          </a:xfrm>
        </p:spPr>
        <p:txBody>
          <a:bodyPr wrap="square">
            <a:norm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DC442-25A0-4796-9064-B1FAE7FAB781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C4EF9-4932-45DE-827F-7B2C75036C1A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87B7E-58DB-4011-894E-CE603AF896B0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592786" y="273844"/>
            <a:ext cx="922565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86616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F1D1D-8477-4AB7-9C7D-3FB2CCF7186C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342828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.xml" /><Relationship Id="rId11" Type="http://schemas.openxmlformats.org/officeDocument/2006/relationships/image" Target="../media/image1.png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tags" Target="../tags/tag1.xml" /><Relationship Id="rId9" Type="http://schemas.openxmlformats.org/officeDocument/2006/relationships/tags" Target="../tags/tag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9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lnSpc>
                <a:spcPct val="120000"/>
              </a:lnSpc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0F8BA3E5-F9D5-4F6F-86A4-438636863C68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lnSpc>
                <a:spcPct val="120000"/>
              </a:lnSpc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0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5" r:id="rId5"/>
    <p:sldLayoutId id="2147483657" r:id="rId6"/>
    <p:sldLayoutId id="2147483659" r:id="rId7"/>
  </p:sldLayoutIdLst>
  <p:transition/>
  <p:timing/>
  <p:hf hdr="0" ftr="0" dt="0"/>
  <p:txStyles>
    <p:titleStyle>
      <a:lvl1pPr algn="l" defTabSz="685800" rtl="0" eaLnBrk="1" latinLnBrk="0" hangingPunct="1">
        <a:lnSpc>
          <a:spcPct val="120000"/>
        </a:lnSpc>
        <a:spcBef>
          <a:spcPct val="0"/>
        </a:spcBef>
        <a:buNone/>
        <a:defRPr sz="3300" kern="120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2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hemeOverride" Target="../theme/themeOverride1.xml" /><Relationship Id="rId3" Type="http://schemas.openxmlformats.org/officeDocument/2006/relationships/image" Target="../media/image1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hemeOverride" Target="../theme/themeOverride2.xml" /><Relationship Id="rId3" Type="http://schemas.openxmlformats.org/officeDocument/2006/relationships/image" Target="../media/image1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hemeOverride" Target="../theme/themeOverride3.xml" /><Relationship Id="rId3" Type="http://schemas.openxmlformats.org/officeDocument/2006/relationships/image" Target="../media/image4.png" /><Relationship Id="rId4" Type="http://schemas.openxmlformats.org/officeDocument/2006/relationships/image" Target="../media/image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588705" y="1784335"/>
            <a:ext cx="5702745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上兵伐谋、其次伐交，其次伐兵，其下攻城。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”</a:t>
            </a:r>
            <a:endParaRPr lang="en-US" altLang="zh-CN" sz="2000" b="1" smtClean="0">
              <a:latin typeface="微软雅黑" pitchFamily="34" charset="-122"/>
              <a:ea typeface="微软雅黑" pitchFamily="34" charset="-122"/>
            </a:endParaRPr>
          </a:p>
          <a:p>
            <a:pPr indent="457200" algn="r">
              <a:lnSpc>
                <a:spcPct val="150000"/>
              </a:lnSpc>
            </a:pPr>
            <a:r>
              <a:rPr lang="en-US" altLang="zh-CN" sz="2000" b="1" smtClean="0">
                <a:latin typeface="微软雅黑" pitchFamily="34" charset="-122"/>
                <a:ea typeface="微软雅黑" pitchFamily="34" charset="-122"/>
              </a:rPr>
              <a:t>——《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孙子兵法</a:t>
            </a:r>
            <a:r>
              <a:rPr lang="en-US" altLang="zh-CN" sz="2000" b="1" smtClean="0"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4713032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995" y="418625"/>
            <a:ext cx="8218968" cy="97872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佚（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 yì 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之狐言于郑伯曰：“国危矣，若使烛之武见秦君，师必退。”公从之。辞曰：“臣之壮也，犹不如人；今老矣，无能为也已。”公曰：“吾不能早用子，今急而求子，是寡人之过也。然郑亡，子亦有不利焉！”许之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0994" y="1438390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6" name="矩形 5"/>
          <p:cNvSpPr/>
          <p:nvPr/>
        </p:nvSpPr>
        <p:spPr>
          <a:xfrm>
            <a:off x="520994" y="1831875"/>
            <a:ext cx="8218969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佚之狐言于郑伯曰：“国危矣，若使烛之武见秦君，师必退。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公从之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于：介词，对。若：如果。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使：派。见：拜见，进见。师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：军队。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从：听从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。佚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之狐言于郑伯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曰：状语后置句。</a:t>
            </a:r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20994" y="49293"/>
            <a:ext cx="2245957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第二段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0994" y="2448104"/>
            <a:ext cx="821896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辞曰：“臣之壮也，犹不如人；今老矣，无能为也已。”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辞：推辞。之：取独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。壮：形容词作名词，壮年。犹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：尚且。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无能：古今异义词，古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义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不能；今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义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没有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能力。为：动词，做。已：通假字，通“矣”。也已：语气词连用，加强语气。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0994" y="3316034"/>
            <a:ext cx="821896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公曰：“吾不能早用子，今急而求子，是寡人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过也。然郑亡，子亦有不利焉！”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许</a:t>
            </a:r>
            <a:r>
              <a:rPr lang="zh-CN" altLang="en-US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子：古代对人的尊称。急：形容词作动词，遇到紧急情况。而：连词，表承接。是：代词，这。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之：助词，的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。过：名词，过错。然：表转折，然而。焉：语气助词，无实义。</a:t>
            </a:r>
            <a:r>
              <a:rPr lang="zh-CN" altLang="en-US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之：代词，他（或“这件事”）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endParaRPr lang="zh-CN" altLang="en-US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9064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20992" y="337731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smtClean="0"/>
              <a:t>二、内容分析</a:t>
            </a:r>
            <a:endParaRPr lang="zh-CN" altLang="en-US" sz="1600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840905" y="1217878"/>
            <a:ext cx="1211285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sz="2000" b="1">
                <a:latin typeface="微软雅黑" pitchFamily="34" charset="-122"/>
                <a:ea typeface="微软雅黑" pitchFamily="34" charset="-122"/>
              </a:rPr>
              <a:t>秦晋围郑</a:t>
            </a:r>
            <a:endParaRPr lang="zh-CN" sz="2000" b="1">
              <a:latin typeface="微软雅黑" pitchFamily="34" charset="-122"/>
              <a:ea typeface="微软雅黑" pitchFamily="34" charset="-122"/>
              <a:hlinkClick action="ppaction://hlinkshowjump?jump=nextslide"/>
            </a:endParaRPr>
          </a:p>
        </p:txBody>
      </p:sp>
      <p:sp>
        <p:nvSpPr>
          <p:cNvPr id="4" name="虚尾箭头 3"/>
          <p:cNvSpPr/>
          <p:nvPr/>
        </p:nvSpPr>
        <p:spPr>
          <a:xfrm rot="5400000">
            <a:off x="4042786" y="1724865"/>
            <a:ext cx="807522" cy="688769"/>
          </a:xfrm>
          <a:prstGeom prst="striped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840905" y="2547915"/>
            <a:ext cx="1211285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临危受命</a:t>
            </a:r>
            <a:endParaRPr lang="zh-CN" sz="2000" b="1">
              <a:latin typeface="微软雅黑" pitchFamily="34" charset="-122"/>
              <a:ea typeface="微软雅黑" pitchFamily="34" charset="-122"/>
              <a:hlinkClick action="ppaction://hlinkshowjump?jump=nextslide"/>
            </a:endParaRPr>
          </a:p>
        </p:txBody>
      </p:sp>
    </p:spTree>
    <p:extLst>
      <p:ext uri="{BB962C8B-B14F-4D97-AF65-F5344CB8AC3E}">
        <p14:creationId xmlns:p14="http://schemas.microsoft.com/office/powerpoint/2010/main" val="18978775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995" y="418625"/>
            <a:ext cx="8218968" cy="1865126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夜，缒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 </a:t>
            </a:r>
            <a:r>
              <a:rPr lang="en-US" altLang="zh-CN" sz="1600" b="1" err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zhuì 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而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出，见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秦伯曰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：“秦、晋围郑，郑既知亡矣。若亡郑而有益于君，敢以烦执事。越国以鄙远，君知其难也，焉用亡郑以陪邻？邻之厚，君之薄也。若舍郑以为东道主，行李之往来，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共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gōng) 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其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乏困，君亦无所害。且君尝为晋君赐矣，许君焦、瑕，朝济而夕设版焉，君之所知也。夫晋，何厌之有？既东封郑，又欲肆其西封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，不阙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(jué )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秦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，将焉取之？阙秦以利晋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，惟君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图之。”秦伯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说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1600" b="1" err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yuè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与郑人盟。使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杞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q</a:t>
            </a:r>
            <a:r>
              <a:rPr lang="zh-CN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ǐ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子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、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逢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1600" b="1" err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páng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孙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、杨孙戍之，乃还。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0994" y="2317140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6" name="矩形 5"/>
          <p:cNvSpPr/>
          <p:nvPr/>
        </p:nvSpPr>
        <p:spPr>
          <a:xfrm>
            <a:off x="520994" y="2710625"/>
            <a:ext cx="8218969" cy="1137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6.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夜，缒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而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出，见秦伯曰：“秦、晋围郑，郑既知亡矣。若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亡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郑</a:t>
            </a:r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而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有益于君，敢以烦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执事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夜：名词作状语，在夜里。缒：动词，用绳子拴着从城墙上往下吊。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而：连词，表修饰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。既：已经。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亡：使动，使</a:t>
            </a:r>
            <a:r>
              <a:rPr lang="en-US" altLang="zh-CN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灭亡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r>
              <a:rPr lang="zh-CN" altLang="en-US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而：连词，表承接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。于：介词，对。以：介词，拿。执事：古今异义词，古：执行事务的人；今：掌管某项工作的人。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若亡郑而有益于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君：状语后置句。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敢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以（之）烦执事：省略句。</a:t>
            </a:r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20994" y="49293"/>
            <a:ext cx="2245957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第三段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0994" y="3848565"/>
            <a:ext cx="8218969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7.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越国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以</a:t>
            </a:r>
            <a:r>
              <a:rPr lang="zh-CN" altLang="en-US" b="1" baseline="30000">
                <a:solidFill>
                  <a:srgbClr val="FF0000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①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鄙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远，君知其难也，焉用亡郑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以</a:t>
            </a:r>
            <a:r>
              <a:rPr lang="zh-CN" altLang="en-US" b="1" baseline="30000">
                <a:solidFill>
                  <a:srgbClr val="FF0000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②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陪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邻？邻</a:t>
            </a:r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厚，君</a:t>
            </a:r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薄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也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越：动词，越过。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以</a:t>
            </a:r>
            <a:r>
              <a:rPr lang="zh-CN" altLang="en-US" b="1" baseline="30000">
                <a:solidFill>
                  <a:srgbClr val="FF0000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① 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：连词，表目的</a:t>
            </a:r>
            <a:r>
              <a:rPr lang="en-US" altLang="zh-CN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表承接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。鄙：名词意动用法，把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当作边邑。远：形容词作名词，边远的国家。焉：副词，哪里，怎么，常用在反问句中。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以</a:t>
            </a:r>
            <a:r>
              <a:rPr lang="zh-CN" altLang="en-US" b="1" baseline="30000">
                <a:solidFill>
                  <a:srgbClr val="FF0000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② 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：表目的</a:t>
            </a:r>
            <a:r>
              <a:rPr lang="en-US" altLang="zh-CN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表承接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。陪：动词，增加。</a:t>
            </a:r>
            <a:r>
              <a:rPr lang="zh-CN" altLang="en-US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之：取独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。厚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薄：形容词作动词，变雄厚（薄弱）。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邻之厚，君之薄也：判断句。</a:t>
            </a:r>
          </a:p>
        </p:txBody>
      </p:sp>
    </p:spTree>
    <p:extLst>
      <p:ext uri="{BB962C8B-B14F-4D97-AF65-F5344CB8AC3E}">
        <p14:creationId xmlns:p14="http://schemas.microsoft.com/office/powerpoint/2010/main" val="5578114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20994" y="2329015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6" name="矩形 5"/>
          <p:cNvSpPr/>
          <p:nvPr/>
        </p:nvSpPr>
        <p:spPr>
          <a:xfrm>
            <a:off x="520994" y="2722500"/>
            <a:ext cx="8218969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8.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若舍郑以为东道主，行李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往来，共其乏困，君亦无所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害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以为：古今异义词，古：把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作为；今：认为。东道主：古今异义词，古：东方道路上的主人；今：请客的主人。行李：古今异义词，古：外交使节；今：包裹。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之：取独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。共：通假字，通“供”。乏困：形容词作名词，缺乏的物品。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若舍郑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以（之）为东道主：省略句。</a:t>
            </a:r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20994" y="49293"/>
            <a:ext cx="2245957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第三段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0993" y="3871449"/>
            <a:ext cx="821896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9.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且君尝为晋君赐矣，许君焦、瑕，朝济而夕设版焉，君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所知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也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且连词，况且。为：动词，给。赐：动词作名词，恩赐。许：许诺。朝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夕：名词作状语。济：渡河。而：连词，表转折。焉：兼词，于此。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之：取独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君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所知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也：判断句。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0995" y="418625"/>
            <a:ext cx="8218968" cy="1865126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夜，缒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 </a:t>
            </a:r>
            <a:r>
              <a:rPr lang="en-US" altLang="zh-CN" sz="1600" b="1" err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zhuì 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而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出，见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秦伯曰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：“秦、晋围郑，郑既知亡矣。若亡郑而有益于君，敢以烦执事。越国以鄙远，君知其难也，焉用亡郑以陪邻？邻之厚，君之薄也。若舍郑以为东道主，行李之往来，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共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gōng) 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其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乏困，君亦无所害。且君尝为晋君赐矣，许君焦、瑕，朝济而夕设版焉，君之所知也。夫晋，何厌之有？既东封郑，又欲肆其西封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，不阙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(jué )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秦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，将焉取之？阙秦以利晋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，惟君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图之。”秦伯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说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1600" b="1" err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yuè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与郑人盟。使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杞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q</a:t>
            </a:r>
            <a:r>
              <a:rPr lang="zh-CN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ǐ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子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、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逢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1600" b="1" err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páng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孙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、杨孙戍之，乃还。</a:t>
            </a:r>
          </a:p>
        </p:txBody>
      </p:sp>
    </p:spTree>
    <p:extLst>
      <p:ext uri="{BB962C8B-B14F-4D97-AF65-F5344CB8AC3E}">
        <p14:creationId xmlns:p14="http://schemas.microsoft.com/office/powerpoint/2010/main" val="36500529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20994" y="2317140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6" name="矩形 5"/>
          <p:cNvSpPr/>
          <p:nvPr/>
        </p:nvSpPr>
        <p:spPr>
          <a:xfrm>
            <a:off x="520994" y="2710625"/>
            <a:ext cx="8326123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10.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夫晋，何厌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b="1" baseline="30000" smtClean="0">
                <a:solidFill>
                  <a:srgbClr val="FF0000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①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有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？既东</a:t>
            </a:r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封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郑，又欲肆其西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封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，不阙秦，将焉取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b="1" baseline="30000">
                <a:solidFill>
                  <a:srgbClr val="FF0000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②</a:t>
            </a:r>
            <a:r>
              <a:rPr lang="zh-CN" altLang="en-US"/>
              <a:t> 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？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阙秦以利晋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，惟君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图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b="1" baseline="30000">
                <a:solidFill>
                  <a:srgbClr val="FF0000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③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厌：通假字，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通“餍”，满足。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b="1" baseline="30000">
                <a:solidFill>
                  <a:srgbClr val="FF0000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① 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：宾语前置的标志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。东：名词作状语。</a:t>
            </a:r>
            <a:r>
              <a:rPr lang="zh-CN" altLang="en-US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封：使动，使</a:t>
            </a:r>
            <a:r>
              <a:rPr lang="en-US" altLang="zh-CN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成为疆界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。肆：形容词作动词，扩张。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封：名词，疆界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。阙：使动，使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减少。焉：疑问代词，哪里。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b="1" baseline="30000">
                <a:solidFill>
                  <a:srgbClr val="FF0000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②</a:t>
            </a:r>
            <a:r>
              <a:rPr lang="zh-CN" altLang="en-US"/>
              <a:t> 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：代词，代土地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。以：连词，相当于“而”，此处表并列、因果和目的都讲得通。利：使动，使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获利。惟：句首语气词，表希望。图：动词，思考。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b="1" baseline="30000">
                <a:solidFill>
                  <a:srgbClr val="FF0000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③ 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：代词，代这件事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何厌之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有：宾语前置句。</a:t>
            </a:r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20994" y="49293"/>
            <a:ext cx="2245957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第三段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0994" y="4095620"/>
            <a:ext cx="832612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11.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秦伯说，与郑人盟。使杞子、逢孙、杨孙戍之，乃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还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说：通假字，通“悦”。盟：名词作动词，结盟。之：代词，代郑国。乃：副词，于是，就。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0995" y="418625"/>
            <a:ext cx="8218968" cy="1865126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夜，缒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 </a:t>
            </a:r>
            <a:r>
              <a:rPr lang="en-US" altLang="zh-CN" sz="1600" b="1" err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zhuì 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而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出，见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秦伯曰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：“秦、晋围郑，郑既知亡矣。若亡郑而有益于君，敢以烦执事。越国以鄙远，君知其难也，焉用亡郑以陪邻？邻之厚，君之薄也。若舍郑以为东道主，行李之往来，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共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gōng) 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其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乏困，君亦无所害。且君尝为晋君赐矣，许君焦、瑕，朝济而夕设版焉，君之所知也。夫晋，何厌之有？既东封郑，又欲肆其西封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，不阙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(jué )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秦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，将焉取之？阙秦以利晋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，惟君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图之。”秦伯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说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1600" b="1" err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yuè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与郑人盟。使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杞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q</a:t>
            </a:r>
            <a:r>
              <a:rPr lang="zh-CN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ǐ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子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、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逢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1600" b="1" err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páng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孙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、杨孙戍之，乃还。</a:t>
            </a:r>
          </a:p>
        </p:txBody>
      </p:sp>
    </p:spTree>
    <p:extLst>
      <p:ext uri="{BB962C8B-B14F-4D97-AF65-F5344CB8AC3E}">
        <p14:creationId xmlns:p14="http://schemas.microsoft.com/office/powerpoint/2010/main" val="3738572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20992" y="337731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smtClean="0"/>
              <a:t>二、内容分析</a:t>
            </a:r>
            <a:endParaRPr lang="zh-CN" altLang="en-US" sz="1600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2280059" y="953579"/>
            <a:ext cx="1211285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sz="2000" b="1">
                <a:latin typeface="微软雅黑" pitchFamily="34" charset="-122"/>
                <a:ea typeface="微软雅黑" pitchFamily="34" charset="-122"/>
              </a:rPr>
              <a:t>秦晋围郑</a:t>
            </a:r>
            <a:endParaRPr lang="zh-CN" sz="2000" b="1">
              <a:latin typeface="微软雅黑" pitchFamily="34" charset="-122"/>
              <a:ea typeface="微软雅黑" pitchFamily="34" charset="-122"/>
              <a:hlinkClick action="ppaction://hlinkshowjump?jump=nextslide"/>
            </a:endParaRPr>
          </a:p>
        </p:txBody>
      </p:sp>
      <p:sp>
        <p:nvSpPr>
          <p:cNvPr id="4" name="虚尾箭头 3"/>
          <p:cNvSpPr/>
          <p:nvPr/>
        </p:nvSpPr>
        <p:spPr>
          <a:xfrm rot="5400000">
            <a:off x="2576892" y="1365614"/>
            <a:ext cx="617618" cy="688769"/>
          </a:xfrm>
          <a:prstGeom prst="striped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2280059" y="2083464"/>
            <a:ext cx="1211285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临危受命</a:t>
            </a:r>
            <a:endParaRPr lang="zh-CN" sz="2000" b="1">
              <a:latin typeface="微软雅黑" pitchFamily="34" charset="-122"/>
              <a:ea typeface="微软雅黑" pitchFamily="34" charset="-122"/>
              <a:hlinkClick action="ppaction://hlinkshowjump?jump=nextslide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80059" y="2497080"/>
            <a:ext cx="1211285" cy="1082384"/>
            <a:chOff x="2280059" y="2497080"/>
            <a:chExt cx="1211285" cy="1082384"/>
          </a:xfrm>
        </p:grpSpPr>
        <p:sp>
          <p:nvSpPr>
            <p:cNvPr id="15" name="虚尾箭头 14"/>
            <p:cNvSpPr/>
            <p:nvPr/>
          </p:nvSpPr>
          <p:spPr>
            <a:xfrm rot="5400000">
              <a:off x="2576892" y="2461504"/>
              <a:ext cx="617618" cy="688769"/>
            </a:xfrm>
            <a:prstGeom prst="stripedRightArrow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 Box 2"/>
            <p:cNvSpPr txBox="1">
              <a:spLocks noChangeArrowheads="1"/>
            </p:cNvSpPr>
            <p:nvPr/>
          </p:nvSpPr>
          <p:spPr bwMode="auto">
            <a:xfrm>
              <a:off x="2280059" y="3179354"/>
              <a:ext cx="1211285" cy="40011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说退秦师</a:t>
              </a:r>
              <a:endParaRPr lang="zh-CN" altLang="zh-CN" sz="2000" b="1">
                <a:latin typeface="微软雅黑" pitchFamily="34" charset="-122"/>
                <a:ea typeface="微软雅黑" pitchFamily="34" charset="-122"/>
                <a:hlinkClick action="ppaction://hlinkshowjump?jump=nextslide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91344" y="2305449"/>
            <a:ext cx="4476998" cy="1812132"/>
            <a:chOff x="3491344" y="2305449"/>
            <a:chExt cx="4476998" cy="1812132"/>
          </a:xfrm>
        </p:grpSpPr>
        <p:sp>
          <p:nvSpPr>
            <p:cNvPr id="10" name="AutoShape 19"/>
            <p:cNvSpPr/>
            <p:nvPr/>
          </p:nvSpPr>
          <p:spPr bwMode="auto">
            <a:xfrm>
              <a:off x="3491344" y="2641236"/>
              <a:ext cx="254000" cy="1476345"/>
            </a:xfrm>
            <a:prstGeom prst="leftBrace">
              <a:avLst>
                <a:gd name="adj1" fmla="val 55000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zh-CN" altLang="zh-CN" sz="4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7" name="Text Box 7"/>
            <p:cNvSpPr txBox="1">
              <a:spLocks noChangeArrowheads="1"/>
            </p:cNvSpPr>
            <p:nvPr/>
          </p:nvSpPr>
          <p:spPr bwMode="auto">
            <a:xfrm>
              <a:off x="3745343" y="2305449"/>
              <a:ext cx="4222999" cy="658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一、越国以鄙远，君知其难也。焉用亡郑以陪邻？邻之厚，君之薄也。</a:t>
              </a:r>
            </a:p>
          </p:txBody>
        </p:sp>
      </p:grp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3745343" y="3048729"/>
            <a:ext cx="4228399" cy="658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二、若舍郑以为东道主，行李之往来，共其乏困，君亦无所害。</a:t>
            </a: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3745343" y="3767371"/>
            <a:ext cx="4223000" cy="953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三、夫晋，何厌之有？既东封郑，又欲肆其西封，若不阙秦，将焉取之？阙秦以利晋，唯君图之。</a:t>
            </a:r>
          </a:p>
        </p:txBody>
      </p:sp>
    </p:spTree>
    <p:extLst>
      <p:ext uri="{BB962C8B-B14F-4D97-AF65-F5344CB8AC3E}">
        <p14:creationId xmlns:p14="http://schemas.microsoft.com/office/powerpoint/2010/main" val="29481382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4768494" y="1344488"/>
            <a:ext cx="1792392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zh-CN" sz="2000" b="1">
                <a:latin typeface="微软雅黑" pitchFamily="34" charset="-122"/>
                <a:ea typeface="微软雅黑" pitchFamily="34" charset="-122"/>
              </a:rPr>
              <a:t>无利，有小害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2560748" y="1108644"/>
            <a:ext cx="2100087" cy="470618"/>
            <a:chOff x="2560748" y="1108644"/>
            <a:chExt cx="2100087" cy="470618"/>
          </a:xfrm>
        </p:grpSpPr>
        <p:sp>
          <p:nvSpPr>
            <p:cNvPr id="6" name="Text Box 5"/>
            <p:cNvSpPr txBox="1">
              <a:spLocks noChangeArrowheads="1"/>
            </p:cNvSpPr>
            <p:nvPr/>
          </p:nvSpPr>
          <p:spPr bwMode="auto">
            <a:xfrm>
              <a:off x="3275298" y="1108644"/>
              <a:ext cx="862756" cy="40011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zh-CN" sz="2000" b="1">
                  <a:latin typeface="微软雅黑" pitchFamily="34" charset="-122"/>
                  <a:ea typeface="微软雅黑" pitchFamily="34" charset="-122"/>
                </a:rPr>
                <a:t>对秦</a:t>
              </a:r>
            </a:p>
          </p:txBody>
        </p:sp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2560748" y="1579262"/>
              <a:ext cx="2100087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646021" y="2367578"/>
            <a:ext cx="9589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sz="2000" b="1" smtClean="0">
                <a:latin typeface="微软雅黑" pitchFamily="34" charset="-122"/>
                <a:ea typeface="微软雅黑" pitchFamily="34" charset="-122"/>
              </a:rPr>
              <a:t>舍</a:t>
            </a:r>
            <a:r>
              <a:rPr lang="en-US" altLang="zh-CN" sz="2000" b="1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sz="2000" b="1" smtClean="0">
                <a:latin typeface="微软雅黑" pitchFamily="34" charset="-122"/>
                <a:ea typeface="微软雅黑" pitchFamily="34" charset="-122"/>
              </a:rPr>
              <a:t>郑</a:t>
            </a:r>
            <a:endParaRPr lang="zh-CN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4784856" y="2344570"/>
            <a:ext cx="1759668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zh-CN" sz="2000" b="1">
                <a:latin typeface="微软雅黑" pitchFamily="34" charset="-122"/>
                <a:ea typeface="微软雅黑" pitchFamily="34" charset="-122"/>
              </a:rPr>
              <a:t>无害，有小利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4784856" y="3256444"/>
            <a:ext cx="1354667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zh-CN" sz="2000" b="1">
                <a:latin typeface="微软雅黑" pitchFamily="34" charset="-122"/>
                <a:ea typeface="微软雅黑" pitchFamily="34" charset="-122"/>
              </a:rPr>
              <a:t>将有大害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683520" y="1388621"/>
            <a:ext cx="772954" cy="2435473"/>
            <a:chOff x="6683520" y="1286581"/>
            <a:chExt cx="772954" cy="2291153"/>
          </a:xfrm>
        </p:grpSpPr>
        <p:sp>
          <p:nvSpPr>
            <p:cNvPr id="19" name="Line 18"/>
            <p:cNvSpPr>
              <a:spLocks noChangeShapeType="1"/>
            </p:cNvSpPr>
            <p:nvPr/>
          </p:nvSpPr>
          <p:spPr bwMode="auto">
            <a:xfrm flipH="1">
              <a:off x="6683520" y="1308700"/>
              <a:ext cx="0" cy="2157324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 Box 19"/>
            <p:cNvSpPr txBox="1">
              <a:spLocks noChangeArrowheads="1"/>
            </p:cNvSpPr>
            <p:nvPr/>
          </p:nvSpPr>
          <p:spPr bwMode="auto">
            <a:xfrm>
              <a:off x="6964031" y="1286581"/>
              <a:ext cx="492443" cy="229115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eaVert" wrap="square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zh-CN" sz="2000" b="1">
                  <a:latin typeface="微软雅黑" pitchFamily="34" charset="-122"/>
                  <a:ea typeface="微软雅黑" pitchFamily="34" charset="-122"/>
                </a:rPr>
                <a:t>分析利弊，层层深入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511951" y="1344488"/>
            <a:ext cx="1233447" cy="800220"/>
            <a:chOff x="1511951" y="1344488"/>
            <a:chExt cx="1233447" cy="800220"/>
          </a:xfrm>
        </p:grpSpPr>
        <p:sp>
          <p:nvSpPr>
            <p:cNvPr id="3" name="Text Box 2"/>
            <p:cNvSpPr txBox="1">
              <a:spLocks noChangeArrowheads="1"/>
            </p:cNvSpPr>
            <p:nvPr/>
          </p:nvSpPr>
          <p:spPr bwMode="auto">
            <a:xfrm>
              <a:off x="1646021" y="1344488"/>
              <a:ext cx="965308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sz="2000" b="1" smtClean="0">
                  <a:latin typeface="微软雅黑" pitchFamily="34" charset="-122"/>
                  <a:ea typeface="微软雅黑" pitchFamily="34" charset="-122"/>
                </a:rPr>
                <a:t>亡</a:t>
              </a:r>
              <a:r>
                <a:rPr lang="en-US" altLang="zh-CN" sz="2000" b="1" smtClean="0">
                  <a:latin typeface="微软雅黑" pitchFamily="34" charset="-122"/>
                  <a:ea typeface="微软雅黑" pitchFamily="34" charset="-122"/>
                </a:rPr>
                <a:t>   </a:t>
              </a:r>
              <a:r>
                <a:rPr lang="zh-CN" sz="2000" b="1" smtClean="0">
                  <a:latin typeface="微软雅黑" pitchFamily="34" charset="-122"/>
                  <a:ea typeface="微软雅黑" pitchFamily="34" charset="-122"/>
                </a:rPr>
                <a:t>郑</a:t>
              </a:r>
              <a:endParaRPr lang="zh-CN" sz="20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 Box 20"/>
            <p:cNvSpPr txBox="1">
              <a:spLocks noChangeArrowheads="1"/>
            </p:cNvSpPr>
            <p:nvPr/>
          </p:nvSpPr>
          <p:spPr bwMode="auto">
            <a:xfrm>
              <a:off x="1511951" y="1744598"/>
              <a:ext cx="123344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（表面）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472663" y="3256444"/>
            <a:ext cx="1088085" cy="811564"/>
            <a:chOff x="1472663" y="3054569"/>
            <a:chExt cx="1088085" cy="811564"/>
          </a:xfrm>
        </p:grpSpPr>
        <p:sp>
          <p:nvSpPr>
            <p:cNvPr id="13" name="Text Box 12"/>
            <p:cNvSpPr txBox="1">
              <a:spLocks noChangeArrowheads="1"/>
            </p:cNvSpPr>
            <p:nvPr/>
          </p:nvSpPr>
          <p:spPr bwMode="auto">
            <a:xfrm>
              <a:off x="1587028" y="3054569"/>
              <a:ext cx="973720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sz="2000" b="1" smtClean="0">
                  <a:latin typeface="微软雅黑" pitchFamily="34" charset="-122"/>
                  <a:ea typeface="微软雅黑" pitchFamily="34" charset="-122"/>
                </a:rPr>
                <a:t>亡</a:t>
              </a:r>
              <a:r>
                <a:rPr lang="en-US" altLang="zh-CN" sz="2000" b="1" smtClean="0">
                  <a:latin typeface="微软雅黑" pitchFamily="34" charset="-122"/>
                  <a:ea typeface="微软雅黑" pitchFamily="34" charset="-122"/>
                </a:rPr>
                <a:t>   </a:t>
              </a:r>
              <a:r>
                <a:rPr lang="zh-CN" sz="2000" b="1" smtClean="0">
                  <a:latin typeface="微软雅黑" pitchFamily="34" charset="-122"/>
                  <a:ea typeface="微软雅黑" pitchFamily="34" charset="-122"/>
                </a:rPr>
                <a:t>郑</a:t>
              </a:r>
              <a:endParaRPr lang="zh-CN" sz="20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 Box 21"/>
            <p:cNvSpPr txBox="1">
              <a:spLocks noChangeArrowheads="1"/>
            </p:cNvSpPr>
            <p:nvPr/>
          </p:nvSpPr>
          <p:spPr bwMode="auto">
            <a:xfrm>
              <a:off x="1472663" y="3466023"/>
              <a:ext cx="107929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（深入）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560748" y="2097015"/>
            <a:ext cx="2100087" cy="470618"/>
            <a:chOff x="2560748" y="2097015"/>
            <a:chExt cx="2100087" cy="470618"/>
          </a:xfrm>
        </p:grpSpPr>
        <p:sp>
          <p:nvSpPr>
            <p:cNvPr id="23" name="Text Box 5"/>
            <p:cNvSpPr txBox="1">
              <a:spLocks noChangeArrowheads="1"/>
            </p:cNvSpPr>
            <p:nvPr/>
          </p:nvSpPr>
          <p:spPr bwMode="auto">
            <a:xfrm>
              <a:off x="3275298" y="2097015"/>
              <a:ext cx="862756" cy="40011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zh-CN" sz="2000" b="1">
                  <a:latin typeface="微软雅黑" pitchFamily="34" charset="-122"/>
                  <a:ea typeface="微软雅黑" pitchFamily="34" charset="-122"/>
                </a:rPr>
                <a:t>对秦</a:t>
              </a:r>
            </a:p>
          </p:txBody>
        </p:sp>
        <p:sp>
          <p:nvSpPr>
            <p:cNvPr id="24" name="Line 6"/>
            <p:cNvSpPr>
              <a:spLocks noChangeShapeType="1"/>
            </p:cNvSpPr>
            <p:nvPr/>
          </p:nvSpPr>
          <p:spPr bwMode="auto">
            <a:xfrm>
              <a:off x="2560748" y="2567633"/>
              <a:ext cx="2100087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560748" y="2985881"/>
            <a:ext cx="2100087" cy="470618"/>
            <a:chOff x="2560748" y="2784006"/>
            <a:chExt cx="2100087" cy="470618"/>
          </a:xfrm>
        </p:grpSpPr>
        <p:sp>
          <p:nvSpPr>
            <p:cNvPr id="25" name="Text Box 5"/>
            <p:cNvSpPr txBox="1">
              <a:spLocks noChangeArrowheads="1"/>
            </p:cNvSpPr>
            <p:nvPr/>
          </p:nvSpPr>
          <p:spPr bwMode="auto">
            <a:xfrm>
              <a:off x="3275298" y="2784006"/>
              <a:ext cx="862756" cy="40011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zh-CN" sz="2000" b="1">
                  <a:latin typeface="微软雅黑" pitchFamily="34" charset="-122"/>
                  <a:ea typeface="微软雅黑" pitchFamily="34" charset="-122"/>
                </a:rPr>
                <a:t>对秦</a:t>
              </a:r>
            </a:p>
          </p:txBody>
        </p:sp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2560748" y="3254624"/>
              <a:ext cx="2100087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43251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995" y="418625"/>
            <a:ext cx="8218968" cy="65825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子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犯请击之。公曰：“不可。微夫人之力不及此。因人之力而敝之，不仁；失其所与，不知；以乱易整，不武。吾其还也。”亦去之。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0994" y="1438390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6" name="矩形 5"/>
          <p:cNvSpPr/>
          <p:nvPr/>
        </p:nvSpPr>
        <p:spPr>
          <a:xfrm>
            <a:off x="520994" y="1831875"/>
            <a:ext cx="8218969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12.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子犯请击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请：请求。之：代词，代秦军。</a:t>
            </a:r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20994" y="49293"/>
            <a:ext cx="2245957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第四段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0994" y="2182740"/>
            <a:ext cx="8218969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13.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微夫人之力不及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此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微：假如没有。夫人：古今异义词，古：那人；今：尊称别人的妻子。之：助词，的。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0994" y="2792138"/>
            <a:ext cx="8218969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14.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因人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b="1" baseline="30000">
                <a:solidFill>
                  <a:srgbClr val="FF0000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①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力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而敝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b="1" baseline="30000">
                <a:solidFill>
                  <a:srgbClr val="FF0000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② 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不仁；失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其</a:t>
            </a:r>
            <a:r>
              <a:rPr lang="zh-CN" altLang="en-US" b="1" baseline="30000">
                <a:solidFill>
                  <a:srgbClr val="FF0000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③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所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与，不知；以乱易整，不武。吾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其</a:t>
            </a:r>
            <a:r>
              <a:rPr lang="zh-CN" altLang="en-US" b="1" baseline="30000">
                <a:solidFill>
                  <a:srgbClr val="FF0000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④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还也。亦去之</a:t>
            </a:r>
            <a:r>
              <a:rPr lang="zh-CN" altLang="en-US" b="1" baseline="30000">
                <a:solidFill>
                  <a:srgbClr val="FF0000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⑤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因：动词，依靠。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b="1" baseline="30000">
                <a:solidFill>
                  <a:srgbClr val="FF0000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① 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：助词，的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。而：连词，转折。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b="1" baseline="30000">
                <a:solidFill>
                  <a:srgbClr val="FF0000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② 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：代词，代“人”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。敝：形容词作动词，损害。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其</a:t>
            </a:r>
            <a:r>
              <a:rPr lang="zh-CN" altLang="en-US" b="1" baseline="30000">
                <a:solidFill>
                  <a:srgbClr val="FF0000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③ 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：代词，自己的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。与：动词，结交，亲附。知：通假字，通“智”。以：介词，用。易：取代。武：勇武。</a:t>
            </a:r>
            <a:r>
              <a:rPr lang="zh-CN" altLang="en-US"/>
              <a:t> </a:t>
            </a:r>
            <a:r>
              <a:rPr lang="zh-CN" altLang="en-US" smtClean="0">
                <a:solidFill>
                  <a:srgbClr val="FF0000"/>
                </a:solidFill>
              </a:rPr>
              <a:t>其</a:t>
            </a:r>
            <a:r>
              <a:rPr lang="zh-CN" altLang="en-US" b="1" baseline="30000">
                <a:solidFill>
                  <a:srgbClr val="FF0000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④</a:t>
            </a:r>
            <a:r>
              <a:rPr lang="zh-CN" altLang="en-US" smtClean="0">
                <a:solidFill>
                  <a:srgbClr val="FF0000"/>
                </a:solidFill>
              </a:rPr>
              <a:t> 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：语气副词，表商量语气，还是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。去：离开。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b="1" baseline="30000">
                <a:solidFill>
                  <a:srgbClr val="FF0000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⑤ 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：代词，代郑国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6661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20992" y="337731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smtClean="0"/>
              <a:t>二、内容分析</a:t>
            </a:r>
            <a:endParaRPr lang="zh-CN" altLang="en-US" sz="1600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2280059" y="953579"/>
            <a:ext cx="1211285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sz="2000" b="1">
                <a:latin typeface="微软雅黑" pitchFamily="34" charset="-122"/>
                <a:ea typeface="微软雅黑" pitchFamily="34" charset="-122"/>
              </a:rPr>
              <a:t>秦晋围郑</a:t>
            </a:r>
            <a:endParaRPr lang="zh-CN" sz="2000" b="1">
              <a:latin typeface="微软雅黑" pitchFamily="34" charset="-122"/>
              <a:ea typeface="微软雅黑" pitchFamily="34" charset="-122"/>
              <a:hlinkClick action="ppaction://hlinkshowjump?jump=nextslide"/>
            </a:endParaRPr>
          </a:p>
        </p:txBody>
      </p:sp>
      <p:sp>
        <p:nvSpPr>
          <p:cNvPr id="4" name="虚尾箭头 3"/>
          <p:cNvSpPr/>
          <p:nvPr/>
        </p:nvSpPr>
        <p:spPr>
          <a:xfrm rot="5400000">
            <a:off x="2576892" y="1365614"/>
            <a:ext cx="617618" cy="688769"/>
          </a:xfrm>
          <a:prstGeom prst="striped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2280059" y="2083464"/>
            <a:ext cx="1211285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临危受命</a:t>
            </a:r>
            <a:endParaRPr lang="zh-CN" sz="2000" b="1">
              <a:latin typeface="微软雅黑" pitchFamily="34" charset="-122"/>
              <a:ea typeface="微软雅黑" pitchFamily="34" charset="-122"/>
              <a:hlinkClick action="ppaction://hlinkshowjump?jump=nextslide"/>
            </a:endParaRPr>
          </a:p>
        </p:txBody>
      </p:sp>
      <p:sp>
        <p:nvSpPr>
          <p:cNvPr id="10" name="AutoShape 19"/>
          <p:cNvSpPr/>
          <p:nvPr/>
        </p:nvSpPr>
        <p:spPr bwMode="auto">
          <a:xfrm>
            <a:off x="3491344" y="2641236"/>
            <a:ext cx="254000" cy="1476345"/>
          </a:xfrm>
          <a:prstGeom prst="leftBrace">
            <a:avLst>
              <a:gd name="adj1" fmla="val 55000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zh-CN" sz="44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虚尾箭头 14"/>
          <p:cNvSpPr/>
          <p:nvPr/>
        </p:nvSpPr>
        <p:spPr>
          <a:xfrm rot="5400000">
            <a:off x="2576892" y="2461504"/>
            <a:ext cx="617618" cy="688769"/>
          </a:xfrm>
          <a:prstGeom prst="striped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2280059" y="3179354"/>
            <a:ext cx="1211285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说退秦师</a:t>
            </a:r>
            <a:endParaRPr lang="zh-CN" altLang="zh-CN" sz="2000" b="1">
              <a:latin typeface="微软雅黑" pitchFamily="34" charset="-122"/>
              <a:ea typeface="微软雅黑" pitchFamily="34" charset="-122"/>
              <a:hlinkClick action="ppaction://hlinkshowjump?jump=nextslide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3745343" y="2305449"/>
            <a:ext cx="4222999" cy="658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一、越国以鄙远，君知其难也。焉用亡郑以陪邻？邻之厚，君之薄也。</a:t>
            </a: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3745343" y="3048729"/>
            <a:ext cx="4228399" cy="658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二、若舍郑以为东道主，行李之往来，共其乏困，君亦无所害。</a:t>
            </a: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3745343" y="3767371"/>
            <a:ext cx="4223000" cy="953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三、夫晋，何厌之有？既东封郑，又欲肆其西封，若不阙秦，将焉取之？阙秦以利晋，唯君图之。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280059" y="3631826"/>
            <a:ext cx="1211285" cy="1082384"/>
            <a:chOff x="2280059" y="3631826"/>
            <a:chExt cx="1211285" cy="1082384"/>
          </a:xfrm>
        </p:grpSpPr>
        <p:sp>
          <p:nvSpPr>
            <p:cNvPr id="13" name="虚尾箭头 12"/>
            <p:cNvSpPr/>
            <p:nvPr/>
          </p:nvSpPr>
          <p:spPr>
            <a:xfrm rot="5400000">
              <a:off x="2576892" y="3596250"/>
              <a:ext cx="617618" cy="688769"/>
            </a:xfrm>
            <a:prstGeom prst="stripedRightArrow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2280059" y="4314100"/>
              <a:ext cx="1211285" cy="40011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000" b="1" smtClean="0">
                  <a:latin typeface="微软雅黑" pitchFamily="34" charset="-122"/>
                  <a:ea typeface="微软雅黑" pitchFamily="34" charset="-122"/>
                </a:rPr>
                <a:t>晋师撤退</a:t>
              </a:r>
              <a:endParaRPr lang="zh-CN" altLang="zh-CN" sz="2000" b="1">
                <a:latin typeface="微软雅黑" pitchFamily="34" charset="-122"/>
                <a:ea typeface="微软雅黑" pitchFamily="34" charset="-122"/>
                <a:hlinkClick action="ppaction://hlinkshowjump?jump=nextslide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29861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1004248" y="973770"/>
            <a:ext cx="6928469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烛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之武为了说服秦穆公退师，采取了高超的攻心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战术（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125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个字），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大体说来分为五步： </a:t>
            </a:r>
          </a:p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步：欲扬先抑，以退为进（郑既知亡矣）。        </a:t>
            </a:r>
          </a:p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第二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步：阐明利害，动摇秦君（邻之厚，君之薄也）。 </a:t>
            </a:r>
          </a:p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第三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步：替秦着想，以利相诱（君亦无所害）。   </a:t>
            </a:r>
          </a:p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第四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步：引史为例，挑拨秦晋（君之所知也）。 </a:t>
            </a:r>
          </a:p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第五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步：推测未来，劝秦谨慎（唯君图之）。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93117" y="610071"/>
            <a:ext cx="159288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艺术分析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6483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149434" y="1781945"/>
            <a:ext cx="49876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mtClean="0">
                <a:latin typeface="+mn-ea"/>
              </a:rPr>
              <a:t>烛之武退秦师</a:t>
            </a:r>
            <a:endParaRPr lang="zh-CN" altLang="en-US" sz="6000" b="1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68459111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9763" y="582777"/>
            <a:ext cx="25309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本文</a:t>
            </a:r>
            <a:r>
              <a:rPr lang="zh-CN" altLang="en-US" sz="16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在叙事上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有何特点？</a:t>
            </a:r>
          </a:p>
        </p:txBody>
      </p:sp>
      <p:sp>
        <p:nvSpPr>
          <p:cNvPr id="7" name="矩形 6"/>
          <p:cNvSpPr/>
          <p:nvPr/>
        </p:nvSpPr>
        <p:spPr>
          <a:xfrm>
            <a:off x="705077" y="1402559"/>
            <a:ext cx="77739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如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，在交代秦、晋围郑的原因时，说是“以其无礼于晋，且贰于楚也”，说明秦、郑并没有多大的矛盾冲突。“夜缒而出”照应了开头的“秦、晋围郑”，“国危矣”。“许君焦、瑕、朝济而夕设版”和“微夫人之力不及此”，又照应了上文秦、晋虽是联合行动，但貌合神离，既没有驻扎在一起，彼此的行动也不需要通知对方，这就为秦、郑联盟提供了条件。</a:t>
            </a:r>
          </a:p>
        </p:txBody>
      </p:sp>
      <p:sp>
        <p:nvSpPr>
          <p:cNvPr id="8" name="矩形 7"/>
          <p:cNvSpPr/>
          <p:nvPr/>
        </p:nvSpPr>
        <p:spPr>
          <a:xfrm>
            <a:off x="705077" y="942272"/>
            <a:ext cx="13965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6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6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伏笔</a:t>
            </a:r>
            <a:r>
              <a:rPr lang="zh-CN" altLang="en-US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与照应</a:t>
            </a:r>
          </a:p>
        </p:txBody>
      </p:sp>
    </p:spTree>
    <p:extLst>
      <p:ext uri="{BB962C8B-B14F-4D97-AF65-F5344CB8AC3E}">
        <p14:creationId xmlns:p14="http://schemas.microsoft.com/office/powerpoint/2010/main" val="7803095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5077" y="1402559"/>
            <a:ext cx="7773905" cy="1895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如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，大军压境，郑国危在旦夕，不禁让人捏着一把汗，而佚之狐的推荐，使郑伯看到了一线希望。读者满以为烛之武会顺利出使敌营，挽狂澜于既倒，谁知他却因长期得不到重用而“辞曰”，打起了退堂鼓，使郑国的希望又趋渺茫。郑伯的自责，也增添了文章的戏剧性。再如，秦国退兵后，子犯建议攻打秦军，秦、晋关系顿时又紧张起来。晋公讲了一番“仁”“知”“武”的大道理，才平息了一场虚惊。</a:t>
            </a:r>
            <a:endParaRPr lang="en-US" altLang="zh-CN" sz="16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5076" y="942272"/>
            <a:ext cx="13493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6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波澜起伏</a:t>
            </a:r>
            <a:endParaRPr lang="zh-CN" altLang="en-US" sz="16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91552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5077" y="1402559"/>
            <a:ext cx="7773905" cy="1526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文章主要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是表现烛之武怎样说退秦师的，所以重点放在烛之武的说辞上。对“退秦师”的前因后果，只作简略交代。在烛之武“夜缒而出”的前后，郑国君臣和百姓是怎样焦急地等待烛之武的消息，秦国君臣又是以怎样的场面和骄横态度接待这位即将亡国的使臣，作者都一字未提，而是集中笔墨塑造烛之武的形象。</a:t>
            </a:r>
          </a:p>
        </p:txBody>
      </p:sp>
      <p:sp>
        <p:nvSpPr>
          <p:cNvPr id="8" name="矩形 7"/>
          <p:cNvSpPr/>
          <p:nvPr/>
        </p:nvSpPr>
        <p:spPr>
          <a:xfrm>
            <a:off x="705076" y="942272"/>
            <a:ext cx="1349355" cy="418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6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详略得当</a:t>
            </a:r>
            <a:endParaRPr lang="zh-CN" altLang="en-US" sz="16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230100" y="11468100"/>
            <a:ext cx="3429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6732407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smtClean="0"/>
              <a:t>-</a:t>
            </a:r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519257" y="714817"/>
            <a:ext cx="8167541" cy="3441125"/>
            <a:chOff x="160912" y="455325"/>
            <a:chExt cx="8167541" cy="3441125"/>
          </a:xfrm>
        </p:grpSpPr>
        <p:sp>
          <p:nvSpPr>
            <p:cNvPr id="7" name="矩形 6"/>
            <p:cNvSpPr/>
            <p:nvPr/>
          </p:nvSpPr>
          <p:spPr>
            <a:xfrm>
              <a:off x="160912" y="455325"/>
              <a:ext cx="8167541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en-US" altLang="zh-CN" sz="1600" b="1" smtClean="0"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春秋</a:t>
              </a:r>
              <a:r>
                <a:rPr lang="en-US" altLang="zh-CN" sz="1600" b="1"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是我国现存第一部编年体的史书。“春秋”本来是春秋时代各国史书的通称，那时不少诸侯国都有自己按年代记录下的国史。到战国末年，各国史书先后失传，只有鲁国的</a:t>
              </a:r>
              <a:r>
                <a:rPr lang="en-US" altLang="zh-CN" sz="1600" b="1"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春秋</a:t>
              </a:r>
              <a:r>
                <a:rPr lang="en-US" altLang="zh-CN" sz="1600" b="1"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传了下来。它虽然用了鲁国的纪年，却记录了各国的事，实际上是一部通史。相传为孔子依据鲁国史官所编的</a:t>
              </a:r>
              <a:r>
                <a:rPr lang="en-US" altLang="zh-CN" sz="1600" b="1"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春秋</a:t>
              </a:r>
              <a:r>
                <a:rPr lang="en-US" altLang="zh-CN" sz="1600" b="1"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加以整理修订而成的</a:t>
              </a:r>
              <a:r>
                <a:rPr lang="zh-CN" altLang="en-US" sz="1600" b="1" smtClean="0"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1600" b="1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026" name="Picture 2" descr="http://pic.ruiwen.com/allimg/1710/59d8eb9bedaa373709.pn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456496" y="1722016"/>
              <a:ext cx="1688225" cy="21744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矩形 8"/>
            <p:cNvSpPr/>
            <p:nvPr/>
          </p:nvSpPr>
          <p:spPr>
            <a:xfrm>
              <a:off x="160912" y="2000931"/>
              <a:ext cx="6363455" cy="18955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en-US" altLang="zh-CN" sz="1600" b="1"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左传</a:t>
              </a:r>
              <a:r>
                <a:rPr lang="en-US" altLang="zh-CN" sz="1600" b="1"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，我国第一部较为完备的编年体史书。相传是春秋末年鲁国史官左丘明根据鲁国国史</a:t>
              </a:r>
              <a:r>
                <a:rPr lang="en-US" altLang="zh-CN" sz="1600" b="1"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春秋</a:t>
              </a:r>
              <a:r>
                <a:rPr lang="en-US" altLang="zh-CN" sz="1600" b="1"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编成，记叙范围起自鲁隐公元年（前</a:t>
              </a:r>
              <a:r>
                <a:rPr lang="en-US" altLang="zh-CN" sz="1600" b="1">
                  <a:latin typeface="微软雅黑" pitchFamily="34" charset="-122"/>
                  <a:ea typeface="微软雅黑" pitchFamily="34" charset="-122"/>
                </a:rPr>
                <a:t>722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年），迄于鲁哀公二十七年（前</a:t>
              </a:r>
              <a:r>
                <a:rPr lang="en-US" altLang="zh-CN" sz="1600" b="1">
                  <a:latin typeface="微软雅黑" pitchFamily="34" charset="-122"/>
                  <a:ea typeface="微软雅黑" pitchFamily="34" charset="-122"/>
                </a:rPr>
                <a:t>468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年）。</a:t>
              </a:r>
              <a:r>
                <a:rPr lang="en-US" altLang="zh-CN" sz="1600" b="1"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左传</a:t>
              </a:r>
              <a:r>
                <a:rPr lang="en-US" altLang="zh-CN" sz="1600" b="1"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原名</a:t>
              </a:r>
              <a:r>
                <a:rPr lang="en-US" altLang="zh-CN" sz="1600" b="1"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左氏春秋</a:t>
              </a:r>
              <a:r>
                <a:rPr lang="en-US" altLang="zh-CN" sz="1600" b="1"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，相传为春秋末年的左丘明为解释孔子的</a:t>
              </a:r>
              <a:r>
                <a:rPr lang="en-US" altLang="zh-CN" sz="1600" b="1"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春秋</a:t>
              </a:r>
              <a:r>
                <a:rPr lang="en-US" altLang="zh-CN" sz="1600" b="1"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而作，名为</a:t>
              </a:r>
              <a:r>
                <a:rPr lang="en-US" altLang="zh-CN" sz="1600" b="1"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春秋左氏传</a:t>
              </a:r>
              <a:r>
                <a:rPr lang="en-US" altLang="zh-CN" sz="1600" b="1"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，简称</a:t>
              </a:r>
              <a:r>
                <a:rPr lang="en-US" altLang="zh-CN" sz="1600" b="1"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左传</a:t>
              </a:r>
              <a:r>
                <a:rPr lang="en-US" altLang="zh-CN" sz="1600" b="1"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08811349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smtClean="0"/>
              <a:t>-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34" y="94665"/>
            <a:ext cx="1944357" cy="529279"/>
          </a:xfrm>
          <a:prstGeom prst="rect">
            <a:avLst/>
          </a:prstGeom>
        </p:spPr>
      </p:pic>
      <p:sp>
        <p:nvSpPr>
          <p:cNvPr id="4" name="内容占位符 2"/>
          <p:cNvSpPr txBox="1"/>
          <p:nvPr/>
        </p:nvSpPr>
        <p:spPr bwMode="auto">
          <a:xfrm>
            <a:off x="866595" y="126341"/>
            <a:ext cx="1370996" cy="379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defTabSz="685800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知识卡片</a:t>
            </a:r>
            <a:r>
              <a:rPr lang="en-US" altLang="zh-CN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782" y="716205"/>
            <a:ext cx="8388187" cy="4201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左传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的成就</a:t>
            </a:r>
            <a:endParaRPr lang="en-US" altLang="zh-CN" sz="1800" b="1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1600" b="1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左传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代表了先秦史学的最高成就，贺循将其评价为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左氏之传，史之极也，文采若云月，高深若山海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。历来研究者常把它和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史记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并称，尊为历史散文之祖，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文之有左、马犹书之有羲、献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b="1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左传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第一部大规模的叙事性作品。比较以前任何一种著作，它的叙事能力表现出惊人的发展。许多头绪纷杂、变化多端的历史大事件，都能处理得有条不紊，繁而不乱。</a:t>
            </a:r>
            <a:endParaRPr lang="en-US" altLang="zh-CN" sz="1600" b="1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其中关于战争的描写，尤其写得出色。作者善于将每一战役都放在大国争霸的背景下展开，对于战争的远因近因，各国关系的组合变化，战前策划，交锋过程，战争影响，以简练而不乏文采的文笔写出，且行文精炼、严密而有力。</a:t>
            </a:r>
            <a:endParaRPr lang="en-US" altLang="zh-CN" sz="1600" b="1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这种叙事能力，无论对后来的历史著作还是文学著作，都是具有极重要意义的。且注重故事的生动有趣，常常以较为细致生动的情节，表现人物的形象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b="1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5046223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7265" y="1446187"/>
            <a:ext cx="793303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600" b="1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左传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虽是历史著作，但与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尚书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春秋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有所不同，它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"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情韵并美，文彩照耀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"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，是先秦时期最具文学色彩的历史散文。其文学特点可概括为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: </a:t>
            </a:r>
          </a:p>
          <a:p>
            <a:pPr indent="457200">
              <a:lnSpc>
                <a:spcPct val="150000"/>
              </a:lnSpc>
            </a:pP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第一、文学性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的剪裁和历史时间的故事情节化。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第二、刻画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人物性格神形毕现，有立体感。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第三、生动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的场面描写和传神的细节描写。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第四、擅长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叙写外交辞令，理富文美。</a:t>
            </a:r>
          </a:p>
        </p:txBody>
      </p:sp>
    </p:spTree>
    <p:extLst>
      <p:ext uri="{BB962C8B-B14F-4D97-AF65-F5344CB8AC3E}">
        <p14:creationId xmlns:p14="http://schemas.microsoft.com/office/powerpoint/2010/main" val="1978058713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3118" y="1148603"/>
            <a:ext cx="804311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buFontTx/>
              <a:buNone/>
              <a:defRPr/>
            </a:pP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秦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、晋围郑发生在公元前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</a:rPr>
              <a:t>630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在这之前，郑国有两件事得罪了晋国：一是晋文公当年逃亡路过郑国时，郑国没有以礼相待；二是在公元前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632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年的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晋、楚城濮之战中，郑国曾出兵帮助楚国，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结果城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濮之战以楚国失败而告终。郑国感到形势不妙，马上派人出使晋国，与晋结好。甚至在公元前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632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年五月，“晋侯及郑伯盟于衡雍”。但是，最终也没能感化晋国。晋文公为了争夺霸权的需要，还是在两年后发动了这次战争。</a:t>
            </a:r>
            <a:endParaRPr lang="en-US" altLang="zh-CN" sz="1600" b="1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  <a:defRPr/>
            </a:pP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晋国联合秦国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围攻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郑国，这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因为秦国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当时也要争夺霸权，也需要向外扩张。发生在公元前632年的城濮之战，事实上是两大军事集团之间的战争。一方是晋文公率晋、宋、齐、秦四国联军，另一方则是以楚国为主的楚、陈、蔡、郑四国联军。两年后，当晋国发动对郑国的战争时，自然要寻找得力的伙伴。秦、晋历史上关系一直很好；更重要的是，秦国也有向外扩张的愿望，所以，秦、晋联合也就是必然的了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3117" y="610071"/>
            <a:ext cx="159288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背         景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590398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6595" y="1130579"/>
            <a:ext cx="7449502" cy="34190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800" b="1" smtClean="0">
                <a:latin typeface="微软雅黑" pitchFamily="34" charset="-122"/>
                <a:ea typeface="微软雅黑" pitchFamily="34" charset="-122"/>
                <a:sym typeface="+mn-ea"/>
              </a:rPr>
              <a:t>秦晋之好</a:t>
            </a:r>
            <a:endParaRPr lang="en-US" altLang="zh-CN" sz="1800" b="1" smtClean="0"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sym typeface="+mn-ea"/>
              </a:rPr>
              <a:t>春秋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sym typeface="+mn-ea"/>
              </a:rPr>
              <a:t>时代，晋国统治集团内部发生斗争，公子重耳被迫流亡，历经卫国、齐国、曹国、宋国、郑国、楚国、秦国等诸侯国。重耳在各国遭遇不尽相同。齐国是以厚礼相待，而在经过郑国时，郑国大夫叔詹劝郑君说如果不能厚待重耳，就要把他杀了。重耳到了楚国，受到优厚的招待，并许诺楚王，有朝一日两国交战先退避九十里。后来秦穆公出于政治投机，派人把重耳请到秦国，并把女儿嫁给重耳，秦晋结下姻亲关系，这就是历史上的秦晋之好。今天两家要联姻，还说欲结秦晋，当由此而出。再后来，秦穆公派兵把重耳护送回国当了国君，就是晋文公。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34" y="94665"/>
            <a:ext cx="1944357" cy="529279"/>
          </a:xfrm>
          <a:prstGeom prst="rect">
            <a:avLst/>
          </a:prstGeom>
        </p:spPr>
      </p:pic>
      <p:sp>
        <p:nvSpPr>
          <p:cNvPr id="5" name="内容占位符 2"/>
          <p:cNvSpPr txBox="1"/>
          <p:nvPr/>
        </p:nvSpPr>
        <p:spPr bwMode="auto">
          <a:xfrm>
            <a:off x="866595" y="126341"/>
            <a:ext cx="1370996" cy="379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defTabSz="685800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知识卡片</a:t>
            </a:r>
            <a:r>
              <a:rPr lang="en-US" altLang="zh-CN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0657893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995" y="418625"/>
            <a:ext cx="8218968" cy="68326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（烛之武退秦师）九月甲午，晋侯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、秦伯围郑，以其无礼于晋，且贰于楚也。晋军函陵，秦军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氾（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fàn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）南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0994" y="1438390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6" name="矩形 5"/>
          <p:cNvSpPr/>
          <p:nvPr/>
        </p:nvSpPr>
        <p:spPr>
          <a:xfrm>
            <a:off x="520994" y="1831875"/>
            <a:ext cx="821896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（烛之武退秦师）九月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甲午，晋侯、秦伯围郑，以其无礼于晋，且贰于楚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也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退：使动用法，使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退却。以：介词，因为。于：介词，对。且：连词，表递进，又。贰：数词作动词，从属二主。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以其无礼于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晋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且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贰于楚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也：状语后置句。</a:t>
            </a:r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20994" y="49293"/>
            <a:ext cx="2245957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第一段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0994" y="2680161"/>
            <a:ext cx="8218969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晋军函陵，秦军氾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南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军：名词作动词，驻扎。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晋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军（于）函陵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秦军（于）氾南：省略句。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0277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20992" y="337731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smtClean="0"/>
              <a:t>二、内容分析</a:t>
            </a:r>
            <a:endParaRPr lang="zh-CN" altLang="en-US" sz="1600"/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734027" y="920957"/>
            <a:ext cx="1211285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sz="2000" b="1">
                <a:latin typeface="微软雅黑" pitchFamily="34" charset="-122"/>
                <a:ea typeface="微软雅黑" pitchFamily="34" charset="-122"/>
              </a:rPr>
              <a:t>秦晋围郑</a:t>
            </a:r>
            <a:endParaRPr lang="zh-CN" sz="2000" b="1">
              <a:latin typeface="微软雅黑" pitchFamily="34" charset="-122"/>
              <a:ea typeface="微软雅黑" pitchFamily="34" charset="-122"/>
              <a:hlinkClick action="ppaction://hlinkshowjump?jump=nextslide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0992" y="1397382"/>
            <a:ext cx="7672982" cy="418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⒈文中是如何交代秦晋围郑的原因及形势的？这与整个故事发展有何关系？</a:t>
            </a:r>
          </a:p>
        </p:txBody>
      </p:sp>
      <p:sp>
        <p:nvSpPr>
          <p:cNvPr id="12" name="矩形 11"/>
          <p:cNvSpPr/>
          <p:nvPr/>
        </p:nvSpPr>
        <p:spPr>
          <a:xfrm>
            <a:off x="520991" y="1859047"/>
            <a:ext cx="78986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文章的第一段用“无礼于晋”“且贰于楚”交代秦晋围郑的原因，又用“晋军函陵”、“秦军汜南”说明攻方的态势，暗示郑国已经危在旦夕。这就点明了烛之武游说秦伯的背景，为下文的故事发展作了铺垫。</a:t>
            </a:r>
          </a:p>
        </p:txBody>
      </p:sp>
      <p:sp>
        <p:nvSpPr>
          <p:cNvPr id="13" name="矩形 12"/>
          <p:cNvSpPr/>
          <p:nvPr/>
        </p:nvSpPr>
        <p:spPr>
          <a:xfrm>
            <a:off x="520991" y="3059376"/>
            <a:ext cx="7898613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⑴秦晋围郑的两个原因“无礼于晋”及“贰于楚”都直接关系到晋国，而与秦国无关，这就为烛之武说服秦伯提供了可能性，为故事的发展埋下了伏笔。</a:t>
            </a:r>
          </a:p>
        </p:txBody>
      </p:sp>
      <p:sp>
        <p:nvSpPr>
          <p:cNvPr id="16" name="矩形 15"/>
          <p:cNvSpPr/>
          <p:nvPr/>
        </p:nvSpPr>
        <p:spPr>
          <a:xfrm>
            <a:off x="520991" y="3846193"/>
            <a:ext cx="7898613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⑵秦、晋两军，一在函陵（今河南新郑北），一在汜南（今河南中牟南），两军分驻南北两边，互不接触。这为烛之武说服秦伯的秘密活动增加了有利条件。</a:t>
            </a:r>
          </a:p>
        </p:txBody>
      </p:sp>
    </p:spTree>
    <p:extLst>
      <p:ext uri="{BB962C8B-B14F-4D97-AF65-F5344CB8AC3E}">
        <p14:creationId xmlns:p14="http://schemas.microsoft.com/office/powerpoint/2010/main" val="9014463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12" grpId="0"/>
      <p:bldP spid="13" grpId="0"/>
      <p:bldP spid="16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1611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1611"/>
</p:tagLst>
</file>

<file path=ppt/tags/tag3.xml><?xml version="1.0" encoding="utf-8"?>
<p:tagLst xmlns:p="http://schemas.openxmlformats.org/presentationml/2006/main">
  <p:tag name="KSO_WM_BEAUTIFY_FLAG" val="#wm#"/>
  <p:tag name="KSO_WM_COMBINE_RELATE_SLIDE_ID" val="background20180935_1"/>
  <p:tag name="KSO_WM_TAG_VERSION" val="1.0"/>
  <p:tag name="KSO_WM_TEMPLATE_CATEGORY" val="custom"/>
  <p:tag name="KSO_WM_TEMPLATE_INDEX" val="20181611"/>
  <p:tag name="KSO_WM_TEMPLATE_SUBCATEGORY" val="combine"/>
  <p:tag name="KSO_WM_TEMPLATE_THUMBS_INDEX" val="1、6、14、15、20、21、23、24"/>
</p:tagLst>
</file>

<file path=ppt/tags/tag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rgbClr val="000000"/>
      </a:dk1>
      <a:lt1>
        <a:srgbClr val="FFFFFF"/>
      </a:lt1>
      <a:dk2>
        <a:srgbClr val="46739C"/>
      </a:dk2>
      <a:lt2>
        <a:srgbClr val="E7E6E6"/>
      </a:lt2>
      <a:accent1>
        <a:srgbClr val="46739C"/>
      </a:accent1>
      <a:accent2>
        <a:srgbClr val="ED7D31"/>
      </a:accent2>
      <a:accent3>
        <a:srgbClr val="FFFFFF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6739C"/>
    </a:dk2>
    <a:lt2>
      <a:srgbClr val="E7E6E6"/>
    </a:lt2>
    <a:accent1>
      <a:srgbClr val="46739C"/>
    </a:accent1>
    <a:accent2>
      <a:srgbClr val="ED7D31"/>
    </a:accent2>
    <a:accent3>
      <a:srgbClr val="FFFFFF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6739C"/>
    </a:dk2>
    <a:lt2>
      <a:srgbClr val="E7E6E6"/>
    </a:lt2>
    <a:accent1>
      <a:srgbClr val="46739C"/>
    </a:accent1>
    <a:accent2>
      <a:srgbClr val="ED7D31"/>
    </a:accent2>
    <a:accent3>
      <a:srgbClr val="FFFFFF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6739C"/>
    </a:dk2>
    <a:lt2>
      <a:srgbClr val="E7E6E6"/>
    </a:lt2>
    <a:accent1>
      <a:srgbClr val="46739C"/>
    </a:accent1>
    <a:accent2>
      <a:srgbClr val="ED7D31"/>
    </a:accent2>
    <a:accent3>
      <a:srgbClr val="FFFFFF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126</Paragraphs>
  <Slides>22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29">
      <vt:lpstr>Arial</vt:lpstr>
      <vt:lpstr>Calibri Light</vt:lpstr>
      <vt:lpstr>Calibri</vt:lpstr>
      <vt:lpstr>微软雅黑</vt:lpstr>
      <vt:lpstr>Times New Roman</vt:lpstr>
      <vt:lpstr>黑体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</cp:revision>
  <cp:lastPrinted>2021-02-10T17:24:11Z</cp:lastPrinted>
  <dcterms:created xsi:type="dcterms:W3CDTF">2021-02-10T17:24:11Z</dcterms:created>
  <dcterms:modified xsi:type="dcterms:W3CDTF">2021-02-10T09:24:13Z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