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257" r:id="rId4"/>
    <p:sldId id="288" r:id="rId5"/>
    <p:sldId id="289" r:id="rId6"/>
    <p:sldId id="290" r:id="rId7"/>
    <p:sldId id="291" r:id="rId8"/>
    <p:sldId id="292" r:id="rId9"/>
    <p:sldId id="293" r:id="rId10"/>
    <p:sldId id="294" r:id="rId11"/>
    <p:sldId id="295" r:id="rId12"/>
    <p:sldId id="297" r:id="rId13"/>
    <p:sldId id="296" r:id="rId14"/>
    <p:sldId id="303" r:id="rId15"/>
    <p:sldId id="304" r:id="rId16"/>
    <p:sldId id="305" r:id="rId17"/>
    <p:sldId id="306" r:id="rId18"/>
    <p:sldId id="307" r:id="rId19"/>
    <p:sldId id="266" r:id="rId20"/>
    <p:sldId id="308" r:id="rId21"/>
    <p:sldId id="309" r:id="rId22"/>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83" d="100"/>
          <a:sy n="83" d="100"/>
        </p:scale>
        <p:origin x="686" y="86"/>
      </p:cViewPr>
      <p:guideLst>
        <p:guide orient="horz" pos="2199"/>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tags" Target="tags/tag18.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565063-96DD-420F-B236-AC95EFE46E58}"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269B4D-3F9D-48EF-B807-A7CEA2730A9B}"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269B4D-3F9D-48EF-B807-A7CEA2730A9B}"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269B4D-3F9D-48EF-B807-A7CEA2730A9B}"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269B4D-3F9D-48EF-B807-A7CEA2730A9B}" type="slidenum">
              <a:rPr lang="zh-CN" altLang="en-US" smtClean="0"/>
              <a:t>18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269B4D-3F9D-48EF-B807-A7CEA2730A9B}" type="slidenum">
              <a:rPr lang="zh-CN" altLang="en-US" smtClean="0"/>
              <a:t>19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269B4D-3F9D-48EF-B807-A7CEA2730A9B}" type="slidenum">
              <a:rPr lang="zh-CN" altLang="en-US" smtClean="0"/>
              <a:t>20</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72D1B840-32F1-4347-9EF3-A6E02ED94E7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EB06045-CF68-47A2-8CC0-BF79CF29011E}"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D1B840-32F1-4347-9EF3-A6E02ED94E76}"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B06045-CF68-47A2-8CC0-BF79CF29011E}"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 Id="rId4"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tags" Target="../tags/tag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tags" Target="../tags/tag9.xml" /><Relationship Id="rId4" Type="http://schemas.openxmlformats.org/officeDocument/2006/relationships/image" Target="../media/image11.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tags" Target="../tags/tag10.xml" /><Relationship Id="rId4" Type="http://schemas.openxmlformats.org/officeDocument/2006/relationships/image" Target="../media/image11.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tags" Target="../tags/tag11.xml" /><Relationship Id="rId4" Type="http://schemas.openxmlformats.org/officeDocument/2006/relationships/image" Target="../media/image12.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tags" Target="../tags/tag12.xml" /><Relationship Id="rId4" Type="http://schemas.openxmlformats.org/officeDocument/2006/relationships/image" Target="../media/image13.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tags" Target="../tags/tag13.xml" /><Relationship Id="rId4" Type="http://schemas.openxmlformats.org/officeDocument/2006/relationships/image" Target="../media/image14.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tags" Target="../tags/tag14.xml" /><Relationship Id="rId4" Type="http://schemas.openxmlformats.org/officeDocument/2006/relationships/image" Target="../media/image15.jpeg" /><Relationship Id="rId5" Type="http://schemas.openxmlformats.org/officeDocument/2006/relationships/image" Target="../media/image16.jpeg" /><Relationship Id="rId6" Type="http://schemas.openxmlformats.org/officeDocument/2006/relationships/image" Target="../media/image17.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image" Target="../media/image6.jpeg" /><Relationship Id="rId4" Type="http://schemas.openxmlformats.org/officeDocument/2006/relationships/tags" Target="../tags/tag15.xml" /><Relationship Id="rId5" Type="http://schemas.openxmlformats.org/officeDocument/2006/relationships/image" Target="../media/image18.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image" Target="../media/image6.jpeg" /><Relationship Id="rId4" Type="http://schemas.openxmlformats.org/officeDocument/2006/relationships/tags" Target="../tags/tag16.xml" /><Relationship Id="rId5" Type="http://schemas.openxmlformats.org/officeDocument/2006/relationships/image" Target="../media/image1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image" Target="../media/image4.png" /><Relationship Id="rId4"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6.jpeg" /><Relationship Id="rId4" Type="http://schemas.openxmlformats.org/officeDocument/2006/relationships/tags" Target="../tags/tag17.xml" /><Relationship Id="rId5" Type="http://schemas.openxmlformats.org/officeDocument/2006/relationships/image" Target="../media/image18.png" /><Relationship Id="rId6" Type="http://schemas.openxmlformats.org/officeDocument/2006/relationships/image" Target="../media/image1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tags" Target="../tags/tag1.xml" /><Relationship Id="rId4" Type="http://schemas.openxmlformats.org/officeDocument/2006/relationships/image" Target="../media/image7.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tags" Target="../tags/tag2.xml" /><Relationship Id="rId4" Type="http://schemas.openxmlformats.org/officeDocument/2006/relationships/image" Target="../media/image8.jpeg" /><Relationship Id="rId5" Type="http://schemas.openxmlformats.org/officeDocument/2006/relationships/image" Target="../media/image9.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tags" Target="../tags/tag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tags" Target="../tags/tag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tags" Target="../tags/tag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tags" Target="../tags/tag6.xml" /><Relationship Id="rId4" Type="http://schemas.openxmlformats.org/officeDocument/2006/relationships/image" Target="../media/image10.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tags" Target="../tags/tag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文本框 15"/>
          <p:cNvSpPr txBox="1"/>
          <p:nvPr/>
        </p:nvSpPr>
        <p:spPr>
          <a:xfrm>
            <a:off x="9562041" y="4081803"/>
            <a:ext cx="982980" cy="2929415"/>
          </a:xfrm>
          <a:prstGeom prst="rect">
            <a:avLst/>
          </a:prstGeom>
          <a:noFill/>
        </p:spPr>
        <p:txBody>
          <a:bodyPr vert="eaVert" wrap="square" rtlCol="0">
            <a:spAutoFit/>
          </a:bodyPr>
          <a:lstStyle/>
          <a:p>
            <a:pPr>
              <a:lnSpc>
                <a:spcPct val="130000"/>
              </a:lnSpc>
            </a:pPr>
            <a:r>
              <a:rPr lang="zh-CN" altLang="en-US" sz="4000">
                <a:latin typeface="华文新魏" panose="02010800040101010101" pitchFamily="2" charset="-122"/>
                <a:ea typeface="华文新魏" panose="02010800040101010101" pitchFamily="2" charset="-122"/>
              </a:rPr>
              <a:t>老  舍</a:t>
            </a:r>
            <a:endParaRPr lang="zh-CN" altLang="en-US" sz="4000">
              <a:latin typeface="华文新魏" panose="02010800040101010101" pitchFamily="2" charset="-122"/>
              <a:ea typeface="华文新魏" panose="02010800040101010101" pitchFamily="2" charset="-122"/>
            </a:endParaRPr>
          </a:p>
        </p:txBody>
      </p:sp>
      <p:sp>
        <p:nvSpPr>
          <p:cNvPr id="4" name="文本框 3"/>
          <p:cNvSpPr txBox="1"/>
          <p:nvPr/>
        </p:nvSpPr>
        <p:spPr>
          <a:xfrm>
            <a:off x="9514205" y="551180"/>
            <a:ext cx="2904490" cy="3107690"/>
          </a:xfrm>
          <a:prstGeom prst="rect">
            <a:avLst/>
          </a:prstGeom>
          <a:noFill/>
        </p:spPr>
        <p:txBody>
          <a:bodyPr wrap="square" rtlCol="0">
            <a:spAutoFit/>
          </a:bodyPr>
          <a:lstStyle/>
          <a:p>
            <a:pPr algn="ctr"/>
            <a:r>
              <a:rPr lang="zh-CN" altLang="en-US" sz="9800" b="1">
                <a:gradFill>
                  <a:gsLst>
                    <a:gs pos="21000">
                      <a:srgbClr val="53575C"/>
                    </a:gs>
                    <a:gs pos="88000">
                      <a:srgbClr val="C5C7CA"/>
                    </a:gs>
                  </a:gsLst>
                  <a:lin ang="5400000"/>
                </a:gradFill>
                <a:effectLst>
                  <a:outerShdw blurRad="50800" dist="38100" dir="2700000" algn="tl" rotWithShape="0">
                    <a:prstClr val="black">
                      <a:alpha val="40000"/>
                    </a:prstClr>
                  </a:outerShdw>
                  <a:reflection blurRad="6350" stA="55000" endA="300" endPos="45500" dir="5400000" sy="-100000" algn="bl" rotWithShape="0"/>
                </a:effectLst>
                <a:sym typeface="+mn-ea"/>
              </a:rPr>
              <a:t>茶 </a:t>
            </a:r>
            <a:endParaRPr lang="zh-CN" altLang="en-US" sz="9800" b="1">
              <a:gradFill>
                <a:gsLst>
                  <a:gs pos="21000">
                    <a:srgbClr val="53575C"/>
                  </a:gs>
                  <a:gs pos="88000">
                    <a:srgbClr val="C5C7CA"/>
                  </a:gs>
                </a:gsLst>
                <a:lin ang="5400000"/>
              </a:gradFill>
              <a:effectLst>
                <a:outerShdw blurRad="50800" dist="38100" dir="2700000" algn="tl" rotWithShape="0">
                  <a:prstClr val="black">
                    <a:alpha val="40000"/>
                  </a:prstClr>
                </a:outerShdw>
                <a:reflection blurRad="6350" stA="55000" endA="300" endPos="45500" dir="5400000" sy="-100000" algn="bl" rotWithShape="0"/>
              </a:effectLst>
              <a:sym typeface="+mn-ea"/>
            </a:endParaRPr>
          </a:p>
          <a:p>
            <a:pPr algn="ctr"/>
            <a:r>
              <a:rPr lang="zh-CN" altLang="en-US" sz="9800" b="1">
                <a:gradFill>
                  <a:gsLst>
                    <a:gs pos="21000">
                      <a:srgbClr val="53575C"/>
                    </a:gs>
                    <a:gs pos="88000">
                      <a:srgbClr val="C5C7CA"/>
                    </a:gs>
                  </a:gsLst>
                  <a:lin ang="5400000"/>
                </a:gradFill>
                <a:effectLst>
                  <a:outerShdw blurRad="50800" dist="38100" dir="2700000" algn="tl" rotWithShape="0">
                    <a:prstClr val="black">
                      <a:alpha val="40000"/>
                    </a:prstClr>
                  </a:outerShdw>
                  <a:reflection blurRad="6350" stA="55000" endA="300" endPos="45500" dir="5400000" sy="-100000" algn="bl" rotWithShape="0"/>
                </a:effectLst>
                <a:sym typeface="+mn-ea"/>
              </a:rPr>
              <a:t>馆</a:t>
            </a:r>
            <a:endParaRPr lang="zh-CN" altLang="en-US" sz="9800" b="1">
              <a:gradFill>
                <a:gsLst>
                  <a:gs pos="21000">
                    <a:srgbClr val="53575C"/>
                  </a:gs>
                  <a:gs pos="88000">
                    <a:srgbClr val="C5C7CA"/>
                  </a:gs>
                </a:gsLst>
                <a:lin ang="5400000"/>
              </a:gradFill>
              <a:effectLst>
                <a:outerShdw blurRad="50800" dist="38100" dir="2700000" algn="tl" rotWithShape="0">
                  <a:prstClr val="black">
                    <a:alpha val="40000"/>
                  </a:prstClr>
                </a:outerShdw>
                <a:reflection blurRad="6350" stA="55000" endA="300" endPos="45500" dir="5400000" sy="-100000" algn="bl" rotWithShape="0"/>
              </a:effectLst>
              <a:sym typeface="+mn-ea"/>
            </a:endParaRPr>
          </a:p>
        </p:txBody>
      </p:sp>
      <p:pic>
        <p:nvPicPr>
          <p:cNvPr id="63496" name="图片 63495" descr="1979年"/>
          <p:cNvPicPr>
            <a:picLocks noChangeAspect="1"/>
          </p:cNvPicPr>
          <p:nvPr/>
        </p:nvPicPr>
        <p:blipFill>
          <a:blip r:embed="rId3"/>
          <a:stretch>
            <a:fillRect/>
          </a:stretch>
        </p:blipFill>
        <p:spPr>
          <a:xfrm>
            <a:off x="304165" y="1078230"/>
            <a:ext cx="9144000" cy="5445125"/>
          </a:xfrm>
          <a:prstGeom prst="rect">
            <a:avLst/>
          </a:prstGeom>
          <a:noFill/>
          <a:ln w="9525">
            <a:noFill/>
          </a:ln>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14730" y="-1581261"/>
            <a:ext cx="7074813" cy="6858000"/>
          </a:xfrm>
          <a:prstGeom prst="rect">
            <a:avLst/>
          </a:prstGeom>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nodeType="afterGroup">
                            <p:stCondLst>
                              <p:cond delay="500"/>
                            </p:stCondLst>
                            <p:childTnLst>
                              <p:par>
                                <p:cTn id="9" presetID="5" presetClass="entr" presetSubtype="10" fill="hold" nodeType="afterEffect">
                                  <p:stCondLst>
                                    <p:cond delay="0"/>
                                  </p:stCondLst>
                                  <p:childTnLst>
                                    <p:set>
                                      <p:cBhvr>
                                        <p:cTn id="10" dur="1" fill="hold">
                                          <p:stCondLst>
                                            <p:cond delay="0"/>
                                          </p:stCondLst>
                                        </p:cTn>
                                        <p:tgtEl>
                                          <p:spTgt spid="63496"/>
                                        </p:tgtEl>
                                        <p:attrNameLst>
                                          <p:attrName>style.visibility</p:attrName>
                                        </p:attrNameLst>
                                      </p:cBhvr>
                                      <p:to>
                                        <p:strVal val="visible"/>
                                      </p:to>
                                    </p:set>
                                    <p:animEffect transition="in" filter="checkerboard(across)">
                                      <p:cBhvr>
                                        <p:cTn id="11" dur="500"/>
                                        <p:tgtEl>
                                          <p:spTgt spid="63496"/>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40410" y="653733"/>
            <a:ext cx="2808288"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马五爷施威</a:t>
            </a:r>
            <a:endParaRPr lang="zh-CN" altLang="en-US" sz="3200" b="1">
              <a:solidFill>
                <a:srgbClr val="0000FF"/>
              </a:solidFill>
              <a:latin typeface="Times New Roman" panose="02020603050405020304" pitchFamily="18" charset="0"/>
            </a:endParaRPr>
          </a:p>
        </p:txBody>
      </p:sp>
      <p:sp>
        <p:nvSpPr>
          <p:cNvPr id="3" name="文本框 2"/>
          <p:cNvSpPr txBox="1"/>
          <p:nvPr/>
        </p:nvSpPr>
        <p:spPr>
          <a:xfrm>
            <a:off x="753110" y="1237298"/>
            <a:ext cx="19050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康六卖女</a:t>
            </a:r>
            <a:endParaRPr lang="zh-CN" altLang="en-US" sz="3200" b="1">
              <a:solidFill>
                <a:srgbClr val="0000FF"/>
              </a:solidFill>
              <a:latin typeface="Times New Roman" panose="02020603050405020304" pitchFamily="18" charset="0"/>
            </a:endParaRPr>
          </a:p>
        </p:txBody>
      </p:sp>
      <p:sp>
        <p:nvSpPr>
          <p:cNvPr id="4" name="文本框 3"/>
          <p:cNvSpPr txBox="1"/>
          <p:nvPr/>
        </p:nvSpPr>
        <p:spPr>
          <a:xfrm>
            <a:off x="734060" y="1821180"/>
            <a:ext cx="3311525"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常四爷骂洋货</a:t>
            </a:r>
            <a:endParaRPr lang="zh-CN" altLang="en-US" sz="3200" b="1">
              <a:solidFill>
                <a:srgbClr val="0000FF"/>
              </a:solidFill>
              <a:latin typeface="Times New Roman" panose="02020603050405020304" pitchFamily="18" charset="0"/>
            </a:endParaRPr>
          </a:p>
        </p:txBody>
      </p:sp>
      <p:sp>
        <p:nvSpPr>
          <p:cNvPr id="5" name="文本框 4"/>
          <p:cNvSpPr txBox="1"/>
          <p:nvPr/>
        </p:nvSpPr>
        <p:spPr>
          <a:xfrm>
            <a:off x="752793" y="2442845"/>
            <a:ext cx="22860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鸽子之争</a:t>
            </a:r>
            <a:endParaRPr lang="zh-CN" altLang="en-US" sz="3200" b="1">
              <a:solidFill>
                <a:srgbClr val="0000FF"/>
              </a:solidFill>
              <a:latin typeface="Times New Roman" panose="02020603050405020304" pitchFamily="18" charset="0"/>
            </a:endParaRPr>
          </a:p>
        </p:txBody>
      </p:sp>
      <p:sp>
        <p:nvSpPr>
          <p:cNvPr id="6" name="文本框 5"/>
          <p:cNvSpPr txBox="1"/>
          <p:nvPr/>
        </p:nvSpPr>
        <p:spPr>
          <a:xfrm>
            <a:off x="751205" y="3088958"/>
            <a:ext cx="38862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秦仲义梦想实业救国</a:t>
            </a:r>
            <a:endParaRPr lang="zh-CN" altLang="en-US" sz="3200" b="1">
              <a:solidFill>
                <a:srgbClr val="0000FF"/>
              </a:solidFill>
              <a:latin typeface="Times New Roman" panose="02020603050405020304" pitchFamily="18" charset="0"/>
            </a:endParaRPr>
          </a:p>
        </p:txBody>
      </p:sp>
      <p:sp>
        <p:nvSpPr>
          <p:cNvPr id="7" name="文本框 6"/>
          <p:cNvSpPr txBox="1"/>
          <p:nvPr/>
        </p:nvSpPr>
        <p:spPr>
          <a:xfrm>
            <a:off x="757238" y="3784600"/>
            <a:ext cx="26670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秦庞交锋</a:t>
            </a:r>
            <a:endParaRPr lang="zh-CN" altLang="en-US" sz="3200" b="1">
              <a:solidFill>
                <a:srgbClr val="0000FF"/>
              </a:solidFill>
              <a:latin typeface="Times New Roman" panose="02020603050405020304" pitchFamily="18" charset="0"/>
            </a:endParaRPr>
          </a:p>
        </p:txBody>
      </p:sp>
      <p:sp>
        <p:nvSpPr>
          <p:cNvPr id="8" name="文本框 7"/>
          <p:cNvSpPr txBox="1"/>
          <p:nvPr/>
        </p:nvSpPr>
        <p:spPr>
          <a:xfrm>
            <a:off x="762000" y="5802313"/>
            <a:ext cx="29718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常四爷被抓</a:t>
            </a:r>
            <a:endParaRPr lang="zh-CN" altLang="en-US" sz="3200" b="1">
              <a:solidFill>
                <a:srgbClr val="0000FF"/>
              </a:solidFill>
              <a:latin typeface="Times New Roman" panose="02020603050405020304" pitchFamily="18" charset="0"/>
            </a:endParaRPr>
          </a:p>
        </p:txBody>
      </p:sp>
      <p:sp>
        <p:nvSpPr>
          <p:cNvPr id="9" name="文本框 8"/>
          <p:cNvSpPr txBox="1"/>
          <p:nvPr/>
        </p:nvSpPr>
        <p:spPr>
          <a:xfrm>
            <a:off x="763588" y="5097463"/>
            <a:ext cx="24384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庞太监买妻</a:t>
            </a:r>
            <a:endParaRPr lang="zh-CN" altLang="en-US" sz="3200" b="1">
              <a:solidFill>
                <a:srgbClr val="0000FF"/>
              </a:solidFill>
              <a:latin typeface="Times New Roman" panose="02020603050405020304" pitchFamily="18" charset="0"/>
            </a:endParaRPr>
          </a:p>
        </p:txBody>
      </p:sp>
      <p:sp>
        <p:nvSpPr>
          <p:cNvPr id="10" name="文本框 9"/>
          <p:cNvSpPr txBox="1"/>
          <p:nvPr/>
        </p:nvSpPr>
        <p:spPr>
          <a:xfrm>
            <a:off x="4224020" y="654050"/>
            <a:ext cx="46532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（帝国主义的势力庞大）</a:t>
            </a:r>
            <a:endParaRPr lang="zh-CN" altLang="en-US" sz="3200" b="1">
              <a:solidFill>
                <a:srgbClr val="CC3300"/>
              </a:solidFill>
              <a:latin typeface="Times New Roman" panose="02020603050405020304" pitchFamily="18" charset="0"/>
            </a:endParaRPr>
          </a:p>
        </p:txBody>
      </p:sp>
      <p:sp>
        <p:nvSpPr>
          <p:cNvPr id="11" name="文本框 10"/>
          <p:cNvSpPr txBox="1"/>
          <p:nvPr/>
        </p:nvSpPr>
        <p:spPr>
          <a:xfrm>
            <a:off x="4221798" y="1275398"/>
            <a:ext cx="34340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（农村经济凋敝）</a:t>
            </a:r>
            <a:endParaRPr lang="zh-CN" altLang="en-US" sz="3200" b="1">
              <a:solidFill>
                <a:srgbClr val="CC3300"/>
              </a:solidFill>
              <a:latin typeface="Times New Roman" panose="02020603050405020304" pitchFamily="18" charset="0"/>
            </a:endParaRPr>
          </a:p>
        </p:txBody>
      </p:sp>
      <p:sp>
        <p:nvSpPr>
          <p:cNvPr id="12" name="文本框 11"/>
          <p:cNvSpPr txBox="1"/>
          <p:nvPr/>
        </p:nvSpPr>
        <p:spPr>
          <a:xfrm>
            <a:off x="4384993" y="1876425"/>
            <a:ext cx="58724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（帝国主义对中国经济的掠夺）</a:t>
            </a:r>
            <a:endParaRPr lang="zh-CN" altLang="en-US" sz="3200" b="1">
              <a:solidFill>
                <a:srgbClr val="CC3300"/>
              </a:solidFill>
              <a:latin typeface="Times New Roman" panose="02020603050405020304" pitchFamily="18" charset="0"/>
            </a:endParaRPr>
          </a:p>
        </p:txBody>
      </p:sp>
      <p:sp>
        <p:nvSpPr>
          <p:cNvPr id="13" name="矩形 12"/>
          <p:cNvSpPr/>
          <p:nvPr/>
        </p:nvSpPr>
        <p:spPr>
          <a:xfrm>
            <a:off x="3742690" y="5097780"/>
            <a:ext cx="38404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（封建统治的荒淫）</a:t>
            </a:r>
            <a:endParaRPr lang="zh-CN" altLang="en-US" sz="3200" b="1">
              <a:solidFill>
                <a:srgbClr val="CC3300"/>
              </a:solidFill>
              <a:latin typeface="Times New Roman" panose="02020603050405020304" pitchFamily="18" charset="0"/>
            </a:endParaRPr>
          </a:p>
        </p:txBody>
      </p:sp>
      <p:sp>
        <p:nvSpPr>
          <p:cNvPr id="14" name="文本框 13"/>
          <p:cNvSpPr txBox="1"/>
          <p:nvPr/>
        </p:nvSpPr>
        <p:spPr>
          <a:xfrm>
            <a:off x="3759518" y="5803265"/>
            <a:ext cx="50596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（高压政策，言论不自由）</a:t>
            </a:r>
            <a:endParaRPr lang="zh-CN" altLang="en-US" sz="3200" b="1">
              <a:solidFill>
                <a:srgbClr val="CC3300"/>
              </a:solidFill>
              <a:latin typeface="Times New Roman" panose="02020603050405020304" pitchFamily="18" charset="0"/>
            </a:endParaRPr>
          </a:p>
        </p:txBody>
      </p:sp>
      <p:sp>
        <p:nvSpPr>
          <p:cNvPr id="15" name="矩形 14"/>
          <p:cNvSpPr/>
          <p:nvPr/>
        </p:nvSpPr>
        <p:spPr>
          <a:xfrm>
            <a:off x="5652453" y="3137218"/>
            <a:ext cx="50596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（民族资本家兴起又渺茫）</a:t>
            </a:r>
            <a:endParaRPr lang="zh-CN" altLang="en-US" sz="3200" b="1">
              <a:solidFill>
                <a:srgbClr val="CC3300"/>
              </a:solidFill>
              <a:latin typeface="Times New Roman" panose="02020603050405020304" pitchFamily="18" charset="0"/>
            </a:endParaRPr>
          </a:p>
        </p:txBody>
      </p:sp>
      <p:sp>
        <p:nvSpPr>
          <p:cNvPr id="16" name="矩形 15"/>
          <p:cNvSpPr/>
          <p:nvPr/>
        </p:nvSpPr>
        <p:spPr>
          <a:xfrm>
            <a:off x="3737610" y="3784600"/>
            <a:ext cx="66852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（民族资产阶级与封建王朝的对垒）</a:t>
            </a:r>
            <a:endParaRPr lang="zh-CN" altLang="en-US" sz="3200" b="1">
              <a:solidFill>
                <a:srgbClr val="CC3300"/>
              </a:solidFill>
              <a:latin typeface="Times New Roman" panose="02020603050405020304" pitchFamily="18" charset="0"/>
            </a:endParaRPr>
          </a:p>
        </p:txBody>
      </p:sp>
      <p:sp>
        <p:nvSpPr>
          <p:cNvPr id="17" name="矩形 16"/>
          <p:cNvSpPr/>
          <p:nvPr/>
        </p:nvSpPr>
        <p:spPr>
          <a:xfrm>
            <a:off x="4223068" y="2505710"/>
            <a:ext cx="46532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（达官贵人精神的空虚）</a:t>
            </a:r>
            <a:endParaRPr lang="zh-CN" altLang="en-US" sz="3200" b="1">
              <a:solidFill>
                <a:srgbClr val="CC3300"/>
              </a:solidFill>
              <a:latin typeface="Times New Roman" panose="02020603050405020304" pitchFamily="18" charset="0"/>
            </a:endParaRPr>
          </a:p>
        </p:txBody>
      </p:sp>
      <p:sp>
        <p:nvSpPr>
          <p:cNvPr id="18" name="文本框 17"/>
          <p:cNvSpPr txBox="1"/>
          <p:nvPr/>
        </p:nvSpPr>
        <p:spPr>
          <a:xfrm>
            <a:off x="762318" y="4453255"/>
            <a:ext cx="18084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0000FF"/>
                </a:solidFill>
                <a:latin typeface="Times New Roman" panose="02020603050405020304" pitchFamily="18" charset="0"/>
              </a:rPr>
              <a:t>茶客对话</a:t>
            </a:r>
            <a:endParaRPr lang="zh-CN" altLang="en-US" sz="3200" b="1">
              <a:solidFill>
                <a:srgbClr val="0000FF"/>
              </a:solidFill>
              <a:latin typeface="Times New Roman" panose="02020603050405020304" pitchFamily="18" charset="0"/>
            </a:endParaRPr>
          </a:p>
        </p:txBody>
      </p:sp>
      <p:sp>
        <p:nvSpPr>
          <p:cNvPr id="19" name="文本框 18"/>
          <p:cNvSpPr txBox="1"/>
          <p:nvPr/>
        </p:nvSpPr>
        <p:spPr>
          <a:xfrm>
            <a:off x="3746183" y="4443730"/>
            <a:ext cx="42468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CC3300"/>
                </a:solidFill>
                <a:latin typeface="Times New Roman" panose="02020603050405020304" pitchFamily="18" charset="0"/>
              </a:rPr>
              <a:t>（维新运动脱离群众）</a:t>
            </a:r>
            <a:endParaRPr lang="zh-CN" altLang="en-US" sz="3200" b="1">
              <a:solidFill>
                <a:srgbClr val="CC3300"/>
              </a:solidFill>
              <a:latin typeface="Times New Roman" panose="02020603050405020304" pitchFamily="18" charset="0"/>
            </a:endParaRPr>
          </a:p>
        </p:txBody>
      </p:sp>
      <p:sp>
        <p:nvSpPr>
          <p:cNvPr id="20" name="右箭头 19"/>
          <p:cNvSpPr/>
          <p:nvPr/>
        </p:nvSpPr>
        <p:spPr>
          <a:xfrm>
            <a:off x="3370580" y="810895"/>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右箭头 20"/>
          <p:cNvSpPr/>
          <p:nvPr/>
        </p:nvSpPr>
        <p:spPr>
          <a:xfrm>
            <a:off x="3368040" y="1394460"/>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右箭头 21"/>
          <p:cNvSpPr/>
          <p:nvPr/>
        </p:nvSpPr>
        <p:spPr>
          <a:xfrm>
            <a:off x="3724910" y="1978025"/>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右箭头 22"/>
          <p:cNvSpPr/>
          <p:nvPr/>
        </p:nvSpPr>
        <p:spPr>
          <a:xfrm>
            <a:off x="3280410" y="2599690"/>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右箭头 23"/>
          <p:cNvSpPr/>
          <p:nvPr/>
        </p:nvSpPr>
        <p:spPr>
          <a:xfrm>
            <a:off x="4966335" y="3246755"/>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右箭头 24"/>
          <p:cNvSpPr/>
          <p:nvPr/>
        </p:nvSpPr>
        <p:spPr>
          <a:xfrm>
            <a:off x="2936875" y="3941445"/>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右箭头 25"/>
          <p:cNvSpPr/>
          <p:nvPr/>
        </p:nvSpPr>
        <p:spPr>
          <a:xfrm>
            <a:off x="3036570" y="4600575"/>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右箭头 26"/>
          <p:cNvSpPr/>
          <p:nvPr/>
        </p:nvSpPr>
        <p:spPr>
          <a:xfrm>
            <a:off x="3212465" y="5255260"/>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右箭头 27"/>
          <p:cNvSpPr/>
          <p:nvPr/>
        </p:nvSpPr>
        <p:spPr>
          <a:xfrm>
            <a:off x="3212465" y="5959475"/>
            <a:ext cx="583565" cy="269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0257790" y="313055"/>
            <a:ext cx="1659890" cy="6232525"/>
          </a:xfrm>
          <a:prstGeom prst="rect">
            <a:avLst/>
          </a:prstGeom>
          <a:noFill/>
        </p:spPr>
        <p:txBody>
          <a:bodyPr vert="eaVert" wrap="square" rtlCol="0">
            <a:spAutoFit/>
          </a:bodyPr>
          <a:lstStyle/>
          <a:p>
            <a:pPr algn="l">
              <a:buFont typeface="Arial" panose="020b0604020202020204" pitchFamily="34" charset="0"/>
            </a:pPr>
            <a:r>
              <a:rPr lang="zh-CN" altLang="en-US" sz="3200" b="1">
                <a:solidFill>
                  <a:schemeClr val="tx2"/>
                </a:solidFill>
                <a:latin typeface="Times New Roman" panose="02020603050405020304" pitchFamily="18" charset="0"/>
                <a:sym typeface="+mn-ea"/>
              </a:rPr>
              <a:t>清末整个社会黑暗腐朽，不可救药。作者没有一句写政治，却通过人事展现了那个时代的政治全貌。</a:t>
            </a:r>
            <a:endParaRPr lang="en-US" altLang="zh-CN" sz="3200" b="1">
              <a:solidFill>
                <a:schemeClr val="tx2"/>
              </a:solidFill>
              <a:latin typeface="Times New Roman" panose="02020603050405020304" pitchFamily="18" charset="0"/>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blinds(horizontal)">
                                      <p:cBhvr>
                                        <p:cTn id="13" dur="500"/>
                                        <p:tgtEl>
                                          <p:spTgt spid="10">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ox(in)">
                                      <p:cBhvr>
                                        <p:cTn id="24" dur="500"/>
                                        <p:tgtEl>
                                          <p:spTgt spid="11"/>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0-#ppt_w/2"/>
                                          </p:val>
                                        </p:tav>
                                        <p:tav tm="100000">
                                          <p:val>
                                            <p:strVal val="#ppt_x"/>
                                          </p:val>
                                        </p:tav>
                                      </p:tavLst>
                                    </p:anim>
                                    <p:anim calcmode="lin" valueType="num">
                                      <p:cBhvr additive="base">
                                        <p:cTn id="3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ox(in)">
                                      <p:cBhvr>
                                        <p:cTn id="35" dur="500"/>
                                        <p:tgtEl>
                                          <p:spTgt spid="12"/>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0-#ppt_w/2"/>
                                          </p:val>
                                        </p:tav>
                                        <p:tav tm="100000">
                                          <p:val>
                                            <p:strVal val="#ppt_x"/>
                                          </p:val>
                                        </p:tav>
                                      </p:tavLst>
                                    </p:anim>
                                    <p:anim calcmode="lin" valueType="num">
                                      <p:cBhvr additive="base">
                                        <p:cTn id="4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box(in)">
                                      <p:cBhvr>
                                        <p:cTn id="46" dur="500"/>
                                        <p:tgtEl>
                                          <p:spTgt spid="17"/>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0-#ppt_w/2"/>
                                          </p:val>
                                        </p:tav>
                                        <p:tav tm="100000">
                                          <p:val>
                                            <p:strVal val="#ppt_x"/>
                                          </p:val>
                                        </p:tav>
                                      </p:tavLst>
                                    </p:anim>
                                    <p:anim calcmode="lin" valueType="num">
                                      <p:cBhvr additive="base">
                                        <p:cTn id="5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ox(in)">
                                      <p:cBhvr>
                                        <p:cTn id="57" dur="500"/>
                                        <p:tgtEl>
                                          <p:spTgt spid="15"/>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fill="hold"/>
                                        <p:tgtEl>
                                          <p:spTgt spid="7"/>
                                        </p:tgtEl>
                                        <p:attrNameLst>
                                          <p:attrName>ppt_x</p:attrName>
                                        </p:attrNameLst>
                                      </p:cBhvr>
                                      <p:tavLst>
                                        <p:tav tm="0">
                                          <p:val>
                                            <p:strVal val="0-#ppt_w/2"/>
                                          </p:val>
                                        </p:tav>
                                        <p:tav tm="100000">
                                          <p:val>
                                            <p:strVal val="#ppt_x"/>
                                          </p:val>
                                        </p:tav>
                                      </p:tavLst>
                                    </p:anim>
                                    <p:anim calcmode="lin" valueType="num">
                                      <p:cBhvr additive="base">
                                        <p:cTn id="6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64" fill="hold" nodeType="clickPar">
                      <p:stCondLst>
                        <p:cond delay="indefinite"/>
                      </p:stCondLst>
                      <p:childTnLst>
                        <p:par>
                          <p:cTn id="65" fill="hold" nodeType="afterGroup">
                            <p:stCondLst>
                              <p:cond delay="0"/>
                            </p:stCondLst>
                            <p:childTnLst>
                              <p:par>
                                <p:cTn id="66" presetID="4" presetClass="entr" presetSubtype="16"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box(in)">
                                      <p:cBhvr>
                                        <p:cTn id="68" dur="500"/>
                                        <p:tgtEl>
                                          <p:spTgt spid="16"/>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4" presetClass="entr" presetSubtype="16"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box(in)">
                                      <p:cBhvr>
                                        <p:cTn id="73" dur="500"/>
                                        <p:tgtEl>
                                          <p:spTgt spid="18"/>
                                        </p:tgtEl>
                                      </p:cBhvr>
                                    </p:animEffect>
                                  </p:childTnLst>
                                </p:cTn>
                              </p:par>
                            </p:childTnLst>
                          </p:cTn>
                        </p:par>
                      </p:childTnLst>
                    </p:cTn>
                  </p:par>
                  <p:par>
                    <p:cTn id="74" fill="hold" nodeType="clickPar">
                      <p:stCondLst>
                        <p:cond delay="indefinite"/>
                      </p:stCondLst>
                      <p:childTnLst>
                        <p:par>
                          <p:cTn id="75" fill="hold" nodeType="afterGroup">
                            <p:stCondLst>
                              <p:cond delay="0"/>
                            </p:stCondLst>
                            <p:childTnLst>
                              <p:par>
                                <p:cTn id="76" presetID="4" presetClass="entr" presetSubtype="16" fill="hold" grpId="0" nodeType="click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box(in)">
                                      <p:cBhvr>
                                        <p:cTn id="78" dur="500"/>
                                        <p:tgtEl>
                                          <p:spTgt spid="19"/>
                                        </p:tgtEl>
                                      </p:cBhvr>
                                    </p:animEffect>
                                  </p:childTnLst>
                                </p:cTn>
                              </p:par>
                            </p:childTnLst>
                          </p:cTn>
                        </p:par>
                      </p:childTnLst>
                    </p:cTn>
                  </p:par>
                  <p:par>
                    <p:cTn id="79" fill="hold" nodeType="clickPar">
                      <p:stCondLst>
                        <p:cond delay="indefinite"/>
                      </p:stCondLst>
                      <p:childTnLst>
                        <p:par>
                          <p:cTn id="80" fill="hold" nodeType="afterGroup">
                            <p:stCondLst>
                              <p:cond delay="0"/>
                            </p:stCondLst>
                            <p:childTnLst>
                              <p:par>
                                <p:cTn id="81" presetID="2" presetClass="entr" presetSubtype="8" fill="hold" grpId="0" nodeType="clickEffect">
                                  <p:stCondLst>
                                    <p:cond delay="0"/>
                                  </p:stCondLst>
                                  <p:childTnLst>
                                    <p:set>
                                      <p:cBhvr>
                                        <p:cTn id="82" dur="1" fill="hold">
                                          <p:stCondLst>
                                            <p:cond delay="0"/>
                                          </p:stCondLst>
                                        </p:cTn>
                                        <p:tgtEl>
                                          <p:spTgt spid="9"/>
                                        </p:tgtEl>
                                        <p:attrNameLst>
                                          <p:attrName>style.visibility</p:attrName>
                                        </p:attrNameLst>
                                      </p:cBhvr>
                                      <p:to>
                                        <p:strVal val="visible"/>
                                      </p:to>
                                    </p:set>
                                    <p:anim calcmode="lin" valueType="num">
                                      <p:cBhvr additive="base">
                                        <p:cTn id="83" dur="500" fill="hold"/>
                                        <p:tgtEl>
                                          <p:spTgt spid="9"/>
                                        </p:tgtEl>
                                        <p:attrNameLst>
                                          <p:attrName>ppt_x</p:attrName>
                                        </p:attrNameLst>
                                      </p:cBhvr>
                                      <p:tavLst>
                                        <p:tav tm="0">
                                          <p:val>
                                            <p:strVal val="0-#ppt_w/2"/>
                                          </p:val>
                                        </p:tav>
                                        <p:tav tm="100000">
                                          <p:val>
                                            <p:strVal val="#ppt_x"/>
                                          </p:val>
                                        </p:tav>
                                      </p:tavLst>
                                    </p:anim>
                                    <p:anim calcmode="lin" valueType="num">
                                      <p:cBhvr additive="base">
                                        <p:cTn id="8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85" fill="hold" nodeType="clickPar">
                      <p:stCondLst>
                        <p:cond delay="indefinite"/>
                      </p:stCondLst>
                      <p:childTnLst>
                        <p:par>
                          <p:cTn id="86" fill="hold" nodeType="afterGroup">
                            <p:stCondLst>
                              <p:cond delay="0"/>
                            </p:stCondLst>
                            <p:childTnLst>
                              <p:par>
                                <p:cTn id="87" presetID="4" presetClass="entr" presetSubtype="16" fill="hold" grpId="0" nodeType="click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box(in)">
                                      <p:cBhvr>
                                        <p:cTn id="89" dur="500"/>
                                        <p:tgtEl>
                                          <p:spTgt spid="13"/>
                                        </p:tgtEl>
                                      </p:cBhvr>
                                    </p:animEffect>
                                  </p:childTnLst>
                                </p:cTn>
                              </p:par>
                            </p:childTnLst>
                          </p:cTn>
                        </p:par>
                      </p:childTnLst>
                    </p:cTn>
                  </p:par>
                  <p:par>
                    <p:cTn id="90" fill="hold" nodeType="clickPar">
                      <p:stCondLst>
                        <p:cond delay="indefinite"/>
                      </p:stCondLst>
                      <p:childTnLst>
                        <p:par>
                          <p:cTn id="91" fill="hold" nodeType="afterGroup">
                            <p:stCondLst>
                              <p:cond delay="0"/>
                            </p:stCondLst>
                            <p:childTnLst>
                              <p:par>
                                <p:cTn id="92" presetID="2" presetClass="entr" presetSubtype="8" fill="hold" grpId="0" nodeType="clickEffect">
                                  <p:stCondLst>
                                    <p:cond delay="0"/>
                                  </p:stCondLst>
                                  <p:childTnLst>
                                    <p:set>
                                      <p:cBhvr>
                                        <p:cTn id="93" dur="1" fill="hold">
                                          <p:stCondLst>
                                            <p:cond delay="0"/>
                                          </p:stCondLst>
                                        </p:cTn>
                                        <p:tgtEl>
                                          <p:spTgt spid="8"/>
                                        </p:tgtEl>
                                        <p:attrNameLst>
                                          <p:attrName>style.visibility</p:attrName>
                                        </p:attrNameLst>
                                      </p:cBhvr>
                                      <p:to>
                                        <p:strVal val="visible"/>
                                      </p:to>
                                    </p:set>
                                    <p:anim calcmode="lin" valueType="num">
                                      <p:cBhvr additive="base">
                                        <p:cTn id="94" dur="500" fill="hold"/>
                                        <p:tgtEl>
                                          <p:spTgt spid="8"/>
                                        </p:tgtEl>
                                        <p:attrNameLst>
                                          <p:attrName>ppt_x</p:attrName>
                                        </p:attrNameLst>
                                      </p:cBhvr>
                                      <p:tavLst>
                                        <p:tav tm="0">
                                          <p:val>
                                            <p:strVal val="0-#ppt_w/2"/>
                                          </p:val>
                                        </p:tav>
                                        <p:tav tm="100000">
                                          <p:val>
                                            <p:strVal val="#ppt_x"/>
                                          </p:val>
                                        </p:tav>
                                      </p:tavLst>
                                    </p:anim>
                                    <p:anim calcmode="lin" valueType="num">
                                      <p:cBhvr additive="base">
                                        <p:cTn id="9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6" fill="hold" nodeType="clickPar">
                      <p:stCondLst>
                        <p:cond delay="indefinite"/>
                      </p:stCondLst>
                      <p:childTnLst>
                        <p:par>
                          <p:cTn id="97" fill="hold" nodeType="afterGroup">
                            <p:stCondLst>
                              <p:cond delay="0"/>
                            </p:stCondLst>
                            <p:childTnLst>
                              <p:par>
                                <p:cTn id="98" presetID="4" presetClass="entr" presetSubtype="16" fill="hold" grpId="0" nodeType="click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box(in)">
                                      <p:cBhvr>
                                        <p:cTn id="100" dur="500"/>
                                        <p:tgtEl>
                                          <p:spTgt spid="14"/>
                                        </p:tgtEl>
                                      </p:cBhvr>
                                    </p:animEffect>
                                  </p:childTnLst>
                                </p:cTn>
                              </p:par>
                            </p:childTnLst>
                          </p:cTn>
                        </p:par>
                      </p:childTnLst>
                    </p:cTn>
                  </p:par>
                  <p:par>
                    <p:cTn id="101" fill="hold" nodeType="clickPar">
                      <p:stCondLst>
                        <p:cond delay="indefinite"/>
                      </p:stCondLst>
                      <p:childTnLst>
                        <p:par>
                          <p:cTn id="102" fill="hold" nodeType="afterGroup">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29"/>
                                        </p:tgtEl>
                                        <p:attrNameLst>
                                          <p:attrName>style.visibility</p:attrName>
                                        </p:attrNameLst>
                                      </p:cBhvr>
                                      <p:to>
                                        <p:strVal val="visible"/>
                                      </p:to>
                                    </p:set>
                                    <p:anim calcmode="lin" valueType="num">
                                      <p:cBhvr additive="base">
                                        <p:cTn id="105" dur="500" fill="hold"/>
                                        <p:tgtEl>
                                          <p:spTgt spid="29"/>
                                        </p:tgtEl>
                                        <p:attrNameLst>
                                          <p:attrName>ppt_x</p:attrName>
                                        </p:attrNameLst>
                                      </p:cBhvr>
                                      <p:tavLst>
                                        <p:tav tm="0">
                                          <p:val>
                                            <p:strVal val="#ppt_x"/>
                                          </p:val>
                                        </p:tav>
                                        <p:tav tm="100000">
                                          <p:val>
                                            <p:strVal val="#ppt_x"/>
                                          </p:val>
                                        </p:tav>
                                      </p:tavLst>
                                    </p:anim>
                                    <p:anim calcmode="lin" valueType="num">
                                      <p:cBhvr additive="base">
                                        <p:cTn id="10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1" grpId="0"/>
      <p:bldP spid="12" grpId="0"/>
      <p:bldP spid="13" grpId="0"/>
      <p:bldP spid="14" grpId="0"/>
      <p:bldP spid="15" grpId="0"/>
      <p:bldP spid="16" grpId="0"/>
      <p:bldP spid="17" grpId="0"/>
      <p:bldP spid="18" grpId="0"/>
      <p:bldP spid="19" grpId="0"/>
      <p:bldP spid="2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情节细赏</a:t>
            </a:r>
            <a:endParaRPr lang="en-US" altLang="zh-CN" sz="4800">
              <a:latin typeface="隶书" panose="02010509060101010101" charset="-122"/>
              <a:ea typeface="隶书" panose="02010509060101010101" charset="-122"/>
            </a:endParaRPr>
          </a:p>
        </p:txBody>
      </p:sp>
      <p:sp>
        <p:nvSpPr>
          <p:cNvPr id="36868" name="矩形 36867"/>
          <p:cNvSpPr/>
          <p:nvPr/>
        </p:nvSpPr>
        <p:spPr>
          <a:xfrm>
            <a:off x="560070" y="1168400"/>
            <a:ext cx="10866120" cy="632460"/>
          </a:xfrm>
          <a:prstGeom prst="rect">
            <a:avLst/>
          </a:prstGeom>
          <a:noFill/>
          <a:ln w="9525">
            <a:noFill/>
          </a:ln>
        </p:spPr>
        <p:txBody>
          <a:bodyPr wrap="square">
            <a:spAutoFit/>
          </a:bodyPr>
          <a:lstStyle/>
          <a:p>
            <a:pPr algn="just">
              <a:lnSpc>
                <a:spcPct val="110000"/>
              </a:lnSpc>
            </a:pPr>
            <a:r>
              <a:rPr lang="zh-CN" sz="3200" b="1">
                <a:latin typeface="宋体" panose="02010600030101010101" pitchFamily="2" charset="-122"/>
                <a:ea typeface="宋体" panose="02010600030101010101" pitchFamily="2" charset="-122"/>
                <a:cs typeface="隶书" panose="02010509060101010101" charset="-122"/>
                <a:sym typeface="+mn-ea"/>
              </a:rPr>
              <a:t>哪些情节、哪些细节能够看出大清已经走到了穷途末路？</a:t>
            </a:r>
            <a:endParaRPr lang="zh-CN" sz="3200" b="1">
              <a:latin typeface="宋体" panose="02010600030101010101" pitchFamily="2" charset="-122"/>
              <a:ea typeface="宋体" panose="02010600030101010101" pitchFamily="2" charset="-122"/>
              <a:cs typeface="隶书" panose="02010509060101010101" charset="-122"/>
              <a:sym typeface="+mn-ea"/>
            </a:endParaRPr>
          </a:p>
        </p:txBody>
      </p:sp>
      <p:sp>
        <p:nvSpPr>
          <p:cNvPr id="30723" name="文本框 30722"/>
          <p:cNvSpPr txBox="1"/>
          <p:nvPr/>
        </p:nvSpPr>
        <p:spPr>
          <a:xfrm>
            <a:off x="441960" y="1946275"/>
            <a:ext cx="10984230" cy="4831080"/>
          </a:xfrm>
          <a:prstGeom prst="rect">
            <a:avLst/>
          </a:prstGeom>
          <a:noFill/>
          <a:ln w="9525">
            <a:noFill/>
          </a:ln>
        </p:spPr>
        <p:txBody>
          <a:bodyPr wrap="square">
            <a:spAutoFit/>
          </a:bodyPr>
          <a:lstStyle/>
          <a:p>
            <a:pPr>
              <a:spcBef>
                <a:spcPct val="50000"/>
              </a:spcBef>
            </a:pPr>
            <a:r>
              <a:rPr lang="en-US" altLang="zh-CN">
                <a:latin typeface="Times New Roman" panose="02020603050405020304" pitchFamily="18" charset="0"/>
              </a:rPr>
              <a:t>     </a:t>
            </a:r>
            <a:r>
              <a:rPr lang="en-US" altLang="zh-CN" sz="2800">
                <a:solidFill>
                  <a:schemeClr val="tx1"/>
                </a:solidFill>
                <a:latin typeface="楷体" panose="02010609060101010101" charset="-122"/>
                <a:ea typeface="楷体" panose="02010609060101010101" charset="-122"/>
                <a:cs typeface="楷体" panose="02010609060101010101" charset="-122"/>
              </a:rPr>
              <a:t>   </a:t>
            </a:r>
            <a:r>
              <a:rPr lang="zh-CN" altLang="en-US" sz="2800" b="1">
                <a:solidFill>
                  <a:schemeClr val="tx1"/>
                </a:solidFill>
                <a:latin typeface="楷体" panose="02010609060101010101" charset="-122"/>
                <a:ea typeface="楷体" panose="02010609060101010101" charset="-122"/>
                <a:cs typeface="楷体" panose="02010609060101010101" charset="-122"/>
              </a:rPr>
              <a:t>课文结尾“茶客甲”说：“将</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你完啦：”这句话的潜台词是：晚清政府完了，清朝社会完了，这个时代灭亡了。</a:t>
            </a:r>
            <a:endParaRPr lang="zh-CN" altLang="en-US" sz="2800" b="1">
              <a:solidFill>
                <a:schemeClr val="tx1"/>
              </a:solidFill>
              <a:latin typeface="楷体" panose="02010609060101010101" charset="-122"/>
              <a:ea typeface="楷体" panose="02010609060101010101" charset="-122"/>
              <a:cs typeface="楷体" panose="02010609060101010101" charset="-122"/>
            </a:endParaRPr>
          </a:p>
          <a:p>
            <a:pPr>
              <a:spcBef>
                <a:spcPct val="50000"/>
              </a:spcBef>
            </a:pPr>
            <a:r>
              <a:rPr lang="zh-CN" altLang="en-US" sz="2800" b="1">
                <a:solidFill>
                  <a:schemeClr val="tx1"/>
                </a:solidFill>
                <a:latin typeface="楷体" panose="02010609060101010101" charset="-122"/>
                <a:ea typeface="楷体" panose="02010609060101010101" charset="-122"/>
                <a:cs typeface="楷体" panose="02010609060101010101" charset="-122"/>
              </a:rPr>
              <a:t>    文章还通过众多事件，多侧面、多角度地反映了清朝末年黑暗腐朽、民不聊生的社会现实。例如：达官贵人为争一只家鸽而大打群架，荒淫无耻的朝廷老太监竞然娶妻，八十二岁的卖耳挖勺的孤老沦落街头，饥肠辘辘的农家姑娘被卖入火坑，常四爷因为一句话被捕入狱，还有戊戌变法失败、帝国主义入侵等等，这些大大小小、形形色色的人物和事件，都显示出晚清末年反动统治阶级和人民大众之间的尖锐对立，揭示了这个时代必然灭亡的命运。</a:t>
            </a:r>
            <a:endParaRPr lang="zh-CN" altLang="en-US" sz="2800" b="1">
              <a:solidFill>
                <a:srgbClr val="0000FF"/>
              </a:solidFill>
              <a:latin typeface="Times New Roman" panose="02020603050405020304" pitchFamily="18" charset="0"/>
            </a:endParaRPr>
          </a:p>
          <a:p>
            <a:pPr>
              <a:spcBef>
                <a:spcPct val="50000"/>
              </a:spcBef>
            </a:pPr>
            <a:endParaRPr lang="zh-CN" altLang="en-US" sz="2800" b="1">
              <a:solidFill>
                <a:srgbClr val="0000FF"/>
              </a:solidFill>
              <a:latin typeface="Times New Roman" panose="02020603050405020304" pitchFamily="18" charset="0"/>
            </a:endParaRPr>
          </a:p>
        </p:txBody>
      </p:sp>
      <p:sp>
        <p:nvSpPr>
          <p:cNvPr id="6" name="云形标注 5"/>
          <p:cNvSpPr/>
          <p:nvPr/>
        </p:nvSpPr>
        <p:spPr>
          <a:xfrm>
            <a:off x="7923530" y="5724525"/>
            <a:ext cx="3693795" cy="947420"/>
          </a:xfrm>
          <a:prstGeom prst="cloudCallout">
            <a:avLst>
              <a:gd name="adj1" fmla="val -63907"/>
              <a:gd name="adj2" fmla="val -6588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8608060" y="5783580"/>
            <a:ext cx="2744470" cy="829945"/>
          </a:xfrm>
          <a:prstGeom prst="rect">
            <a:avLst/>
          </a:prstGeom>
          <a:noFill/>
        </p:spPr>
        <p:txBody>
          <a:bodyPr wrap="square" rtlCol="0">
            <a:spAutoFit/>
          </a:bodyPr>
          <a:lstStyle/>
          <a:p>
            <a:r>
              <a:rPr lang="zh-CN" altLang="en-US" sz="2400">
                <a:solidFill>
                  <a:srgbClr val="FFFF00"/>
                </a:solidFill>
              </a:rPr>
              <a:t>要注意挖掘戏剧中的潜台词。</a:t>
            </a:r>
            <a:endParaRPr lang="zh-CN" altLang="en-US" sz="2400">
              <a:solidFill>
                <a:srgbClr val="FF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6868"/>
                                        </p:tgtEl>
                                        <p:attrNameLst>
                                          <p:attrName>style.visibility</p:attrName>
                                        </p:attrNameLst>
                                      </p:cBhvr>
                                      <p:to>
                                        <p:strVal val="visible"/>
                                      </p:to>
                                    </p:set>
                                    <p:anim calcmode="lin" valueType="num">
                                      <p:cBhvr>
                                        <p:cTn id="14" dur="500" fill="hold"/>
                                        <p:tgtEl>
                                          <p:spTgt spid="36868"/>
                                        </p:tgtEl>
                                        <p:attrNameLst>
                                          <p:attrName>ppt_w</p:attrName>
                                        </p:attrNameLst>
                                      </p:cBhvr>
                                      <p:tavLst>
                                        <p:tav tm="0">
                                          <p:val>
                                            <p:fltVal val="0"/>
                                          </p:val>
                                        </p:tav>
                                        <p:tav tm="100000">
                                          <p:val>
                                            <p:strVal val="#ppt_w"/>
                                          </p:val>
                                        </p:tav>
                                      </p:tavLst>
                                    </p:anim>
                                    <p:anim calcmode="lin" valueType="num">
                                      <p:cBhvr>
                                        <p:cTn id="15" dur="500" fill="hold"/>
                                        <p:tgtEl>
                                          <p:spTgt spid="36868"/>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0723"/>
                                        </p:tgtEl>
                                        <p:attrNameLst>
                                          <p:attrName>style.visibility</p:attrName>
                                        </p:attrNameLst>
                                      </p:cBhvr>
                                      <p:to>
                                        <p:strVal val="visible"/>
                                      </p:to>
                                    </p:set>
                                    <p:animEffect transition="in" filter="blinds(horizontal)">
                                      <p:cBhvr>
                                        <p:cTn id="20" dur="500"/>
                                        <p:tgtEl>
                                          <p:spTgt spid="30723"/>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30723" grpId="0"/>
      <p:bldP spid="7" grpId="0"/>
      <p:bldP spid="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形象分析</a:t>
            </a:r>
            <a:endParaRPr lang="zh-CN" altLang="en-US" sz="4800">
              <a:latin typeface="隶书" panose="02010509060101010101" charset="-122"/>
              <a:ea typeface="隶书" panose="02010509060101010101" charset="-122"/>
            </a:endParaRPr>
          </a:p>
        </p:txBody>
      </p:sp>
      <p:sp>
        <p:nvSpPr>
          <p:cNvPr id="36868" name="矩形 36867"/>
          <p:cNvSpPr/>
          <p:nvPr/>
        </p:nvSpPr>
        <p:spPr>
          <a:xfrm>
            <a:off x="560070" y="1168400"/>
            <a:ext cx="10866120" cy="632460"/>
          </a:xfrm>
          <a:prstGeom prst="rect">
            <a:avLst/>
          </a:prstGeom>
          <a:noFill/>
          <a:ln w="9525">
            <a:noFill/>
          </a:ln>
        </p:spPr>
        <p:txBody>
          <a:bodyPr wrap="square">
            <a:spAutoFit/>
          </a:bodyPr>
          <a:lstStyle/>
          <a:p>
            <a:pPr algn="just">
              <a:lnSpc>
                <a:spcPct val="110000"/>
              </a:lnSpc>
            </a:pPr>
            <a:r>
              <a:rPr lang="zh-CN" sz="3200" b="1">
                <a:latin typeface="宋体" panose="02010600030101010101" pitchFamily="2" charset="-122"/>
                <a:ea typeface="宋体" panose="02010600030101010101" pitchFamily="2" charset="-122"/>
                <a:cs typeface="隶书" panose="02010509060101010101" charset="-122"/>
                <a:sym typeface="+mn-ea"/>
              </a:rPr>
              <a:t>分析文中的主要人物形象，概括其特征，并指出其时代意义。</a:t>
            </a:r>
            <a:endParaRPr lang="zh-CN" sz="3200" b="1">
              <a:latin typeface="宋体" panose="02010600030101010101" pitchFamily="2" charset="-122"/>
              <a:ea typeface="宋体" panose="02010600030101010101" pitchFamily="2" charset="-122"/>
              <a:cs typeface="隶书" panose="02010509060101010101" charset="-122"/>
              <a:sym typeface="+mn-ea"/>
            </a:endParaRPr>
          </a:p>
        </p:txBody>
      </p:sp>
      <p:sp>
        <p:nvSpPr>
          <p:cNvPr id="31750" name="文本框 31749"/>
          <p:cNvSpPr txBox="1"/>
          <p:nvPr/>
        </p:nvSpPr>
        <p:spPr>
          <a:xfrm>
            <a:off x="3049270" y="1937385"/>
            <a:ext cx="8376285" cy="4184650"/>
          </a:xfrm>
          <a:prstGeom prst="rect">
            <a:avLst/>
          </a:prstGeom>
          <a:noFill/>
          <a:ln w="9525">
            <a:noFill/>
          </a:ln>
        </p:spPr>
        <p:txBody>
          <a:bodyPr wrap="square">
            <a:spAutoFit/>
          </a:bodyPr>
          <a:lstStyle/>
          <a:p>
            <a:pPr marL="457200" indent="-457200">
              <a:spcBef>
                <a:spcPct val="50000"/>
              </a:spcBef>
            </a:pPr>
            <a:r>
              <a:rPr lang="en-US" altLang="zh-CN" sz="2800" b="1">
                <a:latin typeface="楷体_GB2312" pitchFamily="49" charset="-122"/>
                <a:ea typeface="楷体_GB2312" pitchFamily="49" charset="-122"/>
              </a:rPr>
              <a:t>  </a:t>
            </a:r>
            <a:r>
              <a:rPr lang="zh-CN" altLang="en-US" sz="2800" b="1">
                <a:latin typeface="楷体_GB2312" pitchFamily="49" charset="-122"/>
                <a:ea typeface="楷体_GB2312" pitchFamily="49" charset="-122"/>
              </a:rPr>
              <a:t>王利发</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裕泰茶馆的掌柜（线索人物）</a:t>
            </a:r>
            <a:endParaRPr lang="zh-CN" altLang="en-US" sz="2800" b="1">
              <a:latin typeface="楷体_GB2312" pitchFamily="49" charset="-122"/>
              <a:ea typeface="楷体_GB2312" pitchFamily="49" charset="-122"/>
            </a:endParaRPr>
          </a:p>
          <a:p>
            <a:pPr marL="457200" indent="-457200">
              <a:spcBef>
                <a:spcPct val="50000"/>
              </a:spcBef>
            </a:pPr>
            <a:r>
              <a:rPr lang="zh-CN" altLang="en-US" sz="2800" b="1">
                <a:solidFill>
                  <a:srgbClr val="CC3300"/>
                </a:solidFill>
                <a:latin typeface="楷体" panose="02010609060101010101" charset="-122"/>
                <a:ea typeface="楷体" panose="02010609060101010101" charset="-122"/>
                <a:cs typeface="楷体" panose="02010609060101010101" charset="-122"/>
                <a:sym typeface="+mn-ea"/>
              </a:rPr>
              <a:t>圆滑机灵：</a:t>
            </a:r>
            <a:r>
              <a:rPr lang="zh-CN" altLang="en-US" sz="2800" b="1">
                <a:latin typeface="楷体" panose="02010609060101010101" charset="-122"/>
                <a:ea typeface="楷体" panose="02010609060101010101" charset="-122"/>
                <a:cs typeface="楷体" panose="02010609060101010101" charset="-122"/>
                <a:sym typeface="+mn-ea"/>
              </a:rPr>
              <a:t>继承了父亲的处世哲学，多说好话，多请安，讨人人的喜欢。</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我知道您多么照应我，心疼我，决不会叫我挑着大茶壶，到街上卖热茶去！</a:t>
            </a:r>
            <a:r>
              <a:rPr lang="en-US" altLang="zh-CN" sz="2800" b="1">
                <a:latin typeface="楷体" panose="02010609060101010101" charset="-122"/>
                <a:ea typeface="楷体" panose="02010609060101010101" charset="-122"/>
                <a:cs typeface="楷体" panose="02010609060101010101" charset="-122"/>
                <a:sym typeface="+mn-ea"/>
              </a:rPr>
              <a:t>”</a:t>
            </a:r>
            <a:endParaRPr lang="zh-CN" altLang="en-US" sz="2800" b="1">
              <a:solidFill>
                <a:srgbClr val="CC3300"/>
              </a:solidFill>
              <a:latin typeface="楷体" panose="02010609060101010101" charset="-122"/>
              <a:ea typeface="楷体" panose="02010609060101010101" charset="-122"/>
              <a:cs typeface="楷体" panose="02010609060101010101" charset="-122"/>
              <a:sym typeface="+mn-ea"/>
            </a:endParaRPr>
          </a:p>
          <a:p>
            <a:pPr marL="457200" indent="-457200">
              <a:spcBef>
                <a:spcPct val="50000"/>
              </a:spcBef>
            </a:pPr>
            <a:r>
              <a:rPr lang="zh-CN" altLang="en-US" sz="2800" b="1">
                <a:solidFill>
                  <a:srgbClr val="CC3300"/>
                </a:solidFill>
                <a:latin typeface="楷体" panose="02010609060101010101" charset="-122"/>
                <a:ea typeface="楷体" panose="02010609060101010101" charset="-122"/>
                <a:cs typeface="楷体" panose="02010609060101010101" charset="-122"/>
                <a:sym typeface="+mn-ea"/>
              </a:rPr>
              <a:t>善于应酬：</a:t>
            </a: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那么多的买卖，您的小手指头都比我的腰还粗。</a:t>
            </a: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a:t>
            </a:r>
            <a:endParaRPr lang="zh-CN" altLang="en-US" sz="2800" b="1">
              <a:solidFill>
                <a:schemeClr val="tx1"/>
              </a:solidFill>
              <a:latin typeface="楷体" panose="02010609060101010101" charset="-122"/>
              <a:ea typeface="楷体" panose="02010609060101010101" charset="-122"/>
              <a:cs typeface="楷体" panose="02010609060101010101" charset="-122"/>
              <a:sym typeface="+mn-ea"/>
            </a:endParaRPr>
          </a:p>
          <a:p>
            <a:pPr marL="457200" indent="-457200">
              <a:spcBef>
                <a:spcPct val="50000"/>
              </a:spcBef>
            </a:pPr>
            <a:endParaRPr lang="zh-CN" altLang="en-US" sz="2800" b="1">
              <a:latin typeface="楷体" panose="02010609060101010101" charset="-122"/>
              <a:ea typeface="楷体" panose="02010609060101010101" charset="-122"/>
              <a:cs typeface="楷体" panose="02010609060101010101" charset="-122"/>
            </a:endParaRPr>
          </a:p>
        </p:txBody>
      </p:sp>
      <p:pic>
        <p:nvPicPr>
          <p:cNvPr id="31748" name="图片 31747" descr="梁冠华饰王利发">
            <a:hlinkClick action="ppaction://hlinkshowjump?jump=nextslide"/>
          </p:cNvPr>
          <p:cNvPicPr>
            <a:picLocks noChangeAspect="1"/>
          </p:cNvPicPr>
          <p:nvPr/>
        </p:nvPicPr>
        <p:blipFill>
          <a:blip r:embed="rId4"/>
          <a:stretch>
            <a:fillRect/>
          </a:stretch>
        </p:blipFill>
        <p:spPr>
          <a:xfrm>
            <a:off x="365125" y="2221230"/>
            <a:ext cx="2449195" cy="311213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 calcmode="lin" valueType="num">
                                      <p:cBhvr>
                                        <p:cTn id="7" dur="500" fill="hold"/>
                                        <p:tgtEl>
                                          <p:spTgt spid="36868"/>
                                        </p:tgtEl>
                                        <p:attrNameLst>
                                          <p:attrName>ppt_w</p:attrName>
                                        </p:attrNameLst>
                                      </p:cBhvr>
                                      <p:tavLst>
                                        <p:tav tm="0">
                                          <p:val>
                                            <p:fltVal val="0"/>
                                          </p:val>
                                        </p:tav>
                                        <p:tav tm="100000">
                                          <p:val>
                                            <p:strVal val="#ppt_w"/>
                                          </p:val>
                                        </p:tav>
                                      </p:tavLst>
                                    </p:anim>
                                    <p:anim calcmode="lin" valueType="num">
                                      <p:cBhvr>
                                        <p:cTn id="8" dur="500" fill="hold"/>
                                        <p:tgtEl>
                                          <p:spTgt spid="36868"/>
                                        </p:tgtEl>
                                        <p:attrNameLst>
                                          <p:attrName>ppt_h</p:attrName>
                                        </p:attrNameLst>
                                      </p:cBhvr>
                                      <p:tavLst>
                                        <p:tav tm="0">
                                          <p:val>
                                            <p:fltVal val="0"/>
                                          </p:val>
                                        </p:tav>
                                        <p:tav tm="100000">
                                          <p:val>
                                            <p:strVal val="#ppt_h"/>
                                          </p:val>
                                        </p:tav>
                                      </p:tavLst>
                                    </p:anim>
                                  </p:childTnLst>
                                </p:cTn>
                              </p:par>
                              <p:par>
                                <p:cTn id="9" presetID="42"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17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3175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形象分析</a:t>
            </a:r>
            <a:endParaRPr lang="zh-CN" altLang="en-US" sz="4800">
              <a:latin typeface="隶书" panose="02010509060101010101" charset="-122"/>
              <a:ea typeface="隶书" panose="02010509060101010101" charset="-122"/>
            </a:endParaRPr>
          </a:p>
        </p:txBody>
      </p:sp>
      <p:sp>
        <p:nvSpPr>
          <p:cNvPr id="31750" name="文本框 31749"/>
          <p:cNvSpPr txBox="1"/>
          <p:nvPr/>
        </p:nvSpPr>
        <p:spPr>
          <a:xfrm>
            <a:off x="3069590" y="1327785"/>
            <a:ext cx="8376285" cy="5262245"/>
          </a:xfrm>
          <a:prstGeom prst="rect">
            <a:avLst/>
          </a:prstGeom>
          <a:noFill/>
          <a:ln w="9525">
            <a:noFill/>
          </a:ln>
        </p:spPr>
        <p:txBody>
          <a:bodyPr wrap="square">
            <a:spAutoFit/>
          </a:bodyPr>
          <a:lstStyle/>
          <a:p>
            <a:pPr marL="457200" indent="-457200">
              <a:spcBef>
                <a:spcPct val="50000"/>
              </a:spcBef>
            </a:pPr>
            <a:r>
              <a:rPr lang="en-US" altLang="zh-CN" sz="2800" b="1">
                <a:latin typeface="楷体_GB2312" pitchFamily="49" charset="-122"/>
                <a:ea typeface="楷体_GB2312" pitchFamily="49" charset="-122"/>
              </a:rPr>
              <a:t>  </a:t>
            </a:r>
            <a:r>
              <a:rPr lang="zh-CN" altLang="en-US" sz="2800" b="1">
                <a:latin typeface="楷体_GB2312" pitchFamily="49" charset="-122"/>
                <a:ea typeface="楷体_GB2312" pitchFamily="49" charset="-122"/>
              </a:rPr>
              <a:t>王利发</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裕泰茶馆的掌柜（线索人物）</a:t>
            </a:r>
            <a:endParaRPr lang="zh-CN" altLang="en-US" sz="2800" b="1">
              <a:latin typeface="楷体_GB2312" pitchFamily="49" charset="-122"/>
              <a:ea typeface="楷体_GB2312" pitchFamily="49" charset="-122"/>
            </a:endParaRPr>
          </a:p>
          <a:p>
            <a:pPr marL="457200" indent="-457200">
              <a:spcBef>
                <a:spcPct val="50000"/>
              </a:spcBef>
            </a:pPr>
            <a:r>
              <a:rPr lang="zh-CN" altLang="en-US" sz="2800" b="1">
                <a:solidFill>
                  <a:srgbClr val="CC3300"/>
                </a:solidFill>
                <a:latin typeface="楷体" panose="02010609060101010101" charset="-122"/>
                <a:ea typeface="楷体" panose="02010609060101010101" charset="-122"/>
                <a:cs typeface="楷体" panose="02010609060101010101" charset="-122"/>
                <a:sym typeface="+mn-ea"/>
              </a:rPr>
              <a:t>精明干练：</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在动荡年代经营茶馆，后来也曾试图改良以顺应时代，善于经营。</a:t>
            </a:r>
            <a:endParaRPr lang="zh-CN" altLang="en-US" sz="2800" b="1">
              <a:solidFill>
                <a:srgbClr val="CC3300"/>
              </a:solidFill>
              <a:latin typeface="楷体" panose="02010609060101010101" charset="-122"/>
              <a:ea typeface="楷体" panose="02010609060101010101" charset="-122"/>
              <a:cs typeface="楷体" panose="02010609060101010101" charset="-122"/>
              <a:sym typeface="+mn-ea"/>
            </a:endParaRPr>
          </a:p>
          <a:p>
            <a:pPr marL="457200" indent="-457200">
              <a:spcBef>
                <a:spcPct val="50000"/>
              </a:spcBef>
            </a:pPr>
            <a:r>
              <a:rPr lang="zh-CN" altLang="en-US" sz="2800" b="1">
                <a:solidFill>
                  <a:srgbClr val="CC3300"/>
                </a:solidFill>
                <a:latin typeface="楷体" panose="02010609060101010101" charset="-122"/>
                <a:ea typeface="楷体" panose="02010609060101010101" charset="-122"/>
                <a:cs typeface="楷体" panose="02010609060101010101" charset="-122"/>
                <a:sym typeface="+mn-ea"/>
              </a:rPr>
              <a:t>胆小自私</a:t>
            </a:r>
            <a:r>
              <a:rPr lang="zh-CN" altLang="en-US" sz="2800" b="1">
                <a:solidFill>
                  <a:srgbClr val="C00000"/>
                </a:solidFill>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茶馆的规矩</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莫谈国事</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表明他想避开政治，维持生计自保为上。常四爷赏乡妇母女面吃，他说</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我告诉您，这路事儿太多了，太多了！谁也管不了！</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反映出他自私自利的一面。</a:t>
            </a:r>
            <a:endParaRPr lang="zh-CN" altLang="en-US" sz="2800" b="1">
              <a:latin typeface="楷体" panose="02010609060101010101" charset="-122"/>
              <a:ea typeface="楷体" panose="02010609060101010101" charset="-122"/>
              <a:cs typeface="楷体" panose="02010609060101010101" charset="-122"/>
            </a:endParaRPr>
          </a:p>
          <a:p>
            <a:pPr marL="457200" indent="-457200">
              <a:spcBef>
                <a:spcPct val="50000"/>
              </a:spcBef>
            </a:pPr>
            <a:r>
              <a:rPr lang="zh-CN" altLang="en-US" sz="2800" b="1">
                <a:solidFill>
                  <a:srgbClr val="C00000"/>
                </a:solidFill>
                <a:latin typeface="楷体" panose="02010609060101010101" charset="-122"/>
                <a:ea typeface="楷体" panose="02010609060101010101" charset="-122"/>
                <a:cs typeface="楷体" panose="02010609060101010101" charset="-122"/>
              </a:rPr>
              <a:t>偶有善意：</a:t>
            </a:r>
            <a:r>
              <a:rPr lang="zh-CN" altLang="en-US" sz="2800" b="1">
                <a:latin typeface="楷体" panose="02010609060101010101" charset="-122"/>
                <a:ea typeface="楷体" panose="02010609060101010101" charset="-122"/>
                <a:cs typeface="楷体" panose="02010609060101010101" charset="-122"/>
              </a:rPr>
              <a:t>对唐铁嘴</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我送给你一碗茶喝，你就甭卖那套生意口啦！</a:t>
            </a:r>
            <a:r>
              <a:rPr lang="en-US" altLang="zh-CN" sz="2800" b="1">
                <a:latin typeface="楷体" panose="02010609060101010101" charset="-122"/>
                <a:ea typeface="楷体" panose="02010609060101010101" charset="-122"/>
                <a:cs typeface="楷体" panose="02010609060101010101" charset="-122"/>
              </a:rPr>
              <a:t>”</a:t>
            </a:r>
            <a:endParaRPr lang="zh-CN" altLang="en-US" sz="2800" b="1">
              <a:latin typeface="楷体" panose="02010609060101010101" charset="-122"/>
              <a:ea typeface="楷体" panose="02010609060101010101" charset="-122"/>
              <a:cs typeface="楷体" panose="02010609060101010101" charset="-122"/>
            </a:endParaRPr>
          </a:p>
          <a:p>
            <a:pPr marL="457200" indent="-457200">
              <a:spcBef>
                <a:spcPct val="50000"/>
              </a:spcBef>
            </a:pPr>
            <a:endParaRPr lang="zh-CN" altLang="en-US" sz="2800" b="1">
              <a:latin typeface="楷体" panose="02010609060101010101" charset="-122"/>
              <a:ea typeface="楷体" panose="02010609060101010101" charset="-122"/>
              <a:cs typeface="楷体" panose="02010609060101010101" charset="-122"/>
            </a:endParaRPr>
          </a:p>
        </p:txBody>
      </p:sp>
      <p:pic>
        <p:nvPicPr>
          <p:cNvPr id="31748" name="图片 31747" descr="梁冠华饰王利发">
            <a:hlinkClick action="ppaction://hlinkshowjump?jump=nextslide"/>
          </p:cNvPr>
          <p:cNvPicPr>
            <a:picLocks noChangeAspect="1"/>
          </p:cNvPicPr>
          <p:nvPr/>
        </p:nvPicPr>
        <p:blipFill>
          <a:blip r:embed="rId4"/>
          <a:stretch>
            <a:fillRect/>
          </a:stretch>
        </p:blipFill>
        <p:spPr>
          <a:xfrm>
            <a:off x="365760" y="1761490"/>
            <a:ext cx="2449195" cy="3112135"/>
          </a:xfrm>
          <a:prstGeom prst="rect">
            <a:avLst/>
          </a:prstGeom>
          <a:noFill/>
          <a:ln w="9525">
            <a:noFill/>
          </a:ln>
        </p:spPr>
      </p:pic>
      <p:sp>
        <p:nvSpPr>
          <p:cNvPr id="4" name="文本框 3"/>
          <p:cNvSpPr txBox="1"/>
          <p:nvPr/>
        </p:nvSpPr>
        <p:spPr>
          <a:xfrm>
            <a:off x="274320" y="5237480"/>
            <a:ext cx="2632710" cy="977265"/>
          </a:xfrm>
          <a:prstGeom prst="rect">
            <a:avLst/>
          </a:prstGeom>
          <a:noFill/>
          <a:ln>
            <a:solidFill>
              <a:srgbClr val="7030A0"/>
            </a:solidFill>
          </a:ln>
        </p:spPr>
        <p:txBody>
          <a:bodyPr wrap="none" rtlCol="0">
            <a:spAutoFit/>
          </a:bodyPr>
          <a:lstStyle/>
          <a:p>
            <a:pPr algn="ctr">
              <a:lnSpc>
                <a:spcPct val="90000"/>
              </a:lnSpc>
            </a:pPr>
            <a:r>
              <a:rPr lang="zh-CN" altLang="en-US" sz="3200" b="1">
                <a:solidFill>
                  <a:srgbClr val="7030A0"/>
                </a:solidFill>
                <a:latin typeface="楷体" panose="02010609060101010101" charset="-122"/>
                <a:ea typeface="楷体" panose="02010609060101010101" charset="-122"/>
              </a:rPr>
              <a:t>乱世底层商贩</a:t>
            </a:r>
            <a:endParaRPr lang="zh-CN" altLang="en-US" sz="3200" b="1">
              <a:solidFill>
                <a:srgbClr val="7030A0"/>
              </a:solidFill>
              <a:latin typeface="楷体" panose="02010609060101010101" charset="-122"/>
              <a:ea typeface="楷体" panose="02010609060101010101" charset="-122"/>
            </a:endParaRPr>
          </a:p>
          <a:p>
            <a:pPr algn="ctr">
              <a:lnSpc>
                <a:spcPct val="90000"/>
              </a:lnSpc>
            </a:pPr>
            <a:r>
              <a:rPr lang="zh-CN" altLang="en-US" sz="3200" b="1">
                <a:solidFill>
                  <a:srgbClr val="7030A0"/>
                </a:solidFill>
                <a:latin typeface="楷体" panose="02010609060101010101" charset="-122"/>
                <a:ea typeface="楷体" panose="02010609060101010101" charset="-122"/>
              </a:rPr>
              <a:t>维生之艰难</a:t>
            </a:r>
            <a:endParaRPr lang="zh-CN" altLang="en-US" sz="3200" b="1">
              <a:solidFill>
                <a:srgbClr val="7030A0"/>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1750"/>
                                        </p:tgtEl>
                                        <p:attrNameLst>
                                          <p:attrName>style.visibility</p:attrName>
                                        </p:attrNameLst>
                                      </p:cBhvr>
                                      <p:to>
                                        <p:strVal val="visible"/>
                                      </p:to>
                                    </p:se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0" fill="hold"/>
                                        <p:tgtEl>
                                          <p:spTgt spid="4"/>
                                        </p:tgtEl>
                                        <p:attrNameLst>
                                          <p:attrName>ppt_x</p:attrName>
                                        </p:attrNameLst>
                                      </p:cBhvr>
                                      <p:tavLst>
                                        <p:tav tm="0">
                                          <p:val>
                                            <p:strVal val="#ppt_x"/>
                                          </p:val>
                                        </p:tav>
                                        <p:tav tm="100000">
                                          <p:val>
                                            <p:strVal val="#ppt_x"/>
                                          </p:val>
                                        </p:tav>
                                      </p:tavLst>
                                    </p:anim>
                                    <p:anim calcmode="lin" valueType="num">
                                      <p:cBhvr additive="base">
                                        <p:cTn id="19"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形象分析</a:t>
            </a:r>
            <a:endParaRPr lang="zh-CN" altLang="en-US" sz="4800">
              <a:latin typeface="隶书" panose="02010509060101010101" charset="-122"/>
              <a:ea typeface="隶书" panose="02010509060101010101" charset="-122"/>
            </a:endParaRPr>
          </a:p>
        </p:txBody>
      </p:sp>
      <p:sp>
        <p:nvSpPr>
          <p:cNvPr id="31750" name="文本框 31749"/>
          <p:cNvSpPr txBox="1"/>
          <p:nvPr/>
        </p:nvSpPr>
        <p:spPr>
          <a:xfrm>
            <a:off x="3778885" y="154940"/>
            <a:ext cx="8231505" cy="6339205"/>
          </a:xfrm>
          <a:prstGeom prst="rect">
            <a:avLst/>
          </a:prstGeom>
          <a:noFill/>
          <a:ln w="9525">
            <a:noFill/>
          </a:ln>
        </p:spPr>
        <p:txBody>
          <a:bodyPr wrap="square">
            <a:spAutoFit/>
          </a:bodyPr>
          <a:lstStyle/>
          <a:p>
            <a:pPr marL="457200" indent="-457200">
              <a:spcBef>
                <a:spcPct val="50000"/>
              </a:spcBef>
            </a:pPr>
            <a:r>
              <a:rPr lang="en-US" altLang="zh-CN" sz="2800" b="1">
                <a:latin typeface="楷体_GB2312" pitchFamily="49" charset="-122"/>
                <a:ea typeface="楷体_GB2312" pitchFamily="49" charset="-122"/>
              </a:rPr>
              <a:t>  </a:t>
            </a:r>
            <a:r>
              <a:rPr lang="zh-CN" altLang="en-US" sz="2800" b="1">
                <a:latin typeface="楷体_GB2312" pitchFamily="49" charset="-122"/>
                <a:ea typeface="楷体_GB2312" pitchFamily="49" charset="-122"/>
              </a:rPr>
              <a:t>常四爷</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正义爱国的晚清旗人</a:t>
            </a:r>
            <a:endParaRPr lang="zh-CN" altLang="en-US" sz="2800" b="1">
              <a:latin typeface="楷体_GB2312" pitchFamily="49" charset="-122"/>
              <a:ea typeface="楷体_GB2312" pitchFamily="49" charset="-122"/>
            </a:endParaRPr>
          </a:p>
          <a:p>
            <a:pPr>
              <a:spcBef>
                <a:spcPct val="50000"/>
              </a:spcBef>
            </a:pPr>
            <a:r>
              <a:rPr lang="zh-CN" altLang="en-US" sz="2800" b="1">
                <a:solidFill>
                  <a:srgbClr val="C00000"/>
                </a:solidFill>
                <a:latin typeface="楷体" panose="02010609060101010101" charset="-122"/>
                <a:ea typeface="楷体" panose="02010609060101010101" charset="-122"/>
                <a:cs typeface="楷体" panose="02010609060101010101" charset="-122"/>
                <a:sym typeface="+mn-ea"/>
              </a:rPr>
              <a:t>忧国忧民：</a:t>
            </a:r>
            <a:r>
              <a:rPr lang="zh-CN" altLang="en-US" sz="2800" b="1">
                <a:latin typeface="楷体" panose="02010609060101010101" charset="-122"/>
                <a:ea typeface="楷体" panose="02010609060101010101" charset="-122"/>
                <a:cs typeface="楷体" panose="02010609060101010101" charset="-122"/>
                <a:sym typeface="+mn-ea"/>
              </a:rPr>
              <a:t>看到刘麻子身上的洋货，他忧虑</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这得往外流多少银子啊！”康六卖女儿，他忧虑“乡下是怎么了？会弄得这么卖儿卖女的！”乡妇卖女儿，他感叹“大清国要完！” </a:t>
            </a:r>
            <a:endParaRPr lang="zh-CN" altLang="en-US" sz="2800" b="1">
              <a:latin typeface="楷体" panose="02010609060101010101" charset="-122"/>
              <a:ea typeface="楷体" panose="02010609060101010101" charset="-122"/>
              <a:cs typeface="楷体" panose="02010609060101010101" charset="-122"/>
            </a:endParaRPr>
          </a:p>
          <a:p>
            <a:pPr algn="just">
              <a:spcBef>
                <a:spcPct val="50000"/>
              </a:spcBef>
            </a:pPr>
            <a:r>
              <a:rPr lang="zh-CN" altLang="en-US" sz="2800" b="1">
                <a:solidFill>
                  <a:srgbClr val="C00000"/>
                </a:solidFill>
                <a:latin typeface="楷体" panose="02010609060101010101" charset="-122"/>
                <a:ea typeface="楷体" panose="02010609060101010101" charset="-122"/>
                <a:cs typeface="楷体" panose="02010609060101010101" charset="-122"/>
                <a:sym typeface="+mn-ea"/>
              </a:rPr>
              <a:t>爱憎分明，敢作敢当</a:t>
            </a:r>
            <a:r>
              <a:rPr lang="en-US" altLang="zh-CN" sz="2800" b="1">
                <a:solidFill>
                  <a:srgbClr val="C00000"/>
                </a:solidFill>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爱国的同时，痛恨洋鬼子和洋人的走狗，“我就不佩服吃洋饭的！”被宋、恩二人抓走时也坦言爱大清国，说</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甭锁，我跑不了！</a:t>
            </a:r>
            <a:r>
              <a:rPr lang="en-US" altLang="zh-CN" sz="2800" b="1">
                <a:latin typeface="楷体" panose="02010609060101010101" charset="-122"/>
                <a:ea typeface="楷体" panose="02010609060101010101" charset="-122"/>
                <a:cs typeface="楷体" panose="02010609060101010101" charset="-122"/>
                <a:sym typeface="+mn-ea"/>
              </a:rPr>
              <a:t>”</a:t>
            </a:r>
            <a:endParaRPr lang="zh-CN" altLang="en-US" sz="2800" b="1">
              <a:latin typeface="楷体" panose="02010609060101010101" charset="-122"/>
              <a:ea typeface="楷体" panose="02010609060101010101" charset="-122"/>
              <a:cs typeface="楷体" panose="02010609060101010101" charset="-122"/>
              <a:sym typeface="+mn-ea"/>
            </a:endParaRPr>
          </a:p>
          <a:p>
            <a:pPr algn="just">
              <a:spcBef>
                <a:spcPct val="50000"/>
              </a:spcBef>
            </a:pPr>
            <a:r>
              <a:rPr lang="zh-CN" altLang="en-US" sz="2800" b="1">
                <a:solidFill>
                  <a:srgbClr val="C00000"/>
                </a:solidFill>
                <a:latin typeface="楷体" panose="02010609060101010101" charset="-122"/>
                <a:ea typeface="楷体" panose="02010609060101010101" charset="-122"/>
                <a:cs typeface="楷体" panose="02010609060101010101" charset="-122"/>
                <a:sym typeface="+mn-ea"/>
              </a:rPr>
              <a:t>硬气仗义，有正义感：</a:t>
            </a:r>
            <a:r>
              <a:rPr lang="zh-CN" altLang="en-US" sz="2800" b="1">
                <a:latin typeface="楷体" panose="02010609060101010101" charset="-122"/>
                <a:ea typeface="楷体" panose="02010609060101010101" charset="-122"/>
                <a:cs typeface="楷体" panose="02010609060101010101" charset="-122"/>
                <a:sym typeface="+mn-ea"/>
              </a:rPr>
              <a:t>当面训斥二德子，“尊家吃着官饷，可没见您去冲锋打仗！”还斥责伤天害理的纤手刘麻子“您可真有个狠劲儿，给拉拢这路事！”同情受苦受难、啼饥号寒的乡妇小孩，叫了烂肉面给她们吃。</a:t>
            </a:r>
            <a:endParaRPr lang="zh-CN" altLang="en-US" sz="2800" b="1">
              <a:latin typeface="楷体" panose="02010609060101010101" charset="-122"/>
              <a:ea typeface="楷体" panose="02010609060101010101" charset="-122"/>
              <a:cs typeface="楷体" panose="02010609060101010101" charset="-122"/>
            </a:endParaRPr>
          </a:p>
        </p:txBody>
      </p:sp>
      <p:pic>
        <p:nvPicPr>
          <p:cNvPr id="78851" name="Picture 4" descr="3450常四爷"/>
          <p:cNvPicPr>
            <a:picLocks noChangeAspect="1"/>
          </p:cNvPicPr>
          <p:nvPr/>
        </p:nvPicPr>
        <p:blipFill>
          <a:blip r:embed="rId4"/>
          <a:srcRect l="28856" r="6733"/>
          <a:stretch>
            <a:fillRect/>
          </a:stretch>
        </p:blipFill>
        <p:spPr>
          <a:xfrm>
            <a:off x="420370" y="1357630"/>
            <a:ext cx="3110230" cy="3131185"/>
          </a:xfrm>
          <a:prstGeom prst="rect">
            <a:avLst/>
          </a:prstGeom>
          <a:noFill/>
          <a:ln w="9525">
            <a:noFill/>
          </a:ln>
        </p:spPr>
      </p:pic>
      <p:sp>
        <p:nvSpPr>
          <p:cNvPr id="5" name="文本框 4"/>
          <p:cNvSpPr txBox="1"/>
          <p:nvPr/>
        </p:nvSpPr>
        <p:spPr>
          <a:xfrm>
            <a:off x="462280" y="4973955"/>
            <a:ext cx="3026410" cy="977265"/>
          </a:xfrm>
          <a:prstGeom prst="rect">
            <a:avLst/>
          </a:prstGeom>
          <a:noFill/>
          <a:ln>
            <a:solidFill>
              <a:srgbClr val="7030A0"/>
            </a:solidFill>
          </a:ln>
        </p:spPr>
        <p:txBody>
          <a:bodyPr wrap="square" rtlCol="0">
            <a:spAutoFit/>
          </a:bodyPr>
          <a:lstStyle/>
          <a:p>
            <a:pPr algn="ctr">
              <a:lnSpc>
                <a:spcPct val="90000"/>
              </a:lnSpc>
            </a:pPr>
            <a:r>
              <a:rPr lang="zh-CN" altLang="en-US" sz="3200" b="1">
                <a:solidFill>
                  <a:srgbClr val="7030A0"/>
                </a:solidFill>
                <a:latin typeface="楷体" panose="02010609060101010101" charset="-122"/>
                <a:ea typeface="楷体" panose="02010609060101010101" charset="-122"/>
              </a:rPr>
              <a:t>晚清遗老中的</a:t>
            </a:r>
            <a:endParaRPr lang="zh-CN" altLang="en-US" sz="3200" b="1">
              <a:solidFill>
                <a:srgbClr val="7030A0"/>
              </a:solidFill>
              <a:latin typeface="楷体" panose="02010609060101010101" charset="-122"/>
              <a:ea typeface="楷体" panose="02010609060101010101" charset="-122"/>
            </a:endParaRPr>
          </a:p>
          <a:p>
            <a:pPr algn="ctr">
              <a:lnSpc>
                <a:spcPct val="90000"/>
              </a:lnSpc>
            </a:pPr>
            <a:r>
              <a:rPr lang="zh-CN" altLang="en-US" sz="3200" b="1">
                <a:solidFill>
                  <a:srgbClr val="7030A0"/>
                </a:solidFill>
                <a:latin typeface="楷体" panose="02010609060101010101" charset="-122"/>
                <a:ea typeface="楷体" panose="02010609060101010101" charset="-122"/>
              </a:rPr>
              <a:t>正义爱国之士</a:t>
            </a:r>
            <a:endParaRPr lang="zh-CN" altLang="en-US" sz="3200" b="1">
              <a:solidFill>
                <a:srgbClr val="7030A0"/>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1750"/>
                                        </p:tgtEl>
                                        <p:attrNameLst>
                                          <p:attrName>style.visibility</p:attrName>
                                        </p:attrNameLst>
                                      </p:cBhvr>
                                      <p:to>
                                        <p:strVal val="visible"/>
                                      </p:to>
                                    </p:se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0" fill="hold"/>
                                        <p:tgtEl>
                                          <p:spTgt spid="5"/>
                                        </p:tgtEl>
                                        <p:attrNameLst>
                                          <p:attrName>ppt_x</p:attrName>
                                        </p:attrNameLst>
                                      </p:cBhvr>
                                      <p:tavLst>
                                        <p:tav tm="0">
                                          <p:val>
                                            <p:strVal val="#ppt_x"/>
                                          </p:val>
                                        </p:tav>
                                        <p:tav tm="100000">
                                          <p:val>
                                            <p:strVal val="#ppt_x"/>
                                          </p:val>
                                        </p:tav>
                                      </p:tavLst>
                                    </p:anim>
                                    <p:anim calcmode="lin" valueType="num">
                                      <p:cBhvr additive="base">
                                        <p:cTn id="19"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P spid="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形象分析</a:t>
            </a:r>
            <a:endParaRPr lang="zh-CN" altLang="en-US" sz="4800">
              <a:latin typeface="隶书" panose="02010509060101010101" charset="-122"/>
              <a:ea typeface="隶书" panose="02010509060101010101" charset="-122"/>
            </a:endParaRPr>
          </a:p>
        </p:txBody>
      </p:sp>
      <p:sp>
        <p:nvSpPr>
          <p:cNvPr id="31750" name="文本框 31749"/>
          <p:cNvSpPr txBox="1"/>
          <p:nvPr/>
        </p:nvSpPr>
        <p:spPr>
          <a:xfrm>
            <a:off x="3402965" y="1066165"/>
            <a:ext cx="8578215" cy="5262245"/>
          </a:xfrm>
          <a:prstGeom prst="rect">
            <a:avLst/>
          </a:prstGeom>
          <a:noFill/>
          <a:ln w="9525">
            <a:noFill/>
          </a:ln>
        </p:spPr>
        <p:txBody>
          <a:bodyPr wrap="square">
            <a:spAutoFit/>
          </a:bodyPr>
          <a:lstStyle/>
          <a:p>
            <a:pPr marL="457200" indent="-457200">
              <a:spcBef>
                <a:spcPct val="50000"/>
              </a:spcBef>
            </a:pPr>
            <a:r>
              <a:rPr lang="en-US" altLang="zh-CN" sz="2800" b="1">
                <a:latin typeface="楷体_GB2312" pitchFamily="49" charset="-122"/>
                <a:ea typeface="楷体_GB2312" pitchFamily="49" charset="-122"/>
              </a:rPr>
              <a:t>  </a:t>
            </a:r>
            <a:r>
              <a:rPr lang="zh-CN" altLang="en-US" sz="2800" b="1">
                <a:latin typeface="楷体_GB2312" pitchFamily="49" charset="-122"/>
                <a:ea typeface="楷体_GB2312" pitchFamily="49" charset="-122"/>
              </a:rPr>
              <a:t>松二爷</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懒散无能、善良却胆小怯懦的晚清旗人</a:t>
            </a:r>
            <a:endParaRPr lang="zh-CN" altLang="en-US" sz="2800" b="1">
              <a:latin typeface="楷体_GB2312" pitchFamily="49" charset="-122"/>
              <a:ea typeface="楷体_GB2312" pitchFamily="49" charset="-122"/>
            </a:endParaRPr>
          </a:p>
          <a:p>
            <a:pPr marL="457200" indent="-457200">
              <a:spcBef>
                <a:spcPct val="50000"/>
              </a:spcBef>
            </a:pPr>
            <a:r>
              <a:rPr lang="zh-CN" altLang="en-US" sz="2800" b="1">
                <a:solidFill>
                  <a:srgbClr val="CC3300"/>
                </a:solidFill>
                <a:latin typeface="楷体" panose="02010609060101010101" charset="-122"/>
                <a:ea typeface="楷体" panose="02010609060101010101" charset="-122"/>
                <a:cs typeface="楷体" panose="02010609060101010101" charset="-122"/>
                <a:sym typeface="+mn-ea"/>
              </a:rPr>
              <a:t>懒散无能：</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爱鸟、爱表，悠哉度日。</a:t>
            </a:r>
            <a:r>
              <a:rPr lang="zh-CN" altLang="en-US" sz="2800" b="1">
                <a:solidFill>
                  <a:srgbClr val="333300"/>
                </a:solidFill>
                <a:latin typeface="楷体" panose="02010609060101010101" charset="-122"/>
                <a:ea typeface="楷体" panose="02010609060101010101" charset="-122"/>
                <a:cs typeface="楷体" panose="02010609060101010101" charset="-122"/>
                <a:sym typeface="+mn-ea"/>
              </a:rPr>
              <a:t>清朝灭亡前，他游手好闲，整日喝茶玩鸟。清亡后，“铁杆庄稼”没有了，但他仍然留恋过去的生活，不愿自食其力。</a:t>
            </a:r>
            <a:endParaRPr lang="zh-CN" altLang="en-US" sz="2800" b="1">
              <a:solidFill>
                <a:srgbClr val="CC3300"/>
              </a:solidFill>
              <a:latin typeface="楷体" panose="02010609060101010101" charset="-122"/>
              <a:ea typeface="楷体" panose="02010609060101010101" charset="-122"/>
              <a:cs typeface="楷体" panose="02010609060101010101" charset="-122"/>
              <a:sym typeface="+mn-ea"/>
            </a:endParaRPr>
          </a:p>
          <a:p>
            <a:pPr marL="457200" indent="-457200">
              <a:spcBef>
                <a:spcPct val="50000"/>
              </a:spcBef>
            </a:pPr>
            <a:r>
              <a:rPr lang="zh-CN" altLang="en-US" sz="2800" b="1">
                <a:solidFill>
                  <a:srgbClr val="CC3300"/>
                </a:solidFill>
                <a:latin typeface="楷体" panose="02010609060101010101" charset="-122"/>
                <a:ea typeface="楷体" panose="02010609060101010101" charset="-122"/>
                <a:cs typeface="楷体" panose="02010609060101010101" charset="-122"/>
                <a:sym typeface="+mn-ea"/>
              </a:rPr>
              <a:t>善良却胆小怯懦</a:t>
            </a:r>
            <a:r>
              <a:rPr lang="zh-CN" altLang="en-US" sz="2800" b="1">
                <a:solidFill>
                  <a:srgbClr val="C00000"/>
                </a:solidFill>
                <a:latin typeface="楷体" panose="02010609060101010101" charset="-122"/>
                <a:ea typeface="楷体" panose="02010609060101010101" charset="-122"/>
                <a:cs typeface="楷体" panose="02010609060101010101" charset="-122"/>
              </a:rPr>
              <a:t>：</a:t>
            </a:r>
            <a:r>
              <a:rPr lang="zh-CN" altLang="en-US" sz="2800" b="1">
                <a:solidFill>
                  <a:srgbClr val="333300"/>
                </a:solidFill>
                <a:latin typeface="楷体" panose="02010609060101010101" charset="-122"/>
                <a:ea typeface="楷体" panose="02010609060101010101" charset="-122"/>
                <a:cs typeface="楷体" panose="02010609060101010101" charset="-122"/>
                <a:sym typeface="+mn-ea"/>
              </a:rPr>
              <a:t>心眼好，但胆小怕事。前面有试着调节常四爷与二德子的争执，结尾也有替常四爷解围，但最终也承认了</a:t>
            </a:r>
            <a:r>
              <a:rPr lang="en-US" altLang="zh-CN" sz="2800" b="1">
                <a:solidFill>
                  <a:srgbClr val="333300"/>
                </a:solidFill>
                <a:latin typeface="楷体" panose="02010609060101010101" charset="-122"/>
                <a:ea typeface="楷体" panose="02010609060101010101" charset="-122"/>
                <a:cs typeface="楷体" panose="02010609060101010101" charset="-122"/>
                <a:sym typeface="+mn-ea"/>
              </a:rPr>
              <a:t>“</a:t>
            </a:r>
            <a:r>
              <a:rPr lang="zh-CN" altLang="en-US" sz="2800" b="1">
                <a:solidFill>
                  <a:srgbClr val="333300"/>
                </a:solidFill>
                <a:latin typeface="楷体" panose="02010609060101010101" charset="-122"/>
                <a:ea typeface="楷体" panose="02010609060101010101" charset="-122"/>
                <a:cs typeface="楷体" panose="02010609060101010101" charset="-122"/>
                <a:sym typeface="+mn-ea"/>
              </a:rPr>
              <a:t>我听见了，他是说</a:t>
            </a:r>
            <a:r>
              <a:rPr lang="en-US" altLang="zh-CN" sz="2800" b="1">
                <a:solidFill>
                  <a:srgbClr val="333300"/>
                </a:solidFill>
                <a:latin typeface="楷体" panose="02010609060101010101" charset="-122"/>
                <a:ea typeface="楷体" panose="02010609060101010101" charset="-122"/>
                <a:cs typeface="楷体" panose="02010609060101010101" charset="-122"/>
                <a:sym typeface="+mn-ea"/>
              </a:rPr>
              <a:t>……”</a:t>
            </a:r>
            <a:r>
              <a:rPr lang="zh-CN" altLang="en-US" sz="2800" b="1">
                <a:solidFill>
                  <a:srgbClr val="333300"/>
                </a:solidFill>
                <a:latin typeface="楷体" panose="02010609060101010101" charset="-122"/>
                <a:ea typeface="楷体" panose="02010609060101010101" charset="-122"/>
                <a:cs typeface="楷体" panose="02010609060101010101" charset="-122"/>
                <a:sym typeface="+mn-ea"/>
              </a:rPr>
              <a:t>。从何全剧来看，他将全部精神寄托在鸟儿身上，宁愿自己挨饿，也不让鸟儿饿着，一提到鸟就有了精神，最后终于饿死，表明他是一个没有谋生能力的旗人的典型，反映了中国封建社会的腐朽与落没。</a:t>
            </a:r>
            <a:endParaRPr lang="zh-CN" altLang="en-US" sz="2800" b="1">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191135" y="4781550"/>
            <a:ext cx="3110865" cy="1863725"/>
          </a:xfrm>
          <a:prstGeom prst="rect">
            <a:avLst/>
          </a:prstGeom>
          <a:noFill/>
          <a:ln>
            <a:solidFill>
              <a:srgbClr val="7030A0"/>
            </a:solidFill>
          </a:ln>
        </p:spPr>
        <p:txBody>
          <a:bodyPr wrap="square" rtlCol="0">
            <a:spAutoFit/>
          </a:bodyPr>
          <a:lstStyle/>
          <a:p>
            <a:pPr algn="ctr">
              <a:lnSpc>
                <a:spcPct val="90000"/>
              </a:lnSpc>
            </a:pPr>
            <a:r>
              <a:rPr lang="zh-CN" altLang="en-US" sz="3200" b="1">
                <a:solidFill>
                  <a:srgbClr val="7030A0"/>
                </a:solidFill>
                <a:latin typeface="楷体" panose="02010609060101010101" charset="-122"/>
                <a:ea typeface="楷体" panose="02010609060101010101" charset="-122"/>
              </a:rPr>
              <a:t>缺乏谋生能力、留恋旧时代、无力适应新时代</a:t>
            </a:r>
            <a:r>
              <a:rPr lang="zh-CN" altLang="en-US" sz="3200" b="1">
                <a:solidFill>
                  <a:srgbClr val="7030A0"/>
                </a:solidFill>
                <a:latin typeface="楷体" panose="02010609060101010101" charset="-122"/>
                <a:ea typeface="楷体" panose="02010609060101010101" charset="-122"/>
                <a:sym typeface="+mn-ea"/>
              </a:rPr>
              <a:t>的晚清遗老</a:t>
            </a:r>
            <a:endParaRPr lang="zh-CN" altLang="en-US" sz="3200" b="1">
              <a:solidFill>
                <a:srgbClr val="7030A0"/>
              </a:solidFill>
              <a:latin typeface="楷体" panose="02010609060101010101" charset="-122"/>
              <a:ea typeface="楷体" panose="02010609060101010101" charset="-122"/>
              <a:sym typeface="+mn-ea"/>
            </a:endParaRPr>
          </a:p>
        </p:txBody>
      </p:sp>
      <p:pic>
        <p:nvPicPr>
          <p:cNvPr id="80900" name="Picture 5" descr="4054松二爷"/>
          <p:cNvPicPr>
            <a:picLocks noChangeAspect="1"/>
          </p:cNvPicPr>
          <p:nvPr/>
        </p:nvPicPr>
        <p:blipFill>
          <a:blip r:embed="rId4"/>
          <a:srcRect l="38281"/>
          <a:stretch>
            <a:fillRect/>
          </a:stretch>
        </p:blipFill>
        <p:spPr>
          <a:xfrm>
            <a:off x="427990" y="1301115"/>
            <a:ext cx="2637155" cy="328358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1750"/>
                                        </p:tgtEl>
                                        <p:attrNameLst>
                                          <p:attrName>style.visibility</p:attrName>
                                        </p:attrNameLst>
                                      </p:cBhvr>
                                      <p:to>
                                        <p:strVal val="visible"/>
                                      </p:to>
                                    </p:se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0" fill="hold"/>
                                        <p:tgtEl>
                                          <p:spTgt spid="4"/>
                                        </p:tgtEl>
                                        <p:attrNameLst>
                                          <p:attrName>ppt_x</p:attrName>
                                        </p:attrNameLst>
                                      </p:cBhvr>
                                      <p:tavLst>
                                        <p:tav tm="0">
                                          <p:val>
                                            <p:strVal val="#ppt_x"/>
                                          </p:val>
                                        </p:tav>
                                        <p:tav tm="100000">
                                          <p:val>
                                            <p:strVal val="#ppt_x"/>
                                          </p:val>
                                        </p:tav>
                                      </p:tavLst>
                                    </p:anim>
                                    <p:anim calcmode="lin" valueType="num">
                                      <p:cBhvr additive="base">
                                        <p:cTn id="19"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P spid="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形象分析</a:t>
            </a:r>
            <a:endParaRPr lang="zh-CN" altLang="en-US" sz="4800">
              <a:latin typeface="隶书" panose="02010509060101010101" charset="-122"/>
              <a:ea typeface="隶书" panose="02010509060101010101" charset="-122"/>
            </a:endParaRPr>
          </a:p>
        </p:txBody>
      </p:sp>
      <p:sp>
        <p:nvSpPr>
          <p:cNvPr id="31750" name="文本框 31749"/>
          <p:cNvSpPr txBox="1"/>
          <p:nvPr/>
        </p:nvSpPr>
        <p:spPr>
          <a:xfrm>
            <a:off x="3402965" y="1066165"/>
            <a:ext cx="8578215" cy="4831080"/>
          </a:xfrm>
          <a:prstGeom prst="rect">
            <a:avLst/>
          </a:prstGeom>
          <a:noFill/>
          <a:ln w="9525">
            <a:noFill/>
          </a:ln>
        </p:spPr>
        <p:txBody>
          <a:bodyPr wrap="square">
            <a:spAutoFit/>
          </a:bodyPr>
          <a:lstStyle/>
          <a:p>
            <a:pPr marL="457200" indent="-457200">
              <a:spcBef>
                <a:spcPct val="50000"/>
              </a:spcBef>
            </a:pPr>
            <a:r>
              <a:rPr lang="en-US" altLang="zh-CN" sz="2800" b="1">
                <a:latin typeface="楷体_GB2312" pitchFamily="49" charset="-122"/>
                <a:ea typeface="楷体_GB2312" pitchFamily="49" charset="-122"/>
              </a:rPr>
              <a:t>   </a:t>
            </a:r>
            <a:r>
              <a:rPr lang="zh-CN" altLang="en-US" sz="2800" b="1">
                <a:latin typeface="楷体_GB2312" pitchFamily="49" charset="-122"/>
                <a:ea typeface="楷体_GB2312" pitchFamily="49" charset="-122"/>
              </a:rPr>
              <a:t>秦仲义</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裕泰茶馆的房东、维新浪潮中成长起来的民族资本家</a:t>
            </a:r>
            <a:endParaRPr lang="zh-CN" altLang="en-US" sz="2800" b="1">
              <a:latin typeface="楷体_GB2312" pitchFamily="49" charset="-122"/>
              <a:ea typeface="楷体_GB2312" pitchFamily="49" charset="-122"/>
            </a:endParaRPr>
          </a:p>
          <a:p>
            <a:pPr marL="457200" indent="-457200">
              <a:spcBef>
                <a:spcPct val="50000"/>
              </a:spcBef>
            </a:pPr>
            <a:r>
              <a:rPr lang="zh-CN" altLang="en-US" sz="2800" b="1">
                <a:solidFill>
                  <a:srgbClr val="CC3300"/>
                </a:solidFill>
                <a:latin typeface="楷体" panose="02010609060101010101" charset="-122"/>
                <a:ea typeface="楷体" panose="02010609060101010101" charset="-122"/>
                <a:cs typeface="楷体" panose="02010609060101010101" charset="-122"/>
                <a:sym typeface="+mn-ea"/>
              </a:rPr>
              <a:t> 胸怀实业救国理想：</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开玩笑说要收回房子办实业，</a:t>
            </a:r>
            <a:r>
              <a:rPr lang="zh-CN" altLang="en-US" sz="2800" b="1">
                <a:solidFill>
                  <a:schemeClr val="tx1"/>
                </a:solidFill>
                <a:latin typeface="楷体" panose="02010609060101010101" charset="-122"/>
                <a:ea typeface="楷体" panose="02010609060101010101" charset="-122"/>
                <a:sym typeface="+mn-ea"/>
              </a:rPr>
              <a:t>他梦想通过办大工厂搞民族工业来救国，胸怀理想，要做大事，最后却没有逃脱破产的厄运。这个形象反映了半封建半殖民地社会民族资本家的命运，同时也证明办实业拯救不了中国灭亡的命运。</a:t>
            </a:r>
            <a:endParaRPr lang="zh-CN" altLang="en-US" sz="2800" b="1">
              <a:solidFill>
                <a:srgbClr val="0000FF"/>
              </a:solidFill>
              <a:latin typeface="Times New Roman" panose="02020603050405020304" pitchFamily="18" charset="0"/>
            </a:endParaRPr>
          </a:p>
          <a:p>
            <a:pPr marL="457200" indent="-457200">
              <a:spcBef>
                <a:spcPct val="50000"/>
              </a:spcBef>
            </a:pPr>
            <a:r>
              <a:rPr lang="zh-CN" altLang="en-US" sz="2800" b="1">
                <a:solidFill>
                  <a:srgbClr val="CC3300"/>
                </a:solidFill>
                <a:latin typeface="楷体" panose="02010609060101010101" charset="-122"/>
                <a:ea typeface="楷体" panose="02010609060101010101" charset="-122"/>
                <a:cs typeface="楷体" panose="02010609060101010101" charset="-122"/>
                <a:sym typeface="+mn-ea"/>
              </a:rPr>
              <a:t> 敢于反抗</a:t>
            </a:r>
            <a:r>
              <a:rPr lang="zh-CN" altLang="en-US" sz="2800" b="1">
                <a:solidFill>
                  <a:srgbClr val="C00000"/>
                </a:solidFill>
                <a:latin typeface="楷体" panose="02010609060101010101" charset="-122"/>
                <a:ea typeface="楷体" panose="02010609060101010101" charset="-122"/>
                <a:cs typeface="楷体" panose="02010609060101010101" charset="-122"/>
              </a:rPr>
              <a:t>：</a:t>
            </a:r>
            <a:r>
              <a:rPr lang="zh-CN" sz="2800" b="1">
                <a:solidFill>
                  <a:srgbClr val="333300"/>
                </a:solidFill>
                <a:latin typeface="楷体" panose="02010609060101010101" charset="-122"/>
                <a:ea typeface="楷体" panose="02010609060101010101" charset="-122"/>
                <a:cs typeface="楷体" panose="02010609060101010101" charset="-122"/>
                <a:sym typeface="+mn-ea"/>
              </a:rPr>
              <a:t>在于庞太监的交锋中，言语犀利，分寸不让，体现了对封建势力的反抗，也体现了民族资产阶级的发展和成长。</a:t>
            </a:r>
            <a:endParaRPr lang="zh-CN" sz="2800" b="1">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344170" y="4720590"/>
            <a:ext cx="3110865" cy="1420495"/>
          </a:xfrm>
          <a:prstGeom prst="rect">
            <a:avLst/>
          </a:prstGeom>
          <a:noFill/>
          <a:ln>
            <a:solidFill>
              <a:srgbClr val="7030A0"/>
            </a:solidFill>
          </a:ln>
        </p:spPr>
        <p:txBody>
          <a:bodyPr wrap="square" rtlCol="0">
            <a:spAutoFit/>
          </a:bodyPr>
          <a:lstStyle/>
          <a:p>
            <a:pPr algn="ctr">
              <a:lnSpc>
                <a:spcPct val="90000"/>
              </a:lnSpc>
            </a:pPr>
            <a:r>
              <a:rPr lang="zh-CN" altLang="en-US" sz="3200" b="1">
                <a:solidFill>
                  <a:srgbClr val="7030A0"/>
                </a:solidFill>
                <a:latin typeface="楷体" panose="02010609060101010101" charset="-122"/>
                <a:ea typeface="楷体" panose="02010609060101010101" charset="-122"/>
              </a:rPr>
              <a:t>民族资产阶级的实业救国也算黑暗中的一道微光</a:t>
            </a:r>
            <a:endParaRPr lang="zh-CN" altLang="en-US" sz="3200" b="1">
              <a:solidFill>
                <a:srgbClr val="7030A0"/>
              </a:solidFill>
              <a:latin typeface="楷体" panose="02010609060101010101" charset="-122"/>
              <a:ea typeface="楷体" panose="02010609060101010101" charset="-122"/>
              <a:sym typeface="+mn-ea"/>
            </a:endParaRPr>
          </a:p>
        </p:txBody>
      </p:sp>
      <p:pic>
        <p:nvPicPr>
          <p:cNvPr id="5" name="图片 4"/>
          <p:cNvPicPr>
            <a:picLocks noChangeAspect="1"/>
          </p:cNvPicPr>
          <p:nvPr/>
        </p:nvPicPr>
        <p:blipFill>
          <a:blip r:embed="rId4"/>
          <a:srcRect l="3743" r="34566"/>
          <a:stretch>
            <a:fillRect/>
          </a:stretch>
        </p:blipFill>
        <p:spPr>
          <a:xfrm>
            <a:off x="560070" y="1456055"/>
            <a:ext cx="2679065" cy="28924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1750"/>
                                        </p:tgtEl>
                                        <p:attrNameLst>
                                          <p:attrName>style.visibility</p:attrName>
                                        </p:attrNameLst>
                                      </p:cBhvr>
                                      <p:to>
                                        <p:strVal val="visible"/>
                                      </p:to>
                                    </p:se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0" fill="hold"/>
                                        <p:tgtEl>
                                          <p:spTgt spid="4"/>
                                        </p:tgtEl>
                                        <p:attrNameLst>
                                          <p:attrName>ppt_x</p:attrName>
                                        </p:attrNameLst>
                                      </p:cBhvr>
                                      <p:tavLst>
                                        <p:tav tm="0">
                                          <p:val>
                                            <p:strVal val="#ppt_x"/>
                                          </p:val>
                                        </p:tav>
                                        <p:tav tm="100000">
                                          <p:val>
                                            <p:strVal val="#ppt_x"/>
                                          </p:val>
                                        </p:tav>
                                      </p:tavLst>
                                    </p:anim>
                                    <p:anim calcmode="lin" valueType="num">
                                      <p:cBhvr additive="base">
                                        <p:cTn id="19"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P spid="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形象分析</a:t>
            </a:r>
            <a:endParaRPr lang="zh-CN" altLang="en-US" sz="4800">
              <a:latin typeface="隶书" panose="02010509060101010101" charset="-122"/>
              <a:ea typeface="隶书" panose="02010509060101010101" charset="-122"/>
            </a:endParaRPr>
          </a:p>
        </p:txBody>
      </p:sp>
      <p:sp>
        <p:nvSpPr>
          <p:cNvPr id="31750" name="文本框 31749"/>
          <p:cNvSpPr txBox="1"/>
          <p:nvPr/>
        </p:nvSpPr>
        <p:spPr>
          <a:xfrm>
            <a:off x="417195" y="3793490"/>
            <a:ext cx="11358245" cy="2891790"/>
          </a:xfrm>
          <a:prstGeom prst="rect">
            <a:avLst/>
          </a:prstGeom>
          <a:noFill/>
          <a:ln w="9525">
            <a:noFill/>
          </a:ln>
        </p:spPr>
        <p:txBody>
          <a:bodyPr wrap="square">
            <a:spAutoFit/>
          </a:bodyPr>
          <a:lstStyle/>
          <a:p>
            <a:pPr marL="457200" indent="-457200">
              <a:spcBef>
                <a:spcPct val="50000"/>
              </a:spcBef>
            </a:pPr>
            <a:r>
              <a:rPr lang="zh-CN" altLang="en-US" sz="2800" b="1">
                <a:latin typeface="楷体" panose="02010609060101010101" charset="-122"/>
                <a:ea typeface="楷体" panose="02010609060101010101" charset="-122"/>
                <a:cs typeface="楷体" panose="02010609060101010101" charset="-122"/>
              </a:rPr>
              <a:t>唐铁嘴</a:t>
            </a:r>
            <a:r>
              <a:rPr lang="en-US" altLang="zh-CN" sz="2800" b="1">
                <a:latin typeface="楷体" panose="02010609060101010101" charset="-122"/>
                <a:ea typeface="楷体" panose="02010609060101010101" charset="-122"/>
                <a:cs typeface="楷体" panose="02010609060101010101" charset="-122"/>
              </a:rPr>
              <a:t>——</a:t>
            </a:r>
            <a:r>
              <a:rPr lang="zh-CN" altLang="en-US" sz="2800" b="1">
                <a:solidFill>
                  <a:srgbClr val="333300"/>
                </a:solidFill>
                <a:latin typeface="楷体" panose="02010609060101010101" charset="-122"/>
                <a:ea typeface="楷体" panose="02010609060101010101" charset="-122"/>
                <a:cs typeface="楷体" panose="02010609060101010101" charset="-122"/>
                <a:sym typeface="+mn-ea"/>
              </a:rPr>
              <a:t>麻农相士，算命骗人混吃混喝</a:t>
            </a:r>
            <a:endParaRPr lang="zh-CN" altLang="en-US" sz="2800" b="1">
              <a:solidFill>
                <a:srgbClr val="333300"/>
              </a:solidFill>
              <a:latin typeface="楷体" panose="02010609060101010101" charset="-122"/>
              <a:ea typeface="楷体" panose="02010609060101010101" charset="-122"/>
              <a:cs typeface="楷体" panose="02010609060101010101" charset="-122"/>
              <a:sym typeface="+mn-ea"/>
            </a:endParaRPr>
          </a:p>
          <a:p>
            <a:pPr marL="457200" indent="-457200">
              <a:spcBef>
                <a:spcPct val="50000"/>
              </a:spcBef>
            </a:pPr>
            <a:r>
              <a:rPr lang="zh-CN" altLang="en-US" sz="2800" b="1">
                <a:latin typeface="楷体" panose="02010609060101010101" charset="-122"/>
                <a:ea typeface="楷体" panose="02010609060101010101" charset="-122"/>
                <a:cs typeface="楷体" panose="02010609060101010101" charset="-122"/>
                <a:sym typeface="+mn-ea"/>
              </a:rPr>
              <a:t>刘麻子</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solidFill>
                  <a:srgbClr val="333300"/>
                </a:solidFill>
                <a:latin typeface="楷体" panose="02010609060101010101" charset="-122"/>
                <a:ea typeface="楷体" panose="02010609060101010101" charset="-122"/>
                <a:cs typeface="楷体" panose="02010609060101010101" charset="-122"/>
                <a:sym typeface="+mn-ea"/>
              </a:rPr>
              <a:t>说媒拉纤、拐卖人口赚昧心钱</a:t>
            </a:r>
            <a:endParaRPr lang="en-US" altLang="zh-CN" sz="2800" b="1">
              <a:latin typeface="楷体" panose="02010609060101010101" charset="-122"/>
              <a:ea typeface="楷体" panose="02010609060101010101" charset="-122"/>
              <a:cs typeface="楷体" panose="02010609060101010101" charset="-122"/>
            </a:endParaRPr>
          </a:p>
          <a:p>
            <a:pPr marL="457200" indent="-457200">
              <a:spcBef>
                <a:spcPct val="50000"/>
              </a:spcBef>
            </a:pPr>
            <a:r>
              <a:rPr lang="zh-CN" altLang="en-US" sz="2800" b="1">
                <a:latin typeface="楷体" panose="02010609060101010101" charset="-122"/>
                <a:ea typeface="楷体" panose="02010609060101010101" charset="-122"/>
                <a:cs typeface="楷体" panose="02010609060101010101" charset="-122"/>
                <a:sym typeface="+mn-ea"/>
              </a:rPr>
              <a:t>宋恩子、吴祥子</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封建势力的走狗，衙门的侦缉（特务），</a:t>
            </a:r>
            <a:r>
              <a:rPr lang="zh-CN" sz="2800" b="1">
                <a:solidFill>
                  <a:srgbClr val="333300"/>
                </a:solidFill>
                <a:latin typeface="楷体" panose="02010609060101010101" charset="-122"/>
                <a:ea typeface="楷体" panose="02010609060101010101" charset="-122"/>
                <a:cs typeface="楷体" panose="02010609060101010101" charset="-122"/>
                <a:sym typeface="+mn-ea"/>
              </a:rPr>
              <a:t>顺风倒的奸邪小人，坑害别人，钻营偷生</a:t>
            </a:r>
            <a:endParaRPr lang="zh-CN" altLang="en-US" sz="2800" b="1">
              <a:solidFill>
                <a:srgbClr val="0000FF"/>
              </a:solidFill>
              <a:latin typeface="楷体" panose="02010609060101010101" charset="-122"/>
              <a:ea typeface="楷体" panose="02010609060101010101" charset="-122"/>
              <a:cs typeface="楷体" panose="02010609060101010101" charset="-122"/>
            </a:endParaRPr>
          </a:p>
          <a:p>
            <a:pPr marL="457200" indent="-457200">
              <a:spcBef>
                <a:spcPct val="50000"/>
              </a:spcBef>
            </a:pPr>
            <a:endParaRPr lang="zh-CN" sz="2800" b="1">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758825" y="6151245"/>
            <a:ext cx="10524490" cy="534035"/>
          </a:xfrm>
          <a:prstGeom prst="rect">
            <a:avLst/>
          </a:prstGeom>
          <a:noFill/>
          <a:ln>
            <a:solidFill>
              <a:srgbClr val="7030A0"/>
            </a:solidFill>
          </a:ln>
        </p:spPr>
        <p:txBody>
          <a:bodyPr wrap="square" rtlCol="0">
            <a:spAutoFit/>
          </a:bodyPr>
          <a:lstStyle/>
          <a:p>
            <a:pPr algn="ctr">
              <a:lnSpc>
                <a:spcPct val="90000"/>
              </a:lnSpc>
            </a:pPr>
            <a:r>
              <a:rPr lang="zh-CN" altLang="en-US" sz="3200" b="1">
                <a:solidFill>
                  <a:srgbClr val="7030A0"/>
                </a:solidFill>
                <a:latin typeface="楷体" panose="02010609060101010101" charset="-122"/>
                <a:ea typeface="楷体" panose="02010609060101010101" charset="-122"/>
              </a:rPr>
              <a:t>一群社会底层的地痞无赖，反映出社会的畸形与病态</a:t>
            </a:r>
            <a:endParaRPr lang="zh-CN" altLang="en-US" sz="3200" b="1">
              <a:solidFill>
                <a:srgbClr val="7030A0"/>
              </a:solidFill>
              <a:latin typeface="楷体" panose="02010609060101010101" charset="-122"/>
              <a:ea typeface="楷体" panose="02010609060101010101" charset="-122"/>
              <a:sym typeface="+mn-ea"/>
            </a:endParaRPr>
          </a:p>
        </p:txBody>
      </p:sp>
      <p:pic>
        <p:nvPicPr>
          <p:cNvPr id="83971" name="Picture 4" descr="3959唐铁嘴"/>
          <p:cNvPicPr>
            <a:picLocks noChangeAspect="1"/>
          </p:cNvPicPr>
          <p:nvPr/>
        </p:nvPicPr>
        <p:blipFill>
          <a:blip r:embed="rId4"/>
          <a:stretch>
            <a:fillRect/>
          </a:stretch>
        </p:blipFill>
        <p:spPr>
          <a:xfrm>
            <a:off x="553403" y="1216025"/>
            <a:ext cx="3352800" cy="2286000"/>
          </a:xfrm>
          <a:prstGeom prst="rect">
            <a:avLst/>
          </a:prstGeom>
          <a:noFill/>
          <a:ln w="9525">
            <a:noFill/>
          </a:ln>
        </p:spPr>
      </p:pic>
      <p:pic>
        <p:nvPicPr>
          <p:cNvPr id="83972" name="Picture 5" descr="4128刘麻子"/>
          <p:cNvPicPr>
            <a:picLocks noChangeAspect="1"/>
          </p:cNvPicPr>
          <p:nvPr/>
        </p:nvPicPr>
        <p:blipFill>
          <a:blip r:embed="rId5"/>
          <a:stretch>
            <a:fillRect/>
          </a:stretch>
        </p:blipFill>
        <p:spPr>
          <a:xfrm>
            <a:off x="4344670" y="1216025"/>
            <a:ext cx="3352800" cy="2286000"/>
          </a:xfrm>
          <a:prstGeom prst="rect">
            <a:avLst/>
          </a:prstGeom>
          <a:noFill/>
          <a:ln w="9525">
            <a:noFill/>
          </a:ln>
        </p:spPr>
      </p:pic>
      <p:pic>
        <p:nvPicPr>
          <p:cNvPr id="83973" name="Picture 6" descr="4212宋恩子、吴祥子"/>
          <p:cNvPicPr>
            <a:picLocks noChangeAspect="1"/>
          </p:cNvPicPr>
          <p:nvPr/>
        </p:nvPicPr>
        <p:blipFill>
          <a:blip r:embed="rId6"/>
          <a:stretch>
            <a:fillRect/>
          </a:stretch>
        </p:blipFill>
        <p:spPr>
          <a:xfrm>
            <a:off x="8163878" y="1216025"/>
            <a:ext cx="3352800" cy="2286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1750"/>
                                        </p:tgtEl>
                                        <p:attrNameLst>
                                          <p:attrName>style.visibility</p:attrName>
                                        </p:attrNameLst>
                                      </p:cBhvr>
                                      <p:to>
                                        <p:strVal val="visible"/>
                                      </p:to>
                                    </p:se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0" fill="hold"/>
                                        <p:tgtEl>
                                          <p:spTgt spid="4"/>
                                        </p:tgtEl>
                                        <p:attrNameLst>
                                          <p:attrName>ppt_x</p:attrName>
                                        </p:attrNameLst>
                                      </p:cBhvr>
                                      <p:tavLst>
                                        <p:tav tm="0">
                                          <p:val>
                                            <p:strVal val="#ppt_x"/>
                                          </p:val>
                                        </p:tav>
                                        <p:tav tm="100000">
                                          <p:val>
                                            <p:strVal val="#ppt_x"/>
                                          </p:val>
                                        </p:tav>
                                      </p:tavLst>
                                    </p:anim>
                                    <p:anim calcmode="lin" valueType="num">
                                      <p:cBhvr additive="base">
                                        <p:cTn id="19"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P spid="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文本框 16"/>
          <p:cNvSpPr txBox="1"/>
          <p:nvPr/>
        </p:nvSpPr>
        <p:spPr>
          <a:xfrm>
            <a:off x="3181350" y="1294130"/>
            <a:ext cx="8258810" cy="5128895"/>
          </a:xfrm>
          <a:prstGeom prst="rect">
            <a:avLst/>
          </a:prstGeom>
          <a:noFill/>
        </p:spPr>
        <p:txBody>
          <a:bodyPr wrap="square" rtlCol="0">
            <a:spAutoFit/>
          </a:bodyPr>
          <a:lstStyle/>
          <a:p>
            <a:pPr>
              <a:lnSpc>
                <a:spcPct val="130000"/>
              </a:lnSpc>
            </a:pPr>
            <a:r>
              <a:rPr lang="en-US" sz="2800">
                <a:latin typeface="楷体" panose="02010609060101010101" charset="-122"/>
                <a:ea typeface="楷体" panose="02010609060101010101" charset="-122"/>
                <a:cs typeface="楷体" panose="02010609060101010101" charset="-122"/>
              </a:rPr>
              <a:t>   </a:t>
            </a:r>
            <a:r>
              <a:rPr lang="en-US" sz="2800" b="1">
                <a:latin typeface="楷体" panose="02010609060101010101" charset="-122"/>
                <a:ea typeface="楷体" panose="02010609060101010101" charset="-122"/>
                <a:cs typeface="楷体" panose="02010609060101010101" charset="-122"/>
              </a:rPr>
              <a:t> </a:t>
            </a:r>
            <a:r>
              <a:rPr sz="2800" b="1">
                <a:latin typeface="楷体" panose="02010609060101010101" charset="-122"/>
                <a:ea typeface="楷体" panose="02010609060101010101" charset="-122"/>
                <a:cs typeface="楷体" panose="02010609060101010101" charset="-122"/>
              </a:rPr>
              <a:t>第一幕描写清朝末年戊戌政变失败后的时代，在表面看似生意兴隆的裕泰茶馆里，却笼罩着一种凄惨、冷酷的气氛。破产农民康六被迫将十五岁的女儿卖给宫里的太监庞总管;正直、爱国的常四爷因为说了一句"大清国要完"被抓进监狱;一心想办实业的维新资本家秦仲义和卫道的顽固派庞太监唇枪舌剑。从第一幕中，暗示了帝国主义侵略势力的扩大，宫廷生活的腐败与荒淫，流氓地痞横行霸道，农民生活痛苦不堪，正直的爱国者惨遭镇压等。</a:t>
            </a:r>
            <a:endParaRPr sz="2800" b="1">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6" name="文本框 5"/>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主旨解读</a:t>
            </a:r>
            <a:endParaRPr lang="zh-CN" altLang="en-US" sz="4800">
              <a:latin typeface="隶书" panose="02010509060101010101" charset="-122"/>
              <a:ea typeface="隶书" panose="02010509060101010101" charset="-122"/>
            </a:endParaRPr>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rcRect l="8941" t="10370" r="53175" b="17248"/>
          <a:stretch>
            <a:fillRect/>
          </a:stretch>
        </p:blipFill>
        <p:spPr>
          <a:xfrm>
            <a:off x="-436881" y="-641511"/>
            <a:ext cx="4005944" cy="7653816"/>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文本框 16"/>
          <p:cNvSpPr txBox="1"/>
          <p:nvPr/>
        </p:nvSpPr>
        <p:spPr>
          <a:xfrm>
            <a:off x="2076450" y="1658620"/>
            <a:ext cx="9788525" cy="4569460"/>
          </a:xfrm>
          <a:prstGeom prst="rect">
            <a:avLst/>
          </a:prstGeom>
          <a:noFill/>
        </p:spPr>
        <p:txBody>
          <a:bodyPr wrap="square" rtlCol="0">
            <a:spAutoFit/>
          </a:bodyPr>
          <a:lstStyle/>
          <a:p>
            <a:pPr>
              <a:lnSpc>
                <a:spcPct val="130000"/>
              </a:lnSpc>
            </a:pPr>
            <a:r>
              <a:rPr lang="en-US" sz="2800">
                <a:latin typeface="楷体" panose="02010609060101010101" charset="-122"/>
                <a:ea typeface="楷体" panose="02010609060101010101" charset="-122"/>
                <a:cs typeface="楷体" panose="02010609060101010101" charset="-122"/>
              </a:rPr>
              <a:t>   </a:t>
            </a:r>
            <a:r>
              <a:rPr lang="en-US" sz="2800" b="1">
                <a:latin typeface="楷体" panose="02010609060101010101" charset="-122"/>
                <a:ea typeface="楷体" panose="02010609060101010101" charset="-122"/>
                <a:cs typeface="楷体" panose="02010609060101010101" charset="-122"/>
              </a:rPr>
              <a:t> 1.</a:t>
            </a:r>
            <a:r>
              <a:rPr lang="zh-CN" altLang="en-US" sz="2800" b="1">
                <a:latin typeface="楷体" panose="02010609060101010101" charset="-122"/>
                <a:ea typeface="楷体" panose="02010609060101010101" charset="-122"/>
                <a:cs typeface="楷体" panose="02010609060101010101" charset="-122"/>
              </a:rPr>
              <a:t>卷轴画式的平面结构：没有统一的情节，也没有一个中心人物，一个个人物的展出，一个个情节的嵌入，使舞台呈现出社会生活的一个横截面，如同画卷逐渐展开。人物虽多，但大多单线联系，故事较为独立。</a:t>
            </a:r>
            <a:endParaRPr lang="zh-CN" altLang="en-US" sz="2800" b="1">
              <a:latin typeface="楷体" panose="02010609060101010101" charset="-122"/>
              <a:ea typeface="楷体" panose="02010609060101010101" charset="-122"/>
              <a:cs typeface="楷体" panose="02010609060101010101" charset="-122"/>
            </a:endParaRPr>
          </a:p>
          <a:p>
            <a:pPr>
              <a:lnSpc>
                <a:spcPct val="130000"/>
              </a:lnSpc>
            </a:pPr>
            <a:r>
              <a:rPr lang="en-US" altLang="zh-CN" sz="2800" b="1">
                <a:latin typeface="楷体" panose="02010609060101010101" charset="-122"/>
                <a:ea typeface="楷体" panose="02010609060101010101" charset="-122"/>
                <a:cs typeface="楷体" panose="02010609060101010101" charset="-122"/>
              </a:rPr>
              <a:t>    2.</a:t>
            </a:r>
            <a:r>
              <a:rPr lang="zh-CN" altLang="en-US" sz="2800" b="1">
                <a:latin typeface="楷体" panose="02010609060101010101" charset="-122"/>
                <a:ea typeface="楷体" panose="02010609060101010101" charset="-122"/>
                <a:cs typeface="楷体" panose="02010609060101010101" charset="-122"/>
              </a:rPr>
              <a:t>特殊的戏剧冲突：全剧没有一个贯穿始终的戏剧冲突，但每个小故事小矛盾又不约而同指向时代与社会的黑暗与腐朽，展现不同阶层的人们的生存状态，都在为主题服务。</a:t>
            </a:r>
            <a:endParaRPr lang="zh-CN" altLang="en-US" sz="2800" b="1">
              <a:latin typeface="楷体" panose="02010609060101010101" charset="-122"/>
              <a:ea typeface="楷体" panose="02010609060101010101" charset="-122"/>
              <a:cs typeface="楷体" panose="02010609060101010101" charset="-122"/>
            </a:endParaRPr>
          </a:p>
          <a:p>
            <a:pPr>
              <a:lnSpc>
                <a:spcPct val="130000"/>
              </a:lnSpc>
            </a:pPr>
            <a:endParaRPr lang="zh-CN" altLang="en-US" sz="2800" b="1">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6" name="文本框 5"/>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艺术特色</a:t>
            </a:r>
            <a:endParaRPr lang="zh-CN" altLang="en-US" sz="4800">
              <a:latin typeface="隶书" panose="02010509060101010101" charset="-122"/>
              <a:ea typeface="隶书" panose="02010509060101010101" charset="-122"/>
            </a:endParaRPr>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rcRect l="8941" t="10370" r="53175" b="17248"/>
          <a:stretch>
            <a:fillRect/>
          </a:stretch>
        </p:blipFill>
        <p:spPr>
          <a:xfrm rot="19260000">
            <a:off x="-544196" y="2126454"/>
            <a:ext cx="4005944" cy="7653816"/>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60000" t="23437"/>
          <a:stretch>
            <a:fillRect/>
          </a:stretch>
        </p:blipFill>
        <p:spPr>
          <a:xfrm flipH="1">
            <a:off x="0" y="159656"/>
            <a:ext cx="3785800" cy="3623129"/>
          </a:xfrm>
          <a:prstGeom prst="rect">
            <a:avLst/>
          </a:prstGeom>
        </p:spPr>
      </p:pic>
      <p:grpSp>
        <p:nvGrpSpPr>
          <p:cNvPr id="10" name="组合 9"/>
          <p:cNvGrpSpPr/>
          <p:nvPr/>
        </p:nvGrpSpPr>
        <p:grpSpPr>
          <a:xfrm>
            <a:off x="5784227" y="1386385"/>
            <a:ext cx="1022692" cy="4448173"/>
            <a:chOff x="6008495" y="2235108"/>
            <a:chExt cx="1022692" cy="4448173"/>
          </a:xfrm>
        </p:grpSpPr>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4575" y="2235108"/>
              <a:ext cx="756612" cy="733425"/>
            </a:xfrm>
            <a:prstGeom prst="rect">
              <a:avLst/>
            </a:prstGeom>
          </p:spPr>
        </p:pic>
        <p:sp>
          <p:nvSpPr>
            <p:cNvPr id="8" name="文本框 7"/>
            <p:cNvSpPr txBox="1"/>
            <p:nvPr/>
          </p:nvSpPr>
          <p:spPr>
            <a:xfrm>
              <a:off x="6400469" y="2370987"/>
              <a:ext cx="504825" cy="461665"/>
            </a:xfrm>
            <a:prstGeom prst="rect">
              <a:avLst/>
            </a:prstGeom>
            <a:noFill/>
          </p:spPr>
          <p:txBody>
            <a:bodyPr wrap="square" rtlCol="0">
              <a:spAutoFit/>
            </a:bodyPr>
            <a:lstStyle/>
            <a:p>
              <a:pPr algn="ctr"/>
              <a:r>
                <a:rPr lang="zh-CN" altLang="en-US" sz="2400" smtClean="0">
                  <a:latin typeface="华文新魏" panose="02010800040101010101" pitchFamily="2" charset="-122"/>
                  <a:ea typeface="华文新魏" panose="02010800040101010101" pitchFamily="2" charset="-122"/>
                </a:rPr>
                <a:t>壹</a:t>
              </a:r>
              <a:endParaRPr lang="zh-CN" altLang="en-US" sz="2400">
                <a:latin typeface="华文新魏" panose="02010800040101010101" pitchFamily="2" charset="-122"/>
                <a:ea typeface="华文新魏" panose="02010800040101010101" pitchFamily="2" charset="-122"/>
              </a:endParaRPr>
            </a:p>
          </p:txBody>
        </p:sp>
        <p:sp>
          <p:nvSpPr>
            <p:cNvPr id="9" name="文本框 8"/>
            <p:cNvSpPr txBox="1"/>
            <p:nvPr/>
          </p:nvSpPr>
          <p:spPr>
            <a:xfrm>
              <a:off x="6008495" y="2968531"/>
              <a:ext cx="921385" cy="3714750"/>
            </a:xfrm>
            <a:prstGeom prst="rect">
              <a:avLst/>
            </a:prstGeom>
            <a:noFill/>
          </p:spPr>
          <p:txBody>
            <a:bodyPr vert="eaVert" wrap="square" rtlCol="0">
              <a:spAutoFit/>
            </a:bodyPr>
            <a:lstStyle/>
            <a:p>
              <a:r>
                <a:rPr lang="zh-CN" altLang="en-US" sz="2400" spc="600" smtClean="0">
                  <a:latin typeface="华文新魏" panose="02010800040101010101" pitchFamily="2" charset="-122"/>
                  <a:ea typeface="华文新魏" panose="02010800040101010101" pitchFamily="2" charset="-122"/>
                </a:rPr>
                <a:t>了解作家作品及话剧常识</a:t>
              </a:r>
              <a:endParaRPr lang="zh-CN" altLang="en-US" sz="2400" spc="600">
                <a:latin typeface="华文新魏" panose="02010800040101010101" pitchFamily="2" charset="-122"/>
                <a:ea typeface="华文新魏" panose="02010800040101010101" pitchFamily="2" charset="-122"/>
              </a:endParaRPr>
            </a:p>
          </p:txBody>
        </p:sp>
      </p:grpSp>
      <p:grpSp>
        <p:nvGrpSpPr>
          <p:cNvPr id="11" name="组合 10"/>
          <p:cNvGrpSpPr/>
          <p:nvPr/>
        </p:nvGrpSpPr>
        <p:grpSpPr>
          <a:xfrm>
            <a:off x="8063242" y="1386385"/>
            <a:ext cx="1022692" cy="4448173"/>
            <a:chOff x="6008495" y="2235108"/>
            <a:chExt cx="1022692" cy="4448173"/>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4575" y="2235108"/>
              <a:ext cx="756612" cy="733425"/>
            </a:xfrm>
            <a:prstGeom prst="rect">
              <a:avLst/>
            </a:prstGeom>
          </p:spPr>
        </p:pic>
        <p:sp>
          <p:nvSpPr>
            <p:cNvPr id="13" name="文本框 12"/>
            <p:cNvSpPr txBox="1"/>
            <p:nvPr/>
          </p:nvSpPr>
          <p:spPr>
            <a:xfrm>
              <a:off x="6400469" y="2370987"/>
              <a:ext cx="504825" cy="461665"/>
            </a:xfrm>
            <a:prstGeom prst="rect">
              <a:avLst/>
            </a:prstGeom>
            <a:noFill/>
          </p:spPr>
          <p:txBody>
            <a:bodyPr wrap="square" rtlCol="0">
              <a:spAutoFit/>
            </a:bodyPr>
            <a:lstStyle/>
            <a:p>
              <a:pPr algn="ctr"/>
              <a:r>
                <a:rPr lang="zh-CN" altLang="en-US" sz="2400" smtClean="0">
                  <a:latin typeface="华文新魏" panose="02010800040101010101" pitchFamily="2" charset="-122"/>
                  <a:ea typeface="华文新魏" panose="02010800040101010101" pitchFamily="2" charset="-122"/>
                </a:rPr>
                <a:t>贰</a:t>
              </a:r>
              <a:endParaRPr lang="zh-CN" altLang="en-US" sz="2400">
                <a:latin typeface="华文新魏" panose="02010800040101010101" pitchFamily="2" charset="-122"/>
                <a:ea typeface="华文新魏" panose="02010800040101010101" pitchFamily="2" charset="-122"/>
              </a:endParaRPr>
            </a:p>
          </p:txBody>
        </p:sp>
        <p:sp>
          <p:nvSpPr>
            <p:cNvPr id="14" name="文本框 13"/>
            <p:cNvSpPr txBox="1"/>
            <p:nvPr/>
          </p:nvSpPr>
          <p:spPr>
            <a:xfrm>
              <a:off x="6008495" y="2968531"/>
              <a:ext cx="921385" cy="3714750"/>
            </a:xfrm>
            <a:prstGeom prst="rect">
              <a:avLst/>
            </a:prstGeom>
            <a:noFill/>
          </p:spPr>
          <p:txBody>
            <a:bodyPr vert="eaVert" wrap="square" rtlCol="0">
              <a:spAutoFit/>
            </a:bodyPr>
            <a:lstStyle/>
            <a:p>
              <a:r>
                <a:rPr lang="zh-CN" altLang="en-US" sz="2400" spc="600">
                  <a:latin typeface="华文新魏" panose="02010800040101010101" pitchFamily="2" charset="-122"/>
                  <a:ea typeface="华文新魏" panose="02010800040101010101" pitchFamily="2" charset="-122"/>
                </a:rPr>
                <a:t>梳理故事情节，把握矛盾冲突</a:t>
              </a:r>
              <a:endParaRPr lang="zh-CN" altLang="en-US" sz="2400" spc="600">
                <a:latin typeface="华文新魏" panose="02010800040101010101" pitchFamily="2" charset="-122"/>
                <a:ea typeface="华文新魏" panose="02010800040101010101" pitchFamily="2" charset="-122"/>
              </a:endParaRPr>
            </a:p>
          </p:txBody>
        </p:sp>
      </p:grpSp>
      <p:grpSp>
        <p:nvGrpSpPr>
          <p:cNvPr id="15" name="组合 14"/>
          <p:cNvGrpSpPr/>
          <p:nvPr/>
        </p:nvGrpSpPr>
        <p:grpSpPr>
          <a:xfrm>
            <a:off x="10025392" y="1386385"/>
            <a:ext cx="1013167" cy="4448173"/>
            <a:chOff x="6018020" y="2235108"/>
            <a:chExt cx="1013167" cy="4448173"/>
          </a:xfrm>
        </p:grpSpPr>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4575" y="2235108"/>
              <a:ext cx="756612" cy="733425"/>
            </a:xfrm>
            <a:prstGeom prst="rect">
              <a:avLst/>
            </a:prstGeom>
          </p:spPr>
        </p:pic>
        <p:sp>
          <p:nvSpPr>
            <p:cNvPr id="17" name="文本框 16"/>
            <p:cNvSpPr txBox="1"/>
            <p:nvPr/>
          </p:nvSpPr>
          <p:spPr>
            <a:xfrm>
              <a:off x="6400469" y="2370987"/>
              <a:ext cx="504825" cy="461665"/>
            </a:xfrm>
            <a:prstGeom prst="rect">
              <a:avLst/>
            </a:prstGeom>
            <a:noFill/>
          </p:spPr>
          <p:txBody>
            <a:bodyPr wrap="square" rtlCol="0">
              <a:spAutoFit/>
            </a:bodyPr>
            <a:lstStyle/>
            <a:p>
              <a:pPr algn="ctr"/>
              <a:r>
                <a:rPr lang="zh-CN" altLang="en-US" sz="2400" smtClean="0">
                  <a:latin typeface="华文新魏" panose="02010800040101010101" pitchFamily="2" charset="-122"/>
                  <a:ea typeface="华文新魏" panose="02010800040101010101" pitchFamily="2" charset="-122"/>
                </a:rPr>
                <a:t>叁</a:t>
              </a:r>
              <a:endParaRPr lang="zh-CN" altLang="en-US" sz="2400">
                <a:latin typeface="华文新魏" panose="02010800040101010101" pitchFamily="2" charset="-122"/>
                <a:ea typeface="华文新魏" panose="02010800040101010101" pitchFamily="2" charset="-122"/>
              </a:endParaRPr>
            </a:p>
          </p:txBody>
        </p:sp>
        <p:sp>
          <p:nvSpPr>
            <p:cNvPr id="18" name="文本框 17"/>
            <p:cNvSpPr txBox="1"/>
            <p:nvPr/>
          </p:nvSpPr>
          <p:spPr>
            <a:xfrm>
              <a:off x="6018020" y="2968531"/>
              <a:ext cx="921385" cy="3714750"/>
            </a:xfrm>
            <a:prstGeom prst="rect">
              <a:avLst/>
            </a:prstGeom>
            <a:noFill/>
          </p:spPr>
          <p:txBody>
            <a:bodyPr vert="eaVert" wrap="square" rtlCol="0">
              <a:spAutoFit/>
            </a:bodyPr>
            <a:lstStyle/>
            <a:p>
              <a:r>
                <a:rPr lang="zh-CN" altLang="en-US" sz="2400" spc="600" smtClean="0">
                  <a:latin typeface="华文新魏" panose="02010800040101010101" pitchFamily="2" charset="-122"/>
                  <a:ea typeface="华文新魏" panose="02010800040101010101" pitchFamily="2" charset="-122"/>
                </a:rPr>
                <a:t>分析话剧人物、主题及艺术特色</a:t>
              </a:r>
              <a:endParaRPr lang="zh-CN" altLang="en-US" sz="2400" spc="600">
                <a:latin typeface="华文新魏" panose="02010800040101010101" pitchFamily="2" charset="-122"/>
                <a:ea typeface="华文新魏" panose="02010800040101010101" pitchFamily="2" charset="-122"/>
              </a:endParaRPr>
            </a:p>
          </p:txBody>
        </p:sp>
      </p:grpSp>
      <p:sp>
        <p:nvSpPr>
          <p:cNvPr id="19" name="文本框 18"/>
          <p:cNvSpPr txBox="1"/>
          <p:nvPr/>
        </p:nvSpPr>
        <p:spPr>
          <a:xfrm>
            <a:off x="3891280" y="1522095"/>
            <a:ext cx="1106170" cy="4044950"/>
          </a:xfrm>
          <a:prstGeom prst="rect">
            <a:avLst/>
          </a:prstGeom>
          <a:noFill/>
        </p:spPr>
        <p:txBody>
          <a:bodyPr vert="eaVert" wrap="square" rtlCol="0">
            <a:spAutoFit/>
          </a:bodyPr>
          <a:lstStyle/>
          <a:p>
            <a:r>
              <a:rPr lang="zh-CN" altLang="en-US" sz="6000" spc="600">
                <a:latin typeface="华文新魏" panose="02010800040101010101" pitchFamily="2" charset="-122"/>
                <a:ea typeface="华文新魏" panose="02010800040101010101" pitchFamily="2" charset="-122"/>
              </a:rPr>
              <a:t>学习目标</a:t>
            </a:r>
            <a:endParaRPr lang="zh-CN" altLang="en-US" sz="6000" spc="600">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750"/>
                                        <p:tgtEl>
                                          <p:spTgt spid="2"/>
                                        </p:tgtEl>
                                      </p:cBhvr>
                                    </p:animEffect>
                                  </p:childTnLst>
                                </p:cTn>
                              </p:par>
                            </p:childTnLst>
                          </p:cTn>
                        </p:par>
                        <p:par>
                          <p:cTn id="11" fill="hold" nodeType="afterGroup">
                            <p:stCondLst>
                              <p:cond delay="750"/>
                            </p:stCondLst>
                            <p:childTnLst>
                              <p:par>
                                <p:cTn id="12" presetID="10"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750"/>
                                        <p:tgtEl>
                                          <p:spTgt spid="10"/>
                                        </p:tgtEl>
                                      </p:cBhvr>
                                    </p:animEffect>
                                  </p:childTnLst>
                                </p:cTn>
                              </p:par>
                            </p:childTnLst>
                          </p:cTn>
                        </p:par>
                        <p:par>
                          <p:cTn id="15" fill="hold" nodeType="afterGroup">
                            <p:stCondLst>
                              <p:cond delay="15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750"/>
                                        <p:tgtEl>
                                          <p:spTgt spid="11"/>
                                        </p:tgtEl>
                                      </p:cBhvr>
                                    </p:animEffect>
                                  </p:childTnLst>
                                </p:cTn>
                              </p:par>
                            </p:childTnLst>
                          </p:cTn>
                        </p:par>
                        <p:par>
                          <p:cTn id="19" fill="hold" nodeType="afterGroup">
                            <p:stCondLst>
                              <p:cond delay="2250"/>
                            </p:stCondLst>
                            <p:childTnLst>
                              <p:par>
                                <p:cTn id="20" presetID="10"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文本框 16"/>
          <p:cNvSpPr txBox="1"/>
          <p:nvPr/>
        </p:nvSpPr>
        <p:spPr>
          <a:xfrm>
            <a:off x="2127250" y="1216025"/>
            <a:ext cx="9606280" cy="5262245"/>
          </a:xfrm>
          <a:prstGeom prst="rect">
            <a:avLst/>
          </a:prstGeom>
          <a:noFill/>
        </p:spPr>
        <p:txBody>
          <a:bodyPr wrap="square" rtlCol="0">
            <a:spAutoFit/>
          </a:bodyPr>
          <a:lstStyle/>
          <a:p>
            <a:pPr>
              <a:lnSpc>
                <a:spcPct val="100000"/>
              </a:lnSpc>
              <a:spcBef>
                <a:spcPct val="0"/>
              </a:spcBef>
              <a:spcAft>
                <a:spcPct val="0"/>
              </a:spcAft>
            </a:pPr>
            <a:r>
              <a:rPr lang="en-US" sz="2800">
                <a:latin typeface="楷体" panose="02010609060101010101" charset="-122"/>
                <a:ea typeface="楷体" panose="02010609060101010101" charset="-122"/>
                <a:cs typeface="楷体" panose="02010609060101010101" charset="-122"/>
              </a:rPr>
              <a:t>   </a:t>
            </a:r>
            <a:r>
              <a:rPr lang="en-US" sz="2800" b="1">
                <a:latin typeface="楷体" panose="02010609060101010101" charset="-122"/>
                <a:ea typeface="楷体" panose="02010609060101010101" charset="-122"/>
                <a:cs typeface="楷体" panose="02010609060101010101" charset="-122"/>
              </a:rPr>
              <a:t> 3.</a:t>
            </a:r>
            <a:r>
              <a:rPr lang="zh-CN" altLang="en-US" sz="2800" b="1">
                <a:latin typeface="楷体" panose="02010609060101010101" charset="-122"/>
                <a:ea typeface="楷体" panose="02010609060101010101" charset="-122"/>
                <a:cs typeface="楷体" panose="02010609060101010101" charset="-122"/>
              </a:rPr>
              <a:t>充满幽默的语言风格：</a:t>
            </a:r>
            <a:endParaRPr lang="zh-CN" altLang="en-US" sz="2800" b="1">
              <a:latin typeface="楷体" panose="02010609060101010101" charset="-122"/>
              <a:ea typeface="楷体" panose="02010609060101010101" charset="-122"/>
              <a:cs typeface="楷体" panose="02010609060101010101" charset="-122"/>
            </a:endParaRPr>
          </a:p>
          <a:p>
            <a:pPr>
              <a:lnSpc>
                <a:spcPct val="100000"/>
              </a:lnSpc>
              <a:spcBef>
                <a:spcPct val="0"/>
              </a:spcBef>
              <a:spcAft>
                <a:spcPct val="0"/>
              </a:spcAft>
            </a:pPr>
            <a:r>
              <a:rPr lang="zh-CN" altLang="en-US"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sym typeface="+mn-ea"/>
              </a:rPr>
              <a:t>唐铁嘴夸耀自己抽白面的对话，看似可笑，却激起人们对帝国主义侵略的仇恨。</a:t>
            </a:r>
            <a:endParaRPr lang="zh-CN" altLang="en-US" sz="2800" b="1">
              <a:latin typeface="楷体" panose="02010609060101010101" charset="-122"/>
              <a:ea typeface="楷体" panose="02010609060101010101" charset="-122"/>
              <a:cs typeface="楷体" panose="02010609060101010101" charset="-122"/>
            </a:endParaRPr>
          </a:p>
          <a:p>
            <a:pPr>
              <a:lnSpc>
                <a:spcPct val="100000"/>
              </a:lnSpc>
              <a:spcBef>
                <a:spcPct val="0"/>
              </a:spcBef>
              <a:spcAft>
                <a:spcPct val="0"/>
              </a:spcAft>
            </a:pPr>
            <a:r>
              <a:rPr lang="zh-CN" altLang="en-US" sz="2800" b="1">
                <a:latin typeface="楷体" panose="02010609060101010101" charset="-122"/>
                <a:ea typeface="楷体" panose="02010609060101010101" charset="-122"/>
                <a:cs typeface="楷体" panose="02010609060101010101" charset="-122"/>
                <a:sym typeface="+mn-ea"/>
              </a:rPr>
              <a:t>    王利发问报童“有不打仗的新闻没有”，像句玩笑话，表现的却是人民对动荡时局的不满 。</a:t>
            </a:r>
            <a:endParaRPr lang="zh-CN" altLang="en-US" sz="2800" b="1">
              <a:latin typeface="楷体" panose="02010609060101010101" charset="-122"/>
              <a:ea typeface="楷体" panose="02010609060101010101" charset="-122"/>
              <a:cs typeface="楷体" panose="02010609060101010101" charset="-122"/>
            </a:endParaRPr>
          </a:p>
          <a:p>
            <a:pPr>
              <a:lnSpc>
                <a:spcPct val="100000"/>
              </a:lnSpc>
              <a:spcBef>
                <a:spcPct val="0"/>
              </a:spcBef>
              <a:spcAft>
                <a:spcPct val="0"/>
              </a:spcAft>
            </a:pPr>
            <a:r>
              <a:rPr lang="zh-CN" altLang="en-US" sz="2800" b="1">
                <a:latin typeface="楷体" panose="02010609060101010101" charset="-122"/>
                <a:ea typeface="楷体" panose="02010609060101010101" charset="-122"/>
                <a:cs typeface="楷体" panose="02010609060101010101" charset="-122"/>
                <a:sym typeface="+mn-ea"/>
              </a:rPr>
              <a:t>    松二爷看见宋恩子和吴祥子仍穿着灰色大衫，外罩青布马褂说：“我看见您二位的灰大褂呀，就想起了前清的事儿！”。既表现出松二爷的怀旧情绪，也讽刺了辛亥革命的不彻底</a:t>
            </a:r>
            <a:r>
              <a:rPr lang="zh-CN" altLang="en-US" sz="2800" b="1" i="1">
                <a:solidFill>
                  <a:srgbClr val="008000"/>
                </a:solidFill>
                <a:latin typeface="楷体" panose="02010609060101010101" charset="-122"/>
                <a:ea typeface="楷体" panose="02010609060101010101" charset="-122"/>
                <a:cs typeface="楷体" panose="02010609060101010101" charset="-122"/>
                <a:sym typeface="+mn-ea"/>
              </a:rPr>
              <a:t>。</a:t>
            </a:r>
            <a:endParaRPr lang="zh-CN" altLang="en-US" sz="2800" b="1" i="1">
              <a:solidFill>
                <a:srgbClr val="008000"/>
              </a:solidFill>
              <a:latin typeface="楷体" panose="02010609060101010101" charset="-122"/>
              <a:ea typeface="楷体" panose="02010609060101010101" charset="-122"/>
              <a:cs typeface="楷体" panose="02010609060101010101" charset="-122"/>
            </a:endParaRPr>
          </a:p>
          <a:p>
            <a:pPr>
              <a:lnSpc>
                <a:spcPct val="100000"/>
              </a:lnSpc>
              <a:spcBef>
                <a:spcPct val="0"/>
              </a:spcBef>
              <a:spcAft>
                <a:spcPct val="0"/>
              </a:spcAft>
              <a:buNone/>
            </a:pPr>
            <a:r>
              <a:rPr lang="zh-CN" altLang="en-US" sz="2800">
                <a:latin typeface="楷体" panose="02010609060101010101" charset="-122"/>
                <a:ea typeface="楷体" panose="02010609060101010101" charset="-122"/>
                <a:cs typeface="楷体" panose="02010609060101010101" charset="-122"/>
                <a:sym typeface="+mn-ea"/>
              </a:rPr>
              <a:t>    </a:t>
            </a:r>
            <a:r>
              <a:rPr lang="zh-CN" altLang="en-US" sz="2800" b="1">
                <a:latin typeface="楷体" panose="02010609060101010101" charset="-122"/>
                <a:ea typeface="楷体" panose="02010609060101010101" charset="-122"/>
                <a:cs typeface="楷体" panose="02010609060101010101" charset="-122"/>
                <a:sym typeface="+mn-ea"/>
              </a:rPr>
              <a:t>作者把对黑暗社会的讽刺批判与强烈的爱国热情、对劳动人民的同情联系起来，在</a:t>
            </a: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微笑中蕴藏着严肃和悲哀</a:t>
            </a:r>
            <a:r>
              <a:rPr lang="zh-CN" altLang="en-US" sz="2800" b="1">
                <a:latin typeface="楷体" panose="02010609060101010101" charset="-122"/>
                <a:ea typeface="楷体" panose="02010609060101010101" charset="-122"/>
                <a:cs typeface="楷体" panose="02010609060101010101" charset="-122"/>
                <a:sym typeface="+mn-ea"/>
              </a:rPr>
              <a:t>，</a:t>
            </a: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寓庄于谐</a:t>
            </a:r>
            <a:r>
              <a:rPr lang="zh-CN" altLang="en-US" sz="2800" b="1">
                <a:latin typeface="楷体" panose="02010609060101010101" charset="-122"/>
                <a:ea typeface="楷体" panose="02010609060101010101" charset="-122"/>
                <a:cs typeface="楷体" panose="02010609060101010101" charset="-122"/>
                <a:sym typeface="+mn-ea"/>
              </a:rPr>
              <a:t>的幽默风格，给读者留下了深长的回味和思考。</a:t>
            </a:r>
            <a:endParaRPr lang="zh-CN" altLang="en-US" sz="2800" b="1">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6" name="文本框 5"/>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艺术特色</a:t>
            </a:r>
            <a:endParaRPr lang="zh-CN" altLang="en-US" sz="4800">
              <a:latin typeface="隶书" panose="02010509060101010101" charset="-122"/>
              <a:ea typeface="隶书" panose="02010509060101010101" charset="-122"/>
            </a:endParaRPr>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rcRect l="8941" t="10370" r="53175" b="17248"/>
          <a:stretch>
            <a:fillRect/>
          </a:stretch>
        </p:blipFill>
        <p:spPr>
          <a:xfrm rot="19260000">
            <a:off x="-544196" y="2126454"/>
            <a:ext cx="4005944" cy="7653816"/>
          </a:xfrm>
          <a:prstGeom prst="rect">
            <a:avLst/>
          </a:prstGeom>
        </p:spPr>
      </p:pic>
      <p:pic>
        <p:nvPicPr>
          <p:cNvPr id="18" name="New picture"/>
          <p:cNvPicPr/>
          <p:nvPr/>
        </p:nvPicPr>
        <p:blipFill>
          <a:blip r:embed="rId6"/>
          <a:stretch>
            <a:fillRect/>
          </a:stretch>
        </p:blipFill>
        <p:spPr>
          <a:xfrm>
            <a:off x="12166600" y="10185400"/>
            <a:ext cx="342900" cy="254000"/>
          </a:xfrm>
          <a:prstGeom prst="cube">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老舍简介</a:t>
            </a:r>
            <a:endParaRPr lang="zh-CN" altLang="en-US" sz="4800">
              <a:latin typeface="隶书" panose="02010509060101010101" charset="-122"/>
              <a:ea typeface="隶书" panose="02010509060101010101" charset="-122"/>
            </a:endParaRPr>
          </a:p>
        </p:txBody>
      </p:sp>
      <p:sp>
        <p:nvSpPr>
          <p:cNvPr id="36868" name="矩形 36867"/>
          <p:cNvSpPr/>
          <p:nvPr/>
        </p:nvSpPr>
        <p:spPr>
          <a:xfrm>
            <a:off x="3013710" y="1273175"/>
            <a:ext cx="8787765" cy="2460625"/>
          </a:xfrm>
          <a:prstGeom prst="rect">
            <a:avLst/>
          </a:prstGeom>
          <a:noFill/>
          <a:ln w="9525">
            <a:noFill/>
          </a:ln>
        </p:spPr>
        <p:txBody>
          <a:bodyPr wrap="square">
            <a:spAutoFit/>
          </a:bodyPr>
          <a:lstStyle/>
          <a:p>
            <a:pPr algn="just">
              <a:lnSpc>
                <a:spcPct val="110000"/>
              </a:lnSpc>
            </a:pPr>
            <a:r>
              <a:rPr lang="en-US" altLang="zh-CN" sz="2800" b="1">
                <a:latin typeface="宋体" panose="02010600030101010101" pitchFamily="2" charset="-122"/>
                <a:ea typeface="_x000B__x000C_"/>
              </a:rPr>
              <a:t>    </a:t>
            </a:r>
            <a:r>
              <a:rPr lang="zh-CN" altLang="en-US" sz="2800" b="1">
                <a:latin typeface="宋体" panose="02010600030101010101" pitchFamily="2" charset="-122"/>
                <a:ea typeface="_x000B__x000C_"/>
              </a:rPr>
              <a:t>老舍（</a:t>
            </a:r>
            <a:r>
              <a:rPr lang="en-US" altLang="zh-CN" sz="2800" b="1">
                <a:latin typeface="宋体" panose="02010600030101010101" pitchFamily="2" charset="-122"/>
                <a:ea typeface="_x000B__x000C_"/>
              </a:rPr>
              <a:t>1899</a:t>
            </a:r>
            <a:r>
              <a:rPr lang="zh-CN" altLang="en-US" sz="2800" b="1">
                <a:latin typeface="宋体" panose="02010600030101010101" pitchFamily="2" charset="-122"/>
                <a:ea typeface="_x000B__x000C_"/>
              </a:rPr>
              <a:t>～</a:t>
            </a:r>
            <a:r>
              <a:rPr lang="en-US" altLang="zh-CN" sz="2800" b="1">
                <a:latin typeface="宋体" panose="02010600030101010101" pitchFamily="2" charset="-122"/>
                <a:ea typeface="_x000B__x000C_"/>
              </a:rPr>
              <a:t>1966</a:t>
            </a:r>
            <a:r>
              <a:rPr lang="zh-CN" altLang="en-US" sz="2800" b="1">
                <a:latin typeface="宋体" panose="02010600030101010101" pitchFamily="2" charset="-122"/>
                <a:ea typeface="_x000B__x000C_"/>
              </a:rPr>
              <a:t>）现代作家、杰出的语言大师，是我国</a:t>
            </a:r>
            <a:r>
              <a:rPr lang="en-US" altLang="zh-CN" sz="2800" b="1">
                <a:latin typeface="宋体" panose="02010600030101010101" pitchFamily="2" charset="-122"/>
                <a:ea typeface="_x000B__x000C_"/>
              </a:rPr>
              <a:t>“</a:t>
            </a:r>
            <a:r>
              <a:rPr lang="zh-CN" altLang="en-US" sz="2800" b="1">
                <a:latin typeface="宋体" panose="02010600030101010101" pitchFamily="2" charset="-122"/>
                <a:ea typeface="_x000B__x000C_"/>
              </a:rPr>
              <a:t>五</a:t>
            </a:r>
            <a:r>
              <a:rPr lang="en-US" altLang="zh-CN" sz="2800" b="1">
                <a:latin typeface="宋体" panose="02010600030101010101" pitchFamily="2" charset="-122"/>
                <a:ea typeface="_x000B__x000C_"/>
              </a:rPr>
              <a:t>·</a:t>
            </a:r>
            <a:r>
              <a:rPr lang="zh-CN" altLang="en-US" sz="2800" b="1">
                <a:latin typeface="宋体" panose="02010600030101010101" pitchFamily="2" charset="-122"/>
                <a:ea typeface="_x000B__x000C_"/>
              </a:rPr>
              <a:t>四</a:t>
            </a:r>
            <a:r>
              <a:rPr lang="en-US" altLang="zh-CN" sz="2800" b="1">
                <a:latin typeface="宋体" panose="02010600030101010101" pitchFamily="2" charset="-122"/>
                <a:ea typeface="_x000B__x000C_"/>
              </a:rPr>
              <a:t>”</a:t>
            </a:r>
            <a:r>
              <a:rPr lang="zh-CN" altLang="en-US" sz="2800" b="1">
                <a:latin typeface="宋体" panose="02010600030101010101" pitchFamily="2" charset="-122"/>
                <a:ea typeface="_x000B__x000C_"/>
              </a:rPr>
              <a:t>以来新文学的开拓者之一，享有世界声誉的著名作家。原名</a:t>
            </a:r>
            <a:r>
              <a:rPr lang="zh-CN" altLang="en-US" sz="2800" b="1">
                <a:solidFill>
                  <a:srgbClr val="FF0000"/>
                </a:solidFill>
                <a:latin typeface="宋体" panose="02010600030101010101" pitchFamily="2" charset="-122"/>
                <a:ea typeface="_x000B__x000C_"/>
              </a:rPr>
              <a:t>舒庆春，</a:t>
            </a:r>
            <a:r>
              <a:rPr lang="zh-CN" altLang="en-US" sz="2800" b="1">
                <a:latin typeface="宋体" panose="02010600030101010101" pitchFamily="2" charset="-122"/>
                <a:ea typeface="_x000B__x000C_"/>
              </a:rPr>
              <a:t>字</a:t>
            </a:r>
            <a:r>
              <a:rPr lang="zh-CN" altLang="en-US" sz="2800" b="1">
                <a:solidFill>
                  <a:srgbClr val="FF0000"/>
                </a:solidFill>
                <a:latin typeface="宋体" panose="02010600030101010101" pitchFamily="2" charset="-122"/>
                <a:ea typeface="_x000B__x000C_"/>
              </a:rPr>
              <a:t>舍予</a:t>
            </a:r>
            <a:r>
              <a:rPr lang="zh-CN" altLang="en-US" sz="2800" b="1">
                <a:latin typeface="宋体" panose="02010600030101010101" pitchFamily="2" charset="-122"/>
                <a:ea typeface="_x000B__x000C_"/>
              </a:rPr>
              <a:t>，满族，北京人。 </a:t>
            </a:r>
            <a:r>
              <a:rPr lang="en-US" altLang="zh-CN" sz="2800" b="1">
                <a:latin typeface="宋体" panose="02010600030101010101" pitchFamily="2" charset="-122"/>
                <a:ea typeface="_x000B__x000C_"/>
              </a:rPr>
              <a:t>“</a:t>
            </a:r>
            <a:r>
              <a:rPr lang="zh-CN" altLang="en-US" sz="2800" b="1">
                <a:latin typeface="宋体" panose="02010600030101010101" pitchFamily="2" charset="-122"/>
                <a:ea typeface="_x000B__x000C_"/>
              </a:rPr>
              <a:t>文化大革命</a:t>
            </a:r>
            <a:r>
              <a:rPr lang="en-US" altLang="zh-CN" sz="2800" b="1">
                <a:latin typeface="宋体" panose="02010600030101010101" pitchFamily="2" charset="-122"/>
                <a:ea typeface="_x000B__x000C_"/>
              </a:rPr>
              <a:t>”</a:t>
            </a:r>
            <a:r>
              <a:rPr lang="zh-CN" altLang="en-US" sz="2800" b="1">
                <a:latin typeface="宋体" panose="02010600030101010101" pitchFamily="2" charset="-122"/>
                <a:ea typeface="_x000B__x000C_"/>
              </a:rPr>
              <a:t>初期因被迫害投湖自尽。曾因创作优秀话剧</a:t>
            </a:r>
            <a:r>
              <a:rPr lang="en-US" altLang="zh-CN" sz="2800" b="1">
                <a:solidFill>
                  <a:srgbClr val="FF0000"/>
                </a:solidFill>
                <a:latin typeface="宋体" panose="02010600030101010101" pitchFamily="2" charset="-122"/>
                <a:ea typeface="_x000B__x000C_"/>
              </a:rPr>
              <a:t>《</a:t>
            </a:r>
            <a:r>
              <a:rPr lang="zh-CN" altLang="en-US" sz="2800" b="1">
                <a:solidFill>
                  <a:srgbClr val="FF0000"/>
                </a:solidFill>
                <a:latin typeface="宋体" panose="02010600030101010101" pitchFamily="2" charset="-122"/>
                <a:ea typeface="_x000B__x000C_"/>
              </a:rPr>
              <a:t>龙须沟</a:t>
            </a:r>
            <a:r>
              <a:rPr lang="en-US" altLang="zh-CN" sz="2800" b="1">
                <a:solidFill>
                  <a:srgbClr val="FF0000"/>
                </a:solidFill>
                <a:latin typeface="宋体" panose="02010600030101010101" pitchFamily="2" charset="-122"/>
                <a:ea typeface="_x000B__x000C_"/>
              </a:rPr>
              <a:t>》</a:t>
            </a:r>
            <a:r>
              <a:rPr lang="zh-CN" altLang="en-US" sz="2800" b="1">
                <a:latin typeface="宋体" panose="02010600030101010101" pitchFamily="2" charset="-122"/>
                <a:ea typeface="_x000B__x000C_"/>
              </a:rPr>
              <a:t>而被授予</a:t>
            </a:r>
            <a:r>
              <a:rPr lang="en-US" altLang="zh-CN" sz="2800" b="1">
                <a:latin typeface="宋体" panose="02010600030101010101" pitchFamily="2" charset="-122"/>
                <a:ea typeface="_x000B__x000C_"/>
              </a:rPr>
              <a:t>“</a:t>
            </a:r>
            <a:r>
              <a:rPr lang="zh-CN" altLang="en-US" sz="2800" b="1">
                <a:solidFill>
                  <a:srgbClr val="FF0000"/>
                </a:solidFill>
                <a:latin typeface="宋体" panose="02010600030101010101" pitchFamily="2" charset="-122"/>
                <a:ea typeface="_x000B__x000C_"/>
              </a:rPr>
              <a:t>人民艺术家</a:t>
            </a:r>
            <a:r>
              <a:rPr lang="en-US" altLang="zh-CN" sz="2800" b="1">
                <a:latin typeface="宋体" panose="02010600030101010101" pitchFamily="2" charset="-122"/>
                <a:ea typeface="_x000B__x000C_"/>
                <a:sym typeface="+mn-ea"/>
              </a:rPr>
              <a:t>”</a:t>
            </a:r>
            <a:r>
              <a:rPr lang="zh-CN" altLang="en-US" sz="2800" b="1">
                <a:latin typeface="宋体" panose="02010600030101010101" pitchFamily="2" charset="-122"/>
                <a:ea typeface="_x000B__x000C_"/>
              </a:rPr>
              <a:t>称号。</a:t>
            </a:r>
            <a:r>
              <a:rPr lang="zh-CN" altLang="en-US" sz="2800" b="1">
                <a:latin typeface="Times New Roman" panose="02020603050405020304" pitchFamily="18" charset="0"/>
                <a:ea typeface="楷体_GB2312" pitchFamily="49" charset="-122"/>
              </a:rPr>
              <a:t> </a:t>
            </a:r>
            <a:endParaRPr lang="zh-CN" altLang="en-US" sz="2800" b="1">
              <a:latin typeface="Times New Roman" panose="02020603050405020304" pitchFamily="18" charset="0"/>
              <a:ea typeface="楷体_GB2312" pitchFamily="49" charset="-122"/>
            </a:endParaRPr>
          </a:p>
        </p:txBody>
      </p:sp>
      <p:pic>
        <p:nvPicPr>
          <p:cNvPr id="36869" name="图片 36868" descr="老舍2"/>
          <p:cNvPicPr>
            <a:picLocks noChangeAspect="1"/>
          </p:cNvPicPr>
          <p:nvPr/>
        </p:nvPicPr>
        <p:blipFill>
          <a:blip r:embed="rId4"/>
          <a:stretch>
            <a:fillRect/>
          </a:stretch>
        </p:blipFill>
        <p:spPr>
          <a:xfrm>
            <a:off x="478790" y="1216025"/>
            <a:ext cx="2374265" cy="3185795"/>
          </a:xfrm>
          <a:prstGeom prst="rect">
            <a:avLst/>
          </a:prstGeom>
          <a:noFill/>
          <a:ln w="9525">
            <a:noFill/>
          </a:ln>
        </p:spPr>
      </p:pic>
      <p:sp>
        <p:nvSpPr>
          <p:cNvPr id="36870" name="文本框 36869"/>
          <p:cNvSpPr txBox="1"/>
          <p:nvPr/>
        </p:nvSpPr>
        <p:spPr>
          <a:xfrm>
            <a:off x="478790" y="4044950"/>
            <a:ext cx="11525885" cy="2676525"/>
          </a:xfrm>
          <a:prstGeom prst="rect">
            <a:avLst/>
          </a:prstGeom>
          <a:noFill/>
          <a:ln w="9525">
            <a:noFill/>
          </a:ln>
        </p:spPr>
        <p:txBody>
          <a:bodyPr wrap="square">
            <a:spAutoFit/>
          </a:bodyPr>
          <a:lstStyle/>
          <a:p>
            <a:pPr>
              <a:spcBef>
                <a:spcPct val="50000"/>
              </a:spcBef>
            </a:pPr>
            <a:r>
              <a:rPr lang="en-US" altLang="zh-CN" sz="2800" b="1">
                <a:latin typeface="宋体" panose="02010600030101010101" pitchFamily="2" charset="-122"/>
                <a:ea typeface="_x000B__x000C_"/>
              </a:rPr>
              <a:t>                   </a:t>
            </a:r>
            <a:r>
              <a:rPr lang="zh-CN" altLang="zh-CN" sz="2800" b="1">
                <a:latin typeface="宋体" panose="02010600030101010101" pitchFamily="2" charset="-122"/>
                <a:ea typeface="_x000B__x000C_"/>
              </a:rPr>
              <a:t>一生写了约计800万字的作品。主要有：长篇小说</a:t>
            </a:r>
            <a:r>
              <a:rPr lang="en-US" altLang="zh-CN" sz="2800" b="1">
                <a:latin typeface="宋体" panose="02010600030101010101" pitchFamily="2" charset="-122"/>
                <a:ea typeface="_x000B__x000C_"/>
              </a:rPr>
              <a:t>《</a:t>
            </a:r>
            <a:r>
              <a:rPr lang="zh-CN" altLang="en-US" sz="2800" b="1">
                <a:latin typeface="宋体" panose="02010600030101010101" pitchFamily="2" charset="-122"/>
                <a:ea typeface="_x000B__x000C_"/>
              </a:rPr>
              <a:t>老张的哲学</a:t>
            </a:r>
            <a:r>
              <a:rPr lang="en-US" altLang="zh-CN" sz="2800" b="1">
                <a:latin typeface="宋体" panose="02010600030101010101" pitchFamily="2" charset="-122"/>
                <a:ea typeface="_x000B__x000C_"/>
              </a:rPr>
              <a:t>》</a:t>
            </a:r>
            <a:r>
              <a:rPr lang="zh-CN" altLang="en-US" sz="2800" b="1">
                <a:latin typeface="宋体" panose="02010600030101010101" pitchFamily="2" charset="-122"/>
                <a:ea typeface="_x000B__x000C_"/>
              </a:rPr>
              <a:t>、</a:t>
            </a:r>
            <a:r>
              <a:rPr lang="zh-CN" altLang="zh-CN" sz="2800" b="1">
                <a:latin typeface="宋体" panose="02010600030101010101" pitchFamily="2" charset="-122"/>
                <a:ea typeface="_x000B__x000C_"/>
              </a:rPr>
              <a:t>《二马》、《离婚》、《牛天赐传》、</a:t>
            </a:r>
            <a:r>
              <a:rPr lang="zh-CN" altLang="zh-CN" sz="2800" b="1">
                <a:solidFill>
                  <a:srgbClr val="FF0000"/>
                </a:solidFill>
                <a:latin typeface="宋体" panose="02010600030101010101" pitchFamily="2" charset="-122"/>
                <a:ea typeface="_x000B__x000C_"/>
              </a:rPr>
              <a:t>《骆驼祥子》、《四世同堂》</a:t>
            </a:r>
            <a:r>
              <a:rPr lang="zh-CN" altLang="zh-CN" sz="2800" b="1">
                <a:latin typeface="宋体" panose="02010600030101010101" pitchFamily="2" charset="-122"/>
                <a:ea typeface="_x000B__x000C_"/>
              </a:rPr>
              <a:t>；中篇小说《月牙儿》、《我这一辈子》；短篇小说《柳家大院》、《断魂枪》；剧本</a:t>
            </a:r>
            <a:r>
              <a:rPr lang="zh-CN" altLang="zh-CN" sz="2800" b="1">
                <a:solidFill>
                  <a:srgbClr val="FF0000"/>
                </a:solidFill>
                <a:latin typeface="宋体" panose="02010600030101010101" pitchFamily="2" charset="-122"/>
                <a:ea typeface="_x000B__x000C_"/>
              </a:rPr>
              <a:t>《龙须沟》、《茶馆》</a:t>
            </a:r>
            <a:r>
              <a:rPr lang="zh-CN" altLang="zh-CN" sz="2800" b="1">
                <a:latin typeface="宋体" panose="02010600030101010101" pitchFamily="2" charset="-122"/>
                <a:ea typeface="_x000B__x000C_"/>
              </a:rPr>
              <a:t>、《方珍珠》。他的作品以独特的</a:t>
            </a:r>
            <a:r>
              <a:rPr lang="zh-CN" altLang="zh-CN" sz="2800" b="1">
                <a:solidFill>
                  <a:srgbClr val="FF0000"/>
                </a:solidFill>
                <a:latin typeface="宋体" panose="02010600030101010101" pitchFamily="2" charset="-122"/>
                <a:ea typeface="_x000B__x000C_"/>
              </a:rPr>
              <a:t>幽默风格</a:t>
            </a:r>
            <a:r>
              <a:rPr lang="zh-CN" altLang="zh-CN" sz="2800" b="1">
                <a:latin typeface="宋体" panose="02010600030101010101" pitchFamily="2" charset="-122"/>
                <a:ea typeface="_x000B__x000C_"/>
              </a:rPr>
              <a:t>和浓郁的</a:t>
            </a:r>
            <a:r>
              <a:rPr lang="zh-CN" altLang="zh-CN" sz="2800" b="1">
                <a:solidFill>
                  <a:srgbClr val="FF0000"/>
                </a:solidFill>
                <a:latin typeface="宋体" panose="02010600030101010101" pitchFamily="2" charset="-122"/>
                <a:ea typeface="_x000B__x000C_"/>
              </a:rPr>
              <a:t>民族色彩</a:t>
            </a:r>
            <a:r>
              <a:rPr lang="zh-CN" altLang="zh-CN" sz="2800" b="1">
                <a:latin typeface="宋体" panose="02010600030101010101" pitchFamily="2" charset="-122"/>
                <a:ea typeface="_x000B__x000C_"/>
              </a:rPr>
              <a:t>以及从内容到形式的雅俗共赏而赢得了广大读者的喜爱。</a:t>
            </a:r>
            <a:endParaRPr lang="zh-CN" altLang="en-US" sz="2800" b="1">
              <a:latin typeface="宋体" panose="02010600030101010101" pitchFamily="2" charset="-122"/>
              <a:ea typeface="_x000B__x000C_"/>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6868"/>
                                        </p:tgtEl>
                                        <p:attrNameLst>
                                          <p:attrName>style.visibility</p:attrName>
                                        </p:attrNameLst>
                                      </p:cBhvr>
                                      <p:to>
                                        <p:strVal val="visible"/>
                                      </p:to>
                                    </p:set>
                                    <p:anim calcmode="lin" valueType="num">
                                      <p:cBhvr>
                                        <p:cTn id="14" dur="500" fill="hold"/>
                                        <p:tgtEl>
                                          <p:spTgt spid="36868"/>
                                        </p:tgtEl>
                                        <p:attrNameLst>
                                          <p:attrName>ppt_w</p:attrName>
                                        </p:attrNameLst>
                                      </p:cBhvr>
                                      <p:tavLst>
                                        <p:tav tm="0">
                                          <p:val>
                                            <p:fltVal val="0"/>
                                          </p:val>
                                        </p:tav>
                                        <p:tav tm="100000">
                                          <p:val>
                                            <p:strVal val="#ppt_w"/>
                                          </p:val>
                                        </p:tav>
                                      </p:tavLst>
                                    </p:anim>
                                    <p:anim calcmode="lin" valueType="num">
                                      <p:cBhvr>
                                        <p:cTn id="15" dur="500" fill="hold"/>
                                        <p:tgtEl>
                                          <p:spTgt spid="36868"/>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0"/>
                                  </p:stCondLst>
                                  <p:childTnLst>
                                    <p:set>
                                      <p:cBhvr>
                                        <p:cTn id="17" dur="1" fill="hold">
                                          <p:stCondLst>
                                            <p:cond delay="0"/>
                                          </p:stCondLst>
                                        </p:cTn>
                                        <p:tgtEl>
                                          <p:spTgt spid="36870"/>
                                        </p:tgtEl>
                                        <p:attrNameLst>
                                          <p:attrName>style.visibility</p:attrName>
                                        </p:attrNameLst>
                                      </p:cBhvr>
                                      <p:to>
                                        <p:strVal val="visible"/>
                                      </p:to>
                                    </p:set>
                                    <p:anim calcmode="lin" valueType="num">
                                      <p:cBhvr>
                                        <p:cTn id="18" dur="500" fill="hold"/>
                                        <p:tgtEl>
                                          <p:spTgt spid="36870"/>
                                        </p:tgtEl>
                                        <p:attrNameLst>
                                          <p:attrName>ppt_w</p:attrName>
                                        </p:attrNameLst>
                                      </p:cBhvr>
                                      <p:tavLst>
                                        <p:tav tm="0">
                                          <p:val>
                                            <p:fltVal val="0"/>
                                          </p:val>
                                        </p:tav>
                                        <p:tav tm="100000">
                                          <p:val>
                                            <p:strVal val="#ppt_w"/>
                                          </p:val>
                                        </p:tav>
                                      </p:tavLst>
                                    </p:anim>
                                    <p:anim calcmode="lin" valueType="num">
                                      <p:cBhvr>
                                        <p:cTn id="19" dur="500" fill="hold"/>
                                        <p:tgtEl>
                                          <p:spTgt spid="3687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3687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创作背景</a:t>
            </a:r>
            <a:endParaRPr lang="zh-CN" altLang="en-US" sz="4800">
              <a:latin typeface="隶书" panose="02010509060101010101" charset="-122"/>
              <a:ea typeface="隶书" panose="02010509060101010101" charset="-122"/>
            </a:endParaRPr>
          </a:p>
        </p:txBody>
      </p:sp>
      <p:sp>
        <p:nvSpPr>
          <p:cNvPr id="36868" name="矩形 36867"/>
          <p:cNvSpPr/>
          <p:nvPr/>
        </p:nvSpPr>
        <p:spPr>
          <a:xfrm>
            <a:off x="4403090" y="1273175"/>
            <a:ext cx="7398385" cy="5303520"/>
          </a:xfrm>
          <a:prstGeom prst="rect">
            <a:avLst/>
          </a:prstGeom>
          <a:noFill/>
          <a:ln w="9525">
            <a:noFill/>
          </a:ln>
        </p:spPr>
        <p:txBody>
          <a:bodyPr wrap="square">
            <a:spAutoFit/>
          </a:bodyPr>
          <a:lstStyle/>
          <a:p>
            <a:pPr algn="just">
              <a:lnSpc>
                <a:spcPct val="110000"/>
              </a:lnSpc>
            </a:pPr>
            <a:r>
              <a:rPr lang="en-US" altLang="zh-CN" sz="2800" b="1">
                <a:latin typeface="宋体" panose="02010600030101010101" pitchFamily="2" charset="-122"/>
                <a:ea typeface="_x000B__x000C_"/>
              </a:rPr>
              <a:t>    </a:t>
            </a:r>
            <a:r>
              <a:rPr lang="zh-CN" altLang="en-US" sz="2800" b="1">
                <a:latin typeface="宋体" panose="02010600030101010101" pitchFamily="2" charset="-122"/>
                <a:ea typeface="宋体" panose="02010600030101010101" pitchFamily="2" charset="-122"/>
              </a:rPr>
              <a:t>老舍说：</a:t>
            </a:r>
            <a:r>
              <a:rPr lang="zh-CN" altLang="en-US" sz="2800" b="1">
                <a:latin typeface="隶书" panose="02010509060101010101" charset="-122"/>
                <a:ea typeface="隶书" panose="02010509060101010101" charset="-122"/>
                <a:sym typeface="+mn-ea"/>
              </a:rPr>
              <a:t>茶馆是三教九流会面之处，可以多容纳各色人物。</a:t>
            </a:r>
            <a:r>
              <a:rPr lang="zh-CN" altLang="en-US" sz="2800" b="1">
                <a:solidFill>
                  <a:srgbClr val="FF3300"/>
                </a:solidFill>
                <a:latin typeface="隶书" panose="02010509060101010101" charset="-122"/>
                <a:ea typeface="隶书" panose="02010509060101010101" charset="-122"/>
                <a:sym typeface="+mn-ea"/>
              </a:rPr>
              <a:t>一个大茶馆就是一个小社会</a:t>
            </a:r>
            <a:r>
              <a:rPr lang="zh-CN" altLang="en-US" sz="2800" b="1">
                <a:latin typeface="隶书" panose="02010509060101010101" charset="-122"/>
                <a:ea typeface="隶书" panose="02010509060101010101" charset="-122"/>
                <a:sym typeface="+mn-ea"/>
              </a:rPr>
              <a:t>。这出戏虽只有三幕，可是写了</a:t>
            </a:r>
            <a:r>
              <a:rPr lang="zh-CN" altLang="en-US" sz="2800" b="1">
                <a:solidFill>
                  <a:srgbClr val="FF3300"/>
                </a:solidFill>
                <a:latin typeface="隶书" panose="02010509060101010101" charset="-122"/>
                <a:ea typeface="隶书" panose="02010509060101010101" charset="-122"/>
                <a:sym typeface="+mn-ea"/>
              </a:rPr>
              <a:t>五十来年的变迁</a:t>
            </a:r>
            <a:r>
              <a:rPr lang="zh-CN" altLang="en-US" sz="2800" b="1">
                <a:latin typeface="隶书" panose="02010509060101010101" charset="-122"/>
                <a:ea typeface="隶书" panose="02010509060101010101" charset="-122"/>
                <a:sym typeface="+mn-ea"/>
              </a:rPr>
              <a:t>。在这些变迁里，没法子躲开政治问题。可是，我不熟悉政治舞台上的高官大人，没法子正面描写他们的促进与促退。我也不十分懂政治。我只认识一些小人物，这些人物是经常下茶馆的。那么，我要是把他们集合到一个茶馆里，用他们生活上的变迁反映社会的变迁，不就侧面地透露出一些政治消息么？这样，我就决定了去写</a:t>
            </a:r>
            <a:r>
              <a:rPr lang="en-US" altLang="zh-CN" sz="2800" b="1">
                <a:latin typeface="隶书" panose="02010509060101010101" charset="-122"/>
                <a:ea typeface="隶书" panose="02010509060101010101" charset="-122"/>
                <a:sym typeface="+mn-ea"/>
              </a:rPr>
              <a:t>《</a:t>
            </a:r>
            <a:r>
              <a:rPr lang="zh-CN" altLang="en-US" sz="2800" b="1">
                <a:latin typeface="隶书" panose="02010509060101010101" charset="-122"/>
                <a:ea typeface="隶书" panose="02010509060101010101" charset="-122"/>
                <a:sym typeface="+mn-ea"/>
              </a:rPr>
              <a:t>茶馆</a:t>
            </a:r>
            <a:r>
              <a:rPr lang="en-US" altLang="zh-CN" sz="2800" b="1">
                <a:latin typeface="隶书" panose="02010509060101010101" charset="-122"/>
                <a:ea typeface="隶书" panose="02010509060101010101" charset="-122"/>
                <a:sym typeface="+mn-ea"/>
              </a:rPr>
              <a:t>》</a:t>
            </a:r>
            <a:r>
              <a:rPr lang="zh-CN" altLang="en-US" sz="2800" b="1">
                <a:latin typeface="隶书" panose="02010509060101010101" charset="-122"/>
                <a:ea typeface="隶书" panose="02010509060101010101" charset="-122"/>
                <a:sym typeface="+mn-ea"/>
              </a:rPr>
              <a:t>。</a:t>
            </a:r>
            <a:endParaRPr lang="zh-CN" altLang="en-US" sz="2800" b="1">
              <a:latin typeface="隶书" panose="02010509060101010101" charset="-122"/>
              <a:ea typeface="隶书" panose="02010509060101010101" charset="-122"/>
            </a:endParaRPr>
          </a:p>
        </p:txBody>
      </p:sp>
      <p:pic>
        <p:nvPicPr>
          <p:cNvPr id="191492" name="Picture 3" descr="茶馆8"/>
          <p:cNvPicPr>
            <a:picLocks noChangeAspect="1"/>
          </p:cNvPicPr>
          <p:nvPr/>
        </p:nvPicPr>
        <p:blipFill>
          <a:blip r:embed="rId4"/>
          <a:stretch>
            <a:fillRect/>
          </a:stretch>
        </p:blipFill>
        <p:spPr>
          <a:xfrm>
            <a:off x="474980" y="3960495"/>
            <a:ext cx="3632200" cy="2578100"/>
          </a:xfrm>
          <a:prstGeom prst="rect">
            <a:avLst/>
          </a:prstGeom>
          <a:noFill/>
          <a:ln w="9525">
            <a:noFill/>
          </a:ln>
        </p:spPr>
      </p:pic>
      <p:pic>
        <p:nvPicPr>
          <p:cNvPr id="65540" name="Picture 4" descr="茶壶"/>
          <p:cNvPicPr>
            <a:picLocks noChangeAspect="1"/>
          </p:cNvPicPr>
          <p:nvPr/>
        </p:nvPicPr>
        <p:blipFill>
          <a:blip r:embed="rId5"/>
          <a:stretch>
            <a:fillRect/>
          </a:stretch>
        </p:blipFill>
        <p:spPr>
          <a:xfrm>
            <a:off x="475615" y="1341120"/>
            <a:ext cx="3631565" cy="240093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6868"/>
                                        </p:tgtEl>
                                        <p:attrNameLst>
                                          <p:attrName>style.visibility</p:attrName>
                                        </p:attrNameLst>
                                      </p:cBhvr>
                                      <p:to>
                                        <p:strVal val="visible"/>
                                      </p:to>
                                    </p:set>
                                    <p:anim calcmode="lin" valueType="num">
                                      <p:cBhvr>
                                        <p:cTn id="14" dur="500" fill="hold"/>
                                        <p:tgtEl>
                                          <p:spTgt spid="36868"/>
                                        </p:tgtEl>
                                        <p:attrNameLst>
                                          <p:attrName>ppt_w</p:attrName>
                                        </p:attrNameLst>
                                      </p:cBhvr>
                                      <p:tavLst>
                                        <p:tav tm="0">
                                          <p:val>
                                            <p:fltVal val="0"/>
                                          </p:val>
                                        </p:tav>
                                        <p:tav tm="100000">
                                          <p:val>
                                            <p:strVal val="#ppt_w"/>
                                          </p:val>
                                        </p:tav>
                                      </p:tavLst>
                                    </p:anim>
                                    <p:anim calcmode="lin" valueType="num">
                                      <p:cBhvr>
                                        <p:cTn id="15" dur="500" fill="hold"/>
                                        <p:tgtEl>
                                          <p:spTgt spid="368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话剧常识</a:t>
            </a:r>
            <a:endParaRPr lang="zh-CN" altLang="en-US" sz="4800">
              <a:latin typeface="隶书" panose="02010509060101010101" charset="-122"/>
              <a:ea typeface="隶书" panose="02010509060101010101" charset="-122"/>
            </a:endParaRPr>
          </a:p>
        </p:txBody>
      </p:sp>
      <p:sp>
        <p:nvSpPr>
          <p:cNvPr id="36868" name="矩形 36867"/>
          <p:cNvSpPr/>
          <p:nvPr/>
        </p:nvSpPr>
        <p:spPr>
          <a:xfrm>
            <a:off x="299085" y="1080770"/>
            <a:ext cx="11555730" cy="5777230"/>
          </a:xfrm>
          <a:prstGeom prst="rect">
            <a:avLst/>
          </a:prstGeom>
          <a:noFill/>
          <a:ln w="9525">
            <a:noFill/>
          </a:ln>
        </p:spPr>
        <p:txBody>
          <a:bodyPr wrap="square">
            <a:spAutoFit/>
          </a:bodyPr>
          <a:lstStyle/>
          <a:p>
            <a:pPr algn="just">
              <a:lnSpc>
                <a:spcPct val="110000"/>
              </a:lnSpc>
            </a:pPr>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话剧：是以演员的对话和动作为主要表现手段的戏剧形式。</a:t>
            </a:r>
            <a:endParaRPr lang="zh-CN" altLang="en-US" sz="2800" b="1">
              <a:latin typeface="宋体" panose="02010600030101010101" pitchFamily="2" charset="-122"/>
              <a:ea typeface="宋体" panose="02010600030101010101" pitchFamily="2" charset="-122"/>
            </a:endParaRPr>
          </a:p>
          <a:p>
            <a:pPr algn="just">
              <a:lnSpc>
                <a:spcPct val="110000"/>
              </a:lnSpc>
            </a:pPr>
            <a:r>
              <a:rPr lang="en-US" altLang="zh-CN" sz="2800" b="1">
                <a:latin typeface="宋体" panose="02010600030101010101" pitchFamily="2" charset="-122"/>
                <a:ea typeface="宋体" panose="02010600030101010101" pitchFamily="2" charset="-122"/>
                <a:sym typeface="+mn-ea"/>
              </a:rPr>
              <a:t>2.</a:t>
            </a:r>
            <a:r>
              <a:rPr lang="zh-CN" altLang="en-US" sz="2800" b="1">
                <a:latin typeface="宋体" panose="02010600030101010101" pitchFamily="2" charset="-122"/>
                <a:ea typeface="宋体" panose="02010600030101010101" pitchFamily="2" charset="-122"/>
                <a:sym typeface="+mn-ea"/>
              </a:rPr>
              <a:t>特点：舞台性、直观性、综合性、对话性。</a:t>
            </a:r>
            <a:endParaRPr lang="zh-CN" altLang="en-US" sz="2800" b="1">
              <a:latin typeface="宋体" panose="02010600030101010101" pitchFamily="2" charset="-122"/>
              <a:ea typeface="宋体" panose="02010600030101010101" pitchFamily="2" charset="-122"/>
              <a:sym typeface="+mn-ea"/>
            </a:endParaRPr>
          </a:p>
          <a:p>
            <a:pPr algn="just">
              <a:lnSpc>
                <a:spcPct val="110000"/>
              </a:lnSpc>
            </a:pPr>
            <a:r>
              <a:rPr lang="en-US" altLang="zh-CN" sz="2800" b="1">
                <a:latin typeface="宋体" panose="02010600030101010101" pitchFamily="2" charset="-122"/>
                <a:ea typeface="宋体" panose="02010600030101010101" pitchFamily="2" charset="-122"/>
                <a:sym typeface="+mn-ea"/>
              </a:rPr>
              <a:t>3.</a:t>
            </a:r>
            <a:r>
              <a:rPr lang="zh-CN" altLang="en-US" sz="2800" b="1">
                <a:latin typeface="宋体" panose="02010600030101010101" pitchFamily="2" charset="-122"/>
                <a:ea typeface="宋体" panose="02010600030101010101" pitchFamily="2" charset="-122"/>
                <a:sym typeface="+mn-ea"/>
              </a:rPr>
              <a:t>剧本：</a:t>
            </a:r>
            <a:endParaRPr lang="zh-CN" altLang="en-US" sz="2800" b="1">
              <a:latin typeface="宋体" panose="02010600030101010101" pitchFamily="2" charset="-122"/>
              <a:ea typeface="宋体" panose="02010600030101010101" pitchFamily="2" charset="-122"/>
              <a:sym typeface="+mn-ea"/>
            </a:endParaRPr>
          </a:p>
          <a:p>
            <a:pPr algn="just">
              <a:lnSpc>
                <a:spcPct val="110000"/>
              </a:lnSpc>
            </a:pPr>
            <a:r>
              <a:rPr lang="zh-CN" altLang="en-US" sz="2800" b="1">
                <a:latin typeface="宋体" panose="02010600030101010101" pitchFamily="2" charset="-122"/>
                <a:ea typeface="宋体" panose="02010600030101010101" pitchFamily="2" charset="-122"/>
                <a:sym typeface="+mn-ea"/>
              </a:rPr>
              <a:t>    文学作品中的一种体裁，指戏剧艺术的文学部分，它直接规定了戏剧的题材、主题、人物、情节、语言和结构，是戏剧演出的基础和依据。它的主要组成部分有：</a:t>
            </a:r>
            <a:r>
              <a:rPr lang="zh-CN" altLang="en-US" sz="2800" b="1">
                <a:solidFill>
                  <a:srgbClr val="FF0000"/>
                </a:solidFill>
                <a:latin typeface="宋体" panose="02010600030101010101" pitchFamily="2" charset="-122"/>
                <a:ea typeface="宋体" panose="02010600030101010101" pitchFamily="2" charset="-122"/>
                <a:sym typeface="+mn-ea"/>
              </a:rPr>
              <a:t>台词</a:t>
            </a:r>
            <a:r>
              <a:rPr lang="zh-CN" altLang="en-US" sz="2800" b="1">
                <a:latin typeface="宋体" panose="02010600030101010101" pitchFamily="2" charset="-122"/>
                <a:ea typeface="宋体" panose="02010600030101010101" pitchFamily="2" charset="-122"/>
                <a:sym typeface="+mn-ea"/>
              </a:rPr>
              <a:t>（包括对话、独白、旁白和唱词）、</a:t>
            </a:r>
            <a:r>
              <a:rPr lang="zh-CN" altLang="en-US" sz="2800" b="1">
                <a:solidFill>
                  <a:srgbClr val="FF0000"/>
                </a:solidFill>
                <a:latin typeface="宋体" panose="02010600030101010101" pitchFamily="2" charset="-122"/>
                <a:ea typeface="宋体" panose="02010600030101010101" pitchFamily="2" charset="-122"/>
                <a:sym typeface="+mn-ea"/>
              </a:rPr>
              <a:t>舞台指示</a:t>
            </a:r>
            <a:r>
              <a:rPr lang="zh-CN" altLang="en-US" sz="2800" b="1">
                <a:latin typeface="宋体" panose="02010600030101010101" pitchFamily="2" charset="-122"/>
                <a:ea typeface="宋体" panose="02010600030101010101" pitchFamily="2" charset="-122"/>
                <a:sym typeface="+mn-ea"/>
              </a:rPr>
              <a:t>（包括人物形象特征、心理活动、情感变化和场景、气氛的描写，时间、地点、人物上下场和动作的说明，对灯光、布景、效果等艺术处理的要求等）</a:t>
            </a:r>
            <a:endParaRPr lang="zh-CN" altLang="en-US" sz="2800" b="1">
              <a:latin typeface="宋体" panose="02010600030101010101" pitchFamily="2" charset="-122"/>
              <a:ea typeface="宋体" panose="02010600030101010101" pitchFamily="2" charset="-122"/>
              <a:sym typeface="+mn-ea"/>
            </a:endParaRPr>
          </a:p>
          <a:p>
            <a:pPr algn="just">
              <a:lnSpc>
                <a:spcPct val="110000"/>
              </a:lnSpc>
            </a:pPr>
            <a:r>
              <a:rPr lang="en-US" altLang="zh-CN" sz="2800" b="1">
                <a:latin typeface="宋体" panose="02010600030101010101" pitchFamily="2" charset="-122"/>
                <a:ea typeface="宋体" panose="02010600030101010101" pitchFamily="2" charset="-122"/>
                <a:sym typeface="+mn-ea"/>
              </a:rPr>
              <a:t>4.</a:t>
            </a:r>
            <a:r>
              <a:rPr lang="zh-CN" altLang="en-US" sz="2800" b="1">
                <a:solidFill>
                  <a:srgbClr val="FF0000"/>
                </a:solidFill>
                <a:latin typeface="宋体" panose="02010600030101010101" pitchFamily="2" charset="-122"/>
                <a:ea typeface="宋体" panose="02010600030101010101" pitchFamily="2" charset="-122"/>
                <a:sym typeface="+mn-ea"/>
              </a:rPr>
              <a:t>潜台词</a:t>
            </a:r>
            <a:r>
              <a:rPr lang="zh-CN" altLang="en-US" sz="2800" b="1">
                <a:latin typeface="宋体" panose="02010600030101010101" pitchFamily="2" charset="-122"/>
                <a:ea typeface="宋体" panose="02010600030101010101" pitchFamily="2" charset="-122"/>
                <a:sym typeface="+mn-ea"/>
              </a:rPr>
              <a:t>：</a:t>
            </a:r>
            <a:endParaRPr lang="zh-CN" altLang="en-US" sz="2800" b="1">
              <a:latin typeface="宋体" panose="02010600030101010101" pitchFamily="2" charset="-122"/>
              <a:ea typeface="宋体" panose="02010600030101010101" pitchFamily="2" charset="-122"/>
              <a:sym typeface="+mn-ea"/>
            </a:endParaRPr>
          </a:p>
          <a:p>
            <a:pPr algn="just">
              <a:lnSpc>
                <a:spcPct val="110000"/>
              </a:lnSpc>
            </a:pPr>
            <a:r>
              <a:rPr lang="zh-CN" altLang="en-US" sz="2800" b="1">
                <a:latin typeface="宋体" panose="02010600030101010101" pitchFamily="2" charset="-122"/>
                <a:ea typeface="宋体" panose="02010600030101010101" pitchFamily="2" charset="-122"/>
                <a:sym typeface="+mn-ea"/>
              </a:rPr>
              <a:t>    角色台词的内在实质。包括说话的目的、言外之意和未尽之言等，演员虽未说出，但观众可以意会。</a:t>
            </a:r>
            <a:endParaRPr lang="zh-CN" altLang="en-US" sz="2800" b="1">
              <a:latin typeface="宋体" panose="02010600030101010101" pitchFamily="2" charset="-122"/>
              <a:ea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6868"/>
                                        </p:tgtEl>
                                        <p:attrNameLst>
                                          <p:attrName>style.visibility</p:attrName>
                                        </p:attrNameLst>
                                      </p:cBhvr>
                                      <p:to>
                                        <p:strVal val="visible"/>
                                      </p:to>
                                    </p:set>
                                    <p:anim calcmode="lin" valueType="num">
                                      <p:cBhvr>
                                        <p:cTn id="14" dur="500" fill="hold"/>
                                        <p:tgtEl>
                                          <p:spTgt spid="36868"/>
                                        </p:tgtEl>
                                        <p:attrNameLst>
                                          <p:attrName>ppt_w</p:attrName>
                                        </p:attrNameLst>
                                      </p:cBhvr>
                                      <p:tavLst>
                                        <p:tav tm="0">
                                          <p:val>
                                            <p:fltVal val="0"/>
                                          </p:val>
                                        </p:tav>
                                        <p:tav tm="100000">
                                          <p:val>
                                            <p:strVal val="#ppt_w"/>
                                          </p:val>
                                        </p:tav>
                                      </p:tavLst>
                                    </p:anim>
                                    <p:anim calcmode="lin" valueType="num">
                                      <p:cBhvr>
                                        <p:cTn id="15" dur="500" fill="hold"/>
                                        <p:tgtEl>
                                          <p:spTgt spid="368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话剧常识</a:t>
            </a:r>
            <a:endParaRPr lang="zh-CN" altLang="en-US" sz="4800">
              <a:latin typeface="隶书" panose="02010509060101010101" charset="-122"/>
              <a:ea typeface="隶书" panose="02010509060101010101" charset="-122"/>
            </a:endParaRPr>
          </a:p>
        </p:txBody>
      </p:sp>
      <p:sp>
        <p:nvSpPr>
          <p:cNvPr id="36868" name="矩形 36867"/>
          <p:cNvSpPr/>
          <p:nvPr/>
        </p:nvSpPr>
        <p:spPr>
          <a:xfrm>
            <a:off x="396240" y="1080770"/>
            <a:ext cx="11322685" cy="6251575"/>
          </a:xfrm>
          <a:prstGeom prst="rect">
            <a:avLst/>
          </a:prstGeom>
          <a:noFill/>
          <a:ln w="9525">
            <a:noFill/>
          </a:ln>
        </p:spPr>
        <p:txBody>
          <a:bodyPr wrap="square">
            <a:spAutoFit/>
          </a:bodyPr>
          <a:lstStyle/>
          <a:p>
            <a:pPr algn="just">
              <a:lnSpc>
                <a:spcPct val="110000"/>
              </a:lnSpc>
            </a:pPr>
            <a:r>
              <a:rPr lang="en-US" altLang="zh-CN" sz="2800" b="1">
                <a:latin typeface="宋体" panose="02010600030101010101" pitchFamily="2" charset="-122"/>
                <a:ea typeface="宋体" panose="02010600030101010101" pitchFamily="2" charset="-122"/>
              </a:rPr>
              <a:t>5.</a:t>
            </a:r>
            <a:r>
              <a:rPr lang="zh-CN" altLang="en-US" sz="2800" b="1">
                <a:latin typeface="宋体" panose="02010600030101010101" pitchFamily="2" charset="-122"/>
                <a:ea typeface="宋体" panose="02010600030101010101" pitchFamily="2" charset="-122"/>
              </a:rPr>
              <a:t>分类：</a:t>
            </a:r>
            <a:endParaRPr lang="zh-CN" altLang="en-US" sz="2800" b="1">
              <a:latin typeface="宋体" panose="02010600030101010101" pitchFamily="2" charset="-122"/>
              <a:ea typeface="宋体" panose="02010600030101010101" pitchFamily="2" charset="-122"/>
            </a:endParaRPr>
          </a:p>
          <a:p>
            <a:pPr algn="just">
              <a:lnSpc>
                <a:spcPct val="110000"/>
              </a:lnSpc>
            </a:pPr>
            <a:r>
              <a:rPr lang="zh-CN" altLang="en-US" sz="2800" b="1">
                <a:latin typeface="宋体" panose="02010600030101010101" pitchFamily="2" charset="-122"/>
                <a:ea typeface="宋体" panose="02010600030101010101" pitchFamily="2" charset="-122"/>
              </a:rPr>
              <a:t>    按题材不同：历史剧、纪实剧、儿童剧等。按剧作长度不同：独幕剧、多幕剧、短剧。按不同创作方法：古典主义戏剧、浪漫主义戏剧等。按矛盾冲突性质与人物命运的结局所表现出的价值取向不同：喜剧、悲剧和正剧。</a:t>
            </a:r>
            <a:endParaRPr lang="zh-CN" altLang="en-US" sz="2800" b="1">
              <a:latin typeface="宋体" panose="02010600030101010101" pitchFamily="2" charset="-122"/>
              <a:ea typeface="宋体" panose="02010600030101010101" pitchFamily="2" charset="-122"/>
            </a:endParaRPr>
          </a:p>
          <a:p>
            <a:pPr algn="just">
              <a:lnSpc>
                <a:spcPct val="110000"/>
              </a:lnSpc>
            </a:pPr>
            <a:r>
              <a:rPr lang="zh-CN" altLang="en-US" sz="2800" b="1">
                <a:latin typeface="宋体" panose="02010600030101010101" pitchFamily="2" charset="-122"/>
                <a:ea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rPr>
              <a:t>喜剧</a:t>
            </a:r>
            <a:r>
              <a:rPr lang="zh-CN" altLang="en-US" sz="2800" b="1">
                <a:latin typeface="宋体" panose="02010600030101010101" pitchFamily="2" charset="-122"/>
                <a:ea typeface="宋体" panose="02010600030101010101" pitchFamily="2" charset="-122"/>
              </a:rPr>
              <a:t>：一般以讽刺或嘲笑假恶丑的社会现象，从而肯定和赞扬真善美的社会现象为主要内容。鲁迅说</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喜剧将那无价值的撕破给人看</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悲剧</a:t>
            </a:r>
            <a:r>
              <a:rPr lang="zh-CN" altLang="en-US" sz="2800" b="1">
                <a:latin typeface="宋体" panose="02010600030101010101" pitchFamily="2" charset="-122"/>
                <a:ea typeface="宋体" panose="02010600030101010101" pitchFamily="2" charset="-122"/>
              </a:rPr>
              <a:t>：一般反应作为真善美因素一方的主人公与作为假恶丑因素一方的势力之间的严重冲突，主人公多为正面人物，甚至是英雄人物，他们所进行的事业和追求的理想，往往遭致失败与挫折。正如鲁迅说的</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悲剧将人生有价值的东西毁灭给人看</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正剧</a:t>
            </a:r>
            <a:r>
              <a:rPr lang="zh-CN" altLang="en-US" sz="2800" b="1">
                <a:latin typeface="宋体" panose="02010600030101010101" pitchFamily="2" charset="-122"/>
                <a:ea typeface="宋体" panose="02010600030101010101" pitchFamily="2" charset="-122"/>
              </a:rPr>
              <a:t>：介于悲剧与喜剧之间，二者相互补充与渗透，也叫悲喜剧。）</a:t>
            </a:r>
            <a:endParaRPr lang="zh-CN" altLang="en-US" sz="2800" b="1">
              <a:latin typeface="宋体" panose="02010600030101010101" pitchFamily="2" charset="-122"/>
              <a:ea typeface="宋体" panose="02010600030101010101" pitchFamily="2" charset="-122"/>
            </a:endParaRPr>
          </a:p>
          <a:p>
            <a:pPr algn="just">
              <a:lnSpc>
                <a:spcPct val="110000"/>
              </a:lnSpc>
            </a:pPr>
            <a:r>
              <a:rPr lang="zh-CN" altLang="en-US" sz="2800" b="1">
                <a:latin typeface="宋体" panose="02010600030101010101" pitchFamily="2" charset="-122"/>
                <a:ea typeface="宋体" panose="02010600030101010101" pitchFamily="2" charset="-122"/>
                <a:sym typeface="+mn-ea"/>
              </a:rPr>
              <a:t>  </a:t>
            </a:r>
            <a:endParaRPr lang="zh-CN" altLang="en-US" sz="2800" b="1">
              <a:latin typeface="宋体" panose="02010600030101010101" pitchFamily="2" charset="-122"/>
              <a:ea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6868"/>
                                        </p:tgtEl>
                                        <p:attrNameLst>
                                          <p:attrName>style.visibility</p:attrName>
                                        </p:attrNameLst>
                                      </p:cBhvr>
                                      <p:to>
                                        <p:strVal val="visible"/>
                                      </p:to>
                                    </p:set>
                                    <p:anim calcmode="lin" valueType="num">
                                      <p:cBhvr>
                                        <p:cTn id="14" dur="500" fill="hold"/>
                                        <p:tgtEl>
                                          <p:spTgt spid="36868"/>
                                        </p:tgtEl>
                                        <p:attrNameLst>
                                          <p:attrName>ppt_w</p:attrName>
                                        </p:attrNameLst>
                                      </p:cBhvr>
                                      <p:tavLst>
                                        <p:tav tm="0">
                                          <p:val>
                                            <p:fltVal val="0"/>
                                          </p:val>
                                        </p:tav>
                                        <p:tav tm="100000">
                                          <p:val>
                                            <p:strVal val="#ppt_w"/>
                                          </p:val>
                                        </p:tav>
                                      </p:tavLst>
                                    </p:anim>
                                    <p:anim calcmode="lin" valueType="num">
                                      <p:cBhvr>
                                        <p:cTn id="15" dur="500" fill="hold"/>
                                        <p:tgtEl>
                                          <p:spTgt spid="368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话剧常识</a:t>
            </a:r>
            <a:endParaRPr lang="zh-CN" altLang="en-US" sz="4800">
              <a:latin typeface="隶书" panose="02010509060101010101" charset="-122"/>
              <a:ea typeface="隶书" panose="02010509060101010101" charset="-122"/>
            </a:endParaRPr>
          </a:p>
        </p:txBody>
      </p:sp>
      <p:sp>
        <p:nvSpPr>
          <p:cNvPr id="36868" name="矩形 36867"/>
          <p:cNvSpPr/>
          <p:nvPr/>
        </p:nvSpPr>
        <p:spPr>
          <a:xfrm>
            <a:off x="396240" y="1195070"/>
            <a:ext cx="11322685" cy="4356100"/>
          </a:xfrm>
          <a:prstGeom prst="rect">
            <a:avLst/>
          </a:prstGeom>
          <a:noFill/>
          <a:ln w="9525">
            <a:noFill/>
          </a:ln>
        </p:spPr>
        <p:txBody>
          <a:bodyPr wrap="square">
            <a:spAutoFit/>
          </a:bodyPr>
          <a:lstStyle/>
          <a:p>
            <a:pPr algn="just">
              <a:lnSpc>
                <a:spcPct val="110000"/>
              </a:lnSpc>
            </a:pPr>
            <a:r>
              <a:rPr lang="en-US" altLang="zh-CN" sz="2800" b="1">
                <a:latin typeface="宋体" panose="02010600030101010101" pitchFamily="2" charset="-122"/>
                <a:ea typeface="宋体" panose="02010600030101010101" pitchFamily="2" charset="-122"/>
              </a:rPr>
              <a:t>6.</a:t>
            </a:r>
            <a:r>
              <a:rPr lang="zh-CN" altLang="en-US" sz="2800" b="1">
                <a:latin typeface="宋体" panose="02010600030101010101" pitchFamily="2" charset="-122"/>
                <a:ea typeface="宋体" panose="02010600030101010101" pitchFamily="2" charset="-122"/>
              </a:rPr>
              <a:t>幕与场：</a:t>
            </a:r>
            <a:endParaRPr lang="zh-CN" altLang="en-US" sz="2800" b="1">
              <a:latin typeface="宋体" panose="02010600030101010101" pitchFamily="2" charset="-122"/>
              <a:ea typeface="宋体" panose="02010600030101010101" pitchFamily="2" charset="-122"/>
            </a:endParaRPr>
          </a:p>
          <a:p>
            <a:pPr algn="just">
              <a:lnSpc>
                <a:spcPct val="110000"/>
              </a:lnSpc>
            </a:pPr>
            <a:r>
              <a:rPr lang="zh-CN" altLang="en-US" sz="2800" b="1">
                <a:latin typeface="宋体" panose="02010600030101010101" pitchFamily="2" charset="-122"/>
                <a:ea typeface="宋体" panose="02010600030101010101" pitchFamily="2" charset="-122"/>
              </a:rPr>
              <a:t>    幕，是戏剧作品和演出中的段落。按剧情发展的时间、地点和事件的变化、转换而划分。幕又可按情节发展的需要划分为场和景。</a:t>
            </a:r>
            <a:endParaRPr lang="zh-CN" altLang="en-US" sz="2800" b="1">
              <a:latin typeface="宋体" panose="02010600030101010101" pitchFamily="2" charset="-122"/>
              <a:ea typeface="宋体" panose="02010600030101010101" pitchFamily="2" charset="-122"/>
            </a:endParaRPr>
          </a:p>
          <a:p>
            <a:pPr algn="just">
              <a:lnSpc>
                <a:spcPct val="110000"/>
              </a:lnSpc>
            </a:pPr>
            <a:endParaRPr lang="en-US" altLang="zh-CN" sz="2800" b="1">
              <a:latin typeface="宋体" panose="02010600030101010101" pitchFamily="2" charset="-122"/>
              <a:ea typeface="宋体" panose="02010600030101010101" pitchFamily="2" charset="-122"/>
            </a:endParaRPr>
          </a:p>
          <a:p>
            <a:pPr algn="just">
              <a:lnSpc>
                <a:spcPct val="110000"/>
              </a:lnSpc>
            </a:pPr>
            <a:r>
              <a:rPr lang="en-US" altLang="zh-CN" sz="2800" b="1">
                <a:latin typeface="宋体" panose="02010600030101010101" pitchFamily="2" charset="-122"/>
                <a:ea typeface="宋体" panose="02010600030101010101" pitchFamily="2" charset="-122"/>
              </a:rPr>
              <a:t>7.</a:t>
            </a:r>
            <a:r>
              <a:rPr lang="zh-CN" altLang="en-US" sz="2800" b="1">
                <a:latin typeface="宋体" panose="02010600030101010101" pitchFamily="2" charset="-122"/>
                <a:ea typeface="宋体" panose="02010600030101010101" pitchFamily="2" charset="-122"/>
              </a:rPr>
              <a:t>戏剧冲突：</a:t>
            </a:r>
            <a:endParaRPr lang="zh-CN" altLang="en-US" sz="2800" b="1">
              <a:latin typeface="宋体" panose="02010600030101010101" pitchFamily="2" charset="-122"/>
              <a:ea typeface="宋体" panose="02010600030101010101" pitchFamily="2" charset="-122"/>
            </a:endParaRPr>
          </a:p>
          <a:p>
            <a:pPr algn="just">
              <a:lnSpc>
                <a:spcPct val="110000"/>
              </a:lnSpc>
            </a:pPr>
            <a:r>
              <a:rPr lang="zh-CN" altLang="en-US" sz="2800" b="1">
                <a:latin typeface="宋体" panose="02010600030101010101" pitchFamily="2" charset="-122"/>
                <a:ea typeface="宋体" panose="02010600030101010101" pitchFamily="2" charset="-122"/>
              </a:rPr>
              <a:t>    戏剧受演出的时间空间条件限制，只有具有集中而强烈的矛盾冲突，才能吸引观众，没有冲突就没有戏剧，所以戏剧冲突时构成戏剧的根本因素。</a:t>
            </a:r>
            <a:endParaRPr lang="zh-CN" altLang="en-US" sz="2800" b="1">
              <a:latin typeface="宋体" panose="02010600030101010101" pitchFamily="2" charset="-122"/>
              <a:ea typeface="宋体" panose="02010600030101010101" pitchFamily="2" charset="-122"/>
            </a:endParaRPr>
          </a:p>
          <a:p>
            <a:pPr algn="just">
              <a:lnSpc>
                <a:spcPct val="110000"/>
              </a:lnSpc>
            </a:pPr>
            <a:r>
              <a:rPr lang="zh-CN" altLang="en-US" sz="2800" b="1">
                <a:latin typeface="宋体" panose="02010600030101010101" pitchFamily="2" charset="-122"/>
                <a:ea typeface="宋体" panose="02010600030101010101" pitchFamily="2" charset="-122"/>
                <a:sym typeface="+mn-ea"/>
              </a:rPr>
              <a:t>  </a:t>
            </a:r>
            <a:endParaRPr lang="zh-CN" altLang="en-US" sz="2800" b="1">
              <a:latin typeface="宋体" panose="02010600030101010101" pitchFamily="2" charset="-122"/>
              <a:ea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6868"/>
                                        </p:tgtEl>
                                        <p:attrNameLst>
                                          <p:attrName>style.visibility</p:attrName>
                                        </p:attrNameLst>
                                      </p:cBhvr>
                                      <p:to>
                                        <p:strVal val="visible"/>
                                      </p:to>
                                    </p:set>
                                    <p:anim calcmode="lin" valueType="num">
                                      <p:cBhvr>
                                        <p:cTn id="14" dur="500" fill="hold"/>
                                        <p:tgtEl>
                                          <p:spTgt spid="36868"/>
                                        </p:tgtEl>
                                        <p:attrNameLst>
                                          <p:attrName>ppt_w</p:attrName>
                                        </p:attrNameLst>
                                      </p:cBhvr>
                                      <p:tavLst>
                                        <p:tav tm="0">
                                          <p:val>
                                            <p:fltVal val="0"/>
                                          </p:val>
                                        </p:tav>
                                        <p:tav tm="100000">
                                          <p:val>
                                            <p:strVal val="#ppt_w"/>
                                          </p:val>
                                        </p:tav>
                                      </p:tavLst>
                                    </p:anim>
                                    <p:anim calcmode="lin" valueType="num">
                                      <p:cBhvr>
                                        <p:cTn id="15" dur="500" fill="hold"/>
                                        <p:tgtEl>
                                          <p:spTgt spid="368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剧情概览</a:t>
            </a:r>
            <a:endParaRPr lang="zh-CN" altLang="en-US" sz="4800">
              <a:latin typeface="隶书" panose="02010509060101010101" charset="-122"/>
              <a:ea typeface="隶书" panose="02010509060101010101" charset="-122"/>
            </a:endParaRPr>
          </a:p>
        </p:txBody>
      </p:sp>
      <p:sp>
        <p:nvSpPr>
          <p:cNvPr id="36868" name="矩形 36867"/>
          <p:cNvSpPr/>
          <p:nvPr/>
        </p:nvSpPr>
        <p:spPr>
          <a:xfrm>
            <a:off x="396240" y="1195070"/>
            <a:ext cx="6737985" cy="4227830"/>
          </a:xfrm>
          <a:prstGeom prst="rect">
            <a:avLst/>
          </a:prstGeom>
          <a:noFill/>
          <a:ln w="9525">
            <a:noFill/>
          </a:ln>
        </p:spPr>
        <p:txBody>
          <a:bodyPr wrap="square">
            <a:spAutoFit/>
          </a:bodyPr>
          <a:lstStyle/>
          <a:p>
            <a:pPr>
              <a:spcBef>
                <a:spcPct val="50000"/>
              </a:spcBef>
            </a:pPr>
            <a:r>
              <a:rPr lang="zh-CN" altLang="en-US" sz="2800" b="1">
                <a:solidFill>
                  <a:srgbClr val="252533"/>
                </a:solidFill>
                <a:latin typeface="隶书" panose="02010509060101010101" charset="-122"/>
                <a:ea typeface="隶书" panose="02010509060101010101" charset="-122"/>
                <a:cs typeface="隶书" panose="02010509060101010101" charset="-122"/>
                <a:sym typeface="+mn-ea"/>
              </a:rPr>
              <a:t>第一幕：时间是１８９８年初秋，正是戊戌变法刚刚失败，谭嗣同被问斩后不久。作者在这一幕里，向我们展示了中国封建社会的末日即将来临。</a:t>
            </a:r>
            <a:endParaRPr lang="zh-CN" altLang="en-US" sz="2800" b="1">
              <a:solidFill>
                <a:srgbClr val="252533"/>
              </a:solidFill>
              <a:latin typeface="隶书" panose="02010509060101010101" charset="-122"/>
              <a:ea typeface="隶书" panose="02010509060101010101" charset="-122"/>
              <a:cs typeface="隶书" panose="02010509060101010101" charset="-122"/>
            </a:endParaRPr>
          </a:p>
          <a:p>
            <a:pPr>
              <a:spcBef>
                <a:spcPct val="50000"/>
              </a:spcBef>
            </a:pPr>
            <a:r>
              <a:rPr lang="zh-CN" altLang="en-US" sz="2800" b="1">
                <a:solidFill>
                  <a:srgbClr val="333300"/>
                </a:solidFill>
                <a:latin typeface="隶书" panose="02010509060101010101" charset="-122"/>
                <a:ea typeface="隶书" panose="02010509060101010101" charset="-122"/>
                <a:cs typeface="隶书" panose="02010509060101010101" charset="-122"/>
                <a:sym typeface="+mn-ea"/>
              </a:rPr>
              <a:t>第二幕：是写民国初年的军阀混战时期；辛亥革命后。社会依然黑暗，帝国主义入侵，军阀连年混战，人民陷入了更加痛苦的深渊。</a:t>
            </a:r>
            <a:endParaRPr lang="zh-CN" altLang="en-US" sz="2800" b="1">
              <a:solidFill>
                <a:srgbClr val="333300"/>
              </a:solidFill>
              <a:latin typeface="隶书" panose="02010509060101010101" charset="-122"/>
              <a:ea typeface="隶书" panose="02010509060101010101" charset="-122"/>
              <a:cs typeface="隶书" panose="02010509060101010101" charset="-122"/>
            </a:endParaRPr>
          </a:p>
          <a:p>
            <a:pPr algn="just">
              <a:lnSpc>
                <a:spcPct val="110000"/>
              </a:lnSpc>
            </a:pPr>
            <a:endParaRPr lang="zh-CN" altLang="en-US" sz="2800" b="1">
              <a:latin typeface="隶书" panose="02010509060101010101" charset="-122"/>
              <a:ea typeface="隶书" panose="02010509060101010101" charset="-122"/>
              <a:cs typeface="隶书" panose="02010509060101010101" charset="-122"/>
              <a:sym typeface="+mn-ea"/>
            </a:endParaRPr>
          </a:p>
        </p:txBody>
      </p:sp>
      <p:pic>
        <p:nvPicPr>
          <p:cNvPr id="4" name="图片 3"/>
          <p:cNvPicPr>
            <a:picLocks noChangeAspect="1"/>
          </p:cNvPicPr>
          <p:nvPr/>
        </p:nvPicPr>
        <p:blipFill>
          <a:blip r:embed="rId4"/>
          <a:stretch>
            <a:fillRect/>
          </a:stretch>
        </p:blipFill>
        <p:spPr>
          <a:xfrm>
            <a:off x="7195185" y="1339850"/>
            <a:ext cx="4818380" cy="3321685"/>
          </a:xfrm>
          <a:prstGeom prst="rect">
            <a:avLst/>
          </a:prstGeom>
        </p:spPr>
      </p:pic>
      <p:sp>
        <p:nvSpPr>
          <p:cNvPr id="5" name="矩形 4"/>
          <p:cNvSpPr/>
          <p:nvPr/>
        </p:nvSpPr>
        <p:spPr>
          <a:xfrm>
            <a:off x="339090" y="5076825"/>
            <a:ext cx="11738610" cy="1857375"/>
          </a:xfrm>
          <a:prstGeom prst="rect">
            <a:avLst/>
          </a:prstGeom>
          <a:noFill/>
          <a:ln w="9525">
            <a:noFill/>
          </a:ln>
        </p:spPr>
        <p:txBody>
          <a:bodyPr wrap="square">
            <a:spAutoFit/>
          </a:bodyPr>
          <a:lstStyle/>
          <a:p>
            <a:pPr>
              <a:spcBef>
                <a:spcPct val="50000"/>
              </a:spcBef>
            </a:pPr>
            <a:r>
              <a:rPr lang="zh-CN" altLang="en-US" sz="2800" b="1">
                <a:solidFill>
                  <a:srgbClr val="333300"/>
                </a:solidFill>
                <a:latin typeface="隶书" panose="02010509060101010101" charset="-122"/>
                <a:ea typeface="隶书" panose="02010509060101010101" charset="-122"/>
                <a:cs typeface="隶书" panose="02010509060101010101" charset="-122"/>
                <a:sym typeface="+mn-ea"/>
              </a:rPr>
              <a:t>第三幕：是写抗日战争胜利后国民党统治时期</a:t>
            </a:r>
            <a:r>
              <a:rPr lang="en-US" altLang="zh-CN" sz="2800" b="1">
                <a:solidFill>
                  <a:srgbClr val="333300"/>
                </a:solidFill>
                <a:latin typeface="隶书" panose="02010509060101010101" charset="-122"/>
                <a:ea typeface="隶书" panose="02010509060101010101" charset="-122"/>
                <a:cs typeface="隶书" panose="02010509060101010101" charset="-122"/>
                <a:sym typeface="+mn-ea"/>
              </a:rPr>
              <a:t>——</a:t>
            </a:r>
            <a:r>
              <a:rPr lang="zh-CN" altLang="en-US" sz="2800" b="1">
                <a:solidFill>
                  <a:srgbClr val="333300"/>
                </a:solidFill>
                <a:latin typeface="隶书" panose="02010509060101010101" charset="-122"/>
                <a:ea typeface="隶书" panose="02010509060101010101" charset="-122"/>
                <a:cs typeface="隶书" panose="02010509060101010101" charset="-122"/>
                <a:sym typeface="+mn-ea"/>
              </a:rPr>
              <a:t>这是一个生与死、新与旧、光明与黑暗交替的时代。美帝国主义与国民党反动派狼狈为奸，给人民带来更大的灾难，幸存的裕泰茶馆，终于在恶势力压迫下倒闭了。</a:t>
            </a:r>
            <a:endParaRPr lang="zh-CN" altLang="en-US" sz="2800" b="1">
              <a:solidFill>
                <a:srgbClr val="333300"/>
              </a:solidFill>
              <a:latin typeface="隶书" panose="02010509060101010101" charset="-122"/>
              <a:ea typeface="隶书" panose="02010509060101010101" charset="-122"/>
              <a:cs typeface="隶书" panose="02010509060101010101" charset="-122"/>
            </a:endParaRPr>
          </a:p>
          <a:p>
            <a:pPr algn="just">
              <a:lnSpc>
                <a:spcPct val="110000"/>
              </a:lnSpc>
            </a:pPr>
            <a:endParaRPr lang="zh-CN" altLang="en-US" sz="2800" b="1">
              <a:latin typeface="隶书" panose="02010509060101010101" charset="-122"/>
              <a:ea typeface="隶书" panose="02010509060101010101" charset="-122"/>
              <a:cs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6868"/>
                                        </p:tgtEl>
                                        <p:attrNameLst>
                                          <p:attrName>style.visibility</p:attrName>
                                        </p:attrNameLst>
                                      </p:cBhvr>
                                      <p:to>
                                        <p:strVal val="visible"/>
                                      </p:to>
                                    </p:set>
                                    <p:anim calcmode="lin" valueType="num">
                                      <p:cBhvr>
                                        <p:cTn id="14" dur="500" fill="hold"/>
                                        <p:tgtEl>
                                          <p:spTgt spid="36868"/>
                                        </p:tgtEl>
                                        <p:attrNameLst>
                                          <p:attrName>ppt_w</p:attrName>
                                        </p:attrNameLst>
                                      </p:cBhvr>
                                      <p:tavLst>
                                        <p:tav tm="0">
                                          <p:val>
                                            <p:fltVal val="0"/>
                                          </p:val>
                                        </p:tav>
                                        <p:tav tm="100000">
                                          <p:val>
                                            <p:strVal val="#ppt_w"/>
                                          </p:val>
                                        </p:tav>
                                      </p:tavLst>
                                    </p:anim>
                                    <p:anim calcmode="lin" valueType="num">
                                      <p:cBhvr>
                                        <p:cTn id="15" dur="500" fill="hold"/>
                                        <p:tgtEl>
                                          <p:spTgt spid="36868"/>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3950970" cy="1216025"/>
          </a:xfrm>
          <a:prstGeom prst="rect">
            <a:avLst/>
          </a:prstGeom>
        </p:spPr>
      </p:pic>
      <p:sp>
        <p:nvSpPr>
          <p:cNvPr id="3" name="文本框 2"/>
          <p:cNvSpPr txBox="1"/>
          <p:nvPr/>
        </p:nvSpPr>
        <p:spPr>
          <a:xfrm>
            <a:off x="560070" y="193040"/>
            <a:ext cx="2621280" cy="829945"/>
          </a:xfrm>
          <a:prstGeom prst="rect">
            <a:avLst/>
          </a:prstGeom>
          <a:noFill/>
        </p:spPr>
        <p:txBody>
          <a:bodyPr wrap="none" rtlCol="0">
            <a:spAutoFit/>
          </a:bodyPr>
          <a:lstStyle/>
          <a:p>
            <a:r>
              <a:rPr lang="zh-CN" altLang="en-US" sz="4800">
                <a:latin typeface="隶书" panose="02010509060101010101" charset="-122"/>
                <a:ea typeface="隶书" panose="02010509060101010101" charset="-122"/>
              </a:rPr>
              <a:t>情节梳理</a:t>
            </a:r>
            <a:endParaRPr lang="zh-CN" altLang="en-US" sz="4800">
              <a:latin typeface="隶书" panose="02010509060101010101" charset="-122"/>
              <a:ea typeface="隶书" panose="02010509060101010101" charset="-122"/>
            </a:endParaRPr>
          </a:p>
        </p:txBody>
      </p:sp>
      <p:sp>
        <p:nvSpPr>
          <p:cNvPr id="36868" name="矩形 36867"/>
          <p:cNvSpPr/>
          <p:nvPr/>
        </p:nvSpPr>
        <p:spPr>
          <a:xfrm>
            <a:off x="560070" y="1168400"/>
            <a:ext cx="10866120" cy="632460"/>
          </a:xfrm>
          <a:prstGeom prst="rect">
            <a:avLst/>
          </a:prstGeom>
          <a:noFill/>
          <a:ln w="9525">
            <a:noFill/>
          </a:ln>
        </p:spPr>
        <p:txBody>
          <a:bodyPr wrap="square">
            <a:spAutoFit/>
          </a:bodyPr>
          <a:lstStyle/>
          <a:p>
            <a:pPr algn="just">
              <a:lnSpc>
                <a:spcPct val="110000"/>
              </a:lnSpc>
            </a:pPr>
            <a:r>
              <a:rPr lang="zh-CN" altLang="en-US" sz="3200" b="1">
                <a:latin typeface="宋体" panose="02010600030101010101" pitchFamily="2" charset="-122"/>
                <a:ea typeface="宋体" panose="02010600030101010101" pitchFamily="2" charset="-122"/>
                <a:cs typeface="隶书" panose="02010509060101010101" charset="-122"/>
                <a:sym typeface="+mn-ea"/>
              </a:rPr>
              <a:t>简要概括节选第一幕呈现了哪些内容</a:t>
            </a:r>
            <a:r>
              <a:rPr lang="en-US" altLang="zh-CN" sz="3200" b="1">
                <a:latin typeface="宋体" panose="02010600030101010101" pitchFamily="2" charset="-122"/>
                <a:ea typeface="宋体" panose="02010600030101010101" pitchFamily="2" charset="-122"/>
                <a:cs typeface="隶书" panose="02010509060101010101" charset="-122"/>
                <a:sym typeface="+mn-ea"/>
              </a:rPr>
              <a:t>,</a:t>
            </a:r>
            <a:r>
              <a:rPr lang="zh-CN" altLang="en-US" sz="3200" b="1">
                <a:latin typeface="宋体" panose="02010600030101010101" pitchFamily="2" charset="-122"/>
                <a:ea typeface="宋体" panose="02010600030101010101" pitchFamily="2" charset="-122"/>
                <a:cs typeface="隶书" panose="02010509060101010101" charset="-122"/>
                <a:sym typeface="+mn-ea"/>
              </a:rPr>
              <a:t>并讨论探究其深意。</a:t>
            </a:r>
            <a:endParaRPr lang="zh-CN" altLang="en-US" sz="3200" b="1">
              <a:latin typeface="宋体" panose="02010600030101010101" pitchFamily="2" charset="-122"/>
              <a:ea typeface="宋体" panose="02010600030101010101" pitchFamily="2" charset="-122"/>
              <a:cs typeface="隶书" panose="02010509060101010101" charset="-122"/>
              <a:sym typeface="+mn-ea"/>
            </a:endParaRPr>
          </a:p>
        </p:txBody>
      </p:sp>
      <p:sp>
        <p:nvSpPr>
          <p:cNvPr id="198659" name="文本框 198658"/>
          <p:cNvSpPr txBox="1"/>
          <p:nvPr/>
        </p:nvSpPr>
        <p:spPr>
          <a:xfrm>
            <a:off x="1310005" y="1884363"/>
            <a:ext cx="2808288"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马五爷施威</a:t>
            </a:r>
            <a:endParaRPr lang="zh-CN" altLang="en-US" sz="3200" b="1">
              <a:solidFill>
                <a:srgbClr val="0000FF"/>
              </a:solidFill>
              <a:latin typeface="Times New Roman" panose="02020603050405020304" pitchFamily="18" charset="0"/>
            </a:endParaRPr>
          </a:p>
        </p:txBody>
      </p:sp>
      <p:sp>
        <p:nvSpPr>
          <p:cNvPr id="198660" name="文本框 198659"/>
          <p:cNvSpPr txBox="1"/>
          <p:nvPr/>
        </p:nvSpPr>
        <p:spPr>
          <a:xfrm>
            <a:off x="1310005" y="2565718"/>
            <a:ext cx="19050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康六卖女</a:t>
            </a:r>
            <a:endParaRPr lang="zh-CN" altLang="en-US" sz="3200" b="1">
              <a:solidFill>
                <a:srgbClr val="0000FF"/>
              </a:solidFill>
              <a:latin typeface="Times New Roman" panose="02020603050405020304" pitchFamily="18" charset="0"/>
            </a:endParaRPr>
          </a:p>
        </p:txBody>
      </p:sp>
      <p:sp>
        <p:nvSpPr>
          <p:cNvPr id="198661" name="文本框 198660"/>
          <p:cNvSpPr txBox="1"/>
          <p:nvPr/>
        </p:nvSpPr>
        <p:spPr>
          <a:xfrm>
            <a:off x="1274445" y="3295015"/>
            <a:ext cx="3311525"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常四爷骂洋货</a:t>
            </a:r>
            <a:endParaRPr lang="zh-CN" altLang="en-US" sz="3200" b="1">
              <a:solidFill>
                <a:srgbClr val="0000FF"/>
              </a:solidFill>
              <a:latin typeface="Times New Roman" panose="02020603050405020304" pitchFamily="18" charset="0"/>
            </a:endParaRPr>
          </a:p>
        </p:txBody>
      </p:sp>
      <p:sp>
        <p:nvSpPr>
          <p:cNvPr id="198662" name="文本框 198661"/>
          <p:cNvSpPr txBox="1"/>
          <p:nvPr/>
        </p:nvSpPr>
        <p:spPr>
          <a:xfrm>
            <a:off x="1283653" y="4066540"/>
            <a:ext cx="22860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鸽子之争</a:t>
            </a:r>
            <a:endParaRPr lang="zh-CN" altLang="en-US" sz="3200" b="1">
              <a:solidFill>
                <a:srgbClr val="0000FF"/>
              </a:solidFill>
              <a:latin typeface="Times New Roman" panose="02020603050405020304" pitchFamily="18" charset="0"/>
            </a:endParaRPr>
          </a:p>
        </p:txBody>
      </p:sp>
      <p:sp>
        <p:nvSpPr>
          <p:cNvPr id="198663" name="文本框 198662"/>
          <p:cNvSpPr txBox="1"/>
          <p:nvPr/>
        </p:nvSpPr>
        <p:spPr>
          <a:xfrm>
            <a:off x="1283970" y="4897438"/>
            <a:ext cx="38862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秦仲义梦想实业救国</a:t>
            </a:r>
            <a:endParaRPr lang="zh-CN" altLang="en-US" sz="3200" b="1">
              <a:solidFill>
                <a:srgbClr val="0000FF"/>
              </a:solidFill>
              <a:latin typeface="Times New Roman" panose="02020603050405020304" pitchFamily="18" charset="0"/>
            </a:endParaRPr>
          </a:p>
        </p:txBody>
      </p:sp>
      <p:sp>
        <p:nvSpPr>
          <p:cNvPr id="198664" name="文本框 198663"/>
          <p:cNvSpPr txBox="1"/>
          <p:nvPr/>
        </p:nvSpPr>
        <p:spPr>
          <a:xfrm>
            <a:off x="1283653" y="5691505"/>
            <a:ext cx="26670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秦庞交锋</a:t>
            </a:r>
            <a:endParaRPr lang="zh-CN" altLang="en-US" sz="3200" b="1">
              <a:solidFill>
                <a:srgbClr val="0000FF"/>
              </a:solidFill>
              <a:latin typeface="Times New Roman" panose="02020603050405020304" pitchFamily="18" charset="0"/>
            </a:endParaRPr>
          </a:p>
        </p:txBody>
      </p:sp>
      <p:sp>
        <p:nvSpPr>
          <p:cNvPr id="198665" name="文本框 198664"/>
          <p:cNvSpPr txBox="1"/>
          <p:nvPr/>
        </p:nvSpPr>
        <p:spPr>
          <a:xfrm>
            <a:off x="6984365" y="3294698"/>
            <a:ext cx="29718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常四爷被抓</a:t>
            </a:r>
            <a:endParaRPr lang="zh-CN" altLang="en-US" sz="3200" b="1">
              <a:solidFill>
                <a:srgbClr val="0000FF"/>
              </a:solidFill>
              <a:latin typeface="Times New Roman" panose="02020603050405020304" pitchFamily="18" charset="0"/>
            </a:endParaRPr>
          </a:p>
        </p:txBody>
      </p:sp>
      <p:sp>
        <p:nvSpPr>
          <p:cNvPr id="198666" name="文本框 198665"/>
          <p:cNvSpPr txBox="1"/>
          <p:nvPr/>
        </p:nvSpPr>
        <p:spPr>
          <a:xfrm>
            <a:off x="7022148" y="2565718"/>
            <a:ext cx="2438400" cy="583565"/>
          </a:xfrm>
          <a:prstGeom prst="rect">
            <a:avLst/>
          </a:prstGeom>
          <a:noFill/>
          <a:ln w="9525">
            <a:noFill/>
          </a:ln>
        </p:spPr>
        <p:txBody>
          <a:bodyPr>
            <a:spAutoFit/>
          </a:bodyPr>
          <a:lstStyle/>
          <a:p>
            <a:pPr>
              <a:spcBef>
                <a:spcPct val="50000"/>
              </a:spcBef>
              <a:buFont typeface="Arial" panose="020b0604020202020204" pitchFamily="34" charset="0"/>
            </a:pPr>
            <a:r>
              <a:rPr lang="zh-CN" altLang="en-US" sz="3200" b="1">
                <a:solidFill>
                  <a:srgbClr val="0000FF"/>
                </a:solidFill>
                <a:latin typeface="Times New Roman" panose="02020603050405020304" pitchFamily="18" charset="0"/>
              </a:rPr>
              <a:t>庞太监买妻</a:t>
            </a:r>
            <a:endParaRPr lang="zh-CN" altLang="en-US" sz="3200" b="1">
              <a:solidFill>
                <a:srgbClr val="0000FF"/>
              </a:solidFill>
              <a:latin typeface="Times New Roman" panose="02020603050405020304" pitchFamily="18" charset="0"/>
            </a:endParaRPr>
          </a:p>
        </p:txBody>
      </p:sp>
      <p:sp>
        <p:nvSpPr>
          <p:cNvPr id="198675" name="文本框 198674"/>
          <p:cNvSpPr txBox="1"/>
          <p:nvPr/>
        </p:nvSpPr>
        <p:spPr>
          <a:xfrm>
            <a:off x="7010083" y="1884680"/>
            <a:ext cx="1808480" cy="583565"/>
          </a:xfrm>
          <a:prstGeom prst="rect">
            <a:avLst/>
          </a:prstGeom>
          <a:noFill/>
          <a:ln w="9525">
            <a:noFill/>
          </a:ln>
        </p:spPr>
        <p:txBody>
          <a:bodyPr wrap="none" anchor="t">
            <a:spAutoFit/>
          </a:bodyPr>
          <a:lstStyle/>
          <a:p>
            <a:pPr>
              <a:buFont typeface="Arial" panose="020b0604020202020204" pitchFamily="34" charset="0"/>
            </a:pPr>
            <a:r>
              <a:rPr lang="zh-CN" altLang="en-US" sz="3200" b="1">
                <a:solidFill>
                  <a:srgbClr val="0000FF"/>
                </a:solidFill>
                <a:latin typeface="Times New Roman" panose="02020603050405020304" pitchFamily="18" charset="0"/>
              </a:rPr>
              <a:t>茶客对话</a:t>
            </a:r>
            <a:endParaRPr lang="zh-CN" altLang="en-US" sz="3200" b="1">
              <a:solidFill>
                <a:srgbClr val="0000FF"/>
              </a:solidFill>
              <a:latin typeface="Times New Roman" panose="02020603050405020304" pitchFamily="18" charset="0"/>
            </a:endParaRPr>
          </a:p>
        </p:txBody>
      </p:sp>
      <p:sp>
        <p:nvSpPr>
          <p:cNvPr id="6" name="云形标注 5"/>
          <p:cNvSpPr/>
          <p:nvPr/>
        </p:nvSpPr>
        <p:spPr>
          <a:xfrm>
            <a:off x="6694170" y="4650105"/>
            <a:ext cx="4819650" cy="1950720"/>
          </a:xfrm>
          <a:prstGeom prst="cloudCallout">
            <a:avLst>
              <a:gd name="adj1" fmla="val -72986"/>
              <a:gd name="adj2" fmla="val -818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373620" y="5036185"/>
            <a:ext cx="3811905" cy="1198880"/>
          </a:xfrm>
          <a:prstGeom prst="rect">
            <a:avLst/>
          </a:prstGeom>
          <a:noFill/>
        </p:spPr>
        <p:txBody>
          <a:bodyPr wrap="square" rtlCol="0">
            <a:spAutoFit/>
          </a:bodyPr>
          <a:lstStyle/>
          <a:p>
            <a:r>
              <a:rPr lang="zh-CN" altLang="en-US" sz="2400">
                <a:solidFill>
                  <a:srgbClr val="FFFF00"/>
                </a:solidFill>
              </a:rPr>
              <a:t>可分析人物的身份、社会地位、语言、动作等，来找到情节背后的深意。</a:t>
            </a:r>
            <a:endParaRPr lang="zh-CN" altLang="en-US" sz="2400">
              <a:solidFill>
                <a:srgbClr val="FF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6868"/>
                                        </p:tgtEl>
                                        <p:attrNameLst>
                                          <p:attrName>style.visibility</p:attrName>
                                        </p:attrNameLst>
                                      </p:cBhvr>
                                      <p:to>
                                        <p:strVal val="visible"/>
                                      </p:to>
                                    </p:set>
                                    <p:anim calcmode="lin" valueType="num">
                                      <p:cBhvr>
                                        <p:cTn id="14" dur="500" fill="hold"/>
                                        <p:tgtEl>
                                          <p:spTgt spid="36868"/>
                                        </p:tgtEl>
                                        <p:attrNameLst>
                                          <p:attrName>ppt_w</p:attrName>
                                        </p:attrNameLst>
                                      </p:cBhvr>
                                      <p:tavLst>
                                        <p:tav tm="0">
                                          <p:val>
                                            <p:fltVal val="0"/>
                                          </p:val>
                                        </p:tav>
                                        <p:tav tm="100000">
                                          <p:val>
                                            <p:strVal val="#ppt_w"/>
                                          </p:val>
                                        </p:tav>
                                      </p:tavLst>
                                    </p:anim>
                                    <p:anim calcmode="lin" valueType="num">
                                      <p:cBhvr>
                                        <p:cTn id="15" dur="500" fill="hold"/>
                                        <p:tgtEl>
                                          <p:spTgt spid="36868"/>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98659"/>
                                        </p:tgtEl>
                                        <p:attrNameLst>
                                          <p:attrName>style.visibility</p:attrName>
                                        </p:attrNameLst>
                                      </p:cBhvr>
                                      <p:to>
                                        <p:strVal val="visible"/>
                                      </p:to>
                                    </p:set>
                                    <p:anim calcmode="lin" valueType="num">
                                      <p:cBhvr additive="base">
                                        <p:cTn id="20" dur="500" fill="hold"/>
                                        <p:tgtEl>
                                          <p:spTgt spid="198659"/>
                                        </p:tgtEl>
                                        <p:attrNameLst>
                                          <p:attrName>ppt_x</p:attrName>
                                        </p:attrNameLst>
                                      </p:cBhvr>
                                      <p:tavLst>
                                        <p:tav tm="0">
                                          <p:val>
                                            <p:strVal val="0-#ppt_w/2"/>
                                          </p:val>
                                        </p:tav>
                                        <p:tav tm="100000">
                                          <p:val>
                                            <p:strVal val="#ppt_x"/>
                                          </p:val>
                                        </p:tav>
                                      </p:tavLst>
                                    </p:anim>
                                    <p:anim calcmode="lin" valueType="num">
                                      <p:cBhvr additive="base">
                                        <p:cTn id="21" dur="500" fill="hold"/>
                                        <p:tgtEl>
                                          <p:spTgt spid="198659"/>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98660"/>
                                        </p:tgtEl>
                                        <p:attrNameLst>
                                          <p:attrName>style.visibility</p:attrName>
                                        </p:attrNameLst>
                                      </p:cBhvr>
                                      <p:to>
                                        <p:strVal val="visible"/>
                                      </p:to>
                                    </p:set>
                                    <p:anim calcmode="lin" valueType="num">
                                      <p:cBhvr additive="base">
                                        <p:cTn id="26" dur="500" fill="hold"/>
                                        <p:tgtEl>
                                          <p:spTgt spid="198660"/>
                                        </p:tgtEl>
                                        <p:attrNameLst>
                                          <p:attrName>ppt_x</p:attrName>
                                        </p:attrNameLst>
                                      </p:cBhvr>
                                      <p:tavLst>
                                        <p:tav tm="0">
                                          <p:val>
                                            <p:strVal val="0-#ppt_w/2"/>
                                          </p:val>
                                        </p:tav>
                                        <p:tav tm="100000">
                                          <p:val>
                                            <p:strVal val="#ppt_x"/>
                                          </p:val>
                                        </p:tav>
                                      </p:tavLst>
                                    </p:anim>
                                    <p:anim calcmode="lin" valueType="num">
                                      <p:cBhvr additive="base">
                                        <p:cTn id="27" dur="500" fill="hold"/>
                                        <p:tgtEl>
                                          <p:spTgt spid="198660"/>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198661"/>
                                        </p:tgtEl>
                                        <p:attrNameLst>
                                          <p:attrName>style.visibility</p:attrName>
                                        </p:attrNameLst>
                                      </p:cBhvr>
                                      <p:to>
                                        <p:strVal val="visible"/>
                                      </p:to>
                                    </p:set>
                                    <p:anim calcmode="lin" valueType="num">
                                      <p:cBhvr additive="base">
                                        <p:cTn id="32" dur="500" fill="hold"/>
                                        <p:tgtEl>
                                          <p:spTgt spid="198661"/>
                                        </p:tgtEl>
                                        <p:attrNameLst>
                                          <p:attrName>ppt_x</p:attrName>
                                        </p:attrNameLst>
                                      </p:cBhvr>
                                      <p:tavLst>
                                        <p:tav tm="0">
                                          <p:val>
                                            <p:strVal val="0-#ppt_w/2"/>
                                          </p:val>
                                        </p:tav>
                                        <p:tav tm="100000">
                                          <p:val>
                                            <p:strVal val="#ppt_x"/>
                                          </p:val>
                                        </p:tav>
                                      </p:tavLst>
                                    </p:anim>
                                    <p:anim calcmode="lin" valueType="num">
                                      <p:cBhvr additive="base">
                                        <p:cTn id="33" dur="500" fill="hold"/>
                                        <p:tgtEl>
                                          <p:spTgt spid="198661"/>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198662"/>
                                        </p:tgtEl>
                                        <p:attrNameLst>
                                          <p:attrName>style.visibility</p:attrName>
                                        </p:attrNameLst>
                                      </p:cBhvr>
                                      <p:to>
                                        <p:strVal val="visible"/>
                                      </p:to>
                                    </p:set>
                                    <p:anim calcmode="lin" valueType="num">
                                      <p:cBhvr additive="base">
                                        <p:cTn id="38" dur="500" fill="hold"/>
                                        <p:tgtEl>
                                          <p:spTgt spid="198662"/>
                                        </p:tgtEl>
                                        <p:attrNameLst>
                                          <p:attrName>ppt_x</p:attrName>
                                        </p:attrNameLst>
                                      </p:cBhvr>
                                      <p:tavLst>
                                        <p:tav tm="0">
                                          <p:val>
                                            <p:strVal val="0-#ppt_w/2"/>
                                          </p:val>
                                        </p:tav>
                                        <p:tav tm="100000">
                                          <p:val>
                                            <p:strVal val="#ppt_x"/>
                                          </p:val>
                                        </p:tav>
                                      </p:tavLst>
                                    </p:anim>
                                    <p:anim calcmode="lin" valueType="num">
                                      <p:cBhvr additive="base">
                                        <p:cTn id="39" dur="500" fill="hold"/>
                                        <p:tgtEl>
                                          <p:spTgt spid="198662"/>
                                        </p:tgtEl>
                                        <p:attrNameLst>
                                          <p:attrName>ppt_y</p:attrName>
                                        </p:attrNameLst>
                                      </p:cBhvr>
                                      <p:tavLst>
                                        <p:tav tm="0">
                                          <p:val>
                                            <p:strVal val="#ppt_y"/>
                                          </p:val>
                                        </p:tav>
                                        <p:tav tm="100000">
                                          <p:val>
                                            <p:strVal val="#ppt_y"/>
                                          </p:val>
                                        </p:tav>
                                      </p:tavLst>
                                    </p:anim>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198663"/>
                                        </p:tgtEl>
                                        <p:attrNameLst>
                                          <p:attrName>style.visibility</p:attrName>
                                        </p:attrNameLst>
                                      </p:cBhvr>
                                      <p:to>
                                        <p:strVal val="visible"/>
                                      </p:to>
                                    </p:set>
                                    <p:anim calcmode="lin" valueType="num">
                                      <p:cBhvr additive="base">
                                        <p:cTn id="44" dur="500" fill="hold"/>
                                        <p:tgtEl>
                                          <p:spTgt spid="198663"/>
                                        </p:tgtEl>
                                        <p:attrNameLst>
                                          <p:attrName>ppt_x</p:attrName>
                                        </p:attrNameLst>
                                      </p:cBhvr>
                                      <p:tavLst>
                                        <p:tav tm="0">
                                          <p:val>
                                            <p:strVal val="0-#ppt_w/2"/>
                                          </p:val>
                                        </p:tav>
                                        <p:tav tm="100000">
                                          <p:val>
                                            <p:strVal val="#ppt_x"/>
                                          </p:val>
                                        </p:tav>
                                      </p:tavLst>
                                    </p:anim>
                                    <p:anim calcmode="lin" valueType="num">
                                      <p:cBhvr additive="base">
                                        <p:cTn id="45" dur="500" fill="hold"/>
                                        <p:tgtEl>
                                          <p:spTgt spid="198663"/>
                                        </p:tgtEl>
                                        <p:attrNameLst>
                                          <p:attrName>ppt_y</p:attrName>
                                        </p:attrNameLst>
                                      </p:cBhvr>
                                      <p:tavLst>
                                        <p:tav tm="0">
                                          <p:val>
                                            <p:strVal val="#ppt_y"/>
                                          </p:val>
                                        </p:tav>
                                        <p:tav tm="100000">
                                          <p:val>
                                            <p:strVal val="#ppt_y"/>
                                          </p:val>
                                        </p:tav>
                                      </p:tavLst>
                                    </p:anim>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198664"/>
                                        </p:tgtEl>
                                        <p:attrNameLst>
                                          <p:attrName>style.visibility</p:attrName>
                                        </p:attrNameLst>
                                      </p:cBhvr>
                                      <p:to>
                                        <p:strVal val="visible"/>
                                      </p:to>
                                    </p:set>
                                    <p:anim calcmode="lin" valueType="num">
                                      <p:cBhvr additive="base">
                                        <p:cTn id="50" dur="500" fill="hold"/>
                                        <p:tgtEl>
                                          <p:spTgt spid="198664"/>
                                        </p:tgtEl>
                                        <p:attrNameLst>
                                          <p:attrName>ppt_x</p:attrName>
                                        </p:attrNameLst>
                                      </p:cBhvr>
                                      <p:tavLst>
                                        <p:tav tm="0">
                                          <p:val>
                                            <p:strVal val="0-#ppt_w/2"/>
                                          </p:val>
                                        </p:tav>
                                        <p:tav tm="100000">
                                          <p:val>
                                            <p:strVal val="#ppt_x"/>
                                          </p:val>
                                        </p:tav>
                                      </p:tavLst>
                                    </p:anim>
                                    <p:anim calcmode="lin" valueType="num">
                                      <p:cBhvr additive="base">
                                        <p:cTn id="51" dur="500" fill="hold"/>
                                        <p:tgtEl>
                                          <p:spTgt spid="198664"/>
                                        </p:tgtEl>
                                        <p:attrNameLst>
                                          <p:attrName>ppt_y</p:attrName>
                                        </p:attrNameLst>
                                      </p:cBhvr>
                                      <p:tavLst>
                                        <p:tav tm="0">
                                          <p:val>
                                            <p:strVal val="#ppt_y"/>
                                          </p:val>
                                        </p:tav>
                                        <p:tav tm="100000">
                                          <p:val>
                                            <p:strVal val="#ppt_y"/>
                                          </p:val>
                                        </p:tav>
                                      </p:tavLst>
                                    </p:anim>
                                  </p:childTnLst>
                                </p:cTn>
                              </p:par>
                            </p:childTnLst>
                          </p:cTn>
                        </p:par>
                      </p:childTnLst>
                    </p:cTn>
                  </p:par>
                  <p:par>
                    <p:cTn id="52" fill="hold" nodeType="clickPar">
                      <p:stCondLst>
                        <p:cond delay="indefinite"/>
                        <p:cond evt="onBegin" delay="0">
                          <p:tn val="51"/>
                        </p:cond>
                      </p:stCondLst>
                      <p:childTnLst>
                        <p:par>
                          <p:cTn id="53" fill="hold" nodeType="afterGroup">
                            <p:stCondLst>
                              <p:cond delay="0"/>
                            </p:stCondLst>
                            <p:childTnLst>
                              <p:par>
                                <p:cTn id="54" presetID="4" presetClass="entr" presetSubtype="16" fill="hold" grpId="0" nodeType="clickEffect">
                                  <p:stCondLst>
                                    <p:cond delay="0"/>
                                  </p:stCondLst>
                                  <p:childTnLst>
                                    <p:set>
                                      <p:cBhvr>
                                        <p:cTn id="55" dur="1" fill="hold">
                                          <p:stCondLst>
                                            <p:cond delay="0"/>
                                          </p:stCondLst>
                                        </p:cTn>
                                        <p:tgtEl>
                                          <p:spTgt spid="198675"/>
                                        </p:tgtEl>
                                        <p:attrNameLst>
                                          <p:attrName>style.visibility</p:attrName>
                                        </p:attrNameLst>
                                      </p:cBhvr>
                                      <p:to>
                                        <p:strVal val="visible"/>
                                      </p:to>
                                    </p:set>
                                    <p:animEffect transition="in" filter="box(in)">
                                      <p:cBhvr>
                                        <p:cTn id="56" dur="500"/>
                                        <p:tgtEl>
                                          <p:spTgt spid="198675"/>
                                        </p:tgtEl>
                                      </p:cBhvr>
                                    </p:animEffect>
                                  </p:childTnLst>
                                </p:cTn>
                              </p:par>
                            </p:childTnLst>
                          </p:cTn>
                        </p:par>
                      </p:childTnLst>
                    </p:cTn>
                  </p:par>
                  <p:par>
                    <p:cTn id="57" fill="hold" nodeType="clickPar">
                      <p:stCondLst>
                        <p:cond delay="indefinite"/>
                        <p:cond evt="onBegin" delay="0">
                          <p:tn val="56"/>
                        </p:cond>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98666"/>
                                        </p:tgtEl>
                                        <p:attrNameLst>
                                          <p:attrName>style.visibility</p:attrName>
                                        </p:attrNameLst>
                                      </p:cBhvr>
                                      <p:to>
                                        <p:strVal val="visible"/>
                                      </p:to>
                                    </p:set>
                                    <p:anim calcmode="lin" valueType="num">
                                      <p:cBhvr additive="base">
                                        <p:cTn id="61" dur="500" fill="hold"/>
                                        <p:tgtEl>
                                          <p:spTgt spid="198666"/>
                                        </p:tgtEl>
                                        <p:attrNameLst>
                                          <p:attrName>ppt_x</p:attrName>
                                        </p:attrNameLst>
                                      </p:cBhvr>
                                      <p:tavLst>
                                        <p:tav tm="0">
                                          <p:val>
                                            <p:strVal val="0-#ppt_w/2"/>
                                          </p:val>
                                        </p:tav>
                                        <p:tav tm="100000">
                                          <p:val>
                                            <p:strVal val="#ppt_x"/>
                                          </p:val>
                                        </p:tav>
                                      </p:tavLst>
                                    </p:anim>
                                    <p:anim calcmode="lin" valueType="num">
                                      <p:cBhvr additive="base">
                                        <p:cTn id="62" dur="500" fill="hold"/>
                                        <p:tgtEl>
                                          <p:spTgt spid="198666"/>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cond evt="onBegin" delay="0">
                          <p:tn val="62"/>
                        </p:cond>
                      </p:stCondLst>
                      <p:childTnLst>
                        <p:par>
                          <p:cTn id="64" fill="hold" nodeType="after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98665"/>
                                        </p:tgtEl>
                                        <p:attrNameLst>
                                          <p:attrName>style.visibility</p:attrName>
                                        </p:attrNameLst>
                                      </p:cBhvr>
                                      <p:to>
                                        <p:strVal val="visible"/>
                                      </p:to>
                                    </p:set>
                                    <p:anim calcmode="lin" valueType="num">
                                      <p:cBhvr additive="base">
                                        <p:cTn id="67" dur="500" fill="hold"/>
                                        <p:tgtEl>
                                          <p:spTgt spid="198665"/>
                                        </p:tgtEl>
                                        <p:attrNameLst>
                                          <p:attrName>ppt_x</p:attrName>
                                        </p:attrNameLst>
                                      </p:cBhvr>
                                      <p:tavLst>
                                        <p:tav tm="0">
                                          <p:val>
                                            <p:strVal val="0-#ppt_w/2"/>
                                          </p:val>
                                        </p:tav>
                                        <p:tav tm="100000">
                                          <p:val>
                                            <p:strVal val="#ppt_x"/>
                                          </p:val>
                                        </p:tav>
                                      </p:tavLst>
                                    </p:anim>
                                    <p:anim calcmode="lin" valueType="num">
                                      <p:cBhvr additive="base">
                                        <p:cTn id="68" dur="500" fill="hold"/>
                                        <p:tgtEl>
                                          <p:spTgt spid="198665"/>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cond evt="onBegin" delay="0">
                          <p:tn val="68"/>
                        </p:cond>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6"/>
                                        </p:tgtEl>
                                        <p:attrNameLst>
                                          <p:attrName>style.visibility</p:attrName>
                                        </p:attrNameLst>
                                      </p:cBhvr>
                                      <p:to>
                                        <p:strVal val="visible"/>
                                      </p:to>
                                    </p:set>
                                    <p:anim calcmode="lin" valueType="num">
                                      <p:cBhvr additive="base">
                                        <p:cTn id="73" dur="500" fill="hold"/>
                                        <p:tgtEl>
                                          <p:spTgt spid="6"/>
                                        </p:tgtEl>
                                        <p:attrNameLst>
                                          <p:attrName>ppt_x</p:attrName>
                                        </p:attrNameLst>
                                      </p:cBhvr>
                                      <p:tavLst>
                                        <p:tav tm="0">
                                          <p:val>
                                            <p:strVal val="#ppt_x"/>
                                          </p:val>
                                        </p:tav>
                                        <p:tav tm="100000">
                                          <p:val>
                                            <p:strVal val="#ppt_x"/>
                                          </p:val>
                                        </p:tav>
                                      </p:tavLst>
                                    </p:anim>
                                    <p:anim calcmode="lin" valueType="num">
                                      <p:cBhvr additive="base">
                                        <p:cTn id="74" dur="500" fill="hold"/>
                                        <p:tgtEl>
                                          <p:spTgt spid="6"/>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7"/>
                                        </p:tgtEl>
                                        <p:attrNameLst>
                                          <p:attrName>style.visibility</p:attrName>
                                        </p:attrNameLst>
                                      </p:cBhvr>
                                      <p:to>
                                        <p:strVal val="visible"/>
                                      </p:to>
                                    </p:set>
                                    <p:anim calcmode="lin" valueType="num">
                                      <p:cBhvr additive="base">
                                        <p:cTn id="77" dur="500" fill="hold"/>
                                        <p:tgtEl>
                                          <p:spTgt spid="7"/>
                                        </p:tgtEl>
                                        <p:attrNameLst>
                                          <p:attrName>ppt_x</p:attrName>
                                        </p:attrNameLst>
                                      </p:cBhvr>
                                      <p:tavLst>
                                        <p:tav tm="0">
                                          <p:val>
                                            <p:strVal val="#ppt_x"/>
                                          </p:val>
                                        </p:tav>
                                        <p:tav tm="100000">
                                          <p:val>
                                            <p:strVal val="#ppt_x"/>
                                          </p:val>
                                        </p:tav>
                                      </p:tavLst>
                                    </p:anim>
                                    <p:anim calcmode="lin" valueType="num">
                                      <p:cBhvr additive="base">
                                        <p:cTn id="7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198659" grpId="0"/>
      <p:bldP spid="198660" grpId="0"/>
      <p:bldP spid="198661" grpId="0"/>
      <p:bldP spid="198662" grpId="0"/>
      <p:bldP spid="198663" grpId="0"/>
      <p:bldP spid="198664" grpId="0"/>
      <p:bldP spid="198665" grpId="0"/>
      <p:bldP spid="198666" grpId="0"/>
      <p:bldP spid="198675" grpId="0"/>
      <p:bldP spid="6" grpId="0"/>
      <p:bldP spid="7" grpId="0"/>
    </p:bldLst>
  </p:timing>
</p:sld>
</file>

<file path=ppt/tags/tag1.xml><?xml version="1.0" encoding="utf-8"?>
<p:tagLst xmlns:p="http://schemas.openxmlformats.org/presentationml/2006/main">
  <p:tag name="KSO_WM_UNIT_PLACING_PICTURE_USER_VIEWPORT" val="{&quot;height&quot;:10800,&quot;width&quot;:7635.1196850393699}"/>
</p:tagLst>
</file>

<file path=ppt/tags/tag10.xml><?xml version="1.0" encoding="utf-8"?>
<p:tagLst xmlns:p="http://schemas.openxmlformats.org/presentationml/2006/main">
  <p:tag name="KSO_WM_UNIT_PLACING_PICTURE_USER_VIEWPORT" val="{&quot;height&quot;:10800,&quot;width&quot;:7635.1196850393699}"/>
</p:tagLst>
</file>

<file path=ppt/tags/tag11.xml><?xml version="1.0" encoding="utf-8"?>
<p:tagLst xmlns:p="http://schemas.openxmlformats.org/presentationml/2006/main">
  <p:tag name="KSO_WM_UNIT_PLACING_PICTURE_USER_VIEWPORT" val="{&quot;height&quot;:10800,&quot;width&quot;:7635.1196850393699}"/>
</p:tagLst>
</file>

<file path=ppt/tags/tag12.xml><?xml version="1.0" encoding="utf-8"?>
<p:tagLst xmlns:p="http://schemas.openxmlformats.org/presentationml/2006/main">
  <p:tag name="KSO_WM_UNIT_PLACING_PICTURE_USER_VIEWPORT" val="{&quot;height&quot;:10800,&quot;width&quot;:7635.1196850393699}"/>
</p:tagLst>
</file>

<file path=ppt/tags/tag13.xml><?xml version="1.0" encoding="utf-8"?>
<p:tagLst xmlns:p="http://schemas.openxmlformats.org/presentationml/2006/main">
  <p:tag name="KSO_WM_UNIT_PLACING_PICTURE_USER_VIEWPORT" val="{&quot;height&quot;:10800,&quot;width&quot;:7635.1196850393699}"/>
</p:tagLst>
</file>

<file path=ppt/tags/tag14.xml><?xml version="1.0" encoding="utf-8"?>
<p:tagLst xmlns:p="http://schemas.openxmlformats.org/presentationml/2006/main">
  <p:tag name="KSO_WM_UNIT_PLACING_PICTURE_USER_VIEWPORT" val="{&quot;height&quot;:10800,&quot;width&quot;:7635.1196850393699}"/>
</p:tagLst>
</file>

<file path=ppt/tags/tag15.xml><?xml version="1.0" encoding="utf-8"?>
<p:tagLst xmlns:p="http://schemas.openxmlformats.org/presentationml/2006/main">
  <p:tag name="KSO_WM_UNIT_PLACING_PICTURE_USER_VIEWPORT" val="{&quot;height&quot;:10800,&quot;width&quot;:7635.1196850393699}"/>
</p:tagLst>
</file>

<file path=ppt/tags/tag16.xml><?xml version="1.0" encoding="utf-8"?>
<p:tagLst xmlns:p="http://schemas.openxmlformats.org/presentationml/2006/main">
  <p:tag name="KSO_WM_UNIT_PLACING_PICTURE_USER_VIEWPORT" val="{&quot;height&quot;:10800,&quot;width&quot;:7635.1196850393699}"/>
</p:tagLst>
</file>

<file path=ppt/tags/tag17.xml><?xml version="1.0" encoding="utf-8"?>
<p:tagLst xmlns:p="http://schemas.openxmlformats.org/presentationml/2006/main">
  <p:tag name="KSO_WM_UNIT_PLACING_PICTURE_USER_VIEWPORT" val="{&quot;height&quot;:10800,&quot;width&quot;:7635.1196850393699}"/>
</p:tagLst>
</file>

<file path=ppt/tags/tag18.xml><?xml version="1.0" encoding="utf-8"?>
<p:tagLst xmlns:p="http://schemas.openxmlformats.org/presentationml/2006/main">
  <p:tag name="AS_OS" val="Unix 3.10 unknown"/>
  <p:tag name="AS_RELEASE_DATE" val="2020.11.30"/>
  <p:tag name="AS_TITLE" val="Aspose.Slides for Java"/>
  <p:tag name="AS_VERSION" val="20.11"/>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AqvrkzoZE7o6C8AAOlbAAAXAAAAdW5pdmVyc2FsL3VuaXZlcnNhbC5wbmftfAtUU1faqB3723YGS52ZjkQeaUtba2nBEJRXSOrQQq0PVES0AqmNGK1ChIAQyMPWKdgaiPgKyCOlqBTQpGglBPKwtSZAQoJajJqQqCE5PAwxOYZw8rwJ2pE6dt373/vPvfdfS9dyheyzv29/70fO3vurNauT5/5xwR9nzZo1d/mH76+bNes/4mbNmp33/BzvyM+1czZ6P54hrkv++yy2PGjU++VZ/LJVy2bNamf8ybnlP7zfX9j94SbirFkvXvT9f0ZC+G7rrFmbqcvfX7a+OMs4RGCcwZO0lKzUrPey3nu94Yd1X7eiW5ynW+uS331t2aoVX72yLnDhvLQFzfNeefXqmx+0fPX+P+4c+yjq89b9P2x4/6Od+1r3fvPXlamBz4cXTDii716NpUDV49WbShWj59kQ+SRjUmaP3rnNFHvZ3b7NEZyeinGbGZwsmsvaBnffK1dS7+2Dz/L9q/uyffO2i7JjsTbxQE1YW/zs6cGmXcebxhvBZIx9LSnRN7KXeCwHLBlx0jwmz9HoacjOZ2/EaG8nX3vG93jFsQowmAYxaZuyXvA93P3C2TxhU9cffH/fOhQQp1jj/gtEu59MW58lMUOu53zw8YkALLIgYRfV40MxMfGVXz3cPlCuGb7Kcv/QaECcDuhyTzE8U+8KrWcIR7kJX3STqdipn+azCZ6jHPJJvlt4ZsqlsI0uRJu/snRlUK8W1qMmDru79DwZIL37CxA7jNCwtXgfBb0lryUCKa5fUjJdP0U4fwrUXVS41IrMBOsvqcpW1TnCpQGrwn0D0x1yAjmiVzJoTp2SKZi6c0Bv1L4Id40ks64/f1RhXMqwnudQjPaOZHgcmBCoMkebAEuqqIioXehSA40gnmrAs1mqYk9eudxRLPQufEGl+2puvar9lX29CvddRRZjO6i/v8E78mpEKF58CTrLvZoj6VV1GnH6pTBK2/iGTUsKDA5i/F8NLsSbcqb2GsW/HDd8mh3/ZeNfvOgqdZoyec/ByKSv/BowrqsYCkXVUx2Zyxy3uDtzQ7BoSxWDn0caPtqk6+JjaGrz2xx+/bLhfXDnLWuOJY94IyBPnK0TNqO5DsueufUkDBMwmj9SaO1ntF3Cdy4WhktViWy4rb9Q1wEt4dCDlPqdS7UE/mdRtt7v47JWxWGjtXiUQiC5gVZmoGvhCwket8njDmQcZnhEHpuHKgWYKgNal4e79BL/sxGZ7dqegSBtNKiHGhbQ3CAlUiixBBG7ySyGRMrR8QBbGBcuSuEZi+sCtCsGdcOWj3Kj0e53OK9xQuJzS8tkjCpgnSvWZ0JypcA5UrI1qqcHIT5J/xJcvJTxDS/X7y+6ZDwSPSwklarDlf2z9Z2ZmkpzO7hnTlWeCrUavUcDV7wKJ/gdb0Zx81SO770kiT6o4fQfNBPIbNx96YdHxy08/D3pK9Xj4E42XKk3Oo+Pu8dpLo7SBBjVNOqXW9mBDCQ6KVxaSELzctV7UFSNsF9HB+JykbXwMAJA7Af7XcgsAw7oUm8L6c3PzI1HmzKYjGi2yL+tTE6mQ6VRIoOiNFxhS/EKF6IG2KTKGFuwdym/Jh1UKelXLrIFMhI0cAZSCAdL1yTIV7U2IhkJNAKAEOMAHdDejXydgZDvu14p8JkTVPptIl78Of35qvS1Fbd30kNhfy3LU2WwPn+16acAeBn9L7wh8iaNYv9xrgRXOZ7vQGwfNouNr9lU6A0TpWPE7hQvVWf8vtIdrYaBhsuIxE/Yit1RW4MWhH4ywWrc4Wzw56GZCptUV+m5lRKC8zIsL8YQgEkuqQ7ibTBIjmsrFWQDkkBn8sioZn4Cow0x5xp0dmGOfqDGpDL/sc95HOPgkeMtFcsi87UZSzVy24BXKQqcwYF3nztoupSBDgkVx671smnhdyTiwwNDgYNrlzAoKuRW+kmea1Kx2Bc7YBP6ZCVyu4yjWZCYNOerMxmsZTvoobi3eq8v9mcmauA2FVUNTfL6yVqj42KLIscRk3KltZEY4ujoCB0O+AvxxjuhW9iK944jIhnxc3oyGlTDaVUqR/YvN6n0HhfAlRBlxglLzGYQl4OxqTGWPeFwxhJRwvBZKFZTfjQRP+cns+A4FrTK9DoFzX0a/9cgbSgU0qfi5ZJNdAmdz5LUYF8I5pmmMHO38VZZY6J7KR1aCW+Xw7qAG2gYt1DZChXUqROSwkkTvHcUhfENPhsGjBp3hdxvju7oelhKfi3pFZlKh9Yp824Un0zfujHI9hXK0LnLkQesxcXv33r6hvBsmBIvi9HzKlSacmJQnCQsDlAN7zz0OZLzcxDjqNTiqJcoVDCMJCBuGM2bCE8EMuH4ndTTRoB6daBGonXX1pE+ACandRPr1cMysYDPkkpeihHZERar3CgxilUXi9U9tr6puHQtDSIeGm+T8HonHXGW6yqtpw7Du9uB/7BBUswmZfFWNXjIGF8c5Q+pBmouv8JkpH+Q/X7Nc+WkqZ5vFjNe0Q1+okOI91c98xo3GB7GQCQx8oZWJeJDQpXAHp0LcbfOohY7bLeDyuV+GTzFlD1bLQuLRjqzX5IV6rQ3g7j9OfkOdTi3txBaYtJuGwni+CXo8zoMiiJqfO6CuNAmwxSyDqhqL1JPCk+HxIFAAk0u2evlZqBm3GCq4Nc7DOMNKr0xL3MXvAi1WngKtGGp/Q6oJJ1BPPzZiBo9WYxRIBgsSYioWaerBGIaCGibmSzG0UFf5un0S9k6IptanFS2SbyPHkyKVzLgf6ogoWSFsJfFheD3h6oWzf65M9fvbzqqrkuNgRMyWBIWIRD2oVg3PKmLZdnVE9KvG8OwtYgFGywkAnZZrJvS5/cl7h/eAOqlic7J2RoQxMTHBMG59gDQdCNgsWRvCVNy4zhGawQaHAygVgpI+hywaInEiJYf/v6OjeZu6Ldt1MBDseFw7WxSqRNS2G5ONchBaSGuJ8gg6R+otknW8G0uLqWudr1WmXcVJ9HAIjFa1GTnqlwMxleg7HY39Az0Hj7/6cgd8pMTrnyAVOaX6V+rpfkyeDeyoOHVROVFg81XGNya8Kv35e4Ll5AF00l8vmJgOrFnoBIXTid48+9N4Bc5R1nu0Zenn77xnwb/T064kB8huH9lMIzDz7fe3MnJXL5O/kXdC7GBrUjd0gcT1mHtV5hs6tRFOPp49OujnL4bB5HfxsXHla32Pv2kRTR1QFQctePDK5ulsLX1wcHT2L8/8nphGj5ZMr3kO28szxy8cRkxTceK5evSC/cUPER96Je0pyD/f4CMRpZYB9M5DTQ31GbjAwlKjZVdlCkA602oMNJqHaTnGWLHAx4BnwQj9t2+moLJrDwAvKO4cZ1Ebz3XhBt51vvs2BXIJkMqjiTeeaOHqNSnP1pdLiI6EVZVHxFzcn5W8e3Lm+PKZ0Klz93PHGZnD6P01C7RzAfc4Bcj+jMXhAKZpmbHmX8a36J6Grg9Rkq74bw0H0suaONymFgqZOetVyByVah8jReNZyaaaAbtHLGtpDKvtiMUyDE1L5nJDiF+1ovABmtQU9uCWAIRc6Zt5jKDzwf4nuE4tUnyAWj9TI4+e5Y+jTO1NBQ/Qm6VV1ZO15obPwKwS/4g5qUlSL4b+z2gduPS3wOq7jb2wOJYvxFPxd683DQFIqkIFpsIpD7ScJyndd5i+Zmx2KSu8d8DWv17MOgX61NmmIGzLelCDLcVmIopQM8UD2fBMzp1a4NO92ROGP8p5AEKFLiSREp+MhNx2Xd/eeIiiK7x6y1gy5MUMxGOa5Y3j90dCYjzBue9JwvcaaGf1G0eJNJzuMHxhU9iBbd+aNvvLJSXOvR7C3EE7alPJlu56vdIUK2vqP+tVrjBs8oBFs19+V2N2+sIX1pixTmqyscmec2VORLe/zjW/qbbb3TtxD1OejOLan9Xd/tkj9e56I9hsqmJiqOhT3DHdCzFOtbS3PB2+c/EY0AdwJZyHjGdmQTz03rcNua+O7F9xCX5ITPIeL1lhn8sH5thwYe6Hq186AT7vxtIAk8I9ROyfN0rwfzSdEzEKJ0fL2GncAX1MxVxf7hkggewNZC8SHgpNSWh0GqRRmC6BklHAefrfe9B7CLB+BjkVXJBb61UQlKUaoiuPcI3oytqeCjlOH8GYSlsRIE8e5bsAnPevaDSQ013kAoU0XrfG1xLTP3Zdym3v5zP1mpKP2huBFFtM8E+G1nJcqgBdoSiLQ7UGWHO/E25mKwb1VjQfVBVEflHbzPZZfwwBstMXy9XMiQLlICu0kJtUHauulkaAsVAQeJCVX5mCEGY0oeTJ5om8wBJELZtLZpJXq2zI45VGhTvipWpKR0zme4b8PbfMCCflNTZ0xYYyrkv+z56zk94FmXSjhBbcd/L2l732QwWG50VHMeWPl9tI2ZOsLhE1dqQaEsxbxUbjgOKhdCSfVtsKEs7SKXWY8QZDTsn4pnpJQZEMhSAOygjwmwwOFLJsOSJraS6jGgqCq3YiZJkYNAeckjJ2Rm+vDBd3IEIkkcKK+Cj8gtMlYyzXbY7hg2vMIfrJ3G7VvJQjMNSy3Vwf7Wk3yg5GNOgeIvbLwnU29faUPkUsVgQOWZAN5mDAG+tTAXvHY/8tBKIEm4ArSSneiGj25WxrmF8MjKBOiOG9R6tevdiRlnHpnB4oj7AZBBT8rtf3YcLXwEt0WVlDVU3EhwbYU6Dw9ABLdHbEW+f8jZt0f0K/VIFDjWxqmILkd8aqShyF+9ANSP6cgOZepzeCEHDxGAbpyHFah3UzXDQhgxctaptwR0LNWtRrH9JVdXuqDkX1Us51TIdXXJTE5Gf2WfVGY+MG27nUcOHwM7+gRoDPE1BMShCK4CoBk9H3ib0teIPRjckrUsEZpj/lcNhTZujz6YlZoj5xoBquLLSr0SFiJiNzRqKzZoX69lY3MegMdLXG+yqF+tLFaFDe0ZkkhDOmIyjEhP72jBcBY28epEi242YOuIYjh1W0ltU8JOciSYJZ6YnrQ6OI4ogiQAcR80xdJn/2HsEvhC+DyeW8Fmqk34UnquYhpK/ZfOuAUuS7C2+Cn7IDY67OlVlg0gMg0S2BgZNVTn09iM2kGxAIGebit0kegYmJCx01Hn+8uHfOG1kpDz00zTxxbGlMCDy3gfibujoUV5K1skYNqucT/8c5hEX8oYC3k5FX3NSQ4pC4MjXDEt1abVe3my1Wm0YgykZEt6M6lfscDi52IvqXDqrajyftRa9ugHPlgJZc9tKnP+tw9pTkP/LIGPnlVmlUdmP9UW/rIgQFFib4K6RyydeXU5Lk5fVzftnbJFSIClWaHfbRJ7tNw+eaBtHvopPLNymLpvGOKuzeHqZWbfuwOKmfzQ+gJ8maFZ4w3/RhOLNZH0YlmefKBKVTneDV2tLXValdurm8Ph9jFvieUtUWWSGFDT3WBHNVsRB32/0z3T1cZx9g91a18TFPiB6mCgHsiirYl58wG9GWfyQAO689Vy6t81cBy0xkr19ZPhzP5bfEZgoJqvyG/vN3X4PO0kOxbiTsS2+/soiHD7rx00VNP+1WUObKBWd5IcT/ApL+Bac0deP9nFM1whuA+HYPm3iZEsKpdX5cd6NhxVZSaRe4mnjmO5+OT/rrXJheThGnEURdO56lOCd+ggmVnd7xPNjo8TsBBVMLDKc+c+s6ixtHlTGWLAwzhw09TXMFSxlqDPjn8BZpcbzlp1B/i7RWWog1nlnvpQTzOz9NR2pVmGEbqFNwAmyTYVRya6ND2lqnuwnUMExb5vCP8b1Csg6OC71tir6ZKbzhFEPFaKS3uDC4XgHwiA2JqtsydFD7LM286R9kityHeOYWzzzvsW6BrECd9UE1nkJyx/Um3/0p96zd/UYc7vYh8bB6sHCi04El8G0AYyidCh6JRcb/ytPY2x9WpGpRNn9oFjpPadAO0b+hoG9RLxRqgEbfqWBSj+jdvOAhm5qvEjzS6drO5/1ed7EKVXaJFqTxRG57ZuFYtgzbVs4yDm3I8i3/6TXgzqDMT2LpLdbeGQnYrX7Ntx9u2nFeD4lBM8xI5CfUV3jWFrBKNYaLwLjCajm1GFt5BDV1bnyoUK7j1QhQz8pk/t9fjEALfm+WNWI5MIZ5l9SUzKxvg6Sn7cpK60GSyRRBS0Z8CYztSE96+W4rtE9Ol2/JSPFeJKZVXJVOeU1JULsWKEh/Wd5k8GbqcKik1muu3jOc9KAxOGAj4iOvKFiujMuXGqtijxeKcV74z5ufTATwJ0w0TwOhrVP7tx8ClRWSrMfOHhXDixY8g3EU1AmLp/ELDIBFvrR0Y5EQF1cCOz5RDZSLQXHV+ntARU2HPXk6Cpu6ZV+jLAhr3PB/VxcSBzy49wIeCIQEIXMr1S9P0fix9gRj95WtxIqFJL96qEAUH+O5FcfoQBqHTm0re5wC6Gm0mtC/Q9MqFAlbouVVPNy+K8hE5U8v3pdbAWNAJ5S6XG5CatBBoc2kgh/+zmBKmCfodg6PNV+jzRSh+3fJDiUz79iOcxyDteGm8rk9GZS6dI5MudbzoA1kjAM0aXjHyIeS7fLaUm8X6WvWjpH8tmJleAa2GAOoQs1JBmIzdoRh9as4rahciGzNYJqPqA/WLQZNyC7ULMF4c2wiXh6q6Rzx8DdMnkrWZ3XTW+wmQkFSQ2JVvxR6ae/Co8ZU3DKG8JcSgLj8rmuoWL5Ocm7Xq+IwXSEgN/UpG895Sy2f91INL1cr1IBaU3gSI20g9vdRv95kJUeXv7QZDsqGnc74FPLSTSno54Un7hFgy5vJDpV3+ok1wldQ4cnJBi3edAbeThHQjU5/fu2aeC4O1NrJzMa0osrWz/PQ4mTMfbL0ZmaufVgWzQ3v1ZNcFTDtlydFP2Z9vVvlwqvaF/syb7P47OkwDNE+n7c9hW6PYPbSdhE/ALG5aGJ5dzgP5g+iy+onJcfFQ73vIgvG/Bj6dwQwhJFHaZkhDCQBQZwQT8jPqvwOCYdNKZUVRU7ZghkBUwkDov2dmej43mRIoMrA804juuk8xNEWNf24uiCDfmsKA08R5uiI23gttEl1LoQ29EKry+I29682onC6ZyfKdQEt+A795Asd4TfkucQMGyds033vIFY6ERKsxc/qEyHzju321EfV67d7dDd3RG/btuu00ny+3fPKbIwclT1Sef8TiLpDdtynevypOsIo/Sq8W1dO7yZf+jsgnu5O52ldaCoomYt0e+AioYkhixLTeoZ0w7S6SwS3fj8cRVDwqGrABI9/VBlJBXdUoVEO2/7M2nbeA+j96IhQkr+VOl2jU1oO/rb4TsYGXhQ/7JgkLVZznoYZW3aScyzPxv1Wr8zbnW++2GU7PK4B0X2dP3+ZJPPpyHgGIh/WLC6mJ79KUvu5MWz7L8092G666IflsjX7n/uT/4myDzitVjp1oezj6MdNxTHQkO44KUIarsTlEKRD2S0YxWHb/ko9lZevALjIUMAE3zo81e63BDGA/iWToTb1/zmifDelxFHvMh0EmXEgV8Lgg7B5M2dSo/6J29GX98QyN3ya3FQa7/tTyu2noygtKAeVQY3xyPcdyL6/i11R4tg+sW0iWrrTvey1zfocbI8f4mpJhOAUpR2vPRRv3Re6bFjPeNjpVqHZtCfNnUxmflh3DpII7cVC5W2R+t+xuHfWXHFPC5Utv1z+ZvSgUUJ9AeauqT63/xST/O95CZZ7xyIyHJNv/1Eu0ZTsL7Ch1pwAD2t093myRJvu6IUua3R/Hq9Dv/XQ5VXPD7tjIXCoZ5Bb/rabPcxgunSU6clcOuO0RqTiJ9zCePWYYQhmyN/3rq7l0PS31CtndOIYjrfDm4kM/SOt2lskVeV/B0/K1ggvxWppBiQLFLBaP90NbT3AFep86uHRSF/kGXTe+9Z9vDPgm1Y15h14O3gk2ZXwdWDsf6NQ7a6aRF1FpcmyAdqaAsXc0bUx6QALX7x7JVzaq+7a78gpd3sDDe0v6nUT+rcui56PGyTLy+D7SKXkcBkLMz8WJFgU1uLMaJDxM1uutaQVv9PLjo5I7ILh7CEBZ9G/mPbadhFXC7r1fwj6U0fsAO5wfo8pGbrSO/emtvIptUahV5ntnwkP6IabhdLpI5XMz+DQEot5iKXVz+TQgOtiRhfvG2vrBAU1dSoGPAiRRuCi7E3VOXz/4jEeeOmTYEDdPQtSD1C3PYRcag4viK9aznz+DSST84qdS/W73C+RUrq5X+bz/+USC3UH0RsC9kamSRX4r+HJeInMJ7tJRp5dhoskaiFBr8l8WtzIzL/DoG1GGUppgvt9v+SNMx54H/zCZzUcjl9Pxi2JFkn6UsVM82hhnPQy7Ww/PxN4uPmpnuLLsr33Oo1EhYQ8z30ViJsfbc5OQ6wCBBCRqvFhRAPPIbLLwz2Jje7ANYkm5TIkH1bO3vf+3juYV4u/yYSt30CwxzPr10bspBZIRmqXEaqBCXM8HbE1krMeJNfLRTSV1il6lcSkDNp+xr2Gqgbhr2B479G5H+K9LgNAdhPQ5YRVWoa/4/vigxCXE9dsmJtVn2s+DIiv1KiqvxGZzbcXqg4XyKDqDxK7lVB3OqP09wrDaU7/I6XTopX/2rUcYUjsupIsZy09YbwC2LIdsMyhN5rH36VMIyk7X2iCtICK3H/CLL14hhrFxIYny/Rk+jzCo5I1FnHJLUsYgguvuwjYI27zqAwHMRIoZAa0XO6U+1Xpz07gy/wNttv1CeTrGbUHjnnSMOvTEUkNhdAFe3gqSrkr2bObEwtCfgv+6KcfnfkK+cvlx6q3CiUgALhjLcPpQK3fTxda7/GZWON/xGU+vjz/xavTdYrfQVNG81B8BgHRVPzPXfGWM7DtHyrN93N79wNZcltBUIumKB5BPJLltY9yeVoXBNF2ATX/asXlun/JRhL0JPt+QHPVL7x23FmOvGniwdNVsGj2H+zbcH7e3E3Z8b8VsSzMad+OyXxDsd1XiT+MU1kClJlPeLLmFbxatWrd+O10IvPWXtTqGedFOD65Mxw/5nfC4lAOywO/jjGnwZIu8rk5Ts4j1LPZKv44OKCkNpGcMtjBL3uVy/ZNkKufor6KeqnqP+XUU/GJAK+ULBzsHCzxyhycblTMjwaFBeqVEVUl5Im4DvfhDaKnFIR2TW5Cm4KZynuTRSJHBWSepPH33Mbw+8QODPuzow9gwF/LpPj4gtHnD8vROe5AEMqy76e5NrQFxMbOPt2ZrL0w0F9dG9nLFq+Ch7BkuZgWFuEClSuHG46IhEQZgaj9CVl/2gEr6+GxXmkNCgineYGaN6+Puc5vgCDA9dUp6Pd1wiua9YPY7LejS37ic9S6Ze22K/zVrEVhaS6PGhPcZC30zZYIB19PH8TO1CRneHbcqY2Xz9HoDlU6SyPE+AQzlHU0B5Qd+aHmZkjDfdhQBzDeKSRyP8zMf6WcTl4YT4OtRJawsx+hU4vh70gsglMmTS6c4TkrT+gqUVcFiZpa0bQ7F3i65BEJzGmUvsl8H1bT5ih4ZfboGKep/i0meTP83SaUNsNRjWaUaWiS4ksFJcsy9ukYSf94uh4wvp57go56cL4CfOYZItf+SLRtv0rcVPSNdVbdqOSllTmZtcFMeKTLvMz59aTJkBRfc2P+WQ07BWu8lIxrVo0B1SBkkAmAJ1wxk2IXDFtT1DT5tiCDUxJZ/jFT+b8lAcVX9oqlmag/b/QoTdDeVb+8Xz+OiL968GBWOzfQCB1CYY7hvYixTGkIHWwU/HRE5QlJ43U6bv8qnF3g2y85XPk/Nei9uE1nDK5XyMo0sXS0Lql9ZAXSfTc+mgKtc34rySVHkr07a903dCw2vOG9jwve6kmj8hnwXGK4hru1YA/l5ubbuP4MsYZYPAbUveCOAlDzEinbPtrsILmjGfpkvUgSiyyxUpzxGHJ4GQnDZ1lJRQYIDrAHL+C6mCffZKYy+T8rnx3nsXvQLTg0zzTUbquS00L+Qvy2W2fBOn34IplL8WKMMMQPfLtSoApqfcI5HmODHRu7Y/5Xk3WMhCtSfKeD2sk0u9iaQmRuwyWDAy2AViMboagM09Ua9nqcOVjSXLLCGppInDxCVbYPwAtfoKckAXolU9QgF+9/9WnqJ+ifor6/wR1VeNhnT2QpiMcebyetXrTX3eQtyLutdl/M97OoJwO+uBfx40Emqot7vYtS0LDb+rqMTuI8Xi7fI8VG/Hcn2+d1ZfGa3X/pibil0UuB81jio3ZwX5UAqT2vTRZbyKX77MPL8RAI0Uf25c/QlV/aFowNzfMwAHzCbYl5+mkp5P+FyZ5iyewVus0DP4pgr/bqiYqMkshPROeSSRObxzR+HZqCIAEE2/y7jkFustgDFM4whU4IYUqGAXlQFHvIyMv/MhXUWaPkMdamtnl8vlYsrlkhN//ve3+1RQsYx8vZdjoxyLgSSFFsDcAFX6Y7Ns6o9VMyouE4OXNzE2PnKJ56wiqo/vFepijgWSoSTa5TuRel4a9R6x1xkUz6LC5kue7KCe3ThRdLdRZoHaksNJB5yaDkq9qy+TkOvPXg4jtcq5iIB4zUcxX73GXyBQUoSs2/THG8zwVcj8ql5S2NetyjUqffJ2bHSRre59IKbsEDTbouuhtvIlMU4kyEJetCWECSxUYj9NKiYwy6PQW1Gp2oB43jIYCeDSrGvmhocucYZkMeEdiBHdqUnhDU8XQRtyIbONx3154ipiIAh5FlLg3vF2B74e3VyMuaibTjqXBFkpeqTZH2AITt4ivkOiy76pVw0r1QiUj8ohBl42qi4BfxPdRQHOSt8LJyRddXhWaI+6BJGNEEYK9IRFvVaeir03q+rkJyscWqY8rqLw8sTQUn5a1qGbZYtwWsYwvWFJ2CfGWPI0JoEFOk5mKXk0X6wjS72o+z+ffIfq1gkaJhBOCI/MzGrhcueBRh7K619u1NPvVw9xiBlF7Si20+/tXwG2aFw8ScWuC9EZUVjiL5ofWDTu/lvPM1KyWms8L11ccUeXXohRkGTSpI+l3HhwHxBIV2raiZUZ8iywIUWWWy81NN2BzkXfm6ro++z4odLg4e2vfh7HiK0bGBYWyAh6qUC3SbUGLJy38PxDp1d66VKejO4bdgwM1kuMSqTqXLFQ1IvW8ystLWDrUabkCoSDEf92Ae8z+J+IKtvGlPdyjka9XcrnZd6U9zHmLI2fJMZNocX8G11U15cfQUcGwSEAKFuu0ejW6HHL5VZGc5o2grsISAxL7XcRNDVc7KdRgBUJUKVFXNsOyuQzixGNuUFrnCaiqfMyklyY2dzw2D1nw2eb/6aRSdSPRyZRwhwp4ctG/agSkpTlPcUEsTJn9BOc+NY8oVA+QeI/h7B4fgHxvfhjVusFa3AB/1HLfCSqw2BDfG0/XRkfNv7gL9vINgcsijcCKEsT9fI9v95o9px7/uIRLR8i+XW8NJWMt49hy0tQvUNpvMeVcGqiBb2KVy6cM0SISRSDnPMaSLaFAeO+nP6UrUKDMqhodTMcuKWggPbbO6uC4Ns/ImkJSWb9vX6Md8/cjnyOViovN/4LOKyHI/4967XXZ/ljP5trozAYLNksxUJNePMZ/tFlu7Ii3z97TN9CCS3+aI55O+n85KXtkuNN9lWZPYVCbT7LWPz2Z8BTkKchTkKcgT0GegjwFeQryFOQpyFOQpyBPQZ6CPAX5t4H49i8zTvktL9kZG/rol+WS0ZNMNvV+EzzheNS/XPbAi6BB0nTf8U74qsBDBYWUN4d3fSenqxb/my+p8E4olfhT7+0Lm75La8W2/7JzT5rliUCRyDHUhpnah+m0V2inKtr8ybdmp/s2UytWN6Q3YBvwDQQraZoajSG49ebe8A8aaE6NyaWp72hVL7XBbJwQx7phSAtsKAIawUDtlHjQt9f7WMpkhh4ykNJZ/j5gYNS3l/iGsGcib2tbH7CBIj+nNlzZ06nqMY3moD3dXeAAZGbQ+OQvgHBFt50covTdy+XbEiS69yfRbutRDln/LtNzGe66PFiOvt+4Ew71JGvyE2yA7+4D3U7PaArNvkrZL4rgDZGH3hHhdXt8my41BUOdzg4RJ9oFI/0Z3tQ99Bxm6schBZjX7/FXH56Ct6Rizxt93GWU8bcblzspoxkU3xEtjGlTbuqQ7XlLqeMEtrrYy9i69GGUaQwkBcHo1LFm6lgJqpWtLRlradbkb0q6ktGw9l2qAU812JVGYyccuom/JVM6AeoEoAmIR75ZqT0wdYPluhGYPKaOEBmEvKHOcFp4ZIihyzxJ1n5kxQ8vJ9MFKj2xXwco8tksk+2E2hb2I3idGxuU4JXfXunB+btRoAyp15IqT9jV+EFK5esiSYrlUlxRSFzbwsJFrQpgPawsMkav9EsezNkG622d9zbnVq3kJOpaTghDwuQ4UAsMg3RYNDi5x0/2Xb22jV+fV+JsqGgsUIfTQsRhZGSQnCOcvnsl/53gXDsyf0zSAyzWaLoz0YAZgIRl8pc5z4r62zoeEsTa0OZmE6MGAXTbBDEKErDRttSAuJQo6s+2jotby86STnd9lV7APqw9bDRlzvnR2RX8DThZfD5b3IOI2rY4iPuVGXg19M7kYA2JZrJNnsKENlPp/HpM85BRfCsWO3liCGibX06mj+EUKN+CIJPW3W4vlc9LY3lOdykuD5s4KWPa8agC9ClEXJqy3/I1D3q58Ch9py5tn1o0Zsv1q1ddjiAQJD8FcOFi3AauqeznWjcdNSHpNBq7AFtMq0niWEO5u6mQ9ehj1/RVdXAc2iKS8tIoc7d55fwW5qcsirsoe4S8ElfQyq7NKT+1SXwmgzCc0WYXlMaXy8fMFwdIpYOShjQbz//BR4sWqtcuItACByVzZs2KwSe7Gab1rZwfvYSvdXl9Jwta0vmnRAC3oCm1cOggPFk4uhQWCxJCN3iWhtrCMFQ0QwqKLtdIJYxmiZNQIM93mJu0CLdLlrE0ZOd1R3Sc7VdONBONoO885aBXb6wsgdMiXcj4DS0tJXVVyFbGXK//ejXEUxylcWPPjo0v9iptK82ykLaOGpw7nhMYxx2a7JKspaAZ40sT8UkyM6EkNxsV6JlXvSX+vTyMpVB+K5pKsJQixDK/ryBK70sJ4hEE2aBEPC+39epksz8VX4LQqva8ay5YrB43rNBnNkhVSwrcYxz32KDvLEOy1ogZ9ffc85eq9rQyEtomrvJGeSfGLN+hJ71S6UgVzTk3hpvtuzyQQNYFrnCXzgFO2T+WtTqCNrn9hhV/t57vnOuVWN/2qDknanfRdhUHYM4KBxNCUlYLr0GX7wVcNHSG6+50hnO+DWIqPIhvEV9UqvpFRbgjMj1USHhfZiotJNXZEZZqHErQT7wRuBmebnUFxF7IIumPJmtH05WEdM6Ic3ghhkTJDNc64EKv4bU61K/DFyreSFNqC0jr4aUbhvAq307o8XmdXcacNHigN6YG6bXbT7uziIGkxp4N1M92Z7BEJrlSb6oWQbUi6JiI2M+t0Zu+1SFaWXwpTt/l7BKwUynvei0rjhQOBQFSMVEGVNlA0rDrI7ZCGUFQYCU9OoPFWU8SKq4twh64necWrE5cuNvkNdiAxE/7lm0cetMSaiT67jLsm/e9/fo5o5FwaHZsom67MJePoZ55QOgRRc4R4Pvou3se6D7XQkBuoDXzztQuwGHdlUWpkGObLQbq3smG01LU7oQc55E7AfNM39pLvCIvSAKvV4uICmY/Da49Ng4WTUR5BFFN+AVYhmDSXUkLbHaX1petvqVJ0zIgGiMJZmtV+UWfT4hpYyTUErrPKyf3gJyj0wI8Yfb4ybG1Tn9DCw5vbfemH3mvNxCyjtJYvANRYm7PhVjs0jI5ZDoIe0OSElD5eWQ/49ySrOpI0ceRtlVQt4qsUrUK3zw3hq5fixbl3ViVCHQKIycOK+JpEcGJpj0DwVitgDO0yIJvsh+/683tNradGsS5IvuxO3q4wiPZfmTfkvIcq+dIGry0Q+DaxcmjWHee9AptDK2C03o8pccUS1a75k0+sL3DC83YTSmqqhx+XyQhPRFPnjzHEgjJdNoOwulATn5dcj+iNdezumjzoHLrhqFmZDQaSC2TB2AleQ6jcvHEzhEZq2Js51lvvaHuHnPkHfFsaWHDDXD96lJPxCZruzdslwnE1sGHsllvwXzbXFm39kHYWefKNLDXudnVP74r3lszv3LYTtovXTNfpaJLWo5LBOa3B8xF5xHPapQpd9JsoyfIbFIu5LT8vbG2TJ6jas+nd++gfjly1xumvxO+WepXH+/27bZJV6Add63w/ZvCpYWDlL3cViE8edATGCW16uDLQtK4B6YJ8SutGG/Dhj0IG2fqlg3qjz6Ux5gpsqgwVYc5gSzrRKw75bcXWn4RMm3UWfz2nIMGj+Ne6efwCGPu2I6EBxI5bOFLgHoFeKqR6EbhHJ+egJKvEV3koU9GnJ6cbmMho8lOfhuGAMuto80soV2PdevbsI7z2NLDWPtJbJc9ngaYMrTiWy8IvOL7IeF9QqRb8nqaMvlfZKdOckuQntnnKEeBVRz7afRSb5UUC114Dr3GTTGEX3F+LUcY5uL2B0b8AGvSTpqaWgLHxWFBYNE5M25c5YmEMtdjD3tj/uoFLMnUol4+S6zcxsdoOZGec8QdbtvycrOVciUR797lnZZQJq8wkYH4dJrJ5BKMI5C0NQSLSuRSKbm9OUTWWPte1ndCuKSx5OoKLVfMmD2sHLM/iGrfz3CEArFn9wnSXRmHRCt1fPeQXhkenTpNr6anIzgO5wwmOrCZov6N0aLI+x20ZsFy65Ian7LNJBmnZ2URLE5CeyuaW/+cxnggZ4a18arSd7mdCg85NndDvkrdXPLOrYXeaAGJ3kF7GKve0O5sGvMkLJiOuqkwj0kzM1AASw2cTW7JGyaG58fWXOwDWwQDReZAvXZHbpixYtfgQCz1LqrCHKE3bSSdPpMnCuAMr+S6Fl2qXY9l+GR4nAU6i8aMA7G0ysQyGZliOb+fX++gK0odfzjhCIgD8d6o4i3OD/v2zNiTrwCvgkvd17T2zekeg9ZZ2+Y7roecb5g+Uu/56g+5x2Z7XZh3YMyBMHjm3z3VjtTicDIpp9RzgThtBrmH9pWQ1WP22nDGA1O4htojT+OemZYpD/Kd3rfQZAsjvzfOrYRKc3IPi1L6mfhOqV5naiI53gRdkc4KqeT54taxcYQ3DfWCN6kJltC7PDJ/AVLJUGwJ4/YqXycQsLuiQhbS0uHMCo5JVylMdL8zrHjfah0JiFsIMfz02uG6ZFkPYYI25e+5/bFGk+VheMwYoT3ZMwI/mrgA4CywFZ8bc+jDvYro2RIj/vmIJ/0tLe7iFPe9JIjaFoJ/YCINQezY023j6wof5Bcg3HL+xoYhtv26r2Ye8d362idSBmVaz1en2WK7MNBhzCLR37jmjrn1hPIxsMY1JHIUcbCXljCqN7G5FzeG1xIOM6+6+0VQtDY/PjxxyV3ztkGbNHO9lpHo1nLMhCb1evGA2WJP+E29csYYg2rN3fxA+dbnaPee02tzKk/b43z594bvrLFlfPfmMnlvakqC9dQzyNYt73RwHb67TplcnTPtYghhA0Wk/sDqipGGLQRpr8gwfQ0WapadqoL/xwM+KQ8+ctRR+afGJh+WRb5rsCBbbVOr0Jv80clHPX32FsxZtFfCZfLylgWT/xTgkwu1yQpvqdDuFshXpD4o1ca8PcZnD0qrE/bLVufmYtWWd5j9XHPTOPPMr+g2OBnr0UleS2p4znclqlR0eaMrAdjfqqB5xb9/ukRieTJhcQtFkztFG9yS/W6fjAn0T0mlpRQ37n2MB8R4Tpnp0rVzS/mbrK78+VD00lZT78LRpZ7KcuAZ3w2kG5yC0aD1LIevUEX1ikQa0kiG+aMTjt216dEUN8gShRR2JG4DCB6jiGKN8OhF7yRHyVU0p9eE3m0KIUzaPG5thAg7cUdIu/8Ko56xlnK3ZhpzrOUvPwx6e4DXPG9mW0mK/NoxYXKVVjcGogfry+UrMn8hdL/o2Ue758+mjjKpLUFRYbycidSEv91LtxBy1BLPh3qEyWIqLg7xmhfzthD7umVPd/+GwuH0Do3kQMEEqiDrDvxsN/m2cPI8J9Ozud5UqnX0bSFOGbVu47hquIOXYt04fcVzeMRwzJ3rJNWZse9wBHSzo7hK7iWgk5P+2lB5atbQkduRniw8dWu0KDdZTrOneEatjPuGuFBfW3vBxTsRPLZ0oist4b7CE756QRz8a9+9sOm+izI4vq010b3ZPHbXdN/4/e/2sLZK35GQdziPbpM228c5zPTpTjrji111pilvQ5kx40Jp3ZhH0fYAesWRHGSmf/2oV86ezZqXpjEHZV8NEiAKTvlubE7HOG/7S+OfmeZ1367qG5Ge1rY2j3/D0dls+iHiet/48g9Wv8/++ydf/A9QSwMEFAACAAgACq+uTNZFKylNAAAAawAAABsAAAB1bml2ZXJzYWwvdW5pdmVyc2FsLnBuZy54bWyzsa/IzVEoSy0qzszPs1Uy1DNQsrfj5bIpKEoty0wtV6gAigEFIUBJodJWycQIwS3PTCnJAKowMDZDCGakZqZnlNgqmZubwwX1gWYCAFBLAQIAABQAAgAIAESUV0cjtE77+wIAALAIAAAUAAAAAAAAAAEAAAAAAAAAAAB1bml2ZXJzYWwvcGxheWVyLnhtbFBLAQIAABQAAgAIAAqvrkzoZE7o6C8AAOlbAAAXAAAAAAAAAAAAAAAAAC0DAAB1bml2ZXJzYWwvdW5pdmVyc2FsLnBuZ1BLAQIAABQAAgAIAAqvrkzWRSspTQAAAGsAAAAbAAAAAAAAAAEAAAAAAEozAAB1bml2ZXJzYWwvdW5pdmVyc2FsLnBuZy54bWxQSwUGAAAAAAMAAwDQAAAA0DMAAAAA"/>
  <p:tag name="ISPRING_PRESENTATION_TITLE" val="简约线条计划总结通用演示"/>
  <p:tag name="ISPRING_SCORM_ENDPOINT" val="&lt;endpoint&gt;&lt;enable&gt;0&lt;/enable&gt;&lt;lrs&gt;http://&lt;/lrs&gt;&lt;auth&gt;0&lt;/auth&gt;&lt;login&gt;&lt;/login&gt;&lt;password&gt;&lt;/password&gt;&lt;key&gt;&lt;/key&gt;&lt;name&gt;&lt;/name&gt;&lt;email&gt;&lt;/email&gt;&lt;/endpoint&gt;&#10;"/>
  <p:tag name="ISPRING_SCORM_RATE_SLIDES" val="1"/>
  <p:tag name="ISPRING_ULTRA_SCORM_COURSE_ID" val="DD3F6130-BCF0-4114-9968-0677CE3E3C70"/>
  <p:tag name="ISPRINGCLOUDFOLDERID" val="0"/>
  <p:tag name="ISPRINGCLOUDFOLDERPATH" val="Repository"/>
  <p:tag name="ISPRINGONLINEFOLDERID" val="0"/>
  <p:tag name="ISPRINGONLINEFOLDERPATH" val="Content List"/>
</p:tagLst>
</file>

<file path=ppt/tags/tag2.xml><?xml version="1.0" encoding="utf-8"?>
<p:tagLst xmlns:p="http://schemas.openxmlformats.org/presentationml/2006/main">
  <p:tag name="KSO_WM_UNIT_PLACING_PICTURE_USER_VIEWPORT" val="{&quot;height&quot;:10800,&quot;width&quot;:7635.1196850393699}"/>
</p:tagLst>
</file>

<file path=ppt/tags/tag3.xml><?xml version="1.0" encoding="utf-8"?>
<p:tagLst xmlns:p="http://schemas.openxmlformats.org/presentationml/2006/main">
  <p:tag name="KSO_WM_UNIT_PLACING_PICTURE_USER_VIEWPORT" val="{&quot;height&quot;:10800,&quot;width&quot;:7635.1196850393699}"/>
</p:tagLst>
</file>

<file path=ppt/tags/tag4.xml><?xml version="1.0" encoding="utf-8"?>
<p:tagLst xmlns:p="http://schemas.openxmlformats.org/presentationml/2006/main">
  <p:tag name="KSO_WM_UNIT_PLACING_PICTURE_USER_VIEWPORT" val="{&quot;height&quot;:10800,&quot;width&quot;:7635.1196850393699}"/>
</p:tagLst>
</file>

<file path=ppt/tags/tag5.xml><?xml version="1.0" encoding="utf-8"?>
<p:tagLst xmlns:p="http://schemas.openxmlformats.org/presentationml/2006/main">
  <p:tag name="KSO_WM_UNIT_PLACING_PICTURE_USER_VIEWPORT" val="{&quot;height&quot;:10800,&quot;width&quot;:7635.1196850393699}"/>
</p:tagLst>
</file>

<file path=ppt/tags/tag6.xml><?xml version="1.0" encoding="utf-8"?>
<p:tagLst xmlns:p="http://schemas.openxmlformats.org/presentationml/2006/main">
  <p:tag name="KSO_WM_UNIT_PLACING_PICTURE_USER_VIEWPORT" val="{&quot;height&quot;:10800,&quot;width&quot;:7635.1196850393699}"/>
</p:tagLst>
</file>

<file path=ppt/tags/tag7.xml><?xml version="1.0" encoding="utf-8"?>
<p:tagLst xmlns:p="http://schemas.openxmlformats.org/presentationml/2006/main">
  <p:tag name="KSO_WM_UNIT_PLACING_PICTURE_USER_VIEWPORT" val="{&quot;height&quot;:10800,&quot;width&quot;:7635.1196850393699}"/>
</p:tagLst>
</file>

<file path=ppt/tags/tag8.xml><?xml version="1.0" encoding="utf-8"?>
<p:tagLst xmlns:p="http://schemas.openxmlformats.org/presentationml/2006/main">
  <p:tag name="KSO_WM_UNIT_PLACING_PICTURE_USER_VIEWPORT" val="{&quot;height&quot;:10800,&quot;width&quot;:7635.1196850393699}"/>
</p:tagLst>
</file>

<file path=ppt/tags/tag9.xml><?xml version="1.0" encoding="utf-8"?>
<p:tagLst xmlns:p="http://schemas.openxmlformats.org/presentationml/2006/main">
  <p:tag name="KSO_WM_UNIT_PLACING_PICTURE_USER_VIEWPORT" val="{&quot;height&quot;:10800,&quot;width&quot;:7635.119685039369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118</Paragraphs>
  <Slides>20</Slides>
  <Notes>5</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20</vt:i4>
      </vt:variant>
    </vt:vector>
  </HeadingPairs>
  <TitlesOfParts>
    <vt:vector baseType="lpstr" size="31">
      <vt:lpstr>Arial</vt:lpstr>
      <vt:lpstr>等线 Light</vt:lpstr>
      <vt:lpstr>等线</vt:lpstr>
      <vt:lpstr>华文新魏</vt:lpstr>
      <vt:lpstr>隶书</vt:lpstr>
      <vt:lpstr>宋体</vt:lpstr>
      <vt:lpstr>_x000B__x000C_</vt:lpstr>
      <vt:lpstr>Times New Roman</vt:lpstr>
      <vt:lpstr>楷体_GB2312</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2021-02-19T17:34:37.982</cp:lastPrinted>
  <dcterms:created xsi:type="dcterms:W3CDTF">2021-02-19T17:34:37Z</dcterms:created>
  <dcterms:modified xsi:type="dcterms:W3CDTF">2021-02-19T09:34:46Z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