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58" r:id="rId4"/>
    <p:sldId id="269" r:id="rId5"/>
    <p:sldId id="259" r:id="rId6"/>
    <p:sldId id="260" r:id="rId7"/>
    <p:sldId id="262" r:id="rId8"/>
    <p:sldId id="263" r:id="rId9"/>
    <p:sldId id="274" r:id="rId10"/>
    <p:sldId id="264" r:id="rId11"/>
    <p:sldId id="265" r:id="rId12"/>
    <p:sldId id="266" r:id="rId13"/>
    <p:sldId id="268" r:id="rId14"/>
    <p:sldId id="272" r:id="rId15"/>
    <p:sldId id="267" r:id="rId16"/>
    <p:sldId id="273" r:id="rId17"/>
    <p:sldId id="261" r:id="rId18"/>
    <p:sldId id="270" r:id="rId19"/>
    <p:sldId id="271"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699" autoAdjust="0"/>
    <p:restoredTop sz="94660"/>
  </p:normalViewPr>
  <p:slideViewPr>
    <p:cSldViewPr>
      <p:cViewPr varScale="1">
        <p:scale>
          <a:sx n="71" d="100"/>
          <a:sy n="71" d="100"/>
        </p:scale>
        <p:origin x="-126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5BD7D7E-6851-4DAE-89BB-887FF40E6F74}" type="slidenum">
              <a:rPr lang="en-US" altLang="zh-CN"/>
              <a:pPr/>
              <a:t>‹#›</a:t>
            </a:fld>
            <a:endParaRPr lang="en-US" altLang="zh-CN"/>
          </a:p>
        </p:txBody>
      </p:sp>
    </p:spTree>
    <p:extLst>
      <p:ext uri="{BB962C8B-B14F-4D97-AF65-F5344CB8AC3E}">
        <p14:creationId xmlns:p14="http://schemas.microsoft.com/office/powerpoint/2010/main" val="105850333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2BF2D7-B246-4F87-BFA1-09C1071D9EDB}" type="slidenum">
              <a:rPr lang="en-US" altLang="zh-CN"/>
              <a:pPr/>
              <a:t>3</a:t>
            </a:fld>
            <a:endParaRPr lang="en-US" altLang="zh-CN"/>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xfrm>
            <a:off x="914400" y="4343400"/>
            <a:ext cx="5029200" cy="4114800"/>
          </a:xfrm>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0723E4-E2D2-41C7-83AA-D6D99BF59C27}" type="slidenum">
              <a:rPr lang="en-US" altLang="zh-CN"/>
              <a:pPr/>
              <a:t>‹#›</a:t>
            </a:fld>
            <a:endParaRPr lang="en-US" altLang="zh-CN"/>
          </a:p>
        </p:txBody>
      </p:sp>
    </p:spTree>
    <p:extLst>
      <p:ext uri="{BB962C8B-B14F-4D97-AF65-F5344CB8AC3E}">
        <p14:creationId xmlns:p14="http://schemas.microsoft.com/office/powerpoint/2010/main" val="2940366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6594ACB-4F96-4A52-963F-4EBC23181A62}" type="slidenum">
              <a:rPr lang="en-US" altLang="zh-CN"/>
              <a:pPr/>
              <a:t>‹#›</a:t>
            </a:fld>
            <a:endParaRPr lang="en-US" altLang="zh-CN"/>
          </a:p>
        </p:txBody>
      </p:sp>
    </p:spTree>
    <p:extLst>
      <p:ext uri="{BB962C8B-B14F-4D97-AF65-F5344CB8AC3E}">
        <p14:creationId xmlns:p14="http://schemas.microsoft.com/office/powerpoint/2010/main" val="3207326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4A6CB12-2463-48B5-8031-6F88268EE483}" type="slidenum">
              <a:rPr lang="en-US" altLang="zh-CN"/>
              <a:pPr/>
              <a:t>‹#›</a:t>
            </a:fld>
            <a:endParaRPr lang="en-US" altLang="zh-CN"/>
          </a:p>
        </p:txBody>
      </p:sp>
    </p:spTree>
    <p:extLst>
      <p:ext uri="{BB962C8B-B14F-4D97-AF65-F5344CB8AC3E}">
        <p14:creationId xmlns:p14="http://schemas.microsoft.com/office/powerpoint/2010/main" val="2637486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C45F75B-08FB-49D9-A44F-5BB5F37EC7B8}" type="slidenum">
              <a:rPr lang="en-US" altLang="zh-CN"/>
              <a:pPr/>
              <a:t>‹#›</a:t>
            </a:fld>
            <a:endParaRPr lang="en-US" altLang="zh-CN"/>
          </a:p>
        </p:txBody>
      </p:sp>
    </p:spTree>
    <p:extLst>
      <p:ext uri="{BB962C8B-B14F-4D97-AF65-F5344CB8AC3E}">
        <p14:creationId xmlns:p14="http://schemas.microsoft.com/office/powerpoint/2010/main" val="239141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C5C3B5B-707B-4D4C-A50B-E171DEB9CFAD}" type="slidenum">
              <a:rPr lang="en-US" altLang="zh-CN"/>
              <a:pPr/>
              <a:t>‹#›</a:t>
            </a:fld>
            <a:endParaRPr lang="en-US" altLang="zh-CN"/>
          </a:p>
        </p:txBody>
      </p:sp>
    </p:spTree>
    <p:extLst>
      <p:ext uri="{BB962C8B-B14F-4D97-AF65-F5344CB8AC3E}">
        <p14:creationId xmlns:p14="http://schemas.microsoft.com/office/powerpoint/2010/main" val="120669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787A6A-CAE0-45C3-994F-58F87966E42C}" type="slidenum">
              <a:rPr lang="en-US" altLang="zh-CN"/>
              <a:pPr/>
              <a:t>‹#›</a:t>
            </a:fld>
            <a:endParaRPr lang="en-US" altLang="zh-CN"/>
          </a:p>
        </p:txBody>
      </p:sp>
    </p:spTree>
    <p:extLst>
      <p:ext uri="{BB962C8B-B14F-4D97-AF65-F5344CB8AC3E}">
        <p14:creationId xmlns:p14="http://schemas.microsoft.com/office/powerpoint/2010/main" val="1984277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11BADDF-9A97-466D-86CB-E59778386078}" type="slidenum">
              <a:rPr lang="en-US" altLang="zh-CN"/>
              <a:pPr/>
              <a:t>‹#›</a:t>
            </a:fld>
            <a:endParaRPr lang="en-US" altLang="zh-CN"/>
          </a:p>
        </p:txBody>
      </p:sp>
    </p:spTree>
    <p:extLst>
      <p:ext uri="{BB962C8B-B14F-4D97-AF65-F5344CB8AC3E}">
        <p14:creationId xmlns:p14="http://schemas.microsoft.com/office/powerpoint/2010/main" val="2572141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95A5C47-E7AC-425F-B753-5FF2DB5185D5}" type="slidenum">
              <a:rPr lang="en-US" altLang="zh-CN"/>
              <a:pPr/>
              <a:t>‹#›</a:t>
            </a:fld>
            <a:endParaRPr lang="en-US" altLang="zh-CN"/>
          </a:p>
        </p:txBody>
      </p:sp>
    </p:spTree>
    <p:extLst>
      <p:ext uri="{BB962C8B-B14F-4D97-AF65-F5344CB8AC3E}">
        <p14:creationId xmlns:p14="http://schemas.microsoft.com/office/powerpoint/2010/main" val="644225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FCDE501-B276-4977-93A4-668AAB140B10}" type="slidenum">
              <a:rPr lang="en-US" altLang="zh-CN"/>
              <a:pPr/>
              <a:t>‹#›</a:t>
            </a:fld>
            <a:endParaRPr lang="en-US" altLang="zh-CN"/>
          </a:p>
        </p:txBody>
      </p:sp>
    </p:spTree>
    <p:extLst>
      <p:ext uri="{BB962C8B-B14F-4D97-AF65-F5344CB8AC3E}">
        <p14:creationId xmlns:p14="http://schemas.microsoft.com/office/powerpoint/2010/main" val="410491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CDD4702-E32A-4167-B025-7DF1124B43B9}" type="slidenum">
              <a:rPr lang="en-US" altLang="zh-CN"/>
              <a:pPr/>
              <a:t>‹#›</a:t>
            </a:fld>
            <a:endParaRPr lang="en-US" altLang="zh-CN"/>
          </a:p>
        </p:txBody>
      </p:sp>
    </p:spTree>
    <p:extLst>
      <p:ext uri="{BB962C8B-B14F-4D97-AF65-F5344CB8AC3E}">
        <p14:creationId xmlns:p14="http://schemas.microsoft.com/office/powerpoint/2010/main" val="2208879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40BECE8-9798-47FE-A2F9-AB340E0BFF09}" type="slidenum">
              <a:rPr lang="en-US" altLang="zh-CN"/>
              <a:pPr/>
              <a:t>‹#›</a:t>
            </a:fld>
            <a:endParaRPr lang="en-US" altLang="zh-CN"/>
          </a:p>
        </p:txBody>
      </p:sp>
    </p:spTree>
    <p:extLst>
      <p:ext uri="{BB962C8B-B14F-4D97-AF65-F5344CB8AC3E}">
        <p14:creationId xmlns:p14="http://schemas.microsoft.com/office/powerpoint/2010/main" val="3139476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458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2458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2458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0D23019-E94C-4091-92E5-BE23FD2FE66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WordArt 5"/>
          <p:cNvSpPr>
            <a:spLocks noChangeArrowheads="1" noChangeShapeType="1" noTextEdit="1"/>
          </p:cNvSpPr>
          <p:nvPr/>
        </p:nvSpPr>
        <p:spPr bwMode="auto">
          <a:xfrm>
            <a:off x="1331913" y="1700213"/>
            <a:ext cx="7488237" cy="936625"/>
          </a:xfrm>
          <a:prstGeom prst="rect">
            <a:avLst/>
          </a:prstGeom>
        </p:spPr>
        <p:txBody>
          <a:bodyPr wrap="none" fromWordArt="1">
            <a:prstTxWarp prst="textPlain">
              <a:avLst>
                <a:gd name="adj" fmla="val 50000"/>
              </a:avLst>
            </a:prstTxWarp>
          </a:bodyPr>
          <a:lstStyle/>
          <a:p>
            <a:pPr algn="ctr"/>
            <a:r>
              <a:rPr lang="zh-CN" altLang="en-US" sz="3600" b="1" kern="10">
                <a:ln w="19050">
                  <a:solidFill>
                    <a:srgbClr val="0000FF"/>
                  </a:solidFill>
                  <a:round/>
                  <a:headEnd/>
                  <a:tailEnd/>
                </a:ln>
                <a:solidFill>
                  <a:srgbClr val="0000FF">
                    <a:alpha val="50999"/>
                  </a:srgbClr>
                </a:solidFill>
                <a:effectLst>
                  <a:outerShdw dist="35921" dir="2700000" algn="ctr" rotWithShape="0">
                    <a:srgbClr val="990000"/>
                  </a:outerShdw>
                </a:effectLst>
                <a:latin typeface="隶书"/>
                <a:ea typeface="隶书"/>
              </a:rPr>
              <a:t>杜十娘怒沉百宝箱</a:t>
            </a:r>
          </a:p>
        </p:txBody>
      </p:sp>
      <p:pic>
        <p:nvPicPr>
          <p:cNvPr id="2054" name="Picture 6" descr="杜十娘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981450"/>
            <a:ext cx="3851275" cy="2876550"/>
          </a:xfrm>
          <a:prstGeom prst="rect">
            <a:avLst/>
          </a:prstGeom>
          <a:noFill/>
          <a:extLst>
            <a:ext uri="{909E8E84-426E-40DD-AFC4-6F175D3DCCD1}">
              <a14:hiddenFill xmlns:a14="http://schemas.microsoft.com/office/drawing/2010/main">
                <a:solidFill>
                  <a:srgbClr val="FFFFFF"/>
                </a:solidFill>
              </a14:hiddenFill>
            </a:ext>
          </a:extLst>
        </p:spPr>
      </p:pic>
      <p:sp>
        <p:nvSpPr>
          <p:cNvPr id="2055" name="Text Box 7"/>
          <p:cNvSpPr txBox="1">
            <a:spLocks noChangeArrowheads="1"/>
          </p:cNvSpPr>
          <p:nvPr/>
        </p:nvSpPr>
        <p:spPr bwMode="auto">
          <a:xfrm>
            <a:off x="6227763" y="3068638"/>
            <a:ext cx="2016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00FF"/>
                </a:solidFill>
                <a:ea typeface="隶书" pitchFamily="49" charset="-122"/>
              </a:rPr>
              <a:t>明   冯梦龙</a:t>
            </a:r>
          </a:p>
        </p:txBody>
      </p:sp>
      <p:sp>
        <p:nvSpPr>
          <p:cNvPr id="2056" name="Text Box 8"/>
          <p:cNvSpPr txBox="1">
            <a:spLocks noChangeArrowheads="1"/>
          </p:cNvSpPr>
          <p:nvPr/>
        </p:nvSpPr>
        <p:spPr bwMode="auto">
          <a:xfrm>
            <a:off x="4476750" y="6021388"/>
            <a:ext cx="4667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00"/>
                </a:solidFill>
                <a:ea typeface="隶书" pitchFamily="49" charset="-122"/>
              </a:rPr>
              <a:t>东台市第一中学  高二语文组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dissolve">
                                      <p:cBhvr>
                                        <p:cTn id="7" dur="500"/>
                                        <p:tgtEl>
                                          <p:spTgt spid="20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55"/>
                                        </p:tgtEl>
                                        <p:attrNameLst>
                                          <p:attrName>style.visibility</p:attrName>
                                        </p:attrNameLst>
                                      </p:cBhvr>
                                      <p:to>
                                        <p:strVal val="visible"/>
                                      </p:to>
                                    </p:set>
                                    <p:animEffect transition="in" filter="dissolve">
                                      <p:cBhvr>
                                        <p:cTn id="12" dur="500"/>
                                        <p:tgtEl>
                                          <p:spTgt spid="20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7" presetClass="entr" presetSubtype="4" fill="hold" nodeType="click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additive="base">
                                        <p:cTn id="17" dur="5000" fill="hold"/>
                                        <p:tgtEl>
                                          <p:spTgt spid="2054"/>
                                        </p:tgtEl>
                                        <p:attrNameLst>
                                          <p:attrName>ppt_x</p:attrName>
                                        </p:attrNameLst>
                                      </p:cBhvr>
                                      <p:tavLst>
                                        <p:tav tm="0">
                                          <p:val>
                                            <p:strVal val="#ppt_x"/>
                                          </p:val>
                                        </p:tav>
                                        <p:tav tm="100000">
                                          <p:val>
                                            <p:strVal val="#ppt_x"/>
                                          </p:val>
                                        </p:tav>
                                      </p:tavLst>
                                    </p:anim>
                                    <p:anim calcmode="lin" valueType="num">
                                      <p:cBhvr additive="base">
                                        <p:cTn id="18" dur="50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056"/>
                                        </p:tgtEl>
                                        <p:attrNameLst>
                                          <p:attrName>style.visibility</p:attrName>
                                        </p:attrNameLst>
                                      </p:cBhvr>
                                      <p:to>
                                        <p:strVal val="visible"/>
                                      </p:to>
                                    </p:set>
                                    <p:animEffect transition="in" filter="dissolve">
                                      <p:cBhvr>
                                        <p:cTn id="23"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nimBg="1"/>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0" y="66675"/>
            <a:ext cx="9144000" cy="679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400" b="1">
                <a:solidFill>
                  <a:srgbClr val="0000FF"/>
                </a:solidFill>
                <a:ea typeface="隶书" pitchFamily="49" charset="-122"/>
              </a:rPr>
              <a:t>       </a:t>
            </a:r>
            <a:r>
              <a:rPr lang="zh-CN" altLang="en-US" sz="4400" b="1">
                <a:solidFill>
                  <a:srgbClr val="0000FF"/>
                </a:solidFill>
                <a:ea typeface="隶书" pitchFamily="49" charset="-122"/>
              </a:rPr>
              <a:t>出卖色相的生涯让她感受到深重的欺辱和伤害，急于从良的同时她也在内心呼唤着一种不为金钱所左右的真正的爱情，不把百宝箱的事告诉李甲，一是因为不能在未离妓院前吐露秘密，二是想试探李甲的诚意。她不动声色却始终真诚鼓舞李甲，就是希望在患难中建立一种互相尊重，彼此包容的真正的美好的爱情。</a:t>
            </a:r>
          </a:p>
        </p:txBody>
      </p:sp>
      <p:sp>
        <p:nvSpPr>
          <p:cNvPr id="12294" name="AutoShape 6">
            <a:hlinkClick r:id="rId2" action="ppaction://hlinksldjump"/>
          </p:cNvPr>
          <p:cNvSpPr>
            <a:spLocks noChangeArrowheads="1"/>
          </p:cNvSpPr>
          <p:nvPr/>
        </p:nvSpPr>
        <p:spPr bwMode="auto">
          <a:xfrm>
            <a:off x="7596188" y="5949950"/>
            <a:ext cx="647700" cy="647700"/>
          </a:xfrm>
          <a:prstGeom prst="star4">
            <a:avLst>
              <a:gd name="adj" fmla="val 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1958975" y="18510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3317" name="Text Box 5"/>
          <p:cNvSpPr txBox="1">
            <a:spLocks noChangeArrowheads="1"/>
          </p:cNvSpPr>
          <p:nvPr/>
        </p:nvSpPr>
        <p:spPr bwMode="auto">
          <a:xfrm>
            <a:off x="323850" y="765175"/>
            <a:ext cx="8551863" cy="545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400" b="1">
                <a:solidFill>
                  <a:srgbClr val="0000FF"/>
                </a:solidFill>
                <a:ea typeface="隶书" pitchFamily="49" charset="-122"/>
              </a:rPr>
              <a:t>       </a:t>
            </a:r>
            <a:r>
              <a:rPr lang="zh-CN" altLang="en-US" sz="4400" b="1">
                <a:solidFill>
                  <a:srgbClr val="0000FF"/>
                </a:solidFill>
                <a:ea typeface="隶书" pitchFamily="49" charset="-122"/>
              </a:rPr>
              <a:t>李甲的出卖使她认识到自己依然没有摆脱商品的地位，李甲的悔恨痛哭也只是再次证明了金钱在他心目中的地位，她仍然没有得到真正的爱情。她痛心于过自由幸福生活的理想的幻灭，所以不惜以一死来反抗压迫她的恶势力。</a:t>
            </a:r>
          </a:p>
        </p:txBody>
      </p:sp>
      <p:sp>
        <p:nvSpPr>
          <p:cNvPr id="13319" name="AutoShape 7"/>
          <p:cNvSpPr>
            <a:spLocks noChangeArrowheads="1"/>
          </p:cNvSpPr>
          <p:nvPr/>
        </p:nvSpPr>
        <p:spPr bwMode="auto">
          <a:xfrm>
            <a:off x="7596188" y="5949950"/>
            <a:ext cx="647700" cy="647700"/>
          </a:xfrm>
          <a:prstGeom prst="star4">
            <a:avLst>
              <a:gd name="adj" fmla="val 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0" y="333375"/>
            <a:ext cx="4318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5400" b="1">
                <a:solidFill>
                  <a:srgbClr val="FF0000"/>
                </a:solidFill>
                <a:ea typeface="隶书" pitchFamily="49" charset="-122"/>
              </a:rPr>
              <a:t>百宝箱的意义</a:t>
            </a:r>
          </a:p>
        </p:txBody>
      </p:sp>
      <p:sp>
        <p:nvSpPr>
          <p:cNvPr id="15365" name="Text Box 5"/>
          <p:cNvSpPr txBox="1">
            <a:spLocks noChangeArrowheads="1"/>
          </p:cNvSpPr>
          <p:nvPr/>
        </p:nvSpPr>
        <p:spPr bwMode="auto">
          <a:xfrm>
            <a:off x="468313" y="2205038"/>
            <a:ext cx="8675687" cy="375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800" b="1">
                <a:solidFill>
                  <a:srgbClr val="0000FF"/>
                </a:solidFill>
                <a:ea typeface="隶书" pitchFamily="49" charset="-122"/>
              </a:rPr>
              <a:t>       </a:t>
            </a:r>
            <a:r>
              <a:rPr lang="zh-CN" altLang="en-US" sz="4800" b="1">
                <a:solidFill>
                  <a:srgbClr val="0000FF"/>
                </a:solidFill>
                <a:ea typeface="隶书" pitchFamily="49" charset="-122"/>
              </a:rPr>
              <a:t>它不是一般的财产，而是一个被压迫、被蹂躏的妇女争取自由、幸福生活理想的寄托，是她热切向往新生活的思想的结晶。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blinds(horizontal)">
                                      <p:cBhvr>
                                        <p:cTn id="1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4"/>
          <p:cNvSpPr txBox="1">
            <a:spLocks noChangeArrowheads="1"/>
          </p:cNvSpPr>
          <p:nvPr/>
        </p:nvSpPr>
        <p:spPr bwMode="auto">
          <a:xfrm>
            <a:off x="-6350" y="549275"/>
            <a:ext cx="9150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rgbClr val="FF0000"/>
                </a:solidFill>
                <a:ea typeface="隶书" pitchFamily="49" charset="-122"/>
              </a:rPr>
              <a:t>如何认识李甲父亲在小说中的作用？</a:t>
            </a:r>
          </a:p>
        </p:txBody>
      </p:sp>
      <p:sp>
        <p:nvSpPr>
          <p:cNvPr id="17413" name="Text Box 5"/>
          <p:cNvSpPr txBox="1">
            <a:spLocks noChangeArrowheads="1"/>
          </p:cNvSpPr>
          <p:nvPr/>
        </p:nvSpPr>
        <p:spPr bwMode="auto">
          <a:xfrm>
            <a:off x="684213" y="1406525"/>
            <a:ext cx="7543800" cy="545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400" b="1">
                <a:solidFill>
                  <a:srgbClr val="0000FF"/>
                </a:solidFill>
                <a:ea typeface="隶书" pitchFamily="49" charset="-122"/>
              </a:rPr>
              <a:t>       </a:t>
            </a:r>
            <a:r>
              <a:rPr lang="zh-CN" altLang="en-US" sz="4400" b="1">
                <a:solidFill>
                  <a:srgbClr val="0000FF"/>
                </a:solidFill>
                <a:ea typeface="隶书" pitchFamily="49" charset="-122"/>
              </a:rPr>
              <a:t>他反映了小说悲剧的社会根源即封建礼教和传统世俗，这种力量包括李甲、孙富和李甲的亲戚朋友们，杜十娘在这重重包围中又如何能生存下去呢？这证明悲剧的发生是一种必然，这其实是一个社会悲剧。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linds(horizontal)">
                                      <p:cBhvr>
                                        <p:cTn id="7" dur="5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413">
                                            <p:txEl>
                                              <p:pRg st="0" end="0"/>
                                            </p:txEl>
                                          </p:spTgt>
                                        </p:tgtEl>
                                        <p:attrNameLst>
                                          <p:attrName>style.visibility</p:attrName>
                                        </p:attrNameLst>
                                      </p:cBhvr>
                                      <p:to>
                                        <p:strVal val="visible"/>
                                      </p:to>
                                    </p:set>
                                    <p:animEffect transition="in" filter="blinds(horizontal)">
                                      <p:cBhvr>
                                        <p:cTn id="12" dur="500"/>
                                        <p:tgtEl>
                                          <p:spTgt spid="174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684213" y="2924175"/>
            <a:ext cx="8382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a:effectLst>
                  <a:outerShdw blurRad="38100" dist="38100" dir="2700000" algn="tl">
                    <a:srgbClr val="C0C0C0"/>
                  </a:outerShdw>
                </a:effectLst>
                <a:latin typeface="Times New Roman" pitchFamily="18" charset="0"/>
              </a:rPr>
              <a:t>李甲</a:t>
            </a:r>
          </a:p>
        </p:txBody>
      </p:sp>
      <p:sp>
        <p:nvSpPr>
          <p:cNvPr id="22533" name="Text Box 5"/>
          <p:cNvSpPr txBox="1">
            <a:spLocks noChangeArrowheads="1"/>
          </p:cNvSpPr>
          <p:nvPr/>
        </p:nvSpPr>
        <p:spPr bwMode="auto">
          <a:xfrm>
            <a:off x="1979613" y="2924175"/>
            <a:ext cx="22098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背信弃义</a:t>
            </a:r>
          </a:p>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懦弱自私</a:t>
            </a:r>
          </a:p>
        </p:txBody>
      </p:sp>
      <p:sp>
        <p:nvSpPr>
          <p:cNvPr id="22534" name="AutoShape 6"/>
          <p:cNvSpPr>
            <a:spLocks/>
          </p:cNvSpPr>
          <p:nvPr/>
        </p:nvSpPr>
        <p:spPr bwMode="auto">
          <a:xfrm>
            <a:off x="1692275" y="3141663"/>
            <a:ext cx="304800" cy="1066800"/>
          </a:xfrm>
          <a:prstGeom prst="leftBrace">
            <a:avLst>
              <a:gd name="adj1" fmla="val 29167"/>
              <a:gd name="adj2" fmla="val 50000"/>
            </a:avLst>
          </a:prstGeom>
          <a:noFill/>
          <a:ln w="508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35" name="Text Box 7"/>
          <p:cNvSpPr txBox="1">
            <a:spLocks noChangeArrowheads="1"/>
          </p:cNvSpPr>
          <p:nvPr/>
        </p:nvSpPr>
        <p:spPr bwMode="auto">
          <a:xfrm>
            <a:off x="5148263" y="2924175"/>
            <a:ext cx="1066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a:effectLst>
                  <a:outerShdw blurRad="38100" dist="38100" dir="2700000" algn="tl">
                    <a:srgbClr val="C0C0C0"/>
                  </a:outerShdw>
                </a:effectLst>
                <a:latin typeface="Times New Roman" pitchFamily="18" charset="0"/>
              </a:rPr>
              <a:t>孙富</a:t>
            </a:r>
          </a:p>
        </p:txBody>
      </p:sp>
      <p:sp>
        <p:nvSpPr>
          <p:cNvPr id="22536" name="AutoShape 8"/>
          <p:cNvSpPr>
            <a:spLocks/>
          </p:cNvSpPr>
          <p:nvPr/>
        </p:nvSpPr>
        <p:spPr bwMode="auto">
          <a:xfrm>
            <a:off x="5940425" y="3141663"/>
            <a:ext cx="377825" cy="1143000"/>
          </a:xfrm>
          <a:prstGeom prst="leftBrace">
            <a:avLst>
              <a:gd name="adj1" fmla="val 25210"/>
              <a:gd name="adj2" fmla="val 50000"/>
            </a:avLst>
          </a:prstGeom>
          <a:noFill/>
          <a:ln w="508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37" name="Text Box 9"/>
          <p:cNvSpPr txBox="1">
            <a:spLocks noChangeArrowheads="1"/>
          </p:cNvSpPr>
          <p:nvPr/>
        </p:nvSpPr>
        <p:spPr bwMode="auto">
          <a:xfrm>
            <a:off x="6300788" y="2924175"/>
            <a:ext cx="21336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卑鄙奸诈</a:t>
            </a:r>
          </a:p>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虚伪邪恶</a:t>
            </a:r>
          </a:p>
        </p:txBody>
      </p:sp>
      <p:sp>
        <p:nvSpPr>
          <p:cNvPr id="22538" name="Text Box 10"/>
          <p:cNvSpPr txBox="1">
            <a:spLocks noChangeArrowheads="1"/>
          </p:cNvSpPr>
          <p:nvPr/>
        </p:nvSpPr>
        <p:spPr bwMode="auto">
          <a:xfrm>
            <a:off x="2608263" y="1276350"/>
            <a:ext cx="36544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0000FF"/>
                </a:solidFill>
                <a:ea typeface="隶书" pitchFamily="49" charset="-122"/>
              </a:rPr>
              <a:t>人  物  形  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dissolve">
                                      <p:cBhvr>
                                        <p:cTn id="7" dur="500"/>
                                        <p:tgtEl>
                                          <p:spTgt spid="22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4"/>
                                        </p:tgtEl>
                                        <p:attrNameLst>
                                          <p:attrName>style.visibility</p:attrName>
                                        </p:attrNameLst>
                                      </p:cBhvr>
                                      <p:to>
                                        <p:strVal val="visible"/>
                                      </p:to>
                                    </p:set>
                                    <p:anim calcmode="lin" valueType="num">
                                      <p:cBhvr additive="base">
                                        <p:cTn id="12" dur="500" fill="hold"/>
                                        <p:tgtEl>
                                          <p:spTgt spid="22534"/>
                                        </p:tgtEl>
                                        <p:attrNameLst>
                                          <p:attrName>ppt_x</p:attrName>
                                        </p:attrNameLst>
                                      </p:cBhvr>
                                      <p:tavLst>
                                        <p:tav tm="0">
                                          <p:val>
                                            <p:strVal val="#ppt_x"/>
                                          </p:val>
                                        </p:tav>
                                        <p:tav tm="100000">
                                          <p:val>
                                            <p:strVal val="#ppt_x"/>
                                          </p:val>
                                        </p:tav>
                                      </p:tavLst>
                                    </p:anim>
                                    <p:anim calcmode="lin" valueType="num">
                                      <p:cBhvr additive="base">
                                        <p:cTn id="13"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2533">
                                            <p:txEl>
                                              <p:pRg st="0" end="0"/>
                                            </p:txEl>
                                          </p:spTgt>
                                        </p:tgtEl>
                                        <p:attrNameLst>
                                          <p:attrName>style.visibility</p:attrName>
                                        </p:attrNameLst>
                                      </p:cBhvr>
                                      <p:to>
                                        <p:strVal val="visible"/>
                                      </p:to>
                                    </p:set>
                                    <p:animEffect transition="in" filter="slide(fromBottom)">
                                      <p:cBhvr>
                                        <p:cTn id="18" dur="500"/>
                                        <p:tgtEl>
                                          <p:spTgt spid="22533">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2533">
                                            <p:txEl>
                                              <p:pRg st="1" end="1"/>
                                            </p:txEl>
                                          </p:spTgt>
                                        </p:tgtEl>
                                        <p:attrNameLst>
                                          <p:attrName>style.visibility</p:attrName>
                                        </p:attrNameLst>
                                      </p:cBhvr>
                                      <p:to>
                                        <p:strVal val="visible"/>
                                      </p:to>
                                    </p:set>
                                    <p:animEffect transition="in" filter="slide(fromBottom)">
                                      <p:cBhvr>
                                        <p:cTn id="23" dur="500"/>
                                        <p:tgtEl>
                                          <p:spTgt spid="2253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2535"/>
                                        </p:tgtEl>
                                        <p:attrNameLst>
                                          <p:attrName>style.visibility</p:attrName>
                                        </p:attrNameLst>
                                      </p:cBhvr>
                                      <p:to>
                                        <p:strVal val="visible"/>
                                      </p:to>
                                    </p:set>
                                    <p:animEffect transition="in" filter="dissolve">
                                      <p:cBhvr>
                                        <p:cTn id="28" dur="500"/>
                                        <p:tgtEl>
                                          <p:spTgt spid="2253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ppt_x"/>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2537">
                                            <p:txEl>
                                              <p:pRg st="0" end="0"/>
                                            </p:txEl>
                                          </p:spTgt>
                                        </p:tgtEl>
                                        <p:attrNameLst>
                                          <p:attrName>style.visibility</p:attrName>
                                        </p:attrNameLst>
                                      </p:cBhvr>
                                      <p:to>
                                        <p:strVal val="visible"/>
                                      </p:to>
                                    </p:set>
                                    <p:animEffect transition="in" filter="slide(fromBottom)">
                                      <p:cBhvr>
                                        <p:cTn id="39" dur="500"/>
                                        <p:tgtEl>
                                          <p:spTgt spid="22537">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2537">
                                            <p:txEl>
                                              <p:pRg st="1" end="1"/>
                                            </p:txEl>
                                          </p:spTgt>
                                        </p:tgtEl>
                                        <p:attrNameLst>
                                          <p:attrName>style.visibility</p:attrName>
                                        </p:attrNameLst>
                                      </p:cBhvr>
                                      <p:to>
                                        <p:strVal val="visible"/>
                                      </p:to>
                                    </p:set>
                                    <p:animEffect transition="in" filter="slide(fromBottom)">
                                      <p:cBhvr>
                                        <p:cTn id="44" dur="500"/>
                                        <p:tgtEl>
                                          <p:spTgt spid="225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3" grpId="0" uiExpand="1" build="p" autoUpdateAnimBg="0"/>
      <p:bldP spid="22534" grpId="0" animBg="1"/>
      <p:bldP spid="22535" grpId="0" autoUpdateAnimBg="0"/>
      <p:bldP spid="22536" grpId="0" animBg="1"/>
      <p:bldP spid="22537"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 Box 5"/>
          <p:cNvSpPr txBox="1">
            <a:spLocks noChangeArrowheads="1"/>
          </p:cNvSpPr>
          <p:nvPr/>
        </p:nvSpPr>
        <p:spPr bwMode="auto">
          <a:xfrm>
            <a:off x="323850" y="333375"/>
            <a:ext cx="2559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000" b="1">
                <a:solidFill>
                  <a:srgbClr val="FF0000"/>
                </a:solidFill>
                <a:ea typeface="隶书" pitchFamily="49" charset="-122"/>
              </a:rPr>
              <a:t>讨    论</a:t>
            </a:r>
          </a:p>
        </p:txBody>
      </p:sp>
      <p:sp>
        <p:nvSpPr>
          <p:cNvPr id="16390" name="Text Box 6"/>
          <p:cNvSpPr txBox="1">
            <a:spLocks noChangeArrowheads="1"/>
          </p:cNvSpPr>
          <p:nvPr/>
        </p:nvSpPr>
        <p:spPr bwMode="auto">
          <a:xfrm>
            <a:off x="0" y="1989138"/>
            <a:ext cx="91297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solidFill>
                  <a:srgbClr val="0000FF"/>
                </a:solidFill>
                <a:ea typeface="隶书" pitchFamily="49" charset="-122"/>
              </a:rPr>
              <a:t>1</a:t>
            </a:r>
            <a:r>
              <a:rPr lang="zh-CN" altLang="en-US" sz="4000" b="1">
                <a:solidFill>
                  <a:srgbClr val="0000FF"/>
                </a:solidFill>
                <a:ea typeface="隶书" pitchFamily="49" charset="-122"/>
              </a:rPr>
              <a:t>、杜十娘冷笑一声时，心里在想什么？</a:t>
            </a:r>
          </a:p>
        </p:txBody>
      </p:sp>
      <p:sp>
        <p:nvSpPr>
          <p:cNvPr id="16391" name="Text Box 7"/>
          <p:cNvSpPr txBox="1">
            <a:spLocks noChangeArrowheads="1"/>
          </p:cNvSpPr>
          <p:nvPr/>
        </p:nvSpPr>
        <p:spPr bwMode="auto">
          <a:xfrm>
            <a:off x="0" y="3284538"/>
            <a:ext cx="88931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0000FF"/>
                </a:solidFill>
                <a:ea typeface="隶书" pitchFamily="49" charset="-122"/>
              </a:rPr>
              <a:t>2</a:t>
            </a:r>
            <a:r>
              <a:rPr lang="zh-CN" altLang="en-US" sz="4000" b="1">
                <a:solidFill>
                  <a:srgbClr val="0000FF"/>
                </a:solidFill>
                <a:ea typeface="隶书" pitchFamily="49" charset="-122"/>
              </a:rPr>
              <a:t>、孙富在船头候信时，十娘为什么会微窥公子？</a:t>
            </a:r>
          </a:p>
        </p:txBody>
      </p:sp>
      <p:sp>
        <p:nvSpPr>
          <p:cNvPr id="16392" name="Text Box 8"/>
          <p:cNvSpPr txBox="1">
            <a:spLocks noChangeArrowheads="1"/>
          </p:cNvSpPr>
          <p:nvPr/>
        </p:nvSpPr>
        <p:spPr bwMode="auto">
          <a:xfrm>
            <a:off x="0" y="4868863"/>
            <a:ext cx="9144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solidFill>
                  <a:srgbClr val="0000FF"/>
                </a:solidFill>
                <a:ea typeface="隶书" pitchFamily="49" charset="-122"/>
              </a:rPr>
              <a:t>3</a:t>
            </a:r>
            <a:r>
              <a:rPr lang="zh-CN" altLang="en-US" sz="4000" b="1">
                <a:solidFill>
                  <a:srgbClr val="0000FF"/>
                </a:solidFill>
                <a:ea typeface="隶书" pitchFamily="49" charset="-122"/>
              </a:rPr>
              <a:t>、为何十娘要等孙富兑足银子才沉百宝箱？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blinds(horizontal)">
                                      <p:cBhvr>
                                        <p:cTn id="12" dur="500"/>
                                        <p:tgtEl>
                                          <p:spTgt spid="163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blinds(horizontal)">
                                      <p:cBhvr>
                                        <p:cTn id="17" dur="500"/>
                                        <p:tgtEl>
                                          <p:spTgt spid="163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blinds(horizontal)">
                                      <p:cBhvr>
                                        <p:cTn id="22"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 Box 5"/>
          <p:cNvSpPr txBox="1">
            <a:spLocks noChangeArrowheads="1"/>
          </p:cNvSpPr>
          <p:nvPr/>
        </p:nvSpPr>
        <p:spPr bwMode="auto">
          <a:xfrm>
            <a:off x="0" y="0"/>
            <a:ext cx="2089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solidFill>
                  <a:srgbClr val="FF0000"/>
                </a:solidFill>
              </a:rPr>
              <a:t>比   较</a:t>
            </a:r>
          </a:p>
        </p:txBody>
      </p:sp>
      <p:sp>
        <p:nvSpPr>
          <p:cNvPr id="23558" name="Text Box 6"/>
          <p:cNvSpPr txBox="1">
            <a:spLocks noChangeArrowheads="1"/>
          </p:cNvSpPr>
          <p:nvPr/>
        </p:nvSpPr>
        <p:spPr bwMode="auto">
          <a:xfrm>
            <a:off x="0" y="1052513"/>
            <a:ext cx="9144000" cy="277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solidFill>
                  <a:srgbClr val="0000FF"/>
                </a:solidFill>
                <a:ea typeface="隶书" pitchFamily="49" charset="-122"/>
              </a:rPr>
              <a:t>     </a:t>
            </a:r>
            <a:r>
              <a:rPr lang="zh-CN" altLang="en-US" sz="3600" b="1">
                <a:solidFill>
                  <a:srgbClr val="0000FF"/>
                </a:solidFill>
                <a:ea typeface="隶书" pitchFamily="49" charset="-122"/>
              </a:rPr>
              <a:t>鸡鸣外欲曙，新妇起严妆。著我绣夹裙，事事四五通。足下蹑丝履，头上玳瑁光。腰若流纨素，耳著明月珰。指如削葱根，口若含朱丹。纤纤作细步，精妙世无双。</a:t>
            </a:r>
          </a:p>
          <a:p>
            <a:r>
              <a:rPr lang="zh-CN" altLang="en-US" b="1">
                <a:solidFill>
                  <a:srgbClr val="0000FF"/>
                </a:solidFill>
              </a:rPr>
              <a:t>                                                                                             </a:t>
            </a:r>
            <a:r>
              <a:rPr lang="en-US" altLang="zh-CN" sz="3200" b="1">
                <a:solidFill>
                  <a:srgbClr val="0000FF"/>
                </a:solidFill>
                <a:ea typeface="隶书" pitchFamily="49" charset="-122"/>
              </a:rPr>
              <a:t>《</a:t>
            </a:r>
            <a:r>
              <a:rPr lang="zh-CN" altLang="en-US" sz="3200" b="1">
                <a:solidFill>
                  <a:srgbClr val="0000FF"/>
                </a:solidFill>
                <a:ea typeface="隶书" pitchFamily="49" charset="-122"/>
              </a:rPr>
              <a:t>孔雀东南飞</a:t>
            </a:r>
            <a:r>
              <a:rPr lang="en-US" altLang="zh-CN" sz="3200" b="1">
                <a:solidFill>
                  <a:srgbClr val="0000FF"/>
                </a:solidFill>
                <a:ea typeface="隶书" pitchFamily="49" charset="-122"/>
              </a:rPr>
              <a:t>》</a:t>
            </a:r>
          </a:p>
        </p:txBody>
      </p:sp>
      <p:sp>
        <p:nvSpPr>
          <p:cNvPr id="23559" name="Text Box 7"/>
          <p:cNvSpPr txBox="1">
            <a:spLocks noChangeArrowheads="1"/>
          </p:cNvSpPr>
          <p:nvPr/>
        </p:nvSpPr>
        <p:spPr bwMode="auto">
          <a:xfrm>
            <a:off x="0" y="3860800"/>
            <a:ext cx="91440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solidFill>
                  <a:srgbClr val="0000FF"/>
                </a:solidFill>
                <a:ea typeface="隶书" pitchFamily="49" charset="-122"/>
              </a:rPr>
              <a:t>       </a:t>
            </a:r>
            <a:r>
              <a:rPr lang="zh-CN" altLang="en-US" sz="3600" b="1">
                <a:solidFill>
                  <a:srgbClr val="0000FF"/>
                </a:solidFill>
                <a:ea typeface="隶书" pitchFamily="49" charset="-122"/>
              </a:rPr>
              <a:t>时已四鼓，十娘即起身挑灯梳洗，道：“今日之妆，乃迎新送旧，非比寻常。”于是脂粉香泽，用意修饰，花钿锈袄，极其华艳。装束完毕，天色已晓。</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667000" y="304800"/>
            <a:ext cx="381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i="1" u="sng">
                <a:solidFill>
                  <a:srgbClr val="FF3300"/>
                </a:solidFill>
                <a:effectLst>
                  <a:outerShdw blurRad="38100" dist="38100" dir="2700000" algn="tl">
                    <a:srgbClr val="C0C0C0"/>
                  </a:outerShdw>
                </a:effectLst>
                <a:latin typeface="Times New Roman" pitchFamily="18" charset="0"/>
              </a:rPr>
              <a:t>人物形象分析</a:t>
            </a:r>
            <a:endParaRPr kumimoji="1" lang="zh-CN" altLang="en-US" sz="4400" b="1" i="1">
              <a:solidFill>
                <a:srgbClr val="FF3300"/>
              </a:solidFill>
              <a:effectLst>
                <a:outerShdw blurRad="38100" dist="38100" dir="2700000" algn="tl">
                  <a:srgbClr val="C0C0C0"/>
                </a:outerShdw>
              </a:effectLst>
              <a:latin typeface="Times New Roman" pitchFamily="18" charset="0"/>
            </a:endParaRPr>
          </a:p>
        </p:txBody>
      </p:sp>
      <p:sp>
        <p:nvSpPr>
          <p:cNvPr id="9219" name="Text Box 3"/>
          <p:cNvSpPr txBox="1">
            <a:spLocks noChangeArrowheads="1"/>
          </p:cNvSpPr>
          <p:nvPr/>
        </p:nvSpPr>
        <p:spPr bwMode="auto">
          <a:xfrm>
            <a:off x="1296988" y="2133600"/>
            <a:ext cx="7847012" cy="311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美丽</a:t>
            </a:r>
            <a:r>
              <a:rPr kumimoji="1" lang="zh-CN" altLang="en-US" sz="3600" b="1">
                <a:solidFill>
                  <a:srgbClr val="0000FF"/>
                </a:solidFill>
                <a:effectLst>
                  <a:outerShdw blurRad="38100" dist="38100" dir="2700000" algn="tl">
                    <a:srgbClr val="C0C0C0"/>
                  </a:outerShdw>
                </a:effectLst>
                <a:latin typeface="Times New Roman" pitchFamily="18" charset="0"/>
              </a:rPr>
              <a:t>（外貌描写）</a:t>
            </a:r>
          </a:p>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热情</a:t>
            </a:r>
            <a:r>
              <a:rPr kumimoji="1" lang="zh-CN" altLang="en-US" sz="3600" b="1">
                <a:solidFill>
                  <a:srgbClr val="0000FF"/>
                </a:solidFill>
                <a:effectLst>
                  <a:outerShdw blurRad="38100" dist="38100" dir="2700000" algn="tl">
                    <a:srgbClr val="C0C0C0"/>
                  </a:outerShdw>
                </a:effectLst>
                <a:latin typeface="Times New Roman" pitchFamily="18" charset="0"/>
              </a:rPr>
              <a:t>（李甲手头越紧，她心头越热）</a:t>
            </a:r>
          </a:p>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聪明</a:t>
            </a:r>
            <a:r>
              <a:rPr kumimoji="1" lang="zh-CN" altLang="en-US" sz="3600" b="1">
                <a:solidFill>
                  <a:srgbClr val="0000FF"/>
                </a:solidFill>
                <a:effectLst>
                  <a:outerShdw blurRad="38100" dist="38100" dir="2700000" algn="tl">
                    <a:srgbClr val="C0C0C0"/>
                  </a:outerShdw>
                </a:effectLst>
                <a:latin typeface="Times New Roman" pitchFamily="18" charset="0"/>
              </a:rPr>
              <a:t>（不露富，考验李甲）</a:t>
            </a:r>
          </a:p>
          <a:p>
            <a:pPr>
              <a:spcBef>
                <a:spcPct val="50000"/>
              </a:spcBef>
            </a:pPr>
            <a:r>
              <a:rPr kumimoji="1" lang="zh-CN" altLang="en-US" sz="3600" b="1">
                <a:solidFill>
                  <a:srgbClr val="FF3300"/>
                </a:solidFill>
                <a:effectLst>
                  <a:outerShdw blurRad="38100" dist="38100" dir="2700000" algn="tl">
                    <a:srgbClr val="C0C0C0"/>
                  </a:outerShdw>
                </a:effectLst>
                <a:latin typeface="Times New Roman" pitchFamily="18" charset="0"/>
              </a:rPr>
              <a:t>坚强</a:t>
            </a:r>
            <a:r>
              <a:rPr kumimoji="1" lang="zh-CN" altLang="en-US" sz="3600" b="1">
                <a:solidFill>
                  <a:srgbClr val="0000FF"/>
                </a:solidFill>
                <a:effectLst>
                  <a:outerShdw blurRad="38100" dist="38100" dir="2700000" algn="tl">
                    <a:srgbClr val="C0C0C0"/>
                  </a:outerShdw>
                </a:effectLst>
                <a:latin typeface="Times New Roman" pitchFamily="18" charset="0"/>
              </a:rPr>
              <a:t>（怒沉百宝箱，投江自尽）</a:t>
            </a:r>
          </a:p>
        </p:txBody>
      </p:sp>
      <p:sp>
        <p:nvSpPr>
          <p:cNvPr id="9220" name="Text Box 4"/>
          <p:cNvSpPr txBox="1">
            <a:spLocks noChangeArrowheads="1"/>
          </p:cNvSpPr>
          <p:nvPr/>
        </p:nvSpPr>
        <p:spPr bwMode="auto">
          <a:xfrm>
            <a:off x="0" y="2924175"/>
            <a:ext cx="838200" cy="210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a:solidFill>
                  <a:schemeClr val="tx2"/>
                </a:solidFill>
                <a:effectLst>
                  <a:outerShdw blurRad="38100" dist="38100" dir="2700000" algn="tl">
                    <a:srgbClr val="C0C0C0"/>
                  </a:outerShdw>
                </a:effectLst>
                <a:latin typeface="Times New Roman" pitchFamily="18" charset="0"/>
              </a:rPr>
              <a:t>杜十娘</a:t>
            </a:r>
          </a:p>
        </p:txBody>
      </p:sp>
      <p:sp>
        <p:nvSpPr>
          <p:cNvPr id="9225" name="AutoShape 9"/>
          <p:cNvSpPr>
            <a:spLocks/>
          </p:cNvSpPr>
          <p:nvPr/>
        </p:nvSpPr>
        <p:spPr bwMode="auto">
          <a:xfrm>
            <a:off x="971550" y="2276475"/>
            <a:ext cx="381000" cy="2971800"/>
          </a:xfrm>
          <a:prstGeom prst="leftBrace">
            <a:avLst>
              <a:gd name="adj1" fmla="val 65000"/>
              <a:gd name="adj2" fmla="val 50000"/>
            </a:avLst>
          </a:prstGeom>
          <a:noFill/>
          <a:ln w="50800">
            <a:solidFill>
              <a:srgbClr val="000000"/>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225"/>
                                        </p:tgtEl>
                                        <p:attrNameLst>
                                          <p:attrName>style.visibility</p:attrName>
                                        </p:attrNameLst>
                                      </p:cBhvr>
                                      <p:to>
                                        <p:strVal val="visible"/>
                                      </p:to>
                                    </p:set>
                                    <p:anim calcmode="lin" valueType="num">
                                      <p:cBhvr additive="base">
                                        <p:cTn id="12" dur="500" fill="hold"/>
                                        <p:tgtEl>
                                          <p:spTgt spid="9225"/>
                                        </p:tgtEl>
                                        <p:attrNameLst>
                                          <p:attrName>ppt_x</p:attrName>
                                        </p:attrNameLst>
                                      </p:cBhvr>
                                      <p:tavLst>
                                        <p:tav tm="0">
                                          <p:val>
                                            <p:strVal val="#ppt_x"/>
                                          </p:val>
                                        </p:tav>
                                        <p:tav tm="100000">
                                          <p:val>
                                            <p:strVal val="#ppt_x"/>
                                          </p:val>
                                        </p:tav>
                                      </p:tavLst>
                                    </p:anim>
                                    <p:anim calcmode="lin" valueType="num">
                                      <p:cBhvr additive="base">
                                        <p:cTn id="13"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9219">
                                            <p:txEl>
                                              <p:pRg st="0" end="0"/>
                                            </p:txEl>
                                          </p:spTgt>
                                        </p:tgtEl>
                                        <p:attrNameLst>
                                          <p:attrName>style.visibility</p:attrName>
                                        </p:attrNameLst>
                                      </p:cBhvr>
                                      <p:to>
                                        <p:strVal val="visible"/>
                                      </p:to>
                                    </p:set>
                                    <p:animEffect transition="in" filter="slide(fromBottom)">
                                      <p:cBhvr>
                                        <p:cTn id="18" dur="500"/>
                                        <p:tgtEl>
                                          <p:spTgt spid="9219">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9219">
                                            <p:txEl>
                                              <p:pRg st="1" end="1"/>
                                            </p:txEl>
                                          </p:spTgt>
                                        </p:tgtEl>
                                        <p:attrNameLst>
                                          <p:attrName>style.visibility</p:attrName>
                                        </p:attrNameLst>
                                      </p:cBhvr>
                                      <p:to>
                                        <p:strVal val="visible"/>
                                      </p:to>
                                    </p:set>
                                    <p:animEffect transition="in" filter="slide(fromBottom)">
                                      <p:cBhvr>
                                        <p:cTn id="23" dur="500"/>
                                        <p:tgtEl>
                                          <p:spTgt spid="9219">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9219">
                                            <p:txEl>
                                              <p:pRg st="2" end="2"/>
                                            </p:txEl>
                                          </p:spTgt>
                                        </p:tgtEl>
                                        <p:attrNameLst>
                                          <p:attrName>style.visibility</p:attrName>
                                        </p:attrNameLst>
                                      </p:cBhvr>
                                      <p:to>
                                        <p:strVal val="visible"/>
                                      </p:to>
                                    </p:set>
                                    <p:animEffect transition="in" filter="slide(fromBottom)">
                                      <p:cBhvr>
                                        <p:cTn id="28" dur="500"/>
                                        <p:tgtEl>
                                          <p:spTgt spid="9219">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9219">
                                            <p:txEl>
                                              <p:pRg st="3" end="3"/>
                                            </p:txEl>
                                          </p:spTgt>
                                        </p:tgtEl>
                                        <p:attrNameLst>
                                          <p:attrName>style.visibility</p:attrName>
                                        </p:attrNameLst>
                                      </p:cBhvr>
                                      <p:to>
                                        <p:strVal val="visible"/>
                                      </p:to>
                                    </p:set>
                                    <p:animEffect transition="in" filter="slide(fromBottom)">
                                      <p:cBhvr>
                                        <p:cTn id="33" dur="500"/>
                                        <p:tgtEl>
                                          <p:spTgt spid="9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0" grpId="0" autoUpdateAnimBg="0"/>
      <p:bldP spid="92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685800" y="1143000"/>
            <a:ext cx="716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itchFamily="18" charset="0"/>
            </a:endParaRPr>
          </a:p>
        </p:txBody>
      </p:sp>
      <p:sp>
        <p:nvSpPr>
          <p:cNvPr id="19459" name="Text Box 3"/>
          <p:cNvSpPr txBox="1">
            <a:spLocks noChangeArrowheads="1"/>
          </p:cNvSpPr>
          <p:nvPr/>
        </p:nvSpPr>
        <p:spPr bwMode="auto">
          <a:xfrm>
            <a:off x="228600" y="1484313"/>
            <a:ext cx="891540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kumimoji="1" lang="en-US" altLang="zh-CN" sz="2800">
                <a:solidFill>
                  <a:srgbClr val="FF9900"/>
                </a:solidFill>
                <a:latin typeface=""/>
              </a:rPr>
              <a:t> </a:t>
            </a:r>
            <a:r>
              <a:rPr kumimoji="1" lang="zh-CN" altLang="en-US" sz="3600" b="1">
                <a:solidFill>
                  <a:srgbClr val="0000FF"/>
                </a:solidFill>
                <a:effectLst>
                  <a:outerShdw blurRad="38100" dist="38100" dir="2700000" algn="tl">
                    <a:srgbClr val="C0C0C0"/>
                  </a:outerShdw>
                </a:effectLst>
                <a:latin typeface=""/>
                <a:ea typeface="隶书" pitchFamily="49" charset="-122"/>
              </a:rPr>
              <a:t>作者云</a:t>
            </a:r>
            <a:r>
              <a:rPr kumimoji="1" lang="zh-CN" altLang="en-US" sz="3600" b="1">
                <a:solidFill>
                  <a:srgbClr val="0000FF"/>
                </a:solidFill>
                <a:effectLst>
                  <a:outerShdw blurRad="38100" dist="38100" dir="2700000" algn="tl">
                    <a:srgbClr val="C0C0C0"/>
                  </a:outerShdw>
                </a:effectLst>
                <a:latin typeface="Arial Unicode MS" pitchFamily="34" charset="-122"/>
                <a:ea typeface="隶书" pitchFamily="49" charset="-122"/>
              </a:rPr>
              <a:t>： 后人评论此事，以为孙富谋夺美色，轻掷千金，固非良士；李甲不识杜十娘一片苦心， 碌碌蠢才，无足道者。独谓十娘千古女侠，岂不能觅一佳侣，共跨秦楼之凤，乃错认李公子。明珠美玉，投于盲人，以致恩变为仇，万种恩情，化为流水，深可惜也！有诗叹云： 不会风流莫妄谈，单单情字费人参。 若将情字能参透，唤作风流也不惭。</a:t>
            </a:r>
          </a:p>
        </p:txBody>
      </p:sp>
      <p:sp>
        <p:nvSpPr>
          <p:cNvPr id="19460" name="Text Box 4"/>
          <p:cNvSpPr txBox="1">
            <a:spLocks noChangeArrowheads="1"/>
          </p:cNvSpPr>
          <p:nvPr/>
        </p:nvSpPr>
        <p:spPr bwMode="auto">
          <a:xfrm>
            <a:off x="3059113" y="476250"/>
            <a:ext cx="28813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u="sng">
                <a:solidFill>
                  <a:srgbClr val="FF3300"/>
                </a:solidFill>
                <a:effectLst>
                  <a:outerShdw blurRad="38100" dist="38100" dir="2700000" algn="tl">
                    <a:srgbClr val="C0C0C0"/>
                  </a:outerShdw>
                </a:effectLst>
                <a:latin typeface="Times New Roman" pitchFamily="18" charset="0"/>
              </a:rPr>
              <a:t>评         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slide(fromBottom)">
                                      <p:cBhvr>
                                        <p:cTn id="7" dur="500"/>
                                        <p:tgtEl>
                                          <p:spTgt spid="194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755650" y="1844675"/>
            <a:ext cx="7772400" cy="3657600"/>
          </a:xfrm>
        </p:spPr>
        <p:txBody>
          <a:bodyPr/>
          <a:lstStyle/>
          <a:p>
            <a:pPr algn="l">
              <a:spcBef>
                <a:spcPct val="50000"/>
              </a:spcBef>
              <a:buFontTx/>
              <a:buChar char="•"/>
            </a:pPr>
            <a:r>
              <a:rPr lang="zh-CN" altLang="en-US" sz="3600" b="1">
                <a:solidFill>
                  <a:srgbClr val="0000FF"/>
                </a:solidFill>
                <a:effectLst>
                  <a:outerShdw blurRad="38100" dist="38100" dir="2700000" algn="tl">
                    <a:srgbClr val="C0C0C0"/>
                  </a:outerShdw>
                </a:effectLst>
                <a:latin typeface="Arial Unicode MS" pitchFamily="34" charset="-122"/>
                <a:ea typeface="隶书" pitchFamily="49" charset="-122"/>
              </a:rPr>
              <a:t>后人评：杜十娘身份低微，属于任人欺凌的对象，她把人类情感中最美好的爱情寄托在李甲身上，她急于 从良，却不告诉李甲自己有百宝箱，不敢在爱情的天平上增加一颗金钱的砝码。她从内心里呼唤一种不为金钱和利害所左右的人际关系，毫无疑问，只有在真正地尊重自己、关怀他人，才能产生包含人性中一切美好成分的真情。</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143000"/>
            <a:ext cx="9144000"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chemeClr val="accent1"/>
                </a:solidFill>
                <a:effectLst>
                  <a:outerShdw blurRad="38100" dist="38100" dir="2700000" algn="tl">
                    <a:srgbClr val="C0C0C0"/>
                  </a:outerShdw>
                </a:effectLst>
                <a:latin typeface="Times New Roman" pitchFamily="18" charset="0"/>
              </a:rPr>
              <a:t>     </a:t>
            </a:r>
            <a:r>
              <a:rPr kumimoji="1" lang="en-US" altLang="zh-CN" sz="40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杜十娘怒沉百宝箱</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选自</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警世通言</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作者，冯梦龙，字犹龙、耳龙；号“墨憨斋主人”，别号“龙子犹”。江苏苏州人，明末小说家，他的代表作是宋元明“话本”和“拟话本”的总集“三言”（</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喻世明言</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 《</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警世通言</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 《</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醒世恒言</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）。另外，他还增补过罗贯中的长篇小说</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平妖传</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，改作过</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列国志</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。他的“三言”与凌蒙初的</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初刻拍案惊奇</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二刻拍案惊奇</a:t>
            </a:r>
            <a:r>
              <a:rPr kumimoji="1" lang="en-US" altLang="zh-CN" sz="3600" b="1">
                <a:solidFill>
                  <a:srgbClr val="FF0000"/>
                </a:solidFill>
                <a:effectLst>
                  <a:outerShdw blurRad="38100" dist="38100" dir="2700000" algn="tl">
                    <a:srgbClr val="C0C0C0"/>
                  </a:outerShdw>
                </a:effectLst>
                <a:latin typeface="Times New Roman" pitchFamily="18" charset="0"/>
                <a:ea typeface="隶书" pitchFamily="49" charset="-122"/>
              </a:rPr>
              <a:t>》</a:t>
            </a:r>
            <a:r>
              <a:rPr kumimoji="1" lang="zh-CN" altLang="en-US" sz="3600" b="1">
                <a:solidFill>
                  <a:srgbClr val="FF0000"/>
                </a:solidFill>
                <a:effectLst>
                  <a:outerShdw blurRad="38100" dist="38100" dir="2700000" algn="tl">
                    <a:srgbClr val="C0C0C0"/>
                  </a:outerShdw>
                </a:effectLst>
                <a:latin typeface="Times New Roman" pitchFamily="18" charset="0"/>
                <a:ea typeface="隶书" pitchFamily="49" charset="-122"/>
              </a:rPr>
              <a:t>合称“三言二拍”。</a:t>
            </a:r>
          </a:p>
        </p:txBody>
      </p:sp>
      <p:sp>
        <p:nvSpPr>
          <p:cNvPr id="3075" name="Text Box 3"/>
          <p:cNvSpPr txBox="1">
            <a:spLocks noChangeArrowheads="1"/>
          </p:cNvSpPr>
          <p:nvPr/>
        </p:nvSpPr>
        <p:spPr bwMode="auto">
          <a:xfrm>
            <a:off x="228600" y="228600"/>
            <a:ext cx="15240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800" b="1">
                <a:solidFill>
                  <a:srgbClr val="0000FF"/>
                </a:solidFill>
                <a:effectLst>
                  <a:outerShdw blurRad="38100" dist="38100" dir="2700000" algn="tl">
                    <a:srgbClr val="C0C0C0"/>
                  </a:outerShdw>
                </a:effectLst>
                <a:latin typeface="Times New Roman" pitchFamily="18" charset="0"/>
                <a:ea typeface="隶书" pitchFamily="49" charset="-122"/>
              </a:rPr>
              <a:t>题解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out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0" y="1295400"/>
            <a:ext cx="9144000"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b="1">
                <a:solidFill>
                  <a:srgbClr val="0000FF"/>
                </a:solidFill>
                <a:latin typeface="Times New Roman" pitchFamily="18" charset="0"/>
                <a:ea typeface="隶书" pitchFamily="49" charset="-122"/>
              </a:rPr>
              <a:t>       </a:t>
            </a:r>
            <a:r>
              <a:rPr kumimoji="1" lang="zh-CN" altLang="en-US" sz="3600" b="1">
                <a:solidFill>
                  <a:srgbClr val="0000FF"/>
                </a:solidFill>
                <a:effectLst>
                  <a:outerShdw blurRad="38100" dist="38100" dir="2700000" algn="tl">
                    <a:srgbClr val="C0C0C0"/>
                  </a:outerShdw>
                </a:effectLst>
                <a:latin typeface="Times New Roman" pitchFamily="18" charset="0"/>
                <a:ea typeface="隶书" pitchFamily="49" charset="-122"/>
              </a:rPr>
              <a:t>明代文人创作的白话短篇小说称为拟话本小说，话本原指“说书人”所用的底本，后有些底本经过“说书人”不断丰富，再经过文人加工，逐渐成为短篇小说即“话本小说”，明代文人模拟“话本”体制写成 “拟话本”小说。</a:t>
            </a:r>
          </a:p>
          <a:p>
            <a:pPr>
              <a:spcBef>
                <a:spcPct val="50000"/>
              </a:spcBef>
            </a:pPr>
            <a:r>
              <a:rPr kumimoji="1" lang="zh-CN" altLang="en-US" sz="3600" b="1">
                <a:solidFill>
                  <a:srgbClr val="0000FF"/>
                </a:solidFill>
                <a:effectLst>
                  <a:outerShdw blurRad="38100" dist="38100" dir="2700000" algn="tl">
                    <a:srgbClr val="C0C0C0"/>
                  </a:outerShdw>
                </a:effectLst>
                <a:latin typeface="Times New Roman" pitchFamily="18" charset="0"/>
                <a:ea typeface="隶书" pitchFamily="49" charset="-122"/>
              </a:rPr>
              <a:t>    “三言”中有许多优秀的篇章，例如“卖油郎独占花魁”、“俞伯牙摔琴谢知音”、“蒋兴哥重会珍珠衫”、“金玉奴棒打薄情郎”等</a:t>
            </a:r>
          </a:p>
        </p:txBody>
      </p:sp>
      <p:sp>
        <p:nvSpPr>
          <p:cNvPr id="4099" name="Text Box 3"/>
          <p:cNvSpPr txBox="1">
            <a:spLocks noChangeArrowheads="1"/>
          </p:cNvSpPr>
          <p:nvPr/>
        </p:nvSpPr>
        <p:spPr bwMode="auto">
          <a:xfrm>
            <a:off x="228600" y="228600"/>
            <a:ext cx="403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u="sng">
                <a:solidFill>
                  <a:srgbClr val="FF3300"/>
                </a:solidFill>
                <a:effectLst>
                  <a:outerShdw blurRad="38100" dist="38100" dir="2700000" algn="tl">
                    <a:srgbClr val="C0C0C0"/>
                  </a:outerShdw>
                </a:effectLst>
                <a:latin typeface="Times New Roman" pitchFamily="18" charset="0"/>
              </a:rPr>
              <a:t>关于拟话本小说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p:cTn id="7" dur="500" fill="hold"/>
                                        <p:tgtEl>
                                          <p:spTgt spid="409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09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p:cTn id="13" dur="500" fill="hold"/>
                                        <p:tgtEl>
                                          <p:spTgt spid="409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098">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04800" y="1219200"/>
            <a:ext cx="8839200" cy="497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读书在痒（            ）     入于北雍（          ）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游资已罄（            ）     愀（         ）然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黜（             ）逐           衣衫褴褛（          ）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钟馗（             ）            诟（           ）骂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莲萼 （            ）            和具薄赆 （          ）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亵渎（           ）              贫窭（            ）           </a:t>
            </a:r>
          </a:p>
          <a:p>
            <a:pPr>
              <a:spcBef>
                <a:spcPct val="50000"/>
              </a:spcBef>
            </a:pPr>
            <a:r>
              <a:rPr kumimoji="1" lang="zh-CN" altLang="en-US" sz="3200" b="1">
                <a:solidFill>
                  <a:srgbClr val="0000FF"/>
                </a:solidFill>
                <a:effectLst>
                  <a:outerShdw blurRad="38100" dist="38100" dir="2700000" algn="tl">
                    <a:srgbClr val="C0C0C0"/>
                  </a:outerShdw>
                </a:effectLst>
                <a:latin typeface="Times New Roman" pitchFamily="18" charset="0"/>
              </a:rPr>
              <a:t>收佐中馈（            ）     鸾带绣履（           ）</a:t>
            </a:r>
          </a:p>
        </p:txBody>
      </p:sp>
      <p:sp>
        <p:nvSpPr>
          <p:cNvPr id="18435" name="Text Box 3"/>
          <p:cNvSpPr txBox="1">
            <a:spLocks noChangeArrowheads="1"/>
          </p:cNvSpPr>
          <p:nvPr/>
        </p:nvSpPr>
        <p:spPr bwMode="auto">
          <a:xfrm>
            <a:off x="457200" y="228600"/>
            <a:ext cx="1828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800" b="1" u="sng">
                <a:solidFill>
                  <a:srgbClr val="FF3300"/>
                </a:solidFill>
                <a:effectLst>
                  <a:outerShdw blurRad="38100" dist="38100" dir="2700000" algn="tl">
                    <a:srgbClr val="C0C0C0"/>
                  </a:outerShdw>
                </a:effectLst>
                <a:latin typeface="Times New Roman" pitchFamily="18" charset="0"/>
              </a:rPr>
              <a:t>注音</a:t>
            </a:r>
          </a:p>
        </p:txBody>
      </p:sp>
      <p:sp>
        <p:nvSpPr>
          <p:cNvPr id="18436" name="Text Box 4"/>
          <p:cNvSpPr txBox="1">
            <a:spLocks noChangeArrowheads="1"/>
          </p:cNvSpPr>
          <p:nvPr/>
        </p:nvSpPr>
        <p:spPr bwMode="auto">
          <a:xfrm>
            <a:off x="2514600" y="1219200"/>
            <a:ext cx="1066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xiáng</a:t>
            </a:r>
          </a:p>
        </p:txBody>
      </p:sp>
      <p:sp>
        <p:nvSpPr>
          <p:cNvPr id="18437" name="Text Box 5"/>
          <p:cNvSpPr txBox="1">
            <a:spLocks noChangeArrowheads="1"/>
          </p:cNvSpPr>
          <p:nvPr/>
        </p:nvSpPr>
        <p:spPr bwMode="auto">
          <a:xfrm>
            <a:off x="6705600" y="1143000"/>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yōng</a:t>
            </a:r>
          </a:p>
        </p:txBody>
      </p:sp>
      <p:sp>
        <p:nvSpPr>
          <p:cNvPr id="18438" name="Text Box 6"/>
          <p:cNvSpPr txBox="1">
            <a:spLocks noChangeArrowheads="1"/>
          </p:cNvSpPr>
          <p:nvPr/>
        </p:nvSpPr>
        <p:spPr bwMode="auto">
          <a:xfrm>
            <a:off x="2514600" y="1905000"/>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qìng</a:t>
            </a:r>
          </a:p>
        </p:txBody>
      </p:sp>
      <p:sp>
        <p:nvSpPr>
          <p:cNvPr id="18439" name="Text Box 7"/>
          <p:cNvSpPr txBox="1">
            <a:spLocks noChangeArrowheads="1"/>
          </p:cNvSpPr>
          <p:nvPr/>
        </p:nvSpPr>
        <p:spPr bwMode="auto">
          <a:xfrm>
            <a:off x="5562600" y="22860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itchFamily="18" charset="0"/>
            </a:endParaRPr>
          </a:p>
        </p:txBody>
      </p:sp>
      <p:sp>
        <p:nvSpPr>
          <p:cNvPr id="18440" name="Text Box 8"/>
          <p:cNvSpPr txBox="1">
            <a:spLocks noChangeArrowheads="1"/>
          </p:cNvSpPr>
          <p:nvPr/>
        </p:nvSpPr>
        <p:spPr bwMode="auto">
          <a:xfrm>
            <a:off x="5410200" y="1905000"/>
            <a:ext cx="91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qiǎo</a:t>
            </a:r>
          </a:p>
        </p:txBody>
      </p:sp>
      <p:sp>
        <p:nvSpPr>
          <p:cNvPr id="18441" name="Text Box 9"/>
          <p:cNvSpPr txBox="1">
            <a:spLocks noChangeArrowheads="1"/>
          </p:cNvSpPr>
          <p:nvPr/>
        </p:nvSpPr>
        <p:spPr bwMode="auto">
          <a:xfrm>
            <a:off x="1447800" y="2667000"/>
            <a:ext cx="1066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chù</a:t>
            </a:r>
          </a:p>
        </p:txBody>
      </p:sp>
      <p:sp>
        <p:nvSpPr>
          <p:cNvPr id="18442" name="Text Box 10"/>
          <p:cNvSpPr txBox="1">
            <a:spLocks noChangeArrowheads="1"/>
          </p:cNvSpPr>
          <p:nvPr/>
        </p:nvSpPr>
        <p:spPr bwMode="auto">
          <a:xfrm>
            <a:off x="6400800" y="2667000"/>
            <a:ext cx="1371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effectLst>
                  <a:outerShdw blurRad="38100" dist="38100" dir="2700000" algn="tl">
                    <a:srgbClr val="C0C0C0"/>
                  </a:outerShdw>
                </a:effectLst>
                <a:latin typeface="Times New Roman" pitchFamily="18" charset="0"/>
              </a:rPr>
              <a:t>Lán  lǔ</a:t>
            </a:r>
          </a:p>
        </p:txBody>
      </p:sp>
      <p:sp>
        <p:nvSpPr>
          <p:cNvPr id="18443" name="Text Box 11"/>
          <p:cNvSpPr txBox="1">
            <a:spLocks noChangeArrowheads="1"/>
          </p:cNvSpPr>
          <p:nvPr/>
        </p:nvSpPr>
        <p:spPr bwMode="auto">
          <a:xfrm>
            <a:off x="1828800" y="3352800"/>
            <a:ext cx="106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effectLst>
                  <a:outerShdw blurRad="38100" dist="38100" dir="2700000" algn="tl">
                    <a:srgbClr val="C0C0C0"/>
                  </a:outerShdw>
                </a:effectLst>
                <a:latin typeface="Times New Roman" pitchFamily="18" charset="0"/>
              </a:rPr>
              <a:t>kuí</a:t>
            </a:r>
          </a:p>
        </p:txBody>
      </p:sp>
      <p:sp>
        <p:nvSpPr>
          <p:cNvPr id="18444" name="Text Box 12"/>
          <p:cNvSpPr txBox="1">
            <a:spLocks noChangeArrowheads="1"/>
          </p:cNvSpPr>
          <p:nvPr/>
        </p:nvSpPr>
        <p:spPr bwMode="auto">
          <a:xfrm>
            <a:off x="5486400" y="3352800"/>
            <a:ext cx="990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Times New Roman" pitchFamily="18" charset="0"/>
              </a:rPr>
              <a:t>gòu</a:t>
            </a:r>
          </a:p>
        </p:txBody>
      </p:sp>
      <p:sp>
        <p:nvSpPr>
          <p:cNvPr id="18445" name="Text Box 13"/>
          <p:cNvSpPr txBox="1">
            <a:spLocks noChangeArrowheads="1"/>
          </p:cNvSpPr>
          <p:nvPr/>
        </p:nvSpPr>
        <p:spPr bwMode="auto">
          <a:xfrm>
            <a:off x="2057400" y="41148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rgbClr val="FF3300"/>
                </a:solidFill>
                <a:latin typeface="Times New Roman" pitchFamily="18" charset="0"/>
              </a:rPr>
              <a:t>è</a:t>
            </a:r>
          </a:p>
        </p:txBody>
      </p:sp>
      <p:sp>
        <p:nvSpPr>
          <p:cNvPr id="18446" name="Text Box 14"/>
          <p:cNvSpPr txBox="1">
            <a:spLocks noChangeArrowheads="1"/>
          </p:cNvSpPr>
          <p:nvPr/>
        </p:nvSpPr>
        <p:spPr bwMode="auto">
          <a:xfrm>
            <a:off x="6858000" y="4114800"/>
            <a:ext cx="838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Times New Roman" pitchFamily="18" charset="0"/>
              </a:rPr>
              <a:t>jìn</a:t>
            </a:r>
          </a:p>
        </p:txBody>
      </p:sp>
      <p:sp>
        <p:nvSpPr>
          <p:cNvPr id="18447" name="Text Box 15"/>
          <p:cNvSpPr txBox="1">
            <a:spLocks noChangeArrowheads="1"/>
          </p:cNvSpPr>
          <p:nvPr/>
        </p:nvSpPr>
        <p:spPr bwMode="auto">
          <a:xfrm>
            <a:off x="1752600" y="4800600"/>
            <a:ext cx="914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Times New Roman" pitchFamily="18" charset="0"/>
              </a:rPr>
              <a:t>dú</a:t>
            </a:r>
          </a:p>
        </p:txBody>
      </p:sp>
      <p:sp>
        <p:nvSpPr>
          <p:cNvPr id="18448" name="Text Box 16"/>
          <p:cNvSpPr txBox="1">
            <a:spLocks noChangeArrowheads="1"/>
          </p:cNvSpPr>
          <p:nvPr/>
        </p:nvSpPr>
        <p:spPr bwMode="auto">
          <a:xfrm>
            <a:off x="6096000" y="4953000"/>
            <a:ext cx="685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Times New Roman" pitchFamily="18" charset="0"/>
              </a:rPr>
              <a:t>jù</a:t>
            </a:r>
          </a:p>
        </p:txBody>
      </p:sp>
      <p:sp>
        <p:nvSpPr>
          <p:cNvPr id="18449" name="Text Box 17"/>
          <p:cNvSpPr txBox="1">
            <a:spLocks noChangeArrowheads="1"/>
          </p:cNvSpPr>
          <p:nvPr/>
        </p:nvSpPr>
        <p:spPr bwMode="auto">
          <a:xfrm>
            <a:off x="2590800" y="5562600"/>
            <a:ext cx="106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a:solidFill>
                  <a:srgbClr val="FF3300"/>
                </a:solidFill>
                <a:latin typeface="Times New Roman" pitchFamily="18" charset="0"/>
              </a:rPr>
              <a:t>kuì</a:t>
            </a:r>
          </a:p>
        </p:txBody>
      </p:sp>
      <p:sp>
        <p:nvSpPr>
          <p:cNvPr id="18450" name="Text Box 18"/>
          <p:cNvSpPr txBox="1">
            <a:spLocks noChangeArrowheads="1"/>
          </p:cNvSpPr>
          <p:nvPr/>
        </p:nvSpPr>
        <p:spPr bwMode="auto">
          <a:xfrm>
            <a:off x="6934200" y="5562600"/>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800" b="1">
                <a:solidFill>
                  <a:srgbClr val="FF3300"/>
                </a:solidFill>
                <a:latin typeface="Times New Roman" pitchFamily="18" charset="0"/>
              </a:rPr>
              <a:t>lǚ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slide(fromBottom)">
                                      <p:cBhvr>
                                        <p:cTn id="7" dur="5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8434">
                                            <p:txEl>
                                              <p:pRg st="1" end="1"/>
                                            </p:txEl>
                                          </p:spTgt>
                                        </p:tgtEl>
                                        <p:attrNameLst>
                                          <p:attrName>style.visibility</p:attrName>
                                        </p:attrNameLst>
                                      </p:cBhvr>
                                      <p:to>
                                        <p:strVal val="visible"/>
                                      </p:to>
                                    </p:set>
                                    <p:animEffect transition="in" filter="slide(fromBottom)">
                                      <p:cBhvr>
                                        <p:cTn id="12" dur="500"/>
                                        <p:tgtEl>
                                          <p:spTgt spid="1843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434">
                                            <p:txEl>
                                              <p:pRg st="2" end="2"/>
                                            </p:txEl>
                                          </p:spTgt>
                                        </p:tgtEl>
                                        <p:attrNameLst>
                                          <p:attrName>style.visibility</p:attrName>
                                        </p:attrNameLst>
                                      </p:cBhvr>
                                      <p:to>
                                        <p:strVal val="visible"/>
                                      </p:to>
                                    </p:set>
                                    <p:animEffect transition="in" filter="slide(fromBottom)">
                                      <p:cBhvr>
                                        <p:cTn id="17" dur="500"/>
                                        <p:tgtEl>
                                          <p:spTgt spid="1843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8434">
                                            <p:txEl>
                                              <p:pRg st="3" end="3"/>
                                            </p:txEl>
                                          </p:spTgt>
                                        </p:tgtEl>
                                        <p:attrNameLst>
                                          <p:attrName>style.visibility</p:attrName>
                                        </p:attrNameLst>
                                      </p:cBhvr>
                                      <p:to>
                                        <p:strVal val="visible"/>
                                      </p:to>
                                    </p:set>
                                    <p:animEffect transition="in" filter="slide(fromBottom)">
                                      <p:cBhvr>
                                        <p:cTn id="22" dur="500"/>
                                        <p:tgtEl>
                                          <p:spTgt spid="1843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8434">
                                            <p:txEl>
                                              <p:pRg st="4" end="4"/>
                                            </p:txEl>
                                          </p:spTgt>
                                        </p:tgtEl>
                                        <p:attrNameLst>
                                          <p:attrName>style.visibility</p:attrName>
                                        </p:attrNameLst>
                                      </p:cBhvr>
                                      <p:to>
                                        <p:strVal val="visible"/>
                                      </p:to>
                                    </p:set>
                                    <p:animEffect transition="in" filter="slide(fromBottom)">
                                      <p:cBhvr>
                                        <p:cTn id="27" dur="500"/>
                                        <p:tgtEl>
                                          <p:spTgt spid="18434">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8434">
                                            <p:txEl>
                                              <p:pRg st="5" end="5"/>
                                            </p:txEl>
                                          </p:spTgt>
                                        </p:tgtEl>
                                        <p:attrNameLst>
                                          <p:attrName>style.visibility</p:attrName>
                                        </p:attrNameLst>
                                      </p:cBhvr>
                                      <p:to>
                                        <p:strVal val="visible"/>
                                      </p:to>
                                    </p:set>
                                    <p:animEffect transition="in" filter="slide(fromBottom)">
                                      <p:cBhvr>
                                        <p:cTn id="32" dur="500"/>
                                        <p:tgtEl>
                                          <p:spTgt spid="18434">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8434">
                                            <p:txEl>
                                              <p:pRg st="6" end="6"/>
                                            </p:txEl>
                                          </p:spTgt>
                                        </p:tgtEl>
                                        <p:attrNameLst>
                                          <p:attrName>style.visibility</p:attrName>
                                        </p:attrNameLst>
                                      </p:cBhvr>
                                      <p:to>
                                        <p:strVal val="visible"/>
                                      </p:to>
                                    </p:set>
                                    <p:animEffect transition="in" filter="slide(fromBottom)">
                                      <p:cBhvr>
                                        <p:cTn id="37" dur="500"/>
                                        <p:tgtEl>
                                          <p:spTgt spid="18434">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436"/>
                                        </p:tgtEl>
                                        <p:attrNameLst>
                                          <p:attrName>style.visibility</p:attrName>
                                        </p:attrNameLst>
                                      </p:cBhvr>
                                      <p:to>
                                        <p:strVal val="visible"/>
                                      </p:to>
                                    </p:set>
                                    <p:anim calcmode="lin" valueType="num">
                                      <p:cBhvr additive="base">
                                        <p:cTn id="42" dur="500" fill="hold"/>
                                        <p:tgtEl>
                                          <p:spTgt spid="18436"/>
                                        </p:tgtEl>
                                        <p:attrNameLst>
                                          <p:attrName>ppt_x</p:attrName>
                                        </p:attrNameLst>
                                      </p:cBhvr>
                                      <p:tavLst>
                                        <p:tav tm="0">
                                          <p:val>
                                            <p:strVal val="#ppt_x"/>
                                          </p:val>
                                        </p:tav>
                                        <p:tav tm="100000">
                                          <p:val>
                                            <p:strVal val="#ppt_x"/>
                                          </p:val>
                                        </p:tav>
                                      </p:tavLst>
                                    </p:anim>
                                    <p:anim calcmode="lin" valueType="num">
                                      <p:cBhvr additive="base">
                                        <p:cTn id="43"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8437"/>
                                        </p:tgtEl>
                                        <p:attrNameLst>
                                          <p:attrName>style.visibility</p:attrName>
                                        </p:attrNameLst>
                                      </p:cBhvr>
                                      <p:to>
                                        <p:strVal val="visible"/>
                                      </p:to>
                                    </p:set>
                                    <p:anim calcmode="lin" valueType="num">
                                      <p:cBhvr additive="base">
                                        <p:cTn id="48" dur="500" fill="hold"/>
                                        <p:tgtEl>
                                          <p:spTgt spid="18437"/>
                                        </p:tgtEl>
                                        <p:attrNameLst>
                                          <p:attrName>ppt_x</p:attrName>
                                        </p:attrNameLst>
                                      </p:cBhvr>
                                      <p:tavLst>
                                        <p:tav tm="0">
                                          <p:val>
                                            <p:strVal val="#ppt_x"/>
                                          </p:val>
                                        </p:tav>
                                        <p:tav tm="100000">
                                          <p:val>
                                            <p:strVal val="#ppt_x"/>
                                          </p:val>
                                        </p:tav>
                                      </p:tavLst>
                                    </p:anim>
                                    <p:anim calcmode="lin" valueType="num">
                                      <p:cBhvr additive="base">
                                        <p:cTn id="49"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8438"/>
                                        </p:tgtEl>
                                        <p:attrNameLst>
                                          <p:attrName>style.visibility</p:attrName>
                                        </p:attrNameLst>
                                      </p:cBhvr>
                                      <p:to>
                                        <p:strVal val="visible"/>
                                      </p:to>
                                    </p:set>
                                    <p:anim calcmode="lin" valueType="num">
                                      <p:cBhvr additive="base">
                                        <p:cTn id="54" dur="500" fill="hold"/>
                                        <p:tgtEl>
                                          <p:spTgt spid="18438"/>
                                        </p:tgtEl>
                                        <p:attrNameLst>
                                          <p:attrName>ppt_x</p:attrName>
                                        </p:attrNameLst>
                                      </p:cBhvr>
                                      <p:tavLst>
                                        <p:tav tm="0">
                                          <p:val>
                                            <p:strVal val="#ppt_x"/>
                                          </p:val>
                                        </p:tav>
                                        <p:tav tm="100000">
                                          <p:val>
                                            <p:strVal val="#ppt_x"/>
                                          </p:val>
                                        </p:tav>
                                      </p:tavLst>
                                    </p:anim>
                                    <p:anim calcmode="lin" valueType="num">
                                      <p:cBhvr additive="base">
                                        <p:cTn id="55"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440"/>
                                        </p:tgtEl>
                                        <p:attrNameLst>
                                          <p:attrName>style.visibility</p:attrName>
                                        </p:attrNameLst>
                                      </p:cBhvr>
                                      <p:to>
                                        <p:strVal val="visible"/>
                                      </p:to>
                                    </p:set>
                                    <p:anim calcmode="lin" valueType="num">
                                      <p:cBhvr additive="base">
                                        <p:cTn id="60" dur="500" fill="hold"/>
                                        <p:tgtEl>
                                          <p:spTgt spid="18440"/>
                                        </p:tgtEl>
                                        <p:attrNameLst>
                                          <p:attrName>ppt_x</p:attrName>
                                        </p:attrNameLst>
                                      </p:cBhvr>
                                      <p:tavLst>
                                        <p:tav tm="0">
                                          <p:val>
                                            <p:strVal val="#ppt_x"/>
                                          </p:val>
                                        </p:tav>
                                        <p:tav tm="100000">
                                          <p:val>
                                            <p:strVal val="#ppt_x"/>
                                          </p:val>
                                        </p:tav>
                                      </p:tavLst>
                                    </p:anim>
                                    <p:anim calcmode="lin" valueType="num">
                                      <p:cBhvr additive="base">
                                        <p:cTn id="61"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8441"/>
                                        </p:tgtEl>
                                        <p:attrNameLst>
                                          <p:attrName>style.visibility</p:attrName>
                                        </p:attrNameLst>
                                      </p:cBhvr>
                                      <p:to>
                                        <p:strVal val="visible"/>
                                      </p:to>
                                    </p:set>
                                    <p:anim calcmode="lin" valueType="num">
                                      <p:cBhvr additive="base">
                                        <p:cTn id="66" dur="500" fill="hold"/>
                                        <p:tgtEl>
                                          <p:spTgt spid="18441"/>
                                        </p:tgtEl>
                                        <p:attrNameLst>
                                          <p:attrName>ppt_x</p:attrName>
                                        </p:attrNameLst>
                                      </p:cBhvr>
                                      <p:tavLst>
                                        <p:tav tm="0">
                                          <p:val>
                                            <p:strVal val="#ppt_x"/>
                                          </p:val>
                                        </p:tav>
                                        <p:tav tm="100000">
                                          <p:val>
                                            <p:strVal val="#ppt_x"/>
                                          </p:val>
                                        </p:tav>
                                      </p:tavLst>
                                    </p:anim>
                                    <p:anim calcmode="lin" valueType="num">
                                      <p:cBhvr additive="base">
                                        <p:cTn id="67"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8442"/>
                                        </p:tgtEl>
                                        <p:attrNameLst>
                                          <p:attrName>style.visibility</p:attrName>
                                        </p:attrNameLst>
                                      </p:cBhvr>
                                      <p:to>
                                        <p:strVal val="visible"/>
                                      </p:to>
                                    </p:set>
                                    <p:anim calcmode="lin" valueType="num">
                                      <p:cBhvr additive="base">
                                        <p:cTn id="72" dur="500" fill="hold"/>
                                        <p:tgtEl>
                                          <p:spTgt spid="18442"/>
                                        </p:tgtEl>
                                        <p:attrNameLst>
                                          <p:attrName>ppt_x</p:attrName>
                                        </p:attrNameLst>
                                      </p:cBhvr>
                                      <p:tavLst>
                                        <p:tav tm="0">
                                          <p:val>
                                            <p:strVal val="#ppt_x"/>
                                          </p:val>
                                        </p:tav>
                                        <p:tav tm="100000">
                                          <p:val>
                                            <p:strVal val="#ppt_x"/>
                                          </p:val>
                                        </p:tav>
                                      </p:tavLst>
                                    </p:anim>
                                    <p:anim calcmode="lin" valueType="num">
                                      <p:cBhvr additive="base">
                                        <p:cTn id="73" dur="500" fill="hold"/>
                                        <p:tgtEl>
                                          <p:spTgt spid="18442"/>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8443"/>
                                        </p:tgtEl>
                                        <p:attrNameLst>
                                          <p:attrName>style.visibility</p:attrName>
                                        </p:attrNameLst>
                                      </p:cBhvr>
                                      <p:to>
                                        <p:strVal val="visible"/>
                                      </p:to>
                                    </p:set>
                                    <p:anim calcmode="lin" valueType="num">
                                      <p:cBhvr additive="base">
                                        <p:cTn id="78" dur="500" fill="hold"/>
                                        <p:tgtEl>
                                          <p:spTgt spid="18443"/>
                                        </p:tgtEl>
                                        <p:attrNameLst>
                                          <p:attrName>ppt_x</p:attrName>
                                        </p:attrNameLst>
                                      </p:cBhvr>
                                      <p:tavLst>
                                        <p:tav tm="0">
                                          <p:val>
                                            <p:strVal val="#ppt_x"/>
                                          </p:val>
                                        </p:tav>
                                        <p:tav tm="100000">
                                          <p:val>
                                            <p:strVal val="#ppt_x"/>
                                          </p:val>
                                        </p:tav>
                                      </p:tavLst>
                                    </p:anim>
                                    <p:anim calcmode="lin" valueType="num">
                                      <p:cBhvr additive="base">
                                        <p:cTn id="79"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8444"/>
                                        </p:tgtEl>
                                        <p:attrNameLst>
                                          <p:attrName>style.visibility</p:attrName>
                                        </p:attrNameLst>
                                      </p:cBhvr>
                                      <p:to>
                                        <p:strVal val="visible"/>
                                      </p:to>
                                    </p:set>
                                    <p:anim calcmode="lin" valueType="num">
                                      <p:cBhvr additive="base">
                                        <p:cTn id="84" dur="500" fill="hold"/>
                                        <p:tgtEl>
                                          <p:spTgt spid="18444"/>
                                        </p:tgtEl>
                                        <p:attrNameLst>
                                          <p:attrName>ppt_x</p:attrName>
                                        </p:attrNameLst>
                                      </p:cBhvr>
                                      <p:tavLst>
                                        <p:tav tm="0">
                                          <p:val>
                                            <p:strVal val="#ppt_x"/>
                                          </p:val>
                                        </p:tav>
                                        <p:tav tm="100000">
                                          <p:val>
                                            <p:strVal val="#ppt_x"/>
                                          </p:val>
                                        </p:tav>
                                      </p:tavLst>
                                    </p:anim>
                                    <p:anim calcmode="lin" valueType="num">
                                      <p:cBhvr additive="base">
                                        <p:cTn id="85" dur="500" fill="hold"/>
                                        <p:tgtEl>
                                          <p:spTgt spid="18444"/>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18445"/>
                                        </p:tgtEl>
                                        <p:attrNameLst>
                                          <p:attrName>style.visibility</p:attrName>
                                        </p:attrNameLst>
                                      </p:cBhvr>
                                      <p:to>
                                        <p:strVal val="visible"/>
                                      </p:to>
                                    </p:set>
                                    <p:anim calcmode="lin" valueType="num">
                                      <p:cBhvr additive="base">
                                        <p:cTn id="90" dur="500" fill="hold"/>
                                        <p:tgtEl>
                                          <p:spTgt spid="18445"/>
                                        </p:tgtEl>
                                        <p:attrNameLst>
                                          <p:attrName>ppt_x</p:attrName>
                                        </p:attrNameLst>
                                      </p:cBhvr>
                                      <p:tavLst>
                                        <p:tav tm="0">
                                          <p:val>
                                            <p:strVal val="#ppt_x"/>
                                          </p:val>
                                        </p:tav>
                                        <p:tav tm="100000">
                                          <p:val>
                                            <p:strVal val="#ppt_x"/>
                                          </p:val>
                                        </p:tav>
                                      </p:tavLst>
                                    </p:anim>
                                    <p:anim calcmode="lin" valueType="num">
                                      <p:cBhvr additive="base">
                                        <p:cTn id="91" dur="500" fill="hold"/>
                                        <p:tgtEl>
                                          <p:spTgt spid="18445"/>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8446"/>
                                        </p:tgtEl>
                                        <p:attrNameLst>
                                          <p:attrName>style.visibility</p:attrName>
                                        </p:attrNameLst>
                                      </p:cBhvr>
                                      <p:to>
                                        <p:strVal val="visible"/>
                                      </p:to>
                                    </p:set>
                                    <p:anim calcmode="lin" valueType="num">
                                      <p:cBhvr additive="base">
                                        <p:cTn id="96" dur="500" fill="hold"/>
                                        <p:tgtEl>
                                          <p:spTgt spid="18446"/>
                                        </p:tgtEl>
                                        <p:attrNameLst>
                                          <p:attrName>ppt_x</p:attrName>
                                        </p:attrNameLst>
                                      </p:cBhvr>
                                      <p:tavLst>
                                        <p:tav tm="0">
                                          <p:val>
                                            <p:strVal val="#ppt_x"/>
                                          </p:val>
                                        </p:tav>
                                        <p:tav tm="100000">
                                          <p:val>
                                            <p:strVal val="#ppt_x"/>
                                          </p:val>
                                        </p:tav>
                                      </p:tavLst>
                                    </p:anim>
                                    <p:anim calcmode="lin" valueType="num">
                                      <p:cBhvr additive="base">
                                        <p:cTn id="97" dur="500" fill="hold"/>
                                        <p:tgtEl>
                                          <p:spTgt spid="18446"/>
                                        </p:tgtEl>
                                        <p:attrNameLst>
                                          <p:attrName>ppt_y</p:attrName>
                                        </p:attrNameLst>
                                      </p:cBhvr>
                                      <p:tavLst>
                                        <p:tav tm="0">
                                          <p:val>
                                            <p:strVal val="1+#ppt_h/2"/>
                                          </p:val>
                                        </p:tav>
                                        <p:tav tm="100000">
                                          <p:val>
                                            <p:strVal val="#ppt_y"/>
                                          </p:val>
                                        </p:tav>
                                      </p:tavLst>
                                    </p:anim>
                                  </p:childTnLst>
                                </p:cTn>
                              </p:par>
                            </p:childTnLst>
                          </p:cTn>
                        </p:par>
                      </p:childTnLst>
                    </p:cTn>
                  </p:par>
                  <p:par>
                    <p:cTn id="98" fill="hold" nodeType="clickPar">
                      <p:stCondLst>
                        <p:cond delay="indefinite"/>
                      </p:stCondLst>
                      <p:childTnLst>
                        <p:par>
                          <p:cTn id="99" fill="hold" nodeType="withGroup">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18447"/>
                                        </p:tgtEl>
                                        <p:attrNameLst>
                                          <p:attrName>style.visibility</p:attrName>
                                        </p:attrNameLst>
                                      </p:cBhvr>
                                      <p:to>
                                        <p:strVal val="visible"/>
                                      </p:to>
                                    </p:set>
                                    <p:anim calcmode="lin" valueType="num">
                                      <p:cBhvr additive="base">
                                        <p:cTn id="102" dur="500" fill="hold"/>
                                        <p:tgtEl>
                                          <p:spTgt spid="18447"/>
                                        </p:tgtEl>
                                        <p:attrNameLst>
                                          <p:attrName>ppt_x</p:attrName>
                                        </p:attrNameLst>
                                      </p:cBhvr>
                                      <p:tavLst>
                                        <p:tav tm="0">
                                          <p:val>
                                            <p:strVal val="#ppt_x"/>
                                          </p:val>
                                        </p:tav>
                                        <p:tav tm="100000">
                                          <p:val>
                                            <p:strVal val="#ppt_x"/>
                                          </p:val>
                                        </p:tav>
                                      </p:tavLst>
                                    </p:anim>
                                    <p:anim calcmode="lin" valueType="num">
                                      <p:cBhvr additive="base">
                                        <p:cTn id="103" dur="500" fill="hold"/>
                                        <p:tgtEl>
                                          <p:spTgt spid="18447"/>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18448"/>
                                        </p:tgtEl>
                                        <p:attrNameLst>
                                          <p:attrName>style.visibility</p:attrName>
                                        </p:attrNameLst>
                                      </p:cBhvr>
                                      <p:to>
                                        <p:strVal val="visible"/>
                                      </p:to>
                                    </p:set>
                                    <p:anim calcmode="lin" valueType="num">
                                      <p:cBhvr additive="base">
                                        <p:cTn id="108" dur="500" fill="hold"/>
                                        <p:tgtEl>
                                          <p:spTgt spid="18448"/>
                                        </p:tgtEl>
                                        <p:attrNameLst>
                                          <p:attrName>ppt_x</p:attrName>
                                        </p:attrNameLst>
                                      </p:cBhvr>
                                      <p:tavLst>
                                        <p:tav tm="0">
                                          <p:val>
                                            <p:strVal val="#ppt_x"/>
                                          </p:val>
                                        </p:tav>
                                        <p:tav tm="100000">
                                          <p:val>
                                            <p:strVal val="#ppt_x"/>
                                          </p:val>
                                        </p:tav>
                                      </p:tavLst>
                                    </p:anim>
                                    <p:anim calcmode="lin" valueType="num">
                                      <p:cBhvr additive="base">
                                        <p:cTn id="109" dur="500" fill="hold"/>
                                        <p:tgtEl>
                                          <p:spTgt spid="18448"/>
                                        </p:tgtEl>
                                        <p:attrNameLst>
                                          <p:attrName>ppt_y</p:attrName>
                                        </p:attrNameLst>
                                      </p:cBhvr>
                                      <p:tavLst>
                                        <p:tav tm="0">
                                          <p:val>
                                            <p:strVal val="1+#ppt_h/2"/>
                                          </p:val>
                                        </p:tav>
                                        <p:tav tm="100000">
                                          <p:val>
                                            <p:strVal val="#ppt_y"/>
                                          </p:val>
                                        </p:tav>
                                      </p:tavLst>
                                    </p:anim>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18449"/>
                                        </p:tgtEl>
                                        <p:attrNameLst>
                                          <p:attrName>style.visibility</p:attrName>
                                        </p:attrNameLst>
                                      </p:cBhvr>
                                      <p:to>
                                        <p:strVal val="visible"/>
                                      </p:to>
                                    </p:set>
                                    <p:anim calcmode="lin" valueType="num">
                                      <p:cBhvr additive="base">
                                        <p:cTn id="114" dur="500" fill="hold"/>
                                        <p:tgtEl>
                                          <p:spTgt spid="18449"/>
                                        </p:tgtEl>
                                        <p:attrNameLst>
                                          <p:attrName>ppt_x</p:attrName>
                                        </p:attrNameLst>
                                      </p:cBhvr>
                                      <p:tavLst>
                                        <p:tav tm="0">
                                          <p:val>
                                            <p:strVal val="#ppt_x"/>
                                          </p:val>
                                        </p:tav>
                                        <p:tav tm="100000">
                                          <p:val>
                                            <p:strVal val="#ppt_x"/>
                                          </p:val>
                                        </p:tav>
                                      </p:tavLst>
                                    </p:anim>
                                    <p:anim calcmode="lin" valueType="num">
                                      <p:cBhvr additive="base">
                                        <p:cTn id="115" dur="500" fill="hold"/>
                                        <p:tgtEl>
                                          <p:spTgt spid="18449"/>
                                        </p:tgtEl>
                                        <p:attrNameLst>
                                          <p:attrName>ppt_y</p:attrName>
                                        </p:attrNameLst>
                                      </p:cBhvr>
                                      <p:tavLst>
                                        <p:tav tm="0">
                                          <p:val>
                                            <p:strVal val="1+#ppt_h/2"/>
                                          </p:val>
                                        </p:tav>
                                        <p:tav tm="100000">
                                          <p:val>
                                            <p:strVal val="#ppt_y"/>
                                          </p:val>
                                        </p:tav>
                                      </p:tavLst>
                                    </p:anim>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18450"/>
                                        </p:tgtEl>
                                        <p:attrNameLst>
                                          <p:attrName>style.visibility</p:attrName>
                                        </p:attrNameLst>
                                      </p:cBhvr>
                                      <p:to>
                                        <p:strVal val="visible"/>
                                      </p:to>
                                    </p:set>
                                    <p:anim calcmode="lin" valueType="num">
                                      <p:cBhvr additive="base">
                                        <p:cTn id="120" dur="500" fill="hold"/>
                                        <p:tgtEl>
                                          <p:spTgt spid="18450"/>
                                        </p:tgtEl>
                                        <p:attrNameLst>
                                          <p:attrName>ppt_x</p:attrName>
                                        </p:attrNameLst>
                                      </p:cBhvr>
                                      <p:tavLst>
                                        <p:tav tm="0">
                                          <p:val>
                                            <p:strVal val="#ppt_x"/>
                                          </p:val>
                                        </p:tav>
                                        <p:tav tm="100000">
                                          <p:val>
                                            <p:strVal val="#ppt_x"/>
                                          </p:val>
                                        </p:tav>
                                      </p:tavLst>
                                    </p:anim>
                                    <p:anim calcmode="lin" valueType="num">
                                      <p:cBhvr additive="base">
                                        <p:cTn id="121" dur="500" fill="hold"/>
                                        <p:tgtEl>
                                          <p:spTgt spid="184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autoUpdateAnimBg="0"/>
      <p:bldP spid="18436" grpId="0" autoUpdateAnimBg="0"/>
      <p:bldP spid="18437" grpId="0" autoUpdateAnimBg="0"/>
      <p:bldP spid="18438" grpId="0" autoUpdateAnimBg="0"/>
      <p:bldP spid="18440" grpId="0" autoUpdateAnimBg="0"/>
      <p:bldP spid="18441" grpId="0" autoUpdateAnimBg="0"/>
      <p:bldP spid="18442" grpId="0" autoUpdateAnimBg="0"/>
      <p:bldP spid="18443" grpId="0" autoUpdateAnimBg="0"/>
      <p:bldP spid="18444" grpId="0" autoUpdateAnimBg="0"/>
      <p:bldP spid="18445" grpId="0" autoUpdateAnimBg="0"/>
      <p:bldP spid="18446" grpId="0" autoUpdateAnimBg="0"/>
      <p:bldP spid="18447" grpId="0" autoUpdateAnimBg="0"/>
      <p:bldP spid="18448" grpId="0" autoUpdateAnimBg="0"/>
      <p:bldP spid="18449" grpId="0" autoUpdateAnimBg="0"/>
      <p:bldP spid="1845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04800" y="304800"/>
            <a:ext cx="2971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i="1" u="sng">
                <a:solidFill>
                  <a:srgbClr val="FF3300"/>
                </a:solidFill>
                <a:effectLst>
                  <a:outerShdw blurRad="38100" dist="38100" dir="2700000" algn="tl">
                    <a:srgbClr val="C0C0C0"/>
                  </a:outerShdw>
                </a:effectLst>
                <a:latin typeface="Times New Roman" pitchFamily="18" charset="0"/>
              </a:rPr>
              <a:t>导读提纲</a:t>
            </a:r>
          </a:p>
        </p:txBody>
      </p:sp>
      <p:sp>
        <p:nvSpPr>
          <p:cNvPr id="7171" name="Text Box 3"/>
          <p:cNvSpPr txBox="1">
            <a:spLocks noChangeArrowheads="1"/>
          </p:cNvSpPr>
          <p:nvPr/>
        </p:nvSpPr>
        <p:spPr bwMode="auto">
          <a:xfrm>
            <a:off x="381000" y="2438400"/>
            <a:ext cx="8305800"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a:effectLst>
                  <a:outerShdw blurRad="38100" dist="38100" dir="2700000" algn="tl">
                    <a:srgbClr val="C0C0C0"/>
                  </a:outerShdw>
                </a:effectLst>
                <a:latin typeface="Times New Roman" pitchFamily="18" charset="0"/>
              </a:rPr>
              <a:t>1</a:t>
            </a:r>
            <a:r>
              <a:rPr kumimoji="1" lang="zh-CN" altLang="en-US" sz="4000" b="1">
                <a:effectLst>
                  <a:outerShdw blurRad="38100" dist="38100" dir="2700000" algn="tl">
                    <a:srgbClr val="C0C0C0"/>
                  </a:outerShdw>
                </a:effectLst>
                <a:latin typeface="Times New Roman" pitchFamily="18" charset="0"/>
              </a:rPr>
              <a:t>、理清故事情节发展的几个阶段。</a:t>
            </a:r>
          </a:p>
          <a:p>
            <a:pPr>
              <a:spcBef>
                <a:spcPct val="50000"/>
              </a:spcBef>
            </a:pPr>
            <a:r>
              <a:rPr kumimoji="1" lang="en-US" altLang="zh-CN" sz="4000" b="1">
                <a:effectLst>
                  <a:outerShdw blurRad="38100" dist="38100" dir="2700000" algn="tl">
                    <a:srgbClr val="C0C0C0"/>
                  </a:outerShdw>
                </a:effectLst>
                <a:latin typeface="Times New Roman" pitchFamily="18" charset="0"/>
              </a:rPr>
              <a:t>2</a:t>
            </a:r>
            <a:r>
              <a:rPr kumimoji="1" lang="zh-CN" altLang="en-US" sz="4000" b="1">
                <a:effectLst>
                  <a:outerShdw blurRad="38100" dist="38100" dir="2700000" algn="tl">
                    <a:srgbClr val="C0C0C0"/>
                  </a:outerShdw>
                </a:effectLst>
                <a:latin typeface="Times New Roman" pitchFamily="18" charset="0"/>
              </a:rPr>
              <a:t>、本文的主要人物是谁？重要人物还有哪几个？</a:t>
            </a:r>
          </a:p>
          <a:p>
            <a:pPr>
              <a:spcBef>
                <a:spcPct val="50000"/>
              </a:spcBef>
            </a:pPr>
            <a:r>
              <a:rPr kumimoji="1" lang="en-US" altLang="zh-CN" sz="4000" b="1">
                <a:effectLst>
                  <a:outerShdw blurRad="38100" dist="38100" dir="2700000" algn="tl">
                    <a:srgbClr val="C0C0C0"/>
                  </a:outerShdw>
                </a:effectLst>
                <a:latin typeface="Times New Roman" pitchFamily="18" charset="0"/>
              </a:rPr>
              <a:t>3</a:t>
            </a:r>
            <a:r>
              <a:rPr kumimoji="1" lang="zh-CN" altLang="en-US" sz="4000" b="1">
                <a:effectLst>
                  <a:outerShdw blurRad="38100" dist="38100" dir="2700000" algn="tl">
                    <a:srgbClr val="C0C0C0"/>
                  </a:outerShdw>
                </a:effectLst>
                <a:latin typeface="Times New Roman" pitchFamily="18" charset="0"/>
              </a:rPr>
              <a:t>、注意在文中画出能够表现人物性格的语句。</a:t>
            </a:r>
          </a:p>
        </p:txBody>
      </p:sp>
      <p:sp>
        <p:nvSpPr>
          <p:cNvPr id="7172" name="Text Box 4"/>
          <p:cNvSpPr txBox="1">
            <a:spLocks noChangeArrowheads="1"/>
          </p:cNvSpPr>
          <p:nvPr/>
        </p:nvSpPr>
        <p:spPr bwMode="auto">
          <a:xfrm>
            <a:off x="762000" y="1371600"/>
            <a:ext cx="762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i="1">
                <a:solidFill>
                  <a:srgbClr val="0000FF"/>
                </a:solidFill>
                <a:effectLst>
                  <a:outerShdw blurRad="38100" dist="38100" dir="2700000" algn="tl">
                    <a:srgbClr val="C0C0C0"/>
                  </a:outerShdw>
                </a:effectLst>
                <a:latin typeface="Times New Roman" pitchFamily="18" charset="0"/>
                <a:ea typeface="隶书" pitchFamily="49" charset="-122"/>
              </a:rPr>
              <a:t>快速阅读全文，注意思考以下几个问题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heckerboard(down)">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barn(inVertical)">
                                      <p:cBhvr>
                                        <p:cTn id="12" dur="500"/>
                                        <p:tgtEl>
                                          <p:spTgt spid="71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7171"/>
                                        </p:tgtEl>
                                        <p:attrNameLst>
                                          <p:attrName>style.visibility</p:attrName>
                                        </p:attrNameLst>
                                      </p:cBhvr>
                                      <p:to>
                                        <p:strVal val="visible"/>
                                      </p:to>
                                    </p:set>
                                    <p:animEffect transition="in" filter="blinds(vertical)">
                                      <p:cBhvr>
                                        <p:cTn id="17" dur="3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P spid="717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0" y="0"/>
            <a:ext cx="36576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800" b="1" i="1" u="sng">
                <a:solidFill>
                  <a:srgbClr val="FF3300"/>
                </a:solidFill>
                <a:effectLst>
                  <a:outerShdw blurRad="38100" dist="38100" dir="2700000" algn="tl">
                    <a:srgbClr val="C0C0C0"/>
                  </a:outerShdw>
                </a:effectLst>
                <a:latin typeface="Times New Roman" pitchFamily="18" charset="0"/>
              </a:rPr>
              <a:t>故事情节</a:t>
            </a:r>
          </a:p>
        </p:txBody>
      </p:sp>
      <p:sp>
        <p:nvSpPr>
          <p:cNvPr id="8196" name="AutoShape 4"/>
          <p:cNvSpPr>
            <a:spLocks noChangeArrowheads="1"/>
          </p:cNvSpPr>
          <p:nvPr/>
        </p:nvSpPr>
        <p:spPr bwMode="auto">
          <a:xfrm>
            <a:off x="5651500" y="1844675"/>
            <a:ext cx="215900" cy="719138"/>
          </a:xfrm>
          <a:prstGeom prst="downArrow">
            <a:avLst>
              <a:gd name="adj1" fmla="val 50000"/>
              <a:gd name="adj2" fmla="val 83272"/>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8197" name="AutoShape 5"/>
          <p:cNvSpPr>
            <a:spLocks noChangeArrowheads="1"/>
          </p:cNvSpPr>
          <p:nvPr/>
        </p:nvSpPr>
        <p:spPr bwMode="auto">
          <a:xfrm>
            <a:off x="5651500" y="3213100"/>
            <a:ext cx="215900" cy="720725"/>
          </a:xfrm>
          <a:prstGeom prst="downArrow">
            <a:avLst>
              <a:gd name="adj1" fmla="val 50000"/>
              <a:gd name="adj2" fmla="val 83456"/>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8198" name="AutoShape 6"/>
          <p:cNvSpPr>
            <a:spLocks noChangeArrowheads="1"/>
          </p:cNvSpPr>
          <p:nvPr/>
        </p:nvSpPr>
        <p:spPr bwMode="auto">
          <a:xfrm>
            <a:off x="5651500" y="4724400"/>
            <a:ext cx="215900" cy="792163"/>
          </a:xfrm>
          <a:prstGeom prst="downArrow">
            <a:avLst>
              <a:gd name="adj1" fmla="val 50000"/>
              <a:gd name="adj2" fmla="val 91728"/>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pic>
        <p:nvPicPr>
          <p:cNvPr id="8199" name="Picture 7" descr="ds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5175"/>
            <a:ext cx="4495800" cy="4824413"/>
          </a:xfrm>
          <a:prstGeom prst="rect">
            <a:avLst/>
          </a:prstGeom>
          <a:noFill/>
          <a:extLst>
            <a:ext uri="{909E8E84-426E-40DD-AFC4-6F175D3DCCD1}">
              <a14:hiddenFill xmlns:a14="http://schemas.microsoft.com/office/drawing/2010/main">
                <a:solidFill>
                  <a:srgbClr val="FFFFFF"/>
                </a:solidFill>
              </a14:hiddenFill>
            </a:ext>
          </a:extLst>
        </p:spPr>
      </p:pic>
      <p:sp>
        <p:nvSpPr>
          <p:cNvPr id="8200" name="Rectangle 8"/>
          <p:cNvSpPr>
            <a:spLocks noChangeArrowheads="1"/>
          </p:cNvSpPr>
          <p:nvPr/>
        </p:nvSpPr>
        <p:spPr bwMode="auto">
          <a:xfrm>
            <a:off x="7092950" y="1125538"/>
            <a:ext cx="26908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ea typeface="隶书" pitchFamily="49" charset="-122"/>
              </a:rPr>
              <a:t>（开端）</a:t>
            </a:r>
          </a:p>
        </p:txBody>
      </p:sp>
      <p:sp>
        <p:nvSpPr>
          <p:cNvPr id="8201" name="Rectangle 9"/>
          <p:cNvSpPr>
            <a:spLocks noChangeArrowheads="1"/>
          </p:cNvSpPr>
          <p:nvPr/>
        </p:nvSpPr>
        <p:spPr bwMode="auto">
          <a:xfrm>
            <a:off x="7164388" y="2420938"/>
            <a:ext cx="39608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ea typeface="隶书" pitchFamily="49" charset="-122"/>
              </a:rPr>
              <a:t>（发展）</a:t>
            </a:r>
          </a:p>
        </p:txBody>
      </p:sp>
      <p:sp>
        <p:nvSpPr>
          <p:cNvPr id="8202" name="Rectangle 10"/>
          <p:cNvSpPr>
            <a:spLocks noChangeArrowheads="1"/>
          </p:cNvSpPr>
          <p:nvPr/>
        </p:nvSpPr>
        <p:spPr bwMode="auto">
          <a:xfrm>
            <a:off x="7164388" y="3860800"/>
            <a:ext cx="40322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ea typeface="隶书" pitchFamily="49" charset="-122"/>
              </a:rPr>
              <a:t>（高潮）</a:t>
            </a:r>
          </a:p>
        </p:txBody>
      </p:sp>
      <p:sp>
        <p:nvSpPr>
          <p:cNvPr id="8203" name="Rectangle 11"/>
          <p:cNvSpPr>
            <a:spLocks noChangeArrowheads="1"/>
          </p:cNvSpPr>
          <p:nvPr/>
        </p:nvSpPr>
        <p:spPr bwMode="auto">
          <a:xfrm>
            <a:off x="7164388" y="5373688"/>
            <a:ext cx="41767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ea typeface="隶书" pitchFamily="49" charset="-122"/>
              </a:rPr>
              <a:t>（结局）</a:t>
            </a:r>
          </a:p>
        </p:txBody>
      </p:sp>
      <p:sp>
        <p:nvSpPr>
          <p:cNvPr id="8204" name="Rectangle 12"/>
          <p:cNvSpPr>
            <a:spLocks noChangeArrowheads="1"/>
          </p:cNvSpPr>
          <p:nvPr/>
        </p:nvSpPr>
        <p:spPr bwMode="auto">
          <a:xfrm>
            <a:off x="4716463" y="1125538"/>
            <a:ext cx="26638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rPr>
              <a:t>两情相悦</a:t>
            </a:r>
          </a:p>
        </p:txBody>
      </p:sp>
      <p:sp>
        <p:nvSpPr>
          <p:cNvPr id="8205" name="Rectangle 13"/>
          <p:cNvSpPr>
            <a:spLocks noChangeArrowheads="1"/>
          </p:cNvSpPr>
          <p:nvPr/>
        </p:nvSpPr>
        <p:spPr bwMode="auto">
          <a:xfrm>
            <a:off x="4643438" y="2420938"/>
            <a:ext cx="29527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rPr>
              <a:t>双双离京</a:t>
            </a:r>
          </a:p>
        </p:txBody>
      </p:sp>
      <p:sp>
        <p:nvSpPr>
          <p:cNvPr id="8206" name="Rectangle 14"/>
          <p:cNvSpPr>
            <a:spLocks noChangeArrowheads="1"/>
          </p:cNvSpPr>
          <p:nvPr/>
        </p:nvSpPr>
        <p:spPr bwMode="auto">
          <a:xfrm>
            <a:off x="4716463" y="3860800"/>
            <a:ext cx="32400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rPr>
              <a:t>怒沉宝箱</a:t>
            </a:r>
          </a:p>
        </p:txBody>
      </p:sp>
      <p:sp>
        <p:nvSpPr>
          <p:cNvPr id="8207" name="Rectangle 15"/>
          <p:cNvSpPr>
            <a:spLocks noChangeArrowheads="1"/>
          </p:cNvSpPr>
          <p:nvPr/>
        </p:nvSpPr>
        <p:spPr bwMode="auto">
          <a:xfrm>
            <a:off x="4643438" y="5373688"/>
            <a:ext cx="30972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0000FF"/>
                </a:solidFill>
              </a:rPr>
              <a:t>李甲染疾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ssolve">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8" fill="hold" nodeType="clickEffect">
                                  <p:stCondLst>
                                    <p:cond delay="0"/>
                                  </p:stCondLst>
                                  <p:childTnLst>
                                    <p:set>
                                      <p:cBhvr>
                                        <p:cTn id="11" dur="1" fill="hold">
                                          <p:stCondLst>
                                            <p:cond delay="0"/>
                                          </p:stCondLst>
                                        </p:cTn>
                                        <p:tgtEl>
                                          <p:spTgt spid="8199"/>
                                        </p:tgtEl>
                                        <p:attrNameLst>
                                          <p:attrName>style.visibility</p:attrName>
                                        </p:attrNameLst>
                                      </p:cBhvr>
                                      <p:to>
                                        <p:strVal val="visible"/>
                                      </p:to>
                                    </p:set>
                                    <p:anim calcmode="lin" valueType="num">
                                      <p:cBhvr additive="base">
                                        <p:cTn id="12" dur="5000" fill="hold"/>
                                        <p:tgtEl>
                                          <p:spTgt spid="8199"/>
                                        </p:tgtEl>
                                        <p:attrNameLst>
                                          <p:attrName>ppt_x</p:attrName>
                                        </p:attrNameLst>
                                      </p:cBhvr>
                                      <p:tavLst>
                                        <p:tav tm="0">
                                          <p:val>
                                            <p:strVal val="0-#ppt_w/2"/>
                                          </p:val>
                                        </p:tav>
                                        <p:tav tm="100000">
                                          <p:val>
                                            <p:strVal val="#ppt_x"/>
                                          </p:val>
                                        </p:tav>
                                      </p:tavLst>
                                    </p:anim>
                                    <p:anim calcmode="lin" valueType="num">
                                      <p:cBhvr additive="base">
                                        <p:cTn id="13" dur="5000" fill="hold"/>
                                        <p:tgtEl>
                                          <p:spTgt spid="819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8200"/>
                                        </p:tgtEl>
                                        <p:attrNameLst>
                                          <p:attrName>style.visibility</p:attrName>
                                        </p:attrNameLst>
                                      </p:cBhvr>
                                      <p:to>
                                        <p:strVal val="visible"/>
                                      </p:to>
                                    </p:set>
                                    <p:animEffect transition="in" filter="dissolve">
                                      <p:cBhvr>
                                        <p:cTn id="18" dur="500"/>
                                        <p:tgtEl>
                                          <p:spTgt spid="820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201"/>
                                        </p:tgtEl>
                                        <p:attrNameLst>
                                          <p:attrName>style.visibility</p:attrName>
                                        </p:attrNameLst>
                                      </p:cBhvr>
                                      <p:to>
                                        <p:strVal val="visible"/>
                                      </p:to>
                                    </p:set>
                                    <p:animEffect transition="in" filter="dissolve">
                                      <p:cBhvr>
                                        <p:cTn id="23" dur="500"/>
                                        <p:tgtEl>
                                          <p:spTgt spid="82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8202"/>
                                        </p:tgtEl>
                                        <p:attrNameLst>
                                          <p:attrName>style.visibility</p:attrName>
                                        </p:attrNameLst>
                                      </p:cBhvr>
                                      <p:to>
                                        <p:strVal val="visible"/>
                                      </p:to>
                                    </p:set>
                                    <p:animEffect transition="in" filter="dissolve">
                                      <p:cBhvr>
                                        <p:cTn id="28" dur="500"/>
                                        <p:tgtEl>
                                          <p:spTgt spid="820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8203"/>
                                        </p:tgtEl>
                                        <p:attrNameLst>
                                          <p:attrName>style.visibility</p:attrName>
                                        </p:attrNameLst>
                                      </p:cBhvr>
                                      <p:to>
                                        <p:strVal val="visible"/>
                                      </p:to>
                                    </p:set>
                                    <p:animEffect transition="in" filter="dissolve">
                                      <p:cBhvr>
                                        <p:cTn id="33" dur="500"/>
                                        <p:tgtEl>
                                          <p:spTgt spid="820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8204"/>
                                        </p:tgtEl>
                                        <p:attrNameLst>
                                          <p:attrName>style.visibility</p:attrName>
                                        </p:attrNameLst>
                                      </p:cBhvr>
                                      <p:to>
                                        <p:strVal val="visible"/>
                                      </p:to>
                                    </p:set>
                                    <p:animEffect transition="in" filter="dissolve">
                                      <p:cBhvr>
                                        <p:cTn id="38" dur="500"/>
                                        <p:tgtEl>
                                          <p:spTgt spid="820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8196"/>
                                        </p:tgtEl>
                                        <p:attrNameLst>
                                          <p:attrName>style.visibility</p:attrName>
                                        </p:attrNameLst>
                                      </p:cBhvr>
                                      <p:to>
                                        <p:strVal val="visible"/>
                                      </p:to>
                                    </p:set>
                                    <p:animEffect transition="in" filter="dissolve">
                                      <p:cBhvr>
                                        <p:cTn id="43" dur="500"/>
                                        <p:tgtEl>
                                          <p:spTgt spid="819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8205"/>
                                        </p:tgtEl>
                                        <p:attrNameLst>
                                          <p:attrName>style.visibility</p:attrName>
                                        </p:attrNameLst>
                                      </p:cBhvr>
                                      <p:to>
                                        <p:strVal val="visible"/>
                                      </p:to>
                                    </p:set>
                                    <p:animEffect transition="in" filter="dissolve">
                                      <p:cBhvr>
                                        <p:cTn id="48" dur="500"/>
                                        <p:tgtEl>
                                          <p:spTgt spid="820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8197"/>
                                        </p:tgtEl>
                                        <p:attrNameLst>
                                          <p:attrName>style.visibility</p:attrName>
                                        </p:attrNameLst>
                                      </p:cBhvr>
                                      <p:to>
                                        <p:strVal val="visible"/>
                                      </p:to>
                                    </p:set>
                                    <p:animEffect transition="in" filter="dissolve">
                                      <p:cBhvr>
                                        <p:cTn id="53" dur="500"/>
                                        <p:tgtEl>
                                          <p:spTgt spid="819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8206"/>
                                        </p:tgtEl>
                                        <p:attrNameLst>
                                          <p:attrName>style.visibility</p:attrName>
                                        </p:attrNameLst>
                                      </p:cBhvr>
                                      <p:to>
                                        <p:strVal val="visible"/>
                                      </p:to>
                                    </p:set>
                                    <p:animEffect transition="in" filter="dissolve">
                                      <p:cBhvr>
                                        <p:cTn id="58" dur="500"/>
                                        <p:tgtEl>
                                          <p:spTgt spid="820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8198"/>
                                        </p:tgtEl>
                                        <p:attrNameLst>
                                          <p:attrName>style.visibility</p:attrName>
                                        </p:attrNameLst>
                                      </p:cBhvr>
                                      <p:to>
                                        <p:strVal val="visible"/>
                                      </p:to>
                                    </p:set>
                                    <p:animEffect transition="in" filter="dissolve">
                                      <p:cBhvr>
                                        <p:cTn id="63" dur="500"/>
                                        <p:tgtEl>
                                          <p:spTgt spid="819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8207"/>
                                        </p:tgtEl>
                                        <p:attrNameLst>
                                          <p:attrName>style.visibility</p:attrName>
                                        </p:attrNameLst>
                                      </p:cBhvr>
                                      <p:to>
                                        <p:strVal val="visible"/>
                                      </p:to>
                                    </p:set>
                                    <p:animEffect transition="in" filter="dissolve">
                                      <p:cBhvr>
                                        <p:cTn id="68" dur="500"/>
                                        <p:tgtEl>
                                          <p:spTgt spid="8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animBg="1"/>
      <p:bldP spid="8197" grpId="0" animBg="1"/>
      <p:bldP spid="8198" grpId="0" animBg="1"/>
      <p:bldP spid="8200" grpId="0"/>
      <p:bldP spid="8201" grpId="0"/>
      <p:bldP spid="8202" grpId="0"/>
      <p:bldP spid="8203" grpId="0"/>
      <p:bldP spid="8204" grpId="0"/>
      <p:bldP spid="8205" grpId="0"/>
      <p:bldP spid="8206" grpId="0"/>
      <p:bldP spid="82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539750" y="301625"/>
            <a:ext cx="302418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a:solidFill>
                  <a:srgbClr val="FF0000"/>
                </a:solidFill>
                <a:ea typeface="隶书" pitchFamily="49" charset="-122"/>
              </a:rPr>
              <a:t>提  问</a:t>
            </a:r>
          </a:p>
        </p:txBody>
      </p:sp>
      <p:sp>
        <p:nvSpPr>
          <p:cNvPr id="10245" name="Text Box 5"/>
          <p:cNvSpPr txBox="1">
            <a:spLocks noChangeArrowheads="1"/>
          </p:cNvSpPr>
          <p:nvPr/>
        </p:nvSpPr>
        <p:spPr bwMode="auto">
          <a:xfrm>
            <a:off x="41275" y="1341438"/>
            <a:ext cx="11226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800">
                <a:solidFill>
                  <a:srgbClr val="0000FF"/>
                </a:solidFill>
                <a:hlinkClick r:id="rId2" action="ppaction://hlinksldjump"/>
              </a:rPr>
              <a:t>1</a:t>
            </a:r>
            <a:r>
              <a:rPr lang="zh-CN" altLang="en-US" sz="4800">
                <a:solidFill>
                  <a:srgbClr val="0000FF"/>
                </a:solidFill>
                <a:ea typeface="隶书" pitchFamily="49" charset="-122"/>
                <a:hlinkClick r:id="rId2" action="ppaction://hlinksldjump"/>
              </a:rPr>
              <a:t>、</a:t>
            </a:r>
            <a:r>
              <a:rPr lang="zh-CN" altLang="en-US" sz="4800" b="1">
                <a:solidFill>
                  <a:srgbClr val="0000FF"/>
                </a:solidFill>
                <a:ea typeface="隶书" pitchFamily="49" charset="-122"/>
                <a:hlinkClick r:id="rId2" action="ppaction://hlinksldjump"/>
              </a:rPr>
              <a:t>杜十娘为什么要积攒百宝箱？</a:t>
            </a:r>
            <a:endParaRPr lang="zh-CN" altLang="en-US" sz="4800" b="1">
              <a:solidFill>
                <a:srgbClr val="0000FF"/>
              </a:solidFill>
              <a:ea typeface="隶书" pitchFamily="49" charset="-122"/>
            </a:endParaRPr>
          </a:p>
        </p:txBody>
      </p:sp>
      <p:sp>
        <p:nvSpPr>
          <p:cNvPr id="10246" name="Text Box 6"/>
          <p:cNvSpPr txBox="1">
            <a:spLocks noChangeArrowheads="1"/>
          </p:cNvSpPr>
          <p:nvPr/>
        </p:nvSpPr>
        <p:spPr bwMode="auto">
          <a:xfrm>
            <a:off x="0" y="2420938"/>
            <a:ext cx="91440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800">
                <a:solidFill>
                  <a:srgbClr val="0000FF"/>
                </a:solidFill>
                <a:ea typeface="隶书" pitchFamily="49" charset="-122"/>
                <a:hlinkClick r:id="rId3" action="ppaction://hlinksldjump"/>
              </a:rPr>
              <a:t>2</a:t>
            </a:r>
            <a:r>
              <a:rPr lang="zh-CN" altLang="en-US" sz="4800">
                <a:solidFill>
                  <a:srgbClr val="0000FF"/>
                </a:solidFill>
                <a:ea typeface="隶书" pitchFamily="49" charset="-122"/>
                <a:hlinkClick r:id="rId3" action="ppaction://hlinksldjump"/>
              </a:rPr>
              <a:t>、</a:t>
            </a:r>
            <a:r>
              <a:rPr lang="zh-CN" altLang="en-US" sz="4800" b="1">
                <a:solidFill>
                  <a:srgbClr val="0000FF"/>
                </a:solidFill>
                <a:ea typeface="隶书" pitchFamily="49" charset="-122"/>
                <a:hlinkClick r:id="rId3" action="ppaction://hlinksldjump"/>
              </a:rPr>
              <a:t>为什么一直不把百宝箱的事告          诉李甲？</a:t>
            </a:r>
            <a:endParaRPr lang="zh-CN" altLang="en-US" sz="4800" b="1">
              <a:solidFill>
                <a:srgbClr val="0000FF"/>
              </a:solidFill>
              <a:ea typeface="隶书" pitchFamily="49" charset="-122"/>
            </a:endParaRPr>
          </a:p>
        </p:txBody>
      </p:sp>
      <p:sp>
        <p:nvSpPr>
          <p:cNvPr id="10247" name="Text Box 7"/>
          <p:cNvSpPr txBox="1">
            <a:spLocks noChangeArrowheads="1"/>
          </p:cNvSpPr>
          <p:nvPr/>
        </p:nvSpPr>
        <p:spPr bwMode="auto">
          <a:xfrm>
            <a:off x="0" y="4221163"/>
            <a:ext cx="91440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800">
                <a:solidFill>
                  <a:srgbClr val="0000FF"/>
                </a:solidFill>
                <a:ea typeface="隶书" pitchFamily="49" charset="-122"/>
                <a:hlinkClick r:id="rId4" action="ppaction://hlinksldjump"/>
              </a:rPr>
              <a:t>3</a:t>
            </a:r>
            <a:r>
              <a:rPr lang="zh-CN" altLang="en-US" sz="4800">
                <a:solidFill>
                  <a:srgbClr val="0000FF"/>
                </a:solidFill>
                <a:ea typeface="隶书" pitchFamily="49" charset="-122"/>
                <a:hlinkClick r:id="rId4" action="ppaction://hlinksldjump"/>
              </a:rPr>
              <a:t>、</a:t>
            </a:r>
            <a:r>
              <a:rPr lang="zh-CN" altLang="en-US" sz="4800" b="1">
                <a:solidFill>
                  <a:srgbClr val="0000FF"/>
                </a:solidFill>
                <a:ea typeface="隶书" pitchFamily="49" charset="-122"/>
                <a:hlinkClick r:id="rId4" action="ppaction://hlinksldjump"/>
              </a:rPr>
              <a:t>既然有百宝箱，为什么还要自杀？</a:t>
            </a:r>
            <a:endParaRPr lang="zh-CN" altLang="en-US" sz="4800" b="1">
              <a:solidFill>
                <a:srgbClr val="0000FF"/>
              </a:solidFill>
              <a:ea typeface="隶书" pitchFamily="49" charset="-122"/>
            </a:endParaRPr>
          </a:p>
        </p:txBody>
      </p:sp>
      <p:sp>
        <p:nvSpPr>
          <p:cNvPr id="10248" name="AutoShape 8"/>
          <p:cNvSpPr>
            <a:spLocks noChangeArrowheads="1"/>
          </p:cNvSpPr>
          <p:nvPr/>
        </p:nvSpPr>
        <p:spPr bwMode="auto">
          <a:xfrm>
            <a:off x="7596188" y="5949950"/>
            <a:ext cx="647700" cy="647700"/>
          </a:xfrm>
          <a:prstGeom prst="star4">
            <a:avLst>
              <a:gd name="adj" fmla="val 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edge">
                                      <p:cBhvr>
                                        <p:cTn id="7" dur="2000"/>
                                        <p:tgtEl>
                                          <p:spTgt spid="10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blinds(horizontal)">
                                      <p:cBhvr>
                                        <p:cTn id="12" dur="500"/>
                                        <p:tgtEl>
                                          <p:spTgt spid="102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6"/>
                                        </p:tgtEl>
                                        <p:attrNameLst>
                                          <p:attrName>style.visibility</p:attrName>
                                        </p:attrNameLst>
                                      </p:cBhvr>
                                      <p:to>
                                        <p:strVal val="visible"/>
                                      </p:to>
                                    </p:set>
                                    <p:animEffect transition="in" filter="blinds(horizontal)">
                                      <p:cBhvr>
                                        <p:cTn id="17" dur="500"/>
                                        <p:tgtEl>
                                          <p:spTgt spid="102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blinds(horizontal)">
                                      <p:cBhvr>
                                        <p:cTn id="2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P spid="102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1239838" y="6254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1269" name="Text Box 5"/>
          <p:cNvSpPr txBox="1">
            <a:spLocks noChangeArrowheads="1"/>
          </p:cNvSpPr>
          <p:nvPr/>
        </p:nvSpPr>
        <p:spPr bwMode="auto">
          <a:xfrm>
            <a:off x="0" y="568325"/>
            <a:ext cx="9144000" cy="594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800" b="1">
                <a:solidFill>
                  <a:srgbClr val="FF0000"/>
                </a:solidFill>
                <a:ea typeface="隶书" pitchFamily="49" charset="-122"/>
              </a:rPr>
              <a:t>       </a:t>
            </a:r>
            <a:r>
              <a:rPr lang="zh-CN" altLang="en-US" sz="4800" b="1">
                <a:solidFill>
                  <a:srgbClr val="0000FF"/>
                </a:solidFill>
                <a:ea typeface="隶书" pitchFamily="49" charset="-122"/>
              </a:rPr>
              <a:t>十娘久有从良之志，她不幸处于被侮辱被损害的地位，希望摆脱这种生活，做一个真正的“人”。她好不容易攒聚价值万金的百宝箱，准备跳出火坑后好好生活，希望将来润色郎君行装，翁姑能体谅自己的一片苦心，成就自己的姻缘。</a:t>
            </a:r>
          </a:p>
        </p:txBody>
      </p:sp>
      <p:sp>
        <p:nvSpPr>
          <p:cNvPr id="11270" name="AutoShape 6">
            <a:hlinkClick r:id="rId2" action="ppaction://hlinksldjump"/>
          </p:cNvPr>
          <p:cNvSpPr>
            <a:spLocks noChangeArrowheads="1"/>
          </p:cNvSpPr>
          <p:nvPr/>
        </p:nvSpPr>
        <p:spPr bwMode="auto">
          <a:xfrm>
            <a:off x="7596188" y="5949950"/>
            <a:ext cx="647700" cy="647700"/>
          </a:xfrm>
          <a:prstGeom prst="star4">
            <a:avLst>
              <a:gd name="adj" fmla="val 1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6" y="6377185"/>
            <a:ext cx="9155516" cy="508000"/>
          </a:xfrm>
          <a:prstGeom prst="rect">
            <a:avLst/>
          </a:prstGeom>
        </p:spPr>
      </p:pic>
      <p:sp>
        <p:nvSpPr>
          <p:cNvPr id="2" name="TextBox 1"/>
          <p:cNvSpPr txBox="1"/>
          <p:nvPr/>
        </p:nvSpPr>
        <p:spPr>
          <a:xfrm>
            <a:off x="886761" y="6450793"/>
            <a:ext cx="2431756" cy="284183"/>
          </a:xfrm>
          <a:prstGeom prst="rect">
            <a:avLst/>
          </a:prstGeom>
          <a:noFill/>
        </p:spPr>
        <p:txBody>
          <a:bodyPr wrap="none" lIns="0" tIns="0" rIns="0" bIns="65535" rtlCol="0">
            <a:spAutoFit/>
          </a:bodyPr>
          <a:lstStyle/>
          <a:p>
            <a:pPr>
              <a:lnSpc>
                <a:spcPts val="1720"/>
              </a:lnSpc>
            </a:pPr>
            <a:r>
              <a:rPr lang="zh-CN" altLang="en-US" sz="1000">
                <a:solidFill>
                  <a:srgbClr val="808080"/>
                </a:solidFill>
                <a:latin typeface="微软雅黑" pitchFamily="34" charset="-122"/>
                <a:ea typeface="微软雅黑" pitchFamily="34" charset="-122"/>
                <a:cs typeface="Times New Roman" pitchFamily="18" charset="0"/>
              </a:rPr>
              <a:t>手绘墙纸 </a:t>
            </a:r>
            <a:r>
              <a:rPr lang="en-US" altLang="zh-CN" sz="1000">
                <a:solidFill>
                  <a:srgbClr val="808080"/>
                </a:solidFill>
                <a:latin typeface="微软雅黑" pitchFamily="34" charset="-122"/>
                <a:ea typeface="微软雅黑" pitchFamily="34" charset="-122"/>
                <a:cs typeface="Times New Roman" pitchFamily="18" charset="0"/>
              </a:rPr>
              <a:t>www.hjdj.net </a:t>
            </a:r>
            <a:r>
              <a:rPr lang="zh-CN" altLang="en-US" sz="1000">
                <a:solidFill>
                  <a:srgbClr val="808080"/>
                </a:solidFill>
                <a:latin typeface="微软雅黑" pitchFamily="34" charset="-122"/>
                <a:ea typeface="微软雅黑" pitchFamily="34" charset="-122"/>
                <a:cs typeface="Times New Roman" pitchFamily="18" charset="0"/>
              </a:rPr>
              <a:t>手绘墙纸    吘莒嶓</a:t>
            </a:r>
            <a:endParaRPr lang="en-US" altLang="zh-CN" sz="1000" dirty="0">
              <a:solidFill>
                <a:srgbClr val="808080"/>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597071969"/>
      </p:ext>
    </p:extLst>
  </p:cSld>
  <p:clrMapOvr>
    <a:masterClrMapping/>
  </p:clrMapOvr>
</p:sld>
</file>

<file path=ppt/theme/theme1.xml><?xml version="1.0" encoding="utf-8"?>
<a:theme xmlns:a="http://schemas.openxmlformats.org/drawingml/2006/main" name="80005666678090">
  <a:themeElements>
    <a:clrScheme name="8000566667809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80005666678090">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000566667809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000566667809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000566667809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000566667809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000566667809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000566667809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000566667809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000566667809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000566667809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000566667809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000566667809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000566667809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TotalTime>
  <Words>1730</Words>
  <Application>Microsoft Office PowerPoint</Application>
  <PresentationFormat>全屏显示(4:3)</PresentationFormat>
  <Paragraphs>81</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80005666678090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后人评：杜十娘身份低微，属于任人欺凌的对象，她把人类情感中最美好的爱情寄托在李甲身上，她急于 从良，却不告诉李甲自己有百宝箱，不敢在爱情的天平上增加一颗金钱的砝码。她从内心里呼唤一种不为金钱和利害所左右的人际关系，毫无疑问，只有在真正地尊重自己、关怀他人，才能产生包含人性中一切美好成分的真情。</vt:lpstr>
    </vt:vector>
  </TitlesOfParts>
  <Company>教学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教师</dc:creator>
  <cp:lastModifiedBy>XTJ</cp:lastModifiedBy>
  <cp:revision>8</cp:revision>
  <dcterms:created xsi:type="dcterms:W3CDTF">2004-02-18T08:53:44Z</dcterms:created>
  <dcterms:modified xsi:type="dcterms:W3CDTF">2016-03-21T22:42:31Z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000800c402000000000001024120</vt:lpwstr>
  </property>
</Properties>
</file>