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slideLayouts/slideLayout32.xml" ContentType="application/vnd.openxmlformats-officedocument.presentationml.slideLayout+xml"/>
  <Override PartName="/ppt/theme/theme32.xml" ContentType="application/vnd.openxmlformats-officedocument.theme+xml"/>
  <Override PartName="/ppt/slideLayouts/slideLayout33.xml" ContentType="application/vnd.openxmlformats-officedocument.presentationml.slideLayout+xml"/>
  <Override PartName="/ppt/theme/theme33.xml" ContentType="application/vnd.openxmlformats-officedocument.theme+xml"/>
  <Override PartName="/ppt/slideLayouts/slideLayout34.xml" ContentType="application/vnd.openxmlformats-officedocument.presentationml.slideLayout+xml"/>
  <Override PartName="/ppt/theme/theme34.xml" ContentType="application/vnd.openxmlformats-officedocument.theme+xml"/>
  <Override PartName="/ppt/slideLayouts/slideLayout35.xml" ContentType="application/vnd.openxmlformats-officedocument.presentationml.slideLayout+xml"/>
  <Override PartName="/ppt/theme/theme35.xml" ContentType="application/vnd.openxmlformats-officedocument.theme+xml"/>
  <Override PartName="/ppt/slideLayouts/slideLayout36.xml" ContentType="application/vnd.openxmlformats-officedocument.presentationml.slideLayout+xml"/>
  <Override PartName="/ppt/theme/theme36.xml" ContentType="application/vnd.openxmlformats-officedocument.theme+xml"/>
  <Override PartName="/ppt/slideLayouts/slideLayout37.xml" ContentType="application/vnd.openxmlformats-officedocument.presentationml.slideLayout+xml"/>
  <Override PartName="/ppt/theme/theme37.xml" ContentType="application/vnd.openxmlformats-officedocument.theme+xml"/>
  <Override PartName="/ppt/slideLayouts/slideLayout38.xml" ContentType="application/vnd.openxmlformats-officedocument.presentationml.slideLayout+xml"/>
  <Override PartName="/ppt/theme/theme38.xml" ContentType="application/vnd.openxmlformats-officedocument.theme+xml"/>
  <Override PartName="/ppt/slideLayouts/slideLayout39.xml" ContentType="application/vnd.openxmlformats-officedocument.presentationml.slideLayout+xml"/>
  <Override PartName="/ppt/theme/theme39.xml" ContentType="application/vnd.openxmlformats-officedocument.theme+xml"/>
  <Override PartName="/ppt/slideLayouts/slideLayout40.xml" ContentType="application/vnd.openxmlformats-officedocument.presentationml.slideLayout+xml"/>
  <Override PartName="/ppt/theme/theme40.xml" ContentType="application/vnd.openxmlformats-officedocument.theme+xml"/>
  <Override PartName="/ppt/slideLayouts/slideLayout41.xml" ContentType="application/vnd.openxmlformats-officedocument.presentationml.slideLayout+xml"/>
  <Override PartName="/ppt/theme/theme41.xml" ContentType="application/vnd.openxmlformats-officedocument.theme+xml"/>
  <Override PartName="/ppt/slideLayouts/slideLayout42.xml" ContentType="application/vnd.openxmlformats-officedocument.presentationml.slideLayout+xml"/>
  <Override PartName="/ppt/theme/theme42.xml" ContentType="application/vnd.openxmlformats-officedocument.theme+xml"/>
  <Override PartName="/ppt/slideLayouts/slideLayout43.xml" ContentType="application/vnd.openxmlformats-officedocument.presentationml.slideLayout+xml"/>
  <Override PartName="/ppt/theme/theme43.xml" ContentType="application/vnd.openxmlformats-officedocument.theme+xml"/>
  <Override PartName="/ppt/slideLayouts/slideLayout44.xml" ContentType="application/vnd.openxmlformats-officedocument.presentationml.slideLayout+xml"/>
  <Override PartName="/ppt/theme/theme44.xml" ContentType="application/vnd.openxmlformats-officedocument.theme+xml"/>
  <Override PartName="/ppt/slideLayouts/slideLayout45.xml" ContentType="application/vnd.openxmlformats-officedocument.presentationml.slideLayout+xml"/>
  <Override PartName="/ppt/theme/theme45.xml" ContentType="application/vnd.openxmlformats-officedocument.theme+xml"/>
  <Override PartName="/ppt/slideLayouts/slideLayout46.xml" ContentType="application/vnd.openxmlformats-officedocument.presentationml.slideLayout+xml"/>
  <Override PartName="/ppt/theme/theme46.xml" ContentType="application/vnd.openxmlformats-officedocument.theme+xml"/>
  <Override PartName="/ppt/slideLayouts/slideLayout47.xml" ContentType="application/vnd.openxmlformats-officedocument.presentationml.slideLayout+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slideLayouts/slideLayout49.xml" ContentType="application/vnd.openxmlformats-officedocument.presentationml.slideLayout+xml"/>
  <Override PartName="/ppt/theme/theme49.xml" ContentType="application/vnd.openxmlformats-officedocument.theme+xml"/>
  <Override PartName="/ppt/slideLayouts/slideLayout50.xml" ContentType="application/vnd.openxmlformats-officedocument.presentationml.slideLayout+xml"/>
  <Override PartName="/ppt/theme/theme50.xml" ContentType="application/vnd.openxmlformats-officedocument.theme+xml"/>
  <Override PartName="/ppt/slideLayouts/slideLayout51.xml" ContentType="application/vnd.openxmlformats-officedocument.presentationml.slideLayout+xml"/>
  <Override PartName="/ppt/theme/theme51.xml" ContentType="application/vnd.openxmlformats-officedocument.theme+xml"/>
  <Override PartName="/ppt/slideLayouts/slideLayout52.xml" ContentType="application/vnd.openxmlformats-officedocument.presentationml.slideLayout+xml"/>
  <Override PartName="/ppt/theme/theme52.xml" ContentType="application/vnd.openxmlformats-officedocument.theme+xml"/>
  <Override PartName="/ppt/slideLayouts/slideLayout53.xml" ContentType="application/vnd.openxmlformats-officedocument.presentationml.slideLayout+xml"/>
  <Override PartName="/ppt/theme/theme53.xml" ContentType="application/vnd.openxmlformats-officedocument.theme+xml"/>
  <Override PartName="/ppt/slideLayouts/slideLayout54.xml" ContentType="application/vnd.openxmlformats-officedocument.presentationml.slideLayout+xml"/>
  <Override PartName="/ppt/theme/theme54.xml" ContentType="application/vnd.openxmlformats-officedocument.theme+xml"/>
  <Override PartName="/ppt/slideLayouts/slideLayout55.xml" ContentType="application/vnd.openxmlformats-officedocument.presentationml.slideLayout+xml"/>
  <Override PartName="/ppt/theme/theme55.xml" ContentType="application/vnd.openxmlformats-officedocument.theme+xml"/>
  <Override PartName="/ppt/slideLayouts/slideLayout56.xml" ContentType="application/vnd.openxmlformats-officedocument.presentationml.slideLayout+xml"/>
  <Override PartName="/ppt/theme/theme56.xml" ContentType="application/vnd.openxmlformats-officedocument.theme+xml"/>
  <Override PartName="/ppt/slideLayouts/slideLayout57.xml" ContentType="application/vnd.openxmlformats-officedocument.presentationml.slideLayout+xml"/>
  <Override PartName="/ppt/theme/theme57.xml" ContentType="application/vnd.openxmlformats-officedocument.theme+xml"/>
  <Override PartName="/ppt/slideLayouts/slideLayout58.xml" ContentType="application/vnd.openxmlformats-officedocument.presentationml.slideLayout+xml"/>
  <Override PartName="/ppt/theme/theme58.xml" ContentType="application/vnd.openxmlformats-officedocument.theme+xml"/>
  <Override PartName="/ppt/slideLayouts/slideLayout59.xml" ContentType="application/vnd.openxmlformats-officedocument.presentationml.slideLayout+xml"/>
  <Override PartName="/ppt/theme/theme59.xml" ContentType="application/vnd.openxmlformats-officedocument.theme+xml"/>
  <Override PartName="/ppt/slideLayouts/slideLayout60.xml" ContentType="application/vnd.openxmlformats-officedocument.presentationml.slideLayout+xml"/>
  <Override PartName="/ppt/theme/theme60.xml" ContentType="application/vnd.openxmlformats-officedocument.theme+xml"/>
  <Override PartName="/ppt/slideLayouts/slideLayout61.xml" ContentType="application/vnd.openxmlformats-officedocument.presentationml.slideLayout+xml"/>
  <Override PartName="/ppt/theme/theme6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3" r:id="rId2"/>
    <p:sldMasterId id="2147483665" r:id="rId3"/>
    <p:sldMasterId id="2147483667" r:id="rId4"/>
    <p:sldMasterId id="2147483669" r:id="rId5"/>
    <p:sldMasterId id="2147483671" r:id="rId6"/>
    <p:sldMasterId id="2147483673" r:id="rId7"/>
    <p:sldMasterId id="2147483675" r:id="rId8"/>
    <p:sldMasterId id="2147483677" r:id="rId9"/>
    <p:sldMasterId id="2147483679" r:id="rId10"/>
    <p:sldMasterId id="2147483681" r:id="rId11"/>
    <p:sldMasterId id="2147483683" r:id="rId12"/>
    <p:sldMasterId id="2147483685" r:id="rId13"/>
    <p:sldMasterId id="2147483687" r:id="rId14"/>
    <p:sldMasterId id="2147483689" r:id="rId15"/>
    <p:sldMasterId id="2147483691" r:id="rId16"/>
    <p:sldMasterId id="2147483693" r:id="rId17"/>
    <p:sldMasterId id="2147483695" r:id="rId18"/>
    <p:sldMasterId id="2147483697" r:id="rId19"/>
    <p:sldMasterId id="2147483699" r:id="rId20"/>
    <p:sldMasterId id="2147483701" r:id="rId21"/>
    <p:sldMasterId id="2147483703" r:id="rId22"/>
    <p:sldMasterId id="2147483705" r:id="rId23"/>
    <p:sldMasterId id="2147483707" r:id="rId24"/>
    <p:sldMasterId id="2147483709" r:id="rId25"/>
    <p:sldMasterId id="2147483711" r:id="rId26"/>
    <p:sldMasterId id="2147483713" r:id="rId27"/>
    <p:sldMasterId id="2147483715" r:id="rId28"/>
    <p:sldMasterId id="2147483717" r:id="rId29"/>
    <p:sldMasterId id="2147483719" r:id="rId30"/>
    <p:sldMasterId id="2147483721" r:id="rId31"/>
    <p:sldMasterId id="2147483723" r:id="rId32"/>
    <p:sldMasterId id="2147483725" r:id="rId33"/>
    <p:sldMasterId id="2147483727" r:id="rId34"/>
    <p:sldMasterId id="2147483729" r:id="rId35"/>
    <p:sldMasterId id="2147483731" r:id="rId36"/>
    <p:sldMasterId id="2147483733" r:id="rId37"/>
    <p:sldMasterId id="2147483735" r:id="rId38"/>
    <p:sldMasterId id="2147483737" r:id="rId39"/>
    <p:sldMasterId id="2147483739" r:id="rId40"/>
    <p:sldMasterId id="2147483741" r:id="rId41"/>
    <p:sldMasterId id="2147483743" r:id="rId42"/>
    <p:sldMasterId id="2147483745" r:id="rId43"/>
    <p:sldMasterId id="2147483747" r:id="rId44"/>
    <p:sldMasterId id="2147483749" r:id="rId45"/>
    <p:sldMasterId id="2147483751" r:id="rId46"/>
    <p:sldMasterId id="2147483753" r:id="rId47"/>
    <p:sldMasterId id="2147483755" r:id="rId48"/>
    <p:sldMasterId id="2147483757" r:id="rId49"/>
    <p:sldMasterId id="2147483759" r:id="rId50"/>
    <p:sldMasterId id="2147483761" r:id="rId51"/>
    <p:sldMasterId id="2147483763" r:id="rId52"/>
    <p:sldMasterId id="2147483765" r:id="rId53"/>
    <p:sldMasterId id="2147483767" r:id="rId54"/>
    <p:sldMasterId id="2147483769" r:id="rId55"/>
    <p:sldMasterId id="2147483771" r:id="rId56"/>
    <p:sldMasterId id="2147483773" r:id="rId57"/>
    <p:sldMasterId id="2147483775" r:id="rId58"/>
    <p:sldMasterId id="2147483777" r:id="rId59"/>
    <p:sldMasterId id="2147483779" r:id="rId60"/>
    <p:sldMasterId id="2147483781" r:id="rId61"/>
  </p:sldMasterIdLst>
  <p:sldIdLst>
    <p:sldId id="259" r:id="rId62"/>
    <p:sldId id="262" r:id="rId63"/>
    <p:sldId id="265" r:id="rId64"/>
    <p:sldId id="268" r:id="rId65"/>
    <p:sldId id="271" r:id="rId66"/>
    <p:sldId id="274" r:id="rId67"/>
    <p:sldId id="277" r:id="rId68"/>
    <p:sldId id="280" r:id="rId69"/>
    <p:sldId id="283" r:id="rId70"/>
    <p:sldId id="286" r:id="rId71"/>
    <p:sldId id="289" r:id="rId72"/>
    <p:sldId id="292" r:id="rId73"/>
    <p:sldId id="295" r:id="rId74"/>
    <p:sldId id="298" r:id="rId75"/>
    <p:sldId id="301" r:id="rId76"/>
    <p:sldId id="304" r:id="rId77"/>
    <p:sldId id="307" r:id="rId78"/>
    <p:sldId id="310" r:id="rId79"/>
    <p:sldId id="313" r:id="rId80"/>
    <p:sldId id="316" r:id="rId81"/>
    <p:sldId id="319" r:id="rId82"/>
    <p:sldId id="322" r:id="rId83"/>
    <p:sldId id="325" r:id="rId84"/>
    <p:sldId id="328" r:id="rId85"/>
    <p:sldId id="331" r:id="rId86"/>
    <p:sldId id="334" r:id="rId87"/>
    <p:sldId id="337" r:id="rId88"/>
    <p:sldId id="340" r:id="rId89"/>
    <p:sldId id="343" r:id="rId90"/>
    <p:sldId id="346" r:id="rId91"/>
    <p:sldId id="349" r:id="rId92"/>
    <p:sldId id="352" r:id="rId93"/>
    <p:sldId id="355" r:id="rId94"/>
    <p:sldId id="358" r:id="rId95"/>
    <p:sldId id="361" r:id="rId96"/>
    <p:sldId id="364" r:id="rId97"/>
    <p:sldId id="367" r:id="rId98"/>
    <p:sldId id="370" r:id="rId99"/>
    <p:sldId id="373" r:id="rId100"/>
    <p:sldId id="376" r:id="rId101"/>
    <p:sldId id="379" r:id="rId102"/>
    <p:sldId id="382" r:id="rId103"/>
    <p:sldId id="385" r:id="rId104"/>
    <p:sldId id="388" r:id="rId105"/>
    <p:sldId id="391" r:id="rId106"/>
    <p:sldId id="394" r:id="rId107"/>
    <p:sldId id="397" r:id="rId108"/>
    <p:sldId id="400" r:id="rId109"/>
    <p:sldId id="403" r:id="rId110"/>
    <p:sldId id="406" r:id="rId111"/>
    <p:sldId id="409" r:id="rId112"/>
    <p:sldId id="412" r:id="rId113"/>
    <p:sldId id="415" r:id="rId114"/>
    <p:sldId id="418" r:id="rId115"/>
    <p:sldId id="421" r:id="rId116"/>
    <p:sldId id="424" r:id="rId117"/>
    <p:sldId id="427" r:id="rId118"/>
    <p:sldId id="430" r:id="rId119"/>
    <p:sldId id="433" r:id="rId120"/>
    <p:sldId id="436" r:id="rId121"/>
    <p:sldId id="439" r:id="rId122"/>
  </p:sldIdLst>
  <p:sldSz cx="9144000" cy="6858000" type="screen4x3"/>
  <p:notesSz cx="6858000" cy="9144000"/>
  <p:custDataLst>
    <p:tags r:id="rId123"/>
  </p:custDataLst>
  <p:defaultText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56.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 Target="slides/slide2.xml"/><Relationship Id="rId68" Type="http://schemas.openxmlformats.org/officeDocument/2006/relationships/slide" Target="slides/slide7.xml"/><Relationship Id="rId84" Type="http://schemas.openxmlformats.org/officeDocument/2006/relationships/slide" Target="slides/slide23.xml"/><Relationship Id="rId89" Type="http://schemas.openxmlformats.org/officeDocument/2006/relationships/slide" Target="slides/slide28.xml"/><Relationship Id="rId112" Type="http://schemas.openxmlformats.org/officeDocument/2006/relationships/slide" Target="slides/slide51.xml"/><Relationship Id="rId16" Type="http://schemas.openxmlformats.org/officeDocument/2006/relationships/slideMaster" Target="slideMasters/slideMaster16.xml"/><Relationship Id="rId107" Type="http://schemas.openxmlformats.org/officeDocument/2006/relationships/slide" Target="slides/slide4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 Target="slides/slide13.xml"/><Relationship Id="rId79" Type="http://schemas.openxmlformats.org/officeDocument/2006/relationships/slide" Target="slides/slide18.xml"/><Relationship Id="rId102" Type="http://schemas.openxmlformats.org/officeDocument/2006/relationships/slide" Target="slides/slide41.xml"/><Relationship Id="rId123" Type="http://schemas.openxmlformats.org/officeDocument/2006/relationships/tags" Target="tags/tag1.xml"/><Relationship Id="rId5" Type="http://schemas.openxmlformats.org/officeDocument/2006/relationships/slideMaster" Target="slideMasters/slideMaster5.xml"/><Relationship Id="rId90" Type="http://schemas.openxmlformats.org/officeDocument/2006/relationships/slide" Target="slides/slide29.xml"/><Relationship Id="rId95" Type="http://schemas.openxmlformats.org/officeDocument/2006/relationships/slide" Target="slides/slide3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Master" Target="slideMasters/slideMaster56.xml"/><Relationship Id="rId64" Type="http://schemas.openxmlformats.org/officeDocument/2006/relationships/slide" Target="slides/slide3.xml"/><Relationship Id="rId69" Type="http://schemas.openxmlformats.org/officeDocument/2006/relationships/slide" Target="slides/slide8.xml"/><Relationship Id="rId77" Type="http://schemas.openxmlformats.org/officeDocument/2006/relationships/slide" Target="slides/slide16.xml"/><Relationship Id="rId100" Type="http://schemas.openxmlformats.org/officeDocument/2006/relationships/slide" Target="slides/slide39.xml"/><Relationship Id="rId105" Type="http://schemas.openxmlformats.org/officeDocument/2006/relationships/slide" Target="slides/slide44.xml"/><Relationship Id="rId113" Type="http://schemas.openxmlformats.org/officeDocument/2006/relationships/slide" Target="slides/slide52.xml"/><Relationship Id="rId118" Type="http://schemas.openxmlformats.org/officeDocument/2006/relationships/slide" Target="slides/slide57.xml"/><Relationship Id="rId12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11.xml"/><Relationship Id="rId80" Type="http://schemas.openxmlformats.org/officeDocument/2006/relationships/slide" Target="slides/slide19.xml"/><Relationship Id="rId85" Type="http://schemas.openxmlformats.org/officeDocument/2006/relationships/slide" Target="slides/slide24.xml"/><Relationship Id="rId93" Type="http://schemas.openxmlformats.org/officeDocument/2006/relationships/slide" Target="slides/slide32.xml"/><Relationship Id="rId98" Type="http://schemas.openxmlformats.org/officeDocument/2006/relationships/slide" Target="slides/slide37.xml"/><Relationship Id="rId121" Type="http://schemas.openxmlformats.org/officeDocument/2006/relationships/slide" Target="slides/slide60.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 Target="slides/slide6.xml"/><Relationship Id="rId103" Type="http://schemas.openxmlformats.org/officeDocument/2006/relationships/slide" Target="slides/slide42.xml"/><Relationship Id="rId108" Type="http://schemas.openxmlformats.org/officeDocument/2006/relationships/slide" Target="slides/slide47.xml"/><Relationship Id="rId116" Type="http://schemas.openxmlformats.org/officeDocument/2006/relationships/slide" Target="slides/slide55.xml"/><Relationship Id="rId124" Type="http://schemas.openxmlformats.org/officeDocument/2006/relationships/presProps" Target="presProps.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 Target="slides/slide1.xml"/><Relationship Id="rId70" Type="http://schemas.openxmlformats.org/officeDocument/2006/relationships/slide" Target="slides/slide9.xml"/><Relationship Id="rId75" Type="http://schemas.openxmlformats.org/officeDocument/2006/relationships/slide" Target="slides/slide14.xml"/><Relationship Id="rId83" Type="http://schemas.openxmlformats.org/officeDocument/2006/relationships/slide" Target="slides/slide22.xml"/><Relationship Id="rId88" Type="http://schemas.openxmlformats.org/officeDocument/2006/relationships/slide" Target="slides/slide27.xml"/><Relationship Id="rId91" Type="http://schemas.openxmlformats.org/officeDocument/2006/relationships/slide" Target="slides/slide30.xml"/><Relationship Id="rId96" Type="http://schemas.openxmlformats.org/officeDocument/2006/relationships/slide" Target="slides/slide35.xml"/><Relationship Id="rId111"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45.xml"/><Relationship Id="rId114" Type="http://schemas.openxmlformats.org/officeDocument/2006/relationships/slide" Target="slides/slide53.xml"/><Relationship Id="rId119" Type="http://schemas.openxmlformats.org/officeDocument/2006/relationships/slide" Target="slides/slide58.xml"/><Relationship Id="rId12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 Target="slides/slide4.xml"/><Relationship Id="rId73" Type="http://schemas.openxmlformats.org/officeDocument/2006/relationships/slide" Target="slides/slide12.xml"/><Relationship Id="rId78" Type="http://schemas.openxmlformats.org/officeDocument/2006/relationships/slide" Target="slides/slide17.xml"/><Relationship Id="rId81" Type="http://schemas.openxmlformats.org/officeDocument/2006/relationships/slide" Target="slides/slide20.xml"/><Relationship Id="rId86" Type="http://schemas.openxmlformats.org/officeDocument/2006/relationships/slide" Target="slides/slide25.xml"/><Relationship Id="rId94" Type="http://schemas.openxmlformats.org/officeDocument/2006/relationships/slide" Target="slides/slide33.xml"/><Relationship Id="rId99" Type="http://schemas.openxmlformats.org/officeDocument/2006/relationships/slide" Target="slides/slide38.xml"/><Relationship Id="rId101" Type="http://schemas.openxmlformats.org/officeDocument/2006/relationships/slide" Target="slides/slide40.xml"/><Relationship Id="rId122"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48.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15.xml"/><Relationship Id="rId97" Type="http://schemas.openxmlformats.org/officeDocument/2006/relationships/slide" Target="slides/slide36.xml"/><Relationship Id="rId104" Type="http://schemas.openxmlformats.org/officeDocument/2006/relationships/slide" Target="slides/slide43.xml"/><Relationship Id="rId120" Type="http://schemas.openxmlformats.org/officeDocument/2006/relationships/slide" Target="slides/slide59.xml"/><Relationship Id="rId125"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10.xml"/><Relationship Id="rId92" Type="http://schemas.openxmlformats.org/officeDocument/2006/relationships/slide" Target="slides/slide3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 Target="slides/slide5.xml"/><Relationship Id="rId87" Type="http://schemas.openxmlformats.org/officeDocument/2006/relationships/slide" Target="slides/slide26.xml"/><Relationship Id="rId110" Type="http://schemas.openxmlformats.org/officeDocument/2006/relationships/slide" Target="slides/slide49.xml"/><Relationship Id="rId115" Type="http://schemas.openxmlformats.org/officeDocument/2006/relationships/slide" Target="slides/slide54.xml"/><Relationship Id="rId61" Type="http://schemas.openxmlformats.org/officeDocument/2006/relationships/slideMaster" Target="slideMasters/slideMaster61.xml"/><Relationship Id="rId8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3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3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3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3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3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3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3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4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4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4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4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4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4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4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4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4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5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5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5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5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54.xml"/></Relationships>
</file>

<file path=ppt/slideMasters/_rels/slideMaster55.xml.rels><?xml version="1.0" encoding="UTF-8" standalone="yes"?>
<Relationships xmlns="http://schemas.openxmlformats.org/package/2006/relationships"><Relationship Id="rId2" Type="http://schemas.openxmlformats.org/officeDocument/2006/relationships/theme" Target="../theme/theme55.xml"/><Relationship Id="rId1" Type="http://schemas.openxmlformats.org/officeDocument/2006/relationships/slideLayout" Target="../slideLayouts/slideLayout55.xml"/></Relationships>
</file>

<file path=ppt/slideMasters/_rels/slideMaster56.xml.rels><?xml version="1.0" encoding="UTF-8" standalone="yes"?>
<Relationships xmlns="http://schemas.openxmlformats.org/package/2006/relationships"><Relationship Id="rId2" Type="http://schemas.openxmlformats.org/officeDocument/2006/relationships/theme" Target="../theme/theme56.xml"/><Relationship Id="rId1" Type="http://schemas.openxmlformats.org/officeDocument/2006/relationships/slideLayout" Target="../slideLayouts/slideLayout5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5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5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6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139647" y="1682668"/>
            <a:ext cx="7722656" cy="14744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010"/>
              </a:lnSpc>
              <a:spcBef>
                <a:spcPct val="0"/>
              </a:spcBef>
              <a:spcAft>
                <a:spcPct val="0"/>
              </a:spcAft>
            </a:pPr>
            <a:r>
              <a:rPr sz="4400">
                <a:solidFill>
                  <a:srgbClr val="404040"/>
                </a:solidFill>
                <a:latin typeface="RSJDCT+STZhongsong"/>
                <a:cs typeface="RSJDCT+STZhongsong"/>
              </a:rPr>
              <a:t>语言文字运用技巧与实战六</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2624"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3</a:t>
            </a:r>
            <a:r>
              <a:rPr sz="2400" spc="11">
                <a:solidFill>
                  <a:srgbClr val="000000"/>
                </a:solidFill>
                <a:latin typeface="FangSong"/>
                <a:cs typeface="FangSong"/>
              </a:rPr>
              <a:t>、下面文段有三处推断存在问题,请参考①的方式,说明另外</a:t>
            </a:r>
          </a:p>
          <a:p>
            <a:pPr marL="0" marR="0">
              <a:lnSpc>
                <a:spcPts val="2400"/>
              </a:lnSpc>
              <a:spcBef>
                <a:spcPts val="1922"/>
              </a:spcBef>
              <a:spcAft>
                <a:spcPct val="0"/>
              </a:spcAft>
            </a:pPr>
            <a:r>
              <a:rPr sz="2400" spc="11">
                <a:solidFill>
                  <a:srgbClr val="000000"/>
                </a:solidFill>
                <a:latin typeface="FangSong"/>
                <a:cs typeface="FangSong"/>
              </a:rPr>
              <a:t>两处问题。</a:t>
            </a:r>
          </a:p>
        </p:txBody>
      </p:sp>
      <p:sp>
        <p:nvSpPr>
          <p:cNvPr id="4" name="object 4"/>
          <p:cNvSpPr txBox="1"/>
          <p:nvPr/>
        </p:nvSpPr>
        <p:spPr>
          <a:xfrm>
            <a:off x="91439" y="1580832"/>
            <a:ext cx="10219760" cy="29571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07848" marR="0">
              <a:lnSpc>
                <a:spcPts val="2400"/>
              </a:lnSpc>
              <a:spcBef>
                <a:spcPct val="0"/>
              </a:spcBef>
              <a:spcAft>
                <a:spcPct val="0"/>
              </a:spcAft>
            </a:pPr>
            <a:r>
              <a:rPr sz="2400" spc="11">
                <a:solidFill>
                  <a:srgbClr val="000000"/>
                </a:solidFill>
                <a:latin typeface="FangSong"/>
                <a:cs typeface="FangSong"/>
              </a:rPr>
              <a:t>云南的“思茅市”改成“普洱市”,四川的南坪县更名为九寨沟</a:t>
            </a:r>
          </a:p>
          <a:p>
            <a:pPr marL="0" marR="0">
              <a:lnSpc>
                <a:spcPts val="2402"/>
              </a:lnSpc>
              <a:spcBef>
                <a:spcPts val="1917"/>
              </a:spcBef>
              <a:spcAft>
                <a:spcPct val="0"/>
              </a:spcAft>
            </a:pPr>
            <a:r>
              <a:rPr sz="2400" spc="11">
                <a:solidFill>
                  <a:srgbClr val="000000"/>
                </a:solidFill>
                <a:latin typeface="FangSong"/>
                <a:cs typeface="FangSong"/>
              </a:rPr>
              <a:t>县后,城市的知名度都有了很大的提高,经济有了较快发展,可见</a:t>
            </a:r>
            <a:r>
              <a:rPr sz="2400" spc="14">
                <a:solidFill>
                  <a:srgbClr val="000000"/>
                </a:solidFill>
                <a:latin typeface="FangSong"/>
                <a:cs typeface="FangSong"/>
              </a:rPr>
              <a:t>,</a:t>
            </a:r>
            <a:r>
              <a:rPr sz="2400">
                <a:solidFill>
                  <a:srgbClr val="000000"/>
                </a:solidFill>
                <a:latin typeface="FangSong"/>
                <a:cs typeface="FangSong"/>
              </a:rPr>
              <a:t>更</a:t>
            </a:r>
          </a:p>
          <a:p>
            <a:pPr marL="0" marR="0">
              <a:lnSpc>
                <a:spcPts val="2400"/>
              </a:lnSpc>
              <a:spcBef>
                <a:spcPts val="1923"/>
              </a:spcBef>
              <a:spcAft>
                <a:spcPct val="0"/>
              </a:spcAft>
            </a:pPr>
            <a:r>
              <a:rPr sz="2400" spc="11">
                <a:solidFill>
                  <a:srgbClr val="000000"/>
                </a:solidFill>
                <a:latin typeface="FangSong"/>
                <a:cs typeface="FangSong"/>
              </a:rPr>
              <a:t>名必然带来城市的发展。我市的名字不够响亮,这严重影响了我们</a:t>
            </a:r>
          </a:p>
          <a:p>
            <a:pPr marL="0" marR="0">
              <a:lnSpc>
                <a:spcPts val="2400"/>
              </a:lnSpc>
              <a:spcBef>
                <a:spcPts val="1970"/>
              </a:spcBef>
              <a:spcAft>
                <a:spcPct val="0"/>
              </a:spcAft>
            </a:pPr>
            <a:r>
              <a:rPr sz="2400" spc="11">
                <a:solidFill>
                  <a:srgbClr val="000000"/>
                </a:solidFill>
                <a:latin typeface="FangSong"/>
                <a:cs typeface="FangSong"/>
              </a:rPr>
              <a:t>的经济发展。如果更名,就一定会带来我市的经济腾飞,因此,更名</a:t>
            </a:r>
          </a:p>
          <a:p>
            <a:pPr marL="0" marR="0">
              <a:lnSpc>
                <a:spcPts val="2400"/>
              </a:lnSpc>
              <a:spcBef>
                <a:spcPts val="1922"/>
              </a:spcBef>
              <a:spcAft>
                <a:spcPct val="0"/>
              </a:spcAft>
            </a:pPr>
            <a:r>
              <a:rPr sz="2400" spc="11">
                <a:solidFill>
                  <a:srgbClr val="000000"/>
                </a:solidFill>
                <a:latin typeface="FangSong"/>
                <a:cs typeface="FangSong"/>
              </a:rPr>
              <a:t>的事要尽快提到日程上来。</a:t>
            </a:r>
          </a:p>
        </p:txBody>
      </p:sp>
      <p:sp>
        <p:nvSpPr>
          <p:cNvPr id="5" name="object 5"/>
          <p:cNvSpPr txBox="1"/>
          <p:nvPr/>
        </p:nvSpPr>
        <p:spPr>
          <a:xfrm>
            <a:off x="91439" y="4452683"/>
            <a:ext cx="563460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①更名并不一定能带来城市的发展。</a:t>
            </a:r>
          </a:p>
        </p:txBody>
      </p:sp>
      <p:sp>
        <p:nvSpPr>
          <p:cNvPr id="6" name="object 6"/>
          <p:cNvSpPr txBox="1"/>
          <p:nvPr/>
        </p:nvSpPr>
        <p:spPr>
          <a:xfrm>
            <a:off x="91439" y="5128196"/>
            <a:ext cx="762000" cy="14370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②</a:t>
            </a:r>
          </a:p>
          <a:p>
            <a:pPr marL="0" marR="0">
              <a:lnSpc>
                <a:spcPts val="2400"/>
              </a:lnSpc>
              <a:spcBef>
                <a:spcPts val="2915"/>
              </a:spcBef>
              <a:spcAft>
                <a:spcPct val="0"/>
              </a:spcAft>
            </a:pPr>
            <a:r>
              <a:rPr sz="2400">
                <a:solidFill>
                  <a:srgbClr val="000000"/>
                </a:solidFill>
                <a:latin typeface="FangSong"/>
                <a:cs typeface="FangSong"/>
              </a:rPr>
              <a:t>③</a:t>
            </a:r>
          </a:p>
        </p:txBody>
      </p:sp>
      <p:sp>
        <p:nvSpPr>
          <p:cNvPr id="7" name="object 7"/>
          <p:cNvSpPr txBox="1"/>
          <p:nvPr/>
        </p:nvSpPr>
        <p:spPr>
          <a:xfrm>
            <a:off x="1629410" y="5128196"/>
            <a:ext cx="762000" cy="14370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p>
          <a:p>
            <a:pPr marL="0" marR="0">
              <a:lnSpc>
                <a:spcPts val="2400"/>
              </a:lnSpc>
              <a:spcBef>
                <a:spcPts val="2915"/>
              </a:spcBef>
              <a:spcAft>
                <a:spcPct val="0"/>
              </a:spcAft>
            </a:pPr>
            <a:r>
              <a:rPr sz="2400">
                <a:solidFill>
                  <a:srgbClr val="000000"/>
                </a:solidFill>
                <a:latin typeface="FangSong"/>
                <a:cs typeface="FangSong"/>
              </a:rPr>
              <a: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8828255" cy="1655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1">
                <a:solidFill>
                  <a:srgbClr val="000000"/>
                </a:solidFill>
                <a:latin typeface="FangSong"/>
                <a:cs typeface="FangSong"/>
              </a:rPr>
              <a:t>城市名字不够响亮并不一定会严重影响经济发展</a:t>
            </a:r>
            <a:r>
              <a:rPr sz="2800">
                <a:solidFill>
                  <a:srgbClr val="000000"/>
                </a:solidFill>
                <a:latin typeface="FangSong"/>
                <a:cs typeface="FangSong"/>
              </a:rPr>
              <a:t>;</a:t>
            </a:r>
          </a:p>
          <a:p>
            <a:pPr marL="0" marR="0">
              <a:lnSpc>
                <a:spcPts val="2795"/>
              </a:lnSpc>
              <a:spcBef>
                <a:spcPts val="3243"/>
              </a:spcBef>
              <a:spcAft>
                <a:spcPct val="0"/>
              </a:spcAft>
            </a:pPr>
            <a:r>
              <a:rPr sz="2800">
                <a:solidFill>
                  <a:srgbClr val="000000"/>
                </a:solidFill>
                <a:latin typeface="FangSong"/>
                <a:cs typeface="FangSong"/>
              </a:rPr>
              <a:t>更名并不一定会带来经济腾飞</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045172"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4</a:t>
            </a:r>
            <a:r>
              <a:rPr sz="2400" spc="11">
                <a:solidFill>
                  <a:srgbClr val="000000"/>
                </a:solidFill>
                <a:latin typeface="FangSong"/>
                <a:cs typeface="FangSong"/>
              </a:rPr>
              <a:t>、下面是一些常用的客套话</a:t>
            </a:r>
            <a:r>
              <a:rPr sz="2400" spc="14">
                <a:solidFill>
                  <a:srgbClr val="000000"/>
                </a:solidFill>
                <a:latin typeface="FangSong"/>
                <a:cs typeface="FangSong"/>
              </a:rPr>
              <a:t>,</a:t>
            </a:r>
            <a:r>
              <a:rPr sz="2400" spc="11">
                <a:solidFill>
                  <a:srgbClr val="000000"/>
                </a:solidFill>
                <a:latin typeface="FangSong"/>
                <a:cs typeface="FangSong"/>
              </a:rPr>
              <a:t>请选出表达准确、得体的一项</a:t>
            </a:r>
          </a:p>
          <a:p>
            <a:pPr marL="0" marR="0">
              <a:lnSpc>
                <a:spcPts val="2400"/>
              </a:lnSpc>
              <a:spcBef>
                <a:spcPts val="1922"/>
              </a:spcBef>
              <a:spcAft>
                <a:spcPct val="0"/>
              </a:spcAft>
            </a:pPr>
            <a:r>
              <a:rPr sz="2400" spc="11">
                <a:solidFill>
                  <a:srgbClr val="000000"/>
                </a:solidFill>
                <a:latin typeface="FangSong"/>
                <a:cs typeface="FangSong"/>
              </a:rPr>
              <a:t>是</a:t>
            </a:r>
            <a:r>
              <a:rPr sz="2400">
                <a:solidFill>
                  <a:srgbClr val="000000"/>
                </a:solidFill>
                <a:latin typeface="FangSong"/>
                <a:cs typeface="FangSong"/>
              </a:rPr>
              <a:t>(</a:t>
            </a:r>
            <a:r>
              <a:rPr sz="2400" spc="3659">
                <a:solidFill>
                  <a:srgbClr val="000000"/>
                </a:solidFill>
                <a:latin typeface="FangSong"/>
                <a:cs typeface="FangSong"/>
              </a:rPr>
              <a:t> </a:t>
            </a:r>
            <a:r>
              <a:rPr sz="2400">
                <a:solidFill>
                  <a:srgbClr val="000000"/>
                </a:solidFill>
                <a:latin typeface="FangSong"/>
                <a:cs typeface="FangSong"/>
              </a:rPr>
              <a:t>)</a:t>
            </a:r>
          </a:p>
        </p:txBody>
      </p:sp>
      <p:sp>
        <p:nvSpPr>
          <p:cNvPr id="4" name="object 4"/>
          <p:cNvSpPr txBox="1"/>
          <p:nvPr/>
        </p:nvSpPr>
        <p:spPr>
          <a:xfrm>
            <a:off x="91439" y="1580832"/>
            <a:ext cx="10043858" cy="13106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a:t>
            </a:r>
            <a:r>
              <a:rPr sz="2400" spc="12">
                <a:solidFill>
                  <a:srgbClr val="000000"/>
                </a:solidFill>
                <a:latin typeface="FangSong"/>
                <a:cs typeface="FangSong"/>
              </a:rPr>
              <a:t>他的书法龙飞凤舞</a:t>
            </a:r>
            <a:r>
              <a:rPr sz="2400" spc="11">
                <a:solidFill>
                  <a:srgbClr val="000000"/>
                </a:solidFill>
                <a:latin typeface="FangSong"/>
                <a:cs typeface="FangSong"/>
              </a:rPr>
              <a:t>,引来一片赞叹,但落款却出了差错,一时又无</a:t>
            </a:r>
          </a:p>
          <a:p>
            <a:pPr marL="0" marR="0">
              <a:lnSpc>
                <a:spcPts val="2402"/>
              </a:lnSpc>
              <a:spcBef>
                <a:spcPts val="1917"/>
              </a:spcBef>
              <a:spcAft>
                <a:spcPct val="0"/>
              </a:spcAft>
            </a:pPr>
            <a:r>
              <a:rPr sz="2400" spc="12">
                <a:solidFill>
                  <a:srgbClr val="000000"/>
                </a:solidFill>
                <a:latin typeface="FangSong"/>
                <a:cs typeface="FangSong"/>
              </a:rPr>
              <a:t>法弥补</a:t>
            </a:r>
            <a:r>
              <a:rPr sz="2400" spc="11">
                <a:solidFill>
                  <a:srgbClr val="000000"/>
                </a:solidFill>
                <a:latin typeface="FangSong"/>
                <a:cs typeface="FangSong"/>
              </a:rPr>
              <a:t>,只好连声道歉:“献丑,</a:t>
            </a:r>
            <a:r>
              <a:rPr sz="2400" spc="12">
                <a:solidFill>
                  <a:srgbClr val="000000"/>
                </a:solidFill>
                <a:latin typeface="FangSong"/>
                <a:cs typeface="FangSong"/>
              </a:rPr>
              <a:t>献丑!”</a:t>
            </a:r>
          </a:p>
        </p:txBody>
      </p:sp>
      <p:sp>
        <p:nvSpPr>
          <p:cNvPr id="5" name="object 5"/>
          <p:cNvSpPr txBox="1"/>
          <p:nvPr/>
        </p:nvSpPr>
        <p:spPr>
          <a:xfrm>
            <a:off x="91439" y="2806509"/>
            <a:ext cx="951559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B.我校拟筹办150</a:t>
            </a:r>
            <a:r>
              <a:rPr sz="2400" spc="12">
                <a:solidFill>
                  <a:srgbClr val="000000"/>
                </a:solidFill>
                <a:latin typeface="FangSong"/>
                <a:cs typeface="FangSong"/>
              </a:rPr>
              <a:t>年校庆庆典</a:t>
            </a:r>
            <a:r>
              <a:rPr sz="2400" spc="11">
                <a:solidFill>
                  <a:srgbClr val="000000"/>
                </a:solidFill>
                <a:latin typeface="FangSong"/>
                <a:cs typeface="FangSong"/>
              </a:rPr>
              <a:t>,届时欢迎各兄弟学校莅临指导。</a:t>
            </a:r>
          </a:p>
        </p:txBody>
      </p:sp>
      <p:sp>
        <p:nvSpPr>
          <p:cNvPr id="6" name="object 6"/>
          <p:cNvSpPr txBox="1"/>
          <p:nvPr/>
        </p:nvSpPr>
        <p:spPr>
          <a:xfrm>
            <a:off x="91439" y="3481379"/>
            <a:ext cx="10042573" cy="1311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C.本人昨日不慎于学校阅览室丢失阿伦特《反抗平庸之恶》一书</a:t>
            </a:r>
            <a:r>
              <a:rPr sz="2400">
                <a:solidFill>
                  <a:srgbClr val="000000"/>
                </a:solidFill>
                <a:latin typeface="FangSong"/>
                <a:cs typeface="FangSong"/>
              </a:rPr>
              <a:t>,</a:t>
            </a:r>
          </a:p>
          <a:p>
            <a:pPr marL="0" marR="0">
              <a:lnSpc>
                <a:spcPts val="2400"/>
              </a:lnSpc>
              <a:spcBef>
                <a:spcPts val="1921"/>
              </a:spcBef>
              <a:spcAft>
                <a:spcPct val="0"/>
              </a:spcAft>
            </a:pPr>
            <a:r>
              <a:rPr sz="2400" spc="12">
                <a:solidFill>
                  <a:srgbClr val="000000"/>
                </a:solidFill>
                <a:latin typeface="FangSong"/>
                <a:cs typeface="FangSong"/>
              </a:rPr>
              <a:t>期盼拾得者璧还原物</a:t>
            </a:r>
            <a:r>
              <a:rPr sz="2400" spc="11">
                <a:solidFill>
                  <a:srgbClr val="000000"/>
                </a:solidFill>
                <a:latin typeface="FangSong"/>
                <a:cs typeface="FangSong"/>
              </a:rPr>
              <a:t>,不甚感激</a:t>
            </a:r>
            <a:r>
              <a:rPr sz="2400">
                <a:solidFill>
                  <a:srgbClr val="000000"/>
                </a:solidFill>
                <a:latin typeface="FangSong"/>
                <a:cs typeface="FangSong"/>
              </a:rPr>
              <a:t>!</a:t>
            </a:r>
          </a:p>
        </p:txBody>
      </p:sp>
      <p:sp>
        <p:nvSpPr>
          <p:cNvPr id="7" name="object 7"/>
          <p:cNvSpPr txBox="1"/>
          <p:nvPr/>
        </p:nvSpPr>
        <p:spPr>
          <a:xfrm>
            <a:off x="91439" y="4705667"/>
            <a:ext cx="898660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a:t>
            </a:r>
            <a:r>
              <a:rPr sz="2400" spc="12">
                <a:solidFill>
                  <a:srgbClr val="000000"/>
                </a:solidFill>
                <a:latin typeface="FangSong"/>
                <a:cs typeface="FangSong"/>
              </a:rPr>
              <a:t>拙作《老子补正》新成</a:t>
            </a:r>
            <a:r>
              <a:rPr sz="2400" spc="11">
                <a:solidFill>
                  <a:srgbClr val="000000"/>
                </a:solidFill>
                <a:latin typeface="FangSong"/>
                <a:cs typeface="FangSong"/>
              </a:rPr>
              <a:t>,惶恐以赠,尚祈雅正,不吝赐教。</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572032"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5</a:t>
            </a:r>
            <a:r>
              <a:rPr sz="2400" spc="11">
                <a:solidFill>
                  <a:srgbClr val="000000"/>
                </a:solidFill>
                <a:latin typeface="FangSong"/>
                <a:cs typeface="FangSong"/>
              </a:rPr>
              <a:t>、依照下面的示例，自选两种自然景物，另写两句话。要求：</a:t>
            </a:r>
          </a:p>
          <a:p>
            <a:pPr marL="0" marR="0">
              <a:lnSpc>
                <a:spcPts val="2400"/>
              </a:lnSpc>
              <a:spcBef>
                <a:spcPts val="1922"/>
              </a:spcBef>
              <a:spcAft>
                <a:spcPct val="0"/>
              </a:spcAft>
            </a:pPr>
            <a:r>
              <a:rPr sz="2400" spc="11">
                <a:solidFill>
                  <a:srgbClr val="000000"/>
                </a:solidFill>
                <a:latin typeface="FangSong"/>
                <a:cs typeface="FangSong"/>
              </a:rPr>
              <a:t>运用拟人手法，句式与例句相同。</a:t>
            </a:r>
            <a:r>
              <a:rPr sz="2400" spc="12">
                <a:solidFill>
                  <a:srgbClr val="000000"/>
                </a:solidFill>
                <a:latin typeface="FangSong"/>
                <a:cs typeface="FangSong"/>
              </a:rPr>
              <a:t>(4</a:t>
            </a:r>
            <a:r>
              <a:rPr sz="2400" spc="11">
                <a:solidFill>
                  <a:srgbClr val="000000"/>
                </a:solidFill>
                <a:latin typeface="FangSong"/>
                <a:cs typeface="FangSong"/>
              </a:rPr>
              <a:t>分</a:t>
            </a:r>
            <a:r>
              <a:rPr sz="2400">
                <a:solidFill>
                  <a:srgbClr val="000000"/>
                </a:solidFill>
                <a:latin typeface="FangSong"/>
                <a:cs typeface="FangSong"/>
              </a:rPr>
              <a:t>)</a:t>
            </a:r>
          </a:p>
        </p:txBody>
      </p:sp>
      <p:sp>
        <p:nvSpPr>
          <p:cNvPr id="4" name="object 4"/>
          <p:cNvSpPr txBox="1"/>
          <p:nvPr/>
        </p:nvSpPr>
        <p:spPr>
          <a:xfrm>
            <a:off x="91439" y="1580832"/>
            <a:ext cx="10209244" cy="13106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日光岩下的三角梅，是喧闹的飞瀑，披挂寂寞的石壁，最有</a:t>
            </a:r>
          </a:p>
          <a:p>
            <a:pPr marL="0" marR="0">
              <a:lnSpc>
                <a:spcPts val="2402"/>
              </a:lnSpc>
              <a:spcBef>
                <a:spcPts val="1917"/>
              </a:spcBef>
              <a:spcAft>
                <a:spcPct val="0"/>
              </a:spcAft>
            </a:pPr>
            <a:r>
              <a:rPr sz="2400" spc="11">
                <a:solidFill>
                  <a:srgbClr val="000000"/>
                </a:solidFill>
                <a:latin typeface="FangSong"/>
                <a:cs typeface="FangSong"/>
              </a:rPr>
              <a:t>限的营养，却献出了最丰富的自己。</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14151" cy="185953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6</a:t>
            </a:r>
            <a:r>
              <a:rPr sz="2400" spc="11">
                <a:solidFill>
                  <a:srgbClr val="000000"/>
                </a:solidFill>
                <a:latin typeface="FangSong"/>
                <a:cs typeface="FangSong"/>
              </a:rPr>
              <a:t>、下面是高三（1）班“今天是您的生日——我的中国”主</a:t>
            </a:r>
          </a:p>
          <a:p>
            <a:pPr marL="0" marR="0">
              <a:lnSpc>
                <a:spcPts val="2400"/>
              </a:lnSpc>
              <a:spcBef>
                <a:spcPts val="1922"/>
              </a:spcBef>
              <a:spcAft>
                <a:spcPct val="0"/>
              </a:spcAft>
            </a:pPr>
            <a:r>
              <a:rPr sz="2400" spc="11">
                <a:solidFill>
                  <a:srgbClr val="000000"/>
                </a:solidFill>
                <a:latin typeface="FangSong"/>
                <a:cs typeface="FangSong"/>
              </a:rPr>
              <a:t>题诗歌朗诵会计划的初步构思框架，请把这个构思写成一段话，要</a:t>
            </a:r>
          </a:p>
          <a:p>
            <a:pPr marL="0" marR="0">
              <a:lnSpc>
                <a:spcPts val="2400"/>
              </a:lnSpc>
              <a:spcBef>
                <a:spcPts val="1920"/>
              </a:spcBef>
              <a:spcAft>
                <a:spcPct val="0"/>
              </a:spcAft>
            </a:pPr>
            <a:r>
              <a:rPr sz="2400" spc="11">
                <a:solidFill>
                  <a:srgbClr val="000000"/>
                </a:solidFill>
                <a:latin typeface="FangSong"/>
                <a:cs typeface="FangSong"/>
              </a:rPr>
              <a:t>求内容完整，表述准确，语言连贯，不超过85</a:t>
            </a:r>
            <a:r>
              <a:rPr sz="2400" spc="12">
                <a:solidFill>
                  <a:srgbClr val="000000"/>
                </a:solidFill>
                <a:latin typeface="FangSong"/>
                <a:cs typeface="FangSong"/>
              </a:rPr>
              <a:t>个字。（</a:t>
            </a:r>
            <a:r>
              <a:rPr sz="2400" spc="11">
                <a:solidFill>
                  <a:srgbClr val="000000"/>
                </a:solidFill>
                <a:latin typeface="FangSong"/>
                <a:cs typeface="FangSong"/>
              </a:rPr>
              <a:t>6分）</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91439" y="1825386"/>
            <a:ext cx="10662170" cy="28096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798"/>
              </a:lnSpc>
              <a:spcBef>
                <a:spcPct val="0"/>
              </a:spcBef>
              <a:spcAft>
                <a:spcPct val="0"/>
              </a:spcAft>
            </a:pPr>
            <a:r>
              <a:rPr sz="2800" spc="10">
                <a:solidFill>
                  <a:srgbClr val="000000"/>
                </a:solidFill>
                <a:latin typeface="FangSong"/>
                <a:cs typeface="FangSong"/>
              </a:rPr>
              <a:t>①高三（</a:t>
            </a:r>
            <a:r>
              <a:rPr sz="2800" spc="15">
                <a:solidFill>
                  <a:srgbClr val="000000"/>
                </a:solidFill>
                <a:latin typeface="FangSong"/>
                <a:cs typeface="FangSong"/>
              </a:rPr>
              <a:t>1</a:t>
            </a:r>
            <a:r>
              <a:rPr sz="2800" spc="10">
                <a:solidFill>
                  <a:srgbClr val="000000"/>
                </a:solidFill>
                <a:latin typeface="FangSong"/>
                <a:cs typeface="FangSong"/>
              </a:rPr>
              <a:t>）班“今天是您的生日——我的中国”诗</a:t>
            </a:r>
          </a:p>
          <a:p>
            <a:pPr marL="0" marR="0">
              <a:lnSpc>
                <a:spcPts val="2795"/>
              </a:lnSpc>
              <a:spcBef>
                <a:spcPts val="2246"/>
              </a:spcBef>
              <a:spcAft>
                <a:spcPct val="0"/>
              </a:spcAft>
            </a:pPr>
            <a:r>
              <a:rPr sz="2800">
                <a:solidFill>
                  <a:srgbClr val="000000"/>
                </a:solidFill>
                <a:latin typeface="FangSong"/>
                <a:cs typeface="FangSong"/>
              </a:rPr>
              <a:t>歌朗诵会以“庄重节俭、爱国奋进”为宗旨；班干部负责</a:t>
            </a:r>
          </a:p>
          <a:p>
            <a:pPr marL="0" marR="0">
              <a:lnSpc>
                <a:spcPts val="2795"/>
              </a:lnSpc>
              <a:spcBef>
                <a:spcPts val="2293"/>
              </a:spcBef>
              <a:spcAft>
                <a:spcPct val="0"/>
              </a:spcAft>
            </a:pPr>
            <a:r>
              <a:rPr sz="2800">
                <a:solidFill>
                  <a:srgbClr val="000000"/>
                </a:solidFill>
                <a:latin typeface="FangSong"/>
                <a:cs typeface="FangSong"/>
              </a:rPr>
              <a:t>活动发动、节目编审及采买物品；团干部负责朗诵会主持、</a:t>
            </a:r>
          </a:p>
          <a:p>
            <a:pPr marL="0" marR="0">
              <a:lnSpc>
                <a:spcPts val="2795"/>
              </a:lnSpc>
              <a:spcBef>
                <a:spcPts val="2246"/>
              </a:spcBef>
              <a:spcAft>
                <a:spcPct val="0"/>
              </a:spcAft>
            </a:pPr>
            <a:r>
              <a:rPr sz="2800">
                <a:solidFill>
                  <a:srgbClr val="000000"/>
                </a:solidFill>
                <a:latin typeface="FangSong"/>
                <a:cs typeface="FangSong"/>
              </a:rPr>
              <a:t>诗歌配乐、场地布置及邀请老师。</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19760" cy="185953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7</a:t>
            </a:r>
            <a:r>
              <a:rPr sz="2400" spc="11">
                <a:solidFill>
                  <a:srgbClr val="000000"/>
                </a:solidFill>
                <a:latin typeface="FangSong"/>
                <a:cs typeface="FangSong"/>
              </a:rPr>
              <a:t>、下面是大连国际女子网球公开赛徽标，请写出构图要素，</a:t>
            </a:r>
          </a:p>
          <a:p>
            <a:pPr marL="0" marR="0">
              <a:lnSpc>
                <a:spcPts val="2400"/>
              </a:lnSpc>
              <a:spcBef>
                <a:spcPts val="1922"/>
              </a:spcBef>
              <a:spcAft>
                <a:spcPct val="0"/>
              </a:spcAft>
            </a:pPr>
            <a:r>
              <a:rPr sz="2400" spc="11">
                <a:solidFill>
                  <a:srgbClr val="000000"/>
                </a:solidFill>
                <a:latin typeface="FangSong"/>
                <a:cs typeface="FangSong"/>
              </a:rPr>
              <a:t>并说明图形寓意，要求语意简洁，句子通顺，不超过100个字。（</a:t>
            </a:r>
            <a:r>
              <a:rPr sz="2400">
                <a:solidFill>
                  <a:srgbClr val="000000"/>
                </a:solidFill>
                <a:latin typeface="FangSong"/>
                <a:cs typeface="FangSong"/>
              </a:rPr>
              <a:t>6</a:t>
            </a:r>
          </a:p>
          <a:p>
            <a:pPr marL="0" marR="0">
              <a:lnSpc>
                <a:spcPts val="2400"/>
              </a:lnSpc>
              <a:spcBef>
                <a:spcPts val="1920"/>
              </a:spcBef>
              <a:spcAft>
                <a:spcPct val="0"/>
              </a:spcAft>
            </a:pPr>
            <a:r>
              <a:rPr sz="2400" spc="11">
                <a:solidFill>
                  <a:srgbClr val="000000"/>
                </a:solidFill>
                <a:latin typeface="FangSong"/>
                <a:cs typeface="FangSong"/>
              </a:rPr>
              <a:t>分）</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57552"/>
            <a:ext cx="10263393"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0">
                <a:solidFill>
                  <a:srgbClr val="000000"/>
                </a:solidFill>
                <a:latin typeface="FangSong"/>
                <a:cs typeface="FangSong"/>
              </a:rPr>
              <a:t>答案：图形由网球、人形（或“大”字）构成。凌空</a:t>
            </a:r>
          </a:p>
          <a:p>
            <a:pPr marL="0" marR="0">
              <a:lnSpc>
                <a:spcPts val="2795"/>
              </a:lnSpc>
              <a:spcBef>
                <a:spcPts val="2244"/>
              </a:spcBef>
              <a:spcAft>
                <a:spcPct val="0"/>
              </a:spcAft>
            </a:pPr>
            <a:r>
              <a:rPr sz="2800">
                <a:solidFill>
                  <a:srgbClr val="000000"/>
                </a:solidFill>
                <a:latin typeface="FangSong"/>
                <a:cs typeface="FangSong"/>
              </a:rPr>
              <a:t>飞跃的网球、激情挥拍的运动员，遒劲有力的“大”字书</a:t>
            </a:r>
          </a:p>
          <a:p>
            <a:pPr marL="0" marR="0">
              <a:lnSpc>
                <a:spcPts val="2795"/>
              </a:lnSpc>
              <a:spcBef>
                <a:spcPts val="2296"/>
              </a:spcBef>
              <a:spcAft>
                <a:spcPct val="0"/>
              </a:spcAft>
            </a:pPr>
            <a:r>
              <a:rPr sz="2800" spc="11">
                <a:solidFill>
                  <a:srgbClr val="000000"/>
                </a:solidFill>
                <a:latin typeface="FangSong"/>
                <a:cs typeface="FangSong"/>
              </a:rPr>
              <a:t>法线条（</a:t>
            </a:r>
            <a:r>
              <a:rPr sz="2800" spc="15">
                <a:solidFill>
                  <a:srgbClr val="000000"/>
                </a:solidFill>
                <a:latin typeface="FangSong"/>
                <a:cs typeface="FangSong"/>
              </a:rPr>
              <a:t>2</a:t>
            </a:r>
            <a:r>
              <a:rPr sz="2800">
                <a:solidFill>
                  <a:srgbClr val="000000"/>
                </a:solidFill>
                <a:latin typeface="FangSong"/>
                <a:cs typeface="FangSong"/>
              </a:rPr>
              <a:t>分）；融合了女子网球顽强拼搏的运动精神和</a:t>
            </a:r>
          </a:p>
          <a:p>
            <a:pPr marL="0" marR="0">
              <a:lnSpc>
                <a:spcPts val="2795"/>
              </a:lnSpc>
              <a:spcBef>
                <a:spcPts val="2243"/>
              </a:spcBef>
              <a:spcAft>
                <a:spcPct val="0"/>
              </a:spcAft>
            </a:pPr>
            <a:r>
              <a:rPr sz="2800">
                <a:solidFill>
                  <a:srgbClr val="000000"/>
                </a:solidFill>
                <a:latin typeface="FangSong"/>
                <a:cs typeface="FangSong"/>
              </a:rPr>
              <a:t>中国书法的舒展洒脱，体现出大连现代城市的时尚与奔放</a:t>
            </a:r>
          </a:p>
          <a:p>
            <a:pPr marL="0" marR="0">
              <a:lnSpc>
                <a:spcPts val="2795"/>
              </a:lnSpc>
              <a:spcBef>
                <a:spcPts val="2296"/>
              </a:spcBef>
              <a:spcAft>
                <a:spcPct val="0"/>
              </a:spcAft>
            </a:pPr>
            <a:r>
              <a:rPr sz="2800" spc="20">
                <a:solidFill>
                  <a:srgbClr val="000000"/>
                </a:solidFill>
                <a:latin typeface="FangSong"/>
                <a:cs typeface="FangSong"/>
              </a:rPr>
              <a:t>（</a:t>
            </a:r>
            <a:r>
              <a:rPr sz="2800">
                <a:solidFill>
                  <a:srgbClr val="000000"/>
                </a:solidFill>
                <a:latin typeface="FangSong"/>
                <a:cs typeface="FangSong"/>
              </a:rPr>
              <a:t>2</a:t>
            </a:r>
            <a:r>
              <a:rPr sz="2800" spc="10">
                <a:solidFill>
                  <a:srgbClr val="000000"/>
                </a:solidFill>
                <a:latin typeface="FangSong"/>
                <a:cs typeface="FangSong"/>
              </a:rPr>
              <a:t>分）。</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7228744" cy="21140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4">
                <a:solidFill>
                  <a:srgbClr val="000000"/>
                </a:solidFill>
                <a:latin typeface="FangSong"/>
                <a:cs typeface="FangSong"/>
              </a:rPr>
              <a:t>8</a:t>
            </a:r>
            <a:r>
              <a:rPr sz="2400" spc="11">
                <a:solidFill>
                  <a:srgbClr val="000000"/>
                </a:solidFill>
                <a:latin typeface="FangSong"/>
                <a:cs typeface="FangSong"/>
              </a:rPr>
              <a:t>、阅读下面这幅《修鞋》的漫画。(4分</a:t>
            </a:r>
            <a:r>
              <a:rPr sz="2400">
                <a:solidFill>
                  <a:srgbClr val="000000"/>
                </a:solidFill>
                <a:latin typeface="FangSong"/>
                <a:cs typeface="FangSong"/>
              </a:rPr>
              <a:t>)</a:t>
            </a:r>
          </a:p>
          <a:p>
            <a:pPr marL="0" marR="0">
              <a:lnSpc>
                <a:spcPts val="2400"/>
              </a:lnSpc>
              <a:spcBef>
                <a:spcPts val="2917"/>
              </a:spcBef>
              <a:spcAft>
                <a:spcPct val="0"/>
              </a:spcAft>
            </a:pPr>
            <a:r>
              <a:rPr sz="2400" spc="11">
                <a:solidFill>
                  <a:srgbClr val="000000"/>
                </a:solidFill>
                <a:latin typeface="FangSong"/>
                <a:cs typeface="FangSong"/>
              </a:rPr>
              <a:t>（1）请用简洁的语言描述漫画内容。(2分</a:t>
            </a:r>
            <a:r>
              <a:rPr sz="2400">
                <a:solidFill>
                  <a:srgbClr val="000000"/>
                </a:solidFill>
                <a:latin typeface="FangSong"/>
                <a:cs typeface="FangSong"/>
              </a:rPr>
              <a:t>)</a:t>
            </a:r>
          </a:p>
          <a:p>
            <a:pPr marL="0" marR="0">
              <a:lnSpc>
                <a:spcPts val="2400"/>
              </a:lnSpc>
              <a:spcBef>
                <a:spcPts val="2927"/>
              </a:spcBef>
              <a:spcAft>
                <a:spcPct val="0"/>
              </a:spcAft>
            </a:pPr>
            <a:r>
              <a:rPr sz="2400" spc="11">
                <a:solidFill>
                  <a:srgbClr val="000000"/>
                </a:solidFill>
                <a:latin typeface="FangSong"/>
                <a:cs typeface="FangSong"/>
              </a:rPr>
              <a:t>（2）请概括漫画寓意。（不超过</a:t>
            </a:r>
            <a:r>
              <a:rPr sz="2400" spc="12">
                <a:solidFill>
                  <a:srgbClr val="000000"/>
                </a:solidFill>
                <a:latin typeface="FangSong"/>
                <a:cs typeface="FangSong"/>
              </a:rPr>
              <a:t>30</a:t>
            </a:r>
            <a:r>
              <a:rPr sz="2400" spc="11">
                <a:solidFill>
                  <a:srgbClr val="000000"/>
                </a:solidFill>
                <a:latin typeface="FangSong"/>
                <a:cs typeface="FangSong"/>
              </a:rPr>
              <a:t>字）(2分</a:t>
            </a:r>
            <a:r>
              <a:rPr sz="2400">
                <a:solidFill>
                  <a:srgbClr val="000000"/>
                </a:solidFill>
                <a:latin typeface="FangSong"/>
                <a:cs typeface="FangSong"/>
              </a:rPr>
              <a:t>)</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98897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91439" y="1714396"/>
            <a:ext cx="10662170" cy="26811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795"/>
              </a:lnSpc>
              <a:spcBef>
                <a:spcPct val="0"/>
              </a:spcBef>
              <a:spcAft>
                <a:spcPct val="0"/>
              </a:spcAft>
            </a:pPr>
            <a:r>
              <a:rPr sz="2800" spc="20">
                <a:solidFill>
                  <a:srgbClr val="000000"/>
                </a:solidFill>
                <a:latin typeface="FangSong"/>
                <a:cs typeface="FangSong"/>
              </a:rPr>
              <a:t>（</a:t>
            </a:r>
            <a:r>
              <a:rPr sz="2800">
                <a:solidFill>
                  <a:srgbClr val="000000"/>
                </a:solidFill>
                <a:latin typeface="FangSong"/>
                <a:cs typeface="FangSong"/>
              </a:rPr>
              <a:t>1）画面右边，一位女士拿着一只掉了鞋跟的高跟</a:t>
            </a:r>
          </a:p>
          <a:p>
            <a:pPr marL="0" marR="0">
              <a:lnSpc>
                <a:spcPts val="2795"/>
              </a:lnSpc>
              <a:spcBef>
                <a:spcPts val="1911"/>
              </a:spcBef>
              <a:spcAft>
                <a:spcPct val="0"/>
              </a:spcAft>
            </a:pPr>
            <a:r>
              <a:rPr sz="2800">
                <a:solidFill>
                  <a:srgbClr val="000000"/>
                </a:solidFill>
                <a:latin typeface="FangSong"/>
                <a:cs typeface="FangSong"/>
              </a:rPr>
              <a:t>鞋正在要求服务商修理。而左边的商家虽立着“售后服务”</a:t>
            </a:r>
          </a:p>
          <a:p>
            <a:pPr marL="0" marR="0">
              <a:lnSpc>
                <a:spcPts val="2795"/>
              </a:lnSpc>
              <a:spcBef>
                <a:spcPts val="1908"/>
              </a:spcBef>
              <a:spcAft>
                <a:spcPct val="0"/>
              </a:spcAft>
            </a:pPr>
            <a:r>
              <a:rPr sz="2800">
                <a:solidFill>
                  <a:srgbClr val="000000"/>
                </a:solidFill>
                <a:latin typeface="FangSong"/>
                <a:cs typeface="FangSong"/>
              </a:rPr>
              <a:t>的牌子，却悠闲地抽烟、喝茶。仅有的连接鸿沟的梯子是</a:t>
            </a:r>
          </a:p>
          <a:p>
            <a:pPr marL="0" marR="0">
              <a:lnSpc>
                <a:spcPts val="2798"/>
              </a:lnSpc>
              <a:spcBef>
                <a:spcPts val="1905"/>
              </a:spcBef>
              <a:spcAft>
                <a:spcPct val="0"/>
              </a:spcAft>
            </a:pPr>
            <a:r>
              <a:rPr sz="2800" spc="10">
                <a:solidFill>
                  <a:srgbClr val="000000"/>
                </a:solidFill>
                <a:latin typeface="FangSong"/>
                <a:cs typeface="FangSong"/>
              </a:rPr>
              <a:t>坏的。</a:t>
            </a:r>
          </a:p>
        </p:txBody>
      </p:sp>
      <p:sp>
        <p:nvSpPr>
          <p:cNvPr id="5" name="object 5"/>
          <p:cNvSpPr txBox="1"/>
          <p:nvPr/>
        </p:nvSpPr>
        <p:spPr>
          <a:xfrm>
            <a:off x="1006144" y="4231155"/>
            <a:ext cx="9229080"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20">
                <a:solidFill>
                  <a:srgbClr val="000000"/>
                </a:solidFill>
                <a:latin typeface="FangSong"/>
                <a:cs typeface="FangSong"/>
              </a:rPr>
              <a:t>（</a:t>
            </a:r>
            <a:r>
              <a:rPr sz="2800">
                <a:solidFill>
                  <a:srgbClr val="000000"/>
                </a:solidFill>
                <a:latin typeface="FangSong"/>
                <a:cs typeface="FangSong"/>
              </a:rPr>
              <a:t>2）漫画讽刺商家在销售时所承诺的售后服务徒有</a:t>
            </a:r>
          </a:p>
        </p:txBody>
      </p:sp>
      <p:sp>
        <p:nvSpPr>
          <p:cNvPr id="6" name="object 6"/>
          <p:cNvSpPr txBox="1"/>
          <p:nvPr/>
        </p:nvSpPr>
        <p:spPr>
          <a:xfrm>
            <a:off x="91439" y="4828301"/>
            <a:ext cx="4100550"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虚名，商家不讲诚信。</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99002"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WETNLC+å¾®è½¯é�»,Bold"/>
                <a:cs typeface="WETNLC+å¾®è½¯é�»,Bold"/>
              </a:rPr>
              <a:t>课程回顾</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WETNLC+å¾®è½¯é�»,Bold"/>
                <a:cs typeface="WETNLC+å¾®è½¯é�»,Bold"/>
              </a:rPr>
              <a:t>一</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45543"/>
            <a:ext cx="10194331" cy="22070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07136" marR="0">
              <a:lnSpc>
                <a:spcPts val="2195"/>
              </a:lnSpc>
              <a:spcBef>
                <a:spcPct val="0"/>
              </a:spcBef>
              <a:spcAft>
                <a:spcPct val="0"/>
              </a:spcAft>
            </a:pPr>
            <a:r>
              <a:rPr sz="2200" spc="18">
                <a:solidFill>
                  <a:srgbClr val="000000"/>
                </a:solidFill>
                <a:latin typeface="FangSong"/>
                <a:cs typeface="FangSong"/>
              </a:rPr>
              <a:t>9</a:t>
            </a:r>
            <a:r>
              <a:rPr sz="2200" spc="10">
                <a:solidFill>
                  <a:srgbClr val="000000"/>
                </a:solidFill>
                <a:latin typeface="FangSong"/>
                <a:cs typeface="FangSong"/>
              </a:rPr>
              <a:t>、从考古证据来看，人类的历史可以上溯二三百万年，但社会大</a:t>
            </a:r>
          </a:p>
          <a:p>
            <a:pPr marL="0" marR="0">
              <a:lnSpc>
                <a:spcPts val="2195"/>
              </a:lnSpc>
              <a:spcBef>
                <a:spcPts val="1766"/>
              </a:spcBef>
              <a:spcAft>
                <a:spcPct val="0"/>
              </a:spcAft>
            </a:pPr>
            <a:r>
              <a:rPr sz="2200" spc="14">
                <a:solidFill>
                  <a:srgbClr val="000000"/>
                </a:solidFill>
                <a:latin typeface="FangSong"/>
                <a:cs typeface="FangSong"/>
              </a:rPr>
              <a:t>众能够看到并熟知的，不过数千年。</a:t>
            </a:r>
            <a:r>
              <a:rPr sz="2200" spc="11">
                <a:solidFill>
                  <a:srgbClr val="000000"/>
                </a:solidFill>
                <a:latin typeface="FangSong"/>
                <a:cs typeface="FangSong"/>
              </a:rPr>
              <a:t>___________________</a:t>
            </a:r>
            <a:r>
              <a:rPr sz="2200" spc="10">
                <a:solidFill>
                  <a:srgbClr val="000000"/>
                </a:solidFill>
                <a:latin typeface="FangSong"/>
                <a:cs typeface="FangSong"/>
              </a:rPr>
              <a:t>；而数千年来</a:t>
            </a:r>
          </a:p>
          <a:p>
            <a:pPr marL="0" marR="0">
              <a:lnSpc>
                <a:spcPts val="2195"/>
              </a:lnSpc>
              <a:spcBef>
                <a:spcPts val="1713"/>
              </a:spcBef>
              <a:spcAft>
                <a:spcPct val="0"/>
              </a:spcAft>
            </a:pPr>
            <a:r>
              <a:rPr sz="2200" spc="10">
                <a:solidFill>
                  <a:srgbClr val="000000"/>
                </a:solidFill>
                <a:latin typeface="FangSong"/>
                <a:cs typeface="FangSong"/>
              </a:rPr>
              <a:t>的历史，却经历着人类自身不断的创造与积累，时至今日，我们尚能见</a:t>
            </a:r>
          </a:p>
          <a:p>
            <a:pPr marL="0" marR="0">
              <a:lnSpc>
                <a:spcPts val="2195"/>
              </a:lnSpc>
              <a:spcBef>
                <a:spcPts val="1764"/>
              </a:spcBef>
              <a:spcAft>
                <a:spcPct val="0"/>
              </a:spcAft>
            </a:pPr>
            <a:r>
              <a:rPr sz="2200" spc="10">
                <a:solidFill>
                  <a:srgbClr val="000000"/>
                </a:solidFill>
                <a:latin typeface="FangSong"/>
                <a:cs typeface="FangSong"/>
              </a:rPr>
              <a:t>到数千年文明所遗留下来的凤毛麟角，实属万幸。</a:t>
            </a:r>
          </a:p>
        </p:txBody>
      </p:sp>
      <p:sp>
        <p:nvSpPr>
          <p:cNvPr id="4" name="object 4"/>
          <p:cNvSpPr txBox="1"/>
          <p:nvPr/>
        </p:nvSpPr>
        <p:spPr>
          <a:xfrm>
            <a:off x="1006144" y="2484350"/>
            <a:ext cx="9199122" cy="6979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A</a:t>
            </a:r>
            <a:r>
              <a:rPr sz="2200" spc="10">
                <a:solidFill>
                  <a:srgbClr val="000000"/>
                </a:solidFill>
                <a:latin typeface="FangSong"/>
                <a:cs typeface="FangSong"/>
              </a:rPr>
              <a:t>．百万年以上的历史之所以淹没，是由于年代过于久远，写就沧</a:t>
            </a:r>
          </a:p>
        </p:txBody>
      </p:sp>
      <p:sp>
        <p:nvSpPr>
          <p:cNvPr id="5" name="object 5"/>
          <p:cNvSpPr txBox="1"/>
          <p:nvPr/>
        </p:nvSpPr>
        <p:spPr>
          <a:xfrm>
            <a:off x="91439" y="2987270"/>
            <a:ext cx="4194451" cy="6979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桑，自然的神力足以削山填海</a:t>
            </a:r>
          </a:p>
        </p:txBody>
      </p:sp>
      <p:sp>
        <p:nvSpPr>
          <p:cNvPr id="6" name="object 6"/>
          <p:cNvSpPr txBox="1"/>
          <p:nvPr/>
        </p:nvSpPr>
        <p:spPr>
          <a:xfrm>
            <a:off x="1006144" y="3616935"/>
            <a:ext cx="9199122"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B</a:t>
            </a:r>
            <a:r>
              <a:rPr sz="2200" spc="10">
                <a:solidFill>
                  <a:srgbClr val="000000"/>
                </a:solidFill>
                <a:latin typeface="FangSong"/>
                <a:cs typeface="FangSong"/>
              </a:rPr>
              <a:t>．百万年以上的历史之所以淹没，是由于年代过于久远，自然的</a:t>
            </a:r>
          </a:p>
        </p:txBody>
      </p:sp>
      <p:sp>
        <p:nvSpPr>
          <p:cNvPr id="7" name="object 7"/>
          <p:cNvSpPr txBox="1"/>
          <p:nvPr/>
        </p:nvSpPr>
        <p:spPr>
          <a:xfrm>
            <a:off x="91439" y="4119856"/>
            <a:ext cx="4194451"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神力足以削山填海，写就沧桑</a:t>
            </a:r>
          </a:p>
        </p:txBody>
      </p:sp>
      <p:sp>
        <p:nvSpPr>
          <p:cNvPr id="8" name="object 8"/>
          <p:cNvSpPr txBox="1"/>
          <p:nvPr/>
        </p:nvSpPr>
        <p:spPr>
          <a:xfrm>
            <a:off x="1006144" y="4750530"/>
            <a:ext cx="9200327" cy="6982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8"/>
              </a:lnSpc>
              <a:spcBef>
                <a:spcPct val="0"/>
              </a:spcBef>
              <a:spcAft>
                <a:spcPct val="0"/>
              </a:spcAft>
            </a:pPr>
            <a:r>
              <a:rPr sz="2200" spc="15">
                <a:solidFill>
                  <a:srgbClr val="000000"/>
                </a:solidFill>
                <a:latin typeface="FangSong"/>
                <a:cs typeface="FangSong"/>
              </a:rPr>
              <a:t>C</a:t>
            </a:r>
            <a:r>
              <a:rPr sz="2200" spc="10">
                <a:solidFill>
                  <a:srgbClr val="000000"/>
                </a:solidFill>
                <a:latin typeface="FangSong"/>
                <a:cs typeface="FangSong"/>
              </a:rPr>
              <a:t>．由于年代过于久远，写就沧桑，自然的神力足以削山填海，所</a:t>
            </a:r>
          </a:p>
        </p:txBody>
      </p:sp>
      <p:sp>
        <p:nvSpPr>
          <p:cNvPr id="9" name="object 9"/>
          <p:cNvSpPr txBox="1"/>
          <p:nvPr/>
        </p:nvSpPr>
        <p:spPr>
          <a:xfrm>
            <a:off x="91439" y="5254093"/>
            <a:ext cx="4516460"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以百万年以上的历史之就淹没了</a:t>
            </a:r>
          </a:p>
        </p:txBody>
      </p:sp>
      <p:sp>
        <p:nvSpPr>
          <p:cNvPr id="10" name="object 10"/>
          <p:cNvSpPr txBox="1"/>
          <p:nvPr/>
        </p:nvSpPr>
        <p:spPr>
          <a:xfrm>
            <a:off x="1006144" y="5883454"/>
            <a:ext cx="9199122"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D</a:t>
            </a:r>
            <a:r>
              <a:rPr sz="2200" spc="10">
                <a:solidFill>
                  <a:srgbClr val="000000"/>
                </a:solidFill>
                <a:latin typeface="FangSong"/>
                <a:cs typeface="FangSong"/>
              </a:rPr>
              <a:t>．由于年代过于久远，自然的神力足以削山填海，写就沧桑，所</a:t>
            </a:r>
          </a:p>
        </p:txBody>
      </p:sp>
      <p:sp>
        <p:nvSpPr>
          <p:cNvPr id="11" name="object 11"/>
          <p:cNvSpPr txBox="1"/>
          <p:nvPr/>
        </p:nvSpPr>
        <p:spPr>
          <a:xfrm>
            <a:off x="91439" y="6386112"/>
            <a:ext cx="4517222" cy="6982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8"/>
              </a:lnSpc>
              <a:spcBef>
                <a:spcPct val="0"/>
              </a:spcBef>
              <a:spcAft>
                <a:spcPct val="0"/>
              </a:spcAft>
            </a:pPr>
            <a:r>
              <a:rPr sz="2200" spc="10">
                <a:solidFill>
                  <a:srgbClr val="000000"/>
                </a:solidFill>
                <a:latin typeface="FangSong"/>
                <a:cs typeface="FangSong"/>
              </a:rPr>
              <a:t>以百万年以上的历史之就淹没了</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50950" y="356806"/>
            <a:ext cx="880678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10、将下面的句子改写成几个短句（可调整语序，适当增</a:t>
            </a:r>
          </a:p>
        </p:txBody>
      </p:sp>
      <p:sp>
        <p:nvSpPr>
          <p:cNvPr id="4" name="object 4"/>
          <p:cNvSpPr txBox="1"/>
          <p:nvPr/>
        </p:nvSpPr>
        <p:spPr>
          <a:xfrm>
            <a:off x="281330" y="905700"/>
            <a:ext cx="739597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删词语），做到既保留全部信息，又语言简明。</a:t>
            </a:r>
          </a:p>
        </p:txBody>
      </p:sp>
      <p:sp>
        <p:nvSpPr>
          <p:cNvPr id="5" name="object 5"/>
          <p:cNvSpPr txBox="1"/>
          <p:nvPr/>
        </p:nvSpPr>
        <p:spPr>
          <a:xfrm>
            <a:off x="281330" y="1580832"/>
            <a:ext cx="9509956" cy="24083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俄罗斯科学家最近设计出一种外形为不透光的黑色管状</a:t>
            </a:r>
          </a:p>
          <a:p>
            <a:pPr marL="0" marR="0">
              <a:lnSpc>
                <a:spcPts val="2402"/>
              </a:lnSpc>
              <a:spcBef>
                <a:spcPts val="1917"/>
              </a:spcBef>
              <a:spcAft>
                <a:spcPct val="0"/>
              </a:spcAft>
            </a:pPr>
            <a:r>
              <a:rPr sz="2400" spc="11">
                <a:solidFill>
                  <a:srgbClr val="000000"/>
                </a:solidFill>
                <a:latin typeface="FangSong"/>
                <a:cs typeface="FangSong"/>
              </a:rPr>
              <a:t>物，具有重量轻、能小、精确度高、抗干扰能力强的特点和数</a:t>
            </a:r>
          </a:p>
          <a:p>
            <a:pPr marL="0" marR="0">
              <a:lnSpc>
                <a:spcPts val="2400"/>
              </a:lnSpc>
              <a:spcBef>
                <a:spcPts val="1923"/>
              </a:spcBef>
              <a:spcAft>
                <a:spcPct val="0"/>
              </a:spcAft>
            </a:pPr>
            <a:r>
              <a:rPr sz="2400" spc="11">
                <a:solidFill>
                  <a:srgbClr val="000000"/>
                </a:solidFill>
                <a:latin typeface="FangSong"/>
                <a:cs typeface="FangSong"/>
              </a:rPr>
              <a:t>字摄像、使航天器准确识别方向等功能的新型星际“指南</a:t>
            </a:r>
          </a:p>
          <a:p>
            <a:pPr marL="0" marR="0">
              <a:lnSpc>
                <a:spcPts val="2400"/>
              </a:lnSpc>
              <a:spcBef>
                <a:spcPts val="1970"/>
              </a:spcBef>
              <a:spcAft>
                <a:spcPct val="0"/>
              </a:spcAft>
            </a:pPr>
            <a:r>
              <a:rPr sz="2400" spc="11">
                <a:solidFill>
                  <a:srgbClr val="000000"/>
                </a:solidFill>
                <a:latin typeface="FangSong"/>
                <a:cs typeface="FangSong"/>
              </a:rPr>
              <a:t>针”。</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91439" y="1825386"/>
            <a:ext cx="10280210" cy="34497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798"/>
              </a:lnSpc>
              <a:spcBef>
                <a:spcPct val="0"/>
              </a:spcBef>
              <a:spcAft>
                <a:spcPct val="0"/>
              </a:spcAft>
            </a:pPr>
            <a:r>
              <a:rPr sz="2800" spc="20">
                <a:solidFill>
                  <a:srgbClr val="000000"/>
                </a:solidFill>
                <a:latin typeface="FangSong"/>
                <a:cs typeface="FangSong"/>
              </a:rPr>
              <a:t>（</a:t>
            </a:r>
            <a:r>
              <a:rPr sz="2800">
                <a:solidFill>
                  <a:srgbClr val="000000"/>
                </a:solidFill>
                <a:latin typeface="FangSong"/>
                <a:cs typeface="FangSong"/>
              </a:rPr>
              <a:t>1）①俄罗斯科学家最近设计出一种新型星际“指</a:t>
            </a:r>
          </a:p>
          <a:p>
            <a:pPr marL="0" marR="0">
              <a:lnSpc>
                <a:spcPts val="2795"/>
              </a:lnSpc>
              <a:spcBef>
                <a:spcPts val="2246"/>
              </a:spcBef>
              <a:spcAft>
                <a:spcPct val="0"/>
              </a:spcAft>
            </a:pPr>
            <a:r>
              <a:rPr sz="2800">
                <a:solidFill>
                  <a:srgbClr val="000000"/>
                </a:solidFill>
                <a:latin typeface="FangSong"/>
                <a:cs typeface="FangSong"/>
              </a:rPr>
              <a:t>南针”。②这种新型星际“指南针”的外形为不透光的黑</a:t>
            </a:r>
          </a:p>
          <a:p>
            <a:pPr marL="0" marR="0">
              <a:lnSpc>
                <a:spcPts val="2795"/>
              </a:lnSpc>
              <a:spcBef>
                <a:spcPts val="2293"/>
              </a:spcBef>
              <a:spcAft>
                <a:spcPct val="0"/>
              </a:spcAft>
            </a:pPr>
            <a:r>
              <a:rPr sz="2800">
                <a:solidFill>
                  <a:srgbClr val="000000"/>
                </a:solidFill>
                <a:latin typeface="FangSong"/>
                <a:cs typeface="FangSong"/>
              </a:rPr>
              <a:t>色管状物。③它具有重量轻、能小、精确度高、抗干扰能</a:t>
            </a:r>
          </a:p>
          <a:p>
            <a:pPr marL="0" marR="0">
              <a:lnSpc>
                <a:spcPts val="2795"/>
              </a:lnSpc>
              <a:spcBef>
                <a:spcPts val="2246"/>
              </a:spcBef>
              <a:spcAft>
                <a:spcPct val="0"/>
              </a:spcAft>
            </a:pPr>
            <a:r>
              <a:rPr sz="2800">
                <a:solidFill>
                  <a:srgbClr val="000000"/>
                </a:solidFill>
                <a:latin typeface="FangSong"/>
                <a:cs typeface="FangSong"/>
              </a:rPr>
              <a:t>力强的特点。④它还具有数字慑像、使航天器准确识别方</a:t>
            </a:r>
          </a:p>
          <a:p>
            <a:pPr marL="0" marR="0">
              <a:lnSpc>
                <a:spcPts val="2795"/>
              </a:lnSpc>
              <a:spcBef>
                <a:spcPts val="2293"/>
              </a:spcBef>
              <a:spcAft>
                <a:spcPct val="0"/>
              </a:spcAft>
            </a:pPr>
            <a:r>
              <a:rPr sz="2800">
                <a:solidFill>
                  <a:srgbClr val="000000"/>
                </a:solidFill>
                <a:latin typeface="FangSong"/>
                <a:cs typeface="FangSong"/>
              </a:rPr>
              <a:t>向等功能。</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044500"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11</a:t>
            </a:r>
            <a:r>
              <a:rPr sz="2400" spc="11">
                <a:solidFill>
                  <a:srgbClr val="000000"/>
                </a:solidFill>
                <a:latin typeface="FangSong"/>
                <a:cs typeface="FangSong"/>
              </a:rPr>
              <a:t>、请阅读下面某校对高三部分班级高三第一次作文书写及</a:t>
            </a:r>
          </a:p>
          <a:p>
            <a:pPr marL="0" marR="0">
              <a:lnSpc>
                <a:spcPts val="2400"/>
              </a:lnSpc>
              <a:spcBef>
                <a:spcPts val="1922"/>
              </a:spcBef>
              <a:spcAft>
                <a:spcPct val="0"/>
              </a:spcAft>
            </a:pPr>
            <a:r>
              <a:rPr sz="2400" spc="12">
                <a:solidFill>
                  <a:srgbClr val="000000"/>
                </a:solidFill>
                <a:latin typeface="FangSong"/>
                <a:cs typeface="FangSong"/>
              </a:rPr>
              <a:t>错别字情况的统计表</a:t>
            </a:r>
            <a:r>
              <a:rPr sz="2400" spc="11">
                <a:solidFill>
                  <a:srgbClr val="000000"/>
                </a:solidFill>
                <a:latin typeface="FangSong"/>
                <a:cs typeface="FangSong"/>
              </a:rPr>
              <a:t>,根据要求回答后面的问题。</a:t>
            </a:r>
          </a:p>
        </p:txBody>
      </p:sp>
      <p:sp>
        <p:nvSpPr>
          <p:cNvPr id="4" name="object 4"/>
          <p:cNvSpPr txBox="1"/>
          <p:nvPr/>
        </p:nvSpPr>
        <p:spPr>
          <a:xfrm>
            <a:off x="399288" y="1580832"/>
            <a:ext cx="828307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高三</a:t>
            </a:r>
            <a:r>
              <a:rPr sz="2400" spc="11">
                <a:solidFill>
                  <a:srgbClr val="000000"/>
                </a:solidFill>
                <a:latin typeface="FangSong"/>
                <a:cs typeface="FangSong"/>
              </a:rPr>
              <a:t>(1)、(20)班第一次作文书写及错别字情况统计表</a:t>
            </a:r>
          </a:p>
        </p:txBody>
      </p:sp>
      <p:sp>
        <p:nvSpPr>
          <p:cNvPr id="5" name="object 5"/>
          <p:cNvSpPr txBox="1"/>
          <p:nvPr/>
        </p:nvSpPr>
        <p:spPr>
          <a:xfrm>
            <a:off x="2905092" y="2152020"/>
            <a:ext cx="954203"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书写</a:t>
            </a:r>
          </a:p>
        </p:txBody>
      </p:sp>
      <p:sp>
        <p:nvSpPr>
          <p:cNvPr id="6" name="object 6"/>
          <p:cNvSpPr txBox="1"/>
          <p:nvPr/>
        </p:nvSpPr>
        <p:spPr>
          <a:xfrm>
            <a:off x="4528401" y="2152020"/>
            <a:ext cx="1231280"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错别字</a:t>
            </a:r>
          </a:p>
        </p:txBody>
      </p:sp>
      <p:sp>
        <p:nvSpPr>
          <p:cNvPr id="7" name="object 7"/>
          <p:cNvSpPr txBox="1"/>
          <p:nvPr/>
        </p:nvSpPr>
        <p:spPr>
          <a:xfrm>
            <a:off x="1067450" y="2421949"/>
            <a:ext cx="954203"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班级</a:t>
            </a:r>
          </a:p>
        </p:txBody>
      </p:sp>
      <p:sp>
        <p:nvSpPr>
          <p:cNvPr id="8" name="object 8"/>
          <p:cNvSpPr txBox="1"/>
          <p:nvPr/>
        </p:nvSpPr>
        <p:spPr>
          <a:xfrm>
            <a:off x="6089217" y="2421949"/>
            <a:ext cx="954203"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备注</a:t>
            </a:r>
          </a:p>
        </p:txBody>
      </p:sp>
      <p:sp>
        <p:nvSpPr>
          <p:cNvPr id="9" name="object 9"/>
          <p:cNvSpPr txBox="1"/>
          <p:nvPr/>
        </p:nvSpPr>
        <p:spPr>
          <a:xfrm>
            <a:off x="2432355" y="2691334"/>
            <a:ext cx="2643669"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整洁</a:t>
            </a:r>
            <a:r>
              <a:rPr sz="2100" spc="2580">
                <a:solidFill>
                  <a:srgbClr val="000000"/>
                </a:solidFill>
                <a:latin typeface="Times New Roman"/>
                <a:cs typeface="Times New Roman"/>
              </a:rPr>
              <a:t> </a:t>
            </a:r>
            <a:r>
              <a:rPr sz="2100" spc="81">
                <a:solidFill>
                  <a:srgbClr val="000000"/>
                </a:solidFill>
                <a:latin typeface="SimSun"/>
                <a:cs typeface="SimSun"/>
              </a:rPr>
              <a:t>潦草</a:t>
            </a:r>
            <a:r>
              <a:rPr sz="2100" spc="3127">
                <a:solidFill>
                  <a:srgbClr val="000000"/>
                </a:solidFill>
                <a:latin typeface="Times New Roman"/>
                <a:cs typeface="Times New Roman"/>
              </a:rPr>
              <a:t> </a:t>
            </a:r>
            <a:r>
              <a:rPr sz="2100">
                <a:solidFill>
                  <a:srgbClr val="000000"/>
                </a:solidFill>
                <a:latin typeface="SimSun"/>
                <a:cs typeface="SimSun"/>
              </a:rPr>
              <a:t>无</a:t>
            </a:r>
          </a:p>
        </p:txBody>
      </p:sp>
      <p:sp>
        <p:nvSpPr>
          <p:cNvPr id="10" name="object 10"/>
          <p:cNvSpPr txBox="1"/>
          <p:nvPr/>
        </p:nvSpPr>
        <p:spPr>
          <a:xfrm>
            <a:off x="5209046" y="2691334"/>
            <a:ext cx="677126"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a:solidFill>
                  <a:srgbClr val="000000"/>
                </a:solidFill>
                <a:latin typeface="SimSun"/>
                <a:cs typeface="SimSun"/>
              </a:rPr>
              <a:t>有</a:t>
            </a:r>
          </a:p>
        </p:txBody>
      </p:sp>
      <p:sp>
        <p:nvSpPr>
          <p:cNvPr id="11" name="object 11"/>
          <p:cNvSpPr txBox="1"/>
          <p:nvPr/>
        </p:nvSpPr>
        <p:spPr>
          <a:xfrm>
            <a:off x="721104" y="3233370"/>
            <a:ext cx="1646895"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高三</a:t>
            </a:r>
            <a:r>
              <a:rPr sz="2100" spc="40">
                <a:solidFill>
                  <a:srgbClr val="000000"/>
                </a:solidFill>
                <a:latin typeface="SimSun"/>
                <a:cs typeface="SimSun"/>
              </a:rPr>
              <a:t>(1)</a:t>
            </a:r>
            <a:r>
              <a:rPr sz="2100">
                <a:solidFill>
                  <a:srgbClr val="000000"/>
                </a:solidFill>
                <a:latin typeface="SimSun"/>
                <a:cs typeface="SimSun"/>
              </a:rPr>
              <a:t>班</a:t>
            </a:r>
          </a:p>
        </p:txBody>
      </p:sp>
      <p:sp>
        <p:nvSpPr>
          <p:cNvPr id="12" name="object 12"/>
          <p:cNvSpPr txBox="1"/>
          <p:nvPr/>
        </p:nvSpPr>
        <p:spPr>
          <a:xfrm>
            <a:off x="2498612" y="3233370"/>
            <a:ext cx="815665"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40">
                <a:solidFill>
                  <a:srgbClr val="000000"/>
                </a:solidFill>
                <a:latin typeface="SimSun"/>
                <a:cs typeface="SimSun"/>
              </a:rPr>
              <a:t>40%</a:t>
            </a:r>
          </a:p>
        </p:txBody>
      </p:sp>
      <p:sp>
        <p:nvSpPr>
          <p:cNvPr id="13" name="object 13"/>
          <p:cNvSpPr txBox="1"/>
          <p:nvPr/>
        </p:nvSpPr>
        <p:spPr>
          <a:xfrm>
            <a:off x="3447199" y="3233370"/>
            <a:ext cx="3834916" cy="12052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40">
                <a:solidFill>
                  <a:srgbClr val="000000"/>
                </a:solidFill>
                <a:latin typeface="SimSun"/>
                <a:cs typeface="SimSun"/>
              </a:rPr>
              <a:t>60%</a:t>
            </a:r>
            <a:r>
              <a:rPr sz="2100" spc="3151">
                <a:solidFill>
                  <a:srgbClr val="000000"/>
                </a:solidFill>
                <a:latin typeface="Times New Roman"/>
                <a:cs typeface="Times New Roman"/>
              </a:rPr>
              <a:t> </a:t>
            </a:r>
            <a:r>
              <a:rPr sz="2100" spc="40">
                <a:solidFill>
                  <a:srgbClr val="000000"/>
                </a:solidFill>
                <a:latin typeface="SimSun"/>
                <a:cs typeface="SimSun"/>
              </a:rPr>
              <a:t>17%</a:t>
            </a:r>
            <a:r>
              <a:rPr sz="2100" spc="2581">
                <a:solidFill>
                  <a:srgbClr val="000000"/>
                </a:solidFill>
                <a:latin typeface="Times New Roman"/>
                <a:cs typeface="Times New Roman"/>
              </a:rPr>
              <a:t> </a:t>
            </a:r>
            <a:r>
              <a:rPr sz="2100" spc="40">
                <a:solidFill>
                  <a:srgbClr val="000000"/>
                </a:solidFill>
                <a:latin typeface="SimSun"/>
                <a:cs typeface="SimSun"/>
              </a:rPr>
              <a:t>83%</a:t>
            </a:r>
            <a:r>
              <a:rPr sz="2100" spc="2587">
                <a:solidFill>
                  <a:srgbClr val="000000"/>
                </a:solidFill>
                <a:latin typeface="Times New Roman"/>
                <a:cs typeface="Times New Roman"/>
              </a:rPr>
              <a:t> </a:t>
            </a:r>
            <a:r>
              <a:rPr sz="2100" spc="81">
                <a:solidFill>
                  <a:srgbClr val="000000"/>
                </a:solidFill>
                <a:latin typeface="SimSun"/>
                <a:cs typeface="SimSun"/>
              </a:rPr>
              <a:t>理科班</a:t>
            </a:r>
          </a:p>
          <a:p>
            <a:pPr marL="0" marR="0">
              <a:lnSpc>
                <a:spcPts val="2076"/>
              </a:lnSpc>
              <a:spcBef>
                <a:spcPts val="2137"/>
              </a:spcBef>
              <a:spcAft>
                <a:spcPct val="0"/>
              </a:spcAft>
            </a:pPr>
            <a:r>
              <a:rPr sz="2100" spc="40">
                <a:solidFill>
                  <a:srgbClr val="000000"/>
                </a:solidFill>
                <a:latin typeface="SimSun"/>
                <a:cs typeface="SimSun"/>
              </a:rPr>
              <a:t>15%</a:t>
            </a:r>
            <a:r>
              <a:rPr sz="2100" spc="3151">
                <a:solidFill>
                  <a:srgbClr val="000000"/>
                </a:solidFill>
                <a:latin typeface="Times New Roman"/>
                <a:cs typeface="Times New Roman"/>
              </a:rPr>
              <a:t> </a:t>
            </a:r>
            <a:r>
              <a:rPr sz="2100" spc="40">
                <a:solidFill>
                  <a:srgbClr val="000000"/>
                </a:solidFill>
                <a:latin typeface="SimSun"/>
                <a:cs typeface="SimSun"/>
              </a:rPr>
              <a:t>70%</a:t>
            </a:r>
            <a:r>
              <a:rPr sz="2100" spc="2581">
                <a:solidFill>
                  <a:srgbClr val="000000"/>
                </a:solidFill>
                <a:latin typeface="Times New Roman"/>
                <a:cs typeface="Times New Roman"/>
              </a:rPr>
              <a:t> </a:t>
            </a:r>
            <a:r>
              <a:rPr sz="2100" spc="40">
                <a:solidFill>
                  <a:srgbClr val="000000"/>
                </a:solidFill>
                <a:latin typeface="SimSun"/>
                <a:cs typeface="SimSun"/>
              </a:rPr>
              <a:t>30%</a:t>
            </a:r>
            <a:r>
              <a:rPr sz="2100" spc="2587">
                <a:solidFill>
                  <a:srgbClr val="000000"/>
                </a:solidFill>
                <a:latin typeface="Times New Roman"/>
                <a:cs typeface="Times New Roman"/>
              </a:rPr>
              <a:t> </a:t>
            </a:r>
            <a:r>
              <a:rPr sz="2100" spc="81">
                <a:solidFill>
                  <a:srgbClr val="000000"/>
                </a:solidFill>
                <a:latin typeface="SimSun"/>
                <a:cs typeface="SimSun"/>
              </a:rPr>
              <a:t>文科班</a:t>
            </a:r>
          </a:p>
        </p:txBody>
      </p:sp>
      <p:sp>
        <p:nvSpPr>
          <p:cNvPr id="14" name="object 14"/>
          <p:cNvSpPr txBox="1"/>
          <p:nvPr/>
        </p:nvSpPr>
        <p:spPr>
          <a:xfrm>
            <a:off x="654846" y="3774861"/>
            <a:ext cx="2659431" cy="6637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76"/>
              </a:lnSpc>
              <a:spcBef>
                <a:spcPct val="0"/>
              </a:spcBef>
              <a:spcAft>
                <a:spcPct val="0"/>
              </a:spcAft>
            </a:pPr>
            <a:r>
              <a:rPr sz="2100" spc="81">
                <a:solidFill>
                  <a:srgbClr val="000000"/>
                </a:solidFill>
                <a:latin typeface="SimSun"/>
                <a:cs typeface="SimSun"/>
              </a:rPr>
              <a:t>高三</a:t>
            </a:r>
            <a:r>
              <a:rPr sz="2100" spc="34">
                <a:solidFill>
                  <a:srgbClr val="000000"/>
                </a:solidFill>
                <a:latin typeface="SimSun"/>
                <a:cs typeface="SimSun"/>
              </a:rPr>
              <a:t>(20)</a:t>
            </a:r>
            <a:r>
              <a:rPr sz="2100">
                <a:solidFill>
                  <a:srgbClr val="000000"/>
                </a:solidFill>
                <a:latin typeface="SimSun"/>
                <a:cs typeface="SimSun"/>
              </a:rPr>
              <a:t>班</a:t>
            </a:r>
            <a:r>
              <a:rPr sz="2100" spc="3189">
                <a:solidFill>
                  <a:srgbClr val="000000"/>
                </a:solidFill>
                <a:latin typeface="Times New Roman"/>
                <a:cs typeface="Times New Roman"/>
              </a:rPr>
              <a:t> </a:t>
            </a:r>
            <a:r>
              <a:rPr sz="2100" spc="40">
                <a:solidFill>
                  <a:srgbClr val="000000"/>
                </a:solidFill>
                <a:latin typeface="SimSun"/>
                <a:cs typeface="SimSun"/>
              </a:rPr>
              <a:t>85%</a:t>
            </a:r>
          </a:p>
        </p:txBody>
      </p:sp>
      <p:sp>
        <p:nvSpPr>
          <p:cNvPr id="15" name="object 15"/>
          <p:cNvSpPr txBox="1"/>
          <p:nvPr/>
        </p:nvSpPr>
        <p:spPr>
          <a:xfrm>
            <a:off x="1006144" y="4959913"/>
            <a:ext cx="9157684"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请用简明的语言分别概括两个班的基本情况和主要问题。要</a:t>
            </a:r>
          </a:p>
        </p:txBody>
      </p:sp>
      <p:sp>
        <p:nvSpPr>
          <p:cNvPr id="16" name="object 16"/>
          <p:cNvSpPr txBox="1"/>
          <p:nvPr/>
        </p:nvSpPr>
        <p:spPr>
          <a:xfrm>
            <a:off x="91439" y="5509145"/>
            <a:ext cx="986859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求:不得直接引用表中统计数字,每条不超过30字(</a:t>
            </a:r>
            <a:r>
              <a:rPr sz="2400" spc="12">
                <a:solidFill>
                  <a:srgbClr val="000000"/>
                </a:solidFill>
                <a:latin typeface="FangSong"/>
                <a:cs typeface="FangSong"/>
              </a:rPr>
              <a:t>含标点符号</a:t>
            </a:r>
            <a:r>
              <a:rPr sz="2400" spc="11">
                <a:solidFill>
                  <a:srgbClr val="000000"/>
                </a:solidFill>
                <a:latin typeface="FangSong"/>
                <a:cs typeface="FangSong"/>
              </a:rPr>
              <a:t>)</a:t>
            </a:r>
            <a:r>
              <a:rPr sz="2400">
                <a:solidFill>
                  <a:srgbClr val="000000"/>
                </a:solidFill>
                <a:latin typeface="FangSong"/>
                <a:cs typeface="FangSong"/>
              </a:rPr>
              <a:t>。</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9237662"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①理科班过半同学书写及错别字两项问题很大</a:t>
            </a:r>
            <a:r>
              <a:rPr sz="2800" spc="15">
                <a:solidFill>
                  <a:srgbClr val="000000"/>
                </a:solidFill>
                <a:latin typeface="FangSong"/>
                <a:cs typeface="FangSong"/>
              </a:rPr>
              <a:t>,</a:t>
            </a:r>
            <a:r>
              <a:rPr sz="2800">
                <a:solidFill>
                  <a:srgbClr val="000000"/>
                </a:solidFill>
                <a:latin typeface="FangSong"/>
                <a:cs typeface="FangSong"/>
              </a:rPr>
              <a:t>后者</a:t>
            </a:r>
          </a:p>
        </p:txBody>
      </p:sp>
      <p:sp>
        <p:nvSpPr>
          <p:cNvPr id="5" name="object 5"/>
          <p:cNvSpPr txBox="1"/>
          <p:nvPr/>
        </p:nvSpPr>
        <p:spPr>
          <a:xfrm>
            <a:off x="91439" y="2466109"/>
            <a:ext cx="3028986"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问题尤为严重。</a:t>
            </a:r>
          </a:p>
        </p:txBody>
      </p:sp>
      <p:sp>
        <p:nvSpPr>
          <p:cNvPr id="6" name="object 6"/>
          <p:cNvSpPr txBox="1"/>
          <p:nvPr/>
        </p:nvSpPr>
        <p:spPr>
          <a:xfrm>
            <a:off x="91439" y="3232419"/>
            <a:ext cx="10086267" cy="1529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798"/>
              </a:lnSpc>
              <a:spcBef>
                <a:spcPct val="0"/>
              </a:spcBef>
              <a:spcAft>
                <a:spcPct val="0"/>
              </a:spcAft>
            </a:pPr>
            <a:r>
              <a:rPr sz="2800">
                <a:solidFill>
                  <a:srgbClr val="000000"/>
                </a:solidFill>
                <a:latin typeface="FangSong"/>
                <a:cs typeface="FangSong"/>
              </a:rPr>
              <a:t>②</a:t>
            </a:r>
            <a:r>
              <a:rPr sz="2800" spc="723">
                <a:solidFill>
                  <a:srgbClr val="000000"/>
                </a:solidFill>
                <a:latin typeface="Times New Roman"/>
                <a:cs typeface="Times New Roman"/>
              </a:rPr>
              <a:t> </a:t>
            </a:r>
            <a:r>
              <a:rPr sz="2800" spc="12">
                <a:solidFill>
                  <a:srgbClr val="000000"/>
                </a:solidFill>
                <a:latin typeface="FangSong"/>
                <a:cs typeface="FangSong"/>
              </a:rPr>
              <a:t>文科班过半同学两项统计情况良好</a:t>
            </a:r>
            <a:r>
              <a:rPr sz="2800">
                <a:solidFill>
                  <a:srgbClr val="000000"/>
                </a:solidFill>
                <a:latin typeface="FangSong"/>
                <a:cs typeface="FangSong"/>
              </a:rPr>
              <a:t>,</a:t>
            </a:r>
            <a:r>
              <a:rPr sz="2800" spc="10">
                <a:solidFill>
                  <a:srgbClr val="000000"/>
                </a:solidFill>
                <a:latin typeface="FangSong"/>
                <a:cs typeface="FangSong"/>
              </a:rPr>
              <a:t>错别字问题</a:t>
            </a:r>
          </a:p>
          <a:p>
            <a:pPr marL="0" marR="0">
              <a:lnSpc>
                <a:spcPts val="2795"/>
              </a:lnSpc>
              <a:spcBef>
                <a:spcPts val="2245"/>
              </a:spcBef>
              <a:spcAft>
                <a:spcPct val="0"/>
              </a:spcAft>
            </a:pPr>
            <a:r>
              <a:rPr sz="2800">
                <a:solidFill>
                  <a:srgbClr val="000000"/>
                </a:solidFill>
                <a:latin typeface="FangSong"/>
                <a:cs typeface="FangSong"/>
              </a:rPr>
              <a:t>比书写问题大些。</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2624"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12</a:t>
            </a:r>
            <a:r>
              <a:rPr sz="2400" spc="11">
                <a:solidFill>
                  <a:srgbClr val="000000"/>
                </a:solidFill>
                <a:latin typeface="FangSong"/>
                <a:cs typeface="FangSong"/>
              </a:rPr>
              <a:t>、在下面一段文字横线处补写恰当的语句</a:t>
            </a:r>
            <a:r>
              <a:rPr sz="2400" spc="15">
                <a:solidFill>
                  <a:srgbClr val="000000"/>
                </a:solidFill>
                <a:latin typeface="FangSong"/>
                <a:cs typeface="FangSong"/>
              </a:rPr>
              <a:t>,</a:t>
            </a:r>
            <a:r>
              <a:rPr sz="2400" spc="11">
                <a:solidFill>
                  <a:srgbClr val="000000"/>
                </a:solidFill>
                <a:latin typeface="FangSong"/>
                <a:cs typeface="FangSong"/>
              </a:rPr>
              <a:t>使整段文字语意</a:t>
            </a:r>
          </a:p>
          <a:p>
            <a:pPr marL="0" marR="0">
              <a:lnSpc>
                <a:spcPts val="2400"/>
              </a:lnSpc>
              <a:spcBef>
                <a:spcPts val="1922"/>
              </a:spcBef>
              <a:spcAft>
                <a:spcPct val="0"/>
              </a:spcAft>
            </a:pPr>
            <a:r>
              <a:rPr sz="2400" spc="11">
                <a:solidFill>
                  <a:srgbClr val="000000"/>
                </a:solidFill>
                <a:latin typeface="FangSong"/>
                <a:cs typeface="FangSong"/>
              </a:rPr>
              <a:t>完整连贯,内容贴切</a:t>
            </a:r>
            <a:r>
              <a:rPr sz="2400" spc="15">
                <a:solidFill>
                  <a:srgbClr val="000000"/>
                </a:solidFill>
                <a:latin typeface="FangSong"/>
                <a:cs typeface="FangSong"/>
              </a:rPr>
              <a:t>,</a:t>
            </a:r>
            <a:r>
              <a:rPr sz="2400" spc="11">
                <a:solidFill>
                  <a:srgbClr val="000000"/>
                </a:solidFill>
                <a:latin typeface="FangSong"/>
                <a:cs typeface="FangSong"/>
              </a:rPr>
              <a:t>逻辑严密。每处不超过18字。</a:t>
            </a:r>
          </a:p>
        </p:txBody>
      </p:sp>
      <p:sp>
        <p:nvSpPr>
          <p:cNvPr id="4" name="object 4"/>
          <p:cNvSpPr txBox="1"/>
          <p:nvPr/>
        </p:nvSpPr>
        <p:spPr>
          <a:xfrm>
            <a:off x="553212" y="1580832"/>
            <a:ext cx="968764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全面实施乳制品加工工艺标准化监管,彻底消除企业过热加工的</a:t>
            </a:r>
          </a:p>
        </p:txBody>
      </p:sp>
      <p:sp>
        <p:nvSpPr>
          <p:cNvPr id="5" name="object 5"/>
          <p:cNvSpPr txBox="1"/>
          <p:nvPr/>
        </p:nvSpPr>
        <p:spPr>
          <a:xfrm>
            <a:off x="91439" y="2129210"/>
            <a:ext cx="10392917" cy="18599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乱象是优质乳工程的保证。即使拥有优质原料奶,</a:t>
            </a:r>
            <a:r>
              <a:rPr sz="2400">
                <a:solidFill>
                  <a:srgbClr val="000000"/>
                </a:solidFill>
                <a:latin typeface="FangSong"/>
                <a:cs typeface="FangSong"/>
              </a:rPr>
              <a:t>①</a:t>
            </a:r>
          </a:p>
          <a:p>
            <a:pPr marL="0" marR="0">
              <a:lnSpc>
                <a:spcPts val="2400"/>
              </a:lnSpc>
              <a:spcBef>
                <a:spcPts val="1923"/>
              </a:spcBef>
              <a:spcAft>
                <a:spcPct val="0"/>
              </a:spcAft>
            </a:pPr>
            <a:r>
              <a:rPr sz="2400" spc="11">
                <a:solidFill>
                  <a:srgbClr val="000000"/>
                </a:solidFill>
                <a:latin typeface="FangSong"/>
                <a:cs typeface="FangSong"/>
              </a:rPr>
              <a:t>能生产出优质乳制品。我国的乳品加工企业普遍存在过热加工现象</a:t>
            </a:r>
            <a:r>
              <a:rPr sz="2400">
                <a:solidFill>
                  <a:srgbClr val="000000"/>
                </a:solidFill>
                <a:latin typeface="FangSong"/>
                <a:cs typeface="FangSong"/>
              </a:rPr>
              <a:t>,</a:t>
            </a:r>
          </a:p>
          <a:p>
            <a:pPr marL="0" marR="0">
              <a:lnSpc>
                <a:spcPts val="2400"/>
              </a:lnSpc>
              <a:spcBef>
                <a:spcPts val="1920"/>
              </a:spcBef>
              <a:spcAft>
                <a:spcPct val="0"/>
              </a:spcAft>
            </a:pPr>
            <a:r>
              <a:rPr sz="2400" spc="11">
                <a:solidFill>
                  <a:srgbClr val="000000"/>
                </a:solidFill>
                <a:latin typeface="FangSong"/>
                <a:cs typeface="FangSong"/>
              </a:rPr>
              <a:t>主要是因为企业低价收购低质的原料奶,</a:t>
            </a:r>
            <a:r>
              <a:rPr sz="2400" spc="12">
                <a:solidFill>
                  <a:srgbClr val="000000"/>
                </a:solidFill>
                <a:latin typeface="FangSong"/>
                <a:cs typeface="FangSong"/>
              </a:rPr>
              <a:t>细菌数量高</a:t>
            </a:r>
            <a:r>
              <a:rPr sz="2400" spc="11">
                <a:solidFill>
                  <a:srgbClr val="000000"/>
                </a:solidFill>
                <a:latin typeface="FangSong"/>
                <a:cs typeface="FangSong"/>
              </a:rPr>
              <a:t>,</a:t>
            </a:r>
            <a:r>
              <a:rPr sz="2400">
                <a:solidFill>
                  <a:srgbClr val="000000"/>
                </a:solidFill>
                <a:latin typeface="FangSong"/>
                <a:cs typeface="FangSong"/>
              </a:rPr>
              <a:t>②</a:t>
            </a:r>
          </a:p>
        </p:txBody>
      </p:sp>
      <p:sp>
        <p:nvSpPr>
          <p:cNvPr id="6" name="object 6"/>
          <p:cNvSpPr txBox="1"/>
          <p:nvPr/>
        </p:nvSpPr>
        <p:spPr>
          <a:xfrm>
            <a:off x="8217154" y="2129210"/>
            <a:ext cx="1222552"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,也不</a:t>
            </a:r>
          </a:p>
        </p:txBody>
      </p:sp>
      <p:sp>
        <p:nvSpPr>
          <p:cNvPr id="7" name="object 7"/>
          <p:cNvSpPr txBox="1"/>
          <p:nvPr/>
        </p:nvSpPr>
        <p:spPr>
          <a:xfrm>
            <a:off x="8677656" y="3227133"/>
            <a:ext cx="6096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p>
        </p:txBody>
      </p:sp>
      <p:sp>
        <p:nvSpPr>
          <p:cNvPr id="8" name="object 8"/>
          <p:cNvSpPr txBox="1"/>
          <p:nvPr/>
        </p:nvSpPr>
        <p:spPr>
          <a:xfrm>
            <a:off x="91439" y="3776027"/>
            <a:ext cx="475553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可谓“一热遮百丑”。但是,</a:t>
            </a:r>
            <a:r>
              <a:rPr sz="2400">
                <a:solidFill>
                  <a:srgbClr val="000000"/>
                </a:solidFill>
                <a:latin typeface="FangSong"/>
                <a:cs typeface="FangSong"/>
              </a:rPr>
              <a:t>③</a:t>
            </a:r>
          </a:p>
        </p:txBody>
      </p:sp>
      <p:sp>
        <p:nvSpPr>
          <p:cNvPr id="9" name="object 9"/>
          <p:cNvSpPr txBox="1"/>
          <p:nvPr/>
        </p:nvSpPr>
        <p:spPr>
          <a:xfrm>
            <a:off x="5459857" y="3776027"/>
            <a:ext cx="387543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t>
            </a:r>
            <a:r>
              <a:rPr sz="2400" spc="12">
                <a:solidFill>
                  <a:srgbClr val="000000"/>
                </a:solidFill>
                <a:latin typeface="FangSong"/>
                <a:cs typeface="FangSong"/>
              </a:rPr>
              <a:t>比如维生素</a:t>
            </a:r>
            <a:r>
              <a:rPr sz="2400" spc="11">
                <a:solidFill>
                  <a:srgbClr val="000000"/>
                </a:solidFill>
                <a:latin typeface="FangSong"/>
                <a:cs typeface="FangSong"/>
              </a:rPr>
              <a:t>C的损失率达</a:t>
            </a:r>
          </a:p>
        </p:txBody>
      </p:sp>
      <p:sp>
        <p:nvSpPr>
          <p:cNvPr id="10" name="object 10"/>
          <p:cNvSpPr txBox="1"/>
          <p:nvPr/>
        </p:nvSpPr>
        <p:spPr>
          <a:xfrm>
            <a:off x="91439" y="4324667"/>
            <a:ext cx="56384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到</a:t>
            </a:r>
            <a:r>
              <a:rPr sz="2400" spc="12">
                <a:solidFill>
                  <a:srgbClr val="000000"/>
                </a:solidFill>
                <a:latin typeface="FangSong"/>
                <a:cs typeface="FangSong"/>
              </a:rPr>
              <a:t>30%,</a:t>
            </a:r>
            <a:r>
              <a:rPr sz="2400" spc="11">
                <a:solidFill>
                  <a:srgbClr val="000000"/>
                </a:solidFill>
                <a:latin typeface="FangSong"/>
                <a:cs typeface="FangSong"/>
              </a:rPr>
              <a:t>使牛奶失去应有的营养作用。</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6969261" cy="2422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1">
                <a:solidFill>
                  <a:srgbClr val="000000"/>
                </a:solidFill>
                <a:latin typeface="FangSong"/>
                <a:cs typeface="FangSong"/>
              </a:rPr>
              <a:t>如果加工工艺不合理</a:t>
            </a:r>
            <a:r>
              <a:rPr sz="2800">
                <a:solidFill>
                  <a:srgbClr val="000000"/>
                </a:solidFill>
                <a:latin typeface="FangSong"/>
                <a:cs typeface="FangSong"/>
              </a:rPr>
              <a:t>;</a:t>
            </a:r>
          </a:p>
          <a:p>
            <a:pPr marL="0" marR="0">
              <a:lnSpc>
                <a:spcPts val="2795"/>
              </a:lnSpc>
              <a:spcBef>
                <a:spcPts val="3243"/>
              </a:spcBef>
              <a:spcAft>
                <a:spcPct val="0"/>
              </a:spcAft>
            </a:pPr>
            <a:r>
              <a:rPr sz="2800" spc="12">
                <a:solidFill>
                  <a:srgbClr val="000000"/>
                </a:solidFill>
                <a:latin typeface="FangSong"/>
                <a:cs typeface="FangSong"/>
              </a:rPr>
              <a:t>只能依靠过热加工来灭菌</a:t>
            </a:r>
            <a:r>
              <a:rPr sz="2800">
                <a:solidFill>
                  <a:srgbClr val="000000"/>
                </a:solidFill>
                <a:latin typeface="FangSong"/>
                <a:cs typeface="FangSong"/>
              </a:rPr>
              <a:t>;</a:t>
            </a:r>
          </a:p>
          <a:p>
            <a:pPr marL="0" marR="0">
              <a:lnSpc>
                <a:spcPts val="2798"/>
              </a:lnSpc>
              <a:spcBef>
                <a:spcPts val="3287"/>
              </a:spcBef>
              <a:spcAft>
                <a:spcPct val="0"/>
              </a:spcAft>
            </a:pPr>
            <a:r>
              <a:rPr sz="2800">
                <a:solidFill>
                  <a:srgbClr val="000000"/>
                </a:solidFill>
                <a:latin typeface="FangSong"/>
                <a:cs typeface="FangSong"/>
              </a:rPr>
              <a:t>过热加工又会严重破坏牛奶的营养成分</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2624"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13</a:t>
            </a:r>
            <a:r>
              <a:rPr sz="2400" spc="11">
                <a:solidFill>
                  <a:srgbClr val="000000"/>
                </a:solidFill>
                <a:latin typeface="FangSong"/>
                <a:cs typeface="FangSong"/>
              </a:rPr>
              <a:t>、在下面一段文字横线处补写恰当的语句</a:t>
            </a:r>
            <a:r>
              <a:rPr sz="2400" spc="15">
                <a:solidFill>
                  <a:srgbClr val="000000"/>
                </a:solidFill>
                <a:latin typeface="FangSong"/>
                <a:cs typeface="FangSong"/>
              </a:rPr>
              <a:t>,</a:t>
            </a:r>
            <a:r>
              <a:rPr sz="2400" spc="11">
                <a:solidFill>
                  <a:srgbClr val="000000"/>
                </a:solidFill>
                <a:latin typeface="FangSong"/>
                <a:cs typeface="FangSong"/>
              </a:rPr>
              <a:t>使整段文字语意</a:t>
            </a:r>
          </a:p>
          <a:p>
            <a:pPr marL="0" marR="0">
              <a:lnSpc>
                <a:spcPts val="2400"/>
              </a:lnSpc>
              <a:spcBef>
                <a:spcPts val="1922"/>
              </a:spcBef>
              <a:spcAft>
                <a:spcPct val="0"/>
              </a:spcAft>
            </a:pPr>
            <a:r>
              <a:rPr sz="2400" spc="11">
                <a:solidFill>
                  <a:srgbClr val="000000"/>
                </a:solidFill>
                <a:latin typeface="FangSong"/>
                <a:cs typeface="FangSong"/>
              </a:rPr>
              <a:t>完整连贯,内容贴切</a:t>
            </a:r>
            <a:r>
              <a:rPr sz="2400" spc="15">
                <a:solidFill>
                  <a:srgbClr val="000000"/>
                </a:solidFill>
                <a:latin typeface="FangSong"/>
                <a:cs typeface="FangSong"/>
              </a:rPr>
              <a:t>,</a:t>
            </a:r>
            <a:r>
              <a:rPr sz="2400" spc="11">
                <a:solidFill>
                  <a:srgbClr val="000000"/>
                </a:solidFill>
                <a:latin typeface="FangSong"/>
                <a:cs typeface="FangSong"/>
              </a:rPr>
              <a:t>逻辑严密,每处不超过15个字。</a:t>
            </a:r>
          </a:p>
        </p:txBody>
      </p:sp>
      <p:sp>
        <p:nvSpPr>
          <p:cNvPr id="4" name="object 4"/>
          <p:cNvSpPr txBox="1"/>
          <p:nvPr/>
        </p:nvSpPr>
        <p:spPr>
          <a:xfrm>
            <a:off x="553212" y="1580832"/>
            <a:ext cx="405055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杏林</a:t>
            </a:r>
            <a:r>
              <a:rPr sz="2400" spc="11">
                <a:solidFill>
                  <a:srgbClr val="000000"/>
                </a:solidFill>
                <a:latin typeface="FangSong"/>
                <a:cs typeface="FangSong"/>
              </a:rPr>
              <a:t>,是中医界的代称。①</a:t>
            </a:r>
          </a:p>
        </p:txBody>
      </p:sp>
      <p:sp>
        <p:nvSpPr>
          <p:cNvPr id="5" name="object 5"/>
          <p:cNvSpPr txBox="1"/>
          <p:nvPr/>
        </p:nvSpPr>
        <p:spPr>
          <a:xfrm>
            <a:off x="5308980" y="1580832"/>
            <a:ext cx="422770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。董奉,</a:t>
            </a:r>
            <a:r>
              <a:rPr sz="2400" spc="12">
                <a:solidFill>
                  <a:srgbClr val="000000"/>
                </a:solidFill>
                <a:latin typeface="FangSong"/>
                <a:cs typeface="FangSong"/>
              </a:rPr>
              <a:t>字君异</a:t>
            </a:r>
            <a:r>
              <a:rPr sz="2400" spc="11">
                <a:solidFill>
                  <a:srgbClr val="000000"/>
                </a:solidFill>
                <a:latin typeface="FangSong"/>
                <a:cs typeface="FangSong"/>
              </a:rPr>
              <a:t>,三国时闽籍</a:t>
            </a:r>
          </a:p>
        </p:txBody>
      </p:sp>
      <p:sp>
        <p:nvSpPr>
          <p:cNvPr id="6" name="object 6"/>
          <p:cNvSpPr txBox="1"/>
          <p:nvPr/>
        </p:nvSpPr>
        <p:spPr>
          <a:xfrm>
            <a:off x="91439" y="2129210"/>
            <a:ext cx="10221162" cy="18599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道医,与当时的张仲景、华佗齐名。据《神仙传》卷十记载:“君异</a:t>
            </a:r>
          </a:p>
          <a:p>
            <a:pPr marL="0" marR="0">
              <a:lnSpc>
                <a:spcPts val="2400"/>
              </a:lnSpc>
              <a:spcBef>
                <a:spcPts val="1923"/>
              </a:spcBef>
              <a:spcAft>
                <a:spcPct val="0"/>
              </a:spcAft>
            </a:pPr>
            <a:r>
              <a:rPr sz="2400" spc="12">
                <a:solidFill>
                  <a:srgbClr val="000000"/>
                </a:solidFill>
                <a:latin typeface="FangSong"/>
                <a:cs typeface="FangSong"/>
              </a:rPr>
              <a:t>居山间</a:t>
            </a:r>
            <a:r>
              <a:rPr sz="2400" spc="11">
                <a:solidFill>
                  <a:srgbClr val="000000"/>
                </a:solidFill>
                <a:latin typeface="FangSong"/>
                <a:cs typeface="FangSong"/>
              </a:rPr>
              <a:t>,为人治病,</a:t>
            </a:r>
            <a:r>
              <a:rPr sz="2400" spc="12">
                <a:solidFill>
                  <a:srgbClr val="000000"/>
                </a:solidFill>
                <a:latin typeface="FangSong"/>
                <a:cs typeface="FangSong"/>
              </a:rPr>
              <a:t>不取钱物</a:t>
            </a:r>
            <a:r>
              <a:rPr sz="2400" spc="11">
                <a:solidFill>
                  <a:srgbClr val="000000"/>
                </a:solidFill>
                <a:latin typeface="FangSong"/>
                <a:cs typeface="FangSong"/>
              </a:rPr>
              <a:t>,使人重病愈者,</a:t>
            </a:r>
            <a:r>
              <a:rPr sz="2400" spc="12">
                <a:solidFill>
                  <a:srgbClr val="000000"/>
                </a:solidFill>
                <a:latin typeface="FangSong"/>
                <a:cs typeface="FangSong"/>
              </a:rPr>
              <a:t>使栽杏五株</a:t>
            </a:r>
            <a:r>
              <a:rPr sz="2400" spc="11">
                <a:solidFill>
                  <a:srgbClr val="000000"/>
                </a:solidFill>
                <a:latin typeface="FangSong"/>
                <a:cs typeface="FangSong"/>
              </a:rPr>
              <a:t>,轻者一株</a:t>
            </a:r>
            <a:r>
              <a:rPr sz="2400">
                <a:solidFill>
                  <a:srgbClr val="000000"/>
                </a:solidFill>
                <a:latin typeface="FangSong"/>
                <a:cs typeface="FangSong"/>
              </a:rPr>
              <a:t>,</a:t>
            </a:r>
          </a:p>
          <a:p>
            <a:pPr marL="0" marR="0">
              <a:lnSpc>
                <a:spcPts val="2400"/>
              </a:lnSpc>
              <a:spcBef>
                <a:spcPts val="1920"/>
              </a:spcBef>
              <a:spcAft>
                <a:spcPct val="0"/>
              </a:spcAft>
            </a:pPr>
            <a:r>
              <a:rPr sz="2400" spc="11">
                <a:solidFill>
                  <a:srgbClr val="000000"/>
                </a:solidFill>
                <a:latin typeface="FangSong"/>
                <a:cs typeface="FangSong"/>
              </a:rPr>
              <a:t>如此十年,</a:t>
            </a:r>
            <a:r>
              <a:rPr sz="2400" spc="12">
                <a:solidFill>
                  <a:srgbClr val="000000"/>
                </a:solidFill>
                <a:latin typeface="FangSong"/>
                <a:cs typeface="FangSong"/>
              </a:rPr>
              <a:t>计得十万余株</a:t>
            </a:r>
            <a:r>
              <a:rPr sz="2400" spc="11">
                <a:solidFill>
                  <a:srgbClr val="000000"/>
                </a:solidFill>
                <a:latin typeface="FangSong"/>
                <a:cs typeface="FangSong"/>
              </a:rPr>
              <a:t>,郁然成林……”根据董奉的传说</a:t>
            </a:r>
            <a:r>
              <a:rPr sz="2400">
                <a:solidFill>
                  <a:srgbClr val="000000"/>
                </a:solidFill>
                <a:latin typeface="FangSong"/>
                <a:cs typeface="FangSong"/>
              </a:rPr>
              <a:t>,</a:t>
            </a:r>
          </a:p>
        </p:txBody>
      </p:sp>
      <p:sp>
        <p:nvSpPr>
          <p:cNvPr id="7" name="object 7"/>
          <p:cNvSpPr txBox="1"/>
          <p:nvPr/>
        </p:nvSpPr>
        <p:spPr>
          <a:xfrm>
            <a:off x="91439" y="3776027"/>
            <a:ext cx="7620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②</a:t>
            </a:r>
          </a:p>
        </p:txBody>
      </p:sp>
      <p:sp>
        <p:nvSpPr>
          <p:cNvPr id="8" name="object 8"/>
          <p:cNvSpPr txBox="1"/>
          <p:nvPr/>
        </p:nvSpPr>
        <p:spPr>
          <a:xfrm>
            <a:off x="1629410" y="3776027"/>
            <a:ext cx="845454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,同时,医家也以“杏林中人”自居。后世喜用“杏林春</a:t>
            </a:r>
          </a:p>
        </p:txBody>
      </p:sp>
      <p:sp>
        <p:nvSpPr>
          <p:cNvPr id="9" name="object 9"/>
          <p:cNvSpPr txBox="1"/>
          <p:nvPr/>
        </p:nvSpPr>
        <p:spPr>
          <a:xfrm>
            <a:off x="91439" y="4324667"/>
            <a:ext cx="387324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暖”和“誉满杏林”来③</a:t>
            </a:r>
          </a:p>
        </p:txBody>
      </p:sp>
      <p:sp>
        <p:nvSpPr>
          <p:cNvPr id="10" name="object 10"/>
          <p:cNvSpPr txBox="1"/>
          <p:nvPr/>
        </p:nvSpPr>
        <p:spPr>
          <a:xfrm>
            <a:off x="4693030" y="4324667"/>
            <a:ext cx="7620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5131583" cy="2422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这个称呼与董奉的传说有关</a:t>
            </a:r>
            <a:r>
              <a:rPr sz="2800">
                <a:solidFill>
                  <a:srgbClr val="000000"/>
                </a:solidFill>
                <a:latin typeface="FangSong"/>
                <a:cs typeface="FangSong"/>
              </a:rPr>
              <a:t>;</a:t>
            </a:r>
          </a:p>
          <a:p>
            <a:pPr marL="0" marR="0">
              <a:lnSpc>
                <a:spcPts val="2795"/>
              </a:lnSpc>
              <a:spcBef>
                <a:spcPts val="3243"/>
              </a:spcBef>
              <a:spcAft>
                <a:spcPct val="0"/>
              </a:spcAft>
            </a:pPr>
            <a:r>
              <a:rPr sz="2800" spc="11">
                <a:solidFill>
                  <a:srgbClr val="000000"/>
                </a:solidFill>
                <a:latin typeface="FangSong"/>
                <a:cs typeface="FangSong"/>
              </a:rPr>
              <a:t>人们用杏林称代中医</a:t>
            </a:r>
            <a:r>
              <a:rPr sz="2800">
                <a:solidFill>
                  <a:srgbClr val="000000"/>
                </a:solidFill>
                <a:latin typeface="FangSong"/>
                <a:cs typeface="FangSong"/>
              </a:rPr>
              <a:t>;</a:t>
            </a:r>
          </a:p>
          <a:p>
            <a:pPr marL="0" marR="0">
              <a:lnSpc>
                <a:spcPts val="2798"/>
              </a:lnSpc>
              <a:spcBef>
                <a:spcPts val="3287"/>
              </a:spcBef>
              <a:spcAft>
                <a:spcPct val="0"/>
              </a:spcAft>
            </a:pPr>
            <a:r>
              <a:rPr sz="2800">
                <a:solidFill>
                  <a:srgbClr val="000000"/>
                </a:solidFill>
                <a:latin typeface="FangSong"/>
                <a:cs typeface="FangSong"/>
              </a:rPr>
              <a:t>称赞医生的医德医术</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2624"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14</a:t>
            </a:r>
            <a:r>
              <a:rPr sz="2400" spc="11">
                <a:solidFill>
                  <a:srgbClr val="000000"/>
                </a:solidFill>
                <a:latin typeface="FangSong"/>
                <a:cs typeface="FangSong"/>
              </a:rPr>
              <a:t>、在下面一段文字横线处补写恰当的语句</a:t>
            </a:r>
            <a:r>
              <a:rPr sz="2400" spc="15">
                <a:solidFill>
                  <a:srgbClr val="000000"/>
                </a:solidFill>
                <a:latin typeface="FangSong"/>
                <a:cs typeface="FangSong"/>
              </a:rPr>
              <a:t>,</a:t>
            </a:r>
            <a:r>
              <a:rPr sz="2400" spc="11">
                <a:solidFill>
                  <a:srgbClr val="000000"/>
                </a:solidFill>
                <a:latin typeface="FangSong"/>
                <a:cs typeface="FangSong"/>
              </a:rPr>
              <a:t>使整段文字语意</a:t>
            </a:r>
          </a:p>
          <a:p>
            <a:pPr marL="0" marR="0">
              <a:lnSpc>
                <a:spcPts val="2400"/>
              </a:lnSpc>
              <a:spcBef>
                <a:spcPts val="1922"/>
              </a:spcBef>
              <a:spcAft>
                <a:spcPct val="0"/>
              </a:spcAft>
            </a:pPr>
            <a:r>
              <a:rPr sz="2400" spc="11">
                <a:solidFill>
                  <a:srgbClr val="000000"/>
                </a:solidFill>
                <a:latin typeface="FangSong"/>
                <a:cs typeface="FangSong"/>
              </a:rPr>
              <a:t>完整连贯,内容贴切</a:t>
            </a:r>
            <a:r>
              <a:rPr sz="2400" spc="15">
                <a:solidFill>
                  <a:srgbClr val="000000"/>
                </a:solidFill>
                <a:latin typeface="FangSong"/>
                <a:cs typeface="FangSong"/>
              </a:rPr>
              <a:t>,</a:t>
            </a:r>
            <a:r>
              <a:rPr sz="2400" spc="11">
                <a:solidFill>
                  <a:srgbClr val="000000"/>
                </a:solidFill>
                <a:latin typeface="FangSong"/>
                <a:cs typeface="FangSong"/>
              </a:rPr>
              <a:t>逻辑严密。每处不超过15个字。</a:t>
            </a:r>
          </a:p>
        </p:txBody>
      </p:sp>
      <p:sp>
        <p:nvSpPr>
          <p:cNvPr id="4" name="object 4"/>
          <p:cNvSpPr txBox="1"/>
          <p:nvPr/>
        </p:nvSpPr>
        <p:spPr>
          <a:xfrm>
            <a:off x="707136" y="1580832"/>
            <a:ext cx="933463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近期</a:t>
            </a:r>
            <a:r>
              <a:rPr sz="2400" spc="11">
                <a:solidFill>
                  <a:srgbClr val="000000"/>
                </a:solidFill>
                <a:latin typeface="FangSong"/>
                <a:cs typeface="FangSong"/>
              </a:rPr>
              <a:t>,我国不少地区把阴霾天气现象并入雾一起作为灾害性天</a:t>
            </a:r>
          </a:p>
        </p:txBody>
      </p:sp>
      <p:sp>
        <p:nvSpPr>
          <p:cNvPr id="5" name="object 5"/>
          <p:cNvSpPr txBox="1"/>
          <p:nvPr/>
        </p:nvSpPr>
        <p:spPr>
          <a:xfrm>
            <a:off x="91439" y="2129210"/>
            <a:ext cx="10225690" cy="35061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气预警预报,统称为“雾霾天气”。①</a:t>
            </a:r>
          </a:p>
          <a:p>
            <a:pPr marL="0" marR="0">
              <a:lnSpc>
                <a:spcPts val="2400"/>
              </a:lnSpc>
              <a:spcBef>
                <a:spcPts val="1923"/>
              </a:spcBef>
              <a:spcAft>
                <a:spcPct val="0"/>
              </a:spcAft>
            </a:pPr>
            <a:r>
              <a:rPr sz="2400" spc="11">
                <a:solidFill>
                  <a:srgbClr val="000000"/>
                </a:solidFill>
                <a:latin typeface="FangSong"/>
                <a:cs typeface="FangSong"/>
              </a:rPr>
              <a:t>空气潮湿,出现霾时空气则相对干燥。雾霾主要由二氧化碳、碳氧</a:t>
            </a:r>
          </a:p>
          <a:p>
            <a:pPr marL="0" marR="0">
              <a:lnSpc>
                <a:spcPts val="2400"/>
              </a:lnSpc>
              <a:spcBef>
                <a:spcPts val="1920"/>
              </a:spcBef>
              <a:spcAft>
                <a:spcPct val="0"/>
              </a:spcAft>
            </a:pPr>
            <a:r>
              <a:rPr sz="2400" spc="11">
                <a:solidFill>
                  <a:srgbClr val="000000"/>
                </a:solidFill>
                <a:latin typeface="FangSong"/>
                <a:cs typeface="FangSong"/>
              </a:rPr>
              <a:t>化物和可吸入颗粒物组成</a:t>
            </a:r>
            <a:r>
              <a:rPr sz="2400">
                <a:solidFill>
                  <a:srgbClr val="000000"/>
                </a:solidFill>
                <a:latin typeface="FangSong"/>
                <a:cs typeface="FangSong"/>
              </a:rPr>
              <a:t>,</a:t>
            </a:r>
            <a:r>
              <a:rPr sz="2400" spc="23">
                <a:solidFill>
                  <a:srgbClr val="000000"/>
                </a:solidFill>
                <a:latin typeface="FangSong"/>
                <a:cs typeface="FangSong"/>
              </a:rPr>
              <a:t> </a:t>
            </a:r>
            <a:r>
              <a:rPr sz="2400">
                <a:solidFill>
                  <a:srgbClr val="000000"/>
                </a:solidFill>
                <a:latin typeface="FangSong"/>
                <a:cs typeface="FangSong"/>
              </a:rPr>
              <a:t>②</a:t>
            </a:r>
            <a:r>
              <a:rPr sz="2400" spc="10322">
                <a:solidFill>
                  <a:srgbClr val="000000"/>
                </a:solidFill>
                <a:latin typeface="Times New Roman"/>
                <a:cs typeface="Times New Roman"/>
              </a:rPr>
              <a:t> </a:t>
            </a:r>
            <a:r>
              <a:rPr sz="2400" spc="11">
                <a:solidFill>
                  <a:srgbClr val="000000"/>
                </a:solidFill>
                <a:latin typeface="FangSong"/>
                <a:cs typeface="FangSong"/>
              </a:rPr>
              <a:t>,最后一项颗粒物才是加重</a:t>
            </a:r>
          </a:p>
          <a:p>
            <a:pPr marL="0" marR="0">
              <a:lnSpc>
                <a:spcPts val="2400"/>
              </a:lnSpc>
              <a:spcBef>
                <a:spcPts val="1972"/>
              </a:spcBef>
              <a:spcAft>
                <a:spcPct val="0"/>
              </a:spcAft>
            </a:pPr>
            <a:r>
              <a:rPr sz="2400" spc="11">
                <a:solidFill>
                  <a:srgbClr val="000000"/>
                </a:solidFill>
                <a:latin typeface="FangSong"/>
                <a:cs typeface="FangSong"/>
              </a:rPr>
              <a:t>雾霾污染的罪魁祸首。雾和霾天气使空气质量明显下降</a:t>
            </a:r>
            <a:r>
              <a:rPr sz="2400">
                <a:solidFill>
                  <a:srgbClr val="000000"/>
                </a:solidFill>
                <a:latin typeface="FangSong"/>
                <a:cs typeface="FangSong"/>
              </a:rPr>
              <a:t> ,</a:t>
            </a:r>
          </a:p>
          <a:p>
            <a:pPr marL="1691894" marR="0">
              <a:lnSpc>
                <a:spcPts val="2400"/>
              </a:lnSpc>
              <a:spcBef>
                <a:spcPts val="1919"/>
              </a:spcBef>
              <a:spcAft>
                <a:spcPct val="0"/>
              </a:spcAft>
            </a:pPr>
            <a:r>
              <a:rPr sz="2400" spc="11">
                <a:solidFill>
                  <a:srgbClr val="000000"/>
                </a:solidFill>
                <a:latin typeface="FangSong"/>
                <a:cs typeface="FangSong"/>
              </a:rPr>
              <a:t>。首先</a:t>
            </a:r>
            <a:r>
              <a:rPr sz="2400" spc="15">
                <a:solidFill>
                  <a:srgbClr val="000000"/>
                </a:solidFill>
                <a:latin typeface="FangSong"/>
                <a:cs typeface="FangSong"/>
              </a:rPr>
              <a:t>,</a:t>
            </a:r>
            <a:r>
              <a:rPr sz="2400" spc="11">
                <a:solidFill>
                  <a:srgbClr val="000000"/>
                </a:solidFill>
                <a:latin typeface="FangSong"/>
                <a:cs typeface="FangSong"/>
              </a:rPr>
              <a:t>雾霾中的PM2.5威胁新生儿健康;其次,雾霾天</a:t>
            </a:r>
          </a:p>
          <a:p>
            <a:pPr marL="0" marR="0">
              <a:lnSpc>
                <a:spcPts val="2402"/>
              </a:lnSpc>
              <a:spcBef>
                <a:spcPts val="1917"/>
              </a:spcBef>
              <a:spcAft>
                <a:spcPct val="0"/>
              </a:spcAft>
            </a:pPr>
            <a:r>
              <a:rPr sz="2400" spc="11">
                <a:solidFill>
                  <a:srgbClr val="000000"/>
                </a:solidFill>
                <a:latin typeface="FangSong"/>
                <a:cs typeface="FangSong"/>
              </a:rPr>
              <a:t>气是心血管疾病的“健康杀手”。</a:t>
            </a:r>
          </a:p>
        </p:txBody>
      </p:sp>
      <p:sp>
        <p:nvSpPr>
          <p:cNvPr id="6" name="object 6"/>
          <p:cNvSpPr txBox="1"/>
          <p:nvPr/>
        </p:nvSpPr>
        <p:spPr>
          <a:xfrm>
            <a:off x="6532753" y="2129210"/>
            <a:ext cx="2754553"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2">
                <a:solidFill>
                  <a:srgbClr val="000000"/>
                </a:solidFill>
                <a:latin typeface="FangSong"/>
                <a:cs typeface="FangSong"/>
              </a:rPr>
              <a:t>。譬如</a:t>
            </a:r>
            <a:r>
              <a:rPr sz="2400" spc="11">
                <a:solidFill>
                  <a:srgbClr val="000000"/>
                </a:solidFill>
                <a:latin typeface="FangSong"/>
                <a:cs typeface="FangSong"/>
              </a:rPr>
              <a:t>,出现雾时</a:t>
            </a:r>
          </a:p>
        </p:txBody>
      </p:sp>
      <p:sp>
        <p:nvSpPr>
          <p:cNvPr id="7" name="object 7"/>
          <p:cNvSpPr txBox="1"/>
          <p:nvPr/>
        </p:nvSpPr>
        <p:spPr>
          <a:xfrm>
            <a:off x="91439" y="4324667"/>
            <a:ext cx="7620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356594"/>
            <a:ext cx="6329368" cy="11629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970606"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spc="15">
                <a:solidFill>
                  <a:srgbClr val="000000"/>
                </a:solidFill>
                <a:latin typeface="SimSun"/>
                <a:cs typeface="SimSun"/>
              </a:rPr>
              <a:t>一、</a:t>
            </a:r>
            <a:r>
              <a:rPr sz="2000" spc="18">
                <a:solidFill>
                  <a:srgbClr val="FF0000"/>
                </a:solidFill>
                <a:latin typeface="SimSun"/>
                <a:cs typeface="SimSun"/>
              </a:rPr>
              <a:t>补空题答题技巧</a:t>
            </a:r>
          </a:p>
          <a:p>
            <a:pPr marL="0" marR="0">
              <a:lnSpc>
                <a:spcPts val="2238"/>
              </a:lnSpc>
              <a:spcBef>
                <a:spcPts val="1687"/>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1</a:t>
            </a:r>
            <a:r>
              <a:rPr sz="2000" spc="15">
                <a:solidFill>
                  <a:srgbClr val="000000"/>
                </a:solidFill>
                <a:latin typeface="SimSun"/>
                <a:cs typeface="SimSun"/>
              </a:rPr>
              <a:t>、读全段、定主体、分层</a:t>
            </a:r>
          </a:p>
        </p:txBody>
      </p:sp>
      <p:sp>
        <p:nvSpPr>
          <p:cNvPr id="4" name="object 4"/>
          <p:cNvSpPr txBox="1"/>
          <p:nvPr/>
        </p:nvSpPr>
        <p:spPr>
          <a:xfrm>
            <a:off x="334060" y="1343003"/>
            <a:ext cx="4709966"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2</a:t>
            </a:r>
            <a:r>
              <a:rPr sz="2000" spc="15">
                <a:solidFill>
                  <a:srgbClr val="000000"/>
                </a:solidFill>
                <a:latin typeface="SimSun"/>
                <a:cs typeface="SimSun"/>
              </a:rPr>
              <a:t>、上拉下顶找两点造句（</a:t>
            </a:r>
            <a:r>
              <a:rPr sz="2000" b="1">
                <a:solidFill>
                  <a:srgbClr val="000000"/>
                </a:solidFill>
                <a:latin typeface="VEQNVB+TwCenMT-Bold"/>
                <a:cs typeface="VEQNVB+TwCenMT-Bold"/>
              </a:rPr>
              <a:t>123</a:t>
            </a:r>
            <a:r>
              <a:rPr sz="2000" spc="18">
                <a:solidFill>
                  <a:srgbClr val="000000"/>
                </a:solidFill>
                <a:latin typeface="SimSun"/>
                <a:cs typeface="SimSun"/>
              </a:rPr>
              <a:t>式）</a:t>
            </a:r>
          </a:p>
        </p:txBody>
      </p:sp>
      <p:sp>
        <p:nvSpPr>
          <p:cNvPr id="5" name="object 5"/>
          <p:cNvSpPr txBox="1"/>
          <p:nvPr/>
        </p:nvSpPr>
        <p:spPr>
          <a:xfrm>
            <a:off x="334060" y="1835255"/>
            <a:ext cx="9530880"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3</a:t>
            </a:r>
            <a:r>
              <a:rPr sz="2000" spc="14">
                <a:solidFill>
                  <a:srgbClr val="000000"/>
                </a:solidFill>
                <a:latin typeface="SimSun"/>
                <a:cs typeface="SimSun"/>
              </a:rPr>
              <a:t>、有提示找提示：句式特点（相似、排比、并列、转折</a:t>
            </a:r>
            <a:r>
              <a:rPr sz="2000" b="1">
                <a:solidFill>
                  <a:srgbClr val="000000"/>
                </a:solidFill>
                <a:latin typeface="MTCRFL+TwCenMT-Bold"/>
                <a:cs typeface="MTCRFL+TwCenMT-Bold"/>
              </a:rPr>
              <a:t>……</a:t>
            </a:r>
            <a:r>
              <a:rPr sz="2000" spc="11">
                <a:solidFill>
                  <a:srgbClr val="000000"/>
                </a:solidFill>
                <a:latin typeface="SimSun"/>
                <a:cs typeface="SimSun"/>
              </a:rPr>
              <a:t>）关联词、</a:t>
            </a:r>
          </a:p>
        </p:txBody>
      </p:sp>
      <p:sp>
        <p:nvSpPr>
          <p:cNvPr id="6" name="object 6"/>
          <p:cNvSpPr txBox="1"/>
          <p:nvPr/>
        </p:nvSpPr>
        <p:spPr>
          <a:xfrm>
            <a:off x="562660" y="2212697"/>
            <a:ext cx="165963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代词等提示</a:t>
            </a:r>
          </a:p>
        </p:txBody>
      </p:sp>
      <p:sp>
        <p:nvSpPr>
          <p:cNvPr id="7" name="object 7"/>
          <p:cNvSpPr txBox="1"/>
          <p:nvPr/>
        </p:nvSpPr>
        <p:spPr>
          <a:xfrm>
            <a:off x="334060" y="2693521"/>
            <a:ext cx="6329368" cy="11644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970606"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spc="15">
                <a:solidFill>
                  <a:srgbClr val="000000"/>
                </a:solidFill>
                <a:latin typeface="SimSun"/>
                <a:cs typeface="SimSun"/>
              </a:rPr>
              <a:t>二、</a:t>
            </a:r>
            <a:r>
              <a:rPr sz="2000" spc="18">
                <a:solidFill>
                  <a:srgbClr val="FF0000"/>
                </a:solidFill>
                <a:latin typeface="SimSun"/>
                <a:cs typeface="SimSun"/>
              </a:rPr>
              <a:t>衔接题答题技巧</a:t>
            </a:r>
          </a:p>
          <a:p>
            <a:pPr marL="0" marR="0">
              <a:lnSpc>
                <a:spcPts val="2238"/>
              </a:lnSpc>
              <a:spcBef>
                <a:spcPts val="1699"/>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1</a:t>
            </a:r>
            <a:r>
              <a:rPr sz="2000" spc="15">
                <a:solidFill>
                  <a:srgbClr val="000000"/>
                </a:solidFill>
                <a:latin typeface="SimSun"/>
                <a:cs typeface="SimSun"/>
              </a:rPr>
              <a:t>、首尾句上下相连</a:t>
            </a:r>
          </a:p>
        </p:txBody>
      </p:sp>
      <p:sp>
        <p:nvSpPr>
          <p:cNvPr id="8" name="object 8"/>
          <p:cNvSpPr txBox="1"/>
          <p:nvPr/>
        </p:nvSpPr>
        <p:spPr>
          <a:xfrm>
            <a:off x="334060" y="3679549"/>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2</a:t>
            </a:r>
            <a:r>
              <a:rPr sz="2000" spc="15">
                <a:solidFill>
                  <a:srgbClr val="000000"/>
                </a:solidFill>
                <a:latin typeface="SimSun"/>
                <a:cs typeface="SimSun"/>
              </a:rPr>
              <a:t>、各分句自身顺序</a:t>
            </a:r>
          </a:p>
        </p:txBody>
      </p:sp>
      <p:sp>
        <p:nvSpPr>
          <p:cNvPr id="9" name="object 9"/>
          <p:cNvSpPr txBox="1"/>
          <p:nvPr/>
        </p:nvSpPr>
        <p:spPr>
          <a:xfrm>
            <a:off x="334060" y="4172182"/>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3</a:t>
            </a:r>
            <a:r>
              <a:rPr sz="2000" spc="15">
                <a:solidFill>
                  <a:srgbClr val="000000"/>
                </a:solidFill>
                <a:latin typeface="SimSun"/>
                <a:cs typeface="SimSun"/>
              </a:rPr>
              <a:t>、找节点排二定一</a:t>
            </a:r>
          </a:p>
        </p:txBody>
      </p:sp>
      <p:sp>
        <p:nvSpPr>
          <p:cNvPr id="10" name="object 10"/>
          <p:cNvSpPr txBox="1"/>
          <p:nvPr/>
        </p:nvSpPr>
        <p:spPr>
          <a:xfrm>
            <a:off x="334060" y="4665958"/>
            <a:ext cx="7063354" cy="116292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33205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spc="15">
                <a:solidFill>
                  <a:srgbClr val="000000"/>
                </a:solidFill>
                <a:latin typeface="SimSun"/>
                <a:cs typeface="SimSun"/>
              </a:rPr>
              <a:t>三、</a:t>
            </a:r>
            <a:r>
              <a:rPr sz="2000" spc="15">
                <a:solidFill>
                  <a:srgbClr val="FF0000"/>
                </a:solidFill>
                <a:latin typeface="SimSun"/>
                <a:cs typeface="SimSun"/>
              </a:rPr>
              <a:t>关联词（虚词）题答题技巧</a:t>
            </a:r>
          </a:p>
          <a:p>
            <a:pPr marL="0" marR="0">
              <a:lnSpc>
                <a:spcPts val="2238"/>
              </a:lnSpc>
              <a:spcBef>
                <a:spcPts val="1687"/>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1</a:t>
            </a:r>
            <a:r>
              <a:rPr sz="2000" spc="15">
                <a:solidFill>
                  <a:srgbClr val="000000"/>
                </a:solidFill>
                <a:latin typeface="SimSun"/>
                <a:cs typeface="SimSun"/>
              </a:rPr>
              <a:t>、排除干扰项</a:t>
            </a:r>
          </a:p>
        </p:txBody>
      </p:sp>
      <p:sp>
        <p:nvSpPr>
          <p:cNvPr id="11" name="object 11"/>
          <p:cNvSpPr txBox="1"/>
          <p:nvPr/>
        </p:nvSpPr>
        <p:spPr>
          <a:xfrm>
            <a:off x="334060" y="5650716"/>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DGORRO+ArialMT"/>
                <a:cs typeface="DGORRO+ArialMT"/>
              </a:rPr>
              <a:t>•</a:t>
            </a:r>
            <a:r>
              <a:rPr sz="2000" spc="600">
                <a:solidFill>
                  <a:srgbClr val="000000"/>
                </a:solidFill>
                <a:latin typeface="Times New Roman"/>
                <a:cs typeface="Times New Roman"/>
              </a:rPr>
              <a:t> </a:t>
            </a:r>
            <a:r>
              <a:rPr sz="2000" b="1">
                <a:solidFill>
                  <a:srgbClr val="000000"/>
                </a:solidFill>
                <a:latin typeface="VEQNVB+TwCenMT-Bold"/>
                <a:cs typeface="VEQNVB+TwCenMT-Bold"/>
              </a:rPr>
              <a:t>2</a:t>
            </a:r>
            <a:r>
              <a:rPr sz="2000" spc="15">
                <a:solidFill>
                  <a:srgbClr val="000000"/>
                </a:solidFill>
                <a:latin typeface="SimSun"/>
                <a:cs typeface="SimSun"/>
              </a:rPr>
              <a:t>、找节点排二定一</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4311074" cy="2422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1">
                <a:solidFill>
                  <a:srgbClr val="000000"/>
                </a:solidFill>
                <a:latin typeface="FangSong"/>
                <a:cs typeface="FangSong"/>
              </a:rPr>
              <a:t>其实雾与霾有很大区别</a:t>
            </a:r>
            <a:r>
              <a:rPr sz="2800">
                <a:solidFill>
                  <a:srgbClr val="000000"/>
                </a:solidFill>
                <a:latin typeface="FangSong"/>
                <a:cs typeface="FangSong"/>
              </a:rPr>
              <a:t>;</a:t>
            </a:r>
          </a:p>
          <a:p>
            <a:pPr marL="0" marR="0">
              <a:lnSpc>
                <a:spcPts val="2795"/>
              </a:lnSpc>
              <a:spcBef>
                <a:spcPts val="3243"/>
              </a:spcBef>
              <a:spcAft>
                <a:spcPct val="0"/>
              </a:spcAft>
            </a:pPr>
            <a:r>
              <a:rPr sz="2800" spc="14">
                <a:solidFill>
                  <a:srgbClr val="000000"/>
                </a:solidFill>
                <a:latin typeface="FangSong"/>
                <a:cs typeface="FangSong"/>
              </a:rPr>
              <a:t>前两者危害不大</a:t>
            </a:r>
            <a:r>
              <a:rPr sz="2800">
                <a:solidFill>
                  <a:srgbClr val="000000"/>
                </a:solidFill>
                <a:latin typeface="FangSong"/>
                <a:cs typeface="FangSong"/>
              </a:rPr>
              <a:t>;</a:t>
            </a:r>
          </a:p>
          <a:p>
            <a:pPr marL="0" marR="0">
              <a:lnSpc>
                <a:spcPts val="2798"/>
              </a:lnSpc>
              <a:spcBef>
                <a:spcPts val="3287"/>
              </a:spcBef>
              <a:spcAft>
                <a:spcPct val="0"/>
              </a:spcAft>
            </a:pPr>
            <a:r>
              <a:rPr sz="2800">
                <a:solidFill>
                  <a:srgbClr val="000000"/>
                </a:solidFill>
                <a:latin typeface="FangSong"/>
                <a:cs typeface="FangSong"/>
              </a:rPr>
              <a:t>影响人们的身体健康</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01040" y="282273"/>
            <a:ext cx="8382675"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7">
                <a:solidFill>
                  <a:srgbClr val="000000"/>
                </a:solidFill>
                <a:latin typeface="FangSong"/>
                <a:cs typeface="FangSong"/>
              </a:rPr>
              <a:t>15</a:t>
            </a:r>
            <a:r>
              <a:rPr sz="1900" spc="11">
                <a:solidFill>
                  <a:srgbClr val="000000"/>
                </a:solidFill>
                <a:latin typeface="FangSong"/>
                <a:cs typeface="FangSong"/>
              </a:rPr>
              <a:t>、依次填入下面一段文字横线处的语句</a:t>
            </a:r>
            <a:r>
              <a:rPr sz="1900" spc="21">
                <a:solidFill>
                  <a:srgbClr val="000000"/>
                </a:solidFill>
                <a:latin typeface="FangSong"/>
                <a:cs typeface="FangSong"/>
              </a:rPr>
              <a:t>,</a:t>
            </a:r>
            <a:r>
              <a:rPr sz="1900" spc="11">
                <a:solidFill>
                  <a:srgbClr val="000000"/>
                </a:solidFill>
                <a:latin typeface="FangSong"/>
                <a:cs typeface="FangSong"/>
              </a:rPr>
              <a:t>衔接最恰当的一组是</a:t>
            </a:r>
            <a:r>
              <a:rPr sz="1900">
                <a:solidFill>
                  <a:srgbClr val="000000"/>
                </a:solidFill>
                <a:latin typeface="FangSong"/>
                <a:cs typeface="FangSong"/>
              </a:rPr>
              <a:t>(</a:t>
            </a:r>
            <a:r>
              <a:rPr sz="1900" spc="1929">
                <a:solidFill>
                  <a:srgbClr val="000000"/>
                </a:solidFill>
                <a:latin typeface="FangSong"/>
                <a:cs typeface="FangSong"/>
              </a:rPr>
              <a:t> </a:t>
            </a:r>
            <a:r>
              <a:rPr sz="1900">
                <a:solidFill>
                  <a:srgbClr val="000000"/>
                </a:solidFill>
                <a:latin typeface="FangSong"/>
                <a:cs typeface="FangSong"/>
              </a:rPr>
              <a:t>)</a:t>
            </a:r>
          </a:p>
        </p:txBody>
      </p:sp>
      <p:sp>
        <p:nvSpPr>
          <p:cNvPr id="4" name="object 4"/>
          <p:cNvSpPr txBox="1"/>
          <p:nvPr/>
        </p:nvSpPr>
        <p:spPr>
          <a:xfrm>
            <a:off x="91439" y="786455"/>
            <a:ext cx="10218008" cy="9796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3840" marR="0">
              <a:lnSpc>
                <a:spcPts val="1898"/>
              </a:lnSpc>
              <a:spcBef>
                <a:spcPct val="0"/>
              </a:spcBef>
              <a:spcAft>
                <a:spcPct val="0"/>
              </a:spcAft>
            </a:pPr>
            <a:r>
              <a:rPr sz="1900" spc="11">
                <a:solidFill>
                  <a:srgbClr val="000000"/>
                </a:solidFill>
                <a:latin typeface="FangSong"/>
                <a:cs typeface="FangSong"/>
              </a:rPr>
              <a:t>竹筏又掠过一列比城墙还光滑和高耸的峭壁</a:t>
            </a:r>
            <a:r>
              <a:rPr sz="1900" spc="12">
                <a:solidFill>
                  <a:srgbClr val="000000"/>
                </a:solidFill>
                <a:latin typeface="FangSong"/>
                <a:cs typeface="FangSong"/>
              </a:rPr>
              <a:t>,_______</a:t>
            </a:r>
            <a:r>
              <a:rPr sz="1900">
                <a:solidFill>
                  <a:srgbClr val="000000"/>
                </a:solidFill>
                <a:latin typeface="FangSong"/>
                <a:cs typeface="FangSong"/>
              </a:rPr>
              <a:t>。</a:t>
            </a:r>
            <a:r>
              <a:rPr sz="1900" spc="11">
                <a:solidFill>
                  <a:srgbClr val="000000"/>
                </a:solidFill>
                <a:latin typeface="FangSong"/>
                <a:cs typeface="FangSong"/>
              </a:rPr>
              <a:t>______,______</a:t>
            </a:r>
            <a:r>
              <a:rPr sz="1900">
                <a:solidFill>
                  <a:srgbClr val="000000"/>
                </a:solidFill>
                <a:latin typeface="FangSong"/>
                <a:cs typeface="FangSong"/>
              </a:rPr>
              <a:t>。</a:t>
            </a:r>
            <a:r>
              <a:rPr sz="1900" spc="14">
                <a:solidFill>
                  <a:srgbClr val="000000"/>
                </a:solidFill>
                <a:latin typeface="FangSong"/>
                <a:cs typeface="FangSong"/>
              </a:rPr>
              <a:t>______</a:t>
            </a:r>
            <a:r>
              <a:rPr sz="1900">
                <a:solidFill>
                  <a:srgbClr val="000000"/>
                </a:solidFill>
                <a:latin typeface="FangSong"/>
                <a:cs typeface="FangSong"/>
              </a:rPr>
              <a:t>。</a:t>
            </a:r>
          </a:p>
          <a:p>
            <a:pPr marL="0" marR="0">
              <a:lnSpc>
                <a:spcPts val="1895"/>
              </a:lnSpc>
              <a:spcBef>
                <a:spcPts val="1070"/>
              </a:spcBef>
              <a:spcAft>
                <a:spcPct val="0"/>
              </a:spcAft>
            </a:pPr>
            <a:r>
              <a:rPr sz="1900" spc="11">
                <a:solidFill>
                  <a:srgbClr val="000000"/>
                </a:solidFill>
                <a:latin typeface="FangSong"/>
                <a:cs typeface="FangSong"/>
              </a:rPr>
              <a:t>______,______,把前来接受洗礼的远方游子,</a:t>
            </a:r>
            <a:r>
              <a:rPr sz="1900" spc="10">
                <a:solidFill>
                  <a:srgbClr val="000000"/>
                </a:solidFill>
                <a:latin typeface="FangSong"/>
                <a:cs typeface="FangSong"/>
              </a:rPr>
              <a:t>几乎都变成了潇洒而又钟情的诗人。</a:t>
            </a:r>
          </a:p>
        </p:txBody>
      </p:sp>
      <p:sp>
        <p:nvSpPr>
          <p:cNvPr id="5" name="object 5"/>
          <p:cNvSpPr txBox="1"/>
          <p:nvPr/>
        </p:nvSpPr>
        <p:spPr>
          <a:xfrm>
            <a:off x="91439" y="1666319"/>
            <a:ext cx="10053641"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①也许是千军万马都无法将它攻克的</a:t>
            </a:r>
            <a:r>
              <a:rPr sz="1900" spc="10">
                <a:solidFill>
                  <a:srgbClr val="000000"/>
                </a:solidFill>
                <a:latin typeface="FangSong"/>
                <a:cs typeface="FangSong"/>
              </a:rPr>
              <a:t>,</a:t>
            </a:r>
            <a:r>
              <a:rPr sz="1900" spc="11">
                <a:solidFill>
                  <a:srgbClr val="000000"/>
                </a:solidFill>
                <a:latin typeface="FangSong"/>
                <a:cs typeface="FangSong"/>
              </a:rPr>
              <a:t>我真想朝着这雄伟的高墙长啸一声</a:t>
            </a:r>
            <a:r>
              <a:rPr sz="1900" spc="10">
                <a:solidFill>
                  <a:srgbClr val="000000"/>
                </a:solidFill>
                <a:latin typeface="FangSong"/>
                <a:cs typeface="FangSong"/>
              </a:rPr>
              <a:t>,</a:t>
            </a:r>
            <a:r>
              <a:rPr sz="1900" spc="14">
                <a:solidFill>
                  <a:srgbClr val="000000"/>
                </a:solidFill>
                <a:latin typeface="FangSong"/>
                <a:cs typeface="FangSong"/>
              </a:rPr>
              <a:t>还没有等</a:t>
            </a:r>
          </a:p>
        </p:txBody>
      </p:sp>
      <p:sp>
        <p:nvSpPr>
          <p:cNvPr id="6" name="object 6"/>
          <p:cNvSpPr txBox="1"/>
          <p:nvPr/>
        </p:nvSpPr>
        <p:spPr>
          <a:xfrm>
            <a:off x="91439" y="2042747"/>
            <a:ext cx="1814407"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自己发出声音</a:t>
            </a:r>
          </a:p>
        </p:txBody>
      </p:sp>
      <p:sp>
        <p:nvSpPr>
          <p:cNvPr id="7" name="object 7"/>
          <p:cNvSpPr txBox="1"/>
          <p:nvPr/>
        </p:nvSpPr>
        <p:spPr>
          <a:xfrm>
            <a:off x="91439" y="2546048"/>
            <a:ext cx="10193113"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②这高亢的男声</a:t>
            </a:r>
            <a:r>
              <a:rPr sz="1900" spc="10">
                <a:solidFill>
                  <a:srgbClr val="000000"/>
                </a:solidFill>
                <a:latin typeface="FangSong"/>
                <a:cs typeface="FangSong"/>
              </a:rPr>
              <a:t>,</a:t>
            </a:r>
            <a:r>
              <a:rPr sz="1900" spc="11">
                <a:solidFill>
                  <a:srgbClr val="000000"/>
                </a:solidFill>
                <a:latin typeface="FangSong"/>
                <a:cs typeface="FangSong"/>
              </a:rPr>
              <a:t>这悠扬的女声</a:t>
            </a:r>
            <a:r>
              <a:rPr sz="1900" spc="10">
                <a:solidFill>
                  <a:srgbClr val="000000"/>
                </a:solidFill>
                <a:latin typeface="FangSong"/>
                <a:cs typeface="FangSong"/>
              </a:rPr>
              <a:t>,</a:t>
            </a:r>
            <a:r>
              <a:rPr sz="1900" spc="12">
                <a:solidFill>
                  <a:srgbClr val="000000"/>
                </a:solidFill>
                <a:latin typeface="FangSong"/>
                <a:cs typeface="FangSong"/>
              </a:rPr>
              <a:t>像多少箭镞似的一起射向平坦的岩壁</a:t>
            </a:r>
            <a:r>
              <a:rPr sz="1900" spc="10">
                <a:solidFill>
                  <a:srgbClr val="000000"/>
                </a:solidFill>
                <a:latin typeface="FangSong"/>
                <a:cs typeface="FangSong"/>
              </a:rPr>
              <a:t>,立刻又被弹拨</a:t>
            </a:r>
          </a:p>
        </p:txBody>
      </p:sp>
      <p:sp>
        <p:nvSpPr>
          <p:cNvPr id="8" name="object 8"/>
          <p:cNvSpPr txBox="1"/>
          <p:nvPr/>
        </p:nvSpPr>
        <p:spPr>
          <a:xfrm>
            <a:off x="91439" y="2922476"/>
            <a:ext cx="1087373"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了过来</a:t>
            </a:r>
          </a:p>
        </p:txBody>
      </p:sp>
      <p:sp>
        <p:nvSpPr>
          <p:cNvPr id="9" name="object 9"/>
          <p:cNvSpPr txBox="1"/>
          <p:nvPr/>
        </p:nvSpPr>
        <p:spPr>
          <a:xfrm>
            <a:off x="91439" y="3426920"/>
            <a:ext cx="6279662"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③却已有不少乘着竹筏的游人</a:t>
            </a:r>
            <a:r>
              <a:rPr sz="1900" spc="10">
                <a:solidFill>
                  <a:srgbClr val="000000"/>
                </a:solidFill>
                <a:latin typeface="FangSong"/>
                <a:cs typeface="FangSong"/>
              </a:rPr>
              <a:t>,争先恐后地叫喊起来</a:t>
            </a:r>
          </a:p>
        </p:txBody>
      </p:sp>
      <p:sp>
        <p:nvSpPr>
          <p:cNvPr id="10" name="object 10"/>
          <p:cNvSpPr txBox="1"/>
          <p:nvPr/>
        </p:nvSpPr>
        <p:spPr>
          <a:xfrm>
            <a:off x="91439" y="3930094"/>
            <a:ext cx="10194932"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④只见那硕大和壮丽的暗红色巨石</a:t>
            </a:r>
            <a:r>
              <a:rPr sz="1900" spc="21">
                <a:solidFill>
                  <a:srgbClr val="000000"/>
                </a:solidFill>
                <a:latin typeface="FangSong"/>
                <a:cs typeface="FangSong"/>
              </a:rPr>
              <a:t>,</a:t>
            </a:r>
            <a:r>
              <a:rPr sz="1900" spc="11">
                <a:solidFill>
                  <a:srgbClr val="000000"/>
                </a:solidFill>
                <a:latin typeface="FangSong"/>
                <a:cs typeface="FangSong"/>
              </a:rPr>
              <a:t>绵延着横在小溪之滨</a:t>
            </a:r>
            <a:r>
              <a:rPr sz="1900" spc="10">
                <a:solidFill>
                  <a:srgbClr val="000000"/>
                </a:solidFill>
                <a:latin typeface="FangSong"/>
                <a:cs typeface="FangSong"/>
              </a:rPr>
              <a:t>,</a:t>
            </a:r>
            <a:r>
              <a:rPr sz="1900" spc="11">
                <a:solidFill>
                  <a:srgbClr val="000000"/>
                </a:solidFill>
                <a:latin typeface="FangSong"/>
                <a:cs typeface="FangSong"/>
              </a:rPr>
              <a:t>约有半里之遥的路程</a:t>
            </a:r>
            <a:r>
              <a:rPr sz="1900" spc="21">
                <a:solidFill>
                  <a:srgbClr val="000000"/>
                </a:solidFill>
                <a:latin typeface="FangSong"/>
                <a:cs typeface="FangSong"/>
              </a:rPr>
              <a:t>,</a:t>
            </a:r>
            <a:r>
              <a:rPr sz="1900" spc="10">
                <a:solidFill>
                  <a:srgbClr val="000000"/>
                </a:solidFill>
                <a:latin typeface="FangSong"/>
                <a:cs typeface="FangSong"/>
              </a:rPr>
              <a:t>巍然</a:t>
            </a:r>
          </a:p>
        </p:txBody>
      </p:sp>
      <p:sp>
        <p:nvSpPr>
          <p:cNvPr id="11" name="object 11"/>
          <p:cNvSpPr txBox="1"/>
          <p:nvPr/>
        </p:nvSpPr>
        <p:spPr>
          <a:xfrm>
            <a:off x="91439" y="4306522"/>
            <a:ext cx="845057"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屹立</a:t>
            </a:r>
          </a:p>
        </p:txBody>
      </p:sp>
      <p:sp>
        <p:nvSpPr>
          <p:cNvPr id="12" name="object 12"/>
          <p:cNvSpPr txBox="1"/>
          <p:nvPr/>
        </p:nvSpPr>
        <p:spPr>
          <a:xfrm>
            <a:off x="91439" y="4809442"/>
            <a:ext cx="3065679"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⑤多么秀丽和神秘的山水</a:t>
            </a:r>
          </a:p>
        </p:txBody>
      </p:sp>
      <p:sp>
        <p:nvSpPr>
          <p:cNvPr id="13" name="object 13"/>
          <p:cNvSpPr txBox="1"/>
          <p:nvPr/>
        </p:nvSpPr>
        <p:spPr>
          <a:xfrm>
            <a:off x="91439" y="5314267"/>
            <a:ext cx="10050081"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⑥这些震荡的回音融会在一起</a:t>
            </a:r>
            <a:r>
              <a:rPr sz="1900" spc="10">
                <a:solidFill>
                  <a:srgbClr val="000000"/>
                </a:solidFill>
                <a:latin typeface="FangSong"/>
                <a:cs typeface="FangSong"/>
              </a:rPr>
              <a:t>,</a:t>
            </a:r>
            <a:r>
              <a:rPr sz="1900" spc="12">
                <a:solidFill>
                  <a:srgbClr val="000000"/>
                </a:solidFill>
                <a:latin typeface="FangSong"/>
                <a:cs typeface="FangSong"/>
              </a:rPr>
              <a:t>像一曲交响乐似的</a:t>
            </a:r>
            <a:r>
              <a:rPr sz="1900" spc="10">
                <a:solidFill>
                  <a:srgbClr val="000000"/>
                </a:solidFill>
                <a:latin typeface="FangSong"/>
                <a:cs typeface="FangSong"/>
              </a:rPr>
              <a:t>,充满了欢乐的向往和惊讶的赞叹</a:t>
            </a:r>
          </a:p>
        </p:txBody>
      </p:sp>
      <p:sp>
        <p:nvSpPr>
          <p:cNvPr id="14" name="object 14"/>
          <p:cNvSpPr txBox="1"/>
          <p:nvPr/>
        </p:nvSpPr>
        <p:spPr>
          <a:xfrm>
            <a:off x="91439" y="5817136"/>
            <a:ext cx="2060085" cy="11057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0">
                <a:solidFill>
                  <a:srgbClr val="000000"/>
                </a:solidFill>
                <a:latin typeface="FangSong"/>
                <a:cs typeface="FangSong"/>
              </a:rPr>
              <a:t>A.④①③②⑥⑤</a:t>
            </a:r>
          </a:p>
          <a:p>
            <a:pPr marL="0" marR="0">
              <a:lnSpc>
                <a:spcPts val="1898"/>
              </a:lnSpc>
              <a:spcBef>
                <a:spcPts val="2061"/>
              </a:spcBef>
              <a:spcAft>
                <a:spcPct val="0"/>
              </a:spcAft>
            </a:pPr>
            <a:r>
              <a:rPr sz="1900" spc="10">
                <a:solidFill>
                  <a:srgbClr val="000000"/>
                </a:solidFill>
                <a:latin typeface="FangSong"/>
                <a:cs typeface="FangSong"/>
              </a:rPr>
              <a:t>C.④①②③⑥⑤</a:t>
            </a:r>
          </a:p>
        </p:txBody>
      </p:sp>
      <p:sp>
        <p:nvSpPr>
          <p:cNvPr id="15" name="object 15"/>
          <p:cNvSpPr txBox="1"/>
          <p:nvPr/>
        </p:nvSpPr>
        <p:spPr>
          <a:xfrm>
            <a:off x="3746627" y="5817136"/>
            <a:ext cx="2060163" cy="11057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5">
                <a:solidFill>
                  <a:srgbClr val="000000"/>
                </a:solidFill>
                <a:latin typeface="FangSong"/>
                <a:cs typeface="FangSong"/>
              </a:rPr>
              <a:t>B.</a:t>
            </a:r>
            <a:r>
              <a:rPr sz="1900">
                <a:solidFill>
                  <a:srgbClr val="000000"/>
                </a:solidFill>
                <a:latin typeface="FangSong"/>
                <a:cs typeface="FangSong"/>
              </a:rPr>
              <a:t>③②①⑤④⑥</a:t>
            </a:r>
          </a:p>
          <a:p>
            <a:pPr marL="0" marR="0">
              <a:lnSpc>
                <a:spcPts val="1898"/>
              </a:lnSpc>
              <a:spcBef>
                <a:spcPts val="2061"/>
              </a:spcBef>
              <a:spcAft>
                <a:spcPct val="0"/>
              </a:spcAft>
            </a:pPr>
            <a:r>
              <a:rPr sz="1900" spc="15">
                <a:solidFill>
                  <a:srgbClr val="000000"/>
                </a:solidFill>
                <a:latin typeface="FangSong"/>
                <a:cs typeface="FangSong"/>
              </a:rPr>
              <a:t>D.</a:t>
            </a:r>
            <a:r>
              <a:rPr sz="1900">
                <a:solidFill>
                  <a:srgbClr val="000000"/>
                </a:solidFill>
                <a:latin typeface="FangSong"/>
                <a:cs typeface="FangSong"/>
              </a:rPr>
              <a:t>⑤④③①②⑥</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34568" y="308586"/>
            <a:ext cx="882435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16</a:t>
            </a:r>
            <a:r>
              <a:rPr sz="2000" spc="12">
                <a:solidFill>
                  <a:srgbClr val="000000"/>
                </a:solidFill>
                <a:latin typeface="FangSong"/>
                <a:cs typeface="FangSong"/>
              </a:rPr>
              <a:t>、依次填入下面一段文字横线处的语句</a:t>
            </a:r>
            <a:r>
              <a:rPr sz="2000">
                <a:solidFill>
                  <a:srgbClr val="000000"/>
                </a:solidFill>
                <a:latin typeface="FangSong"/>
                <a:cs typeface="FangSong"/>
              </a:rPr>
              <a:t>,</a:t>
            </a:r>
            <a:r>
              <a:rPr sz="2000" spc="11">
                <a:solidFill>
                  <a:srgbClr val="000000"/>
                </a:solidFill>
                <a:latin typeface="FangSong"/>
                <a:cs typeface="FangSong"/>
              </a:rPr>
              <a:t>排序最恰当的一项是</a:t>
            </a:r>
            <a:r>
              <a:rPr sz="2000">
                <a:solidFill>
                  <a:srgbClr val="000000"/>
                </a:solidFill>
                <a:latin typeface="FangSong"/>
                <a:cs typeface="FangSong"/>
              </a:rPr>
              <a:t>(</a:t>
            </a:r>
            <a:r>
              <a:rPr sz="2000" spc="2052">
                <a:solidFill>
                  <a:srgbClr val="000000"/>
                </a:solidFill>
                <a:latin typeface="FangSong"/>
                <a:cs typeface="FangSong"/>
              </a:rPr>
              <a:t> </a:t>
            </a:r>
            <a:r>
              <a:rPr sz="2000">
                <a:solidFill>
                  <a:srgbClr val="000000"/>
                </a:solidFill>
                <a:latin typeface="FangSong"/>
                <a:cs typeface="FangSong"/>
              </a:rPr>
              <a:t>)</a:t>
            </a:r>
          </a:p>
        </p:txBody>
      </p:sp>
      <p:sp>
        <p:nvSpPr>
          <p:cNvPr id="4" name="object 4"/>
          <p:cNvSpPr txBox="1"/>
          <p:nvPr/>
        </p:nvSpPr>
        <p:spPr>
          <a:xfrm>
            <a:off x="91439" y="862052"/>
            <a:ext cx="10289238" cy="14889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57555" marR="0">
              <a:lnSpc>
                <a:spcPts val="2004"/>
              </a:lnSpc>
              <a:spcBef>
                <a:spcPct val="0"/>
              </a:spcBef>
              <a:spcAft>
                <a:spcPct val="0"/>
              </a:spcAft>
            </a:pPr>
            <a:r>
              <a:rPr sz="2000" spc="12">
                <a:solidFill>
                  <a:srgbClr val="000000"/>
                </a:solidFill>
                <a:latin typeface="FangSong"/>
                <a:cs typeface="FangSong"/>
              </a:rPr>
              <a:t>“罗密欧与朱丽叶效应”表明</a:t>
            </a:r>
            <a:r>
              <a:rPr sz="2000">
                <a:solidFill>
                  <a:srgbClr val="000000"/>
                </a:solidFill>
                <a:latin typeface="FangSong"/>
                <a:cs typeface="FangSong"/>
              </a:rPr>
              <a:t>,</a:t>
            </a:r>
            <a:r>
              <a:rPr sz="2000" spc="12">
                <a:solidFill>
                  <a:srgbClr val="000000"/>
                </a:solidFill>
                <a:latin typeface="FangSong"/>
                <a:cs typeface="FangSong"/>
              </a:rPr>
              <a:t>人人都有一种自主的需要</a:t>
            </a:r>
            <a:r>
              <a:rPr sz="2000" spc="10">
                <a:solidFill>
                  <a:srgbClr val="000000"/>
                </a:solidFill>
                <a:latin typeface="FangSong"/>
                <a:cs typeface="FangSong"/>
              </a:rPr>
              <a:t>,</a:t>
            </a:r>
            <a:r>
              <a:rPr sz="2000" spc="11">
                <a:solidFill>
                  <a:srgbClr val="000000"/>
                </a:solidFill>
                <a:latin typeface="FangSong"/>
                <a:cs typeface="FangSong"/>
              </a:rPr>
              <a:t>都希望自己能够独立</a:t>
            </a:r>
          </a:p>
          <a:p>
            <a:pPr marL="0" marR="0">
              <a:lnSpc>
                <a:spcPts val="2004"/>
              </a:lnSpc>
              <a:spcBef>
                <a:spcPts val="1356"/>
              </a:spcBef>
              <a:spcAft>
                <a:spcPct val="0"/>
              </a:spcAft>
            </a:pPr>
            <a:r>
              <a:rPr sz="2000" spc="15">
                <a:solidFill>
                  <a:srgbClr val="000000"/>
                </a:solidFill>
                <a:latin typeface="FangSong"/>
                <a:cs typeface="FangSong"/>
              </a:rPr>
              <a:t>自主</a:t>
            </a:r>
            <a:r>
              <a:rPr sz="2000" spc="11">
                <a:solidFill>
                  <a:srgbClr val="000000"/>
                </a:solidFill>
                <a:latin typeface="FangSong"/>
                <a:cs typeface="FangSong"/>
              </a:rPr>
              <a:t>,_____,______,______,_____,_____,_____,同时更加喜欢自己被迫放弃的</a:t>
            </a:r>
          </a:p>
          <a:p>
            <a:pPr marL="0" marR="0">
              <a:lnSpc>
                <a:spcPts val="2004"/>
              </a:lnSpc>
              <a:spcBef>
                <a:spcPts val="1305"/>
              </a:spcBef>
              <a:spcAft>
                <a:spcPct val="0"/>
              </a:spcAft>
            </a:pPr>
            <a:r>
              <a:rPr sz="2000" spc="15">
                <a:solidFill>
                  <a:srgbClr val="000000"/>
                </a:solidFill>
                <a:latin typeface="FangSong"/>
                <a:cs typeface="FangSong"/>
              </a:rPr>
              <a:t>事物。</a:t>
            </a:r>
          </a:p>
        </p:txBody>
      </p:sp>
      <p:sp>
        <p:nvSpPr>
          <p:cNvPr id="5" name="object 5"/>
          <p:cNvSpPr txBox="1"/>
          <p:nvPr/>
        </p:nvSpPr>
        <p:spPr>
          <a:xfrm>
            <a:off x="91439" y="2270609"/>
            <a:ext cx="4404896" cy="174193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①一旦别人代替自己做出选择</a:t>
            </a:r>
          </a:p>
          <a:p>
            <a:pPr marL="0" marR="0">
              <a:lnSpc>
                <a:spcPts val="2004"/>
              </a:lnSpc>
              <a:spcBef>
                <a:spcPts val="2351"/>
              </a:spcBef>
              <a:spcAft>
                <a:spcPct val="0"/>
              </a:spcAft>
            </a:pPr>
            <a:r>
              <a:rPr sz="2000" spc="10">
                <a:solidFill>
                  <a:srgbClr val="000000"/>
                </a:solidFill>
                <a:latin typeface="FangSong"/>
                <a:cs typeface="FangSong"/>
              </a:rPr>
              <a:t>②就会感到自己的主权受到了威胁</a:t>
            </a:r>
          </a:p>
          <a:p>
            <a:pPr marL="0" marR="0">
              <a:lnSpc>
                <a:spcPts val="2004"/>
              </a:lnSpc>
              <a:spcBef>
                <a:spcPts val="2301"/>
              </a:spcBef>
              <a:spcAft>
                <a:spcPct val="0"/>
              </a:spcAft>
            </a:pPr>
            <a:r>
              <a:rPr sz="2000" spc="11">
                <a:solidFill>
                  <a:srgbClr val="000000"/>
                </a:solidFill>
                <a:latin typeface="FangSong"/>
                <a:cs typeface="FangSong"/>
              </a:rPr>
              <a:t>③从而产生一种心理抗拒</a:t>
            </a:r>
          </a:p>
        </p:txBody>
      </p:sp>
      <p:sp>
        <p:nvSpPr>
          <p:cNvPr id="6" name="object 6"/>
          <p:cNvSpPr txBox="1"/>
          <p:nvPr/>
        </p:nvSpPr>
        <p:spPr>
          <a:xfrm>
            <a:off x="91439" y="3932023"/>
            <a:ext cx="3816601" cy="174231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④排斥自己被迫选择的事物</a:t>
            </a:r>
          </a:p>
          <a:p>
            <a:pPr marL="0" marR="0">
              <a:lnSpc>
                <a:spcPts val="2004"/>
              </a:lnSpc>
              <a:spcBef>
                <a:spcPts val="2351"/>
              </a:spcBef>
              <a:spcAft>
                <a:spcPct val="0"/>
              </a:spcAft>
            </a:pPr>
            <a:r>
              <a:rPr sz="2000" spc="10">
                <a:solidFill>
                  <a:srgbClr val="000000"/>
                </a:solidFill>
                <a:latin typeface="FangSong"/>
                <a:cs typeface="FangSong"/>
              </a:rPr>
              <a:t>⑤而不愿意做被人控制的傀儡</a:t>
            </a:r>
          </a:p>
          <a:p>
            <a:pPr marL="0" marR="0">
              <a:lnSpc>
                <a:spcPts val="2004"/>
              </a:lnSpc>
              <a:spcBef>
                <a:spcPts val="2304"/>
              </a:spcBef>
              <a:spcAft>
                <a:spcPct val="0"/>
              </a:spcAft>
            </a:pPr>
            <a:r>
              <a:rPr sz="2000" spc="10">
                <a:solidFill>
                  <a:srgbClr val="000000"/>
                </a:solidFill>
                <a:latin typeface="FangSong"/>
                <a:cs typeface="FangSong"/>
              </a:rPr>
              <a:t>⑥并将这种选择强加于自己时</a:t>
            </a:r>
          </a:p>
        </p:txBody>
      </p:sp>
      <p:sp>
        <p:nvSpPr>
          <p:cNvPr id="7" name="object 7"/>
          <p:cNvSpPr txBox="1"/>
          <p:nvPr/>
        </p:nvSpPr>
        <p:spPr>
          <a:xfrm>
            <a:off x="91439" y="5593513"/>
            <a:ext cx="2169421" cy="11887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A.</a:t>
            </a:r>
            <a:r>
              <a:rPr sz="2000" spc="10">
                <a:solidFill>
                  <a:srgbClr val="000000"/>
                </a:solidFill>
                <a:latin typeface="FangSong"/>
                <a:cs typeface="FangSong"/>
              </a:rPr>
              <a:t>①⑥②③④⑤</a:t>
            </a:r>
          </a:p>
          <a:p>
            <a:pPr marL="0" marR="0">
              <a:lnSpc>
                <a:spcPts val="2004"/>
              </a:lnSpc>
              <a:spcBef>
                <a:spcPts val="2351"/>
              </a:spcBef>
              <a:spcAft>
                <a:spcPct val="0"/>
              </a:spcAft>
            </a:pPr>
            <a:r>
              <a:rPr sz="2000" spc="14">
                <a:solidFill>
                  <a:srgbClr val="000000"/>
                </a:solidFill>
                <a:latin typeface="FangSong"/>
                <a:cs typeface="FangSong"/>
              </a:rPr>
              <a:t>C.</a:t>
            </a:r>
            <a:r>
              <a:rPr sz="2000" spc="10">
                <a:solidFill>
                  <a:srgbClr val="000000"/>
                </a:solidFill>
                <a:latin typeface="FangSong"/>
                <a:cs typeface="FangSong"/>
              </a:rPr>
              <a:t>④①②③⑤⑥</a:t>
            </a:r>
          </a:p>
        </p:txBody>
      </p:sp>
      <p:sp>
        <p:nvSpPr>
          <p:cNvPr id="8" name="object 8"/>
          <p:cNvSpPr txBox="1"/>
          <p:nvPr/>
        </p:nvSpPr>
        <p:spPr>
          <a:xfrm>
            <a:off x="3425063" y="5593513"/>
            <a:ext cx="2169170" cy="11887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B.</a:t>
            </a:r>
            <a:r>
              <a:rPr sz="2000" spc="11">
                <a:solidFill>
                  <a:srgbClr val="000000"/>
                </a:solidFill>
                <a:latin typeface="FangSong"/>
                <a:cs typeface="FangSong"/>
              </a:rPr>
              <a:t>③⑤①⑥④②</a:t>
            </a:r>
          </a:p>
          <a:p>
            <a:pPr marL="0" marR="0">
              <a:lnSpc>
                <a:spcPts val="2004"/>
              </a:lnSpc>
              <a:spcBef>
                <a:spcPts val="2351"/>
              </a:spcBef>
              <a:spcAft>
                <a:spcPct val="0"/>
              </a:spcAft>
            </a:pPr>
            <a:r>
              <a:rPr sz="2000">
                <a:solidFill>
                  <a:srgbClr val="000000"/>
                </a:solidFill>
                <a:latin typeface="FangSong"/>
                <a:cs typeface="FangSong"/>
              </a:rPr>
              <a:t>D.</a:t>
            </a:r>
            <a:r>
              <a:rPr sz="2000" spc="11">
                <a:solidFill>
                  <a:srgbClr val="000000"/>
                </a:solidFill>
                <a:latin typeface="FangSong"/>
                <a:cs typeface="FangSong"/>
              </a:rPr>
              <a:t>⑤①⑥②③④</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1060" y="356806"/>
            <a:ext cx="599491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17</a:t>
            </a:r>
            <a:r>
              <a:rPr sz="2400" spc="11">
                <a:solidFill>
                  <a:srgbClr val="000000"/>
                </a:solidFill>
                <a:latin typeface="FangSong"/>
                <a:cs typeface="FangSong"/>
              </a:rPr>
              <a:t>、下列句子用语得体的一项是</a:t>
            </a:r>
            <a:r>
              <a:rPr sz="2400">
                <a:solidFill>
                  <a:srgbClr val="000000"/>
                </a:solidFill>
                <a:latin typeface="FangSong"/>
                <a:cs typeface="FangSong"/>
              </a:rPr>
              <a:t>(</a:t>
            </a:r>
            <a:r>
              <a:rPr sz="2400" spc="3659">
                <a:solidFill>
                  <a:srgbClr val="000000"/>
                </a:solidFill>
                <a:latin typeface="FangSong"/>
                <a:cs typeface="FangSong"/>
              </a:rPr>
              <a:t> </a:t>
            </a:r>
            <a:r>
              <a:rPr sz="2400">
                <a:solidFill>
                  <a:srgbClr val="000000"/>
                </a:solidFill>
                <a:latin typeface="FangSong"/>
                <a:cs typeface="FangSong"/>
              </a:rPr>
              <a:t>)</a:t>
            </a:r>
          </a:p>
        </p:txBody>
      </p:sp>
      <p:sp>
        <p:nvSpPr>
          <p:cNvPr id="4" name="object 4"/>
          <p:cNvSpPr txBox="1"/>
          <p:nvPr/>
        </p:nvSpPr>
        <p:spPr>
          <a:xfrm>
            <a:off x="91439" y="1032192"/>
            <a:ext cx="10213422" cy="13106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A.</a:t>
            </a:r>
            <a:r>
              <a:rPr sz="2400" spc="12">
                <a:solidFill>
                  <a:srgbClr val="000000"/>
                </a:solidFill>
                <a:latin typeface="FangSong"/>
                <a:cs typeface="FangSong"/>
              </a:rPr>
              <a:t>日前丢失支票</a:t>
            </a:r>
            <a:r>
              <a:rPr sz="2400" spc="11">
                <a:solidFill>
                  <a:srgbClr val="000000"/>
                </a:solidFill>
                <a:latin typeface="FangSong"/>
                <a:cs typeface="FangSong"/>
              </a:rPr>
              <a:t>,蒙您及时送回,感激不尽。明天我将于百忙</a:t>
            </a:r>
          </a:p>
          <a:p>
            <a:pPr marL="0" marR="0">
              <a:lnSpc>
                <a:spcPts val="2400"/>
              </a:lnSpc>
              <a:spcBef>
                <a:spcPts val="1920"/>
              </a:spcBef>
              <a:spcAft>
                <a:spcPct val="0"/>
              </a:spcAft>
            </a:pPr>
            <a:r>
              <a:rPr sz="2400" spc="11">
                <a:solidFill>
                  <a:srgbClr val="000000"/>
                </a:solidFill>
                <a:latin typeface="FangSong"/>
                <a:cs typeface="FangSong"/>
              </a:rPr>
              <a:t>中专程前来致谢,请在家等侯。</a:t>
            </a:r>
          </a:p>
        </p:txBody>
      </p:sp>
      <p:sp>
        <p:nvSpPr>
          <p:cNvPr id="5" name="object 5"/>
          <p:cNvSpPr txBox="1"/>
          <p:nvPr/>
        </p:nvSpPr>
        <p:spPr>
          <a:xfrm>
            <a:off x="91439" y="2257869"/>
            <a:ext cx="10036409" cy="131063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B.学生会经过调查研究,写出了《我校食堂服务质量调查报</a:t>
            </a:r>
          </a:p>
          <a:p>
            <a:pPr marL="0" marR="0">
              <a:lnSpc>
                <a:spcPts val="2400"/>
              </a:lnSpc>
              <a:spcBef>
                <a:spcPts val="1919"/>
              </a:spcBef>
              <a:spcAft>
                <a:spcPct val="0"/>
              </a:spcAft>
            </a:pPr>
            <a:r>
              <a:rPr sz="2400" spc="11">
                <a:solidFill>
                  <a:srgbClr val="000000"/>
                </a:solidFill>
                <a:latin typeface="FangSong"/>
                <a:cs typeface="FangSong"/>
              </a:rPr>
              <a:t>告》,</a:t>
            </a:r>
            <a:r>
              <a:rPr sz="2400" spc="12">
                <a:solidFill>
                  <a:srgbClr val="000000"/>
                </a:solidFill>
                <a:latin typeface="FangSong"/>
                <a:cs typeface="FangSong"/>
              </a:rPr>
              <a:t>文中提出了改进意见</a:t>
            </a:r>
            <a:r>
              <a:rPr sz="2400" spc="11">
                <a:solidFill>
                  <a:srgbClr val="000000"/>
                </a:solidFill>
                <a:latin typeface="FangSong"/>
                <a:cs typeface="FangSong"/>
              </a:rPr>
              <a:t>,并且责成学校领导研究落实。</a:t>
            </a:r>
          </a:p>
        </p:txBody>
      </p:sp>
      <p:sp>
        <p:nvSpPr>
          <p:cNvPr id="6" name="object 6"/>
          <p:cNvSpPr txBox="1"/>
          <p:nvPr/>
        </p:nvSpPr>
        <p:spPr>
          <a:xfrm>
            <a:off x="1006144" y="3481379"/>
            <a:ext cx="9162592"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C.听说贵公司在经营方面存在困难,你们如需要指点的话</a:t>
            </a:r>
            <a:r>
              <a:rPr sz="2400" spc="14">
                <a:solidFill>
                  <a:srgbClr val="000000"/>
                </a:solidFill>
                <a:latin typeface="FangSong"/>
                <a:cs typeface="FangSong"/>
              </a:rPr>
              <a:t>,</a:t>
            </a:r>
            <a:r>
              <a:rPr sz="2400">
                <a:solidFill>
                  <a:srgbClr val="000000"/>
                </a:solidFill>
                <a:latin typeface="FangSong"/>
                <a:cs typeface="FangSong"/>
              </a:rPr>
              <a:t>我</a:t>
            </a:r>
          </a:p>
        </p:txBody>
      </p:sp>
      <p:sp>
        <p:nvSpPr>
          <p:cNvPr id="7" name="object 7"/>
          <p:cNvSpPr txBox="1"/>
          <p:nvPr/>
        </p:nvSpPr>
        <p:spPr>
          <a:xfrm>
            <a:off x="91439" y="4030535"/>
            <a:ext cx="259994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们将不吝赐教。</a:t>
            </a:r>
          </a:p>
        </p:txBody>
      </p:sp>
      <p:sp>
        <p:nvSpPr>
          <p:cNvPr id="8" name="object 8"/>
          <p:cNvSpPr txBox="1"/>
          <p:nvPr/>
        </p:nvSpPr>
        <p:spPr>
          <a:xfrm>
            <a:off x="1006144" y="4705667"/>
            <a:ext cx="898669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a:t>
            </a:r>
            <a:r>
              <a:rPr sz="2400" spc="12">
                <a:solidFill>
                  <a:srgbClr val="000000"/>
                </a:solidFill>
                <a:latin typeface="FangSong"/>
                <a:cs typeface="FangSong"/>
              </a:rPr>
              <a:t>奉上拙著一本</a:t>
            </a:r>
            <a:r>
              <a:rPr sz="2400" spc="11">
                <a:solidFill>
                  <a:srgbClr val="000000"/>
                </a:solidFill>
                <a:latin typeface="FangSong"/>
                <a:cs typeface="FangSong"/>
              </a:rPr>
              <a:t>,鄙人才疏识浅,书中谬误甚多,特此敬请斧</a:t>
            </a:r>
          </a:p>
        </p:txBody>
      </p:sp>
      <p:sp>
        <p:nvSpPr>
          <p:cNvPr id="9" name="object 9"/>
          <p:cNvSpPr txBox="1"/>
          <p:nvPr/>
        </p:nvSpPr>
        <p:spPr>
          <a:xfrm>
            <a:off x="91439" y="5254688"/>
            <a:ext cx="10683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正。</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1060" y="356806"/>
            <a:ext cx="581790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18</a:t>
            </a:r>
            <a:r>
              <a:rPr sz="2400" spc="11">
                <a:solidFill>
                  <a:srgbClr val="000000"/>
                </a:solidFill>
                <a:latin typeface="FangSong"/>
                <a:cs typeface="FangSong"/>
              </a:rPr>
              <a:t>、下列各句表达得体的一项是</a:t>
            </a:r>
            <a:r>
              <a:rPr sz="2400">
                <a:solidFill>
                  <a:srgbClr val="000000"/>
                </a:solidFill>
                <a:latin typeface="FangSong"/>
                <a:cs typeface="FangSong"/>
              </a:rPr>
              <a:t>(</a:t>
            </a:r>
            <a:r>
              <a:rPr sz="2400" spc="2447">
                <a:solidFill>
                  <a:srgbClr val="000000"/>
                </a:solidFill>
                <a:latin typeface="FangSong"/>
                <a:cs typeface="FangSong"/>
              </a:rPr>
              <a:t> </a:t>
            </a:r>
            <a:r>
              <a:rPr sz="2400">
                <a:solidFill>
                  <a:srgbClr val="000000"/>
                </a:solidFill>
                <a:latin typeface="FangSong"/>
                <a:cs typeface="FangSong"/>
              </a:rPr>
              <a:t>)</a:t>
            </a:r>
          </a:p>
        </p:txBody>
      </p:sp>
      <p:sp>
        <p:nvSpPr>
          <p:cNvPr id="4" name="object 4"/>
          <p:cNvSpPr txBox="1"/>
          <p:nvPr/>
        </p:nvSpPr>
        <p:spPr>
          <a:xfrm>
            <a:off x="91439" y="1032192"/>
            <a:ext cx="10038600" cy="13106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A.王明肯定李昊的写作水平</a:t>
            </a:r>
            <a:r>
              <a:rPr sz="2400" spc="12">
                <a:solidFill>
                  <a:srgbClr val="000000"/>
                </a:solidFill>
                <a:latin typeface="FangSong"/>
                <a:cs typeface="FangSong"/>
              </a:rPr>
              <a:t>:"</a:t>
            </a:r>
            <a:r>
              <a:rPr sz="2400" spc="11">
                <a:solidFill>
                  <a:srgbClr val="000000"/>
                </a:solidFill>
                <a:latin typeface="FangSong"/>
                <a:cs typeface="FangSong"/>
              </a:rPr>
              <a:t>您的文章写得真好,本世纪散</a:t>
            </a:r>
          </a:p>
          <a:p>
            <a:pPr marL="0" marR="0">
              <a:lnSpc>
                <a:spcPts val="2400"/>
              </a:lnSpc>
              <a:spcBef>
                <a:spcPts val="1920"/>
              </a:spcBef>
              <a:spcAft>
                <a:spcPct val="0"/>
              </a:spcAft>
            </a:pPr>
            <a:r>
              <a:rPr sz="2400" spc="12">
                <a:solidFill>
                  <a:srgbClr val="000000"/>
                </a:solidFill>
                <a:latin typeface="FangSong"/>
                <a:cs typeface="FangSong"/>
              </a:rPr>
              <a:t>文百家</a:t>
            </a:r>
            <a:r>
              <a:rPr sz="2400" spc="11">
                <a:solidFill>
                  <a:srgbClr val="000000"/>
                </a:solidFill>
                <a:latin typeface="FangSong"/>
                <a:cs typeface="FangSong"/>
              </a:rPr>
              <a:t>,您必能忝列其中。</a:t>
            </a:r>
            <a:r>
              <a:rPr sz="2400">
                <a:solidFill>
                  <a:srgbClr val="000000"/>
                </a:solidFill>
                <a:latin typeface="FangSong"/>
                <a:cs typeface="FangSong"/>
              </a:rPr>
              <a:t>"</a:t>
            </a:r>
          </a:p>
        </p:txBody>
      </p:sp>
      <p:sp>
        <p:nvSpPr>
          <p:cNvPr id="5" name="object 5"/>
          <p:cNvSpPr txBox="1"/>
          <p:nvPr/>
        </p:nvSpPr>
        <p:spPr>
          <a:xfrm>
            <a:off x="91439" y="2257869"/>
            <a:ext cx="10215612" cy="131063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B.</a:t>
            </a:r>
            <a:r>
              <a:rPr sz="2400" spc="12">
                <a:solidFill>
                  <a:srgbClr val="000000"/>
                </a:solidFill>
                <a:latin typeface="FangSong"/>
                <a:cs typeface="FangSong"/>
              </a:rPr>
              <a:t>张磊过生日</a:t>
            </a:r>
            <a:r>
              <a:rPr sz="2400" spc="11">
                <a:solidFill>
                  <a:srgbClr val="000000"/>
                </a:solidFill>
                <a:latin typeface="FangSong"/>
                <a:cs typeface="FangSong"/>
              </a:rPr>
              <a:t>,接受朋友的礼物:"既然你这么客气,又这么真</a:t>
            </a:r>
          </a:p>
          <a:p>
            <a:pPr marL="0" marR="0">
              <a:lnSpc>
                <a:spcPts val="2400"/>
              </a:lnSpc>
              <a:spcBef>
                <a:spcPts val="1919"/>
              </a:spcBef>
              <a:spcAft>
                <a:spcPct val="0"/>
              </a:spcAft>
            </a:pPr>
            <a:r>
              <a:rPr sz="2400" spc="11">
                <a:solidFill>
                  <a:srgbClr val="000000"/>
                </a:solidFill>
                <a:latin typeface="FangSong"/>
                <a:cs typeface="FangSong"/>
              </a:rPr>
              <a:t>诚,那我就笑纳了。</a:t>
            </a:r>
            <a:r>
              <a:rPr sz="2400">
                <a:solidFill>
                  <a:srgbClr val="000000"/>
                </a:solidFill>
                <a:latin typeface="FangSong"/>
                <a:cs typeface="FangSong"/>
              </a:rPr>
              <a:t>"</a:t>
            </a:r>
          </a:p>
        </p:txBody>
      </p:sp>
      <p:sp>
        <p:nvSpPr>
          <p:cNvPr id="6" name="object 6"/>
          <p:cNvSpPr txBox="1"/>
          <p:nvPr/>
        </p:nvSpPr>
        <p:spPr>
          <a:xfrm>
            <a:off x="91439" y="3481379"/>
            <a:ext cx="9686240" cy="13111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2"/>
              </a:lnSpc>
              <a:spcBef>
                <a:spcPct val="0"/>
              </a:spcBef>
              <a:spcAft>
                <a:spcPct val="0"/>
              </a:spcAft>
            </a:pPr>
            <a:r>
              <a:rPr sz="2400" spc="11">
                <a:solidFill>
                  <a:srgbClr val="000000"/>
                </a:solidFill>
                <a:latin typeface="FangSong"/>
                <a:cs typeface="FangSong"/>
              </a:rPr>
              <a:t>C.刘娟在纪念抗战胜利70周年活动中,采访抗日女英雄时</a:t>
            </a:r>
          </a:p>
          <a:p>
            <a:pPr marL="0" marR="0">
              <a:lnSpc>
                <a:spcPts val="2400"/>
              </a:lnSpc>
              <a:spcBef>
                <a:spcPts val="1921"/>
              </a:spcBef>
              <a:spcAft>
                <a:spcPct val="0"/>
              </a:spcAft>
            </a:pPr>
            <a:r>
              <a:rPr sz="2400" spc="11">
                <a:solidFill>
                  <a:srgbClr val="000000"/>
                </a:solidFill>
                <a:latin typeface="FangSong"/>
                <a:cs typeface="FangSong"/>
              </a:rPr>
              <a:t>问:"</a:t>
            </a:r>
            <a:r>
              <a:rPr sz="2400" spc="12">
                <a:solidFill>
                  <a:srgbClr val="000000"/>
                </a:solidFill>
                <a:latin typeface="FangSong"/>
                <a:cs typeface="FangSong"/>
              </a:rPr>
              <a:t>老奶奶</a:t>
            </a:r>
            <a:r>
              <a:rPr sz="2400" spc="11">
                <a:solidFill>
                  <a:srgbClr val="000000"/>
                </a:solidFill>
                <a:latin typeface="FangSong"/>
                <a:cs typeface="FangSong"/>
              </a:rPr>
              <a:t>,请问您芳龄。</a:t>
            </a:r>
            <a:r>
              <a:rPr sz="2400">
                <a:solidFill>
                  <a:srgbClr val="000000"/>
                </a:solidFill>
                <a:latin typeface="FangSong"/>
                <a:cs typeface="FangSong"/>
              </a:rPr>
              <a:t>"</a:t>
            </a:r>
          </a:p>
        </p:txBody>
      </p:sp>
      <p:sp>
        <p:nvSpPr>
          <p:cNvPr id="7" name="object 7"/>
          <p:cNvSpPr txBox="1"/>
          <p:nvPr/>
        </p:nvSpPr>
        <p:spPr>
          <a:xfrm>
            <a:off x="91439" y="4705667"/>
            <a:ext cx="10217365" cy="131102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D.75岁高龄的前院长说:"</a:t>
            </a:r>
            <a:r>
              <a:rPr sz="2400" spc="12">
                <a:solidFill>
                  <a:srgbClr val="000000"/>
                </a:solidFill>
                <a:latin typeface="FangSong"/>
                <a:cs typeface="FangSong"/>
              </a:rPr>
              <a:t>好吧</a:t>
            </a:r>
            <a:r>
              <a:rPr sz="2400" spc="11">
                <a:solidFill>
                  <a:srgbClr val="000000"/>
                </a:solidFill>
                <a:latin typeface="FangSong"/>
                <a:cs typeface="FangSong"/>
              </a:rPr>
              <a:t>,既然诸位如此客气,那么这件</a:t>
            </a:r>
          </a:p>
          <a:p>
            <a:pPr marL="0" marR="0">
              <a:lnSpc>
                <a:spcPts val="2400"/>
              </a:lnSpc>
              <a:spcBef>
                <a:spcPts val="1923"/>
              </a:spcBef>
              <a:spcAft>
                <a:spcPct val="0"/>
              </a:spcAft>
            </a:pPr>
            <a:r>
              <a:rPr sz="2400" spc="11">
                <a:solidFill>
                  <a:srgbClr val="000000"/>
                </a:solidFill>
                <a:latin typeface="FangSong"/>
                <a:cs typeface="FangSong"/>
              </a:rPr>
              <a:t>事就由老朽做主了!"</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45543"/>
            <a:ext cx="10187320" cy="12011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07136" marR="0">
              <a:lnSpc>
                <a:spcPts val="2195"/>
              </a:lnSpc>
              <a:spcBef>
                <a:spcPct val="0"/>
              </a:spcBef>
              <a:spcAft>
                <a:spcPct val="0"/>
              </a:spcAft>
            </a:pPr>
            <a:r>
              <a:rPr sz="2200" spc="10">
                <a:solidFill>
                  <a:srgbClr val="000000"/>
                </a:solidFill>
                <a:latin typeface="FangSong"/>
                <a:cs typeface="FangSong"/>
              </a:rPr>
              <a:t>19</a:t>
            </a:r>
            <a:r>
              <a:rPr sz="2200" spc="12">
                <a:solidFill>
                  <a:srgbClr val="000000"/>
                </a:solidFill>
                <a:latin typeface="FangSong"/>
                <a:cs typeface="FangSong"/>
              </a:rPr>
              <a:t>、下面文字有三处推断存在问题</a:t>
            </a:r>
            <a:r>
              <a:rPr sz="2200" spc="15">
                <a:solidFill>
                  <a:srgbClr val="000000"/>
                </a:solidFill>
                <a:latin typeface="FangSong"/>
                <a:cs typeface="FangSong"/>
              </a:rPr>
              <a:t>,</a:t>
            </a:r>
            <a:r>
              <a:rPr sz="2200" spc="14">
                <a:solidFill>
                  <a:srgbClr val="000000"/>
                </a:solidFill>
                <a:latin typeface="FangSong"/>
                <a:cs typeface="FangSong"/>
              </a:rPr>
              <a:t>请参照①的方式</a:t>
            </a:r>
            <a:r>
              <a:rPr sz="2200" spc="15">
                <a:solidFill>
                  <a:srgbClr val="000000"/>
                </a:solidFill>
                <a:latin typeface="FangSong"/>
                <a:cs typeface="FangSong"/>
              </a:rPr>
              <a:t>,</a:t>
            </a:r>
            <a:r>
              <a:rPr sz="2200" spc="10">
                <a:solidFill>
                  <a:srgbClr val="000000"/>
                </a:solidFill>
                <a:latin typeface="FangSong"/>
                <a:cs typeface="FangSong"/>
              </a:rPr>
              <a:t>说明另外两出</a:t>
            </a:r>
          </a:p>
          <a:p>
            <a:pPr marL="0" marR="0">
              <a:lnSpc>
                <a:spcPts val="2195"/>
              </a:lnSpc>
              <a:spcBef>
                <a:spcPts val="1766"/>
              </a:spcBef>
              <a:spcAft>
                <a:spcPct val="0"/>
              </a:spcAft>
            </a:pPr>
            <a:r>
              <a:rPr sz="2200" spc="10">
                <a:solidFill>
                  <a:srgbClr val="000000"/>
                </a:solidFill>
                <a:latin typeface="FangSong"/>
                <a:cs typeface="FangSong"/>
              </a:rPr>
              <a:t>问题。</a:t>
            </a:r>
          </a:p>
        </p:txBody>
      </p:sp>
      <p:sp>
        <p:nvSpPr>
          <p:cNvPr id="4" name="object 4"/>
          <p:cNvSpPr txBox="1"/>
          <p:nvPr/>
        </p:nvSpPr>
        <p:spPr>
          <a:xfrm>
            <a:off x="91439" y="1478129"/>
            <a:ext cx="10506074" cy="37161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3672" marR="0">
              <a:lnSpc>
                <a:spcPts val="2195"/>
              </a:lnSpc>
              <a:spcBef>
                <a:spcPct val="0"/>
              </a:spcBef>
              <a:spcAft>
                <a:spcPct val="0"/>
              </a:spcAft>
            </a:pPr>
            <a:r>
              <a:rPr sz="2200" spc="20">
                <a:solidFill>
                  <a:srgbClr val="000000"/>
                </a:solidFill>
                <a:latin typeface="FangSong"/>
                <a:cs typeface="FangSong"/>
              </a:rPr>
              <a:t>近日</a:t>
            </a:r>
            <a:r>
              <a:rPr sz="2200">
                <a:solidFill>
                  <a:srgbClr val="000000"/>
                </a:solidFill>
                <a:latin typeface="FangSong"/>
                <a:cs typeface="FangSong"/>
              </a:rPr>
              <a:t>,</a:t>
            </a:r>
            <a:r>
              <a:rPr sz="2200" spc="12">
                <a:solidFill>
                  <a:srgbClr val="000000"/>
                </a:solidFill>
                <a:latin typeface="FangSong"/>
                <a:cs typeface="FangSong"/>
              </a:rPr>
              <a:t>由商务印书馆出版、中国社科院语言所修订的《新华字典》</a:t>
            </a:r>
            <a:r>
              <a:rPr sz="2200" spc="10">
                <a:solidFill>
                  <a:srgbClr val="000000"/>
                </a:solidFill>
                <a:latin typeface="FangSong"/>
                <a:cs typeface="FangSong"/>
              </a:rPr>
              <a:t>APP</a:t>
            </a:r>
          </a:p>
          <a:p>
            <a:pPr marL="0" marR="0">
              <a:lnSpc>
                <a:spcPts val="2198"/>
              </a:lnSpc>
              <a:spcBef>
                <a:spcPts val="1761"/>
              </a:spcBef>
              <a:spcAft>
                <a:spcPct val="0"/>
              </a:spcAft>
            </a:pPr>
            <a:r>
              <a:rPr sz="2200" spc="12">
                <a:solidFill>
                  <a:srgbClr val="000000"/>
                </a:solidFill>
                <a:latin typeface="FangSong"/>
                <a:cs typeface="FangSong"/>
              </a:rPr>
              <a:t>上线。但是这款</a:t>
            </a:r>
            <a:r>
              <a:rPr sz="2200" spc="11">
                <a:solidFill>
                  <a:srgbClr val="000000"/>
                </a:solidFill>
                <a:latin typeface="FangSong"/>
                <a:cs typeface="FangSong"/>
              </a:rPr>
              <a:t>APP</a:t>
            </a:r>
            <a:r>
              <a:rPr sz="2200" spc="15">
                <a:solidFill>
                  <a:srgbClr val="000000"/>
                </a:solidFill>
                <a:latin typeface="FangSong"/>
                <a:cs typeface="FangSong"/>
              </a:rPr>
              <a:t>每天仅有2</a:t>
            </a:r>
            <a:r>
              <a:rPr sz="2200" spc="12">
                <a:solidFill>
                  <a:srgbClr val="000000"/>
                </a:solidFill>
                <a:latin typeface="FangSong"/>
                <a:cs typeface="FangSong"/>
              </a:rPr>
              <a:t>个字的免费体验</a:t>
            </a:r>
            <a:r>
              <a:rPr sz="2200" spc="15">
                <a:solidFill>
                  <a:srgbClr val="000000"/>
                </a:solidFill>
                <a:latin typeface="FangSong"/>
                <a:cs typeface="FangSong"/>
              </a:rPr>
              <a:t>,</a:t>
            </a:r>
            <a:r>
              <a:rPr sz="2200" spc="12">
                <a:solidFill>
                  <a:srgbClr val="000000"/>
                </a:solidFill>
                <a:latin typeface="FangSong"/>
                <a:cs typeface="FangSong"/>
              </a:rPr>
              <a:t>完整版需付费最低</a:t>
            </a:r>
            <a:r>
              <a:rPr sz="2200" spc="15">
                <a:solidFill>
                  <a:srgbClr val="000000"/>
                </a:solidFill>
                <a:latin typeface="FangSong"/>
                <a:cs typeface="FangSong"/>
              </a:rPr>
              <a:t>40</a:t>
            </a:r>
            <a:r>
              <a:rPr sz="2200">
                <a:solidFill>
                  <a:srgbClr val="000000"/>
                </a:solidFill>
                <a:latin typeface="FangSong"/>
                <a:cs typeface="FangSong"/>
              </a:rPr>
              <a:t>元</a:t>
            </a:r>
          </a:p>
          <a:p>
            <a:pPr marL="0" marR="0">
              <a:lnSpc>
                <a:spcPts val="2195"/>
              </a:lnSpc>
              <a:spcBef>
                <a:spcPts val="1717"/>
              </a:spcBef>
              <a:spcAft>
                <a:spcPct val="0"/>
              </a:spcAft>
            </a:pPr>
            <a:r>
              <a:rPr sz="2200" spc="15">
                <a:solidFill>
                  <a:srgbClr val="000000"/>
                </a:solidFill>
                <a:latin typeface="FangSong"/>
                <a:cs typeface="FangSong"/>
              </a:rPr>
              <a:t>(</a:t>
            </a:r>
            <a:r>
              <a:rPr sz="2200" spc="14">
                <a:solidFill>
                  <a:srgbClr val="000000"/>
                </a:solidFill>
                <a:latin typeface="FangSong"/>
                <a:cs typeface="FangSong"/>
              </a:rPr>
              <a:t>商务印书馆出版的《新华字典》纸质版才</a:t>
            </a:r>
            <a:r>
              <a:rPr sz="2200" spc="10">
                <a:solidFill>
                  <a:srgbClr val="000000"/>
                </a:solidFill>
                <a:latin typeface="FangSong"/>
                <a:cs typeface="FangSong"/>
              </a:rPr>
              <a:t>24.9</a:t>
            </a:r>
            <a:r>
              <a:rPr sz="2200" spc="20">
                <a:solidFill>
                  <a:srgbClr val="000000"/>
                </a:solidFill>
                <a:latin typeface="FangSong"/>
                <a:cs typeface="FangSong"/>
              </a:rPr>
              <a:t>元</a:t>
            </a:r>
            <a:r>
              <a:rPr sz="2200" spc="10">
                <a:solidFill>
                  <a:srgbClr val="000000"/>
                </a:solidFill>
                <a:latin typeface="FangSong"/>
                <a:cs typeface="FangSong"/>
              </a:rPr>
              <a:t>),引起了许多人的吐槽。</a:t>
            </a:r>
          </a:p>
          <a:p>
            <a:pPr marL="0" marR="0">
              <a:lnSpc>
                <a:spcPts val="2195"/>
              </a:lnSpc>
              <a:spcBef>
                <a:spcPts val="1764"/>
              </a:spcBef>
              <a:spcAft>
                <a:spcPct val="0"/>
              </a:spcAft>
            </a:pPr>
            <a:r>
              <a:rPr sz="2200" spc="14">
                <a:solidFill>
                  <a:srgbClr val="000000"/>
                </a:solidFill>
                <a:latin typeface="FangSong"/>
                <a:cs typeface="FangSong"/>
              </a:rPr>
              <a:t>纵观一些使用度很高的工具类词典</a:t>
            </a:r>
            <a:r>
              <a:rPr sz="2200">
                <a:solidFill>
                  <a:srgbClr val="000000"/>
                </a:solidFill>
                <a:latin typeface="FangSong"/>
                <a:cs typeface="FangSong"/>
              </a:rPr>
              <a:t>,</a:t>
            </a:r>
            <a:r>
              <a:rPr sz="2200" spc="20">
                <a:solidFill>
                  <a:srgbClr val="000000"/>
                </a:solidFill>
                <a:latin typeface="FangSong"/>
                <a:cs typeface="FangSong"/>
              </a:rPr>
              <a:t>在</a:t>
            </a:r>
            <a:r>
              <a:rPr sz="2200" spc="12">
                <a:solidFill>
                  <a:srgbClr val="000000"/>
                </a:solidFill>
                <a:latin typeface="FangSong"/>
                <a:cs typeface="FangSong"/>
              </a:rPr>
              <a:t>APP</a:t>
            </a:r>
            <a:r>
              <a:rPr sz="2200" spc="10">
                <a:solidFill>
                  <a:srgbClr val="000000"/>
                </a:solidFill>
                <a:latin typeface="FangSong"/>
                <a:cs typeface="FangSong"/>
              </a:rPr>
              <a:t>版本开发上都普遍延续了免费</a:t>
            </a:r>
          </a:p>
          <a:p>
            <a:pPr marL="0" marR="0">
              <a:lnSpc>
                <a:spcPts val="2198"/>
              </a:lnSpc>
              <a:spcBef>
                <a:spcPts val="1711"/>
              </a:spcBef>
              <a:spcAft>
                <a:spcPct val="0"/>
              </a:spcAft>
            </a:pPr>
            <a:r>
              <a:rPr sz="2200" spc="10">
                <a:solidFill>
                  <a:srgbClr val="000000"/>
                </a:solidFill>
                <a:latin typeface="FangSong"/>
                <a:cs typeface="FangSong"/>
              </a:rPr>
              <a:t>使用的特点。比如牛津、剑桥出版的英汉互译词典。可见要获得良好的</a:t>
            </a:r>
          </a:p>
          <a:p>
            <a:pPr marL="0" marR="0">
              <a:lnSpc>
                <a:spcPts val="2195"/>
              </a:lnSpc>
              <a:spcBef>
                <a:spcPts val="1765"/>
              </a:spcBef>
              <a:spcAft>
                <a:spcPct val="0"/>
              </a:spcAft>
            </a:pPr>
            <a:r>
              <a:rPr sz="2200" spc="15">
                <a:solidFill>
                  <a:srgbClr val="000000"/>
                </a:solidFill>
                <a:latin typeface="FangSong"/>
                <a:cs typeface="FangSong"/>
              </a:rPr>
              <a:t>用户体验,</a:t>
            </a:r>
            <a:r>
              <a:rPr sz="2200" spc="12">
                <a:solidFill>
                  <a:srgbClr val="000000"/>
                </a:solidFill>
                <a:latin typeface="FangSong"/>
                <a:cs typeface="FangSong"/>
              </a:rPr>
              <a:t>工具类词典APP</a:t>
            </a:r>
            <a:r>
              <a:rPr sz="2200" spc="14">
                <a:solidFill>
                  <a:srgbClr val="000000"/>
                </a:solidFill>
                <a:latin typeface="FangSong"/>
                <a:cs typeface="FangSong"/>
              </a:rPr>
              <a:t>就必须免费。因为在网络时代</a:t>
            </a:r>
            <a:r>
              <a:rPr sz="2200">
                <a:solidFill>
                  <a:srgbClr val="000000"/>
                </a:solidFill>
                <a:latin typeface="FangSong"/>
                <a:cs typeface="FangSong"/>
              </a:rPr>
              <a:t>,</a:t>
            </a:r>
            <a:r>
              <a:rPr sz="2200" spc="10">
                <a:solidFill>
                  <a:srgbClr val="000000"/>
                </a:solidFill>
                <a:latin typeface="FangSong"/>
                <a:cs typeface="FangSong"/>
              </a:rPr>
              <a:t>只有免费的东西</a:t>
            </a:r>
          </a:p>
          <a:p>
            <a:pPr marL="0" marR="0">
              <a:lnSpc>
                <a:spcPts val="2195"/>
              </a:lnSpc>
              <a:spcBef>
                <a:spcPts val="1764"/>
              </a:spcBef>
              <a:spcAft>
                <a:spcPct val="0"/>
              </a:spcAft>
            </a:pPr>
            <a:r>
              <a:rPr sz="2200" spc="14">
                <a:solidFill>
                  <a:srgbClr val="000000"/>
                </a:solidFill>
                <a:latin typeface="FangSong"/>
                <a:cs typeface="FangSong"/>
              </a:rPr>
              <a:t>才会赢得广泛的用户基础</a:t>
            </a:r>
            <a:r>
              <a:rPr sz="2200">
                <a:solidFill>
                  <a:srgbClr val="000000"/>
                </a:solidFill>
                <a:latin typeface="FangSong"/>
                <a:cs typeface="FangSong"/>
              </a:rPr>
              <a:t>;</a:t>
            </a:r>
            <a:r>
              <a:rPr sz="2200" spc="15">
                <a:solidFill>
                  <a:srgbClr val="000000"/>
                </a:solidFill>
                <a:latin typeface="FangSong"/>
                <a:cs typeface="FangSong"/>
              </a:rPr>
              <a:t>收费的东西</a:t>
            </a:r>
            <a:r>
              <a:rPr sz="2200">
                <a:solidFill>
                  <a:srgbClr val="000000"/>
                </a:solidFill>
                <a:latin typeface="FangSong"/>
                <a:cs typeface="FangSong"/>
              </a:rPr>
              <a:t>,</a:t>
            </a:r>
            <a:r>
              <a:rPr sz="2200" spc="10">
                <a:solidFill>
                  <a:srgbClr val="000000"/>
                </a:solidFill>
                <a:latin typeface="FangSong"/>
                <a:cs typeface="FangSong"/>
              </a:rPr>
              <a:t>必定无人过问。</a:t>
            </a:r>
          </a:p>
        </p:txBody>
      </p:sp>
      <p:sp>
        <p:nvSpPr>
          <p:cNvPr id="5" name="object 5"/>
          <p:cNvSpPr txBox="1"/>
          <p:nvPr/>
        </p:nvSpPr>
        <p:spPr>
          <a:xfrm>
            <a:off x="91439" y="5126077"/>
            <a:ext cx="8079316"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4">
                <a:solidFill>
                  <a:srgbClr val="000000"/>
                </a:solidFill>
                <a:latin typeface="FangSong"/>
                <a:cs typeface="FangSong"/>
              </a:rPr>
              <a:t>①获得良好的用户体验</a:t>
            </a:r>
            <a:r>
              <a:rPr sz="2200">
                <a:solidFill>
                  <a:srgbClr val="000000"/>
                </a:solidFill>
                <a:latin typeface="FangSong"/>
                <a:cs typeface="FangSong"/>
              </a:rPr>
              <a:t>,</a:t>
            </a:r>
            <a:r>
              <a:rPr sz="2200" spc="15">
                <a:solidFill>
                  <a:srgbClr val="000000"/>
                </a:solidFill>
                <a:latin typeface="FangSong"/>
                <a:cs typeface="FangSong"/>
              </a:rPr>
              <a:t>工具类词典</a:t>
            </a:r>
            <a:r>
              <a:rPr sz="2200" spc="12">
                <a:solidFill>
                  <a:srgbClr val="000000"/>
                </a:solidFill>
                <a:latin typeface="FangSong"/>
                <a:cs typeface="FangSong"/>
              </a:rPr>
              <a:t>APP</a:t>
            </a:r>
            <a:r>
              <a:rPr sz="2200">
                <a:solidFill>
                  <a:srgbClr val="000000"/>
                </a:solidFill>
                <a:latin typeface="FangSong"/>
                <a:cs typeface="FangSong"/>
              </a:rPr>
              <a:t>不一定必须免费。</a:t>
            </a:r>
          </a:p>
        </p:txBody>
      </p:sp>
      <p:sp>
        <p:nvSpPr>
          <p:cNvPr id="6" name="object 6"/>
          <p:cNvSpPr txBox="1"/>
          <p:nvPr/>
        </p:nvSpPr>
        <p:spPr>
          <a:xfrm>
            <a:off x="91439" y="5756962"/>
            <a:ext cx="698296" cy="13274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②</a:t>
            </a:r>
          </a:p>
          <a:p>
            <a:pPr marL="0" marR="0">
              <a:lnSpc>
                <a:spcPts val="2198"/>
              </a:lnSpc>
              <a:spcBef>
                <a:spcPts val="2757"/>
              </a:spcBef>
              <a:spcAft>
                <a:spcPct val="0"/>
              </a:spcAft>
            </a:pPr>
            <a:r>
              <a:rPr sz="2200">
                <a:solidFill>
                  <a:srgbClr val="000000"/>
                </a:solidFill>
                <a:latin typeface="FangSong"/>
                <a:cs typeface="FangSong"/>
              </a:rPr>
              <a:t>③</a:t>
            </a:r>
          </a:p>
        </p:txBody>
      </p:sp>
      <p:sp>
        <p:nvSpPr>
          <p:cNvPr id="7" name="object 7"/>
          <p:cNvSpPr txBox="1"/>
          <p:nvPr/>
        </p:nvSpPr>
        <p:spPr>
          <a:xfrm>
            <a:off x="1502917" y="5756962"/>
            <a:ext cx="698296" cy="13274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a:t>
            </a:r>
          </a:p>
          <a:p>
            <a:pPr marL="0" marR="0">
              <a:lnSpc>
                <a:spcPts val="2198"/>
              </a:lnSpc>
              <a:spcBef>
                <a:spcPts val="2757"/>
              </a:spcBef>
              <a:spcAft>
                <a:spcPct val="0"/>
              </a:spcAft>
            </a:pPr>
            <a:r>
              <a:rPr sz="2200">
                <a:solidFill>
                  <a:srgbClr val="000000"/>
                </a:solidFill>
                <a:latin typeface="FangSong"/>
                <a:cs typeface="FangSong"/>
              </a:rPr>
              <a:t>。</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7596178" cy="1655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1">
                <a:solidFill>
                  <a:srgbClr val="000000"/>
                </a:solidFill>
                <a:latin typeface="FangSong"/>
                <a:cs typeface="FangSong"/>
              </a:rPr>
              <a:t>免费的东西不一定会赢得广泛的用户基础</a:t>
            </a:r>
            <a:r>
              <a:rPr sz="2800">
                <a:solidFill>
                  <a:srgbClr val="000000"/>
                </a:solidFill>
                <a:latin typeface="FangSong"/>
                <a:cs typeface="FangSong"/>
              </a:rPr>
              <a:t>;</a:t>
            </a:r>
          </a:p>
          <a:p>
            <a:pPr marL="0" marR="0">
              <a:lnSpc>
                <a:spcPts val="2795"/>
              </a:lnSpc>
              <a:spcBef>
                <a:spcPts val="3243"/>
              </a:spcBef>
              <a:spcAft>
                <a:spcPct val="0"/>
              </a:spcAft>
            </a:pPr>
            <a:r>
              <a:rPr sz="2800">
                <a:solidFill>
                  <a:srgbClr val="000000"/>
                </a:solidFill>
                <a:latin typeface="FangSong"/>
                <a:cs typeface="FangSong"/>
              </a:rPr>
              <a:t>收费的东西，不一定无人过问</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047363"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20</a:t>
            </a:r>
            <a:r>
              <a:rPr sz="2400" spc="11">
                <a:solidFill>
                  <a:srgbClr val="000000"/>
                </a:solidFill>
                <a:latin typeface="FangSong"/>
                <a:cs typeface="FangSong"/>
              </a:rPr>
              <a:t>、下列文段有三处推断存在问题,请参考①的方式,说明另</a:t>
            </a:r>
          </a:p>
          <a:p>
            <a:pPr marL="0" marR="0">
              <a:lnSpc>
                <a:spcPts val="2400"/>
              </a:lnSpc>
              <a:spcBef>
                <a:spcPts val="1922"/>
              </a:spcBef>
              <a:spcAft>
                <a:spcPct val="0"/>
              </a:spcAft>
            </a:pPr>
            <a:r>
              <a:rPr sz="2400" spc="11">
                <a:solidFill>
                  <a:srgbClr val="000000"/>
                </a:solidFill>
                <a:latin typeface="FangSong"/>
                <a:cs typeface="FangSong"/>
              </a:rPr>
              <a:t>外两处问题。</a:t>
            </a:r>
          </a:p>
        </p:txBody>
      </p:sp>
      <p:sp>
        <p:nvSpPr>
          <p:cNvPr id="4" name="object 4"/>
          <p:cNvSpPr txBox="1"/>
          <p:nvPr/>
        </p:nvSpPr>
        <p:spPr>
          <a:xfrm>
            <a:off x="91439" y="1580832"/>
            <a:ext cx="10570952" cy="350583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1772" marR="0">
              <a:lnSpc>
                <a:spcPts val="2400"/>
              </a:lnSpc>
              <a:spcBef>
                <a:spcPct val="0"/>
              </a:spcBef>
              <a:spcAft>
                <a:spcPct val="0"/>
              </a:spcAft>
            </a:pPr>
            <a:r>
              <a:rPr sz="2400" spc="11">
                <a:solidFill>
                  <a:srgbClr val="000000"/>
                </a:solidFill>
                <a:latin typeface="FangSong"/>
                <a:cs typeface="FangSong"/>
              </a:rPr>
              <a:t>痛风是一种侵犯关节的慢性全身性疾病,好发的部位一般在脚趾、</a:t>
            </a:r>
          </a:p>
          <a:p>
            <a:pPr marL="0" marR="0">
              <a:lnSpc>
                <a:spcPts val="2402"/>
              </a:lnSpc>
              <a:spcBef>
                <a:spcPts val="1917"/>
              </a:spcBef>
              <a:spcAft>
                <a:spcPct val="0"/>
              </a:spcAft>
            </a:pPr>
            <a:r>
              <a:rPr sz="2400" spc="11">
                <a:solidFill>
                  <a:srgbClr val="000000"/>
                </a:solidFill>
                <a:latin typeface="FangSong"/>
                <a:cs typeface="FangSong"/>
              </a:rPr>
              <a:t>手肘等末端小关节。痛风症状表现为发作部位会出现疼痛感,一旦</a:t>
            </a:r>
          </a:p>
          <a:p>
            <a:pPr marL="0" marR="0">
              <a:lnSpc>
                <a:spcPts val="2400"/>
              </a:lnSpc>
              <a:spcBef>
                <a:spcPts val="1923"/>
              </a:spcBef>
              <a:spcAft>
                <a:spcPct val="0"/>
              </a:spcAft>
            </a:pPr>
            <a:r>
              <a:rPr sz="2400" spc="11">
                <a:solidFill>
                  <a:srgbClr val="000000"/>
                </a:solidFill>
                <a:latin typeface="FangSong"/>
                <a:cs typeface="FangSong"/>
              </a:rPr>
              <a:t>脚趾或手肘等末端小关节肿痛,就能够判断是痛风。诱发痛风的原</a:t>
            </a:r>
          </a:p>
          <a:p>
            <a:pPr marL="0" marR="0">
              <a:lnSpc>
                <a:spcPts val="2400"/>
              </a:lnSpc>
              <a:spcBef>
                <a:spcPts val="1970"/>
              </a:spcBef>
              <a:spcAft>
                <a:spcPct val="0"/>
              </a:spcAft>
            </a:pPr>
            <a:r>
              <a:rPr sz="2400" spc="12">
                <a:solidFill>
                  <a:srgbClr val="000000"/>
                </a:solidFill>
                <a:latin typeface="FangSong"/>
                <a:cs typeface="FangSong"/>
              </a:rPr>
              <a:t>因很多</a:t>
            </a:r>
            <a:r>
              <a:rPr sz="2400" spc="11">
                <a:solidFill>
                  <a:srgbClr val="000000"/>
                </a:solidFill>
                <a:latin typeface="FangSong"/>
                <a:cs typeface="FangSong"/>
              </a:rPr>
              <a:t>,饮食不当是一个常见诱因。在日常生活中</a:t>
            </a:r>
            <a:r>
              <a:rPr sz="2400" spc="15">
                <a:solidFill>
                  <a:srgbClr val="000000"/>
                </a:solidFill>
                <a:latin typeface="FangSong"/>
                <a:cs typeface="FangSong"/>
              </a:rPr>
              <a:t>,</a:t>
            </a:r>
            <a:r>
              <a:rPr sz="2400" spc="11">
                <a:solidFill>
                  <a:srgbClr val="000000"/>
                </a:solidFill>
                <a:latin typeface="FangSong"/>
                <a:cs typeface="FangSong"/>
              </a:rPr>
              <a:t>如果避免饮食不</a:t>
            </a:r>
          </a:p>
          <a:p>
            <a:pPr marL="0" marR="0">
              <a:lnSpc>
                <a:spcPts val="2400"/>
              </a:lnSpc>
              <a:spcBef>
                <a:spcPts val="1922"/>
              </a:spcBef>
              <a:spcAft>
                <a:spcPct val="0"/>
              </a:spcAft>
            </a:pPr>
            <a:r>
              <a:rPr sz="2400" spc="11">
                <a:solidFill>
                  <a:srgbClr val="000000"/>
                </a:solidFill>
                <a:latin typeface="FangSong"/>
                <a:cs typeface="FangSong"/>
              </a:rPr>
              <a:t>当,就不会导致痛风。患者应该增加对痛风常识的了解,只要做好痛</a:t>
            </a:r>
          </a:p>
          <a:p>
            <a:pPr marL="0" marR="0">
              <a:lnSpc>
                <a:spcPts val="2400"/>
              </a:lnSpc>
              <a:spcBef>
                <a:spcPts val="1919"/>
              </a:spcBef>
              <a:spcAft>
                <a:spcPct val="0"/>
              </a:spcAft>
            </a:pPr>
            <a:r>
              <a:rPr sz="2400" spc="11">
                <a:solidFill>
                  <a:srgbClr val="000000"/>
                </a:solidFill>
                <a:latin typeface="FangSong"/>
                <a:cs typeface="FangSong"/>
              </a:rPr>
              <a:t>风的预防工作,就一定能够远离痛风。</a:t>
            </a:r>
          </a:p>
        </p:txBody>
      </p:sp>
      <p:sp>
        <p:nvSpPr>
          <p:cNvPr id="5" name="object 5"/>
          <p:cNvSpPr txBox="1"/>
          <p:nvPr/>
        </p:nvSpPr>
        <p:spPr>
          <a:xfrm>
            <a:off x="91439" y="5001704"/>
            <a:ext cx="933893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①脚趾或手肘等末端小关节肿痛,</a:t>
            </a:r>
            <a:r>
              <a:rPr sz="2400" spc="14">
                <a:solidFill>
                  <a:srgbClr val="000000"/>
                </a:solidFill>
                <a:latin typeface="FangSong"/>
                <a:cs typeface="FangSong"/>
              </a:rPr>
              <a:t>不一定就能够判断是痛风。</a:t>
            </a:r>
          </a:p>
        </p:txBody>
      </p:sp>
      <p:sp>
        <p:nvSpPr>
          <p:cNvPr id="6" name="object 6"/>
          <p:cNvSpPr txBox="1"/>
          <p:nvPr/>
        </p:nvSpPr>
        <p:spPr>
          <a:xfrm>
            <a:off x="91439" y="5676785"/>
            <a:ext cx="762304" cy="14371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②</a:t>
            </a:r>
          </a:p>
          <a:p>
            <a:pPr marL="0" marR="0">
              <a:lnSpc>
                <a:spcPts val="2402"/>
              </a:lnSpc>
              <a:spcBef>
                <a:spcPts val="2913"/>
              </a:spcBef>
              <a:spcAft>
                <a:spcPct val="0"/>
              </a:spcAft>
            </a:pPr>
            <a:r>
              <a:rPr sz="2400">
                <a:solidFill>
                  <a:srgbClr val="000000"/>
                </a:solidFill>
                <a:latin typeface="FangSong"/>
                <a:cs typeface="FangSong"/>
              </a:rPr>
              <a:t>③</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9233160" cy="1655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即使避免饮食不当</a:t>
            </a:r>
            <a:r>
              <a:rPr sz="2800" spc="15">
                <a:solidFill>
                  <a:srgbClr val="000000"/>
                </a:solidFill>
                <a:latin typeface="FangSong"/>
                <a:cs typeface="FangSong"/>
              </a:rPr>
              <a:t>,</a:t>
            </a:r>
            <a:r>
              <a:rPr sz="2800" spc="11">
                <a:solidFill>
                  <a:srgbClr val="000000"/>
                </a:solidFill>
                <a:latin typeface="FangSong"/>
                <a:cs typeface="FangSong"/>
              </a:rPr>
              <a:t>也可能有其他诱因导致痛风</a:t>
            </a:r>
            <a:r>
              <a:rPr sz="2800">
                <a:solidFill>
                  <a:srgbClr val="000000"/>
                </a:solidFill>
                <a:latin typeface="FangSong"/>
                <a:cs typeface="FangSong"/>
              </a:rPr>
              <a:t>;</a:t>
            </a:r>
          </a:p>
          <a:p>
            <a:pPr marL="0" marR="0">
              <a:lnSpc>
                <a:spcPts val="2795"/>
              </a:lnSpc>
              <a:spcBef>
                <a:spcPts val="3243"/>
              </a:spcBef>
              <a:spcAft>
                <a:spcPct val="0"/>
              </a:spcAft>
            </a:pPr>
            <a:r>
              <a:rPr sz="2800" spc="11">
                <a:solidFill>
                  <a:srgbClr val="000000"/>
                </a:solidFill>
                <a:latin typeface="FangSong"/>
                <a:cs typeface="FangSong"/>
              </a:rPr>
              <a:t>做好痛风的预防工作</a:t>
            </a:r>
            <a:r>
              <a:rPr sz="2800">
                <a:solidFill>
                  <a:srgbClr val="000000"/>
                </a:solidFill>
                <a:latin typeface="FangSong"/>
                <a:cs typeface="FangSong"/>
              </a:rPr>
              <a:t>,并不能够保证一定远离痛风。</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2624"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21</a:t>
            </a:r>
            <a:r>
              <a:rPr sz="2400" spc="11">
                <a:solidFill>
                  <a:srgbClr val="000000"/>
                </a:solidFill>
                <a:latin typeface="FangSong"/>
                <a:cs typeface="FangSong"/>
              </a:rPr>
              <a:t>、下面是活动策划前期准备阶段的流程图</a:t>
            </a:r>
            <a:r>
              <a:rPr sz="2400" spc="15">
                <a:solidFill>
                  <a:srgbClr val="000000"/>
                </a:solidFill>
                <a:latin typeface="FangSong"/>
                <a:cs typeface="FangSong"/>
              </a:rPr>
              <a:t>,</a:t>
            </a:r>
            <a:r>
              <a:rPr sz="2400" spc="11">
                <a:solidFill>
                  <a:srgbClr val="000000"/>
                </a:solidFill>
                <a:latin typeface="FangSong"/>
                <a:cs typeface="FangSong"/>
              </a:rPr>
              <a:t>请把这个流程图</a:t>
            </a:r>
          </a:p>
          <a:p>
            <a:pPr marL="0" marR="0">
              <a:lnSpc>
                <a:spcPts val="2400"/>
              </a:lnSpc>
              <a:spcBef>
                <a:spcPts val="1922"/>
              </a:spcBef>
              <a:spcAft>
                <a:spcPct val="0"/>
              </a:spcAft>
            </a:pPr>
            <a:r>
              <a:rPr sz="2400" spc="11">
                <a:solidFill>
                  <a:srgbClr val="000000"/>
                </a:solidFill>
                <a:latin typeface="FangSong"/>
                <a:cs typeface="FangSong"/>
              </a:rPr>
              <a:t>写成一段话,要求内容得当,表达准确,语言连贯,</a:t>
            </a:r>
            <a:r>
              <a:rPr sz="2400" spc="12">
                <a:solidFill>
                  <a:srgbClr val="000000"/>
                </a:solidFill>
                <a:latin typeface="FangSong"/>
                <a:cs typeface="FangSong"/>
              </a:rPr>
              <a:t>不超过</a:t>
            </a:r>
            <a:r>
              <a:rPr sz="2400" spc="11">
                <a:solidFill>
                  <a:srgbClr val="000000"/>
                </a:solidFill>
                <a:latin typeface="FangSong"/>
                <a:cs typeface="FangSong"/>
              </a:rPr>
              <a:t>85个字。</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418966" y="368276"/>
            <a:ext cx="268559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四、</a:t>
            </a:r>
            <a:r>
              <a:rPr sz="2000" spc="18">
                <a:solidFill>
                  <a:srgbClr val="FF0000"/>
                </a:solidFill>
                <a:latin typeface="SimSun"/>
                <a:cs typeface="SimSun"/>
              </a:rPr>
              <a:t>排序题答题技巧</a:t>
            </a:r>
          </a:p>
        </p:txBody>
      </p:sp>
      <p:sp>
        <p:nvSpPr>
          <p:cNvPr id="4" name="object 4"/>
          <p:cNvSpPr txBox="1"/>
          <p:nvPr/>
        </p:nvSpPr>
        <p:spPr>
          <a:xfrm>
            <a:off x="334060" y="860528"/>
            <a:ext cx="2819400" cy="11531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EESWFF+TwCenMT-Bold"/>
                <a:cs typeface="EESWFF+TwCenMT-Bold"/>
              </a:rPr>
              <a:t>1</a:t>
            </a:r>
            <a:r>
              <a:rPr sz="2000" spc="15">
                <a:solidFill>
                  <a:srgbClr val="000000"/>
                </a:solidFill>
                <a:latin typeface="SimSun"/>
                <a:cs typeface="SimSun"/>
              </a:rPr>
              <a:t>、分析选项找规律。</a:t>
            </a:r>
          </a:p>
          <a:p>
            <a:pPr marL="0" marR="0">
              <a:lnSpc>
                <a:spcPts val="2182"/>
              </a:lnSpc>
              <a:spcBef>
                <a:spcPts val="1708"/>
              </a:spcBef>
              <a:spcAft>
                <a:spcPct val="0"/>
              </a:spcAft>
            </a:pPr>
            <a:r>
              <a:rPr sz="2000" b="1">
                <a:solidFill>
                  <a:srgbClr val="000000"/>
                </a:solidFill>
                <a:latin typeface="EESWFF+TwCenMT-Bold"/>
                <a:cs typeface="EESWFF+TwCenMT-Bold"/>
              </a:rPr>
              <a:t>2</a:t>
            </a:r>
            <a:r>
              <a:rPr sz="2000" spc="15">
                <a:solidFill>
                  <a:srgbClr val="000000"/>
                </a:solidFill>
                <a:latin typeface="SimSun"/>
                <a:cs typeface="SimSun"/>
              </a:rPr>
              <a:t>、前句提示</a:t>
            </a:r>
          </a:p>
        </p:txBody>
      </p:sp>
      <p:sp>
        <p:nvSpPr>
          <p:cNvPr id="5" name="object 5"/>
          <p:cNvSpPr txBox="1"/>
          <p:nvPr/>
        </p:nvSpPr>
        <p:spPr>
          <a:xfrm>
            <a:off x="334060" y="1846937"/>
            <a:ext cx="3393033" cy="16452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EESWFF+TwCenMT-Bold"/>
                <a:cs typeface="EESWFF+TwCenMT-Bold"/>
              </a:rPr>
              <a:t>3</a:t>
            </a:r>
            <a:r>
              <a:rPr sz="2000" spc="15">
                <a:solidFill>
                  <a:srgbClr val="000000"/>
                </a:solidFill>
                <a:latin typeface="SimSun"/>
                <a:cs typeface="SimSun"/>
              </a:rPr>
              <a:t>、两句间明显顺序</a:t>
            </a:r>
          </a:p>
          <a:p>
            <a:pPr marL="0" marR="0">
              <a:lnSpc>
                <a:spcPts val="2182"/>
              </a:lnSpc>
              <a:spcBef>
                <a:spcPts val="1693"/>
              </a:spcBef>
              <a:spcAft>
                <a:spcPct val="0"/>
              </a:spcAft>
            </a:pPr>
            <a:r>
              <a:rPr sz="2000" b="1">
                <a:solidFill>
                  <a:srgbClr val="000000"/>
                </a:solidFill>
                <a:latin typeface="EESWFF+TwCenMT-Bold"/>
                <a:cs typeface="EESWFF+TwCenMT-Bold"/>
              </a:rPr>
              <a:t>4</a:t>
            </a:r>
            <a:r>
              <a:rPr sz="2000" spc="15">
                <a:solidFill>
                  <a:srgbClr val="000000"/>
                </a:solidFill>
                <a:latin typeface="SimSun"/>
                <a:cs typeface="SimSun"/>
              </a:rPr>
              <a:t>、关联词、代词、提示词</a:t>
            </a:r>
          </a:p>
          <a:p>
            <a:pPr marL="0" marR="0">
              <a:lnSpc>
                <a:spcPts val="2182"/>
              </a:lnSpc>
              <a:spcBef>
                <a:spcPts val="1657"/>
              </a:spcBef>
              <a:spcAft>
                <a:spcPct val="0"/>
              </a:spcAft>
            </a:pPr>
            <a:r>
              <a:rPr sz="2000" b="1">
                <a:solidFill>
                  <a:srgbClr val="000000"/>
                </a:solidFill>
                <a:latin typeface="EESWFF+TwCenMT-Bold"/>
                <a:cs typeface="EESWFF+TwCenMT-Bold"/>
              </a:rPr>
              <a:t>5</a:t>
            </a:r>
            <a:r>
              <a:rPr sz="2000" spc="15">
                <a:solidFill>
                  <a:srgbClr val="000000"/>
                </a:solidFill>
                <a:latin typeface="SimSun"/>
                <a:cs typeface="SimSun"/>
              </a:rPr>
              <a:t>、标点提示</a:t>
            </a:r>
          </a:p>
        </p:txBody>
      </p:sp>
      <p:sp>
        <p:nvSpPr>
          <p:cNvPr id="6" name="object 6"/>
          <p:cNvSpPr txBox="1"/>
          <p:nvPr/>
        </p:nvSpPr>
        <p:spPr>
          <a:xfrm>
            <a:off x="334060" y="3325471"/>
            <a:ext cx="7213688"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EESWFF+TwCenMT-Bold"/>
                <a:cs typeface="EESWFF+TwCenMT-Bold"/>
              </a:rPr>
              <a:t>6</a:t>
            </a:r>
            <a:r>
              <a:rPr sz="2000" spc="14">
                <a:solidFill>
                  <a:srgbClr val="000000"/>
                </a:solidFill>
                <a:latin typeface="SimSun"/>
                <a:cs typeface="SimSun"/>
              </a:rPr>
              <a:t>、话题一致性，整体顺序（时间、空间、逻辑、总分）</a:t>
            </a:r>
          </a:p>
          <a:p>
            <a:pPr marL="2956890" marR="0">
              <a:lnSpc>
                <a:spcPts val="2004"/>
              </a:lnSpc>
              <a:spcBef>
                <a:spcPts val="1872"/>
              </a:spcBef>
              <a:spcAft>
                <a:spcPct val="0"/>
              </a:spcAft>
            </a:pPr>
            <a:r>
              <a:rPr sz="2000" spc="15">
                <a:solidFill>
                  <a:srgbClr val="000000"/>
                </a:solidFill>
                <a:latin typeface="SimSun"/>
                <a:cs typeface="SimSun"/>
              </a:rPr>
              <a:t>五、</a:t>
            </a:r>
            <a:r>
              <a:rPr sz="2000" spc="15">
                <a:solidFill>
                  <a:srgbClr val="FF0000"/>
                </a:solidFill>
                <a:latin typeface="SimSun"/>
                <a:cs typeface="SimSun"/>
              </a:rPr>
              <a:t>框架图答题技巧：</a:t>
            </a:r>
          </a:p>
        </p:txBody>
      </p:sp>
      <p:sp>
        <p:nvSpPr>
          <p:cNvPr id="7" name="object 7"/>
          <p:cNvSpPr txBox="1"/>
          <p:nvPr/>
        </p:nvSpPr>
        <p:spPr>
          <a:xfrm>
            <a:off x="334060" y="4311880"/>
            <a:ext cx="191566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一、确定主体</a:t>
            </a:r>
          </a:p>
        </p:txBody>
      </p:sp>
      <p:sp>
        <p:nvSpPr>
          <p:cNvPr id="8" name="object 8"/>
          <p:cNvSpPr txBox="1"/>
          <p:nvPr/>
        </p:nvSpPr>
        <p:spPr>
          <a:xfrm>
            <a:off x="334060" y="4804132"/>
            <a:ext cx="191566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二、确定顺序</a:t>
            </a:r>
          </a:p>
        </p:txBody>
      </p:sp>
      <p:sp>
        <p:nvSpPr>
          <p:cNvPr id="9" name="object 9"/>
          <p:cNvSpPr txBox="1"/>
          <p:nvPr/>
        </p:nvSpPr>
        <p:spPr>
          <a:xfrm>
            <a:off x="334060" y="5296122"/>
            <a:ext cx="4707828"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5">
                <a:solidFill>
                  <a:srgbClr val="000000"/>
                </a:solidFill>
                <a:latin typeface="SimSun"/>
                <a:cs typeface="SimSun"/>
              </a:rPr>
              <a:t>三、用已给成分造句（重复、逻辑）</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57552"/>
            <a:ext cx="10271390" cy="21690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1">
                <a:solidFill>
                  <a:srgbClr val="000000"/>
                </a:solidFill>
                <a:latin typeface="FangSong"/>
                <a:cs typeface="FangSong"/>
              </a:rPr>
              <a:t>答案：先根据活动规划</a:t>
            </a:r>
            <a:r>
              <a:rPr sz="2800" spc="15">
                <a:solidFill>
                  <a:srgbClr val="000000"/>
                </a:solidFill>
                <a:latin typeface="FangSong"/>
                <a:cs typeface="FangSong"/>
              </a:rPr>
              <a:t>,</a:t>
            </a:r>
            <a:r>
              <a:rPr sz="2800" spc="14">
                <a:solidFill>
                  <a:srgbClr val="000000"/>
                </a:solidFill>
                <a:latin typeface="FangSong"/>
                <a:cs typeface="FangSong"/>
              </a:rPr>
              <a:t>搜集相关信息</a:t>
            </a:r>
            <a:r>
              <a:rPr sz="2800">
                <a:solidFill>
                  <a:srgbClr val="000000"/>
                </a:solidFill>
                <a:latin typeface="FangSong"/>
                <a:cs typeface="FangSong"/>
              </a:rPr>
              <a:t>,</a:t>
            </a:r>
            <a:r>
              <a:rPr sz="2800" spc="10">
                <a:solidFill>
                  <a:srgbClr val="000000"/>
                </a:solidFill>
                <a:latin typeface="FangSong"/>
                <a:cs typeface="FangSong"/>
              </a:rPr>
              <a:t>激发创意拟定</a:t>
            </a:r>
          </a:p>
          <a:p>
            <a:pPr marL="0" marR="0">
              <a:lnSpc>
                <a:spcPts val="2795"/>
              </a:lnSpc>
              <a:spcBef>
                <a:spcPts val="2244"/>
              </a:spcBef>
              <a:spcAft>
                <a:spcPct val="0"/>
              </a:spcAft>
            </a:pPr>
            <a:r>
              <a:rPr sz="2800" spc="11">
                <a:solidFill>
                  <a:srgbClr val="000000"/>
                </a:solidFill>
                <a:latin typeface="FangSong"/>
                <a:cs typeface="FangSong"/>
              </a:rPr>
              <a:t>初步方案</a:t>
            </a:r>
            <a:r>
              <a:rPr sz="2800" spc="15">
                <a:solidFill>
                  <a:srgbClr val="000000"/>
                </a:solidFill>
                <a:latin typeface="FangSong"/>
                <a:cs typeface="FangSong"/>
              </a:rPr>
              <a:t>;</a:t>
            </a:r>
            <a:r>
              <a:rPr sz="2800">
                <a:solidFill>
                  <a:srgbClr val="000000"/>
                </a:solidFill>
                <a:latin typeface="FangSong"/>
                <a:cs typeface="FangSong"/>
              </a:rPr>
              <a:t>然后依据时间、地点、规模、参与者和费用预</a:t>
            </a:r>
          </a:p>
          <a:p>
            <a:pPr marL="0" marR="0">
              <a:lnSpc>
                <a:spcPts val="2795"/>
              </a:lnSpc>
              <a:spcBef>
                <a:spcPts val="2296"/>
              </a:spcBef>
              <a:spcAft>
                <a:spcPct val="0"/>
              </a:spcAft>
            </a:pPr>
            <a:r>
              <a:rPr sz="2800">
                <a:solidFill>
                  <a:srgbClr val="000000"/>
                </a:solidFill>
                <a:latin typeface="FangSong"/>
                <a:cs typeface="FangSong"/>
              </a:rPr>
              <a:t>算等对拟定的初步方案进行调整与修订。</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224639"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22</a:t>
            </a:r>
            <a:r>
              <a:rPr sz="2400" spc="11">
                <a:solidFill>
                  <a:srgbClr val="000000"/>
                </a:solidFill>
                <a:latin typeface="FangSong"/>
                <a:cs typeface="FangSong"/>
              </a:rPr>
              <a:t>、下面是某图书馆网络系统的工作流程,</a:t>
            </a:r>
            <a:r>
              <a:rPr sz="2400" spc="14">
                <a:solidFill>
                  <a:srgbClr val="000000"/>
                </a:solidFill>
                <a:latin typeface="FangSong"/>
                <a:cs typeface="FangSong"/>
              </a:rPr>
              <a:t>请把这个流程写成</a:t>
            </a:r>
          </a:p>
          <a:p>
            <a:pPr marL="0" marR="0">
              <a:lnSpc>
                <a:spcPts val="2400"/>
              </a:lnSpc>
              <a:spcBef>
                <a:spcPts val="1922"/>
              </a:spcBef>
              <a:spcAft>
                <a:spcPct val="0"/>
              </a:spcAft>
            </a:pPr>
            <a:r>
              <a:rPr sz="2400" spc="12">
                <a:solidFill>
                  <a:srgbClr val="000000"/>
                </a:solidFill>
                <a:latin typeface="FangSong"/>
                <a:cs typeface="FangSong"/>
              </a:rPr>
              <a:t>一段话</a:t>
            </a:r>
            <a:r>
              <a:rPr sz="2400" spc="11">
                <a:solidFill>
                  <a:srgbClr val="000000"/>
                </a:solidFill>
                <a:latin typeface="FangSong"/>
                <a:cs typeface="FangSong"/>
              </a:rPr>
              <a:t>,要求内容完整,表述准确,语言连贯,</a:t>
            </a:r>
            <a:r>
              <a:rPr sz="2400" spc="12">
                <a:solidFill>
                  <a:srgbClr val="000000"/>
                </a:solidFill>
                <a:latin typeface="FangSong"/>
                <a:cs typeface="FangSong"/>
              </a:rPr>
              <a:t>不超过</a:t>
            </a:r>
            <a:r>
              <a:rPr sz="2400" spc="11">
                <a:solidFill>
                  <a:srgbClr val="000000"/>
                </a:solidFill>
                <a:latin typeface="FangSong"/>
                <a:cs typeface="FangSong"/>
              </a:rPr>
              <a:t>80个字。</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57552"/>
            <a:ext cx="10271390" cy="21690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2">
                <a:solidFill>
                  <a:srgbClr val="000000"/>
                </a:solidFill>
                <a:latin typeface="FangSong"/>
                <a:cs typeface="FangSong"/>
              </a:rPr>
              <a:t>答案：登录系统后</a:t>
            </a:r>
            <a:r>
              <a:rPr sz="2800" spc="15">
                <a:solidFill>
                  <a:srgbClr val="000000"/>
                </a:solidFill>
                <a:latin typeface="FangSong"/>
                <a:cs typeface="FangSong"/>
              </a:rPr>
              <a:t>,</a:t>
            </a:r>
            <a:r>
              <a:rPr sz="2800" spc="12">
                <a:solidFill>
                  <a:srgbClr val="000000"/>
                </a:solidFill>
                <a:latin typeface="FangSong"/>
                <a:cs typeface="FangSong"/>
              </a:rPr>
              <a:t>读者可以查询信息</a:t>
            </a:r>
            <a:r>
              <a:rPr sz="2800">
                <a:solidFill>
                  <a:srgbClr val="000000"/>
                </a:solidFill>
                <a:latin typeface="FangSong"/>
                <a:cs typeface="FangSong"/>
              </a:rPr>
              <a:t>,</a:t>
            </a:r>
            <a:r>
              <a:rPr sz="2800" spc="10">
                <a:solidFill>
                  <a:srgbClr val="000000"/>
                </a:solidFill>
                <a:latin typeface="FangSong"/>
                <a:cs typeface="FangSong"/>
              </a:rPr>
              <a:t>借阅和归还图</a:t>
            </a:r>
          </a:p>
          <a:p>
            <a:pPr marL="0" marR="0">
              <a:lnSpc>
                <a:spcPts val="2795"/>
              </a:lnSpc>
              <a:spcBef>
                <a:spcPts val="2244"/>
              </a:spcBef>
              <a:spcAft>
                <a:spcPct val="0"/>
              </a:spcAft>
            </a:pPr>
            <a:r>
              <a:rPr sz="2800" spc="20">
                <a:solidFill>
                  <a:srgbClr val="000000"/>
                </a:solidFill>
                <a:latin typeface="FangSong"/>
                <a:cs typeface="FangSong"/>
              </a:rPr>
              <a:t>书</a:t>
            </a:r>
            <a:r>
              <a:rPr sz="2800">
                <a:solidFill>
                  <a:srgbClr val="000000"/>
                </a:solidFill>
                <a:latin typeface="FangSong"/>
                <a:cs typeface="FangSong"/>
              </a:rPr>
              <a:t>,</a:t>
            </a:r>
            <a:r>
              <a:rPr sz="2800" spc="12">
                <a:solidFill>
                  <a:srgbClr val="000000"/>
                </a:solidFill>
                <a:latin typeface="FangSong"/>
                <a:cs typeface="FangSong"/>
              </a:rPr>
              <a:t>相关信息将被传至数据库</a:t>
            </a:r>
            <a:r>
              <a:rPr sz="2800">
                <a:solidFill>
                  <a:srgbClr val="000000"/>
                </a:solidFill>
                <a:latin typeface="FangSong"/>
                <a:cs typeface="FangSong"/>
              </a:rPr>
              <a:t>;</a:t>
            </a:r>
            <a:r>
              <a:rPr sz="2800" spc="12">
                <a:solidFill>
                  <a:srgbClr val="000000"/>
                </a:solidFill>
                <a:latin typeface="FangSong"/>
                <a:cs typeface="FangSong"/>
              </a:rPr>
              <a:t>管理员可以进行借阅管理</a:t>
            </a:r>
            <a:r>
              <a:rPr sz="2800">
                <a:solidFill>
                  <a:srgbClr val="000000"/>
                </a:solidFill>
                <a:latin typeface="FangSong"/>
                <a:cs typeface="FangSong"/>
              </a:rPr>
              <a:t>,</a:t>
            </a:r>
          </a:p>
          <a:p>
            <a:pPr marL="0" marR="0">
              <a:lnSpc>
                <a:spcPts val="2795"/>
              </a:lnSpc>
              <a:spcBef>
                <a:spcPts val="2296"/>
              </a:spcBef>
              <a:spcAft>
                <a:spcPct val="0"/>
              </a:spcAft>
            </a:pPr>
            <a:r>
              <a:rPr sz="2800" spc="11">
                <a:solidFill>
                  <a:srgbClr val="000000"/>
                </a:solidFill>
                <a:latin typeface="FangSong"/>
                <a:cs typeface="FangSong"/>
              </a:rPr>
              <a:t>还可查看图书信息和读者信息</a:t>
            </a:r>
            <a:r>
              <a:rPr sz="2800">
                <a:solidFill>
                  <a:srgbClr val="000000"/>
                </a:solidFill>
                <a:latin typeface="FangSong"/>
                <a:cs typeface="FangSong"/>
              </a:rPr>
              <a:t>,</a:t>
            </a:r>
            <a:r>
              <a:rPr sz="2800" spc="10">
                <a:solidFill>
                  <a:srgbClr val="000000"/>
                </a:solidFill>
                <a:latin typeface="FangSong"/>
                <a:cs typeface="FangSong"/>
              </a:rPr>
              <a:t>并将其录入数据库。</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1060" y="356806"/>
            <a:ext cx="7919707" cy="21140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23</a:t>
            </a:r>
            <a:r>
              <a:rPr sz="2400" spc="11">
                <a:solidFill>
                  <a:srgbClr val="000000"/>
                </a:solidFill>
                <a:latin typeface="FangSong"/>
                <a:cs typeface="FangSong"/>
              </a:rPr>
              <a:t>、阅读下面这幅漫画，根据要求答题。（</a:t>
            </a:r>
            <a:r>
              <a:rPr sz="2400" spc="15">
                <a:solidFill>
                  <a:srgbClr val="000000"/>
                </a:solidFill>
                <a:latin typeface="FangSong"/>
                <a:cs typeface="FangSong"/>
              </a:rPr>
              <a:t>4</a:t>
            </a:r>
            <a:r>
              <a:rPr sz="2400" spc="11">
                <a:solidFill>
                  <a:srgbClr val="000000"/>
                </a:solidFill>
                <a:latin typeface="FangSong"/>
                <a:cs typeface="FangSong"/>
              </a:rPr>
              <a:t>分）</a:t>
            </a:r>
          </a:p>
          <a:p>
            <a:pPr marL="145084" marR="0">
              <a:lnSpc>
                <a:spcPts val="2400"/>
              </a:lnSpc>
              <a:spcBef>
                <a:spcPts val="2917"/>
              </a:spcBef>
              <a:spcAft>
                <a:spcPct val="0"/>
              </a:spcAft>
            </a:pPr>
            <a:r>
              <a:rPr sz="2400" spc="11">
                <a:solidFill>
                  <a:srgbClr val="000000"/>
                </a:solidFill>
                <a:latin typeface="FangSong"/>
                <a:cs typeface="FangSong"/>
              </a:rPr>
              <a:t>（1）请描述漫画的内容。（不超过70</a:t>
            </a:r>
            <a:r>
              <a:rPr sz="2400" spc="12">
                <a:solidFill>
                  <a:srgbClr val="000000"/>
                </a:solidFill>
                <a:latin typeface="FangSong"/>
                <a:cs typeface="FangSong"/>
              </a:rPr>
              <a:t>字）（</a:t>
            </a:r>
            <a:r>
              <a:rPr sz="2400" spc="11">
                <a:solidFill>
                  <a:srgbClr val="000000"/>
                </a:solidFill>
                <a:latin typeface="FangSong"/>
                <a:cs typeface="FangSong"/>
              </a:rPr>
              <a:t>2分）</a:t>
            </a:r>
          </a:p>
          <a:p>
            <a:pPr marL="145084" marR="0">
              <a:lnSpc>
                <a:spcPts val="2400"/>
              </a:lnSpc>
              <a:spcBef>
                <a:spcPts val="2927"/>
              </a:spcBef>
              <a:spcAft>
                <a:spcPct val="0"/>
              </a:spcAft>
            </a:pPr>
            <a:r>
              <a:rPr sz="2400" spc="11">
                <a:solidFill>
                  <a:srgbClr val="000000"/>
                </a:solidFill>
                <a:latin typeface="FangSong"/>
                <a:cs typeface="FangSong"/>
              </a:rPr>
              <a:t>（2）请写出漫画的寓意。（2分）</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57427" y="872767"/>
            <a:ext cx="1491081" cy="8260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04"/>
              </a:lnSpc>
              <a:spcBef>
                <a:spcPct val="0"/>
              </a:spcBef>
              <a:spcAft>
                <a:spcPct val="0"/>
              </a:spcAft>
            </a:pPr>
            <a:r>
              <a:rPr sz="2600" spc="18">
                <a:solidFill>
                  <a:srgbClr val="000000"/>
                </a:solidFill>
                <a:latin typeface="FangSong"/>
                <a:cs typeface="FangSong"/>
              </a:rPr>
              <a:t>答案：</a:t>
            </a:r>
          </a:p>
        </p:txBody>
      </p:sp>
      <p:sp>
        <p:nvSpPr>
          <p:cNvPr id="4" name="object 4"/>
          <p:cNvSpPr txBox="1"/>
          <p:nvPr/>
        </p:nvSpPr>
        <p:spPr>
          <a:xfrm>
            <a:off x="91439" y="1514371"/>
            <a:ext cx="10298907" cy="237172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04"/>
              </a:lnSpc>
              <a:spcBef>
                <a:spcPct val="0"/>
              </a:spcBef>
              <a:spcAft>
                <a:spcPct val="0"/>
              </a:spcAft>
            </a:pPr>
            <a:r>
              <a:rPr sz="2600" spc="15">
                <a:solidFill>
                  <a:srgbClr val="000000"/>
                </a:solidFill>
                <a:latin typeface="FangSong"/>
                <a:cs typeface="FangSong"/>
              </a:rPr>
              <a:t>（</a:t>
            </a:r>
            <a:r>
              <a:rPr sz="2600">
                <a:solidFill>
                  <a:srgbClr val="000000"/>
                </a:solidFill>
                <a:latin typeface="FangSong"/>
                <a:cs typeface="FangSong"/>
              </a:rPr>
              <a:t>1</a:t>
            </a:r>
            <a:r>
              <a:rPr sz="2600" spc="11">
                <a:solidFill>
                  <a:srgbClr val="000000"/>
                </a:solidFill>
                <a:latin typeface="FangSong"/>
                <a:cs typeface="FangSong"/>
              </a:rPr>
              <a:t>）示例：隧道口铁轨上一块枕木断了，一群媒体记</a:t>
            </a:r>
          </a:p>
          <a:p>
            <a:pPr marL="0" marR="0">
              <a:lnSpc>
                <a:spcPts val="2606"/>
              </a:lnSpc>
              <a:spcBef>
                <a:spcPts val="1499"/>
              </a:spcBef>
              <a:spcAft>
                <a:spcPct val="0"/>
              </a:spcAft>
            </a:pPr>
            <a:r>
              <a:rPr sz="2600" spc="11">
                <a:solidFill>
                  <a:srgbClr val="000000"/>
                </a:solidFill>
                <a:latin typeface="FangSong"/>
                <a:cs typeface="FangSong"/>
              </a:rPr>
              <a:t>者端着照相机、拎着摄像机焦急地等着，有的还伸长脖子眼巴</a:t>
            </a:r>
          </a:p>
          <a:p>
            <a:pPr marL="0" marR="0">
              <a:lnSpc>
                <a:spcPts val="2604"/>
              </a:lnSpc>
              <a:spcBef>
                <a:spcPts val="1404"/>
              </a:spcBef>
              <a:spcAft>
                <a:spcPct val="0"/>
              </a:spcAft>
            </a:pPr>
            <a:r>
              <a:rPr sz="2600" spc="11">
                <a:solidFill>
                  <a:srgbClr val="000000"/>
                </a:solidFill>
                <a:latin typeface="FangSong"/>
                <a:cs typeface="FangSong"/>
              </a:rPr>
              <a:t>巴地往隧道里张望，期待火车快点出现。（准确把握漫画内容</a:t>
            </a:r>
          </a:p>
          <a:p>
            <a:pPr marL="0" marR="0">
              <a:lnSpc>
                <a:spcPts val="2604"/>
              </a:lnSpc>
              <a:spcBef>
                <a:spcPts val="1451"/>
              </a:spcBef>
              <a:spcAft>
                <a:spcPct val="0"/>
              </a:spcAft>
            </a:pPr>
            <a:r>
              <a:rPr sz="2600">
                <a:solidFill>
                  <a:srgbClr val="000000"/>
                </a:solidFill>
                <a:latin typeface="FangSong"/>
                <a:cs typeface="FangSong"/>
              </a:rPr>
              <a:t>1</a:t>
            </a:r>
            <a:r>
              <a:rPr sz="2600" spc="15">
                <a:solidFill>
                  <a:srgbClr val="000000"/>
                </a:solidFill>
                <a:latin typeface="FangSong"/>
                <a:cs typeface="FangSong"/>
              </a:rPr>
              <a:t>分，描述语言顺畅</a:t>
            </a:r>
            <a:r>
              <a:rPr sz="2600">
                <a:solidFill>
                  <a:srgbClr val="000000"/>
                </a:solidFill>
                <a:latin typeface="FangSong"/>
                <a:cs typeface="FangSong"/>
              </a:rPr>
              <a:t>1</a:t>
            </a:r>
            <a:r>
              <a:rPr sz="2600" spc="15">
                <a:solidFill>
                  <a:srgbClr val="000000"/>
                </a:solidFill>
                <a:latin typeface="FangSong"/>
                <a:cs typeface="FangSong"/>
              </a:rPr>
              <a:t>分。）</a:t>
            </a:r>
          </a:p>
        </p:txBody>
      </p:sp>
      <p:sp>
        <p:nvSpPr>
          <p:cNvPr id="5" name="object 5"/>
          <p:cNvSpPr txBox="1"/>
          <p:nvPr/>
        </p:nvSpPr>
        <p:spPr>
          <a:xfrm>
            <a:off x="91439" y="3703470"/>
            <a:ext cx="10680743" cy="23717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604"/>
              </a:lnSpc>
              <a:spcBef>
                <a:spcPct val="0"/>
              </a:spcBef>
              <a:spcAft>
                <a:spcPct val="0"/>
              </a:spcAft>
            </a:pPr>
            <a:r>
              <a:rPr sz="2600" spc="15">
                <a:solidFill>
                  <a:srgbClr val="000000"/>
                </a:solidFill>
                <a:latin typeface="FangSong"/>
                <a:cs typeface="FangSong"/>
              </a:rPr>
              <a:t>（</a:t>
            </a:r>
            <a:r>
              <a:rPr sz="2600">
                <a:solidFill>
                  <a:srgbClr val="000000"/>
                </a:solidFill>
                <a:latin typeface="FangSong"/>
                <a:cs typeface="FangSong"/>
              </a:rPr>
              <a:t>2</a:t>
            </a:r>
            <a:r>
              <a:rPr sz="2600" spc="11">
                <a:solidFill>
                  <a:srgbClr val="000000"/>
                </a:solidFill>
                <a:latin typeface="FangSong"/>
                <a:cs typeface="FangSong"/>
              </a:rPr>
              <a:t>）讽刺了那些为获取“新闻”（或“制造轰动效</a:t>
            </a:r>
          </a:p>
          <a:p>
            <a:pPr marL="0" marR="0">
              <a:lnSpc>
                <a:spcPts val="2604"/>
              </a:lnSpc>
              <a:spcBef>
                <a:spcPts val="1451"/>
              </a:spcBef>
              <a:spcAft>
                <a:spcPct val="0"/>
              </a:spcAft>
            </a:pPr>
            <a:r>
              <a:rPr sz="2600" spc="11">
                <a:solidFill>
                  <a:srgbClr val="000000"/>
                </a:solidFill>
                <a:latin typeface="FangSong"/>
                <a:cs typeface="FangSong"/>
              </a:rPr>
              <a:t>应”、“博人眼球”）而不顾道德责任（或“丧失职业操守”）</a:t>
            </a:r>
          </a:p>
          <a:p>
            <a:pPr marL="0" marR="0">
              <a:lnSpc>
                <a:spcPts val="2606"/>
              </a:lnSpc>
              <a:spcBef>
                <a:spcPts val="1449"/>
              </a:spcBef>
              <a:spcAft>
                <a:spcPct val="0"/>
              </a:spcAft>
            </a:pPr>
            <a:r>
              <a:rPr sz="2600" spc="14">
                <a:solidFill>
                  <a:srgbClr val="000000"/>
                </a:solidFill>
                <a:latin typeface="FangSong"/>
                <a:cs typeface="FangSong"/>
              </a:rPr>
              <a:t>的媒体记者。（准确把握漫画寓意</a:t>
            </a:r>
            <a:r>
              <a:rPr sz="2600">
                <a:solidFill>
                  <a:srgbClr val="000000"/>
                </a:solidFill>
                <a:latin typeface="FangSong"/>
                <a:cs typeface="FangSong"/>
              </a:rPr>
              <a:t>1</a:t>
            </a:r>
            <a:r>
              <a:rPr sz="2600" spc="12">
                <a:solidFill>
                  <a:srgbClr val="000000"/>
                </a:solidFill>
                <a:latin typeface="FangSong"/>
                <a:cs typeface="FangSong"/>
              </a:rPr>
              <a:t>分，语言表达简明通顺</a:t>
            </a:r>
            <a:r>
              <a:rPr sz="2600">
                <a:solidFill>
                  <a:srgbClr val="000000"/>
                </a:solidFill>
                <a:latin typeface="FangSong"/>
                <a:cs typeface="FangSong"/>
              </a:rPr>
              <a:t>1</a:t>
            </a:r>
          </a:p>
          <a:p>
            <a:pPr marL="0" marR="0">
              <a:lnSpc>
                <a:spcPts val="2604"/>
              </a:lnSpc>
              <a:spcBef>
                <a:spcPts val="1455"/>
              </a:spcBef>
              <a:spcAft>
                <a:spcPct val="0"/>
              </a:spcAft>
            </a:pPr>
            <a:r>
              <a:rPr sz="2600" spc="15">
                <a:solidFill>
                  <a:srgbClr val="000000"/>
                </a:solidFill>
                <a:latin typeface="FangSong"/>
                <a:cs typeface="FangSong"/>
              </a:rPr>
              <a:t>分。）</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295251"/>
            <a:ext cx="10497853" cy="244174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07136" marR="0">
              <a:lnSpc>
                <a:spcPts val="2195"/>
              </a:lnSpc>
              <a:spcBef>
                <a:spcPct val="0"/>
              </a:spcBef>
              <a:spcAft>
                <a:spcPct val="0"/>
              </a:spcAft>
            </a:pPr>
            <a:r>
              <a:rPr sz="2200" spc="10">
                <a:solidFill>
                  <a:srgbClr val="000000"/>
                </a:solidFill>
                <a:latin typeface="FangSong"/>
                <a:cs typeface="FangSong"/>
              </a:rPr>
              <a:t>24、人们为什么重视邻里关系呢？因为它不仅满足了日常生活之需，</a:t>
            </a:r>
          </a:p>
          <a:p>
            <a:pPr marL="0" marR="0">
              <a:lnSpc>
                <a:spcPts val="2198"/>
              </a:lnSpc>
              <a:spcBef>
                <a:spcPts val="1233"/>
              </a:spcBef>
              <a:spcAft>
                <a:spcPct val="0"/>
              </a:spcAft>
            </a:pPr>
            <a:r>
              <a:rPr sz="2200" spc="10">
                <a:solidFill>
                  <a:srgbClr val="000000"/>
                </a:solidFill>
                <a:latin typeface="FangSong"/>
                <a:cs typeface="FangSong"/>
              </a:rPr>
              <a:t>而且守望相助，危难时还可以互相保卫，这是客观的实际利益需要，也</a:t>
            </a:r>
          </a:p>
          <a:p>
            <a:pPr marL="0" marR="0">
              <a:lnSpc>
                <a:spcPts val="2195"/>
              </a:lnSpc>
              <a:spcBef>
                <a:spcPts val="1287"/>
              </a:spcBef>
              <a:spcAft>
                <a:spcPct val="0"/>
              </a:spcAft>
            </a:pPr>
            <a:r>
              <a:rPr sz="2200" spc="14">
                <a:solidFill>
                  <a:srgbClr val="000000"/>
                </a:solidFill>
                <a:latin typeface="FangSong"/>
                <a:cs typeface="FangSong"/>
              </a:rPr>
              <a:t>受到了基层政治和相关法律制度的保障。搞好邻里关系，</a:t>
            </a:r>
            <a:r>
              <a:rPr sz="2200" spc="11">
                <a:solidFill>
                  <a:srgbClr val="000000"/>
                </a:solidFill>
                <a:latin typeface="FangSong"/>
                <a:cs typeface="FangSong"/>
              </a:rPr>
              <a:t>------</a:t>
            </a:r>
            <a:r>
              <a:rPr sz="2200" spc="567">
                <a:solidFill>
                  <a:srgbClr val="000000"/>
                </a:solidFill>
                <a:latin typeface="Times New Roman"/>
                <a:cs typeface="Times New Roman"/>
              </a:rPr>
              <a:t> </a:t>
            </a:r>
            <a:r>
              <a:rPr sz="2200">
                <a:solidFill>
                  <a:srgbClr val="000000"/>
                </a:solidFill>
                <a:latin typeface="FangSong"/>
                <a:cs typeface="FangSong"/>
              </a:rPr>
              <a:t>。良好</a:t>
            </a:r>
          </a:p>
          <a:p>
            <a:pPr marL="0" marR="0">
              <a:lnSpc>
                <a:spcPts val="2195"/>
              </a:lnSpc>
              <a:spcBef>
                <a:spcPts val="1236"/>
              </a:spcBef>
              <a:spcAft>
                <a:spcPct val="0"/>
              </a:spcAft>
            </a:pPr>
            <a:r>
              <a:rPr sz="2200" spc="10">
                <a:solidFill>
                  <a:srgbClr val="000000"/>
                </a:solidFill>
                <a:latin typeface="FangSong"/>
                <a:cs typeface="FangSong"/>
              </a:rPr>
              <a:t>的邻里关系还使人体验刭了我们同住在一起的亲近感所产生的人生意义</a:t>
            </a:r>
          </a:p>
          <a:p>
            <a:pPr marL="0" marR="0">
              <a:lnSpc>
                <a:spcPts val="2198"/>
              </a:lnSpc>
              <a:spcBef>
                <a:spcPts val="1233"/>
              </a:spcBef>
              <a:spcAft>
                <a:spcPct val="0"/>
              </a:spcAft>
            </a:pPr>
            <a:r>
              <a:rPr sz="2200" spc="10">
                <a:solidFill>
                  <a:srgbClr val="000000"/>
                </a:solidFill>
                <a:latin typeface="FangSong"/>
                <a:cs typeface="FangSong"/>
              </a:rPr>
              <a:t>感和幸福感。</a:t>
            </a:r>
          </a:p>
        </p:txBody>
      </p:sp>
      <p:sp>
        <p:nvSpPr>
          <p:cNvPr id="4" name="object 4"/>
          <p:cNvSpPr txBox="1"/>
          <p:nvPr/>
        </p:nvSpPr>
        <p:spPr>
          <a:xfrm>
            <a:off x="658368" y="2601698"/>
            <a:ext cx="9533807" cy="6979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A</a:t>
            </a:r>
            <a:r>
              <a:rPr sz="2200" spc="12">
                <a:solidFill>
                  <a:srgbClr val="000000"/>
                </a:solidFill>
                <a:latin typeface="FangSong"/>
                <a:cs typeface="FangSong"/>
              </a:rPr>
              <a:t>．不仅基于互利互助的实用功能，而且邻里和睦，会让人有精神家</a:t>
            </a:r>
          </a:p>
        </p:txBody>
      </p:sp>
      <p:sp>
        <p:nvSpPr>
          <p:cNvPr id="5" name="object 5"/>
          <p:cNvSpPr txBox="1"/>
          <p:nvPr/>
        </p:nvSpPr>
        <p:spPr>
          <a:xfrm>
            <a:off x="91439" y="3037562"/>
            <a:ext cx="5162402" cy="6979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园之感，继而才会有归属感和认同感</a:t>
            </a:r>
          </a:p>
        </p:txBody>
      </p:sp>
      <p:sp>
        <p:nvSpPr>
          <p:cNvPr id="6" name="object 6"/>
          <p:cNvSpPr txBox="1"/>
          <p:nvPr/>
        </p:nvSpPr>
        <p:spPr>
          <a:xfrm>
            <a:off x="658368" y="3599656"/>
            <a:ext cx="9529604" cy="6982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8"/>
              </a:lnSpc>
              <a:spcBef>
                <a:spcPct val="0"/>
              </a:spcBef>
              <a:spcAft>
                <a:spcPct val="0"/>
              </a:spcAft>
            </a:pPr>
            <a:r>
              <a:rPr sz="2200">
                <a:solidFill>
                  <a:srgbClr val="000000"/>
                </a:solidFill>
                <a:latin typeface="FangSong"/>
                <a:cs typeface="FangSong"/>
              </a:rPr>
              <a:t>B</a:t>
            </a:r>
            <a:r>
              <a:rPr sz="2200" spc="11">
                <a:solidFill>
                  <a:srgbClr val="000000"/>
                </a:solidFill>
                <a:latin typeface="FangSong"/>
                <a:cs typeface="FangSong"/>
              </a:rPr>
              <a:t>．不仅基于互利互助的实用功能，而且邻里和睦，会让人有归属感</a:t>
            </a:r>
          </a:p>
        </p:txBody>
      </p:sp>
      <p:sp>
        <p:nvSpPr>
          <p:cNvPr id="7" name="object 7"/>
          <p:cNvSpPr txBox="1"/>
          <p:nvPr/>
        </p:nvSpPr>
        <p:spPr>
          <a:xfrm>
            <a:off x="91439" y="4036035"/>
            <a:ext cx="5162402"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和认同感，继而才会有精神家园之感</a:t>
            </a:r>
          </a:p>
        </p:txBody>
      </p:sp>
      <p:sp>
        <p:nvSpPr>
          <p:cNvPr id="8" name="object 8"/>
          <p:cNvSpPr txBox="1"/>
          <p:nvPr/>
        </p:nvSpPr>
        <p:spPr>
          <a:xfrm>
            <a:off x="658368" y="4599916"/>
            <a:ext cx="953380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C</a:t>
            </a:r>
            <a:r>
              <a:rPr sz="2200" spc="12">
                <a:solidFill>
                  <a:srgbClr val="000000"/>
                </a:solidFill>
                <a:latin typeface="FangSong"/>
                <a:cs typeface="FangSong"/>
              </a:rPr>
              <a:t>．不仅让人有归属感和认同感，而且邻里和睦，基于互利互助的实</a:t>
            </a:r>
          </a:p>
        </p:txBody>
      </p:sp>
      <p:sp>
        <p:nvSpPr>
          <p:cNvPr id="9" name="object 9"/>
          <p:cNvSpPr txBox="1"/>
          <p:nvPr/>
        </p:nvSpPr>
        <p:spPr>
          <a:xfrm>
            <a:off x="91439" y="5036160"/>
            <a:ext cx="4840393"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用功能，继而才会有精神家园之感</a:t>
            </a:r>
          </a:p>
        </p:txBody>
      </p:sp>
      <p:sp>
        <p:nvSpPr>
          <p:cNvPr id="10" name="object 10"/>
          <p:cNvSpPr txBox="1"/>
          <p:nvPr/>
        </p:nvSpPr>
        <p:spPr>
          <a:xfrm>
            <a:off x="658368" y="5598466"/>
            <a:ext cx="953380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D</a:t>
            </a:r>
            <a:r>
              <a:rPr sz="2200" spc="12">
                <a:solidFill>
                  <a:srgbClr val="000000"/>
                </a:solidFill>
                <a:latin typeface="FangSong"/>
                <a:cs typeface="FangSong"/>
              </a:rPr>
              <a:t>．不仅让人会有精神家园之感，而且邻里和睦，基于互利互助的实</a:t>
            </a:r>
          </a:p>
        </p:txBody>
      </p:sp>
      <p:sp>
        <p:nvSpPr>
          <p:cNvPr id="11" name="object 11"/>
          <p:cNvSpPr txBox="1"/>
          <p:nvPr/>
        </p:nvSpPr>
        <p:spPr>
          <a:xfrm>
            <a:off x="91439" y="6034330"/>
            <a:ext cx="5162402"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用功能，继而让人有归属感和认同感</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08586"/>
            <a:ext cx="10295147" cy="23426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5111" marR="0">
              <a:lnSpc>
                <a:spcPts val="2004"/>
              </a:lnSpc>
              <a:spcBef>
                <a:spcPct val="0"/>
              </a:spcBef>
              <a:spcAft>
                <a:spcPct val="0"/>
              </a:spcAft>
            </a:pPr>
            <a:r>
              <a:rPr sz="2000">
                <a:solidFill>
                  <a:srgbClr val="000000"/>
                </a:solidFill>
                <a:latin typeface="FangSong"/>
                <a:cs typeface="FangSong"/>
              </a:rPr>
              <a:t>25</a:t>
            </a:r>
            <a:r>
              <a:rPr sz="2000" spc="12">
                <a:solidFill>
                  <a:srgbClr val="000000"/>
                </a:solidFill>
                <a:latin typeface="FangSong"/>
                <a:cs typeface="FangSong"/>
              </a:rPr>
              <a:t>、在回国后的十年中，为搜集我国第一手真菌资料，他手提竹篮，攀山入</a:t>
            </a:r>
          </a:p>
          <a:p>
            <a:pPr marL="0" marR="0">
              <a:lnSpc>
                <a:spcPts val="2006"/>
              </a:lnSpc>
              <a:spcBef>
                <a:spcPts val="1353"/>
              </a:spcBef>
              <a:spcAft>
                <a:spcPct val="0"/>
              </a:spcAft>
            </a:pPr>
            <a:r>
              <a:rPr sz="2000" spc="10">
                <a:solidFill>
                  <a:srgbClr val="000000"/>
                </a:solidFill>
                <a:latin typeface="FangSong"/>
                <a:cs typeface="FangSong"/>
              </a:rPr>
              <a:t>林，一样一样地采集，逐一鉴定，定名分类。他先后研究鉴定的真菌种类达一两</a:t>
            </a:r>
          </a:p>
          <a:p>
            <a:pPr marL="0" marR="0">
              <a:lnSpc>
                <a:spcPts val="2004"/>
              </a:lnSpc>
              <a:spcBef>
                <a:spcPts val="1307"/>
              </a:spcBef>
              <a:spcAft>
                <a:spcPct val="0"/>
              </a:spcAft>
            </a:pPr>
            <a:r>
              <a:rPr sz="2000" spc="12">
                <a:solidFill>
                  <a:srgbClr val="000000"/>
                </a:solidFill>
                <a:latin typeface="FangSong"/>
                <a:cs typeface="FangSong"/>
              </a:rPr>
              <a:t>千种，分隶于数个属，其中首次发现的新属</a:t>
            </a:r>
            <a:r>
              <a:rPr sz="2000">
                <a:solidFill>
                  <a:srgbClr val="000000"/>
                </a:solidFill>
                <a:latin typeface="FangSong"/>
                <a:cs typeface="FangSong"/>
              </a:rPr>
              <a:t>5</a:t>
            </a:r>
            <a:r>
              <a:rPr sz="2000" spc="15">
                <a:solidFill>
                  <a:srgbClr val="000000"/>
                </a:solidFill>
                <a:latin typeface="FangSong"/>
                <a:cs typeface="FangSong"/>
              </a:rPr>
              <a:t>个，新种</a:t>
            </a:r>
            <a:r>
              <a:rPr sz="2000">
                <a:solidFill>
                  <a:srgbClr val="000000"/>
                </a:solidFill>
                <a:latin typeface="FangSong"/>
                <a:cs typeface="FangSong"/>
              </a:rPr>
              <a:t>121</a:t>
            </a:r>
            <a:r>
              <a:rPr sz="2000" spc="18">
                <a:solidFill>
                  <a:srgbClr val="000000"/>
                </a:solidFill>
                <a:latin typeface="FangSong"/>
                <a:cs typeface="FangSong"/>
              </a:rPr>
              <a:t>个，</a:t>
            </a:r>
            <a:r>
              <a:rPr sz="2000" spc="10">
                <a:solidFill>
                  <a:srgbClr val="000000"/>
                </a:solidFill>
                <a:latin typeface="FangSong"/>
                <a:cs typeface="FangSong"/>
              </a:rPr>
              <a:t>____</a:t>
            </a:r>
            <a:r>
              <a:rPr sz="2000" spc="11">
                <a:solidFill>
                  <a:srgbClr val="000000"/>
                </a:solidFill>
                <a:latin typeface="FangSong"/>
                <a:cs typeface="FangSong"/>
              </a:rPr>
              <a:t>。在世界著名</a:t>
            </a:r>
          </a:p>
          <a:p>
            <a:pPr marL="0" marR="0">
              <a:lnSpc>
                <a:spcPts val="2004"/>
              </a:lnSpc>
              <a:spcBef>
                <a:spcPts val="1356"/>
              </a:spcBef>
              <a:spcAft>
                <a:spcPct val="0"/>
              </a:spcAft>
            </a:pPr>
            <a:r>
              <a:rPr sz="2000" spc="12">
                <a:solidFill>
                  <a:srgbClr val="000000"/>
                </a:solidFill>
                <a:latin typeface="FangSong"/>
                <a:cs typeface="FangSong"/>
              </a:rPr>
              <a:t>真菌分类学家考尔夫教授总结的康奈尔大学</a:t>
            </a:r>
            <a:r>
              <a:rPr sz="2000" spc="11">
                <a:solidFill>
                  <a:srgbClr val="000000"/>
                </a:solidFill>
                <a:latin typeface="FangSong"/>
                <a:cs typeface="FangSong"/>
              </a:rPr>
              <a:t>120年来作出突出贡献的</a:t>
            </a:r>
            <a:r>
              <a:rPr sz="2000" spc="14">
                <a:solidFill>
                  <a:srgbClr val="000000"/>
                </a:solidFill>
                <a:latin typeface="FangSong"/>
                <a:cs typeface="FangSong"/>
              </a:rPr>
              <a:t>41</a:t>
            </a:r>
            <a:r>
              <a:rPr sz="2000" spc="15">
                <a:solidFill>
                  <a:srgbClr val="000000"/>
                </a:solidFill>
                <a:latin typeface="FangSong"/>
                <a:cs typeface="FangSong"/>
              </a:rPr>
              <a:t>位真菌学</a:t>
            </a:r>
          </a:p>
          <a:p>
            <a:pPr marL="0" marR="0">
              <a:lnSpc>
                <a:spcPts val="2004"/>
              </a:lnSpc>
              <a:spcBef>
                <a:spcPts val="1306"/>
              </a:spcBef>
              <a:spcAft>
                <a:spcPct val="0"/>
              </a:spcAft>
            </a:pPr>
            <a:r>
              <a:rPr sz="2000" spc="10">
                <a:solidFill>
                  <a:srgbClr val="000000"/>
                </a:solidFill>
                <a:latin typeface="FangSong"/>
                <a:cs typeface="FangSong"/>
              </a:rPr>
              <a:t>家中，他是唯一的东方人。</a:t>
            </a:r>
          </a:p>
        </p:txBody>
      </p:sp>
      <p:sp>
        <p:nvSpPr>
          <p:cNvPr id="4" name="object 4"/>
          <p:cNvSpPr txBox="1"/>
          <p:nvPr/>
        </p:nvSpPr>
        <p:spPr>
          <a:xfrm>
            <a:off x="1006144" y="2569313"/>
            <a:ext cx="895701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A</a:t>
            </a:r>
            <a:r>
              <a:rPr sz="2000" spc="10">
                <a:solidFill>
                  <a:srgbClr val="000000"/>
                </a:solidFill>
                <a:latin typeface="FangSong"/>
                <a:cs typeface="FangSong"/>
              </a:rPr>
              <a:t>．向世界宣告了中国有自己的真菌科学，为世界真菌资源宝库增添了</a:t>
            </a:r>
          </a:p>
        </p:txBody>
      </p:sp>
      <p:sp>
        <p:nvSpPr>
          <p:cNvPr id="5" name="object 5"/>
          <p:cNvSpPr txBox="1"/>
          <p:nvPr/>
        </p:nvSpPr>
        <p:spPr>
          <a:xfrm>
            <a:off x="91439" y="2996033"/>
            <a:ext cx="880979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新标本，在世界真菌学史上为我国的真菌科学谱写了重要的第一章。</a:t>
            </a:r>
          </a:p>
        </p:txBody>
      </p:sp>
      <p:sp>
        <p:nvSpPr>
          <p:cNvPr id="6" name="object 6"/>
          <p:cNvSpPr txBox="1"/>
          <p:nvPr/>
        </p:nvSpPr>
        <p:spPr>
          <a:xfrm>
            <a:off x="1006144" y="3550507"/>
            <a:ext cx="9113055"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a:solidFill>
                  <a:srgbClr val="000000"/>
                </a:solidFill>
                <a:latin typeface="FangSong"/>
                <a:cs typeface="FangSong"/>
              </a:rPr>
              <a:t>B</a:t>
            </a:r>
            <a:r>
              <a:rPr sz="2000" spc="11">
                <a:solidFill>
                  <a:srgbClr val="000000"/>
                </a:solidFill>
                <a:latin typeface="FangSong"/>
                <a:cs typeface="FangSong"/>
              </a:rPr>
              <a:t>．在世界真菌学史上为我国的真菌科学谱写了重要的第一章，</a:t>
            </a:r>
            <a:r>
              <a:rPr sz="2000" spc="546">
                <a:solidFill>
                  <a:srgbClr val="000000"/>
                </a:solidFill>
                <a:latin typeface="Times New Roman"/>
                <a:cs typeface="Times New Roman"/>
              </a:rPr>
              <a:t> </a:t>
            </a:r>
            <a:r>
              <a:rPr sz="2000">
                <a:solidFill>
                  <a:srgbClr val="000000"/>
                </a:solidFill>
                <a:latin typeface="FangSong"/>
                <a:cs typeface="FangSong"/>
              </a:rPr>
              <a:t>为世界</a:t>
            </a:r>
          </a:p>
        </p:txBody>
      </p:sp>
      <p:sp>
        <p:nvSpPr>
          <p:cNvPr id="7" name="object 7"/>
          <p:cNvSpPr txBox="1"/>
          <p:nvPr/>
        </p:nvSpPr>
        <p:spPr>
          <a:xfrm>
            <a:off x="91439" y="3977743"/>
            <a:ext cx="880979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真菌资源宝库增添了新标本，向世界宣告了中国有自己的真菌科学。</a:t>
            </a:r>
          </a:p>
        </p:txBody>
      </p:sp>
      <p:sp>
        <p:nvSpPr>
          <p:cNvPr id="8" name="object 8"/>
          <p:cNvSpPr txBox="1"/>
          <p:nvPr/>
        </p:nvSpPr>
        <p:spPr>
          <a:xfrm>
            <a:off x="1006144" y="4530955"/>
            <a:ext cx="895701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C</a:t>
            </a:r>
            <a:r>
              <a:rPr sz="2000" spc="10">
                <a:solidFill>
                  <a:srgbClr val="000000"/>
                </a:solidFill>
                <a:latin typeface="FangSong"/>
                <a:cs typeface="FangSong"/>
              </a:rPr>
              <a:t>．为世界真菌资源宝库增添了新标本，在世界真菌学史上为我国的真</a:t>
            </a:r>
          </a:p>
        </p:txBody>
      </p:sp>
      <p:sp>
        <p:nvSpPr>
          <p:cNvPr id="9" name="object 9"/>
          <p:cNvSpPr txBox="1"/>
          <p:nvPr/>
        </p:nvSpPr>
        <p:spPr>
          <a:xfrm>
            <a:off x="91439" y="4957413"/>
            <a:ext cx="8812141"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0">
                <a:solidFill>
                  <a:srgbClr val="000000"/>
                </a:solidFill>
                <a:latin typeface="FangSong"/>
                <a:cs typeface="FangSong"/>
              </a:rPr>
              <a:t>菌科学谱写了重要的第一章，向世界宣告了中国有自己的真菌科学。</a:t>
            </a:r>
          </a:p>
        </p:txBody>
      </p:sp>
      <p:sp>
        <p:nvSpPr>
          <p:cNvPr id="10" name="object 10"/>
          <p:cNvSpPr txBox="1"/>
          <p:nvPr/>
        </p:nvSpPr>
        <p:spPr>
          <a:xfrm>
            <a:off x="1006144" y="5511217"/>
            <a:ext cx="910452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D</a:t>
            </a:r>
            <a:r>
              <a:rPr sz="2000" spc="28">
                <a:solidFill>
                  <a:srgbClr val="000000"/>
                </a:solidFill>
                <a:latin typeface="FangSong"/>
                <a:cs typeface="FangSong"/>
              </a:rPr>
              <a:t> </a:t>
            </a:r>
            <a:r>
              <a:rPr sz="2000" spc="10">
                <a:solidFill>
                  <a:srgbClr val="000000"/>
                </a:solidFill>
                <a:latin typeface="FangSong"/>
                <a:cs typeface="FangSong"/>
              </a:rPr>
              <a:t>．在世界真菌学史上为世界真菌资源宝库增添了新标本，为我国的真</a:t>
            </a:r>
          </a:p>
        </p:txBody>
      </p:sp>
      <p:sp>
        <p:nvSpPr>
          <p:cNvPr id="11" name="object 11"/>
          <p:cNvSpPr txBox="1"/>
          <p:nvPr/>
        </p:nvSpPr>
        <p:spPr>
          <a:xfrm>
            <a:off x="91439" y="5937937"/>
            <a:ext cx="880979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菌科学谱写了重要的第一章，向世界宣告了中国有自己的真菌科学。</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19635"/>
            <a:ext cx="10022825" cy="11674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07136" marR="0">
              <a:lnSpc>
                <a:spcPts val="2195"/>
              </a:lnSpc>
              <a:spcBef>
                <a:spcPct val="0"/>
              </a:spcBef>
              <a:spcAft>
                <a:spcPct val="0"/>
              </a:spcAft>
            </a:pPr>
            <a:r>
              <a:rPr sz="2200" spc="10">
                <a:solidFill>
                  <a:srgbClr val="000000"/>
                </a:solidFill>
                <a:latin typeface="FangSong"/>
                <a:cs typeface="FangSong"/>
              </a:rPr>
              <a:t>26</a:t>
            </a:r>
            <a:r>
              <a:rPr sz="2200" spc="14">
                <a:solidFill>
                  <a:srgbClr val="000000"/>
                </a:solidFill>
                <a:latin typeface="FangSong"/>
                <a:cs typeface="FangSong"/>
              </a:rPr>
              <a:t>、在下面一段文字横线处补写恰当的语句</a:t>
            </a:r>
            <a:r>
              <a:rPr sz="2200">
                <a:solidFill>
                  <a:srgbClr val="000000"/>
                </a:solidFill>
                <a:latin typeface="FangSong"/>
                <a:cs typeface="FangSong"/>
              </a:rPr>
              <a:t>,</a:t>
            </a:r>
            <a:r>
              <a:rPr sz="2200" spc="10">
                <a:solidFill>
                  <a:srgbClr val="000000"/>
                </a:solidFill>
                <a:latin typeface="FangSong"/>
                <a:cs typeface="FangSong"/>
              </a:rPr>
              <a:t>使整段文字语意完整</a:t>
            </a:r>
          </a:p>
          <a:p>
            <a:pPr marL="0" marR="0">
              <a:lnSpc>
                <a:spcPts val="2198"/>
              </a:lnSpc>
              <a:spcBef>
                <a:spcPts val="1497"/>
              </a:spcBef>
              <a:spcAft>
                <a:spcPct val="0"/>
              </a:spcAft>
            </a:pPr>
            <a:r>
              <a:rPr sz="2200" spc="14">
                <a:solidFill>
                  <a:srgbClr val="000000"/>
                </a:solidFill>
                <a:latin typeface="FangSong"/>
                <a:cs typeface="FangSong"/>
              </a:rPr>
              <a:t>连贯</a:t>
            </a:r>
            <a:r>
              <a:rPr sz="2200" spc="15">
                <a:solidFill>
                  <a:srgbClr val="000000"/>
                </a:solidFill>
                <a:latin typeface="FangSong"/>
                <a:cs typeface="FangSong"/>
              </a:rPr>
              <a:t>,内容贴切</a:t>
            </a:r>
            <a:r>
              <a:rPr sz="2200">
                <a:solidFill>
                  <a:srgbClr val="000000"/>
                </a:solidFill>
                <a:latin typeface="FangSong"/>
                <a:cs typeface="FangSong"/>
              </a:rPr>
              <a:t>,</a:t>
            </a:r>
            <a:r>
              <a:rPr sz="2200" spc="14">
                <a:solidFill>
                  <a:srgbClr val="000000"/>
                </a:solidFill>
                <a:latin typeface="FangSong"/>
                <a:cs typeface="FangSong"/>
              </a:rPr>
              <a:t>逻辑严密。每处不超过</a:t>
            </a:r>
            <a:r>
              <a:rPr sz="2200" spc="10">
                <a:solidFill>
                  <a:srgbClr val="000000"/>
                </a:solidFill>
                <a:latin typeface="FangSong"/>
                <a:cs typeface="FangSong"/>
              </a:rPr>
              <a:t>15</a:t>
            </a:r>
            <a:r>
              <a:rPr sz="2200" spc="11">
                <a:solidFill>
                  <a:srgbClr val="000000"/>
                </a:solidFill>
                <a:latin typeface="FangSong"/>
                <a:cs typeface="FangSong"/>
              </a:rPr>
              <a:t>个字。</a:t>
            </a:r>
          </a:p>
        </p:txBody>
      </p:sp>
      <p:sp>
        <p:nvSpPr>
          <p:cNvPr id="4" name="object 4"/>
          <p:cNvSpPr txBox="1"/>
          <p:nvPr/>
        </p:nvSpPr>
        <p:spPr>
          <a:xfrm>
            <a:off x="91439" y="1385165"/>
            <a:ext cx="10347408" cy="25759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83463" marR="0">
              <a:lnSpc>
                <a:spcPts val="2195"/>
              </a:lnSpc>
              <a:spcBef>
                <a:spcPct val="0"/>
              </a:spcBef>
              <a:spcAft>
                <a:spcPct val="0"/>
              </a:spcAft>
            </a:pPr>
            <a:r>
              <a:rPr sz="2200">
                <a:solidFill>
                  <a:srgbClr val="000000"/>
                </a:solidFill>
                <a:latin typeface="FangSong"/>
                <a:cs typeface="FangSong"/>
              </a:rPr>
              <a:t>9</a:t>
            </a:r>
            <a:r>
              <a:rPr sz="2200" spc="20">
                <a:solidFill>
                  <a:srgbClr val="000000"/>
                </a:solidFill>
                <a:latin typeface="FangSong"/>
                <a:cs typeface="FangSong"/>
              </a:rPr>
              <a:t>月</a:t>
            </a:r>
            <a:r>
              <a:rPr sz="2200" spc="10">
                <a:solidFill>
                  <a:srgbClr val="000000"/>
                </a:solidFill>
                <a:latin typeface="FangSong"/>
                <a:cs typeface="FangSong"/>
              </a:rPr>
              <a:t>28</a:t>
            </a:r>
            <a:r>
              <a:rPr sz="2200" spc="14">
                <a:solidFill>
                  <a:srgbClr val="000000"/>
                </a:solidFill>
                <a:latin typeface="FangSong"/>
                <a:cs typeface="FangSong"/>
              </a:rPr>
              <a:t>日是孔子诞辰</a:t>
            </a:r>
            <a:r>
              <a:rPr sz="2200" spc="18">
                <a:solidFill>
                  <a:srgbClr val="000000"/>
                </a:solidFill>
                <a:latin typeface="FangSong"/>
                <a:cs typeface="FangSong"/>
              </a:rPr>
              <a:t>,</a:t>
            </a:r>
            <a:r>
              <a:rPr sz="2200" spc="12">
                <a:solidFill>
                  <a:srgbClr val="000000"/>
                </a:solidFill>
                <a:latin typeface="FangSong"/>
                <a:cs typeface="FangSong"/>
              </a:rPr>
              <a:t>教育部正在规划将教师节由</a:t>
            </a:r>
            <a:r>
              <a:rPr sz="2200">
                <a:solidFill>
                  <a:srgbClr val="000000"/>
                </a:solidFill>
                <a:latin typeface="FangSong"/>
                <a:cs typeface="FangSong"/>
              </a:rPr>
              <a:t>9</a:t>
            </a:r>
            <a:r>
              <a:rPr sz="2200" spc="20">
                <a:solidFill>
                  <a:srgbClr val="000000"/>
                </a:solidFill>
                <a:latin typeface="FangSong"/>
                <a:cs typeface="FangSong"/>
              </a:rPr>
              <a:t>月</a:t>
            </a:r>
            <a:r>
              <a:rPr sz="2200" spc="10">
                <a:solidFill>
                  <a:srgbClr val="000000"/>
                </a:solidFill>
                <a:latin typeface="FangSong"/>
                <a:cs typeface="FangSong"/>
              </a:rPr>
              <a:t>10日改至这一天。</a:t>
            </a:r>
          </a:p>
          <a:p>
            <a:pPr marL="0" marR="0">
              <a:lnSpc>
                <a:spcPts val="2195"/>
              </a:lnSpc>
              <a:spcBef>
                <a:spcPts val="1499"/>
              </a:spcBef>
              <a:spcAft>
                <a:spcPct val="0"/>
              </a:spcAft>
            </a:pPr>
            <a:r>
              <a:rPr sz="2200" spc="12">
                <a:solidFill>
                  <a:srgbClr val="000000"/>
                </a:solidFill>
                <a:latin typeface="FangSong"/>
                <a:cs typeface="FangSong"/>
              </a:rPr>
              <a:t>网络问卷调显示</a:t>
            </a:r>
            <a:r>
              <a:rPr sz="2200" spc="15">
                <a:solidFill>
                  <a:srgbClr val="000000"/>
                </a:solidFill>
                <a:latin typeface="FangSong"/>
                <a:cs typeface="FangSong"/>
              </a:rPr>
              <a:t>,</a:t>
            </a:r>
            <a:r>
              <a:rPr sz="2200" spc="10">
                <a:solidFill>
                  <a:srgbClr val="000000"/>
                </a:solidFill>
                <a:latin typeface="FangSong"/>
                <a:cs typeface="FangSong"/>
              </a:rPr>
              <a:t>这项规划得到了近七成网友的支持。孔子是“万世师</a:t>
            </a:r>
          </a:p>
          <a:p>
            <a:pPr marL="0" marR="0">
              <a:lnSpc>
                <a:spcPts val="2195"/>
              </a:lnSpc>
              <a:spcBef>
                <a:spcPts val="1503"/>
              </a:spcBef>
              <a:spcAft>
                <a:spcPct val="0"/>
              </a:spcAft>
            </a:pPr>
            <a:r>
              <a:rPr sz="2200" spc="14">
                <a:solidFill>
                  <a:srgbClr val="000000"/>
                </a:solidFill>
                <a:latin typeface="FangSong"/>
                <a:cs typeface="FangSong"/>
              </a:rPr>
              <a:t>表”</a:t>
            </a:r>
            <a:r>
              <a:rPr sz="2200" spc="15">
                <a:solidFill>
                  <a:srgbClr val="000000"/>
                </a:solidFill>
                <a:latin typeface="FangSong"/>
                <a:cs typeface="FangSong"/>
              </a:rPr>
              <a:t>,</a:t>
            </a:r>
            <a:r>
              <a:rPr sz="2200" spc="14">
                <a:solidFill>
                  <a:srgbClr val="000000"/>
                </a:solidFill>
                <a:latin typeface="FangSong"/>
                <a:cs typeface="FangSong"/>
              </a:rPr>
              <a:t>他与弟子们其乐融融</a:t>
            </a:r>
            <a:r>
              <a:rPr sz="2200">
                <a:solidFill>
                  <a:srgbClr val="000000"/>
                </a:solidFill>
                <a:latin typeface="FangSong"/>
                <a:cs typeface="FangSong"/>
              </a:rPr>
              <a:t>,</a:t>
            </a:r>
            <a:r>
              <a:rPr sz="2200" spc="10">
                <a:solidFill>
                  <a:srgbClr val="000000"/>
                </a:solidFill>
                <a:latin typeface="FangSong"/>
                <a:cs typeface="FangSong"/>
              </a:rPr>
              <a:t>留“孔颜之乐”的佳话。这让我想起了今年</a:t>
            </a:r>
          </a:p>
          <a:p>
            <a:pPr marL="0" marR="0">
              <a:lnSpc>
                <a:spcPts val="2195"/>
              </a:lnSpc>
              <a:spcBef>
                <a:spcPts val="1499"/>
              </a:spcBef>
              <a:spcAft>
                <a:spcPct val="0"/>
              </a:spcAft>
            </a:pPr>
            <a:r>
              <a:rPr sz="2200" spc="12">
                <a:solidFill>
                  <a:srgbClr val="000000"/>
                </a:solidFill>
                <a:latin typeface="FangSong"/>
                <a:cs typeface="FangSong"/>
              </a:rPr>
              <a:t>教师节的一个情境。教师节当天</a:t>
            </a:r>
            <a:r>
              <a:rPr sz="2200" spc="15">
                <a:solidFill>
                  <a:srgbClr val="000000"/>
                </a:solidFill>
                <a:latin typeface="FangSong"/>
                <a:cs typeface="FangSong"/>
              </a:rPr>
              <a:t>,</a:t>
            </a:r>
            <a:r>
              <a:rPr sz="2200" spc="12">
                <a:solidFill>
                  <a:srgbClr val="000000"/>
                </a:solidFill>
                <a:latin typeface="FangSong"/>
                <a:cs typeface="FangSong"/>
              </a:rPr>
              <a:t>我给同学们上课:“今天是教师节——”</a:t>
            </a:r>
          </a:p>
          <a:p>
            <a:pPr marL="0" marR="0">
              <a:lnSpc>
                <a:spcPts val="2195"/>
              </a:lnSpc>
              <a:spcBef>
                <a:spcPts val="1499"/>
              </a:spcBef>
              <a:spcAft>
                <a:spcPct val="0"/>
              </a:spcAft>
            </a:pPr>
            <a:r>
              <a:rPr sz="2200" spc="14">
                <a:solidFill>
                  <a:srgbClr val="000000"/>
                </a:solidFill>
                <a:latin typeface="FangSong"/>
                <a:cs typeface="FangSong"/>
              </a:rPr>
              <a:t>同学们回应道:“祝老师快乐!”我说:“教师节应该是‘同学们快乐</a:t>
            </a:r>
            <a:r>
              <a:rPr sz="2200">
                <a:solidFill>
                  <a:srgbClr val="000000"/>
                </a:solidFill>
                <a:latin typeface="FangSong"/>
                <a:cs typeface="FangSong"/>
              </a:rPr>
              <a:t>'</a:t>
            </a:r>
            <a:r>
              <a:rPr sz="2200" spc="21">
                <a:solidFill>
                  <a:srgbClr val="000000"/>
                </a:solidFill>
                <a:latin typeface="FangSong"/>
                <a:cs typeface="FangSong"/>
              </a:rPr>
              <a:t>。”</a:t>
            </a:r>
          </a:p>
        </p:txBody>
      </p:sp>
      <p:sp>
        <p:nvSpPr>
          <p:cNvPr id="5" name="object 5"/>
          <p:cNvSpPr txBox="1"/>
          <p:nvPr/>
        </p:nvSpPr>
        <p:spPr>
          <a:xfrm>
            <a:off x="91439" y="3732759"/>
            <a:ext cx="1682800"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7">
                <a:solidFill>
                  <a:srgbClr val="000000"/>
                </a:solidFill>
                <a:latin typeface="FangSong"/>
                <a:cs typeface="FangSong"/>
              </a:rPr>
              <a:t>想想看</a:t>
            </a:r>
            <a:r>
              <a:rPr sz="2200">
                <a:solidFill>
                  <a:srgbClr val="000000"/>
                </a:solidFill>
                <a:latin typeface="FangSong"/>
                <a:cs typeface="FangSong"/>
              </a:rPr>
              <a:t>,①</a:t>
            </a:r>
          </a:p>
        </p:txBody>
      </p:sp>
      <p:sp>
        <p:nvSpPr>
          <p:cNvPr id="6" name="object 6"/>
          <p:cNvSpPr txBox="1"/>
          <p:nvPr/>
        </p:nvSpPr>
        <p:spPr>
          <a:xfrm>
            <a:off x="2488945" y="3732759"/>
            <a:ext cx="7270703" cy="11673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a:t>
            </a:r>
            <a:r>
              <a:rPr sz="2200" spc="14">
                <a:solidFill>
                  <a:srgbClr val="000000"/>
                </a:solidFill>
                <a:latin typeface="FangSong"/>
                <a:cs typeface="FangSong"/>
              </a:rPr>
              <a:t>当老师的能够快乐起来吗</a:t>
            </a:r>
            <a:r>
              <a:rPr sz="2200" spc="15">
                <a:solidFill>
                  <a:srgbClr val="000000"/>
                </a:solidFill>
                <a:latin typeface="FangSong"/>
                <a:cs typeface="FangSong"/>
              </a:rPr>
              <a:t>?当今时代</a:t>
            </a:r>
            <a:r>
              <a:rPr sz="2200">
                <a:solidFill>
                  <a:srgbClr val="000000"/>
                </a:solidFill>
                <a:latin typeface="FangSong"/>
                <a:cs typeface="FangSong"/>
              </a:rPr>
              <a:t>,</a:t>
            </a:r>
            <a:r>
              <a:rPr sz="2200" spc="10">
                <a:solidFill>
                  <a:srgbClr val="000000"/>
                </a:solidFill>
                <a:latin typeface="FangSong"/>
                <a:cs typeface="FangSong"/>
              </a:rPr>
              <a:t>师和学生不仅</a:t>
            </a:r>
          </a:p>
          <a:p>
            <a:pPr marL="2248281" marR="0">
              <a:lnSpc>
                <a:spcPts val="2195"/>
              </a:lnSpc>
              <a:spcBef>
                <a:spcPts val="1500"/>
              </a:spcBef>
              <a:spcAft>
                <a:spcPct val="0"/>
              </a:spcAft>
            </a:pPr>
            <a:r>
              <a:rPr sz="2200" spc="12">
                <a:solidFill>
                  <a:srgbClr val="000000"/>
                </a:solidFill>
                <a:latin typeface="FangSong"/>
                <a:cs typeface="FangSong"/>
              </a:rPr>
              <a:t>。学生具有主体性地位</a:t>
            </a:r>
            <a:r>
              <a:rPr sz="2200">
                <a:solidFill>
                  <a:srgbClr val="000000"/>
                </a:solidFill>
                <a:latin typeface="FangSong"/>
                <a:cs typeface="FangSong"/>
              </a:rPr>
              <a:t>,</a:t>
            </a:r>
            <a:r>
              <a:rPr sz="2200" spc="14">
                <a:solidFill>
                  <a:srgbClr val="000000"/>
                </a:solidFill>
                <a:latin typeface="FangSong"/>
                <a:cs typeface="FangSong"/>
              </a:rPr>
              <a:t>其主体地</a:t>
            </a:r>
          </a:p>
        </p:txBody>
      </p:sp>
      <p:sp>
        <p:nvSpPr>
          <p:cNvPr id="7" name="object 7"/>
          <p:cNvSpPr txBox="1"/>
          <p:nvPr/>
        </p:nvSpPr>
        <p:spPr>
          <a:xfrm>
            <a:off x="91439" y="4202152"/>
            <a:ext cx="4038720"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4">
                <a:solidFill>
                  <a:srgbClr val="000000"/>
                </a:solidFill>
                <a:latin typeface="FangSong"/>
                <a:cs typeface="FangSong"/>
              </a:rPr>
              <a:t>是传统意义上的授受关系</a:t>
            </a:r>
            <a:r>
              <a:rPr sz="2200">
                <a:solidFill>
                  <a:srgbClr val="000000"/>
                </a:solidFill>
                <a:latin typeface="FangSong"/>
                <a:cs typeface="FangSong"/>
              </a:rPr>
              <a:t>,②</a:t>
            </a:r>
          </a:p>
        </p:txBody>
      </p:sp>
      <p:sp>
        <p:nvSpPr>
          <p:cNvPr id="8" name="object 8"/>
          <p:cNvSpPr txBox="1"/>
          <p:nvPr/>
        </p:nvSpPr>
        <p:spPr>
          <a:xfrm>
            <a:off x="91439" y="4671544"/>
            <a:ext cx="10022242" cy="1637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4">
                <a:solidFill>
                  <a:srgbClr val="000000"/>
                </a:solidFill>
                <a:latin typeface="FangSong"/>
                <a:cs typeface="FangSong"/>
              </a:rPr>
              <a:t>位的实现既是教育的目的</a:t>
            </a:r>
            <a:r>
              <a:rPr sz="2200">
                <a:solidFill>
                  <a:srgbClr val="000000"/>
                </a:solidFill>
                <a:latin typeface="FangSong"/>
                <a:cs typeface="FangSong"/>
              </a:rPr>
              <a:t>,</a:t>
            </a:r>
            <a:r>
              <a:rPr sz="2200" spc="15">
                <a:solidFill>
                  <a:srgbClr val="000000"/>
                </a:solidFill>
                <a:latin typeface="FangSong"/>
                <a:cs typeface="FangSong"/>
              </a:rPr>
              <a:t>也是教育成功的过程</a:t>
            </a:r>
            <a:r>
              <a:rPr sz="2200">
                <a:solidFill>
                  <a:srgbClr val="000000"/>
                </a:solidFill>
                <a:latin typeface="FangSong"/>
                <a:cs typeface="FangSong"/>
              </a:rPr>
              <a:t>,</a:t>
            </a:r>
            <a:r>
              <a:rPr sz="2200" spc="10">
                <a:solidFill>
                  <a:srgbClr val="000000"/>
                </a:solidFill>
                <a:latin typeface="FangSong"/>
                <a:cs typeface="FangSong"/>
              </a:rPr>
              <a:t>它表现在我们教育学生</a:t>
            </a:r>
          </a:p>
          <a:p>
            <a:pPr marL="0" marR="0">
              <a:lnSpc>
                <a:spcPts val="2195"/>
              </a:lnSpc>
              <a:spcBef>
                <a:spcPts val="1502"/>
              </a:spcBef>
              <a:spcAft>
                <a:spcPct val="0"/>
              </a:spcAft>
            </a:pPr>
            <a:r>
              <a:rPr sz="2200" spc="12">
                <a:solidFill>
                  <a:srgbClr val="000000"/>
                </a:solidFill>
                <a:latin typeface="FangSong"/>
                <a:cs typeface="FangSong"/>
              </a:rPr>
              <a:t>的学习、生活和社会实践中</a:t>
            </a:r>
            <a:r>
              <a:rPr sz="2200" spc="15">
                <a:solidFill>
                  <a:srgbClr val="000000"/>
                </a:solidFill>
                <a:latin typeface="FangSong"/>
                <a:cs typeface="FangSong"/>
              </a:rPr>
              <a:t>:</a:t>
            </a:r>
            <a:r>
              <a:rPr sz="2200" spc="14">
                <a:solidFill>
                  <a:srgbClr val="000000"/>
                </a:solidFill>
                <a:latin typeface="FangSong"/>
                <a:cs typeface="FangSong"/>
              </a:rPr>
              <a:t>教师作为一项职业</a:t>
            </a:r>
            <a:r>
              <a:rPr sz="2200">
                <a:solidFill>
                  <a:srgbClr val="000000"/>
                </a:solidFill>
                <a:latin typeface="FangSong"/>
                <a:cs typeface="FangSong"/>
              </a:rPr>
              <a:t>,</a:t>
            </a:r>
            <a:r>
              <a:rPr sz="2200" spc="10">
                <a:solidFill>
                  <a:srgbClr val="000000"/>
                </a:solidFill>
                <a:latin typeface="FangSong"/>
                <a:cs typeface="FangSong"/>
              </a:rPr>
              <a:t>是通过教书育人实现自</a:t>
            </a:r>
          </a:p>
          <a:p>
            <a:pPr marL="0" marR="0">
              <a:lnSpc>
                <a:spcPts val="2195"/>
              </a:lnSpc>
              <a:spcBef>
                <a:spcPts val="1499"/>
              </a:spcBef>
              <a:spcAft>
                <a:spcPct val="0"/>
              </a:spcAft>
            </a:pPr>
            <a:r>
              <a:rPr sz="2200" spc="14">
                <a:solidFill>
                  <a:srgbClr val="000000"/>
                </a:solidFill>
                <a:latin typeface="FangSong"/>
                <a:cs typeface="FangSong"/>
              </a:rPr>
              <a:t>我价值、创造社会价值的</a:t>
            </a:r>
            <a:r>
              <a:rPr sz="2200">
                <a:solidFill>
                  <a:srgbClr val="000000"/>
                </a:solidFill>
                <a:latin typeface="FangSong"/>
                <a:cs typeface="FangSong"/>
              </a:rPr>
              <a:t>,</a:t>
            </a:r>
            <a:r>
              <a:rPr sz="2200" spc="14">
                <a:solidFill>
                  <a:srgbClr val="000000"/>
                </a:solidFill>
                <a:latin typeface="FangSong"/>
                <a:cs typeface="FangSong"/>
              </a:rPr>
              <a:t>学生则是这种价值的体现与反映。正因为此</a:t>
            </a:r>
            <a:r>
              <a:rPr sz="2200">
                <a:solidFill>
                  <a:srgbClr val="000000"/>
                </a:solidFill>
                <a:latin typeface="FangSong"/>
                <a:cs typeface="FangSong"/>
              </a:rPr>
              <a:t>,</a:t>
            </a:r>
          </a:p>
        </p:txBody>
      </p:sp>
      <p:sp>
        <p:nvSpPr>
          <p:cNvPr id="9" name="object 9"/>
          <p:cNvSpPr txBox="1"/>
          <p:nvPr/>
        </p:nvSpPr>
        <p:spPr>
          <a:xfrm>
            <a:off x="91439" y="6080050"/>
            <a:ext cx="1682800"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7">
                <a:solidFill>
                  <a:srgbClr val="000000"/>
                </a:solidFill>
                <a:latin typeface="FangSong"/>
                <a:cs typeface="FangSong"/>
              </a:rPr>
              <a:t>我要说</a:t>
            </a:r>
            <a:r>
              <a:rPr sz="2200">
                <a:solidFill>
                  <a:srgbClr val="000000"/>
                </a:solidFill>
                <a:latin typeface="FangSong"/>
                <a:cs typeface="FangSong"/>
              </a:rPr>
              <a:t>,③</a:t>
            </a:r>
          </a:p>
        </p:txBody>
      </p:sp>
      <p:sp>
        <p:nvSpPr>
          <p:cNvPr id="10" name="object 10"/>
          <p:cNvSpPr txBox="1"/>
          <p:nvPr/>
        </p:nvSpPr>
        <p:spPr>
          <a:xfrm>
            <a:off x="2488945" y="6080050"/>
            <a:ext cx="697991"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a:solidFill>
                  <a:srgbClr val="000000"/>
                </a:solidFill>
                <a:latin typeface="FangSong"/>
                <a:cs typeface="FangSong"/>
              </a:rPr>
              <a:t>。</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5329122" cy="2422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如果同学们不快乐</a:t>
            </a:r>
            <a:r>
              <a:rPr sz="2800">
                <a:solidFill>
                  <a:srgbClr val="000000"/>
                </a:solidFill>
                <a:latin typeface="FangSong"/>
                <a:cs typeface="FangSong"/>
              </a:rPr>
              <a:t>;</a:t>
            </a:r>
          </a:p>
          <a:p>
            <a:pPr marL="0" marR="0">
              <a:lnSpc>
                <a:spcPts val="2795"/>
              </a:lnSpc>
              <a:spcBef>
                <a:spcPts val="3243"/>
              </a:spcBef>
              <a:spcAft>
                <a:spcPct val="0"/>
              </a:spcAft>
            </a:pPr>
            <a:r>
              <a:rPr sz="2800" spc="12">
                <a:solidFill>
                  <a:srgbClr val="000000"/>
                </a:solidFill>
                <a:latin typeface="FangSong"/>
                <a:cs typeface="FangSong"/>
              </a:rPr>
              <a:t>更是相依相促的互动关系</a:t>
            </a:r>
            <a:r>
              <a:rPr sz="2800">
                <a:solidFill>
                  <a:srgbClr val="000000"/>
                </a:solidFill>
                <a:latin typeface="FangSong"/>
                <a:cs typeface="FangSong"/>
              </a:rPr>
              <a:t>;</a:t>
            </a:r>
          </a:p>
          <a:p>
            <a:pPr marL="0" marR="0">
              <a:lnSpc>
                <a:spcPts val="2798"/>
              </a:lnSpc>
              <a:spcBef>
                <a:spcPts val="3287"/>
              </a:spcBef>
              <a:spcAft>
                <a:spcPct val="0"/>
              </a:spcAft>
            </a:pPr>
            <a:r>
              <a:rPr sz="2800">
                <a:solidFill>
                  <a:srgbClr val="000000"/>
                </a:solidFill>
                <a:latin typeface="FangSong"/>
                <a:cs typeface="FangSong"/>
              </a:rPr>
              <a:t>教师节应该是“同学们快乐”</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1060" y="356806"/>
            <a:ext cx="933756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27</a:t>
            </a:r>
            <a:r>
              <a:rPr sz="2400" spc="11">
                <a:solidFill>
                  <a:srgbClr val="000000"/>
                </a:solidFill>
                <a:latin typeface="FangSong"/>
                <a:cs typeface="FangSong"/>
              </a:rPr>
              <a:t>、在下面一段文字横线处补写恰当的语句</a:t>
            </a:r>
            <a:r>
              <a:rPr sz="2400" spc="15">
                <a:solidFill>
                  <a:srgbClr val="000000"/>
                </a:solidFill>
                <a:latin typeface="FangSong"/>
                <a:cs typeface="FangSong"/>
              </a:rPr>
              <a:t>,</a:t>
            </a:r>
            <a:r>
              <a:rPr sz="2400" spc="11">
                <a:solidFill>
                  <a:srgbClr val="000000"/>
                </a:solidFill>
                <a:latin typeface="FangSong"/>
                <a:cs typeface="FangSong"/>
              </a:rPr>
              <a:t>使整段文字语意</a:t>
            </a:r>
          </a:p>
        </p:txBody>
      </p:sp>
      <p:sp>
        <p:nvSpPr>
          <p:cNvPr id="4" name="object 4"/>
          <p:cNvSpPr txBox="1"/>
          <p:nvPr/>
        </p:nvSpPr>
        <p:spPr>
          <a:xfrm>
            <a:off x="91439" y="905700"/>
            <a:ext cx="1039613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完整连贯,内容贴切</a:t>
            </a:r>
            <a:r>
              <a:rPr sz="2400" spc="15">
                <a:solidFill>
                  <a:srgbClr val="000000"/>
                </a:solidFill>
                <a:latin typeface="FangSong"/>
                <a:cs typeface="FangSong"/>
              </a:rPr>
              <a:t>,</a:t>
            </a:r>
            <a:r>
              <a:rPr sz="2400" spc="11">
                <a:solidFill>
                  <a:srgbClr val="000000"/>
                </a:solidFill>
                <a:latin typeface="FangSong"/>
                <a:cs typeface="FangSong"/>
              </a:rPr>
              <a:t>逻辑严密,不得抄袭材料。每处不超过20个字。</a:t>
            </a:r>
          </a:p>
        </p:txBody>
      </p:sp>
      <p:sp>
        <p:nvSpPr>
          <p:cNvPr id="5" name="object 5"/>
          <p:cNvSpPr txBox="1"/>
          <p:nvPr/>
        </p:nvSpPr>
        <p:spPr>
          <a:xfrm>
            <a:off x="399288" y="1580832"/>
            <a:ext cx="968807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“面子”是中国人人际交往中最不可或缺的人情媒介,也许世界</a:t>
            </a:r>
          </a:p>
        </p:txBody>
      </p:sp>
      <p:sp>
        <p:nvSpPr>
          <p:cNvPr id="6" name="object 6"/>
          <p:cNvSpPr txBox="1"/>
          <p:nvPr/>
        </p:nvSpPr>
        <p:spPr>
          <a:xfrm>
            <a:off x="91439" y="2129210"/>
            <a:ext cx="10214502"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上没有哪一个民族像中国人这样“爱面子”。在凤凰网的一项最新</a:t>
            </a:r>
          </a:p>
        </p:txBody>
      </p:sp>
      <p:sp>
        <p:nvSpPr>
          <p:cNvPr id="7" name="object 7"/>
          <p:cNvSpPr txBox="1"/>
          <p:nvPr/>
        </p:nvSpPr>
        <p:spPr>
          <a:xfrm>
            <a:off x="91439" y="2678493"/>
            <a:ext cx="528788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调查中</a:t>
            </a:r>
            <a:r>
              <a:rPr sz="2400" spc="11">
                <a:solidFill>
                  <a:srgbClr val="000000"/>
                </a:solidFill>
                <a:latin typeface="FangSong"/>
                <a:cs typeface="FangSong"/>
              </a:rPr>
              <a:t>,有83.33‰的被调查者认为</a:t>
            </a:r>
          </a:p>
        </p:txBody>
      </p:sp>
      <p:sp>
        <p:nvSpPr>
          <p:cNvPr id="8" name="object 8"/>
          <p:cNvSpPr txBox="1"/>
          <p:nvPr/>
        </p:nvSpPr>
        <p:spPr>
          <a:xfrm>
            <a:off x="5923153" y="2678493"/>
            <a:ext cx="7620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p>
        </p:txBody>
      </p:sp>
      <p:sp>
        <p:nvSpPr>
          <p:cNvPr id="9" name="object 9"/>
          <p:cNvSpPr txBox="1"/>
          <p:nvPr/>
        </p:nvSpPr>
        <p:spPr>
          <a:xfrm>
            <a:off x="7461250" y="2678493"/>
            <a:ext cx="183489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?除去具体</a:t>
            </a:r>
          </a:p>
        </p:txBody>
      </p:sp>
      <p:sp>
        <p:nvSpPr>
          <p:cNvPr id="10" name="object 10"/>
          <p:cNvSpPr txBox="1"/>
          <p:nvPr/>
        </p:nvSpPr>
        <p:spPr>
          <a:xfrm>
            <a:off x="91439" y="3227133"/>
            <a:ext cx="10219380"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的生理意义,它仅仅是一种荣辱观念的具体反映,</a:t>
            </a:r>
            <a:r>
              <a:rPr sz="2400" spc="14">
                <a:solidFill>
                  <a:srgbClr val="000000"/>
                </a:solidFill>
                <a:latin typeface="FangSong"/>
                <a:cs typeface="FangSong"/>
              </a:rPr>
              <a:t>还暗含了某种社会</a:t>
            </a:r>
          </a:p>
          <a:p>
            <a:pPr marL="0" marR="0">
              <a:lnSpc>
                <a:spcPts val="2400"/>
              </a:lnSpc>
              <a:spcBef>
                <a:spcPts val="1922"/>
              </a:spcBef>
              <a:spcAft>
                <a:spcPct val="0"/>
              </a:spcAft>
            </a:pPr>
            <a:r>
              <a:rPr sz="2400" spc="11">
                <a:solidFill>
                  <a:srgbClr val="000000"/>
                </a:solidFill>
                <a:latin typeface="FangSong"/>
                <a:cs typeface="FangSong"/>
              </a:rPr>
              <a:t>行为潜规则。在实际生活中,每个人都面对不同层次的社会关系生</a:t>
            </a:r>
          </a:p>
        </p:txBody>
      </p:sp>
      <p:sp>
        <p:nvSpPr>
          <p:cNvPr id="11" name="object 11"/>
          <p:cNvSpPr txBox="1"/>
          <p:nvPr/>
        </p:nvSpPr>
        <p:spPr>
          <a:xfrm>
            <a:off x="91439" y="4324667"/>
            <a:ext cx="722071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存,人情法则在不同的情况下表现也并不相同。</a:t>
            </a:r>
          </a:p>
        </p:txBody>
      </p:sp>
      <p:sp>
        <p:nvSpPr>
          <p:cNvPr id="12" name="object 12"/>
          <p:cNvSpPr txBox="1"/>
          <p:nvPr/>
        </p:nvSpPr>
        <p:spPr>
          <a:xfrm>
            <a:off x="7604506" y="4324667"/>
            <a:ext cx="183489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,根本不以</a:t>
            </a:r>
          </a:p>
        </p:txBody>
      </p:sp>
      <p:sp>
        <p:nvSpPr>
          <p:cNvPr id="13" name="object 13"/>
          <p:cNvSpPr txBox="1"/>
          <p:nvPr/>
        </p:nvSpPr>
        <p:spPr>
          <a:xfrm>
            <a:off x="91439" y="4873045"/>
            <a:ext cx="10042105" cy="18598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求回报作为“做人情”的第一目的。然而绝大多数的情形之下,</a:t>
            </a:r>
            <a:r>
              <a:rPr sz="2400">
                <a:solidFill>
                  <a:srgbClr val="000000"/>
                </a:solidFill>
                <a:latin typeface="FangSong"/>
                <a:cs typeface="FangSong"/>
              </a:rPr>
              <a:t>一</a:t>
            </a:r>
          </a:p>
          <a:p>
            <a:pPr marL="0" marR="0">
              <a:lnSpc>
                <a:spcPts val="2400"/>
              </a:lnSpc>
              <a:spcBef>
                <a:spcPts val="1922"/>
              </a:spcBef>
              <a:spcAft>
                <a:spcPct val="0"/>
              </a:spcAft>
            </a:pPr>
            <a:r>
              <a:rPr sz="2400" spc="11">
                <a:solidFill>
                  <a:srgbClr val="000000"/>
                </a:solidFill>
                <a:latin typeface="FangSong"/>
                <a:cs typeface="FangSong"/>
              </a:rPr>
              <a:t>个人面对同学,</a:t>
            </a:r>
            <a:r>
              <a:rPr sz="2400" spc="12">
                <a:solidFill>
                  <a:srgbClr val="000000"/>
                </a:solidFill>
                <a:latin typeface="FangSong"/>
                <a:cs typeface="FangSong"/>
              </a:rPr>
              <a:t>单位同事</a:t>
            </a:r>
            <a:r>
              <a:rPr sz="2400" spc="11">
                <a:solidFill>
                  <a:srgbClr val="000000"/>
                </a:solidFill>
                <a:latin typeface="FangSong"/>
                <a:cs typeface="FangSong"/>
              </a:rPr>
              <a:t>,社会朋友等诸多层面的社会关系,这时其</a:t>
            </a:r>
          </a:p>
          <a:p>
            <a:pPr marL="0" marR="0">
              <a:lnSpc>
                <a:spcPts val="2400"/>
              </a:lnSpc>
              <a:spcBef>
                <a:spcPts val="1920"/>
              </a:spcBef>
              <a:spcAft>
                <a:spcPct val="0"/>
              </a:spcAft>
            </a:pPr>
            <a:r>
              <a:rPr sz="2400" spc="11">
                <a:solidFill>
                  <a:srgbClr val="000000"/>
                </a:solidFill>
                <a:latin typeface="FangSong"/>
                <a:cs typeface="FangSong"/>
              </a:rPr>
              <a:t>“做人情”的出发点就不会像对亲属那样单纯。</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368276"/>
            <a:ext cx="6197924" cy="1151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084906" marR="0">
              <a:lnSpc>
                <a:spcPts val="2004"/>
              </a:lnSpc>
              <a:spcBef>
                <a:spcPct val="0"/>
              </a:spcBef>
              <a:spcAft>
                <a:spcPct val="0"/>
              </a:spcAft>
            </a:pPr>
            <a:r>
              <a:rPr sz="2000" spc="15">
                <a:solidFill>
                  <a:srgbClr val="000000"/>
                </a:solidFill>
                <a:latin typeface="SimSun"/>
                <a:cs typeface="SimSun"/>
              </a:rPr>
              <a:t>六、</a:t>
            </a:r>
            <a:r>
              <a:rPr sz="2000" spc="18">
                <a:solidFill>
                  <a:srgbClr val="FF0000"/>
                </a:solidFill>
                <a:latin typeface="SimSun"/>
                <a:cs typeface="SimSun"/>
              </a:rPr>
              <a:t>徽标题答题技巧</a:t>
            </a:r>
          </a:p>
          <a:p>
            <a:pPr marL="0" marR="0">
              <a:lnSpc>
                <a:spcPts val="2182"/>
              </a:lnSpc>
              <a:spcBef>
                <a:spcPts val="1693"/>
              </a:spcBef>
              <a:spcAft>
                <a:spcPct val="0"/>
              </a:spcAft>
            </a:pPr>
            <a:r>
              <a:rPr sz="2000" spc="15">
                <a:solidFill>
                  <a:srgbClr val="000000"/>
                </a:solidFill>
                <a:latin typeface="SimSun"/>
                <a:cs typeface="SimSun"/>
              </a:rPr>
              <a:t>一、介绍徽标构成</a:t>
            </a:r>
            <a:r>
              <a:rPr sz="2000" b="1">
                <a:solidFill>
                  <a:srgbClr val="000000"/>
                </a:solidFill>
                <a:latin typeface="CAAGBL+TwCenMT-Bold"/>
                <a:cs typeface="CAAGBL+TwCenMT-Bold"/>
              </a:rPr>
              <a:t>(</a:t>
            </a:r>
            <a:r>
              <a:rPr sz="2000" spc="15">
                <a:solidFill>
                  <a:srgbClr val="000000"/>
                </a:solidFill>
                <a:latin typeface="SimSun"/>
                <a:cs typeface="SimSun"/>
              </a:rPr>
              <a:t>构图要素）</a:t>
            </a:r>
          </a:p>
        </p:txBody>
      </p:sp>
      <p:sp>
        <p:nvSpPr>
          <p:cNvPr id="4" name="object 4"/>
          <p:cNvSpPr txBox="1"/>
          <p:nvPr/>
        </p:nvSpPr>
        <p:spPr>
          <a:xfrm>
            <a:off x="334060" y="1354685"/>
            <a:ext cx="7939259"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SimSun"/>
                <a:cs typeface="SimSun"/>
              </a:rPr>
              <a:t>二、二、解释徽标的寓意（构图要素对应的主题象征意造句）</a:t>
            </a:r>
          </a:p>
          <a:p>
            <a:pPr marL="2956890" marR="0">
              <a:lnSpc>
                <a:spcPts val="2004"/>
              </a:lnSpc>
              <a:spcBef>
                <a:spcPts val="1871"/>
              </a:spcBef>
              <a:spcAft>
                <a:spcPct val="0"/>
              </a:spcAft>
            </a:pPr>
            <a:r>
              <a:rPr sz="2000" spc="15">
                <a:solidFill>
                  <a:srgbClr val="000000"/>
                </a:solidFill>
                <a:latin typeface="SimSun"/>
                <a:cs typeface="SimSun"/>
              </a:rPr>
              <a:t>七、</a:t>
            </a:r>
            <a:r>
              <a:rPr sz="2000" spc="15">
                <a:solidFill>
                  <a:srgbClr val="FF0000"/>
                </a:solidFill>
                <a:latin typeface="SimSun"/>
                <a:cs typeface="SimSun"/>
              </a:rPr>
              <a:t>漫画题答题技巧</a:t>
            </a:r>
            <a:r>
              <a:rPr sz="2000">
                <a:solidFill>
                  <a:srgbClr val="000000"/>
                </a:solidFill>
                <a:latin typeface="SimSun"/>
                <a:cs typeface="SimSun"/>
              </a:rPr>
              <a:t>：</a:t>
            </a:r>
          </a:p>
        </p:txBody>
      </p:sp>
      <p:sp>
        <p:nvSpPr>
          <p:cNvPr id="5" name="object 5"/>
          <p:cNvSpPr txBox="1"/>
          <p:nvPr/>
        </p:nvSpPr>
        <p:spPr>
          <a:xfrm>
            <a:off x="334060" y="2339189"/>
            <a:ext cx="4567268" cy="6589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CAAGBL+TwCenMT-Bold"/>
                <a:cs typeface="CAAGBL+TwCenMT-Bold"/>
              </a:rPr>
              <a:t>1</a:t>
            </a:r>
            <a:r>
              <a:rPr sz="2000" spc="14">
                <a:solidFill>
                  <a:srgbClr val="000000"/>
                </a:solidFill>
                <a:latin typeface="SimSun"/>
                <a:cs typeface="SimSun"/>
              </a:rPr>
              <a:t>、标题：主体、寓意、最夸张部分</a:t>
            </a:r>
          </a:p>
        </p:txBody>
      </p:sp>
      <p:sp>
        <p:nvSpPr>
          <p:cNvPr id="6" name="object 6"/>
          <p:cNvSpPr txBox="1"/>
          <p:nvPr/>
        </p:nvSpPr>
        <p:spPr>
          <a:xfrm>
            <a:off x="334060" y="2833219"/>
            <a:ext cx="5156142" cy="6589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CAAGBL+TwCenMT-Bold"/>
                <a:cs typeface="CAAGBL+TwCenMT-Bold"/>
              </a:rPr>
              <a:t>2</a:t>
            </a:r>
            <a:r>
              <a:rPr sz="2000" spc="14">
                <a:solidFill>
                  <a:srgbClr val="000000"/>
                </a:solidFill>
                <a:latin typeface="SimSun"/>
                <a:cs typeface="SimSun"/>
              </a:rPr>
              <a:t>、内容：确定主体及特点，按顺序造句</a:t>
            </a:r>
          </a:p>
        </p:txBody>
      </p:sp>
      <p:sp>
        <p:nvSpPr>
          <p:cNvPr id="7" name="object 7"/>
          <p:cNvSpPr txBox="1"/>
          <p:nvPr/>
        </p:nvSpPr>
        <p:spPr>
          <a:xfrm>
            <a:off x="334060" y="3325471"/>
            <a:ext cx="8682358"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CAAGBL+TwCenMT-Bold"/>
                <a:cs typeface="CAAGBL+TwCenMT-Bold"/>
              </a:rPr>
              <a:t>3</a:t>
            </a:r>
            <a:r>
              <a:rPr sz="2000" spc="12">
                <a:solidFill>
                  <a:srgbClr val="000000"/>
                </a:solidFill>
                <a:latin typeface="SimSun"/>
                <a:cs typeface="SimSun"/>
              </a:rPr>
              <a:t>、寓意：主体所代表的群体（讽刺、反映、揭示）某种社会现象。</a:t>
            </a:r>
          </a:p>
          <a:p>
            <a:pPr marL="3084906" marR="0">
              <a:lnSpc>
                <a:spcPts val="2004"/>
              </a:lnSpc>
              <a:spcBef>
                <a:spcPts val="1872"/>
              </a:spcBef>
              <a:spcAft>
                <a:spcPct val="0"/>
              </a:spcAft>
            </a:pPr>
            <a:r>
              <a:rPr sz="2000" spc="15">
                <a:solidFill>
                  <a:srgbClr val="000000"/>
                </a:solidFill>
                <a:latin typeface="SimSun"/>
                <a:cs typeface="SimSun"/>
              </a:rPr>
              <a:t>八、</a:t>
            </a:r>
            <a:r>
              <a:rPr sz="2000" spc="18">
                <a:solidFill>
                  <a:srgbClr val="FF0000"/>
                </a:solidFill>
                <a:latin typeface="SimSun"/>
                <a:cs typeface="SimSun"/>
              </a:rPr>
              <a:t>仿句题答题技巧</a:t>
            </a:r>
          </a:p>
        </p:txBody>
      </p:sp>
      <p:sp>
        <p:nvSpPr>
          <p:cNvPr id="8" name="object 8"/>
          <p:cNvSpPr txBox="1"/>
          <p:nvPr/>
        </p:nvSpPr>
        <p:spPr>
          <a:xfrm>
            <a:off x="334060" y="4311880"/>
            <a:ext cx="9271232" cy="1151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CAAGBL+TwCenMT-Bold"/>
                <a:cs typeface="CAAGBL+TwCenMT-Bold"/>
              </a:rPr>
              <a:t>1</a:t>
            </a:r>
            <a:r>
              <a:rPr sz="2000" spc="15">
                <a:solidFill>
                  <a:srgbClr val="000000"/>
                </a:solidFill>
                <a:latin typeface="SimSun"/>
                <a:cs typeface="SimSun"/>
              </a:rPr>
              <a:t>、先换主干，后换修饰，用同类词替换。</a:t>
            </a:r>
          </a:p>
          <a:p>
            <a:pPr marL="0" marR="0">
              <a:lnSpc>
                <a:spcPts val="2182"/>
              </a:lnSpc>
              <a:spcBef>
                <a:spcPts val="1693"/>
              </a:spcBef>
              <a:spcAft>
                <a:spcPct val="0"/>
              </a:spcAft>
            </a:pPr>
            <a:r>
              <a:rPr sz="2000" b="1">
                <a:solidFill>
                  <a:srgbClr val="000000"/>
                </a:solidFill>
                <a:latin typeface="CAAGBL+TwCenMT-Bold"/>
                <a:cs typeface="CAAGBL+TwCenMT-Bold"/>
              </a:rPr>
              <a:t>2</a:t>
            </a:r>
            <a:r>
              <a:rPr sz="2000" spc="14">
                <a:solidFill>
                  <a:srgbClr val="000000"/>
                </a:solidFill>
                <a:latin typeface="SimSun"/>
                <a:cs typeface="SimSun"/>
              </a:rPr>
              <a:t>、二、注意原句各分句之间的关系（包含、递进、并列、对比、转折）</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9020966"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面子在中国人的社会交往中很重要（或面子在中国</a:t>
            </a:r>
          </a:p>
        </p:txBody>
      </p:sp>
      <p:sp>
        <p:nvSpPr>
          <p:cNvPr id="5" name="object 5"/>
          <p:cNvSpPr txBox="1"/>
          <p:nvPr/>
        </p:nvSpPr>
        <p:spPr>
          <a:xfrm>
            <a:off x="91439" y="2466109"/>
            <a:ext cx="4518056"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人的交际中不可或缺）</a:t>
            </a:r>
            <a:r>
              <a:rPr sz="2800" spc="746">
                <a:solidFill>
                  <a:srgbClr val="000000"/>
                </a:solidFill>
                <a:latin typeface="Times New Roman"/>
                <a:cs typeface="Times New Roman"/>
              </a:rPr>
              <a:t> </a:t>
            </a:r>
            <a:r>
              <a:rPr sz="2800">
                <a:solidFill>
                  <a:srgbClr val="000000"/>
                </a:solidFill>
                <a:latin typeface="FangSong"/>
                <a:cs typeface="FangSong"/>
              </a:rPr>
              <a:t>;</a:t>
            </a:r>
          </a:p>
        </p:txBody>
      </p:sp>
      <p:sp>
        <p:nvSpPr>
          <p:cNvPr id="6" name="object 6"/>
          <p:cNvSpPr txBox="1"/>
          <p:nvPr/>
        </p:nvSpPr>
        <p:spPr>
          <a:xfrm>
            <a:off x="1006144" y="3232419"/>
            <a:ext cx="8623200"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面子到底是什么（或者中国人为什么爱面子）</a:t>
            </a:r>
            <a:r>
              <a:rPr sz="2800" spc="790">
                <a:solidFill>
                  <a:srgbClr val="000000"/>
                </a:solidFill>
                <a:latin typeface="Times New Roman"/>
                <a:cs typeface="Times New Roman"/>
              </a:rPr>
              <a:t> </a:t>
            </a:r>
            <a:r>
              <a:rPr sz="2800">
                <a:solidFill>
                  <a:srgbClr val="000000"/>
                </a:solidFill>
                <a:latin typeface="FangSong"/>
                <a:cs typeface="FangSong"/>
              </a:rPr>
              <a:t>;</a:t>
            </a:r>
          </a:p>
        </p:txBody>
      </p:sp>
      <p:sp>
        <p:nvSpPr>
          <p:cNvPr id="7" name="object 7"/>
          <p:cNvSpPr txBox="1"/>
          <p:nvPr/>
        </p:nvSpPr>
        <p:spPr>
          <a:xfrm>
            <a:off x="1006144" y="3999507"/>
            <a:ext cx="8610182"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对于自己的直系亲属的帮助往往出自真诚单纯。</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56806"/>
            <a:ext cx="10044500"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620" marR="0">
              <a:lnSpc>
                <a:spcPts val="2400"/>
              </a:lnSpc>
              <a:spcBef>
                <a:spcPct val="0"/>
              </a:spcBef>
              <a:spcAft>
                <a:spcPct val="0"/>
              </a:spcAft>
            </a:pPr>
            <a:r>
              <a:rPr sz="2400" spc="12">
                <a:solidFill>
                  <a:srgbClr val="000000"/>
                </a:solidFill>
                <a:latin typeface="FangSong"/>
                <a:cs typeface="FangSong"/>
              </a:rPr>
              <a:t>28</a:t>
            </a:r>
            <a:r>
              <a:rPr sz="2400" spc="11">
                <a:solidFill>
                  <a:srgbClr val="000000"/>
                </a:solidFill>
                <a:latin typeface="FangSong"/>
                <a:cs typeface="FangSong"/>
              </a:rPr>
              <a:t>、根据下文内容，用一长句表示“古典主义”的定义，内</a:t>
            </a:r>
          </a:p>
          <a:p>
            <a:pPr marL="0" marR="0">
              <a:lnSpc>
                <a:spcPts val="2400"/>
              </a:lnSpc>
              <a:spcBef>
                <a:spcPts val="1922"/>
              </a:spcBef>
              <a:spcAft>
                <a:spcPct val="0"/>
              </a:spcAft>
            </a:pPr>
            <a:r>
              <a:rPr sz="2400" spc="11">
                <a:solidFill>
                  <a:srgbClr val="000000"/>
                </a:solidFill>
                <a:latin typeface="FangSong"/>
                <a:cs typeface="FangSong"/>
              </a:rPr>
              <a:t>容不能缺失。</a:t>
            </a:r>
          </a:p>
        </p:txBody>
      </p:sp>
      <p:sp>
        <p:nvSpPr>
          <p:cNvPr id="4" name="object 4"/>
          <p:cNvSpPr txBox="1"/>
          <p:nvPr/>
        </p:nvSpPr>
        <p:spPr>
          <a:xfrm>
            <a:off x="91439" y="1580832"/>
            <a:ext cx="10566774" cy="24083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①古典主义是17世纪欧洲出现的一种文艺思潮。②主张以古</a:t>
            </a:r>
          </a:p>
          <a:p>
            <a:pPr marL="0" marR="0">
              <a:lnSpc>
                <a:spcPts val="2402"/>
              </a:lnSpc>
              <a:spcBef>
                <a:spcPts val="1917"/>
              </a:spcBef>
              <a:spcAft>
                <a:spcPct val="0"/>
              </a:spcAft>
            </a:pPr>
            <a:r>
              <a:rPr sz="2400" spc="11">
                <a:solidFill>
                  <a:srgbClr val="000000"/>
                </a:solidFill>
                <a:latin typeface="FangSong"/>
                <a:cs typeface="FangSong"/>
              </a:rPr>
              <a:t>希腊、罗马为典范，所以叫“古典主义”。③主要代表人物有拉辛、</a:t>
            </a:r>
          </a:p>
          <a:p>
            <a:pPr marL="0" marR="0">
              <a:lnSpc>
                <a:spcPts val="2400"/>
              </a:lnSpc>
              <a:spcBef>
                <a:spcPts val="1923"/>
              </a:spcBef>
              <a:spcAft>
                <a:spcPct val="0"/>
              </a:spcAft>
            </a:pPr>
            <a:r>
              <a:rPr sz="2400" spc="11">
                <a:solidFill>
                  <a:srgbClr val="000000"/>
                </a:solidFill>
                <a:latin typeface="FangSong"/>
                <a:cs typeface="FangSong"/>
              </a:rPr>
              <a:t>莫里哀、高乃依等。</a:t>
            </a:r>
            <a:r>
              <a:rPr sz="2400" spc="3040">
                <a:solidFill>
                  <a:srgbClr val="000000"/>
                </a:solidFill>
                <a:latin typeface="Times New Roman"/>
                <a:cs typeface="Times New Roman"/>
              </a:rPr>
              <a:t> </a:t>
            </a:r>
            <a:r>
              <a:rPr sz="2400" spc="11">
                <a:solidFill>
                  <a:srgbClr val="000000"/>
                </a:solidFill>
                <a:latin typeface="FangSong"/>
                <a:cs typeface="FangSong"/>
              </a:rPr>
              <a:t>④他们尊重主权，崇尚理性，在艺术上追</a:t>
            </a:r>
          </a:p>
          <a:p>
            <a:pPr marL="0" marR="0">
              <a:lnSpc>
                <a:spcPts val="2400"/>
              </a:lnSpc>
              <a:spcBef>
                <a:spcPts val="1970"/>
              </a:spcBef>
              <a:spcAft>
                <a:spcPct val="0"/>
              </a:spcAft>
            </a:pPr>
            <a:r>
              <a:rPr sz="2400" spc="11">
                <a:solidFill>
                  <a:srgbClr val="000000"/>
                </a:solidFill>
                <a:latin typeface="FangSong"/>
                <a:cs typeface="FangSong"/>
              </a:rPr>
              <a:t>求高稚、和谐、均衡的统一。</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57552"/>
            <a:ext cx="10264974" cy="280911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2">
                <a:solidFill>
                  <a:srgbClr val="000000"/>
                </a:solidFill>
                <a:latin typeface="FangSong"/>
                <a:cs typeface="FangSong"/>
              </a:rPr>
              <a:t>答案：古典主义是</a:t>
            </a:r>
            <a:r>
              <a:rPr sz="2800" spc="15">
                <a:solidFill>
                  <a:srgbClr val="000000"/>
                </a:solidFill>
                <a:latin typeface="FangSong"/>
                <a:cs typeface="FangSong"/>
              </a:rPr>
              <a:t>17</a:t>
            </a:r>
            <a:r>
              <a:rPr sz="2800">
                <a:solidFill>
                  <a:srgbClr val="000000"/>
                </a:solidFill>
                <a:latin typeface="FangSong"/>
                <a:cs typeface="FangSong"/>
              </a:rPr>
              <a:t>世纪出现于欧洲的以拉辛、莫里</a:t>
            </a:r>
          </a:p>
          <a:p>
            <a:pPr marL="0" marR="0">
              <a:lnSpc>
                <a:spcPts val="2795"/>
              </a:lnSpc>
              <a:spcBef>
                <a:spcPts val="2244"/>
              </a:spcBef>
              <a:spcAft>
                <a:spcPct val="0"/>
              </a:spcAft>
            </a:pPr>
            <a:r>
              <a:rPr sz="2800">
                <a:solidFill>
                  <a:srgbClr val="000000"/>
                </a:solidFill>
                <a:latin typeface="FangSong"/>
                <a:cs typeface="FangSong"/>
              </a:rPr>
              <a:t>哀、高乃依为代表的主张以古希腊、罗马为典范，主张尊</a:t>
            </a:r>
          </a:p>
          <a:p>
            <a:pPr marL="0" marR="0">
              <a:lnSpc>
                <a:spcPts val="2795"/>
              </a:lnSpc>
              <a:spcBef>
                <a:spcPts val="2296"/>
              </a:spcBef>
              <a:spcAft>
                <a:spcPct val="0"/>
              </a:spcAft>
            </a:pPr>
            <a:r>
              <a:rPr sz="2800">
                <a:solidFill>
                  <a:srgbClr val="000000"/>
                </a:solidFill>
                <a:latin typeface="FangSong"/>
                <a:cs typeface="FangSong"/>
              </a:rPr>
              <a:t>重主权，祟尚理性，在艺术上追求高雅、和谐、均衡的统</a:t>
            </a:r>
          </a:p>
          <a:p>
            <a:pPr marL="0" marR="0">
              <a:lnSpc>
                <a:spcPts val="2795"/>
              </a:lnSpc>
              <a:spcBef>
                <a:spcPts val="2243"/>
              </a:spcBef>
              <a:spcAft>
                <a:spcPct val="0"/>
              </a:spcAft>
            </a:pPr>
            <a:r>
              <a:rPr sz="2800">
                <a:solidFill>
                  <a:srgbClr val="000000"/>
                </a:solidFill>
                <a:latin typeface="FangSong"/>
                <a:cs typeface="FangSong"/>
              </a:rPr>
              <a:t>一的一种文艺思潮。</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1060" y="356806"/>
            <a:ext cx="9159437"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29</a:t>
            </a:r>
            <a:r>
              <a:rPr sz="2400" spc="11">
                <a:solidFill>
                  <a:srgbClr val="000000"/>
                </a:solidFill>
                <a:latin typeface="FangSong"/>
                <a:cs typeface="FangSong"/>
              </a:rPr>
              <a:t>、把下面这个长句改写成几个短句，要求以“绝句”二字</a:t>
            </a:r>
          </a:p>
        </p:txBody>
      </p:sp>
      <p:sp>
        <p:nvSpPr>
          <p:cNvPr id="4" name="object 4"/>
          <p:cNvSpPr txBox="1"/>
          <p:nvPr/>
        </p:nvSpPr>
        <p:spPr>
          <a:xfrm>
            <a:off x="91439" y="905700"/>
            <a:ext cx="669142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开头，不改变句子的原意，语句连贯通顺。</a:t>
            </a:r>
          </a:p>
        </p:txBody>
      </p:sp>
      <p:sp>
        <p:nvSpPr>
          <p:cNvPr id="5" name="object 5"/>
          <p:cNvSpPr txBox="1"/>
          <p:nvPr/>
        </p:nvSpPr>
        <p:spPr>
          <a:xfrm>
            <a:off x="91439" y="1580832"/>
            <a:ext cx="10214502" cy="18596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王维把绝句这种最能展示人的性情、气质、素养和才思，最</a:t>
            </a:r>
          </a:p>
          <a:p>
            <a:pPr marL="0" marR="0">
              <a:lnSpc>
                <a:spcPts val="2402"/>
              </a:lnSpc>
              <a:spcBef>
                <a:spcPts val="1917"/>
              </a:spcBef>
              <a:spcAft>
                <a:spcPct val="0"/>
              </a:spcAft>
            </a:pPr>
            <a:r>
              <a:rPr sz="2400" spc="11">
                <a:solidFill>
                  <a:srgbClr val="000000"/>
                </a:solidFill>
                <a:latin typeface="FangSong"/>
                <a:cs typeface="FangSong"/>
              </a:rPr>
              <a:t>难出珍品的诗歌体裁运用得出神入化，写下了不少脍炙人口的传世</a:t>
            </a:r>
          </a:p>
          <a:p>
            <a:pPr marL="0" marR="0">
              <a:lnSpc>
                <a:spcPts val="2400"/>
              </a:lnSpc>
              <a:spcBef>
                <a:spcPts val="1923"/>
              </a:spcBef>
              <a:spcAft>
                <a:spcPct val="0"/>
              </a:spcAft>
            </a:pPr>
            <a:r>
              <a:rPr sz="2400" spc="11">
                <a:solidFill>
                  <a:srgbClr val="000000"/>
                </a:solidFill>
                <a:latin typeface="FangSong"/>
                <a:cs typeface="FangSong"/>
              </a:rPr>
              <a:t>佳作。</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57552"/>
            <a:ext cx="10260416" cy="21690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a:solidFill>
                  <a:srgbClr val="000000"/>
                </a:solidFill>
                <a:latin typeface="FangSong"/>
                <a:cs typeface="FangSong"/>
              </a:rPr>
              <a:t>答案：绝句是—种最能展示人的性情、气质、素养和</a:t>
            </a:r>
          </a:p>
          <a:p>
            <a:pPr marL="0" marR="0">
              <a:lnSpc>
                <a:spcPts val="2795"/>
              </a:lnSpc>
              <a:spcBef>
                <a:spcPts val="2244"/>
              </a:spcBef>
              <a:spcAft>
                <a:spcPct val="0"/>
              </a:spcAft>
            </a:pPr>
            <a:r>
              <a:rPr sz="2800">
                <a:solidFill>
                  <a:srgbClr val="000000"/>
                </a:solidFill>
                <a:latin typeface="FangSong"/>
                <a:cs typeface="FangSong"/>
              </a:rPr>
              <a:t>才思却又最难出珍品的诗歌体裁，王维却把它运用得出神</a:t>
            </a:r>
          </a:p>
          <a:p>
            <a:pPr marL="0" marR="0">
              <a:lnSpc>
                <a:spcPts val="2795"/>
              </a:lnSpc>
              <a:spcBef>
                <a:spcPts val="2296"/>
              </a:spcBef>
              <a:spcAft>
                <a:spcPct val="0"/>
              </a:spcAft>
            </a:pPr>
            <a:r>
              <a:rPr sz="2800">
                <a:solidFill>
                  <a:srgbClr val="000000"/>
                </a:solidFill>
                <a:latin typeface="FangSong"/>
                <a:cs typeface="FangSong"/>
              </a:rPr>
              <a:t>人化，写下了不少脸炙人口的传世佳作。</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24326" y="2737012"/>
            <a:ext cx="2515819" cy="1289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4"/>
              </a:lnSpc>
              <a:spcBef>
                <a:spcPct val="0"/>
              </a:spcBef>
              <a:spcAft>
                <a:spcPct val="0"/>
              </a:spcAft>
            </a:pPr>
            <a:r>
              <a:rPr sz="3600" b="1">
                <a:solidFill>
                  <a:srgbClr val="000000"/>
                </a:solidFill>
                <a:latin typeface="HMTIOO+å¾®è½¯é�»,Bold"/>
                <a:cs typeface="HMTIOO+å¾®è½¯é�»,Bold"/>
              </a:rPr>
              <a:t>课程总结</a:t>
            </a:r>
          </a:p>
        </p:txBody>
      </p:sp>
      <p:sp>
        <p:nvSpPr>
          <p:cNvPr id="4" name="object 4"/>
          <p:cNvSpPr txBox="1"/>
          <p:nvPr/>
        </p:nvSpPr>
        <p:spPr>
          <a:xfrm>
            <a:off x="1646808" y="2804358"/>
            <a:ext cx="1397812" cy="1576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815"/>
              </a:lnSpc>
              <a:spcBef>
                <a:spcPct val="0"/>
              </a:spcBef>
              <a:spcAft>
                <a:spcPct val="0"/>
              </a:spcAft>
            </a:pPr>
            <a:r>
              <a:rPr sz="4400" b="1">
                <a:solidFill>
                  <a:srgbClr val="404040"/>
                </a:solidFill>
                <a:latin typeface="HMTIOO+å¾®è½¯é�»,Bold"/>
                <a:cs typeface="HMTIOO+å¾®è½¯é�»,Bold"/>
              </a:rPr>
              <a:t>四</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356594"/>
            <a:ext cx="6329368" cy="11629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970606"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spc="15">
                <a:solidFill>
                  <a:srgbClr val="000000"/>
                </a:solidFill>
                <a:latin typeface="SimSun"/>
                <a:cs typeface="SimSun"/>
              </a:rPr>
              <a:t>一、</a:t>
            </a:r>
            <a:r>
              <a:rPr sz="2000" spc="18">
                <a:solidFill>
                  <a:srgbClr val="FF0000"/>
                </a:solidFill>
                <a:latin typeface="SimSun"/>
                <a:cs typeface="SimSun"/>
              </a:rPr>
              <a:t>补空题答题技巧</a:t>
            </a:r>
          </a:p>
          <a:p>
            <a:pPr marL="0" marR="0">
              <a:lnSpc>
                <a:spcPts val="2238"/>
              </a:lnSpc>
              <a:spcBef>
                <a:spcPts val="1687"/>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1</a:t>
            </a:r>
            <a:r>
              <a:rPr sz="2000" spc="15">
                <a:solidFill>
                  <a:srgbClr val="000000"/>
                </a:solidFill>
                <a:latin typeface="SimSun"/>
                <a:cs typeface="SimSun"/>
              </a:rPr>
              <a:t>、读全段、定主体、分层</a:t>
            </a:r>
          </a:p>
        </p:txBody>
      </p:sp>
      <p:sp>
        <p:nvSpPr>
          <p:cNvPr id="4" name="object 4"/>
          <p:cNvSpPr txBox="1"/>
          <p:nvPr/>
        </p:nvSpPr>
        <p:spPr>
          <a:xfrm>
            <a:off x="334060" y="1343003"/>
            <a:ext cx="4709966"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2</a:t>
            </a:r>
            <a:r>
              <a:rPr sz="2000" spc="15">
                <a:solidFill>
                  <a:srgbClr val="000000"/>
                </a:solidFill>
                <a:latin typeface="SimSun"/>
                <a:cs typeface="SimSun"/>
              </a:rPr>
              <a:t>、上拉下顶找两点造句（</a:t>
            </a:r>
            <a:r>
              <a:rPr sz="2000" b="1">
                <a:solidFill>
                  <a:srgbClr val="000000"/>
                </a:solidFill>
                <a:latin typeface="KLSCWI+TwCenMT-Bold"/>
                <a:cs typeface="KLSCWI+TwCenMT-Bold"/>
              </a:rPr>
              <a:t>123</a:t>
            </a:r>
            <a:r>
              <a:rPr sz="2000" spc="18">
                <a:solidFill>
                  <a:srgbClr val="000000"/>
                </a:solidFill>
                <a:latin typeface="SimSun"/>
                <a:cs typeface="SimSun"/>
              </a:rPr>
              <a:t>式）</a:t>
            </a:r>
          </a:p>
        </p:txBody>
      </p:sp>
      <p:sp>
        <p:nvSpPr>
          <p:cNvPr id="5" name="object 5"/>
          <p:cNvSpPr txBox="1"/>
          <p:nvPr/>
        </p:nvSpPr>
        <p:spPr>
          <a:xfrm>
            <a:off x="334060" y="1835255"/>
            <a:ext cx="9530880"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3</a:t>
            </a:r>
            <a:r>
              <a:rPr sz="2000" spc="14">
                <a:solidFill>
                  <a:srgbClr val="000000"/>
                </a:solidFill>
                <a:latin typeface="SimSun"/>
                <a:cs typeface="SimSun"/>
              </a:rPr>
              <a:t>、有提示找提示：句式特点（相似、排比、并列、转折</a:t>
            </a:r>
            <a:r>
              <a:rPr sz="2000" b="1">
                <a:solidFill>
                  <a:srgbClr val="000000"/>
                </a:solidFill>
                <a:latin typeface="QPSCSN+TwCenMT-Bold"/>
                <a:cs typeface="QPSCSN+TwCenMT-Bold"/>
              </a:rPr>
              <a:t>……</a:t>
            </a:r>
            <a:r>
              <a:rPr sz="2000" spc="11">
                <a:solidFill>
                  <a:srgbClr val="000000"/>
                </a:solidFill>
                <a:latin typeface="SimSun"/>
                <a:cs typeface="SimSun"/>
              </a:rPr>
              <a:t>）关联词、</a:t>
            </a:r>
          </a:p>
        </p:txBody>
      </p:sp>
      <p:sp>
        <p:nvSpPr>
          <p:cNvPr id="6" name="object 6"/>
          <p:cNvSpPr txBox="1"/>
          <p:nvPr/>
        </p:nvSpPr>
        <p:spPr>
          <a:xfrm>
            <a:off x="562660" y="2212697"/>
            <a:ext cx="165963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代词等提示</a:t>
            </a:r>
          </a:p>
        </p:txBody>
      </p:sp>
      <p:sp>
        <p:nvSpPr>
          <p:cNvPr id="7" name="object 7"/>
          <p:cNvSpPr txBox="1"/>
          <p:nvPr/>
        </p:nvSpPr>
        <p:spPr>
          <a:xfrm>
            <a:off x="334060" y="2693521"/>
            <a:ext cx="6329368" cy="11644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970606"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spc="15">
                <a:solidFill>
                  <a:srgbClr val="000000"/>
                </a:solidFill>
                <a:latin typeface="SimSun"/>
                <a:cs typeface="SimSun"/>
              </a:rPr>
              <a:t>二、</a:t>
            </a:r>
            <a:r>
              <a:rPr sz="2000" spc="18">
                <a:solidFill>
                  <a:srgbClr val="FF0000"/>
                </a:solidFill>
                <a:latin typeface="SimSun"/>
                <a:cs typeface="SimSun"/>
              </a:rPr>
              <a:t>衔接题答题技巧</a:t>
            </a:r>
          </a:p>
          <a:p>
            <a:pPr marL="0" marR="0">
              <a:lnSpc>
                <a:spcPts val="2238"/>
              </a:lnSpc>
              <a:spcBef>
                <a:spcPts val="1699"/>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1</a:t>
            </a:r>
            <a:r>
              <a:rPr sz="2000" spc="15">
                <a:solidFill>
                  <a:srgbClr val="000000"/>
                </a:solidFill>
                <a:latin typeface="SimSun"/>
                <a:cs typeface="SimSun"/>
              </a:rPr>
              <a:t>、首尾句上下相连</a:t>
            </a:r>
          </a:p>
        </p:txBody>
      </p:sp>
      <p:sp>
        <p:nvSpPr>
          <p:cNvPr id="8" name="object 8"/>
          <p:cNvSpPr txBox="1"/>
          <p:nvPr/>
        </p:nvSpPr>
        <p:spPr>
          <a:xfrm>
            <a:off x="334060" y="3679549"/>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2</a:t>
            </a:r>
            <a:r>
              <a:rPr sz="2000" spc="15">
                <a:solidFill>
                  <a:srgbClr val="000000"/>
                </a:solidFill>
                <a:latin typeface="SimSun"/>
                <a:cs typeface="SimSun"/>
              </a:rPr>
              <a:t>、各分句自身顺序</a:t>
            </a:r>
          </a:p>
        </p:txBody>
      </p:sp>
      <p:sp>
        <p:nvSpPr>
          <p:cNvPr id="9" name="object 9"/>
          <p:cNvSpPr txBox="1"/>
          <p:nvPr/>
        </p:nvSpPr>
        <p:spPr>
          <a:xfrm>
            <a:off x="334060" y="4172182"/>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3</a:t>
            </a:r>
            <a:r>
              <a:rPr sz="2000" spc="15">
                <a:solidFill>
                  <a:srgbClr val="000000"/>
                </a:solidFill>
                <a:latin typeface="SimSun"/>
                <a:cs typeface="SimSun"/>
              </a:rPr>
              <a:t>、找节点排二定一</a:t>
            </a:r>
          </a:p>
        </p:txBody>
      </p:sp>
      <p:sp>
        <p:nvSpPr>
          <p:cNvPr id="10" name="object 10"/>
          <p:cNvSpPr txBox="1"/>
          <p:nvPr/>
        </p:nvSpPr>
        <p:spPr>
          <a:xfrm>
            <a:off x="334060" y="4665958"/>
            <a:ext cx="7063354" cy="116292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33205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spc="15">
                <a:solidFill>
                  <a:srgbClr val="000000"/>
                </a:solidFill>
                <a:latin typeface="SimSun"/>
                <a:cs typeface="SimSun"/>
              </a:rPr>
              <a:t>三、</a:t>
            </a:r>
            <a:r>
              <a:rPr sz="2000" spc="15">
                <a:solidFill>
                  <a:srgbClr val="FF0000"/>
                </a:solidFill>
                <a:latin typeface="SimSun"/>
                <a:cs typeface="SimSun"/>
              </a:rPr>
              <a:t>关联词（虚词）题答题技巧</a:t>
            </a:r>
          </a:p>
          <a:p>
            <a:pPr marL="0" marR="0">
              <a:lnSpc>
                <a:spcPts val="2238"/>
              </a:lnSpc>
              <a:spcBef>
                <a:spcPts val="1687"/>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1</a:t>
            </a:r>
            <a:r>
              <a:rPr sz="2000" spc="15">
                <a:solidFill>
                  <a:srgbClr val="000000"/>
                </a:solidFill>
                <a:latin typeface="SimSun"/>
                <a:cs typeface="SimSun"/>
              </a:rPr>
              <a:t>、排除干扰项</a:t>
            </a:r>
          </a:p>
        </p:txBody>
      </p:sp>
      <p:sp>
        <p:nvSpPr>
          <p:cNvPr id="11" name="object 11"/>
          <p:cNvSpPr txBox="1"/>
          <p:nvPr/>
        </p:nvSpPr>
        <p:spPr>
          <a:xfrm>
            <a:off x="334060" y="5650716"/>
            <a:ext cx="2791968" cy="6706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GADUQF+ArialMT"/>
                <a:cs typeface="GADUQF+ArialMT"/>
              </a:rPr>
              <a:t>•</a:t>
            </a:r>
            <a:r>
              <a:rPr sz="2000" spc="600">
                <a:solidFill>
                  <a:srgbClr val="000000"/>
                </a:solidFill>
                <a:latin typeface="Times New Roman"/>
                <a:cs typeface="Times New Roman"/>
              </a:rPr>
              <a:t> </a:t>
            </a:r>
            <a:r>
              <a:rPr sz="2000" b="1">
                <a:solidFill>
                  <a:srgbClr val="000000"/>
                </a:solidFill>
                <a:latin typeface="KLSCWI+TwCenMT-Bold"/>
                <a:cs typeface="KLSCWI+TwCenMT-Bold"/>
              </a:rPr>
              <a:t>2</a:t>
            </a:r>
            <a:r>
              <a:rPr sz="2000" spc="15">
                <a:solidFill>
                  <a:srgbClr val="000000"/>
                </a:solidFill>
                <a:latin typeface="SimSun"/>
                <a:cs typeface="SimSun"/>
              </a:rPr>
              <a:t>、找节点排二定一</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418966" y="368276"/>
            <a:ext cx="268559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四、</a:t>
            </a:r>
            <a:r>
              <a:rPr sz="2000" spc="18">
                <a:solidFill>
                  <a:srgbClr val="FF0000"/>
                </a:solidFill>
                <a:latin typeface="SimSun"/>
                <a:cs typeface="SimSun"/>
              </a:rPr>
              <a:t>排序题答题技巧</a:t>
            </a:r>
          </a:p>
        </p:txBody>
      </p:sp>
      <p:sp>
        <p:nvSpPr>
          <p:cNvPr id="4" name="object 4"/>
          <p:cNvSpPr txBox="1"/>
          <p:nvPr/>
        </p:nvSpPr>
        <p:spPr>
          <a:xfrm>
            <a:off x="334060" y="860528"/>
            <a:ext cx="2819400" cy="11531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OCDSQH+TwCenMT-Bold"/>
                <a:cs typeface="OCDSQH+TwCenMT-Bold"/>
              </a:rPr>
              <a:t>1</a:t>
            </a:r>
            <a:r>
              <a:rPr sz="2000" spc="15">
                <a:solidFill>
                  <a:srgbClr val="000000"/>
                </a:solidFill>
                <a:latin typeface="SimSun"/>
                <a:cs typeface="SimSun"/>
              </a:rPr>
              <a:t>、分析选项找规律。</a:t>
            </a:r>
          </a:p>
          <a:p>
            <a:pPr marL="0" marR="0">
              <a:lnSpc>
                <a:spcPts val="2182"/>
              </a:lnSpc>
              <a:spcBef>
                <a:spcPts val="1708"/>
              </a:spcBef>
              <a:spcAft>
                <a:spcPct val="0"/>
              </a:spcAft>
            </a:pPr>
            <a:r>
              <a:rPr sz="2000" b="1">
                <a:solidFill>
                  <a:srgbClr val="000000"/>
                </a:solidFill>
                <a:latin typeface="OCDSQH+TwCenMT-Bold"/>
                <a:cs typeface="OCDSQH+TwCenMT-Bold"/>
              </a:rPr>
              <a:t>2</a:t>
            </a:r>
            <a:r>
              <a:rPr sz="2000" spc="15">
                <a:solidFill>
                  <a:srgbClr val="000000"/>
                </a:solidFill>
                <a:latin typeface="SimSun"/>
                <a:cs typeface="SimSun"/>
              </a:rPr>
              <a:t>、前句提示</a:t>
            </a:r>
          </a:p>
        </p:txBody>
      </p:sp>
      <p:sp>
        <p:nvSpPr>
          <p:cNvPr id="5" name="object 5"/>
          <p:cNvSpPr txBox="1"/>
          <p:nvPr/>
        </p:nvSpPr>
        <p:spPr>
          <a:xfrm>
            <a:off x="334060" y="1846937"/>
            <a:ext cx="3393033" cy="16452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OCDSQH+TwCenMT-Bold"/>
                <a:cs typeface="OCDSQH+TwCenMT-Bold"/>
              </a:rPr>
              <a:t>3</a:t>
            </a:r>
            <a:r>
              <a:rPr sz="2000" spc="15">
                <a:solidFill>
                  <a:srgbClr val="000000"/>
                </a:solidFill>
                <a:latin typeface="SimSun"/>
                <a:cs typeface="SimSun"/>
              </a:rPr>
              <a:t>、两句间明显顺序</a:t>
            </a:r>
          </a:p>
          <a:p>
            <a:pPr marL="0" marR="0">
              <a:lnSpc>
                <a:spcPts val="2182"/>
              </a:lnSpc>
              <a:spcBef>
                <a:spcPts val="1693"/>
              </a:spcBef>
              <a:spcAft>
                <a:spcPct val="0"/>
              </a:spcAft>
            </a:pPr>
            <a:r>
              <a:rPr sz="2000" b="1">
                <a:solidFill>
                  <a:srgbClr val="000000"/>
                </a:solidFill>
                <a:latin typeface="OCDSQH+TwCenMT-Bold"/>
                <a:cs typeface="OCDSQH+TwCenMT-Bold"/>
              </a:rPr>
              <a:t>4</a:t>
            </a:r>
            <a:r>
              <a:rPr sz="2000" spc="15">
                <a:solidFill>
                  <a:srgbClr val="000000"/>
                </a:solidFill>
                <a:latin typeface="SimSun"/>
                <a:cs typeface="SimSun"/>
              </a:rPr>
              <a:t>、关联词、代词、提示词</a:t>
            </a:r>
          </a:p>
          <a:p>
            <a:pPr marL="0" marR="0">
              <a:lnSpc>
                <a:spcPts val="2182"/>
              </a:lnSpc>
              <a:spcBef>
                <a:spcPts val="1657"/>
              </a:spcBef>
              <a:spcAft>
                <a:spcPct val="0"/>
              </a:spcAft>
            </a:pPr>
            <a:r>
              <a:rPr sz="2000" b="1">
                <a:solidFill>
                  <a:srgbClr val="000000"/>
                </a:solidFill>
                <a:latin typeface="OCDSQH+TwCenMT-Bold"/>
                <a:cs typeface="OCDSQH+TwCenMT-Bold"/>
              </a:rPr>
              <a:t>5</a:t>
            </a:r>
            <a:r>
              <a:rPr sz="2000" spc="15">
                <a:solidFill>
                  <a:srgbClr val="000000"/>
                </a:solidFill>
                <a:latin typeface="SimSun"/>
                <a:cs typeface="SimSun"/>
              </a:rPr>
              <a:t>、标点提示</a:t>
            </a:r>
          </a:p>
        </p:txBody>
      </p:sp>
      <p:sp>
        <p:nvSpPr>
          <p:cNvPr id="6" name="object 6"/>
          <p:cNvSpPr txBox="1"/>
          <p:nvPr/>
        </p:nvSpPr>
        <p:spPr>
          <a:xfrm>
            <a:off x="334060" y="3325471"/>
            <a:ext cx="7213688"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OCDSQH+TwCenMT-Bold"/>
                <a:cs typeface="OCDSQH+TwCenMT-Bold"/>
              </a:rPr>
              <a:t>6</a:t>
            </a:r>
            <a:r>
              <a:rPr sz="2000" spc="14">
                <a:solidFill>
                  <a:srgbClr val="000000"/>
                </a:solidFill>
                <a:latin typeface="SimSun"/>
                <a:cs typeface="SimSun"/>
              </a:rPr>
              <a:t>、话题一致性，整体顺序（时间、空间、逻辑、总分）</a:t>
            </a:r>
          </a:p>
          <a:p>
            <a:pPr marL="2956890" marR="0">
              <a:lnSpc>
                <a:spcPts val="2004"/>
              </a:lnSpc>
              <a:spcBef>
                <a:spcPts val="1872"/>
              </a:spcBef>
              <a:spcAft>
                <a:spcPct val="0"/>
              </a:spcAft>
            </a:pPr>
            <a:r>
              <a:rPr sz="2000" spc="15">
                <a:solidFill>
                  <a:srgbClr val="000000"/>
                </a:solidFill>
                <a:latin typeface="SimSun"/>
                <a:cs typeface="SimSun"/>
              </a:rPr>
              <a:t>五、</a:t>
            </a:r>
            <a:r>
              <a:rPr sz="2000" spc="15">
                <a:solidFill>
                  <a:srgbClr val="FF0000"/>
                </a:solidFill>
                <a:latin typeface="SimSun"/>
                <a:cs typeface="SimSun"/>
              </a:rPr>
              <a:t>框架图答题技巧：</a:t>
            </a:r>
          </a:p>
        </p:txBody>
      </p:sp>
      <p:sp>
        <p:nvSpPr>
          <p:cNvPr id="7" name="object 7"/>
          <p:cNvSpPr txBox="1"/>
          <p:nvPr/>
        </p:nvSpPr>
        <p:spPr>
          <a:xfrm>
            <a:off x="334060" y="4311880"/>
            <a:ext cx="191566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一、确定主体</a:t>
            </a:r>
          </a:p>
        </p:txBody>
      </p:sp>
      <p:sp>
        <p:nvSpPr>
          <p:cNvPr id="8" name="object 8"/>
          <p:cNvSpPr txBox="1"/>
          <p:nvPr/>
        </p:nvSpPr>
        <p:spPr>
          <a:xfrm>
            <a:off x="334060" y="4804132"/>
            <a:ext cx="191566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SimSun"/>
                <a:cs typeface="SimSun"/>
              </a:rPr>
              <a:t>二、确定顺序</a:t>
            </a:r>
          </a:p>
        </p:txBody>
      </p:sp>
      <p:sp>
        <p:nvSpPr>
          <p:cNvPr id="9" name="object 9"/>
          <p:cNvSpPr txBox="1"/>
          <p:nvPr/>
        </p:nvSpPr>
        <p:spPr>
          <a:xfrm>
            <a:off x="334060" y="5296122"/>
            <a:ext cx="4707828"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5">
                <a:solidFill>
                  <a:srgbClr val="000000"/>
                </a:solidFill>
                <a:latin typeface="SimSun"/>
                <a:cs typeface="SimSun"/>
              </a:rPr>
              <a:t>三、用已给成分造句（重复、逻辑）</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368276"/>
            <a:ext cx="6197924" cy="1151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084906" marR="0">
              <a:lnSpc>
                <a:spcPts val="2004"/>
              </a:lnSpc>
              <a:spcBef>
                <a:spcPct val="0"/>
              </a:spcBef>
              <a:spcAft>
                <a:spcPct val="0"/>
              </a:spcAft>
            </a:pPr>
            <a:r>
              <a:rPr sz="2000" spc="15">
                <a:solidFill>
                  <a:srgbClr val="000000"/>
                </a:solidFill>
                <a:latin typeface="SimSun"/>
                <a:cs typeface="SimSun"/>
              </a:rPr>
              <a:t>六、</a:t>
            </a:r>
            <a:r>
              <a:rPr sz="2000" spc="18">
                <a:solidFill>
                  <a:srgbClr val="FF0000"/>
                </a:solidFill>
                <a:latin typeface="SimSun"/>
                <a:cs typeface="SimSun"/>
              </a:rPr>
              <a:t>徽标题答题技巧</a:t>
            </a:r>
          </a:p>
          <a:p>
            <a:pPr marL="0" marR="0">
              <a:lnSpc>
                <a:spcPts val="2182"/>
              </a:lnSpc>
              <a:spcBef>
                <a:spcPts val="1693"/>
              </a:spcBef>
              <a:spcAft>
                <a:spcPct val="0"/>
              </a:spcAft>
            </a:pPr>
            <a:r>
              <a:rPr sz="2000" spc="15">
                <a:solidFill>
                  <a:srgbClr val="000000"/>
                </a:solidFill>
                <a:latin typeface="SimSun"/>
                <a:cs typeface="SimSun"/>
              </a:rPr>
              <a:t>一、介绍徽标构成</a:t>
            </a:r>
            <a:r>
              <a:rPr sz="2000" b="1">
                <a:solidFill>
                  <a:srgbClr val="000000"/>
                </a:solidFill>
                <a:latin typeface="KRSKKL+TwCenMT-Bold"/>
                <a:cs typeface="KRSKKL+TwCenMT-Bold"/>
              </a:rPr>
              <a:t>(</a:t>
            </a:r>
            <a:r>
              <a:rPr sz="2000" spc="15">
                <a:solidFill>
                  <a:srgbClr val="000000"/>
                </a:solidFill>
                <a:latin typeface="SimSun"/>
                <a:cs typeface="SimSun"/>
              </a:rPr>
              <a:t>构图要素）</a:t>
            </a:r>
          </a:p>
        </p:txBody>
      </p:sp>
      <p:sp>
        <p:nvSpPr>
          <p:cNvPr id="4" name="object 4"/>
          <p:cNvSpPr txBox="1"/>
          <p:nvPr/>
        </p:nvSpPr>
        <p:spPr>
          <a:xfrm>
            <a:off x="334060" y="1354685"/>
            <a:ext cx="7939259"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SimSun"/>
                <a:cs typeface="SimSun"/>
              </a:rPr>
              <a:t>二、二、解释徽标的寓意（构图要素对应的主题象征意造句）</a:t>
            </a:r>
          </a:p>
          <a:p>
            <a:pPr marL="2956890" marR="0">
              <a:lnSpc>
                <a:spcPts val="2004"/>
              </a:lnSpc>
              <a:spcBef>
                <a:spcPts val="1871"/>
              </a:spcBef>
              <a:spcAft>
                <a:spcPct val="0"/>
              </a:spcAft>
            </a:pPr>
            <a:r>
              <a:rPr sz="2000" spc="15">
                <a:solidFill>
                  <a:srgbClr val="000000"/>
                </a:solidFill>
                <a:latin typeface="SimSun"/>
                <a:cs typeface="SimSun"/>
              </a:rPr>
              <a:t>七、</a:t>
            </a:r>
            <a:r>
              <a:rPr sz="2000" spc="15">
                <a:solidFill>
                  <a:srgbClr val="FF0000"/>
                </a:solidFill>
                <a:latin typeface="SimSun"/>
                <a:cs typeface="SimSun"/>
              </a:rPr>
              <a:t>漫画题答题技巧：</a:t>
            </a:r>
          </a:p>
        </p:txBody>
      </p:sp>
      <p:sp>
        <p:nvSpPr>
          <p:cNvPr id="5" name="object 5"/>
          <p:cNvSpPr txBox="1"/>
          <p:nvPr/>
        </p:nvSpPr>
        <p:spPr>
          <a:xfrm>
            <a:off x="334060" y="2339189"/>
            <a:ext cx="4567268" cy="6589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KRSKKL+TwCenMT-Bold"/>
                <a:cs typeface="KRSKKL+TwCenMT-Bold"/>
              </a:rPr>
              <a:t>1</a:t>
            </a:r>
            <a:r>
              <a:rPr sz="2000" spc="14">
                <a:solidFill>
                  <a:srgbClr val="000000"/>
                </a:solidFill>
                <a:latin typeface="SimSun"/>
                <a:cs typeface="SimSun"/>
              </a:rPr>
              <a:t>、标题：主体、寓意、最夸张部分</a:t>
            </a:r>
          </a:p>
        </p:txBody>
      </p:sp>
      <p:sp>
        <p:nvSpPr>
          <p:cNvPr id="6" name="object 6"/>
          <p:cNvSpPr txBox="1"/>
          <p:nvPr/>
        </p:nvSpPr>
        <p:spPr>
          <a:xfrm>
            <a:off x="334060" y="2833219"/>
            <a:ext cx="5156142" cy="6589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KRSKKL+TwCenMT-Bold"/>
                <a:cs typeface="KRSKKL+TwCenMT-Bold"/>
              </a:rPr>
              <a:t>2</a:t>
            </a:r>
            <a:r>
              <a:rPr sz="2000" spc="14">
                <a:solidFill>
                  <a:srgbClr val="000000"/>
                </a:solidFill>
                <a:latin typeface="SimSun"/>
                <a:cs typeface="SimSun"/>
              </a:rPr>
              <a:t>、内容：确定主体及特点，按顺序造句</a:t>
            </a:r>
          </a:p>
        </p:txBody>
      </p:sp>
      <p:sp>
        <p:nvSpPr>
          <p:cNvPr id="7" name="object 7"/>
          <p:cNvSpPr txBox="1"/>
          <p:nvPr/>
        </p:nvSpPr>
        <p:spPr>
          <a:xfrm>
            <a:off x="334060" y="3325471"/>
            <a:ext cx="8682358"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KRSKKL+TwCenMT-Bold"/>
                <a:cs typeface="KRSKKL+TwCenMT-Bold"/>
              </a:rPr>
              <a:t>3</a:t>
            </a:r>
            <a:r>
              <a:rPr sz="2000" spc="12">
                <a:solidFill>
                  <a:srgbClr val="000000"/>
                </a:solidFill>
                <a:latin typeface="SimSun"/>
                <a:cs typeface="SimSun"/>
              </a:rPr>
              <a:t>、寓意：主体所代表的群体（讽刺、反映、揭示）某种社会现象。</a:t>
            </a:r>
          </a:p>
          <a:p>
            <a:pPr marL="3084906" marR="0">
              <a:lnSpc>
                <a:spcPts val="2004"/>
              </a:lnSpc>
              <a:spcBef>
                <a:spcPts val="1872"/>
              </a:spcBef>
              <a:spcAft>
                <a:spcPct val="0"/>
              </a:spcAft>
            </a:pPr>
            <a:r>
              <a:rPr sz="2000" spc="15">
                <a:solidFill>
                  <a:srgbClr val="000000"/>
                </a:solidFill>
                <a:latin typeface="SimSun"/>
                <a:cs typeface="SimSun"/>
              </a:rPr>
              <a:t>八、</a:t>
            </a:r>
            <a:r>
              <a:rPr sz="2000" spc="18">
                <a:solidFill>
                  <a:srgbClr val="FF0000"/>
                </a:solidFill>
                <a:latin typeface="SimSun"/>
                <a:cs typeface="SimSun"/>
              </a:rPr>
              <a:t>仿句题答题技巧</a:t>
            </a:r>
          </a:p>
        </p:txBody>
      </p:sp>
      <p:sp>
        <p:nvSpPr>
          <p:cNvPr id="8" name="object 8"/>
          <p:cNvSpPr txBox="1"/>
          <p:nvPr/>
        </p:nvSpPr>
        <p:spPr>
          <a:xfrm>
            <a:off x="334060" y="4311880"/>
            <a:ext cx="9271232" cy="11512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82"/>
              </a:lnSpc>
              <a:spcBef>
                <a:spcPct val="0"/>
              </a:spcBef>
              <a:spcAft>
                <a:spcPct val="0"/>
              </a:spcAft>
            </a:pPr>
            <a:r>
              <a:rPr sz="2000" b="1">
                <a:solidFill>
                  <a:srgbClr val="000000"/>
                </a:solidFill>
                <a:latin typeface="KRSKKL+TwCenMT-Bold"/>
                <a:cs typeface="KRSKKL+TwCenMT-Bold"/>
              </a:rPr>
              <a:t>1</a:t>
            </a:r>
            <a:r>
              <a:rPr sz="2000" spc="15">
                <a:solidFill>
                  <a:srgbClr val="000000"/>
                </a:solidFill>
                <a:latin typeface="SimSun"/>
                <a:cs typeface="SimSun"/>
              </a:rPr>
              <a:t>、先换主干，后换修饰，用同类词替换。</a:t>
            </a:r>
          </a:p>
          <a:p>
            <a:pPr marL="0" marR="0">
              <a:lnSpc>
                <a:spcPts val="2182"/>
              </a:lnSpc>
              <a:spcBef>
                <a:spcPts val="1693"/>
              </a:spcBef>
              <a:spcAft>
                <a:spcPct val="0"/>
              </a:spcAft>
            </a:pPr>
            <a:r>
              <a:rPr sz="2000" b="1">
                <a:solidFill>
                  <a:srgbClr val="000000"/>
                </a:solidFill>
                <a:latin typeface="KRSKKL+TwCenMT-Bold"/>
                <a:cs typeface="KRSKKL+TwCenMT-Bold"/>
              </a:rPr>
              <a:t>2</a:t>
            </a:r>
            <a:r>
              <a:rPr sz="2000" spc="14">
                <a:solidFill>
                  <a:srgbClr val="000000"/>
                </a:solidFill>
                <a:latin typeface="SimSun"/>
                <a:cs typeface="SimSun"/>
              </a:rPr>
              <a:t>、二、注意原句各分句之间的关系（包含、递进、并列、对比、转折）</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754967"/>
            <a:ext cx="6542834" cy="18528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783154" marR="0">
              <a:lnSpc>
                <a:spcPts val="1895"/>
              </a:lnSpc>
              <a:spcBef>
                <a:spcPct val="0"/>
              </a:spcBef>
              <a:spcAft>
                <a:spcPct val="0"/>
              </a:spcAft>
            </a:pPr>
            <a:r>
              <a:rPr sz="1900">
                <a:solidFill>
                  <a:srgbClr val="000000"/>
                </a:solidFill>
                <a:latin typeface="SimSun"/>
                <a:cs typeface="SimSun"/>
              </a:rPr>
              <a:t>九、</a:t>
            </a:r>
            <a:r>
              <a:rPr sz="1900">
                <a:solidFill>
                  <a:srgbClr val="FF0000"/>
                </a:solidFill>
                <a:latin typeface="SimSun"/>
                <a:cs typeface="SimSun"/>
              </a:rPr>
              <a:t>长短句变换答题技巧：</a:t>
            </a:r>
          </a:p>
          <a:p>
            <a:pPr marL="0" marR="0">
              <a:lnSpc>
                <a:spcPts val="2067"/>
              </a:lnSpc>
              <a:spcBef>
                <a:spcPts val="1208"/>
              </a:spcBef>
              <a:spcAft>
                <a:spcPct val="0"/>
              </a:spcAft>
            </a:pPr>
            <a:r>
              <a:rPr sz="1900" b="1">
                <a:solidFill>
                  <a:srgbClr val="000000"/>
                </a:solidFill>
                <a:latin typeface="OQHCNM+TwCenMT-Bold"/>
                <a:cs typeface="OQHCNM+TwCenMT-Bold"/>
              </a:rPr>
              <a:t>1</a:t>
            </a:r>
            <a:r>
              <a:rPr sz="1900">
                <a:solidFill>
                  <a:srgbClr val="000000"/>
                </a:solidFill>
                <a:latin typeface="SimSun"/>
                <a:cs typeface="SimSun"/>
              </a:rPr>
              <a:t>、长变短：主干</a:t>
            </a:r>
            <a:r>
              <a:rPr sz="1900" b="1">
                <a:solidFill>
                  <a:srgbClr val="000000"/>
                </a:solidFill>
                <a:latin typeface="OQHCNM+TwCenMT-Bold"/>
                <a:cs typeface="OQHCNM+TwCenMT-Bold"/>
              </a:rPr>
              <a:t>+</a:t>
            </a:r>
            <a:r>
              <a:rPr sz="1900">
                <a:solidFill>
                  <a:srgbClr val="000000"/>
                </a:solidFill>
                <a:latin typeface="SimSun"/>
                <a:cs typeface="SimSun"/>
              </a:rPr>
              <a:t>最近定语。定状语单独造句。</a:t>
            </a:r>
          </a:p>
          <a:p>
            <a:pPr marL="0" marR="0">
              <a:lnSpc>
                <a:spcPts val="2064"/>
              </a:lnSpc>
              <a:spcBef>
                <a:spcPts val="1214"/>
              </a:spcBef>
              <a:spcAft>
                <a:spcPct val="0"/>
              </a:spcAft>
            </a:pPr>
            <a:r>
              <a:rPr sz="1900" b="1">
                <a:solidFill>
                  <a:srgbClr val="000000"/>
                </a:solidFill>
                <a:latin typeface="OQHCNM+TwCenMT-Bold"/>
                <a:cs typeface="OQHCNM+TwCenMT-Bold"/>
              </a:rPr>
              <a:t>2</a:t>
            </a:r>
            <a:r>
              <a:rPr sz="1900">
                <a:solidFill>
                  <a:srgbClr val="000000"/>
                </a:solidFill>
                <a:latin typeface="SimSun"/>
                <a:cs typeface="SimSun"/>
              </a:rPr>
              <a:t>、短变长：主干句。短句同项合并后做定状语</a:t>
            </a:r>
          </a:p>
          <a:p>
            <a:pPr marL="2905074" marR="0">
              <a:lnSpc>
                <a:spcPts val="1895"/>
              </a:lnSpc>
              <a:spcBef>
                <a:spcPts val="1342"/>
              </a:spcBef>
              <a:spcAft>
                <a:spcPct val="0"/>
              </a:spcAft>
            </a:pPr>
            <a:r>
              <a:rPr sz="1900">
                <a:solidFill>
                  <a:srgbClr val="000000"/>
                </a:solidFill>
                <a:latin typeface="SimSun"/>
                <a:cs typeface="SimSun"/>
              </a:rPr>
              <a:t>十、</a:t>
            </a:r>
            <a:r>
              <a:rPr sz="1900">
                <a:solidFill>
                  <a:srgbClr val="FF0000"/>
                </a:solidFill>
                <a:latin typeface="SimSun"/>
                <a:cs typeface="SimSun"/>
              </a:rPr>
              <a:t>逻辑推断答题技巧</a:t>
            </a:r>
            <a:r>
              <a:rPr sz="1900">
                <a:solidFill>
                  <a:srgbClr val="000000"/>
                </a:solidFill>
                <a:latin typeface="SimSun"/>
                <a:cs typeface="SimSun"/>
              </a:rPr>
              <a:t>：</a:t>
            </a:r>
          </a:p>
        </p:txBody>
      </p:sp>
      <p:sp>
        <p:nvSpPr>
          <p:cNvPr id="4" name="object 4"/>
          <p:cNvSpPr txBox="1"/>
          <p:nvPr/>
        </p:nvSpPr>
        <p:spPr>
          <a:xfrm>
            <a:off x="334060" y="2421080"/>
            <a:ext cx="9218072" cy="10190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64"/>
              </a:lnSpc>
              <a:spcBef>
                <a:spcPct val="0"/>
              </a:spcBef>
              <a:spcAft>
                <a:spcPct val="0"/>
              </a:spcAft>
            </a:pPr>
            <a:r>
              <a:rPr sz="1900" b="1">
                <a:solidFill>
                  <a:srgbClr val="000000"/>
                </a:solidFill>
                <a:latin typeface="OQHCNM+TwCenMT-Bold"/>
                <a:cs typeface="OQHCNM+TwCenMT-Bold"/>
              </a:rPr>
              <a:t>1</a:t>
            </a:r>
            <a:r>
              <a:rPr sz="1900">
                <a:solidFill>
                  <a:srgbClr val="000000"/>
                </a:solidFill>
                <a:latin typeface="SimSun"/>
                <a:cs typeface="SimSun"/>
              </a:rPr>
              <a:t>、分出条件、结论句。</a:t>
            </a:r>
            <a:r>
              <a:rPr sz="1900" b="1">
                <a:solidFill>
                  <a:srgbClr val="000000"/>
                </a:solidFill>
                <a:latin typeface="OQHCNM+TwCenMT-Bold"/>
                <a:cs typeface="OQHCNM+TwCenMT-Bold"/>
              </a:rPr>
              <a:t>2</a:t>
            </a:r>
            <a:r>
              <a:rPr sz="1900" spc="10">
                <a:solidFill>
                  <a:srgbClr val="000000"/>
                </a:solidFill>
                <a:latin typeface="SimSun"/>
                <a:cs typeface="SimSun"/>
              </a:rPr>
              <a:t>、判断多对一（强加因果、无中生有，主观臆断）</a:t>
            </a:r>
          </a:p>
          <a:p>
            <a:pPr marL="2905074" marR="0">
              <a:lnSpc>
                <a:spcPts val="1895"/>
              </a:lnSpc>
              <a:spcBef>
                <a:spcPts val="1331"/>
              </a:spcBef>
              <a:spcAft>
                <a:spcPct val="0"/>
              </a:spcAft>
            </a:pPr>
            <a:r>
              <a:rPr sz="1900">
                <a:solidFill>
                  <a:srgbClr val="000000"/>
                </a:solidFill>
                <a:latin typeface="SimSun"/>
                <a:cs typeface="SimSun"/>
              </a:rPr>
              <a:t>十一、</a:t>
            </a:r>
            <a:r>
              <a:rPr sz="1900" spc="10">
                <a:solidFill>
                  <a:srgbClr val="FF0000"/>
                </a:solidFill>
                <a:latin typeface="SimSun"/>
                <a:cs typeface="SimSun"/>
              </a:rPr>
              <a:t>表达得体答题技巧</a:t>
            </a:r>
          </a:p>
        </p:txBody>
      </p:sp>
      <p:sp>
        <p:nvSpPr>
          <p:cNvPr id="5" name="object 5"/>
          <p:cNvSpPr txBox="1"/>
          <p:nvPr/>
        </p:nvSpPr>
        <p:spPr>
          <a:xfrm>
            <a:off x="334060" y="3254962"/>
            <a:ext cx="4884437" cy="10187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敬辞前缀</a:t>
            </a:r>
            <a:r>
              <a:rPr sz="1900" spc="544">
                <a:solidFill>
                  <a:srgbClr val="000000"/>
                </a:solidFill>
                <a:latin typeface="Times New Roman"/>
                <a:cs typeface="Times New Roman"/>
              </a:rPr>
              <a:t> </a:t>
            </a:r>
            <a:r>
              <a:rPr sz="1900">
                <a:solidFill>
                  <a:srgbClr val="000000"/>
                </a:solidFill>
                <a:latin typeface="SimSun"/>
                <a:cs typeface="SimSun"/>
              </a:rPr>
              <a:t>：屈老俯光请，雅芳拜华令；</a:t>
            </a:r>
          </a:p>
          <a:p>
            <a:pPr marL="1333449" marR="0">
              <a:lnSpc>
                <a:spcPts val="1895"/>
              </a:lnSpc>
              <a:spcBef>
                <a:spcPts val="1380"/>
              </a:spcBef>
              <a:spcAft>
                <a:spcPct val="0"/>
              </a:spcAft>
            </a:pPr>
            <a:r>
              <a:rPr sz="1900">
                <a:solidFill>
                  <a:srgbClr val="000000"/>
                </a:solidFill>
                <a:latin typeface="SimSun"/>
                <a:cs typeface="SimSun"/>
              </a:rPr>
              <a:t>叨玉垂大贤，高贵恭惠奉。</a:t>
            </a:r>
          </a:p>
        </p:txBody>
      </p:sp>
      <p:sp>
        <p:nvSpPr>
          <p:cNvPr id="6" name="object 6"/>
          <p:cNvSpPr txBox="1"/>
          <p:nvPr/>
        </p:nvSpPr>
        <p:spPr>
          <a:xfrm>
            <a:off x="334060" y="4087447"/>
            <a:ext cx="4884437" cy="10203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谦称前缀</a:t>
            </a:r>
            <a:r>
              <a:rPr sz="1900" spc="40">
                <a:solidFill>
                  <a:srgbClr val="000000"/>
                </a:solidFill>
                <a:latin typeface="Times New Roman"/>
                <a:cs typeface="Times New Roman"/>
              </a:rPr>
              <a:t> </a:t>
            </a:r>
            <a:r>
              <a:rPr sz="1900">
                <a:solidFill>
                  <a:srgbClr val="000000"/>
                </a:solidFill>
                <a:latin typeface="SimSun"/>
                <a:cs typeface="SimSun"/>
              </a:rPr>
              <a:t>：</a:t>
            </a:r>
            <a:r>
              <a:rPr sz="1900" spc="37">
                <a:solidFill>
                  <a:srgbClr val="000000"/>
                </a:solidFill>
                <a:latin typeface="Times New Roman"/>
                <a:cs typeface="Times New Roman"/>
              </a:rPr>
              <a:t> </a:t>
            </a:r>
            <a:r>
              <a:rPr sz="1900">
                <a:solidFill>
                  <a:srgbClr val="000000"/>
                </a:solidFill>
                <a:latin typeface="SimSun"/>
                <a:cs typeface="SimSun"/>
              </a:rPr>
              <a:t>愚家小敝浅，鄙舍老贱寒。</a:t>
            </a:r>
          </a:p>
          <a:p>
            <a:pPr marL="1333449" marR="0">
              <a:lnSpc>
                <a:spcPts val="1895"/>
              </a:lnSpc>
              <a:spcBef>
                <a:spcPts val="1392"/>
              </a:spcBef>
              <a:spcAft>
                <a:spcPct val="0"/>
              </a:spcAft>
            </a:pPr>
            <a:r>
              <a:rPr sz="1900">
                <a:solidFill>
                  <a:srgbClr val="000000"/>
                </a:solidFill>
                <a:latin typeface="SimSun"/>
                <a:cs typeface="SimSun"/>
              </a:rPr>
              <a:t>拙陋不敢管，窃劳寡奴犬。</a:t>
            </a:r>
          </a:p>
        </p:txBody>
      </p:sp>
      <p:sp>
        <p:nvSpPr>
          <p:cNvPr id="7" name="object 7"/>
          <p:cNvSpPr txBox="1"/>
          <p:nvPr/>
        </p:nvSpPr>
        <p:spPr>
          <a:xfrm>
            <a:off x="334060" y="4921075"/>
            <a:ext cx="4469860" cy="101883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口诀：老叨</a:t>
            </a:r>
            <a:r>
              <a:rPr sz="1900" spc="1048">
                <a:solidFill>
                  <a:srgbClr val="000000"/>
                </a:solidFill>
                <a:latin typeface="Times New Roman"/>
                <a:cs typeface="Times New Roman"/>
              </a:rPr>
              <a:t> </a:t>
            </a:r>
            <a:r>
              <a:rPr sz="1900">
                <a:solidFill>
                  <a:srgbClr val="000000"/>
                </a:solidFill>
                <a:latin typeface="SimSun"/>
                <a:cs typeface="SimSun"/>
              </a:rPr>
              <a:t>屈俯</a:t>
            </a:r>
            <a:r>
              <a:rPr sz="1900" spc="1039">
                <a:solidFill>
                  <a:srgbClr val="000000"/>
                </a:solidFill>
                <a:latin typeface="Times New Roman"/>
                <a:cs typeface="Times New Roman"/>
              </a:rPr>
              <a:t> </a:t>
            </a:r>
            <a:r>
              <a:rPr sz="1900">
                <a:solidFill>
                  <a:srgbClr val="000000"/>
                </a:solidFill>
                <a:latin typeface="SimSun"/>
                <a:cs typeface="SimSun"/>
              </a:rPr>
              <a:t>请令</a:t>
            </a:r>
            <a:r>
              <a:rPr sz="1900" spc="1025">
                <a:solidFill>
                  <a:srgbClr val="000000"/>
                </a:solidFill>
                <a:latin typeface="Times New Roman"/>
                <a:cs typeface="Times New Roman"/>
              </a:rPr>
              <a:t> </a:t>
            </a:r>
            <a:r>
              <a:rPr sz="1900">
                <a:solidFill>
                  <a:srgbClr val="000000"/>
                </a:solidFill>
                <a:latin typeface="SimSun"/>
                <a:cs typeface="SimSun"/>
              </a:rPr>
              <a:t>拜惠</a:t>
            </a:r>
            <a:r>
              <a:rPr sz="1900" spc="532">
                <a:solidFill>
                  <a:srgbClr val="000000"/>
                </a:solidFill>
                <a:latin typeface="Times New Roman"/>
                <a:cs typeface="Times New Roman"/>
              </a:rPr>
              <a:t> </a:t>
            </a:r>
            <a:r>
              <a:rPr sz="1900">
                <a:solidFill>
                  <a:srgbClr val="000000"/>
                </a:solidFill>
                <a:latin typeface="SimSun"/>
                <a:cs typeface="SimSun"/>
              </a:rPr>
              <a:t>大贤</a:t>
            </a:r>
          </a:p>
          <a:p>
            <a:pPr marL="762000" marR="0">
              <a:lnSpc>
                <a:spcPts val="1898"/>
              </a:lnSpc>
              <a:spcBef>
                <a:spcPts val="1377"/>
              </a:spcBef>
              <a:spcAft>
                <a:spcPct val="0"/>
              </a:spcAft>
            </a:pPr>
            <a:r>
              <a:rPr sz="1900">
                <a:solidFill>
                  <a:srgbClr val="000000"/>
                </a:solidFill>
                <a:latin typeface="SimSun"/>
                <a:cs typeface="SimSun"/>
              </a:rPr>
              <a:t>高贵</a:t>
            </a:r>
            <a:r>
              <a:rPr sz="1900" spc="1036">
                <a:solidFill>
                  <a:srgbClr val="000000"/>
                </a:solidFill>
                <a:latin typeface="Times New Roman"/>
                <a:cs typeface="Times New Roman"/>
              </a:rPr>
              <a:t> </a:t>
            </a:r>
            <a:r>
              <a:rPr sz="1900">
                <a:solidFill>
                  <a:srgbClr val="000000"/>
                </a:solidFill>
                <a:latin typeface="SimSun"/>
                <a:cs typeface="SimSun"/>
              </a:rPr>
              <a:t>雅芳</a:t>
            </a:r>
            <a:r>
              <a:rPr sz="1900" spc="1039">
                <a:solidFill>
                  <a:srgbClr val="000000"/>
                </a:solidFill>
                <a:latin typeface="Times New Roman"/>
                <a:cs typeface="Times New Roman"/>
              </a:rPr>
              <a:t> </a:t>
            </a:r>
            <a:r>
              <a:rPr sz="1900">
                <a:solidFill>
                  <a:srgbClr val="000000"/>
                </a:solidFill>
                <a:latin typeface="SimSun"/>
                <a:cs typeface="SimSun"/>
              </a:rPr>
              <a:t>恭奉</a:t>
            </a:r>
            <a:r>
              <a:rPr sz="1900" spc="1025">
                <a:solidFill>
                  <a:srgbClr val="000000"/>
                </a:solidFill>
                <a:latin typeface="Times New Roman"/>
                <a:cs typeface="Times New Roman"/>
              </a:rPr>
              <a:t> </a:t>
            </a:r>
            <a:r>
              <a:rPr sz="1900">
                <a:solidFill>
                  <a:srgbClr val="000000"/>
                </a:solidFill>
                <a:latin typeface="SimSun"/>
                <a:cs typeface="SimSun"/>
              </a:rPr>
              <a:t>光华</a:t>
            </a:r>
            <a:r>
              <a:rPr sz="1900" spc="532">
                <a:solidFill>
                  <a:srgbClr val="000000"/>
                </a:solidFill>
                <a:latin typeface="Times New Roman"/>
                <a:cs typeface="Times New Roman"/>
              </a:rPr>
              <a:t> </a:t>
            </a:r>
            <a:r>
              <a:rPr sz="1900">
                <a:solidFill>
                  <a:srgbClr val="000000"/>
                </a:solidFill>
                <a:latin typeface="SimSun"/>
                <a:cs typeface="SimSun"/>
              </a:rPr>
              <a:t>玉垂</a:t>
            </a:r>
          </a:p>
        </p:txBody>
      </p:sp>
      <p:sp>
        <p:nvSpPr>
          <p:cNvPr id="8" name="object 8"/>
          <p:cNvSpPr txBox="1"/>
          <p:nvPr/>
        </p:nvSpPr>
        <p:spPr>
          <a:xfrm>
            <a:off x="334060" y="6171009"/>
            <a:ext cx="6767168"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浅陋寡拙愚家劳，敝寒舍</a:t>
            </a:r>
            <a:r>
              <a:rPr sz="1900" spc="80">
                <a:solidFill>
                  <a:srgbClr val="000000"/>
                </a:solidFill>
                <a:latin typeface="Times New Roman"/>
                <a:cs typeface="Times New Roman"/>
              </a:rPr>
              <a:t> </a:t>
            </a:r>
            <a:r>
              <a:rPr sz="1900">
                <a:solidFill>
                  <a:srgbClr val="000000"/>
                </a:solidFill>
                <a:latin typeface="SimSun"/>
                <a:cs typeface="SimSun"/>
              </a:rPr>
              <a:t>，窃小犬。鄙贱老奴不敢管。</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4060" y="754967"/>
            <a:ext cx="6542834" cy="18528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783154" marR="0">
              <a:lnSpc>
                <a:spcPts val="1895"/>
              </a:lnSpc>
              <a:spcBef>
                <a:spcPct val="0"/>
              </a:spcBef>
              <a:spcAft>
                <a:spcPct val="0"/>
              </a:spcAft>
            </a:pPr>
            <a:r>
              <a:rPr sz="1900">
                <a:solidFill>
                  <a:srgbClr val="000000"/>
                </a:solidFill>
                <a:latin typeface="SimSun"/>
                <a:cs typeface="SimSun"/>
              </a:rPr>
              <a:t>九、</a:t>
            </a:r>
            <a:r>
              <a:rPr sz="1900">
                <a:solidFill>
                  <a:srgbClr val="FF0000"/>
                </a:solidFill>
                <a:latin typeface="SimSun"/>
                <a:cs typeface="SimSun"/>
              </a:rPr>
              <a:t>长短句变换答题技巧：</a:t>
            </a:r>
          </a:p>
          <a:p>
            <a:pPr marL="0" marR="0">
              <a:lnSpc>
                <a:spcPts val="2067"/>
              </a:lnSpc>
              <a:spcBef>
                <a:spcPts val="1208"/>
              </a:spcBef>
              <a:spcAft>
                <a:spcPct val="0"/>
              </a:spcAft>
            </a:pPr>
            <a:r>
              <a:rPr sz="1900" b="1">
                <a:solidFill>
                  <a:srgbClr val="000000"/>
                </a:solidFill>
                <a:latin typeface="AULUBK+TwCenMT-Bold"/>
                <a:cs typeface="AULUBK+TwCenMT-Bold"/>
              </a:rPr>
              <a:t>1</a:t>
            </a:r>
            <a:r>
              <a:rPr sz="1900">
                <a:solidFill>
                  <a:srgbClr val="000000"/>
                </a:solidFill>
                <a:latin typeface="SimSun"/>
                <a:cs typeface="SimSun"/>
              </a:rPr>
              <a:t>、长变短：主干</a:t>
            </a:r>
            <a:r>
              <a:rPr sz="1900" b="1">
                <a:solidFill>
                  <a:srgbClr val="000000"/>
                </a:solidFill>
                <a:latin typeface="AULUBK+TwCenMT-Bold"/>
                <a:cs typeface="AULUBK+TwCenMT-Bold"/>
              </a:rPr>
              <a:t>+</a:t>
            </a:r>
            <a:r>
              <a:rPr sz="1900">
                <a:solidFill>
                  <a:srgbClr val="000000"/>
                </a:solidFill>
                <a:latin typeface="SimSun"/>
                <a:cs typeface="SimSun"/>
              </a:rPr>
              <a:t>最近定语。定状语单独造句。</a:t>
            </a:r>
          </a:p>
          <a:p>
            <a:pPr marL="0" marR="0">
              <a:lnSpc>
                <a:spcPts val="2064"/>
              </a:lnSpc>
              <a:spcBef>
                <a:spcPts val="1214"/>
              </a:spcBef>
              <a:spcAft>
                <a:spcPct val="0"/>
              </a:spcAft>
            </a:pPr>
            <a:r>
              <a:rPr sz="1900" b="1">
                <a:solidFill>
                  <a:srgbClr val="000000"/>
                </a:solidFill>
                <a:latin typeface="AULUBK+TwCenMT-Bold"/>
                <a:cs typeface="AULUBK+TwCenMT-Bold"/>
              </a:rPr>
              <a:t>2</a:t>
            </a:r>
            <a:r>
              <a:rPr sz="1900">
                <a:solidFill>
                  <a:srgbClr val="000000"/>
                </a:solidFill>
                <a:latin typeface="SimSun"/>
                <a:cs typeface="SimSun"/>
              </a:rPr>
              <a:t>、短变长：主干句。短句同项合并后做定状语</a:t>
            </a:r>
          </a:p>
          <a:p>
            <a:pPr marL="2905074" marR="0">
              <a:lnSpc>
                <a:spcPts val="1895"/>
              </a:lnSpc>
              <a:spcBef>
                <a:spcPts val="1342"/>
              </a:spcBef>
              <a:spcAft>
                <a:spcPct val="0"/>
              </a:spcAft>
            </a:pPr>
            <a:r>
              <a:rPr sz="1900">
                <a:solidFill>
                  <a:srgbClr val="000000"/>
                </a:solidFill>
                <a:latin typeface="SimSun"/>
                <a:cs typeface="SimSun"/>
              </a:rPr>
              <a:t>十、</a:t>
            </a:r>
            <a:r>
              <a:rPr sz="1900">
                <a:solidFill>
                  <a:srgbClr val="FF0000"/>
                </a:solidFill>
                <a:latin typeface="SimSun"/>
                <a:cs typeface="SimSun"/>
              </a:rPr>
              <a:t>逻辑推断答题技巧</a:t>
            </a:r>
            <a:r>
              <a:rPr sz="1900">
                <a:solidFill>
                  <a:srgbClr val="000000"/>
                </a:solidFill>
                <a:latin typeface="SimSun"/>
                <a:cs typeface="SimSun"/>
              </a:rPr>
              <a:t>：</a:t>
            </a:r>
          </a:p>
        </p:txBody>
      </p:sp>
      <p:sp>
        <p:nvSpPr>
          <p:cNvPr id="4" name="object 4"/>
          <p:cNvSpPr txBox="1"/>
          <p:nvPr/>
        </p:nvSpPr>
        <p:spPr>
          <a:xfrm>
            <a:off x="334060" y="2421080"/>
            <a:ext cx="9218072" cy="10190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64"/>
              </a:lnSpc>
              <a:spcBef>
                <a:spcPct val="0"/>
              </a:spcBef>
              <a:spcAft>
                <a:spcPct val="0"/>
              </a:spcAft>
            </a:pPr>
            <a:r>
              <a:rPr sz="1900" b="1">
                <a:solidFill>
                  <a:srgbClr val="000000"/>
                </a:solidFill>
                <a:latin typeface="AULUBK+TwCenMT-Bold"/>
                <a:cs typeface="AULUBK+TwCenMT-Bold"/>
              </a:rPr>
              <a:t>1</a:t>
            </a:r>
            <a:r>
              <a:rPr sz="1900">
                <a:solidFill>
                  <a:srgbClr val="000000"/>
                </a:solidFill>
                <a:latin typeface="SimSun"/>
                <a:cs typeface="SimSun"/>
              </a:rPr>
              <a:t>、分出条件、结论句。</a:t>
            </a:r>
            <a:r>
              <a:rPr sz="1900" b="1">
                <a:solidFill>
                  <a:srgbClr val="000000"/>
                </a:solidFill>
                <a:latin typeface="AULUBK+TwCenMT-Bold"/>
                <a:cs typeface="AULUBK+TwCenMT-Bold"/>
              </a:rPr>
              <a:t>2</a:t>
            </a:r>
            <a:r>
              <a:rPr sz="1900" spc="10">
                <a:solidFill>
                  <a:srgbClr val="000000"/>
                </a:solidFill>
                <a:latin typeface="SimSun"/>
                <a:cs typeface="SimSun"/>
              </a:rPr>
              <a:t>、判断多对一（强加因果、无中生有，主观臆断）</a:t>
            </a:r>
          </a:p>
          <a:p>
            <a:pPr marL="2905074" marR="0">
              <a:lnSpc>
                <a:spcPts val="1895"/>
              </a:lnSpc>
              <a:spcBef>
                <a:spcPts val="1331"/>
              </a:spcBef>
              <a:spcAft>
                <a:spcPct val="0"/>
              </a:spcAft>
            </a:pPr>
            <a:r>
              <a:rPr sz="1900">
                <a:solidFill>
                  <a:srgbClr val="000000"/>
                </a:solidFill>
                <a:latin typeface="SimSun"/>
                <a:cs typeface="SimSun"/>
              </a:rPr>
              <a:t>十一、</a:t>
            </a:r>
            <a:r>
              <a:rPr sz="1900" spc="10">
                <a:solidFill>
                  <a:srgbClr val="FF0000"/>
                </a:solidFill>
                <a:latin typeface="SimSun"/>
                <a:cs typeface="SimSun"/>
              </a:rPr>
              <a:t>表达得体答题技巧</a:t>
            </a:r>
          </a:p>
        </p:txBody>
      </p:sp>
      <p:sp>
        <p:nvSpPr>
          <p:cNvPr id="5" name="object 5"/>
          <p:cNvSpPr txBox="1"/>
          <p:nvPr/>
        </p:nvSpPr>
        <p:spPr>
          <a:xfrm>
            <a:off x="334060" y="3254962"/>
            <a:ext cx="4884437" cy="10187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敬辞前缀</a:t>
            </a:r>
            <a:r>
              <a:rPr sz="1900" spc="544">
                <a:solidFill>
                  <a:srgbClr val="000000"/>
                </a:solidFill>
                <a:latin typeface="Times New Roman"/>
                <a:cs typeface="Times New Roman"/>
              </a:rPr>
              <a:t> </a:t>
            </a:r>
            <a:r>
              <a:rPr sz="1900">
                <a:solidFill>
                  <a:srgbClr val="000000"/>
                </a:solidFill>
                <a:latin typeface="SimSun"/>
                <a:cs typeface="SimSun"/>
              </a:rPr>
              <a:t>：屈老俯光请，雅芳拜华令；</a:t>
            </a:r>
          </a:p>
          <a:p>
            <a:pPr marL="1333449" marR="0">
              <a:lnSpc>
                <a:spcPts val="1895"/>
              </a:lnSpc>
              <a:spcBef>
                <a:spcPts val="1380"/>
              </a:spcBef>
              <a:spcAft>
                <a:spcPct val="0"/>
              </a:spcAft>
            </a:pPr>
            <a:r>
              <a:rPr sz="1900">
                <a:solidFill>
                  <a:srgbClr val="000000"/>
                </a:solidFill>
                <a:latin typeface="SimSun"/>
                <a:cs typeface="SimSun"/>
              </a:rPr>
              <a:t>叨玉垂大贤，高贵恭惠奉。</a:t>
            </a:r>
          </a:p>
        </p:txBody>
      </p:sp>
      <p:sp>
        <p:nvSpPr>
          <p:cNvPr id="6" name="object 6"/>
          <p:cNvSpPr txBox="1"/>
          <p:nvPr/>
        </p:nvSpPr>
        <p:spPr>
          <a:xfrm>
            <a:off x="334060" y="4087447"/>
            <a:ext cx="4884437" cy="10203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谦称前缀</a:t>
            </a:r>
            <a:r>
              <a:rPr sz="1900" spc="40">
                <a:solidFill>
                  <a:srgbClr val="000000"/>
                </a:solidFill>
                <a:latin typeface="Times New Roman"/>
                <a:cs typeface="Times New Roman"/>
              </a:rPr>
              <a:t> </a:t>
            </a:r>
            <a:r>
              <a:rPr sz="1900">
                <a:solidFill>
                  <a:srgbClr val="000000"/>
                </a:solidFill>
                <a:latin typeface="SimSun"/>
                <a:cs typeface="SimSun"/>
              </a:rPr>
              <a:t>：</a:t>
            </a:r>
            <a:r>
              <a:rPr sz="1900" spc="37">
                <a:solidFill>
                  <a:srgbClr val="000000"/>
                </a:solidFill>
                <a:latin typeface="Times New Roman"/>
                <a:cs typeface="Times New Roman"/>
              </a:rPr>
              <a:t> </a:t>
            </a:r>
            <a:r>
              <a:rPr sz="1900">
                <a:solidFill>
                  <a:srgbClr val="000000"/>
                </a:solidFill>
                <a:latin typeface="SimSun"/>
                <a:cs typeface="SimSun"/>
              </a:rPr>
              <a:t>愚家小敝浅，鄙舍老贱寒。</a:t>
            </a:r>
          </a:p>
          <a:p>
            <a:pPr marL="1333449" marR="0">
              <a:lnSpc>
                <a:spcPts val="1895"/>
              </a:lnSpc>
              <a:spcBef>
                <a:spcPts val="1392"/>
              </a:spcBef>
              <a:spcAft>
                <a:spcPct val="0"/>
              </a:spcAft>
            </a:pPr>
            <a:r>
              <a:rPr sz="1900">
                <a:solidFill>
                  <a:srgbClr val="000000"/>
                </a:solidFill>
                <a:latin typeface="SimSun"/>
                <a:cs typeface="SimSun"/>
              </a:rPr>
              <a:t>拙陋不敢管，窃劳寡奴犬。</a:t>
            </a:r>
          </a:p>
        </p:txBody>
      </p:sp>
      <p:sp>
        <p:nvSpPr>
          <p:cNvPr id="7" name="object 7"/>
          <p:cNvSpPr txBox="1"/>
          <p:nvPr/>
        </p:nvSpPr>
        <p:spPr>
          <a:xfrm>
            <a:off x="334060" y="4921075"/>
            <a:ext cx="4469860" cy="101883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口诀：老叨</a:t>
            </a:r>
            <a:r>
              <a:rPr sz="1900" spc="1048">
                <a:solidFill>
                  <a:srgbClr val="000000"/>
                </a:solidFill>
                <a:latin typeface="Times New Roman"/>
                <a:cs typeface="Times New Roman"/>
              </a:rPr>
              <a:t> </a:t>
            </a:r>
            <a:r>
              <a:rPr sz="1900">
                <a:solidFill>
                  <a:srgbClr val="000000"/>
                </a:solidFill>
                <a:latin typeface="SimSun"/>
                <a:cs typeface="SimSun"/>
              </a:rPr>
              <a:t>屈俯</a:t>
            </a:r>
            <a:r>
              <a:rPr sz="1900" spc="1039">
                <a:solidFill>
                  <a:srgbClr val="000000"/>
                </a:solidFill>
                <a:latin typeface="Times New Roman"/>
                <a:cs typeface="Times New Roman"/>
              </a:rPr>
              <a:t> </a:t>
            </a:r>
            <a:r>
              <a:rPr sz="1900">
                <a:solidFill>
                  <a:srgbClr val="000000"/>
                </a:solidFill>
                <a:latin typeface="SimSun"/>
                <a:cs typeface="SimSun"/>
              </a:rPr>
              <a:t>请令</a:t>
            </a:r>
            <a:r>
              <a:rPr sz="1900" spc="1025">
                <a:solidFill>
                  <a:srgbClr val="000000"/>
                </a:solidFill>
                <a:latin typeface="Times New Roman"/>
                <a:cs typeface="Times New Roman"/>
              </a:rPr>
              <a:t> </a:t>
            </a:r>
            <a:r>
              <a:rPr sz="1900">
                <a:solidFill>
                  <a:srgbClr val="000000"/>
                </a:solidFill>
                <a:latin typeface="SimSun"/>
                <a:cs typeface="SimSun"/>
              </a:rPr>
              <a:t>拜惠</a:t>
            </a:r>
            <a:r>
              <a:rPr sz="1900" spc="532">
                <a:solidFill>
                  <a:srgbClr val="000000"/>
                </a:solidFill>
                <a:latin typeface="Times New Roman"/>
                <a:cs typeface="Times New Roman"/>
              </a:rPr>
              <a:t> </a:t>
            </a:r>
            <a:r>
              <a:rPr sz="1900">
                <a:solidFill>
                  <a:srgbClr val="000000"/>
                </a:solidFill>
                <a:latin typeface="SimSun"/>
                <a:cs typeface="SimSun"/>
              </a:rPr>
              <a:t>大贤</a:t>
            </a:r>
          </a:p>
          <a:p>
            <a:pPr marL="762000" marR="0">
              <a:lnSpc>
                <a:spcPts val="1898"/>
              </a:lnSpc>
              <a:spcBef>
                <a:spcPts val="1377"/>
              </a:spcBef>
              <a:spcAft>
                <a:spcPct val="0"/>
              </a:spcAft>
            </a:pPr>
            <a:r>
              <a:rPr sz="1900">
                <a:solidFill>
                  <a:srgbClr val="000000"/>
                </a:solidFill>
                <a:latin typeface="SimSun"/>
                <a:cs typeface="SimSun"/>
              </a:rPr>
              <a:t>高贵</a:t>
            </a:r>
            <a:r>
              <a:rPr sz="1900" spc="1036">
                <a:solidFill>
                  <a:srgbClr val="000000"/>
                </a:solidFill>
                <a:latin typeface="Times New Roman"/>
                <a:cs typeface="Times New Roman"/>
              </a:rPr>
              <a:t> </a:t>
            </a:r>
            <a:r>
              <a:rPr sz="1900">
                <a:solidFill>
                  <a:srgbClr val="000000"/>
                </a:solidFill>
                <a:latin typeface="SimSun"/>
                <a:cs typeface="SimSun"/>
              </a:rPr>
              <a:t>雅芳</a:t>
            </a:r>
            <a:r>
              <a:rPr sz="1900" spc="1039">
                <a:solidFill>
                  <a:srgbClr val="000000"/>
                </a:solidFill>
                <a:latin typeface="Times New Roman"/>
                <a:cs typeface="Times New Roman"/>
              </a:rPr>
              <a:t> </a:t>
            </a:r>
            <a:r>
              <a:rPr sz="1900">
                <a:solidFill>
                  <a:srgbClr val="000000"/>
                </a:solidFill>
                <a:latin typeface="SimSun"/>
                <a:cs typeface="SimSun"/>
              </a:rPr>
              <a:t>恭奉</a:t>
            </a:r>
            <a:r>
              <a:rPr sz="1900" spc="1025">
                <a:solidFill>
                  <a:srgbClr val="000000"/>
                </a:solidFill>
                <a:latin typeface="Times New Roman"/>
                <a:cs typeface="Times New Roman"/>
              </a:rPr>
              <a:t> </a:t>
            </a:r>
            <a:r>
              <a:rPr sz="1900">
                <a:solidFill>
                  <a:srgbClr val="000000"/>
                </a:solidFill>
                <a:latin typeface="SimSun"/>
                <a:cs typeface="SimSun"/>
              </a:rPr>
              <a:t>光华</a:t>
            </a:r>
            <a:r>
              <a:rPr sz="1900" spc="532">
                <a:solidFill>
                  <a:srgbClr val="000000"/>
                </a:solidFill>
                <a:latin typeface="Times New Roman"/>
                <a:cs typeface="Times New Roman"/>
              </a:rPr>
              <a:t> </a:t>
            </a:r>
            <a:r>
              <a:rPr sz="1900">
                <a:solidFill>
                  <a:srgbClr val="000000"/>
                </a:solidFill>
                <a:latin typeface="SimSun"/>
                <a:cs typeface="SimSun"/>
              </a:rPr>
              <a:t>玉垂</a:t>
            </a:r>
          </a:p>
        </p:txBody>
      </p:sp>
      <p:sp>
        <p:nvSpPr>
          <p:cNvPr id="8" name="object 8"/>
          <p:cNvSpPr txBox="1"/>
          <p:nvPr/>
        </p:nvSpPr>
        <p:spPr>
          <a:xfrm>
            <a:off x="334060" y="6171009"/>
            <a:ext cx="6767168"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SimSun"/>
                <a:cs typeface="SimSun"/>
              </a:rPr>
              <a:t>浅陋寡拙愚家劳，敝寒舍</a:t>
            </a:r>
            <a:r>
              <a:rPr sz="1900" spc="80">
                <a:solidFill>
                  <a:srgbClr val="000000"/>
                </a:solidFill>
                <a:latin typeface="Times New Roman"/>
                <a:cs typeface="Times New Roman"/>
              </a:rPr>
              <a:t> </a:t>
            </a:r>
            <a:r>
              <a:rPr sz="1900">
                <a:solidFill>
                  <a:srgbClr val="000000"/>
                </a:solidFill>
                <a:latin typeface="SimSun"/>
                <a:cs typeface="SimSun"/>
              </a:rPr>
              <a:t>，窃小犬。鄙贱老奴不敢管。</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204080" y="1513400"/>
            <a:ext cx="1243583"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b="1">
                <a:solidFill>
                  <a:srgbClr val="000000"/>
                </a:solidFill>
                <a:latin typeface="EMCNJR+å¾®è½¯é�»,Bold"/>
                <a:cs typeface="EMCNJR+å¾®è½¯é�»,Bold"/>
              </a:rPr>
              <a:t>结语</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014470" y="2356408"/>
            <a:ext cx="1534667"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0000"/>
                </a:solidFill>
                <a:latin typeface="ECPEIS+å¾®è½¯é�»,Bold"/>
                <a:cs typeface="ECPEIS+å¾®è½¯é�»,Bold"/>
              </a:rPr>
              <a:t>感谢观看</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0215" y="356806"/>
            <a:ext cx="9693251"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69924" marR="0">
              <a:lnSpc>
                <a:spcPts val="2400"/>
              </a:lnSpc>
              <a:spcBef>
                <a:spcPct val="0"/>
              </a:spcBef>
              <a:spcAft>
                <a:spcPct val="0"/>
              </a:spcAft>
            </a:pPr>
            <a:r>
              <a:rPr sz="2400" spc="11">
                <a:solidFill>
                  <a:srgbClr val="000000"/>
                </a:solidFill>
                <a:latin typeface="FangSong"/>
                <a:cs typeface="FangSong"/>
              </a:rPr>
              <a:t>1、在下面一段文字横线处补写恰当的语句,使整段文字语</a:t>
            </a:r>
          </a:p>
          <a:p>
            <a:pPr marL="0" marR="0">
              <a:lnSpc>
                <a:spcPts val="2400"/>
              </a:lnSpc>
              <a:spcBef>
                <a:spcPts val="1922"/>
              </a:spcBef>
              <a:spcAft>
                <a:spcPct val="0"/>
              </a:spcAft>
            </a:pPr>
            <a:r>
              <a:rPr sz="2400" spc="11">
                <a:solidFill>
                  <a:srgbClr val="000000"/>
                </a:solidFill>
                <a:latin typeface="FangSong"/>
                <a:cs typeface="FangSong"/>
              </a:rPr>
              <a:t>意完整连贯,内容贴切,逻辑严密。每处不超过</a:t>
            </a:r>
            <a:r>
              <a:rPr sz="2400" spc="12">
                <a:solidFill>
                  <a:srgbClr val="000000"/>
                </a:solidFill>
                <a:latin typeface="FangSong"/>
                <a:cs typeface="FangSong"/>
              </a:rPr>
              <a:t>12</a:t>
            </a:r>
            <a:r>
              <a:rPr sz="2400" spc="11">
                <a:solidFill>
                  <a:srgbClr val="000000"/>
                </a:solidFill>
                <a:latin typeface="FangSong"/>
                <a:cs typeface="FangSong"/>
              </a:rPr>
              <a:t>个字。</a:t>
            </a:r>
          </a:p>
        </p:txBody>
      </p:sp>
      <p:sp>
        <p:nvSpPr>
          <p:cNvPr id="4" name="object 4"/>
          <p:cNvSpPr txBox="1"/>
          <p:nvPr/>
        </p:nvSpPr>
        <p:spPr>
          <a:xfrm>
            <a:off x="812291" y="1580832"/>
            <a:ext cx="898236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控制好自己的心情,生活才会处处祥和。心情虽不是人生的</a:t>
            </a:r>
          </a:p>
        </p:txBody>
      </p:sp>
      <p:sp>
        <p:nvSpPr>
          <p:cNvPr id="5" name="object 5"/>
          <p:cNvSpPr txBox="1"/>
          <p:nvPr/>
        </p:nvSpPr>
        <p:spPr>
          <a:xfrm>
            <a:off x="350215" y="2129210"/>
            <a:ext cx="6342162"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2">
                <a:solidFill>
                  <a:srgbClr val="000000"/>
                </a:solidFill>
                <a:latin typeface="FangSong"/>
                <a:cs typeface="FangSong"/>
              </a:rPr>
              <a:t>全部</a:t>
            </a:r>
            <a:r>
              <a:rPr sz="2400" spc="11">
                <a:solidFill>
                  <a:srgbClr val="000000"/>
                </a:solidFill>
                <a:latin typeface="FangSong"/>
                <a:cs typeface="FangSong"/>
              </a:rPr>
              <a:t>,却能左右人生。心情好就一切都好</a:t>
            </a:r>
            <a:r>
              <a:rPr sz="2400">
                <a:solidFill>
                  <a:srgbClr val="000000"/>
                </a:solidFill>
                <a:latin typeface="FangSong"/>
                <a:cs typeface="FangSong"/>
              </a:rPr>
              <a:t> ;</a:t>
            </a:r>
          </a:p>
        </p:txBody>
      </p:sp>
      <p:sp>
        <p:nvSpPr>
          <p:cNvPr id="6" name="object 6"/>
          <p:cNvSpPr txBox="1"/>
          <p:nvPr/>
        </p:nvSpPr>
        <p:spPr>
          <a:xfrm>
            <a:off x="7098156" y="2129210"/>
            <a:ext cx="198760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。有的人输</a:t>
            </a:r>
          </a:p>
        </p:txBody>
      </p:sp>
      <p:sp>
        <p:nvSpPr>
          <p:cNvPr id="7" name="object 7"/>
          <p:cNvSpPr txBox="1"/>
          <p:nvPr/>
        </p:nvSpPr>
        <p:spPr>
          <a:xfrm>
            <a:off x="350215" y="2678493"/>
            <a:ext cx="2908096" cy="13106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了</a:t>
            </a:r>
            <a:r>
              <a:rPr sz="2400" spc="14">
                <a:solidFill>
                  <a:srgbClr val="000000"/>
                </a:solidFill>
                <a:latin typeface="FangSong"/>
                <a:cs typeface="FangSong"/>
              </a:rPr>
              <a:t>,</a:t>
            </a:r>
            <a:r>
              <a:rPr sz="2400" spc="11">
                <a:solidFill>
                  <a:srgbClr val="000000"/>
                </a:solidFill>
                <a:latin typeface="FangSong"/>
                <a:cs typeface="FangSong"/>
              </a:rPr>
              <a:t>不是输给他人</a:t>
            </a:r>
            <a:r>
              <a:rPr sz="2400">
                <a:solidFill>
                  <a:srgbClr val="000000"/>
                </a:solidFill>
                <a:latin typeface="FangSong"/>
                <a:cs typeface="FangSong"/>
              </a:rPr>
              <a:t> ,</a:t>
            </a:r>
          </a:p>
          <a:p>
            <a:pPr marL="0" marR="0">
              <a:lnSpc>
                <a:spcPts val="2400"/>
              </a:lnSpc>
              <a:spcBef>
                <a:spcPts val="1920"/>
              </a:spcBef>
              <a:spcAft>
                <a:spcPct val="0"/>
              </a:spcAft>
            </a:pPr>
            <a:r>
              <a:rPr sz="2400" spc="11">
                <a:solidFill>
                  <a:srgbClr val="000000"/>
                </a:solidFill>
                <a:latin typeface="FangSong"/>
                <a:cs typeface="FangSong"/>
              </a:rPr>
              <a:t>心</a:t>
            </a:r>
            <a:r>
              <a:rPr sz="2400" spc="14">
                <a:solidFill>
                  <a:srgbClr val="000000"/>
                </a:solidFill>
                <a:latin typeface="FangSong"/>
                <a:cs typeface="FangSong"/>
              </a:rPr>
              <a:t>;</a:t>
            </a:r>
            <a:r>
              <a:rPr sz="2400" spc="11">
                <a:solidFill>
                  <a:srgbClr val="000000"/>
                </a:solidFill>
                <a:latin typeface="FangSong"/>
                <a:cs typeface="FangSong"/>
              </a:rPr>
              <a:t>拥有好心情</a:t>
            </a:r>
            <a:r>
              <a:rPr sz="2400">
                <a:solidFill>
                  <a:srgbClr val="000000"/>
                </a:solidFill>
                <a:latin typeface="FangSong"/>
                <a:cs typeface="FangSong"/>
              </a:rPr>
              <a:t> ,</a:t>
            </a:r>
          </a:p>
        </p:txBody>
      </p:sp>
      <p:sp>
        <p:nvSpPr>
          <p:cNvPr id="8" name="object 8"/>
          <p:cNvSpPr txBox="1"/>
          <p:nvPr/>
        </p:nvSpPr>
        <p:spPr>
          <a:xfrm>
            <a:off x="4034282" y="2678493"/>
            <a:ext cx="528481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。总是坏心情,就搅乱思维,影响信</a:t>
            </a:r>
          </a:p>
        </p:txBody>
      </p:sp>
      <p:sp>
        <p:nvSpPr>
          <p:cNvPr id="9" name="object 9"/>
          <p:cNvSpPr txBox="1"/>
          <p:nvPr/>
        </p:nvSpPr>
        <p:spPr>
          <a:xfrm>
            <a:off x="3727958" y="3227133"/>
            <a:ext cx="76200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09244" y="1057552"/>
            <a:ext cx="160293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答案：</a:t>
            </a:r>
          </a:p>
        </p:txBody>
      </p:sp>
      <p:sp>
        <p:nvSpPr>
          <p:cNvPr id="4" name="object 4"/>
          <p:cNvSpPr txBox="1"/>
          <p:nvPr/>
        </p:nvSpPr>
        <p:spPr>
          <a:xfrm>
            <a:off x="1006144" y="1825386"/>
            <a:ext cx="4310899" cy="2422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5">
                <a:solidFill>
                  <a:srgbClr val="000000"/>
                </a:solidFill>
                <a:latin typeface="FangSong"/>
                <a:cs typeface="FangSong"/>
              </a:rPr>
              <a:t>心情差</a:t>
            </a:r>
            <a:r>
              <a:rPr sz="2800">
                <a:solidFill>
                  <a:srgbClr val="000000"/>
                </a:solidFill>
                <a:latin typeface="FangSong"/>
                <a:cs typeface="FangSong"/>
              </a:rPr>
              <a:t>,</a:t>
            </a:r>
            <a:r>
              <a:rPr sz="2800" spc="12">
                <a:solidFill>
                  <a:srgbClr val="000000"/>
                </a:solidFill>
                <a:latin typeface="FangSong"/>
                <a:cs typeface="FangSong"/>
              </a:rPr>
              <a:t>一切都乱套</a:t>
            </a:r>
            <a:r>
              <a:rPr sz="2800">
                <a:solidFill>
                  <a:srgbClr val="000000"/>
                </a:solidFill>
                <a:latin typeface="FangSong"/>
                <a:cs typeface="FangSong"/>
              </a:rPr>
              <a:t>;</a:t>
            </a:r>
          </a:p>
          <a:p>
            <a:pPr marL="0" marR="0">
              <a:lnSpc>
                <a:spcPts val="2795"/>
              </a:lnSpc>
              <a:spcBef>
                <a:spcPts val="3243"/>
              </a:spcBef>
              <a:spcAft>
                <a:spcPct val="0"/>
              </a:spcAft>
            </a:pPr>
            <a:r>
              <a:rPr sz="2800" spc="11">
                <a:solidFill>
                  <a:srgbClr val="000000"/>
                </a:solidFill>
                <a:latin typeface="FangSong"/>
                <a:cs typeface="FangSong"/>
              </a:rPr>
              <a:t>而是输给了自己的心情</a:t>
            </a:r>
            <a:r>
              <a:rPr sz="2800">
                <a:solidFill>
                  <a:srgbClr val="000000"/>
                </a:solidFill>
                <a:latin typeface="FangSong"/>
                <a:cs typeface="FangSong"/>
              </a:rPr>
              <a:t>;</a:t>
            </a:r>
          </a:p>
          <a:p>
            <a:pPr marL="0" marR="0">
              <a:lnSpc>
                <a:spcPts val="2798"/>
              </a:lnSpc>
              <a:spcBef>
                <a:spcPts val="3287"/>
              </a:spcBef>
              <a:spcAft>
                <a:spcPct val="0"/>
              </a:spcAft>
            </a:pPr>
            <a:r>
              <a:rPr sz="2800" spc="11">
                <a:solidFill>
                  <a:srgbClr val="000000"/>
                </a:solidFill>
                <a:latin typeface="FangSong"/>
                <a:cs typeface="FangSong"/>
              </a:rPr>
              <a:t>才能头脑清楚</a:t>
            </a:r>
            <a:r>
              <a:rPr sz="2800" spc="15">
                <a:solidFill>
                  <a:srgbClr val="000000"/>
                </a:solidFill>
                <a:latin typeface="FangSong"/>
                <a:cs typeface="FangSong"/>
              </a:rPr>
              <a:t>,</a:t>
            </a:r>
            <a:r>
              <a:rPr sz="2800">
                <a:solidFill>
                  <a:srgbClr val="000000"/>
                </a:solidFill>
                <a:latin typeface="FangSong"/>
                <a:cs typeface="FangSong"/>
              </a:rPr>
              <a:t>信心十足</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01040" y="282273"/>
            <a:ext cx="9500651"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21">
                <a:solidFill>
                  <a:srgbClr val="000000"/>
                </a:solidFill>
                <a:latin typeface="FangSong"/>
                <a:cs typeface="FangSong"/>
              </a:rPr>
              <a:t>2</a:t>
            </a:r>
            <a:r>
              <a:rPr sz="1900" spc="11">
                <a:solidFill>
                  <a:srgbClr val="000000"/>
                </a:solidFill>
                <a:latin typeface="FangSong"/>
                <a:cs typeface="FangSong"/>
              </a:rPr>
              <a:t>、依次填入下面一段文字横线处的语句</a:t>
            </a:r>
            <a:r>
              <a:rPr sz="1900" spc="10">
                <a:solidFill>
                  <a:srgbClr val="000000"/>
                </a:solidFill>
                <a:latin typeface="FangSong"/>
                <a:cs typeface="FangSong"/>
              </a:rPr>
              <a:t>,</a:t>
            </a:r>
            <a:r>
              <a:rPr sz="1900" spc="12">
                <a:solidFill>
                  <a:srgbClr val="000000"/>
                </a:solidFill>
                <a:latin typeface="FangSong"/>
                <a:cs typeface="FangSong"/>
              </a:rPr>
              <a:t>与上下文衔接最恰当的一组是</a:t>
            </a:r>
            <a:r>
              <a:rPr sz="1900">
                <a:solidFill>
                  <a:srgbClr val="000000"/>
                </a:solidFill>
                <a:latin typeface="FangSong"/>
                <a:cs typeface="FangSong"/>
              </a:rPr>
              <a:t>(</a:t>
            </a:r>
            <a:r>
              <a:rPr sz="1900" spc="2901">
                <a:solidFill>
                  <a:srgbClr val="000000"/>
                </a:solidFill>
                <a:latin typeface="FangSong"/>
                <a:cs typeface="FangSong"/>
              </a:rPr>
              <a:t> </a:t>
            </a:r>
            <a:r>
              <a:rPr sz="1900">
                <a:solidFill>
                  <a:srgbClr val="000000"/>
                </a:solidFill>
                <a:latin typeface="FangSong"/>
                <a:cs typeface="FangSong"/>
              </a:rPr>
              <a:t>)</a:t>
            </a:r>
          </a:p>
        </p:txBody>
      </p:sp>
      <p:sp>
        <p:nvSpPr>
          <p:cNvPr id="4" name="object 4"/>
          <p:cNvSpPr txBox="1"/>
          <p:nvPr/>
        </p:nvSpPr>
        <p:spPr>
          <a:xfrm>
            <a:off x="91439" y="786455"/>
            <a:ext cx="10221163" cy="13561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3840" marR="0">
              <a:lnSpc>
                <a:spcPts val="1898"/>
              </a:lnSpc>
              <a:spcBef>
                <a:spcPct val="0"/>
              </a:spcBef>
              <a:spcAft>
                <a:spcPct val="0"/>
              </a:spcAft>
            </a:pPr>
            <a:r>
              <a:rPr sz="1900" spc="11">
                <a:solidFill>
                  <a:srgbClr val="000000"/>
                </a:solidFill>
                <a:latin typeface="FangSong"/>
                <a:cs typeface="FangSong"/>
              </a:rPr>
              <a:t>千百年来</a:t>
            </a:r>
            <a:r>
              <a:rPr sz="1900" spc="21">
                <a:solidFill>
                  <a:srgbClr val="000000"/>
                </a:solidFill>
                <a:latin typeface="FangSong"/>
                <a:cs typeface="FangSong"/>
              </a:rPr>
              <a:t>,</a:t>
            </a:r>
            <a:r>
              <a:rPr sz="1900" spc="11">
                <a:solidFill>
                  <a:srgbClr val="000000"/>
                </a:solidFill>
                <a:latin typeface="FangSong"/>
                <a:cs typeface="FangSong"/>
              </a:rPr>
              <a:t>我们的祖先从生活的愿望出发</a:t>
            </a:r>
            <a:r>
              <a:rPr sz="1900" spc="10">
                <a:solidFill>
                  <a:srgbClr val="000000"/>
                </a:solidFill>
                <a:latin typeface="FangSong"/>
                <a:cs typeface="FangSong"/>
              </a:rPr>
              <a:t>,</a:t>
            </a:r>
            <a:r>
              <a:rPr sz="1900" spc="12">
                <a:solidFill>
                  <a:srgbClr val="000000"/>
                </a:solidFill>
                <a:latin typeface="FangSong"/>
                <a:cs typeface="FangSong"/>
              </a:rPr>
              <a:t>为每一个节日都创造出许许多多美丽又</a:t>
            </a:r>
          </a:p>
          <a:p>
            <a:pPr marL="0" marR="0">
              <a:lnSpc>
                <a:spcPts val="1895"/>
              </a:lnSpc>
              <a:spcBef>
                <a:spcPts val="1070"/>
              </a:spcBef>
              <a:spcAft>
                <a:spcPct val="0"/>
              </a:spcAft>
            </a:pPr>
            <a:r>
              <a:rPr sz="1900" spc="11">
                <a:solidFill>
                  <a:srgbClr val="000000"/>
                </a:solidFill>
                <a:latin typeface="FangSong"/>
                <a:cs typeface="FangSong"/>
              </a:rPr>
              <a:t>动人的习俗。______;_____;______</a:t>
            </a:r>
            <a:r>
              <a:rPr sz="1900" spc="10">
                <a:solidFill>
                  <a:srgbClr val="000000"/>
                </a:solidFill>
                <a:latin typeface="FangSong"/>
                <a:cs typeface="FangSong"/>
              </a:rPr>
              <a:t>。_____;_____;</a:t>
            </a:r>
            <a:r>
              <a:rPr sz="1900">
                <a:solidFill>
                  <a:srgbClr val="000000"/>
                </a:solidFill>
                <a:latin typeface="FangSong"/>
                <a:cs typeface="FangSong"/>
              </a:rPr>
              <a:t> </a:t>
            </a:r>
            <a:r>
              <a:rPr sz="1900" spc="15">
                <a:solidFill>
                  <a:srgbClr val="000000"/>
                </a:solidFill>
                <a:latin typeface="FangSong"/>
                <a:cs typeface="FangSong"/>
              </a:rPr>
              <a:t>……这些诗意化的节日习俗</a:t>
            </a:r>
            <a:r>
              <a:rPr sz="1900" spc="23">
                <a:solidFill>
                  <a:srgbClr val="000000"/>
                </a:solidFill>
                <a:latin typeface="FangSong"/>
                <a:cs typeface="FangSong"/>
              </a:rPr>
              <a:t>,</a:t>
            </a:r>
            <a:r>
              <a:rPr sz="1900">
                <a:solidFill>
                  <a:srgbClr val="000000"/>
                </a:solidFill>
                <a:latin typeface="FangSong"/>
                <a:cs typeface="FangSong"/>
              </a:rPr>
              <a:t>使</a:t>
            </a:r>
          </a:p>
          <a:p>
            <a:pPr marL="0" marR="0">
              <a:lnSpc>
                <a:spcPts val="1895"/>
              </a:lnSpc>
              <a:spcBef>
                <a:spcPts val="1018"/>
              </a:spcBef>
              <a:spcAft>
                <a:spcPct val="0"/>
              </a:spcAft>
            </a:pPr>
            <a:r>
              <a:rPr sz="1900">
                <a:solidFill>
                  <a:srgbClr val="000000"/>
                </a:solidFill>
                <a:latin typeface="FangSong"/>
                <a:cs typeface="FangSong"/>
              </a:rPr>
              <a:t>我们一代代人的心灵获得了安慰与宁静。</a:t>
            </a:r>
          </a:p>
        </p:txBody>
      </p:sp>
      <p:sp>
        <p:nvSpPr>
          <p:cNvPr id="5" name="object 5"/>
          <p:cNvSpPr txBox="1"/>
          <p:nvPr/>
        </p:nvSpPr>
        <p:spPr>
          <a:xfrm>
            <a:off x="91439" y="2042747"/>
            <a:ext cx="6839109" cy="261658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①把天上的明月化为手中甜甜的月饼</a:t>
            </a:r>
            <a:r>
              <a:rPr sz="1900" spc="10">
                <a:solidFill>
                  <a:srgbClr val="000000"/>
                </a:solidFill>
                <a:latin typeface="FangSong"/>
                <a:cs typeface="FangSong"/>
              </a:rPr>
              <a:t>,来象征人间的团圆</a:t>
            </a:r>
          </a:p>
          <a:p>
            <a:pPr marL="0" marR="0">
              <a:lnSpc>
                <a:spcPts val="1895"/>
              </a:lnSpc>
              <a:spcBef>
                <a:spcPts val="2066"/>
              </a:spcBef>
              <a:spcAft>
                <a:spcPct val="0"/>
              </a:spcAft>
            </a:pPr>
            <a:r>
              <a:rPr sz="1900" spc="10">
                <a:solidFill>
                  <a:srgbClr val="000000"/>
                </a:solidFill>
                <a:latin typeface="FangSong"/>
                <a:cs typeface="FangSong"/>
              </a:rPr>
              <a:t>②愿望是情感化的,所以节日习俗也是情感的</a:t>
            </a:r>
          </a:p>
          <a:p>
            <a:pPr marL="0" marR="0">
              <a:lnSpc>
                <a:spcPts val="1895"/>
              </a:lnSpc>
              <a:spcBef>
                <a:spcPts val="2026"/>
              </a:spcBef>
              <a:spcAft>
                <a:spcPct val="0"/>
              </a:spcAft>
            </a:pPr>
            <a:r>
              <a:rPr sz="1900" spc="10">
                <a:solidFill>
                  <a:srgbClr val="000000"/>
                </a:solidFill>
                <a:latin typeface="FangSong"/>
                <a:cs typeface="FangSong"/>
              </a:rPr>
              <a:t>③人们用烟花爆竹,</a:t>
            </a:r>
            <a:r>
              <a:rPr sz="1900" spc="15">
                <a:solidFill>
                  <a:srgbClr val="000000"/>
                </a:solidFill>
                <a:latin typeface="FangSong"/>
                <a:cs typeface="FangSong"/>
              </a:rPr>
              <a:t>惊骇邪恶</a:t>
            </a:r>
            <a:r>
              <a:rPr sz="1900" spc="10">
                <a:solidFill>
                  <a:srgbClr val="000000"/>
                </a:solidFill>
                <a:latin typeface="FangSong"/>
                <a:cs typeface="FangSong"/>
              </a:rPr>
              <a:t>,迎接新的一年</a:t>
            </a:r>
          </a:p>
          <a:p>
            <a:pPr marL="0" marR="0">
              <a:lnSpc>
                <a:spcPts val="1898"/>
              </a:lnSpc>
              <a:spcBef>
                <a:spcPts val="2061"/>
              </a:spcBef>
              <a:spcAft>
                <a:spcPct val="0"/>
              </a:spcAft>
            </a:pPr>
            <a:r>
              <a:rPr sz="1900" spc="10">
                <a:solidFill>
                  <a:srgbClr val="000000"/>
                </a:solidFill>
                <a:latin typeface="FangSong"/>
                <a:cs typeface="FangSong"/>
              </a:rPr>
              <a:t>④愿望是理想主义的</a:t>
            </a:r>
            <a:r>
              <a:rPr sz="1900" spc="21">
                <a:solidFill>
                  <a:srgbClr val="000000"/>
                </a:solidFill>
                <a:latin typeface="FangSong"/>
                <a:cs typeface="FangSong"/>
              </a:rPr>
              <a:t>,</a:t>
            </a:r>
            <a:r>
              <a:rPr sz="1900" spc="10">
                <a:solidFill>
                  <a:srgbClr val="000000"/>
                </a:solidFill>
                <a:latin typeface="FangSong"/>
                <a:cs typeface="FangSong"/>
              </a:rPr>
              <a:t>所以节日习俗是理想的</a:t>
            </a:r>
          </a:p>
          <a:p>
            <a:pPr marL="0" marR="0">
              <a:lnSpc>
                <a:spcPts val="1895"/>
              </a:lnSpc>
              <a:spcBef>
                <a:spcPts val="2066"/>
              </a:spcBef>
              <a:spcAft>
                <a:spcPct val="0"/>
              </a:spcAft>
            </a:pPr>
            <a:r>
              <a:rPr sz="1900" spc="11">
                <a:solidFill>
                  <a:srgbClr val="000000"/>
                </a:solidFill>
                <a:latin typeface="FangSong"/>
                <a:cs typeface="FangSong"/>
              </a:rPr>
              <a:t>⑤愿望是美好的</a:t>
            </a:r>
            <a:r>
              <a:rPr sz="1900" spc="10">
                <a:solidFill>
                  <a:srgbClr val="000000"/>
                </a:solidFill>
                <a:latin typeface="FangSong"/>
                <a:cs typeface="FangSong"/>
              </a:rPr>
              <a:t>,所以节日习俗是美好的</a:t>
            </a:r>
          </a:p>
        </p:txBody>
      </p:sp>
      <p:sp>
        <p:nvSpPr>
          <p:cNvPr id="6" name="object 6"/>
          <p:cNvSpPr txBox="1"/>
          <p:nvPr/>
        </p:nvSpPr>
        <p:spPr>
          <a:xfrm>
            <a:off x="91439" y="4561030"/>
            <a:ext cx="10051366"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1">
                <a:solidFill>
                  <a:srgbClr val="000000"/>
                </a:solidFill>
                <a:latin typeface="FangSong"/>
                <a:cs typeface="FangSong"/>
              </a:rPr>
              <a:t>⑥在严寒刚刚消退、万物复苏的早春</a:t>
            </a:r>
            <a:r>
              <a:rPr sz="1900" spc="10">
                <a:solidFill>
                  <a:srgbClr val="000000"/>
                </a:solidFill>
                <a:latin typeface="FangSong"/>
                <a:cs typeface="FangSong"/>
              </a:rPr>
              <a:t>,</a:t>
            </a:r>
            <a:r>
              <a:rPr sz="1900" spc="11">
                <a:solidFill>
                  <a:srgbClr val="000000"/>
                </a:solidFill>
                <a:latin typeface="FangSong"/>
                <a:cs typeface="FangSong"/>
              </a:rPr>
              <a:t>赶到野外去踏青春游</a:t>
            </a:r>
            <a:r>
              <a:rPr sz="1900" spc="10">
                <a:solidFill>
                  <a:srgbClr val="000000"/>
                </a:solidFill>
                <a:latin typeface="FangSong"/>
                <a:cs typeface="FangSong"/>
              </a:rPr>
              <a:t>,亲切地拥抱纯美大地山</a:t>
            </a:r>
          </a:p>
        </p:txBody>
      </p:sp>
      <p:sp>
        <p:nvSpPr>
          <p:cNvPr id="7" name="object 7"/>
          <p:cNvSpPr txBox="1"/>
          <p:nvPr/>
        </p:nvSpPr>
        <p:spPr>
          <a:xfrm>
            <a:off x="91439" y="4937196"/>
            <a:ext cx="603046" cy="603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8"/>
              </a:lnSpc>
              <a:spcBef>
                <a:spcPct val="0"/>
              </a:spcBef>
              <a:spcAft>
                <a:spcPct val="0"/>
              </a:spcAft>
            </a:pPr>
            <a:r>
              <a:rPr sz="1900">
                <a:solidFill>
                  <a:srgbClr val="000000"/>
                </a:solidFill>
                <a:latin typeface="FangSong"/>
                <a:cs typeface="FangSong"/>
              </a:rPr>
              <a:t>川</a:t>
            </a:r>
          </a:p>
        </p:txBody>
      </p:sp>
      <p:sp>
        <p:nvSpPr>
          <p:cNvPr id="8" name="object 8"/>
          <p:cNvSpPr txBox="1"/>
          <p:nvPr/>
        </p:nvSpPr>
        <p:spPr>
          <a:xfrm>
            <a:off x="91439" y="5440708"/>
            <a:ext cx="2059932" cy="110566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0">
                <a:solidFill>
                  <a:srgbClr val="000000"/>
                </a:solidFill>
                <a:latin typeface="FangSong"/>
                <a:cs typeface="FangSong"/>
              </a:rPr>
              <a:t>A.③④⑥②①⑤</a:t>
            </a:r>
          </a:p>
          <a:p>
            <a:pPr marL="0" marR="0">
              <a:lnSpc>
                <a:spcPts val="1895"/>
              </a:lnSpc>
              <a:spcBef>
                <a:spcPts val="2064"/>
              </a:spcBef>
              <a:spcAft>
                <a:spcPct val="0"/>
              </a:spcAft>
            </a:pPr>
            <a:r>
              <a:rPr sz="1900" spc="10">
                <a:solidFill>
                  <a:srgbClr val="000000"/>
                </a:solidFill>
                <a:latin typeface="FangSong"/>
                <a:cs typeface="FangSong"/>
              </a:rPr>
              <a:t>C.③⑥①④②⑤</a:t>
            </a:r>
          </a:p>
        </p:txBody>
      </p:sp>
      <p:sp>
        <p:nvSpPr>
          <p:cNvPr id="9" name="object 9"/>
          <p:cNvSpPr txBox="1"/>
          <p:nvPr/>
        </p:nvSpPr>
        <p:spPr>
          <a:xfrm>
            <a:off x="3258946" y="5440708"/>
            <a:ext cx="2059933" cy="110566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0">
                <a:solidFill>
                  <a:srgbClr val="000000"/>
                </a:solidFill>
                <a:latin typeface="FangSong"/>
                <a:cs typeface="FangSong"/>
              </a:rPr>
              <a:t>B.④③②⑥⑤①</a:t>
            </a:r>
          </a:p>
          <a:p>
            <a:pPr marL="0" marR="0">
              <a:lnSpc>
                <a:spcPts val="1895"/>
              </a:lnSpc>
              <a:spcBef>
                <a:spcPts val="2064"/>
              </a:spcBef>
              <a:spcAft>
                <a:spcPct val="0"/>
              </a:spcAft>
            </a:pPr>
            <a:r>
              <a:rPr sz="1900" spc="10">
                <a:solidFill>
                  <a:srgbClr val="000000"/>
                </a:solidFill>
                <a:latin typeface="FangSong"/>
                <a:cs typeface="FangSong"/>
              </a:rPr>
              <a:t>D.④②⑤③⑥①</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10.26"/>
  <p:tag name="AS_TITLE" val="Aspose.Slides for .NET 2.0"/>
  <p:tag name="AS_VERSION" val="16.10.0.0"/>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2412</Words>
  <Application>Microsoft Office PowerPoint</Application>
  <PresentationFormat>全屏显示(4:3)</PresentationFormat>
  <Paragraphs>454</Paragraphs>
  <Slides>61</Slides>
  <Notes>0</Notes>
  <HiddenSlides>0</HiddenSlides>
  <MMClips>0</MMClips>
  <ScaleCrop>false</ScaleCrop>
  <HeadingPairs>
    <vt:vector size="6" baseType="variant">
      <vt:variant>
        <vt:lpstr>已用的字体</vt:lpstr>
      </vt:variant>
      <vt:variant>
        <vt:i4>22</vt:i4>
      </vt:variant>
      <vt:variant>
        <vt:lpstr>主题</vt:lpstr>
      </vt:variant>
      <vt:variant>
        <vt:i4>61</vt:i4>
      </vt:variant>
      <vt:variant>
        <vt:lpstr>幻灯片标题</vt:lpstr>
      </vt:variant>
      <vt:variant>
        <vt:i4>61</vt:i4>
      </vt:variant>
    </vt:vector>
  </HeadingPairs>
  <TitlesOfParts>
    <vt:vector size="144" baseType="lpstr">
      <vt:lpstr>AULUBK+TwCenMT-Bold</vt:lpstr>
      <vt:lpstr>CAAGBL+TwCenMT-Bold</vt:lpstr>
      <vt:lpstr>DGORRO+ArialMT</vt:lpstr>
      <vt:lpstr>ECPEIS+å¾®è½¯é�»,Bold</vt:lpstr>
      <vt:lpstr>EESWFF+TwCenMT-Bold</vt:lpstr>
      <vt:lpstr>EMCNJR+å¾®è½¯é�»,Bold</vt:lpstr>
      <vt:lpstr>FangSong</vt:lpstr>
      <vt:lpstr>GADUQF+ArialMT</vt:lpstr>
      <vt:lpstr>HMTIOO+å¾®è½¯é�»,Bold</vt:lpstr>
      <vt:lpstr>KLSCWI+TwCenMT-Bold</vt:lpstr>
      <vt:lpstr>KRSKKL+TwCenMT-Bold</vt:lpstr>
      <vt:lpstr>MTCRFL+TwCenMT-Bold</vt:lpstr>
      <vt:lpstr>OCDSQH+TwCenMT-Bold</vt:lpstr>
      <vt:lpstr>OQHCNM+TwCenMT-Bold</vt:lpstr>
      <vt:lpstr>QPSCSN+TwCenMT-Bold</vt:lpstr>
      <vt:lpstr>RSJDCT+STZhongsong</vt:lpstr>
      <vt:lpstr>VEQNVB+TwCenMT-Bold</vt:lpstr>
      <vt:lpstr>WETNLC+å¾®è½¯é�»,Bold</vt:lpstr>
      <vt:lpstr>SimSun</vt:lpstr>
      <vt:lpstr>Arial</vt:lpstr>
      <vt:lpstr>Calibri</vt:lpstr>
      <vt:lpstr>Times New Roman</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蒋</cp:lastModifiedBy>
  <cp:revision>2</cp:revision>
  <cp:lastPrinted>2018-10-02T16:16:07Z</cp:lastPrinted>
  <dcterms:created xsi:type="dcterms:W3CDTF">2018-10-02T08:16:07Z</dcterms:created>
  <dcterms:modified xsi:type="dcterms:W3CDTF">2018-10-02T08:27:13Z</dcterms:modified>
</cp:coreProperties>
</file>