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275" r:id="rId5"/>
    <p:sldId id="278" r:id="rId6"/>
    <p:sldId id="326" r:id="rId7"/>
    <p:sldId id="276" r:id="rId8"/>
    <p:sldId id="302" r:id="rId9"/>
    <p:sldId id="277" r:id="rId10"/>
    <p:sldId id="303" r:id="rId11"/>
    <p:sldId id="296" r:id="rId12"/>
    <p:sldId id="304" r:id="rId13"/>
    <p:sldId id="297" r:id="rId14"/>
    <p:sldId id="305" r:id="rId15"/>
    <p:sldId id="298" r:id="rId16"/>
    <p:sldId id="307" r:id="rId17"/>
    <p:sldId id="299" r:id="rId18"/>
    <p:sldId id="306" r:id="rId19"/>
    <p:sldId id="352" r:id="rId20"/>
    <p:sldId id="257" r:id="rId21"/>
    <p:sldId id="265" r:id="rId22"/>
    <p:sldId id="266" r:id="rId23"/>
    <p:sldId id="267" r:id="rId24"/>
    <p:sldId id="280" r:id="rId25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984894e07668a0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645" y="1303020"/>
            <a:ext cx="8090535" cy="48710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955" y="2115820"/>
            <a:ext cx="3869690" cy="1470025"/>
          </a:xfrm>
        </p:spPr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过秦论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贾谊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5920" y="4197350"/>
            <a:ext cx="3768725" cy="1752600"/>
          </a:xfrm>
        </p:spPr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第一课时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621030"/>
            <a:ext cx="11325225" cy="5506720"/>
          </a:xfrm>
        </p:spPr>
        <p:txBody>
          <a:bodyPr/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译文：延续到孝文王、庄襄王，统治的时间不长，秦国并没有什么大事发生。</a:t>
            </a:r>
            <a:r>
              <a:rPr lang="zh-CN" altLang="en-US" sz="3600"/>
              <a:t>到始皇的时候，发展六世遗留下来的功业，以武力来统治各国，将西周、东周和各诸侯国统统消灭，登上皇帝的宝座来统治天下，用严酷的刑罚来奴役天下的百姓，威风震慑四海。秦始皇向南攻取百越的土地，把它划为桂林郡和象郡，百越的君主低着头，颈上捆着绳子(愿意服从投降)，把性命交给司法官吏。秦始皇于是又命令蒙恬在北方修筑长城，守卫边境，使匈奴退却七百多里;胡人不敢向下到南边来放牧，勇士不敢拉弓射箭来报仇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145" y="1270000"/>
            <a:ext cx="11311255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于是</a:t>
            </a:r>
            <a:r>
              <a:rPr sz="4000">
                <a:solidFill>
                  <a:schemeClr val="accent4"/>
                </a:solidFill>
                <a:sym typeface="+mn-ea"/>
              </a:rPr>
              <a:t>废先王之道，焚百家之言，以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愚</a:t>
            </a:r>
            <a:r>
              <a:rPr sz="4000">
                <a:solidFill>
                  <a:schemeClr val="accent4"/>
                </a:solidFill>
                <a:sym typeface="+mn-ea"/>
              </a:rPr>
              <a:t>黔（qián）首；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隳</a:t>
            </a:r>
            <a:r>
              <a:rPr sz="4000">
                <a:solidFill>
                  <a:schemeClr val="accent4"/>
                </a:solidFill>
                <a:sym typeface="+mn-ea"/>
              </a:rPr>
              <a:t>(huī)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名城</a:t>
            </a:r>
            <a:r>
              <a:rPr sz="4000">
                <a:solidFill>
                  <a:schemeClr val="accent4"/>
                </a:solidFill>
                <a:sym typeface="+mn-ea"/>
              </a:rPr>
              <a:t>，杀豪杰；收天下之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兵</a:t>
            </a:r>
            <a:r>
              <a:rPr sz="4000">
                <a:solidFill>
                  <a:schemeClr val="accent4"/>
                </a:solidFill>
                <a:sym typeface="+mn-ea"/>
              </a:rPr>
              <a:t>，聚之咸阳，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销锋镝</a:t>
            </a:r>
            <a:r>
              <a:rPr sz="4000">
                <a:solidFill>
                  <a:schemeClr val="accent4"/>
                </a:solidFill>
                <a:sym typeface="+mn-ea"/>
              </a:rPr>
              <a:t>(dí)，铸以为金人十二，以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弱</a:t>
            </a:r>
            <a:r>
              <a:rPr sz="4000">
                <a:solidFill>
                  <a:schemeClr val="accent4"/>
                </a:solidFill>
                <a:sym typeface="+mn-ea"/>
              </a:rPr>
              <a:t>天下之民。然后践华为城，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sz="4000">
                <a:solidFill>
                  <a:schemeClr val="accent4"/>
                </a:solidFill>
                <a:sym typeface="+mn-ea"/>
              </a:rPr>
              <a:t>河为池，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据</a:t>
            </a:r>
            <a:r>
              <a:rPr sz="4000">
                <a:solidFill>
                  <a:schemeClr val="accent4"/>
                </a:solidFill>
                <a:sym typeface="+mn-ea"/>
              </a:rPr>
              <a:t>亿丈之城，临不测之渊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以为固</a:t>
            </a:r>
            <a:r>
              <a:rPr sz="4000">
                <a:solidFill>
                  <a:schemeClr val="accent4"/>
                </a:solidFill>
                <a:sym typeface="+mn-ea"/>
              </a:rPr>
              <a:t>。良将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劲</a:t>
            </a:r>
            <a:r>
              <a:rPr sz="4000">
                <a:solidFill>
                  <a:schemeClr val="accent4"/>
                </a:solidFill>
                <a:sym typeface="+mn-ea"/>
              </a:rPr>
              <a:t>弩守要害之处，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信</a:t>
            </a:r>
            <a:r>
              <a:rPr sz="4000">
                <a:solidFill>
                  <a:schemeClr val="accent4"/>
                </a:solidFill>
                <a:sym typeface="+mn-ea"/>
              </a:rPr>
              <a:t>臣精卒陈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利兵</a:t>
            </a:r>
            <a:r>
              <a:rPr sz="4000">
                <a:solidFill>
                  <a:schemeClr val="accent4"/>
                </a:solidFill>
                <a:sym typeface="+mn-ea"/>
              </a:rPr>
              <a:t>而谁何。天下已定，始皇之心，自以为关中之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固</a:t>
            </a:r>
            <a:r>
              <a:rPr sz="4000">
                <a:solidFill>
                  <a:schemeClr val="accent4"/>
                </a:solidFill>
                <a:sym typeface="+mn-ea"/>
              </a:rPr>
              <a:t>，金城千里，子孙帝王万世之业也。</a:t>
            </a:r>
            <a:endParaRPr lang="zh-CN" altLang="en-US" sz="40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621030"/>
            <a:ext cx="11763375" cy="5506720"/>
          </a:xfrm>
        </p:spPr>
        <p:txBody>
          <a:bodyPr/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600"/>
              <a:t>秦始皇接着就废除古代帝王的治世之道，焚烧诸子百家的著作，来使百姓愚蠢;毁坏高大的城墙，杀掉英雄豪杰;收缴天下的兵器，集中在咸阳，销毁兵刃和箭头，冶炼它们铸造十二个铜人，以便削弱百姓的反抗力量。然后凭借华山为城墙，依据黄河为城池，凭借着高耸的华山，往下看着深不可测的黄河，认为这是险固的地方。好的将领手执强弩，守卫着要害的地方，可靠的官员和精锐的士卒，拿着锋利的兵器，盘问过往行人。天下已经安定，始皇心里自己认为这关中的险固地势、方圆千里的坚固的城防，是子子孙孙称帝称王直至万代的基业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270000"/>
            <a:ext cx="1117092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</a:t>
            </a:r>
            <a:r>
              <a:rPr sz="4000">
                <a:solidFill>
                  <a:schemeClr val="accent4"/>
                </a:solidFill>
                <a:sym typeface="+mn-ea"/>
              </a:rPr>
              <a:t>始皇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既</a:t>
            </a:r>
            <a:r>
              <a:rPr sz="4000">
                <a:solidFill>
                  <a:schemeClr val="accent4"/>
                </a:solidFill>
                <a:sym typeface="+mn-ea"/>
              </a:rPr>
              <a:t>没，余威震于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殊俗</a:t>
            </a:r>
            <a:r>
              <a:rPr sz="4000">
                <a:solidFill>
                  <a:schemeClr val="accent4"/>
                </a:solidFill>
                <a:sym typeface="+mn-ea"/>
              </a:rPr>
              <a:t>。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然</a:t>
            </a:r>
            <a:r>
              <a:rPr sz="4000">
                <a:solidFill>
                  <a:schemeClr val="accent4"/>
                </a:solidFill>
                <a:sym typeface="+mn-ea"/>
              </a:rPr>
              <a:t>陈涉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瓮（wèng）牖(yǒu)绳枢</a:t>
            </a:r>
            <a:r>
              <a:rPr sz="4000">
                <a:solidFill>
                  <a:schemeClr val="accent4"/>
                </a:solidFill>
                <a:sym typeface="+mn-ea"/>
              </a:rPr>
              <a:t>之子，</a:t>
            </a:r>
            <a:r>
              <a:rPr lang="zh-CN" sz="4000">
                <a:solidFill>
                  <a:schemeClr val="accent4"/>
                </a:solidFill>
                <a:sym typeface="+mn-ea"/>
              </a:rPr>
              <a:t>氓</a:t>
            </a:r>
            <a:r>
              <a:rPr sz="4000">
                <a:solidFill>
                  <a:schemeClr val="accent4"/>
                </a:solidFill>
                <a:sym typeface="+mn-ea"/>
              </a:rPr>
              <a:t>(méng)隶之人，而迁徙之徒也；才能不及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中人</a:t>
            </a:r>
            <a:r>
              <a:rPr sz="4000">
                <a:solidFill>
                  <a:schemeClr val="accent4"/>
                </a:solidFill>
                <a:sym typeface="+mn-ea"/>
              </a:rPr>
              <a:t>，非有仲尼、墨翟〔dí〕之贤，陶朱、猗(yī)顿之富；蹑足行伍之间，而倔起阡陌之中，率疲弊之卒，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将</a:t>
            </a:r>
            <a:r>
              <a:rPr sz="4000">
                <a:solidFill>
                  <a:schemeClr val="accent4"/>
                </a:solidFill>
                <a:sym typeface="+mn-ea"/>
              </a:rPr>
              <a:t>数百之众，转而攻秦；斩木为兵，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揭竿</a:t>
            </a:r>
            <a:r>
              <a:rPr sz="4000">
                <a:solidFill>
                  <a:schemeClr val="accent4"/>
                </a:solidFill>
                <a:sym typeface="+mn-ea"/>
              </a:rPr>
              <a:t>为旗，天下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云</a:t>
            </a:r>
            <a:r>
              <a:rPr sz="4000">
                <a:solidFill>
                  <a:schemeClr val="accent4"/>
                </a:solidFill>
                <a:sym typeface="+mn-ea"/>
              </a:rPr>
              <a:t>集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响</a:t>
            </a:r>
            <a:r>
              <a:rPr sz="4000">
                <a:solidFill>
                  <a:schemeClr val="accent4"/>
                </a:solidFill>
                <a:sym typeface="+mn-ea"/>
              </a:rPr>
              <a:t>应，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赢</a:t>
            </a:r>
            <a:r>
              <a:rPr sz="4000">
                <a:solidFill>
                  <a:schemeClr val="accent4"/>
                </a:solidFill>
                <a:sym typeface="+mn-ea"/>
              </a:rPr>
              <a:t>粮而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景</a:t>
            </a:r>
            <a:r>
              <a:rPr sz="4000">
                <a:solidFill>
                  <a:schemeClr val="accent4"/>
                </a:solidFill>
                <a:sym typeface="+mn-ea"/>
              </a:rPr>
              <a:t>（yǐng）从。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山东</a:t>
            </a:r>
            <a:r>
              <a:rPr sz="4000">
                <a:solidFill>
                  <a:schemeClr val="accent4"/>
                </a:solidFill>
                <a:sym typeface="+mn-ea"/>
              </a:rPr>
              <a:t>豪俊遂并起而亡秦族矣。</a:t>
            </a:r>
            <a:endParaRPr lang="zh-CN" altLang="en-US" sz="40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5" y="607060"/>
            <a:ext cx="11467465" cy="5520690"/>
          </a:xfrm>
        </p:spPr>
        <p:txBody>
          <a:bodyPr/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始皇去世之后，他的余威(依然)震慑着边远地区。可是，陈涉不过是个破瓮做窗户、草绳做户枢的贫家子弟，是氓、隶一类的人，(后来)做了被迁谪戍边的卒子;才能不如普通人，并没有孔丘、墨翟那样的贤德，也不像陶朱、猗顿那样富有。(他)跻身于戍卒的队伍中，从田野间突然奋起发难，率领着疲惫无力的士兵，指挥着几百人的队伍，掉转头来进攻秦国，砍下树木作武器，举起竹竿当旗帜，天下豪杰像云一样聚集，回声似的应和他，许多人都背着粮食，如影随形地跟着。崤山以东的英雄豪杰于是一齐起事，消灭了秦的家族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995" y="1270000"/>
            <a:ext cx="11241405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且夫天下非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小弱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也，雍州之地，崤函之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固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，自若也。陈涉之位，非尊于齐、楚、燕、赵、韩、魏、宋、卫、中山之君也；锄耰(yōu)棘矜(jīn)，非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铦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(xiān)于钩戟长铩（shā）也；谪戍之众，非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抗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于九国之师也；深谋远虑，行军用兵之道，非及向时之士也。然而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成败异变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，功业相反也。试使山东之国与陈涉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度(duó)长絜(xié)大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比权量力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，则不可同年而语矣。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607060"/>
            <a:ext cx="11340465" cy="5520690"/>
          </a:xfrm>
        </p:spPr>
        <p:txBody>
          <a:bodyPr/>
          <a:lstStyle/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译文：况且那天下并没有缩小削弱，雍州的地势，崤山和函谷关的险固，是保持原来的样子。陈涉的地位，没有比齐、楚、燕、赵、韩、魏、宋、卫、中山的国君更加尊贵;锄头木棍也不比钩戟长矛更锋利;那迁谪戍边的士兵也不能和九国部队抗衡;深谋远虑，行军用兵的方法，也比不上先前九国的武将谋臣。可是条件好者失败而条件差者成功，功业完全相反，为什么呢?假使拿东方诸侯国跟陈涉比一比长短大小，量一量权势力量，就更不能相提并论了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然秦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区区之地，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致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万乘（shèng）之势，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序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八州而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朝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（cháo）同列，百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有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（yòu）余年矣；然后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六合为家，崤函为宫；一夫作难(nàn)而七庙隳，身死人手，</a:t>
            </a:r>
            <a:r>
              <a:rPr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天下笑者，何也？</a:t>
            </a:r>
            <a:r>
              <a:rPr sz="40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仁义不施而攻守之势异也。</a:t>
            </a:r>
          </a:p>
          <a:p>
            <a:endParaRPr lang="zh-CN" altLang="en-US" sz="40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6540" y="635000"/>
            <a:ext cx="11325860" cy="549275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然而秦凭借着它的小小的地方，发展到兵车万乘的国势，管辖全国，使六国诸侯都来朝见，已经一百多年了;这之后把天下作为家业，用崤山、函谷关作为自己的内宫;陈涉一人起义国家就灭亡了，秦王子婴死在别人(项羽)手里，被天下人耻笑，这是为什么呢?就因为不施行仁政而使攻守的形势发生了变化啊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984894e07668a0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885" y="1303020"/>
            <a:ext cx="7821295" cy="48710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955" y="2115820"/>
            <a:ext cx="3869690" cy="1470025"/>
          </a:xfrm>
        </p:spPr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过秦论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贾谊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5920" y="4197350"/>
            <a:ext cx="3768725" cy="1752600"/>
          </a:xfrm>
        </p:spPr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第二课时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17399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目标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了解贾谊及其著作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疏通文意，掌握重点字词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810" y="2146300"/>
            <a:ext cx="6911975" cy="3981450"/>
          </a:xfrm>
        </p:spPr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贾谊(前200-前168)，世称贾太傅、贾长沙、贾生，洛阳(今河南洛阳东)人。西汉初期的政论家、文学家。年少即以育诗属文闻于世人。后见用于汉文帝，力主改革，被贬为长沙王太傅(因当时长沙王不受文帝宠爱，故有被贬之意)。后改任梁怀王太傅。梁怀王堕马而死，自伤无状，忧愤而死。</a:t>
            </a:r>
          </a:p>
        </p:txBody>
      </p:sp>
      <p:pic>
        <p:nvPicPr>
          <p:cNvPr id="5" name="图片 4" descr="t01cafdf07dab2902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785" y="2146300"/>
            <a:ext cx="5123815" cy="34074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思考探究一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本文主要运用哪种叙述手法？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000"/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参考答案：记叙（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1-4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），议论（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61340"/>
            <a:ext cx="10972800" cy="70866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思考探究二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88060"/>
            <a:ext cx="10972800" cy="5139690"/>
          </a:xfrm>
        </p:spPr>
        <p:txBody>
          <a:bodyPr/>
          <a:lstStyle/>
          <a:p>
            <a:r>
              <a:rPr lang="zh-CN" altLang="en-US" sz="4400" b="1">
                <a:sym typeface="+mn-ea"/>
              </a:rPr>
              <a:t>记叙是以什么线索展开的？侧重哪方面？</a:t>
            </a:r>
            <a:endParaRPr lang="zh-CN" altLang="en-US" sz="4400" b="1"/>
          </a:p>
          <a:p>
            <a:r>
              <a:rPr lang="zh-CN" altLang="en-US" sz="4400">
                <a:sym typeface="+mn-ea"/>
              </a:rPr>
              <a:t>参考思路：以秦国的强大到灭亡为线索。侧重于与六国和陈涉的力量对比。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思考探究三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955540"/>
          </a:xfrm>
        </p:spPr>
        <p:txBody>
          <a:bodyPr/>
          <a:lstStyle/>
          <a:p>
            <a:r>
              <a:rPr lang="zh-CN" altLang="en-US" sz="4400" b="1">
                <a:solidFill>
                  <a:schemeClr val="accent4"/>
                </a:solidFill>
              </a:rPr>
              <a:t>记叙部分主要对用哪种手法，具体说明？</a:t>
            </a:r>
            <a:endParaRPr lang="zh-CN" altLang="en-US" sz="4400">
              <a:solidFill>
                <a:schemeClr val="accent4"/>
              </a:solidFill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明确：对比。秦国与六国的对比，六国与陈涉的对比，秦国自身兴亡对比</a:t>
            </a: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自然引出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成败异变，功业相反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的原因思考和</a:t>
            </a:r>
            <a:r>
              <a:rPr sz="40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仁义不施而攻守之势异也</a:t>
            </a:r>
            <a:r>
              <a:rPr lang="zh-CN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的结论。讽谏统治者因时而变，施行仁义，安民心，保社稷。</a:t>
            </a:r>
            <a:endParaRPr sz="4000" u="sng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65214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思考探究四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6695" y="930910"/>
            <a:ext cx="11355705" cy="5196840"/>
          </a:xfrm>
        </p:spPr>
        <p:txBody>
          <a:bodyPr/>
          <a:lstStyle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本文有什么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写作特色？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/>
              <a:t>参考答案：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1、以史实为论据，用观点统率</a:t>
            </a:r>
            <a:r>
              <a:rPr lang="zh-CN" altLang="en-US"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材料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r>
              <a:rPr lang="zh-CN" altLang="en-US" sz="3200"/>
              <a:t>本文叙史的特点是在观点统率下对史实作出高度概括　　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2、对比</a:t>
            </a:r>
            <a:r>
              <a:rPr lang="zh-CN" altLang="en-US"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论证方法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r>
              <a:rPr lang="zh-CN" altLang="en-US" sz="3200"/>
              <a:t>通过对比论证突出文章的中心论点。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3、语言有辞赋特色，讲究</a:t>
            </a:r>
            <a:r>
              <a:rPr lang="zh-CN" altLang="en-US"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铺叙渲染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r>
              <a:rPr lang="zh-CN" altLang="en-US" sz="3200"/>
              <a:t>如开头写秦孝公的雄心，连用“席卷天下”“包举宇内”等四语；中间写九国之师攻秦，一一列名，显得有声势。</a:t>
            </a:r>
          </a:p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、</a:t>
            </a:r>
            <a:r>
              <a:rPr lang="zh-CN" altLang="en-US" sz="3200"/>
              <a:t>行文多用骈偶，读起来铿锵有力，且</a:t>
            </a:r>
            <a:r>
              <a:rPr lang="zh-CN" altLang="en-US" sz="3200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句式变化多端</a:t>
            </a:r>
            <a:r>
              <a:rPr lang="zh-CN" altLang="en-US" sz="3200"/>
              <a:t>，不显得单调。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58039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贾谊名言拓展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755" y="986155"/>
            <a:ext cx="11497945" cy="5141595"/>
          </a:xfrm>
        </p:spPr>
        <p:txBody>
          <a:bodyPr/>
          <a:lstStyle/>
          <a:p>
            <a:r>
              <a:rPr lang="zh-CN" altLang="en-US" sz="3600" b="1"/>
              <a:t>1、时难得而易失也。</a:t>
            </a:r>
          </a:p>
          <a:p>
            <a:r>
              <a:rPr lang="zh-CN" altLang="en-US" sz="3600" b="1"/>
              <a:t>2、习与正人居之，不能无正也；犹生长于齐，不能不齐语也。</a:t>
            </a:r>
          </a:p>
          <a:p>
            <a:r>
              <a:rPr lang="zh-CN" altLang="en-US" sz="3600" b="1"/>
              <a:t>3、国以民为本，君以民为本，吏以民为本。</a:t>
            </a:r>
          </a:p>
          <a:p>
            <a:r>
              <a:rPr lang="zh-CN" altLang="en-US" sz="3600" b="1"/>
              <a:t>4、</a:t>
            </a:r>
            <a:r>
              <a:rPr lang="zh-CN" altLang="en-US" sz="3600" b="1">
                <a:sym typeface="+mn-ea"/>
              </a:rPr>
              <a:t>自古自今，与民为仇者，有迟有速，民必胜之。</a:t>
            </a:r>
            <a:endParaRPr lang="zh-CN" altLang="en-US" sz="3600" b="1"/>
          </a:p>
          <a:p>
            <a:r>
              <a:rPr lang="zh-CN" altLang="en-US" sz="3600" b="1"/>
              <a:t>5、民者，万世之本也。</a:t>
            </a:r>
          </a:p>
          <a:p>
            <a:r>
              <a:rPr lang="zh-CN" altLang="en-US" sz="3600" b="1"/>
              <a:t>6、天地为炉兮，造化为工；阴阳为炭兮，万物为铜。</a:t>
            </a:r>
          </a:p>
          <a:p>
            <a:endParaRPr lang="zh-CN" altLang="en-US" sz="3600" b="1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写作背景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071880"/>
            <a:ext cx="11231245" cy="4714875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汉文帝时代，是汉代所谓的"太平盛世"，即"文景之治"的前期。贾谊以他敏锐的洞察力，透过表象，看到了西汉王朝潜伏的危机。当时，权贵豪门大量侵吞农民土地，逼使农民破产流亡，苛重的压迫剥削和酷虐的刑罚，也使阶级矛盾日渐激化。国内封建割据与中央集权的矛盾、统治阶级与劳动人民的矛盾以及民族之间的矛盾都日益加剧，统治者的地位有动摇的危险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（节选自《庄子·逍遥游》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270000"/>
            <a:ext cx="11297285" cy="4857750"/>
          </a:xfrm>
        </p:spPr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秦孝公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据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崤（xiáo）函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之固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拥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雍州之地，君臣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固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守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以窥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周室，有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席卷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天下，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包举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宇内，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囊括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四海之意，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并吞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八荒之心。当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是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时也，商君佐之，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立法度，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务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耕织，修守战之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具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，外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连衡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斗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诸侯。于是秦人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拱手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而取西河之外。</a:t>
            </a: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秦孝公占据着崤山和函谷关的险固地势，拥有雍州的土地，君臣牢固地守卫着来伺机夺取周王室的权力，(秦孝公)有统一天下的雄心。正当这时，商鞅辅佐他，对内建立法规制度，从事耕作纺织，修造防守和进攻的器械;对外实行连衡策略，使诸侯自相争斗。因此，秦人轻而易举地夺取了黄河以西的土地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04520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450" y="875665"/>
            <a:ext cx="11679555" cy="5252085"/>
          </a:xfrm>
        </p:spPr>
        <p:txBody>
          <a:bodyPr/>
          <a:lstStyle/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孝公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既没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（mò），惠文、武、昭襄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蒙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故业，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遗策，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南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取汉中，西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举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巴、蜀，东割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膏腴之地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，北收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要害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之郡。诸侯恐惧，会盟而谋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弱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秦，不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爱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珍器重宝肥饶之地，以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致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天下之士，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合从（zòng）缔交，相与为一。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当此之时，齐有孟尝，赵有平原，楚有春申，魏有信陵。此四君者，皆明智而忠信，宽厚而爱人，尊贤而重士，约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从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离衡，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兼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韩、魏、燕、楚、齐、赵、宋、卫、中山之众。</a:t>
            </a:r>
          </a:p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145" y="706120"/>
            <a:ext cx="11311255" cy="5421630"/>
          </a:xfrm>
        </p:spPr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秦孝公死了以后，惠文王、武王、昭襄王承继先前的基业，沿袭前代的策略，向南夺取汉中，向西攻取巴、蜀，向东割取肥沃的地区，向北占领非常重要的地区。诸侯恐慌害怕，集会结盟，商议削弱秦国，不吝惜奇珍贵重的器物和肥沃富饶的土地，用来招纳天下的优秀人才，采用合纵的策略缔结盟约，互相援助，成为一体。在这个时候，齐国有孟尝君，赵国有平原君，楚国有春申君，魏国有信陵君。这四位封君，都见识英明有智谋，心地诚而讲信义，待人宽宏厚道而爱惜人民，尊重贤才而重用士人，以合纵之约击破秦的连横之策，联合韩、魏、燕、楚、齐、赵、宋、卫、中山的部队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755" y="621665"/>
            <a:ext cx="11680190" cy="552005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于是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六国之士，有宁越、徐尚、苏秦、杜赫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之属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为之谋，齐明、周最、陈轸（zhěn）、召(shào)滑、楼缓、翟(zhái)景、苏厉、乐(yùe)毅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之徒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通其意，吴起、孙膑、带佗、倪良、王廖、田忌、廉颇、赵奢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之伦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制其兵。尝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十倍之地，百万之众，叩关而攻秦。秦人开关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延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敌，九国之师，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逡(qūn)巡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而不敢进。秦无亡矢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遗镞(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zú)之费，而天下诸侯已困矣。于是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从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散约败，争割地而赂（lù）秦。秦有余力而制其弊，追亡逐北，伏尸百万，流血漂橹（lǔ）；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因利乘便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，宰割天下，分裂山河。强国请服，弱国入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朝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sz="32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995" y="565150"/>
            <a:ext cx="11877675" cy="5929630"/>
          </a:xfrm>
        </p:spPr>
        <p:txBody>
          <a:bodyPr/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这时，六国的士人，有宁越、徐尚、苏秦、杜赫等人为他们出谋划策，齐明、周最、陈轸、召滑、楼缓、翟景、苏厉、乐毅等人沟通他们的意见，吴起、孙膑、带佗、倪良、王廖、田忌、廉颇、赵奢等人统率他们的军队。他们曾经用十倍于秦的土地，上百万的军队，攻打函谷关来攻打秦国。秦人打开函谷关口迎战敌人，九国的军队有所顾虑徘徊不敢入关。秦人没有一兵一卒的耗费，然而天下的诸侯就已窘迫不堪了。于是，纵约失败了，各诸侯国争着割地来贿赂秦国。秦有剩余的力量趁他们困乏而制服他们，追赶逃走的败兵，百万败兵横尸道路，流淌的血液可以漂浮盾牌。秦国凭借这有利的形势，割取天下的土地，重新划分山河的区域。强国主动表示臣服，弱国入秦朝拜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48005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085" y="1270000"/>
            <a:ext cx="11283315" cy="4857750"/>
          </a:xfrm>
        </p:spPr>
        <p:txBody>
          <a:bodyPr/>
          <a:lstStyle/>
          <a:p>
            <a:r>
              <a:rPr lang="en-US" altLang="zh-CN" sz="3600">
                <a:solidFill>
                  <a:schemeClr val="accent4"/>
                </a:solidFill>
                <a:sym typeface="+mn-ea"/>
              </a:rPr>
              <a:t>  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延</a:t>
            </a:r>
            <a:r>
              <a:rPr sz="3600">
                <a:solidFill>
                  <a:schemeClr val="accent4"/>
                </a:solidFill>
                <a:sym typeface="+mn-ea"/>
              </a:rPr>
              <a:t>及孝文王、庄襄王，享国之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日浅</a:t>
            </a:r>
            <a:r>
              <a:rPr sz="3600">
                <a:solidFill>
                  <a:schemeClr val="accent4"/>
                </a:solidFill>
                <a:sym typeface="+mn-ea"/>
              </a:rPr>
              <a:t>，国家无事。</a:t>
            </a:r>
          </a:p>
          <a:p>
            <a:r>
              <a:rPr sz="3600">
                <a:solidFill>
                  <a:schemeClr val="accent4"/>
                </a:solidFill>
                <a:sym typeface="+mn-ea"/>
              </a:rPr>
              <a:t>及至始皇，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奋</a:t>
            </a:r>
            <a:r>
              <a:rPr sz="3600">
                <a:solidFill>
                  <a:schemeClr val="accent4"/>
                </a:solidFill>
                <a:sym typeface="+mn-ea"/>
              </a:rPr>
              <a:t>六世之余烈，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振</a:t>
            </a:r>
            <a:r>
              <a:rPr sz="3600">
                <a:solidFill>
                  <a:schemeClr val="accent4"/>
                </a:solidFill>
                <a:sym typeface="+mn-ea"/>
              </a:rPr>
              <a:t>长策而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御</a:t>
            </a:r>
            <a:r>
              <a:rPr sz="3600">
                <a:solidFill>
                  <a:schemeClr val="accent4"/>
                </a:solidFill>
                <a:sym typeface="+mn-ea"/>
              </a:rPr>
              <a:t>宇内，吞二周而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亡</a:t>
            </a:r>
            <a:r>
              <a:rPr sz="3600">
                <a:solidFill>
                  <a:schemeClr val="accent4"/>
                </a:solidFill>
                <a:sym typeface="+mn-ea"/>
              </a:rPr>
              <a:t>诸侯，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履至尊</a:t>
            </a:r>
            <a:r>
              <a:rPr sz="3600">
                <a:solidFill>
                  <a:schemeClr val="accent4"/>
                </a:solidFill>
                <a:sym typeface="+mn-ea"/>
              </a:rPr>
              <a:t>而制六合，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执</a:t>
            </a:r>
            <a:r>
              <a:rPr sz="3600">
                <a:solidFill>
                  <a:schemeClr val="accent4"/>
                </a:solidFill>
                <a:sym typeface="+mn-ea"/>
              </a:rPr>
              <a:t>敲扑而鞭笞（chī）天下，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威</a:t>
            </a:r>
            <a:r>
              <a:rPr sz="3600">
                <a:solidFill>
                  <a:schemeClr val="accent4"/>
                </a:solidFill>
                <a:sym typeface="+mn-ea"/>
              </a:rPr>
              <a:t>振四海。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南取</a:t>
            </a:r>
            <a:r>
              <a:rPr sz="3600">
                <a:solidFill>
                  <a:schemeClr val="accent4"/>
                </a:solidFill>
                <a:sym typeface="+mn-ea"/>
              </a:rPr>
              <a:t>百越之地，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以为</a:t>
            </a:r>
            <a:r>
              <a:rPr sz="3600">
                <a:solidFill>
                  <a:schemeClr val="accent4"/>
                </a:solidFill>
                <a:sym typeface="+mn-ea"/>
              </a:rPr>
              <a:t>桂林、象郡；百越之君，俯首系（jì）颈，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委</a:t>
            </a:r>
            <a:r>
              <a:rPr sz="3600">
                <a:solidFill>
                  <a:schemeClr val="accent4"/>
                </a:solidFill>
                <a:sym typeface="+mn-ea"/>
              </a:rPr>
              <a:t>命下吏。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sz="3600">
                <a:solidFill>
                  <a:schemeClr val="accent4"/>
                </a:solidFill>
                <a:sym typeface="+mn-ea"/>
              </a:rPr>
              <a:t>使蒙恬北筑长城而守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藩篱</a:t>
            </a:r>
            <a:r>
              <a:rPr sz="3600">
                <a:solidFill>
                  <a:schemeClr val="accent4"/>
                </a:solidFill>
                <a:sym typeface="+mn-ea"/>
              </a:rPr>
              <a:t>，</a:t>
            </a: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却</a:t>
            </a:r>
            <a:r>
              <a:rPr sz="3600">
                <a:solidFill>
                  <a:schemeClr val="accent4"/>
                </a:solidFill>
                <a:sym typeface="+mn-ea"/>
              </a:rPr>
              <a:t>匈奴七百余里。胡人不敢南下而牧马，士不敢弯弓而报怨。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2398</Words>
  <Application>Microsoft Office PowerPoint</Application>
  <PresentationFormat>自定义</PresentationFormat>
  <Paragraphs>62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城市剪影</vt:lpstr>
      <vt:lpstr>过秦论 贾谊</vt:lpstr>
      <vt:lpstr> 目标 一.了解贾谊及其著作 二.疏通文意，掌握重点字词 </vt:lpstr>
      <vt:lpstr>写作背景</vt:lpstr>
      <vt:lpstr>原文翻译（节选自《庄子·逍遥游》</vt:lpstr>
      <vt:lpstr>原文翻译  </vt:lpstr>
      <vt:lpstr>PowerPoint 演示文稿</vt:lpstr>
      <vt:lpstr> 原文翻译 </vt:lpstr>
      <vt:lpstr>PowerPoint 演示文稿</vt:lpstr>
      <vt:lpstr> 原文翻译 </vt:lpstr>
      <vt:lpstr>PowerPoint 演示文稿</vt:lpstr>
      <vt:lpstr> 原文翻译 </vt:lpstr>
      <vt:lpstr>PowerPoint 演示文稿</vt:lpstr>
      <vt:lpstr> 原文翻译 </vt:lpstr>
      <vt:lpstr>PowerPoint 演示文稿</vt:lpstr>
      <vt:lpstr> 原文翻译 </vt:lpstr>
      <vt:lpstr>PowerPoint 演示文稿</vt:lpstr>
      <vt:lpstr> 原文翻译 </vt:lpstr>
      <vt:lpstr>PowerPoint 演示文稿</vt:lpstr>
      <vt:lpstr>过秦论 贾谊</vt:lpstr>
      <vt:lpstr>思考探究一</vt:lpstr>
      <vt:lpstr>思考探究二 </vt:lpstr>
      <vt:lpstr>思考探究三</vt:lpstr>
      <vt:lpstr> 思考探究四 </vt:lpstr>
      <vt:lpstr>贾谊名言拓展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过秦论 贾谊</dc:title>
  <dc:creator>rbm.xkw.com</dc:creator>
  <cp:lastModifiedBy>hj</cp:lastModifiedBy>
  <cp:revision>2</cp:revision>
  <cp:lastPrinted>2020-11-25T18:57:44Z</cp:lastPrinted>
  <dcterms:created xsi:type="dcterms:W3CDTF">2020-11-25T18:57:44Z</dcterms:created>
  <dcterms:modified xsi:type="dcterms:W3CDTF">2020-12-14T06:06:24Z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