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473" r:id="rId3"/>
    <p:sldId id="471" r:id="rId4"/>
    <p:sldId id="474" r:id="rId5"/>
    <p:sldId id="475" r:id="rId6"/>
    <p:sldId id="476" r:id="rId7"/>
    <p:sldId id="477" r:id="rId8"/>
    <p:sldId id="478" r:id="rId9"/>
    <p:sldId id="480" r:id="rId10"/>
    <p:sldId id="481" r:id="rId11"/>
    <p:sldId id="482" r:id="rId12"/>
    <p:sldId id="483" r:id="rId13"/>
    <p:sldId id="484" r:id="rId1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2F1A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94" y="-102"/>
      </p:cViewPr>
      <p:guideLst>
        <p:guide orient="horz" pos="2069"/>
        <p:guide pos="29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946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46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8193"/>
          <p:cNvGrpSpPr/>
          <p:nvPr/>
        </p:nvGrpSpPr>
        <p:grpSpPr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8195" name="椭圆 8194"/>
            <p:cNvSpPr/>
            <p:nvPr/>
          </p:nvSpPr>
          <p:spPr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196" name="椭圆 8195"/>
            <p:cNvSpPr/>
            <p:nvPr/>
          </p:nvSpPr>
          <p:spPr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197" name="椭圆 8196"/>
            <p:cNvSpPr/>
            <p:nvPr/>
          </p:nvSpPr>
          <p:spPr>
            <a:xfrm flipH="1">
              <a:off x="2136" y="1008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198" name="椭圆 8197"/>
            <p:cNvSpPr/>
            <p:nvPr/>
          </p:nvSpPr>
          <p:spPr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199" name="椭圆 8198"/>
            <p:cNvSpPr/>
            <p:nvPr/>
          </p:nvSpPr>
          <p:spPr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00" name="椭圆 8199"/>
            <p:cNvSpPr/>
            <p:nvPr/>
          </p:nvSpPr>
          <p:spPr>
            <a:xfrm flipH="1">
              <a:off x="4392" y="2064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4" name="标题 8203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4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205" name="副标题 8204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8201" name="日期占位符 820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2" name="页脚占位符 820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3" name="灯片编号占位符 820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7169"/>
          <p:cNvGrpSpPr/>
          <p:nvPr/>
        </p:nvGrpSpPr>
        <p:grpSpPr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1027" name="椭圆 7170"/>
            <p:cNvSpPr/>
            <p:nvPr/>
          </p:nvSpPr>
          <p:spPr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8" name="椭圆 7171"/>
            <p:cNvSpPr/>
            <p:nvPr/>
          </p:nvSpPr>
          <p:spPr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9" name="椭圆 7172"/>
            <p:cNvSpPr/>
            <p:nvPr/>
          </p:nvSpPr>
          <p:spPr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30" name="椭圆 7173"/>
            <p:cNvSpPr/>
            <p:nvPr/>
          </p:nvSpPr>
          <p:spPr>
            <a:xfrm flipH="1">
              <a:off x="3984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31" name="椭圆 7174"/>
            <p:cNvSpPr/>
            <p:nvPr/>
          </p:nvSpPr>
          <p:spPr>
            <a:xfrm flipH="1">
              <a:off x="1486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32" name="文本占位符 717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7" name="日期占位符 717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8" name="页脚占位符 717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9" name="灯片编号占位符 71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6" name="标题 717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3895" y="2348865"/>
            <a:ext cx="7886700" cy="1113155"/>
          </a:xfrm>
        </p:spPr>
        <p:txBody>
          <a:bodyPr/>
          <a:p>
            <a:pPr algn="ctr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4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记叙文阅读考点梳理</a:t>
            </a:r>
            <a:endParaRPr lang="zh-CN" altLang="en-US" sz="4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19405" y="1628775"/>
            <a:ext cx="845185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/>
              <a:t>       </a:t>
            </a:r>
            <a:r>
              <a:rPr sz="2800" b="1"/>
              <a:t>④</a:t>
            </a:r>
            <a:r>
              <a:rPr sz="2800" b="1">
                <a:solidFill>
                  <a:srgbClr val="0000FF"/>
                </a:solidFill>
              </a:rPr>
              <a:t>自然环境描写段</a:t>
            </a:r>
            <a:r>
              <a:rPr sz="2800" b="1"/>
              <a:t>。</a:t>
            </a:r>
            <a:r>
              <a:rPr sz="2800" b="1">
                <a:solidFill>
                  <a:srgbClr val="FF0000"/>
                </a:solidFill>
              </a:rPr>
              <a:t>交代事故发生的时间、地点及人物活动的空间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从</a:t>
            </a:r>
            <a:r>
              <a:rPr lang="en-US" sz="2800" b="1">
                <a:latin typeface="宋体" panose="02010600030101010101" pitchFamily="2" charset="-122"/>
              </a:rPr>
              <a:t>……</a:t>
            </a:r>
            <a:r>
              <a:rPr sz="2800" b="1"/>
              <a:t>角度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2800" b="1"/>
              <a:t>视觉、听觉、嗅觉、触觉等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写出了景物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……</a:t>
            </a:r>
            <a:r>
              <a:rPr sz="2800" b="1">
                <a:solidFill>
                  <a:srgbClr val="FF0000"/>
                </a:solidFill>
              </a:rPr>
              <a:t>的特点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渲染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……</a:t>
            </a:r>
            <a:r>
              <a:rPr sz="2800" b="1">
                <a:solidFill>
                  <a:srgbClr val="FF0000"/>
                </a:solidFill>
              </a:rPr>
              <a:t>气氛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烘托人物的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……</a:t>
            </a:r>
            <a:r>
              <a:rPr sz="2800" b="1">
                <a:solidFill>
                  <a:srgbClr val="FF0000"/>
                </a:solidFill>
              </a:rPr>
              <a:t>情感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2800" b="1">
                <a:solidFill>
                  <a:srgbClr val="FF0000"/>
                </a:solidFill>
              </a:rPr>
              <a:t>预示人物的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……</a:t>
            </a:r>
            <a:r>
              <a:rPr sz="2800" b="1">
                <a:solidFill>
                  <a:srgbClr val="FF0000"/>
                </a:solidFill>
              </a:rPr>
              <a:t>命运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表现人物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的</a:t>
            </a:r>
            <a:r>
              <a:rPr sz="2800" b="1">
                <a:solidFill>
                  <a:srgbClr val="FF0000"/>
                </a:solidFill>
              </a:rPr>
              <a:t>性格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推动故事情节的发展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揭示文章主题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2800" b="1"/>
              <a:t>。</a:t>
            </a:r>
            <a:endParaRPr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319405" y="3932555"/>
            <a:ext cx="83635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/>
              <a:t>       </a:t>
            </a:r>
            <a:r>
              <a:rPr sz="2800" b="1"/>
              <a:t>⑤</a:t>
            </a:r>
            <a:r>
              <a:rPr sz="2800" b="1">
                <a:solidFill>
                  <a:srgbClr val="0000FF"/>
                </a:solidFill>
              </a:rPr>
              <a:t>议论抒情段</a:t>
            </a:r>
            <a:r>
              <a:rPr sz="2800" b="1"/>
              <a:t>。</a:t>
            </a:r>
            <a:r>
              <a:rPr sz="2800" b="1">
                <a:solidFill>
                  <a:srgbClr val="FF0000"/>
                </a:solidFill>
              </a:rPr>
              <a:t>评价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sz="2800" b="1">
                <a:solidFill>
                  <a:srgbClr val="FF0000"/>
                </a:solidFill>
              </a:rPr>
              <a:t>人物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2800" b="1">
                <a:solidFill>
                  <a:srgbClr val="FF0000"/>
                </a:solidFill>
              </a:rPr>
              <a:t>景物、事物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抒发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sz="2800" b="1">
                <a:solidFill>
                  <a:srgbClr val="FF0000"/>
                </a:solidFill>
              </a:rPr>
              <a:t>情感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点明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sz="2800" b="1">
                <a:solidFill>
                  <a:srgbClr val="FF0000"/>
                </a:solidFill>
              </a:rPr>
              <a:t>主旨</a:t>
            </a:r>
            <a:r>
              <a:rPr sz="2800" b="1"/>
              <a:t>。</a:t>
            </a:r>
            <a:endParaRPr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73" name="Text Box 9"/>
          <p:cNvSpPr txBox="1"/>
          <p:nvPr/>
        </p:nvSpPr>
        <p:spPr>
          <a:xfrm>
            <a:off x="179705" y="1052830"/>
            <a:ext cx="8612188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题型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sz="3000" b="1">
                <a:latin typeface="宋体" panose="02010600030101010101" pitchFamily="2" charset="-122"/>
              </a:rPr>
              <a:t>结合选文内容说说xx是一个怎么样的人</a:t>
            </a:r>
            <a:endParaRPr lang="zh-CN" sz="3000" b="1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605" y="1556385"/>
            <a:ext cx="8435975" cy="56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模板</a:t>
            </a:r>
            <a:r>
              <a:rPr lang="zh-CN" altLang="en-US" sz="2800" b="1">
                <a:sym typeface="微软雅黑" panose="020B0503020204020204" charset="-122"/>
              </a:rPr>
              <a:t>:</a:t>
            </a:r>
            <a:r>
              <a:rPr sz="2800" b="1">
                <a:solidFill>
                  <a:srgbClr val="FF0000"/>
                </a:solidFill>
              </a:rPr>
              <a:t>从文中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sz="2800" b="1">
                <a:solidFill>
                  <a:srgbClr val="FF0000"/>
                </a:solidFill>
              </a:rPr>
              <a:t>看出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他是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sz="2800" b="1">
                <a:solidFill>
                  <a:srgbClr val="FF0000"/>
                </a:solidFill>
              </a:rPr>
              <a:t>的人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2800" b="1"/>
              <a:t>用词语概括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2800" b="1"/>
              <a:t>。</a:t>
            </a:r>
            <a:endParaRPr sz="2800" b="1"/>
          </a:p>
        </p:txBody>
      </p:sp>
      <p:sp>
        <p:nvSpPr>
          <p:cNvPr id="2" name="Text Box 9"/>
          <p:cNvSpPr txBox="1"/>
          <p:nvPr/>
        </p:nvSpPr>
        <p:spPr>
          <a:xfrm>
            <a:off x="971550" y="3284855"/>
            <a:ext cx="674814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题型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sz="3000" b="1">
                <a:latin typeface="宋体" panose="02010600030101010101" pitchFamily="2" charset="-122"/>
              </a:rPr>
              <a:t>从修辞方法、写作手法的角度赏析画线句子</a:t>
            </a:r>
            <a:endParaRPr lang="zh-CN" sz="3000" b="1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850" y="4220845"/>
            <a:ext cx="8435975" cy="56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模板</a:t>
            </a:r>
            <a:r>
              <a:rPr lang="zh-CN" altLang="en-US" sz="2800" b="1">
                <a:sym typeface="微软雅黑" panose="020B0503020204020204" charset="-122"/>
              </a:rPr>
              <a:t>: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用了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手法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写出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内容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表达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情感</a:t>
            </a:r>
            <a:r>
              <a:rPr sz="2800" b="1"/>
              <a:t>。</a:t>
            </a:r>
            <a:endParaRPr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73" name="Text Box 9"/>
          <p:cNvSpPr txBox="1"/>
          <p:nvPr/>
        </p:nvSpPr>
        <p:spPr>
          <a:xfrm>
            <a:off x="179705" y="1052830"/>
            <a:ext cx="8612188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题型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sz="3000" b="1">
                <a:latin typeface="宋体" panose="02010600030101010101" pitchFamily="2" charset="-122"/>
              </a:rPr>
              <a:t>选文标题有什么含义与作用？</a:t>
            </a:r>
            <a:endParaRPr lang="zh-CN" sz="3000" b="1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605" y="1556385"/>
            <a:ext cx="856297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/>
              <a:t>      </a:t>
            </a:r>
            <a:r>
              <a:rPr sz="2800" b="1"/>
              <a:t>注意</a:t>
            </a:r>
            <a:r>
              <a:rPr sz="2800" b="1">
                <a:solidFill>
                  <a:srgbClr val="FF0000"/>
                </a:solidFill>
              </a:rPr>
              <a:t>标题的表层意思和深层意思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2800" b="1"/>
              <a:t>可以从</a:t>
            </a:r>
            <a:r>
              <a:rPr sz="2800" b="1">
                <a:solidFill>
                  <a:srgbClr val="FF0000"/>
                </a:solidFill>
              </a:rPr>
              <a:t>象征意义、一语双关、所用的修辞、线索、中心等方面入手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sz="2800" b="1"/>
          </a:p>
        </p:txBody>
      </p:sp>
      <p:sp>
        <p:nvSpPr>
          <p:cNvPr id="2" name="Text Box 9"/>
          <p:cNvSpPr txBox="1"/>
          <p:nvPr/>
        </p:nvSpPr>
        <p:spPr>
          <a:xfrm>
            <a:off x="889635" y="3932555"/>
            <a:ext cx="71932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题型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sz="3000" b="1">
                <a:latin typeface="宋体" panose="02010600030101010101" pitchFamily="2" charset="-122"/>
              </a:rPr>
              <a:t>阅读本文后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</a:rPr>
              <a:t>结合自己的阅读经验和生活经验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</a:rPr>
              <a:t>谈认识、感悟、启迪等。</a:t>
            </a:r>
            <a:endParaRPr lang="zh-CN" sz="3000" b="1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8040" y="4940935"/>
            <a:ext cx="8435975" cy="56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/>
              <a:t>注意</a:t>
            </a:r>
            <a:r>
              <a:rPr lang="zh-CN" altLang="en-US" sz="2800" b="1">
                <a:sym typeface="微软雅黑" panose="020B0503020204020204" charset="-122"/>
              </a:rPr>
              <a:t>:</a:t>
            </a:r>
            <a:r>
              <a:rPr sz="2800" b="1">
                <a:solidFill>
                  <a:srgbClr val="FF0000"/>
                </a:solidFill>
              </a:rPr>
              <a:t>①原文意识</a:t>
            </a:r>
            <a:r>
              <a:rPr sz="2800" b="1">
                <a:sym typeface="+mn-ea"/>
              </a:rPr>
              <a:t>;</a:t>
            </a:r>
            <a:r>
              <a:rPr sz="2800" b="1">
                <a:solidFill>
                  <a:srgbClr val="FF0000"/>
                </a:solidFill>
              </a:rPr>
              <a:t>②结合自己的生活</a:t>
            </a:r>
            <a:r>
              <a:rPr lang="zh-CN" sz="2800" b="1">
                <a:solidFill>
                  <a:srgbClr val="FF0000"/>
                </a:solidFill>
              </a:rPr>
              <a:t>实际</a:t>
            </a:r>
            <a:r>
              <a:rPr sz="2800" b="1"/>
              <a:t>。</a:t>
            </a:r>
            <a:endParaRPr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827405" y="2564765"/>
            <a:ext cx="8435975" cy="56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模板</a:t>
            </a:r>
            <a:r>
              <a:rPr lang="zh-CN" altLang="en-US" sz="2800" b="1">
                <a:sym typeface="微软雅黑" panose="020B0503020204020204" charset="-122"/>
              </a:rPr>
              <a:t>:</a:t>
            </a:r>
            <a:r>
              <a:rPr sz="2800" b="1">
                <a:solidFill>
                  <a:srgbClr val="FF0000"/>
                </a:solidFill>
              </a:rPr>
              <a:t>标题的表层意思是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深层意思是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sz="2800" b="1"/>
              <a:t>。</a:t>
            </a:r>
            <a:endParaRPr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73" name="Text Box 9"/>
          <p:cNvSpPr txBox="1"/>
          <p:nvPr/>
        </p:nvSpPr>
        <p:spPr>
          <a:xfrm>
            <a:off x="265430" y="548640"/>
            <a:ext cx="8612188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题型1：找出本文的线索</a:t>
            </a:r>
            <a:r>
              <a:rPr lang="zh-CN" sz="3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完善文章线索</a:t>
            </a:r>
            <a:r>
              <a:rPr lang="zh-CN" sz="3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505" y="1196340"/>
            <a:ext cx="8435975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①从文章的</a:t>
            </a:r>
            <a:r>
              <a:rPr sz="2800" b="1">
                <a:solidFill>
                  <a:srgbClr val="FF0000"/>
                </a:solidFill>
              </a:rPr>
              <a:t>体裁和内容</a:t>
            </a:r>
            <a:r>
              <a:rPr sz="2800" b="1"/>
              <a:t>入手</a:t>
            </a:r>
            <a:r>
              <a:rPr lang="zh-CN" sz="2800" b="1"/>
              <a:t>。</a:t>
            </a:r>
            <a:endParaRPr lang="zh-CN" sz="2800" b="1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②从</a:t>
            </a:r>
            <a:r>
              <a:rPr sz="2800" b="1">
                <a:solidFill>
                  <a:srgbClr val="FF0000"/>
                </a:solidFill>
              </a:rPr>
              <a:t>标题</a:t>
            </a:r>
            <a:r>
              <a:rPr sz="2800" b="1"/>
              <a:t>入手</a:t>
            </a:r>
            <a:r>
              <a:rPr lang="zh-CN" sz="2800" b="1"/>
              <a:t>。</a:t>
            </a:r>
            <a:r>
              <a:rPr sz="2800" b="1"/>
              <a:t>文章的标题往往就是文章的</a:t>
            </a:r>
            <a:r>
              <a:rPr sz="2800" b="1">
                <a:solidFill>
                  <a:srgbClr val="FF0000"/>
                </a:solidFill>
              </a:rPr>
              <a:t>线索</a:t>
            </a:r>
            <a:r>
              <a:rPr sz="2800" b="1"/>
              <a:t>。</a:t>
            </a:r>
            <a:endParaRPr sz="2800" b="1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③从文章中</a:t>
            </a:r>
            <a:r>
              <a:rPr sz="2800" b="1">
                <a:solidFill>
                  <a:srgbClr val="FF0000"/>
                </a:solidFill>
              </a:rPr>
              <a:t>反复出现的事物、词语</a:t>
            </a:r>
            <a:r>
              <a:rPr lang="zh-CN" sz="2800" b="1"/>
              <a:t>入</a:t>
            </a:r>
            <a:r>
              <a:rPr sz="2800" b="1"/>
              <a:t>手</a:t>
            </a:r>
            <a:r>
              <a:rPr lang="zh-CN" sz="2800" b="1"/>
              <a:t>。</a:t>
            </a:r>
            <a:r>
              <a:rPr sz="2800" b="1"/>
              <a:t>有时文章中的某个词</a:t>
            </a:r>
            <a:r>
              <a:rPr lang="zh-CN" sz="2800" b="1"/>
              <a:t>或</a:t>
            </a:r>
            <a:r>
              <a:rPr sz="2800" b="1"/>
              <a:t>某个事物会从头至尾反复出现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成为贯穿全文的线索。</a:t>
            </a:r>
            <a:endParaRPr sz="2800" b="1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④通过文章中</a:t>
            </a:r>
            <a:r>
              <a:rPr sz="2800" b="1">
                <a:solidFill>
                  <a:srgbClr val="FF0000"/>
                </a:solidFill>
              </a:rPr>
              <a:t>反复出现的抒情</a:t>
            </a:r>
            <a:r>
              <a:rPr lang="zh-CN" sz="2800" b="1">
                <a:solidFill>
                  <a:srgbClr val="FF0000"/>
                </a:solidFill>
              </a:rPr>
              <a:t>、</a:t>
            </a:r>
            <a:r>
              <a:rPr sz="2800" b="1">
                <a:solidFill>
                  <a:srgbClr val="FF0000"/>
                </a:solidFill>
              </a:rPr>
              <a:t>议论性的语句和丰富有意味的事物</a:t>
            </a:r>
            <a:r>
              <a:rPr sz="2800" b="1"/>
              <a:t>去认识、把握线索。</a:t>
            </a:r>
            <a:endParaRPr sz="2800" b="1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记叙文的线索形式有</a:t>
            </a:r>
            <a:r>
              <a:rPr lang="zh-CN" altLang="en-US" sz="2800" b="1">
                <a:sym typeface="微软雅黑" panose="020B0503020204020204" charset="-122"/>
              </a:rPr>
              <a:t>:</a:t>
            </a:r>
            <a:r>
              <a:rPr sz="2800" b="1"/>
              <a:t>以</a:t>
            </a:r>
            <a:r>
              <a:rPr sz="2800" b="1">
                <a:solidFill>
                  <a:srgbClr val="FF0000"/>
                </a:solidFill>
              </a:rPr>
              <a:t>时空转移</a:t>
            </a:r>
            <a:r>
              <a:rPr sz="2800" b="1"/>
              <a:t>为线索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以</a:t>
            </a:r>
            <a:r>
              <a:rPr sz="2800" b="1">
                <a:solidFill>
                  <a:srgbClr val="FF0000"/>
                </a:solidFill>
              </a:rPr>
              <a:t>一人</a:t>
            </a:r>
            <a:r>
              <a:rPr lang="zh-CN" sz="2800" b="1">
                <a:solidFill>
                  <a:srgbClr val="FF0000"/>
                </a:solidFill>
              </a:rPr>
              <a:t>、</a:t>
            </a:r>
            <a:r>
              <a:rPr sz="2800" b="1">
                <a:solidFill>
                  <a:srgbClr val="FF0000"/>
                </a:solidFill>
              </a:rPr>
              <a:t>一事</a:t>
            </a:r>
            <a:r>
              <a:rPr lang="zh-CN" sz="2800" b="1">
                <a:solidFill>
                  <a:srgbClr val="FF0000"/>
                </a:solidFill>
              </a:rPr>
              <a:t>、</a:t>
            </a:r>
            <a:r>
              <a:rPr sz="2800" b="1">
                <a:solidFill>
                  <a:srgbClr val="FF0000"/>
                </a:solidFill>
              </a:rPr>
              <a:t>一物</a:t>
            </a:r>
            <a:r>
              <a:rPr sz="2800" b="1"/>
              <a:t>为线索。多数记叙文只有一条线索。一般记叙文的行文思路为</a:t>
            </a:r>
            <a:r>
              <a:rPr lang="zh-CN" altLang="en-US" sz="2800" b="1">
                <a:sym typeface="微软雅黑" panose="020B0503020204020204" charset="-122"/>
              </a:rPr>
              <a:t>: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把握故事情节</a:t>
            </a:r>
            <a:r>
              <a:rPr sz="2800" b="1"/>
              <a:t>→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体会思想感情</a:t>
            </a:r>
            <a:r>
              <a:rPr sz="2800" b="1"/>
              <a:t>→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探析行为行踪</a:t>
            </a:r>
            <a:r>
              <a:rPr sz="2800" b="1"/>
              <a:t>。</a:t>
            </a:r>
            <a:endParaRPr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73" name="Text Box 9"/>
          <p:cNvSpPr txBox="1"/>
          <p:nvPr/>
        </p:nvSpPr>
        <p:spPr>
          <a:xfrm>
            <a:off x="323850" y="1052830"/>
            <a:ext cx="830897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9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题型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：根据行文思路补全故事情节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3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分析人物和作者的情感变化过程</a:t>
            </a:r>
            <a:r>
              <a:rPr lang="zh-CN" sz="3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50" y="1988820"/>
            <a:ext cx="8580120" cy="388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①抓住</a:t>
            </a:r>
            <a:r>
              <a:rPr sz="2800" b="1">
                <a:solidFill>
                  <a:srgbClr val="FF0000"/>
                </a:solidFill>
              </a:rPr>
              <a:t>时间标志</a:t>
            </a:r>
            <a:r>
              <a:rPr sz="2800" b="1"/>
              <a:t>。</a:t>
            </a:r>
            <a:endParaRPr sz="2800" b="1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②抓住</a:t>
            </a:r>
            <a:r>
              <a:rPr sz="2800" b="1">
                <a:solidFill>
                  <a:srgbClr val="FF0000"/>
                </a:solidFill>
              </a:rPr>
              <a:t>地点转移</a:t>
            </a:r>
            <a:r>
              <a:rPr sz="2800" b="1"/>
              <a:t>。</a:t>
            </a:r>
            <a:endParaRPr sz="2800" b="1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③抓住</a:t>
            </a:r>
            <a:r>
              <a:rPr sz="2800" b="1">
                <a:solidFill>
                  <a:srgbClr val="FF0000"/>
                </a:solidFill>
              </a:rPr>
              <a:t>情节转换</a:t>
            </a:r>
            <a:r>
              <a:rPr sz="2800" b="1"/>
              <a:t>。任何事情的发生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都有一个变化的</a:t>
            </a:r>
            <a:r>
              <a:rPr lang="en-US" sz="2800" b="1"/>
              <a:t> </a:t>
            </a:r>
            <a:r>
              <a:rPr sz="2800" b="1"/>
              <a:t>过程。这个过程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我们可以按“</a:t>
            </a:r>
            <a:r>
              <a:rPr sz="2800" b="1">
                <a:solidFill>
                  <a:srgbClr val="FF0000"/>
                </a:solidFill>
              </a:rPr>
              <a:t>起因</a:t>
            </a:r>
            <a:r>
              <a:rPr lang="en-US" sz="2800">
                <a:solidFill>
                  <a:srgbClr val="FF0000"/>
                </a:solidFill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</a:rPr>
              <a:t>经</a:t>
            </a:r>
            <a:r>
              <a:rPr sz="2800" b="1">
                <a:solidFill>
                  <a:srgbClr val="FF0000"/>
                </a:solidFill>
              </a:rPr>
              <a:t>过</a:t>
            </a:r>
            <a:r>
              <a:rPr lang="en-US" sz="2800">
                <a:solidFill>
                  <a:srgbClr val="FF0000"/>
                </a:solidFill>
              </a:rPr>
              <a:t>——</a:t>
            </a:r>
            <a:r>
              <a:rPr sz="2800" b="1">
                <a:solidFill>
                  <a:srgbClr val="FF0000"/>
                </a:solidFill>
              </a:rPr>
              <a:t>结果</a:t>
            </a:r>
            <a:r>
              <a:rPr sz="2800" b="1"/>
              <a:t>”这样的思路来分析</a:t>
            </a:r>
            <a:r>
              <a:rPr sz="2800" b="1">
                <a:sym typeface="+mn-ea"/>
              </a:rPr>
              <a:t>;</a:t>
            </a:r>
            <a:r>
              <a:rPr sz="2800" b="1"/>
              <a:t>也可以按“</a:t>
            </a:r>
            <a:r>
              <a:rPr sz="2800" b="1">
                <a:solidFill>
                  <a:srgbClr val="FF0000"/>
                </a:solidFill>
              </a:rPr>
              <a:t>开端</a:t>
            </a:r>
            <a:r>
              <a:rPr lang="en-US" sz="2800">
                <a:solidFill>
                  <a:srgbClr val="FF0000"/>
                </a:solidFill>
                <a:sym typeface="+mn-ea"/>
              </a:rPr>
              <a:t>——</a:t>
            </a:r>
            <a:r>
              <a:rPr sz="2800" b="1">
                <a:solidFill>
                  <a:srgbClr val="FF0000"/>
                </a:solidFill>
              </a:rPr>
              <a:t>发展</a:t>
            </a:r>
            <a:r>
              <a:rPr lang="en-US" sz="2800">
                <a:solidFill>
                  <a:srgbClr val="FF0000"/>
                </a:solidFill>
                <a:sym typeface="+mn-ea"/>
              </a:rPr>
              <a:t>——</a:t>
            </a:r>
            <a:r>
              <a:rPr sz="2800" b="1">
                <a:solidFill>
                  <a:srgbClr val="FF0000"/>
                </a:solidFill>
              </a:rPr>
              <a:t>高潮</a:t>
            </a:r>
            <a:r>
              <a:rPr lang="en-US" sz="2800">
                <a:solidFill>
                  <a:srgbClr val="FF0000"/>
                </a:solidFill>
                <a:sym typeface="+mn-ea"/>
              </a:rPr>
              <a:t>——</a:t>
            </a:r>
            <a:r>
              <a:rPr sz="2800" b="1">
                <a:solidFill>
                  <a:srgbClr val="FF0000"/>
                </a:solidFill>
              </a:rPr>
              <a:t>结局</a:t>
            </a:r>
            <a:r>
              <a:rPr sz="2800" b="1"/>
              <a:t>”这样的思路来分析。</a:t>
            </a:r>
            <a:endParaRPr sz="2800" b="1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④抓住</a:t>
            </a:r>
            <a:r>
              <a:rPr sz="2800" b="1">
                <a:solidFill>
                  <a:srgbClr val="FF0000"/>
                </a:solidFill>
              </a:rPr>
              <a:t>角度变化</a:t>
            </a:r>
            <a:r>
              <a:rPr sz="2800" b="1"/>
              <a:t>。</a:t>
            </a:r>
            <a:endParaRPr sz="2800" b="1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⑤抓住</a:t>
            </a:r>
            <a:r>
              <a:rPr sz="2800" b="1">
                <a:solidFill>
                  <a:srgbClr val="FF0000"/>
                </a:solidFill>
              </a:rPr>
              <a:t>情感变化</a:t>
            </a:r>
            <a:r>
              <a:rPr sz="2800" b="1"/>
              <a:t>。</a:t>
            </a:r>
            <a:endParaRPr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73" name="Text Box 9"/>
          <p:cNvSpPr txBox="1"/>
          <p:nvPr/>
        </p:nvSpPr>
        <p:spPr>
          <a:xfrm>
            <a:off x="163195" y="1412875"/>
            <a:ext cx="8612188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题型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sz="3000" b="1">
                <a:latin typeface="宋体" panose="02010600030101010101" pitchFamily="2" charset="-122"/>
              </a:rPr>
              <a:t>理解文中加点词语的含义及作用</a:t>
            </a:r>
            <a:endParaRPr lang="zh-CN" sz="3000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50" y="1988820"/>
            <a:ext cx="8435975" cy="1512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solidFill>
                  <a:srgbClr val="FF0000"/>
                </a:solidFill>
              </a:rPr>
              <a:t>明确词语原义</a:t>
            </a:r>
            <a:r>
              <a:rPr sz="2800" b="1"/>
              <a:t>→</a:t>
            </a:r>
            <a:r>
              <a:rPr sz="2800" b="1">
                <a:solidFill>
                  <a:srgbClr val="FF0000"/>
                </a:solidFill>
              </a:rPr>
              <a:t>揣测词语语境义</a:t>
            </a:r>
            <a:r>
              <a:rPr sz="2800" b="1"/>
              <a:t>→</a:t>
            </a:r>
            <a:r>
              <a:rPr sz="2800" b="1">
                <a:solidFill>
                  <a:srgbClr val="FF0000"/>
                </a:solidFill>
              </a:rPr>
              <a:t>准确把握引申义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2800" b="1"/>
              <a:t>比喻义和象征义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2800" b="1"/>
              <a:t>→</a:t>
            </a:r>
            <a:r>
              <a:rPr sz="2800" b="1">
                <a:solidFill>
                  <a:srgbClr val="FF0000"/>
                </a:solidFill>
              </a:rPr>
              <a:t>紧密联系文章主要内容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2800" b="1"/>
              <a:t>文中主要人物性格、品格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故事情节细节等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2800" b="1"/>
              <a:t>→</a:t>
            </a:r>
            <a:r>
              <a:rPr sz="2800" b="1">
                <a:solidFill>
                  <a:srgbClr val="FF0000"/>
                </a:solidFill>
              </a:rPr>
              <a:t>联系文章主旨</a:t>
            </a:r>
            <a:r>
              <a:rPr sz="2800" b="1"/>
              <a:t>。</a:t>
            </a:r>
            <a:endParaRPr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251460" y="3570605"/>
            <a:ext cx="843597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模板</a:t>
            </a:r>
            <a:r>
              <a:rPr lang="zh-CN" altLang="en-US" sz="2800" b="1">
                <a:sym typeface="微软雅黑" panose="020B0503020204020204" charset="-122"/>
              </a:rPr>
              <a:t>:</a:t>
            </a:r>
            <a:r>
              <a:rPr sz="2800" b="1">
                <a:solidFill>
                  <a:srgbClr val="FF0000"/>
                </a:solidFill>
              </a:rPr>
              <a:t>“xx”一词原指·····</a:t>
            </a:r>
            <a:r>
              <a:rPr sz="2800" b="1">
                <a:solidFill>
                  <a:srgbClr val="FF0000"/>
                </a:solidFill>
                <a:sym typeface="+mn-ea"/>
              </a:rPr>
              <a:t>·</a:t>
            </a:r>
            <a:r>
              <a:rPr sz="2800" b="1">
                <a:solidFill>
                  <a:srgbClr val="FF0000"/>
                </a:solidFill>
              </a:rPr>
              <a:t>,这里指·····</a:t>
            </a:r>
            <a:r>
              <a:rPr sz="2800" b="1">
                <a:solidFill>
                  <a:srgbClr val="FF0000"/>
                </a:solidFill>
                <a:sym typeface="+mn-ea"/>
              </a:rPr>
              <a:t>·,</a:t>
            </a:r>
            <a:r>
              <a:rPr sz="2800" b="1">
                <a:solidFill>
                  <a:srgbClr val="FF0000"/>
                </a:solidFill>
              </a:rPr>
              <a:t>起到了·····</a:t>
            </a:r>
            <a:r>
              <a:rPr sz="2800" b="1">
                <a:solidFill>
                  <a:srgbClr val="FF0000"/>
                </a:solidFill>
                <a:sym typeface="+mn-ea"/>
              </a:rPr>
              <a:t>·</a:t>
            </a:r>
            <a:r>
              <a:rPr sz="2800" b="1">
                <a:solidFill>
                  <a:srgbClr val="FF0000"/>
                </a:solidFill>
              </a:rPr>
              <a:t>的作用</a:t>
            </a:r>
            <a:r>
              <a:rPr sz="2800" b="1"/>
              <a:t>。</a:t>
            </a:r>
            <a:endParaRPr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73" name="Text Box 9"/>
          <p:cNvSpPr txBox="1"/>
          <p:nvPr/>
        </p:nvSpPr>
        <p:spPr>
          <a:xfrm>
            <a:off x="163195" y="1412875"/>
            <a:ext cx="8612188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题型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sz="3000" b="1">
                <a:latin typeface="宋体" panose="02010600030101010101" pitchFamily="2" charset="-122"/>
              </a:rPr>
              <a:t>指出文中指示代词指代的对象。</a:t>
            </a:r>
            <a:endParaRPr lang="zh-CN" sz="3000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9725" y="1988820"/>
            <a:ext cx="8435975" cy="2460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①常考的指代词有“这、那、这些、其他、以上、如此、此”等等</a:t>
            </a:r>
            <a:r>
              <a:rPr sz="2800" b="1">
                <a:sym typeface="+mn-ea"/>
              </a:rPr>
              <a:t>;</a:t>
            </a:r>
            <a:endParaRPr sz="2800" b="1"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②一般是</a:t>
            </a:r>
            <a:r>
              <a:rPr sz="2800" b="1">
                <a:solidFill>
                  <a:srgbClr val="FF0000"/>
                </a:solidFill>
              </a:rPr>
              <a:t>往前找</a:t>
            </a:r>
            <a:r>
              <a:rPr sz="2800" b="1">
                <a:sym typeface="+mn-ea"/>
              </a:rPr>
              <a:t>;</a:t>
            </a:r>
            <a:endParaRPr sz="2800" b="1"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③找到之后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将找到的内容放在指代词所在的句中读一读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看是否合适</a:t>
            </a:r>
            <a:r>
              <a:rPr lang="zh-CN" sz="2800" b="1"/>
              <a:t>。</a:t>
            </a:r>
            <a:endParaRPr 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73" name="Text Box 9"/>
          <p:cNvSpPr txBox="1"/>
          <p:nvPr/>
        </p:nvSpPr>
        <p:spPr>
          <a:xfrm>
            <a:off x="163195" y="1412875"/>
            <a:ext cx="8612188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题型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sz="3000" b="1">
                <a:latin typeface="宋体" panose="02010600030101010101" pitchFamily="2" charset="-122"/>
              </a:rPr>
              <a:t>指出文中画线句子的含义及作用</a:t>
            </a:r>
            <a:endParaRPr lang="zh-CN" sz="3000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3695" y="1916430"/>
            <a:ext cx="8435975" cy="1512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/>
              <a:t>       </a:t>
            </a:r>
            <a:r>
              <a:rPr sz="2800" b="1"/>
              <a:t>这些句子包括</a:t>
            </a:r>
            <a:r>
              <a:rPr lang="zh-CN" altLang="en-US" sz="2800" b="1">
                <a:sym typeface="微软雅黑" panose="020B0503020204020204" charset="-122"/>
              </a:rPr>
              <a:t>:</a:t>
            </a:r>
            <a:r>
              <a:rPr sz="2800" b="1"/>
              <a:t>①</a:t>
            </a:r>
            <a:r>
              <a:rPr lang="zh-CN" sz="2800" b="1"/>
              <a:t>点明</a:t>
            </a:r>
            <a:r>
              <a:rPr sz="2800" b="1"/>
              <a:t>主旨的句子</a:t>
            </a:r>
            <a:r>
              <a:rPr sz="2800" b="1">
                <a:sym typeface="+mn-ea"/>
              </a:rPr>
              <a:t>;</a:t>
            </a:r>
            <a:r>
              <a:rPr sz="2800" b="1"/>
              <a:t>②描写、议论、抒情的句子</a:t>
            </a:r>
            <a:r>
              <a:rPr sz="2800" b="1">
                <a:sym typeface="+mn-ea"/>
              </a:rPr>
              <a:t>;</a:t>
            </a:r>
            <a:r>
              <a:rPr sz="2800" b="1"/>
              <a:t>③总结全文的句子</a:t>
            </a:r>
            <a:r>
              <a:rPr sz="2800" b="1">
                <a:sym typeface="+mn-ea"/>
              </a:rPr>
              <a:t>;</a:t>
            </a:r>
            <a:r>
              <a:rPr sz="2800" b="1"/>
              <a:t>④起承转合的句子</a:t>
            </a:r>
            <a:r>
              <a:rPr sz="2800" b="1">
                <a:sym typeface="+mn-ea"/>
              </a:rPr>
              <a:t>;</a:t>
            </a:r>
            <a:r>
              <a:rPr sz="2800" b="1"/>
              <a:t>⑤运用各种修辞手法的句子。</a:t>
            </a:r>
            <a:endParaRPr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314325" y="3429000"/>
            <a:ext cx="8486775" cy="2460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/>
              <a:t>       </a:t>
            </a:r>
            <a:r>
              <a:rPr sz="2800" b="1"/>
              <a:t>含义及作用</a:t>
            </a:r>
            <a:r>
              <a:rPr lang="zh-CN" altLang="en-US" sz="2800" b="1">
                <a:sym typeface="微软雅黑" panose="020B0503020204020204" charset="-122"/>
              </a:rPr>
              <a:t>:</a:t>
            </a:r>
            <a:endParaRPr lang="zh-CN" altLang="en-US" sz="2800" b="1">
              <a:sym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ym typeface="微软雅黑" panose="020B0503020204020204" charset="-122"/>
              </a:rPr>
              <a:t> </a:t>
            </a:r>
            <a:r>
              <a:rPr lang="en-US" altLang="zh-CN" sz="2800" b="1">
                <a:sym typeface="微软雅黑" panose="020B0503020204020204" charset="-122"/>
              </a:rPr>
              <a:t>      </a:t>
            </a:r>
            <a:r>
              <a:rPr sz="2800" b="1"/>
              <a:t>①句子中的</a:t>
            </a:r>
            <a:r>
              <a:rPr sz="2800" b="1">
                <a:solidFill>
                  <a:srgbClr val="FF0000"/>
                </a:solidFill>
              </a:rPr>
              <a:t>关键词</a:t>
            </a:r>
            <a:r>
              <a:rPr lang="zh-CN" sz="2800" b="1"/>
              <a:t>。</a:t>
            </a:r>
            <a:r>
              <a:rPr sz="2800" b="1"/>
              <a:t>从关键词</a:t>
            </a:r>
            <a:r>
              <a:rPr lang="zh-CN" sz="2800" b="1"/>
              <a:t>入</a:t>
            </a:r>
            <a:r>
              <a:rPr sz="2800" b="1"/>
              <a:t>手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通过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替换词语</a:t>
            </a:r>
            <a:r>
              <a:rPr sz="2800" b="1"/>
              <a:t>的方法</a:t>
            </a:r>
            <a:r>
              <a:rPr lang="zh-CN" sz="2800" b="1"/>
              <a:t>来</a:t>
            </a:r>
            <a:r>
              <a:rPr sz="2800" b="1">
                <a:solidFill>
                  <a:srgbClr val="FF0000"/>
                </a:solidFill>
              </a:rPr>
              <a:t>把握语境意义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把握句子的含义</a:t>
            </a:r>
            <a:r>
              <a:rPr lang="zh-CN" sz="2800" b="1"/>
              <a:t>。</a:t>
            </a:r>
            <a:endParaRPr lang="zh-CN" sz="2800" b="1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/>
              <a:t> </a:t>
            </a:r>
            <a:r>
              <a:rPr lang="en-US" altLang="zh-CN" sz="2800" b="1"/>
              <a:t>      </a:t>
            </a:r>
            <a:r>
              <a:rPr lang="zh-CN" sz="2800" b="1"/>
              <a:t>②</a:t>
            </a:r>
            <a:r>
              <a:rPr lang="zh-CN" sz="2800" b="1">
                <a:solidFill>
                  <a:srgbClr val="FF0000"/>
                </a:solidFill>
              </a:rPr>
              <a:t>分析修辞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</a:rPr>
              <a:t>探究句意</a:t>
            </a:r>
            <a:r>
              <a:rPr lang="zh-CN" sz="2800" b="1"/>
              <a:t>。从</a:t>
            </a:r>
            <a:r>
              <a:rPr lang="zh-CN" sz="2800" b="1">
                <a:solidFill>
                  <a:srgbClr val="FF0000"/>
                </a:solidFill>
              </a:rPr>
              <a:t>比喻、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拟人、反复、</a:t>
            </a:r>
            <a:r>
              <a:rPr lang="zh-CN" sz="2800" b="1">
                <a:solidFill>
                  <a:srgbClr val="FF0000"/>
                </a:solidFill>
              </a:rPr>
              <a:t>象征等修辞意义</a:t>
            </a:r>
            <a:r>
              <a:rPr lang="zh-CN" sz="2800" b="1"/>
              <a:t>中去理解子的</a:t>
            </a:r>
            <a:r>
              <a:rPr lang="zh-CN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“句外之意”“言外之音”。</a:t>
            </a:r>
            <a:endParaRPr lang="zh-CN" sz="2800" b="1">
              <a:solidFill>
                <a:schemeClr val="tx1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1460" y="764540"/>
            <a:ext cx="859155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/>
              <a:t>       </a:t>
            </a:r>
            <a:r>
              <a:rPr sz="2800" b="1"/>
              <a:t>③</a:t>
            </a:r>
            <a:r>
              <a:rPr lang="zh-CN" sz="2800" b="1"/>
              <a:t>句子</a:t>
            </a:r>
            <a:r>
              <a:rPr sz="2800" b="1"/>
              <a:t>的位置。如果是</a:t>
            </a:r>
            <a:r>
              <a:rPr lang="zh-CN" sz="2800" b="1">
                <a:solidFill>
                  <a:srgbClr val="FF0000"/>
                </a:solidFill>
              </a:rPr>
              <a:t>总领</a:t>
            </a:r>
            <a:r>
              <a:rPr sz="2800" b="1">
                <a:solidFill>
                  <a:srgbClr val="FF0000"/>
                </a:solidFill>
              </a:rPr>
              <a:t>句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理解</a:t>
            </a:r>
            <a:r>
              <a:rPr sz="2800" b="1"/>
              <a:t>它必须从它的</a:t>
            </a:r>
            <a:r>
              <a:rPr sz="2800" b="1">
                <a:solidFill>
                  <a:srgbClr val="FF0000"/>
                </a:solidFill>
              </a:rPr>
              <a:t>下文去</a:t>
            </a:r>
            <a:r>
              <a:rPr lang="zh-CN" sz="2800" b="1">
                <a:solidFill>
                  <a:srgbClr val="FF0000"/>
                </a:solidFill>
              </a:rPr>
              <a:t>搜索</a:t>
            </a:r>
            <a:r>
              <a:rPr sz="2800" b="1">
                <a:solidFill>
                  <a:srgbClr val="FF0000"/>
                </a:solidFill>
              </a:rPr>
              <a:t>相关</a:t>
            </a:r>
            <a:r>
              <a:rPr lang="zh-CN" sz="2800" b="1">
                <a:solidFill>
                  <a:srgbClr val="FF0000"/>
                </a:solidFill>
              </a:rPr>
              <a:t>消息</a:t>
            </a:r>
            <a:r>
              <a:rPr sz="2800" b="1">
                <a:sym typeface="+mn-ea"/>
              </a:rPr>
              <a:t>;</a:t>
            </a:r>
            <a:r>
              <a:rPr sz="2800" b="1">
                <a:sym typeface="+mn-ea"/>
              </a:rPr>
              <a:t>如果是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总结</a:t>
            </a:r>
            <a:r>
              <a:rPr sz="2800" b="1">
                <a:solidFill>
                  <a:srgbClr val="FF0000"/>
                </a:solidFill>
                <a:sym typeface="+mn-ea"/>
              </a:rPr>
              <a:t>句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需要从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上文寻找</a:t>
            </a:r>
            <a:r>
              <a:rPr sz="2800" b="1">
                <a:solidFill>
                  <a:srgbClr val="FF0000"/>
                </a:solidFill>
                <a:sym typeface="+mn-ea"/>
              </a:rPr>
              <a:t>相关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消息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确定答案要点</a:t>
            </a:r>
            <a:r>
              <a:rPr sz="2800" b="1">
                <a:sym typeface="+mn-ea"/>
              </a:rPr>
              <a:t>;如果</a:t>
            </a:r>
            <a:r>
              <a:rPr lang="zh-CN" sz="2800" b="1">
                <a:sym typeface="+mn-ea"/>
              </a:rPr>
              <a:t>是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过渡</a:t>
            </a:r>
            <a:r>
              <a:rPr sz="2800" b="1">
                <a:solidFill>
                  <a:srgbClr val="FF0000"/>
                </a:solidFill>
                <a:sym typeface="+mn-ea"/>
              </a:rPr>
              <a:t>句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就要密切</a:t>
            </a:r>
            <a:r>
              <a:rPr sz="2800" b="1">
                <a:solidFill>
                  <a:srgbClr val="FF0000"/>
                </a:solidFill>
              </a:rPr>
              <a:t>关注上下文段的内容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准确理解它的</a:t>
            </a:r>
            <a:r>
              <a:rPr lang="zh-CN" sz="2800" b="1">
                <a:solidFill>
                  <a:srgbClr val="FF0000"/>
                </a:solidFill>
              </a:rPr>
              <a:t>内涵</a:t>
            </a:r>
            <a:r>
              <a:rPr sz="2800" b="1"/>
              <a:t>。</a:t>
            </a:r>
            <a:endParaRPr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276225" y="2623185"/>
            <a:ext cx="859155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/>
              <a:t>       </a:t>
            </a:r>
            <a:r>
              <a:rPr sz="2800" b="1"/>
              <a:t>④句子的表达特点。有些句子运用了一定的表现手法和表达方式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2800" b="1">
                <a:solidFill>
                  <a:srgbClr val="FF0000"/>
                </a:solidFill>
              </a:rPr>
              <a:t>先抑后扬、寓情于景、情景交融、虚实结合、动静结合</a:t>
            </a:r>
            <a:r>
              <a:rPr lang="en-US" sz="2800" b="1">
                <a:latin typeface="宋体" panose="02010600030101010101" pitchFamily="2" charset="-122"/>
              </a:rPr>
              <a:t>……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)。</a:t>
            </a:r>
            <a:r>
              <a:rPr sz="2800" b="1"/>
              <a:t>对以上这样的句子要从分析它们的表达特点</a:t>
            </a:r>
            <a:r>
              <a:rPr lang="zh-CN" sz="2800" b="1"/>
              <a:t>入</a:t>
            </a:r>
            <a:r>
              <a:rPr sz="2800" b="1"/>
              <a:t>手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明确它们</a:t>
            </a:r>
            <a:r>
              <a:rPr sz="2800" b="1">
                <a:solidFill>
                  <a:srgbClr val="FF0000"/>
                </a:solidFill>
              </a:rPr>
              <a:t>运用了怎样的手法和技巧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揣摩它们的表达目的和表达效果</a:t>
            </a:r>
            <a:r>
              <a:rPr sz="2800" b="1"/>
              <a:t>。</a:t>
            </a:r>
            <a:endParaRPr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251460" y="4868545"/>
            <a:ext cx="85915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/>
              <a:t>       </a:t>
            </a:r>
            <a:r>
              <a:rPr sz="2800" b="1"/>
              <a:t>⑤文章的中心。对其深层含义的把握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从探究</a:t>
            </a:r>
            <a:r>
              <a:rPr sz="2800" b="1">
                <a:solidFill>
                  <a:srgbClr val="FF0000"/>
                </a:solidFill>
              </a:rPr>
              <a:t>作者的写作目的</a:t>
            </a:r>
            <a:r>
              <a:rPr lang="zh-CN" sz="2800" b="1">
                <a:solidFill>
                  <a:srgbClr val="FF0000"/>
                </a:solidFill>
              </a:rPr>
              <a:t>入</a:t>
            </a:r>
            <a:r>
              <a:rPr sz="2800" b="1">
                <a:solidFill>
                  <a:srgbClr val="FF0000"/>
                </a:solidFill>
              </a:rPr>
              <a:t>手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结合中心思想来分析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领会句子含义</a:t>
            </a:r>
            <a:r>
              <a:rPr sz="2800" b="1"/>
              <a:t>。</a:t>
            </a:r>
            <a:endParaRPr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73" name="Text Box 9"/>
          <p:cNvSpPr txBox="1"/>
          <p:nvPr/>
        </p:nvSpPr>
        <p:spPr>
          <a:xfrm>
            <a:off x="198120" y="1052830"/>
            <a:ext cx="8612188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题型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sz="3000" b="1">
                <a:latin typeface="宋体" panose="02010600030101010101" pitchFamily="2" charset="-122"/>
              </a:rPr>
              <a:t>这个句子在文中反复出现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</a:rPr>
              <a:t>请从结构、情感和主旨</a:t>
            </a:r>
            <a:r>
              <a:rPr lang="zh-CN" sz="3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000" b="1">
                <a:latin typeface="宋体" panose="02010600030101010101" pitchFamily="2" charset="-122"/>
              </a:rPr>
              <a:t>内容</a:t>
            </a:r>
            <a:r>
              <a:rPr lang="zh-CN" sz="3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3000" b="1">
                <a:latin typeface="宋体" panose="02010600030101010101" pitchFamily="2" charset="-122"/>
              </a:rPr>
              <a:t>三个角度分析其作用</a:t>
            </a:r>
            <a:endParaRPr lang="zh-CN" sz="3000" b="1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850" y="2132330"/>
            <a:ext cx="8486775" cy="388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/>
              <a:t>        </a:t>
            </a:r>
            <a:r>
              <a:rPr sz="2800" b="1"/>
              <a:t>在文中反复出现的句子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在</a:t>
            </a:r>
            <a:r>
              <a:rPr sz="2800" b="1">
                <a:solidFill>
                  <a:srgbClr val="FF0000"/>
                </a:solidFill>
              </a:rPr>
              <a:t>内容上</a:t>
            </a:r>
            <a:r>
              <a:rPr sz="2800" b="1"/>
              <a:t>有</a:t>
            </a:r>
            <a:r>
              <a:rPr sz="2800" b="1">
                <a:solidFill>
                  <a:srgbClr val="FF0000"/>
                </a:solidFill>
              </a:rPr>
              <a:t>突出文章的中心、突出人物性格或者作者所要表达的某种思想情感</a:t>
            </a:r>
            <a:r>
              <a:rPr sz="2800" b="1"/>
              <a:t>等作用</a:t>
            </a:r>
            <a:r>
              <a:rPr lang="zh-CN" sz="2800" b="1"/>
              <a:t>。</a:t>
            </a:r>
            <a:endParaRPr lang="zh-CN" sz="2800" b="1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/>
              <a:t> </a:t>
            </a:r>
            <a:r>
              <a:rPr lang="en-US" altLang="zh-CN" sz="2800" b="1"/>
              <a:t>       </a:t>
            </a:r>
            <a:r>
              <a:rPr sz="2800" b="1"/>
              <a:t>在</a:t>
            </a:r>
            <a:r>
              <a:rPr sz="2800" b="1">
                <a:solidFill>
                  <a:srgbClr val="FF0000"/>
                </a:solidFill>
              </a:rPr>
              <a:t>结构</a:t>
            </a:r>
            <a:r>
              <a:rPr sz="2800" b="1"/>
              <a:t>上有</a:t>
            </a:r>
            <a:r>
              <a:rPr sz="2800" b="1">
                <a:solidFill>
                  <a:srgbClr val="FF0000"/>
                </a:solidFill>
              </a:rPr>
              <a:t>前后照应、埋下伏笔</a:t>
            </a:r>
            <a:r>
              <a:rPr sz="2800" b="1"/>
              <a:t>的作用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对下文将要出现的人物和事件预先作的某种提示或暗示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使文章结构严密紧凑完整。</a:t>
            </a:r>
            <a:endParaRPr sz="2800" b="1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 </a:t>
            </a:r>
            <a:r>
              <a:rPr lang="en-US" sz="2800" b="1"/>
              <a:t>      </a:t>
            </a:r>
            <a:r>
              <a:rPr lang="zh-CN" sz="2800" b="1"/>
              <a:t>在</a:t>
            </a:r>
            <a:r>
              <a:rPr sz="2800" b="1"/>
              <a:t>情感表达上运用了反复的修辞手法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有</a:t>
            </a:r>
            <a:r>
              <a:rPr sz="2800" b="1">
                <a:solidFill>
                  <a:srgbClr val="FF0000"/>
                </a:solidFill>
              </a:rPr>
              <a:t>强化情感和一唱三叹</a:t>
            </a:r>
            <a:r>
              <a:rPr sz="2800" b="1"/>
              <a:t>之效。</a:t>
            </a:r>
            <a:endParaRPr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73" name="Text Box 9"/>
          <p:cNvSpPr txBox="1"/>
          <p:nvPr/>
        </p:nvSpPr>
        <p:spPr>
          <a:xfrm>
            <a:off x="179705" y="764540"/>
            <a:ext cx="8612188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题型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sz="3000" b="1">
                <a:latin typeface="宋体" panose="02010600030101010101" pitchFamily="2" charset="-122"/>
              </a:rPr>
              <a:t>分析文章X段在全文中的作用</a:t>
            </a:r>
            <a:endParaRPr lang="zh-CN" sz="3000" b="1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8930" y="1974850"/>
            <a:ext cx="8625205" cy="388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①</a:t>
            </a:r>
            <a:r>
              <a:rPr sz="2800" b="1">
                <a:solidFill>
                  <a:srgbClr val="0000FF"/>
                </a:solidFill>
              </a:rPr>
              <a:t>首段</a:t>
            </a:r>
            <a:r>
              <a:rPr sz="2800" b="1"/>
              <a:t>。内容上</a:t>
            </a:r>
            <a:r>
              <a:rPr sz="2800" b="1">
                <a:solidFill>
                  <a:srgbClr val="FF0000"/>
                </a:solidFill>
              </a:rPr>
              <a:t>点明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2800" b="1">
                <a:solidFill>
                  <a:srgbClr val="FF0000"/>
                </a:solidFill>
              </a:rPr>
              <a:t>或引出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2800" b="1">
                <a:solidFill>
                  <a:srgbClr val="FF0000"/>
                </a:solidFill>
              </a:rPr>
              <a:t>叙写的人事物景</a:t>
            </a:r>
            <a:r>
              <a:rPr sz="2800" b="1">
                <a:sym typeface="+mn-ea"/>
              </a:rPr>
              <a:t>;</a:t>
            </a:r>
            <a:r>
              <a:rPr sz="2800" b="1">
                <a:solidFill>
                  <a:srgbClr val="FF0000"/>
                </a:solidFill>
              </a:rPr>
              <a:t>设置悬念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激发读者阅读兴趣</a:t>
            </a:r>
            <a:r>
              <a:rPr sz="2800" b="1"/>
              <a:t>。结构上</a:t>
            </a:r>
            <a:r>
              <a:rPr sz="2800" b="1">
                <a:solidFill>
                  <a:srgbClr val="FF0000"/>
                </a:solidFill>
              </a:rPr>
              <a:t>开门见山统领全篇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提纲挈领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引起下文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引起悬念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营造氛围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奠定基调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铺垫伏笔</a:t>
            </a:r>
            <a:r>
              <a:rPr sz="2800" b="1"/>
              <a:t>。</a:t>
            </a:r>
            <a:endParaRPr sz="2800" b="1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②</a:t>
            </a:r>
            <a:r>
              <a:rPr sz="2800" b="1">
                <a:solidFill>
                  <a:srgbClr val="0000FF"/>
                </a:solidFill>
              </a:rPr>
              <a:t>过渡段</a:t>
            </a:r>
            <a:r>
              <a:rPr sz="2800" b="1"/>
              <a:t>。内容上</a:t>
            </a:r>
            <a:r>
              <a:rPr sz="2800" b="1">
                <a:solidFill>
                  <a:srgbClr val="FF0000"/>
                </a:solidFill>
              </a:rPr>
              <a:t>由总到分</a:t>
            </a:r>
            <a:r>
              <a:rPr lang="zh-CN" sz="2800" b="1">
                <a:solidFill>
                  <a:srgbClr val="FF0000"/>
                </a:solidFill>
              </a:rPr>
              <a:t>或</a:t>
            </a:r>
            <a:r>
              <a:rPr sz="2800" b="1">
                <a:solidFill>
                  <a:srgbClr val="FF0000"/>
                </a:solidFill>
              </a:rPr>
              <a:t>由分到总的转换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结构上</a:t>
            </a:r>
            <a:r>
              <a:rPr sz="2800" b="1">
                <a:solidFill>
                  <a:srgbClr val="FF0000"/>
                </a:solidFill>
              </a:rPr>
              <a:t>引出下文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或承上启下的过渡作用</a:t>
            </a:r>
            <a:r>
              <a:rPr sz="2800" b="1"/>
              <a:t>。</a:t>
            </a:r>
            <a:endParaRPr sz="2800" b="1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③</a:t>
            </a:r>
            <a:r>
              <a:rPr sz="2800" b="1">
                <a:solidFill>
                  <a:srgbClr val="0000FF"/>
                </a:solidFill>
              </a:rPr>
              <a:t>结尾段</a:t>
            </a:r>
            <a:r>
              <a:rPr sz="2800" b="1"/>
              <a:t>。内容上</a:t>
            </a:r>
            <a:r>
              <a:rPr sz="2800" b="1">
                <a:solidFill>
                  <a:srgbClr val="FF0000"/>
                </a:solidFill>
              </a:rPr>
              <a:t>点明主旨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2800" b="1">
                <a:solidFill>
                  <a:srgbClr val="FF0000"/>
                </a:solidFill>
              </a:rPr>
              <a:t>或深化主题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升华情感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发出号召和倡议</a:t>
            </a:r>
            <a:r>
              <a:rPr sz="2800" b="1"/>
              <a:t>。结构上</a:t>
            </a:r>
            <a:r>
              <a:rPr sz="2800" b="1">
                <a:solidFill>
                  <a:srgbClr val="FF0000"/>
                </a:solidFill>
              </a:rPr>
              <a:t>总结全文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呼应开头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2800" b="1">
                <a:solidFill>
                  <a:srgbClr val="FF0000"/>
                </a:solidFill>
              </a:rPr>
              <a:t>或上文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使文章结构完整</a:t>
            </a:r>
            <a:r>
              <a:rPr sz="2800" b="1"/>
              <a:t>。</a:t>
            </a:r>
            <a:endParaRPr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395605" y="1340485"/>
            <a:ext cx="8435975" cy="56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/>
              <a:t>模板</a:t>
            </a:r>
            <a:r>
              <a:rPr lang="zh-CN" altLang="en-US" sz="2800" b="1">
                <a:sym typeface="微软雅黑" panose="020B0503020204020204" charset="-122"/>
              </a:rPr>
              <a:t>:</a:t>
            </a:r>
            <a:r>
              <a:rPr sz="2800" b="1"/>
              <a:t>包括段落内容和结构两方面的赏析。</a:t>
            </a:r>
            <a:endParaRPr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0</TotalTime>
  <Words>1890</Words>
  <Application>WPS 演示</Application>
  <PresentationFormat>在屏幕上显示</PresentationFormat>
  <Paragraphs>80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微软雅黑</vt:lpstr>
      <vt:lpstr>SimSun-ExtB</vt:lpstr>
      <vt:lpstr>黑体</vt:lpstr>
      <vt:lpstr>Arial Unicode MS</vt:lpstr>
      <vt:lpstr>Calibri</vt:lpstr>
      <vt:lpstr>楷体</vt:lpstr>
      <vt:lpstr>Watermark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dell</cp:lastModifiedBy>
  <cp:revision>54</cp:revision>
  <dcterms:created xsi:type="dcterms:W3CDTF">2013-03-30T14:15:00Z</dcterms:created>
  <dcterms:modified xsi:type="dcterms:W3CDTF">2022-01-06T07:12:08Z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6EBA5FAFCD954620BCE121F920FBF161</vt:lpwstr>
  </property>
</Properties>
</file>