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79" r:id="rId12"/>
    <p:sldId id="266" r:id="rId13"/>
    <p:sldId id="280" r:id="rId14"/>
    <p:sldId id="267" r:id="rId15"/>
    <p:sldId id="281" r:id="rId16"/>
    <p:sldId id="268" r:id="rId17"/>
    <p:sldId id="270" r:id="rId18"/>
    <p:sldId id="269" r:id="rId19"/>
    <p:sldId id="271" r:id="rId20"/>
    <p:sldId id="272" r:id="rId21"/>
    <p:sldId id="273" r:id="rId22"/>
    <p:sldId id="274" r:id="rId23"/>
    <p:sldId id="294" r:id="rId24"/>
    <p:sldId id="295" r:id="rId25"/>
    <p:sldId id="275" r:id="rId26"/>
    <p:sldId id="276" r:id="rId27"/>
    <p:sldId id="282" r:id="rId28"/>
    <p:sldId id="283" r:id="rId29"/>
    <p:sldId id="287" r:id="rId30"/>
    <p:sldId id="288" r:id="rId31"/>
    <p:sldId id="289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理杭 金" initials="理金" lastIdx="3" clrIdx="0">
    <p:extLst>
      <p:ext uri="{19B8F6BF-5375-455C-9EA6-DF929625EA0E}">
        <p15:presenceInfo xmlns:p15="http://schemas.microsoft.com/office/powerpoint/2012/main" userId="438dde0452c64d1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CDE"/>
    <a:srgbClr val="F2CAC9"/>
    <a:srgbClr val="BDAEAD"/>
    <a:srgbClr val="CF4813"/>
    <a:srgbClr val="322F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9" autoAdjust="0"/>
    <p:restoredTop sz="94660"/>
  </p:normalViewPr>
  <p:slideViewPr>
    <p:cSldViewPr snapToGrid="0">
      <p:cViewPr varScale="1">
        <p:scale>
          <a:sx n="80" d="100"/>
          <a:sy n="80" d="100"/>
        </p:scale>
        <p:origin x="74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3E1B0-64B7-406A-B346-6E3C7804A6B2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72D7FE-41C3-40C9-8DA2-3739969ED9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28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D7FE-41C3-40C9-8DA2-3739969ED92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63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B06576-022D-8009-BDDF-859AC5E7C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ACAF0F1-CD70-6E58-37C7-9D0646E5B5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3FD8EE-9AF2-C08E-D935-5E02A8F8E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211833-5E61-A2C1-39FC-AE91CDC3E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956D15-9E83-9EDA-AA12-C77CF5F54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76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3F1DC6-3303-3645-208F-BEFFB75FF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FCECCE-6A07-C265-A8A6-F201504BC0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C21255-6D69-D293-42DE-72A93A0EB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77C540-FF61-9FD8-997B-F0DB1D518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8F1A30-A9C5-49DF-3760-77FAF9901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16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85126B-8475-63A6-4CC1-ACA9DE758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3C4F1E-85F2-DDC4-F1EA-A8F48B502C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859063-DBCE-544D-41CD-0113874A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084EC1-DEEB-D719-240D-6A1CD9423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41AD48-FC66-75D5-A2AE-84EB4DCEC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34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2BD3A9-11D9-9185-CD1E-1DA4473A9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90F857-5276-73BD-6314-A96FC6695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84F355-8520-4C58-803F-D293FBB5F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E20A68-0D98-BD6C-A714-FF018B5A2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0F9377-2327-D409-556A-76705DE7D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238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0F4CFA-B657-E381-62E4-EC0BED26A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ABA025-23F5-570F-8207-FD327482A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18DE85-1683-360C-D373-1867EFD9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5AC791-8DA3-7B78-0D4A-058223BC3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1515F6-3349-4707-E870-E0D4FFBBB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63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E7368F-9C8E-0839-7A3A-16BA351B2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4E1A64-79D8-39B8-B12D-13440FE249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5844B0F-01D9-7EA5-44BC-0A13D704D6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4AF1B2-F7A0-EA15-A7FC-7F87FCC6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8D6AB1-DEC5-FD70-A342-A13F1B25A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CD92E9-31B2-15DD-3414-B124056A2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5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979F94-5345-D253-C2E4-3719D59C6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A87118-83B3-BEF5-468E-9616605FE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8BA396-1B4B-A173-270C-538836553E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D082B12-F70C-40FB-DB0E-8525E3AAD6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292F48F-C3D5-7DC8-EE77-DA95F00B98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9FED2E6-BAE1-9D20-A97F-2C144DA7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81A48CC-4F9E-519C-8220-3DEABCE28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C32EDF0-D55E-B6FD-000C-A75799AD8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26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C79FD3-270E-7316-E5ED-53E3482FA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D5F0A4F-47D2-6A8A-0644-399A661BB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6BD7372-DFD8-B468-031A-3A7C7036B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188A0CF-2DC7-2ADD-E702-67E09639A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760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589581-740C-8A3D-FE77-876A82335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D5F08A4-EF14-4408-936F-7A323F0A9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785F9D2-7347-052A-236C-760AEB35A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30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E1B20A-A734-C9F0-9B65-32BA4033F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D9F5C3-1982-6D23-1C64-8110F858A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A2F8642-9294-BAD4-552E-51EB03E75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EFB4BB-C199-CF40-39E4-8F3900CC4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9499926-9A0C-E5DF-7380-7F0D3A6A3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BAD51C4-2066-BEFD-FB16-CD94EA91C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35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BE2C64-41FE-2568-25AF-FDAF51821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B0669F4-867A-2F54-7A6A-3B8FA6AEF0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75791F9-9C8A-34FB-852C-98092C460F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D0564C0-0D21-A086-292A-725A7AACE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B74CF9-0665-05DF-35D3-8D48DB112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2E014D-204A-A487-22C3-6B8C5833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3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C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E9B78AB-B0A0-969A-3C10-6FCF8683C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FB5E57-8734-C6CE-97FF-4A95CF477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567C26-5943-7402-1D10-F68F9AFE0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8231A-F296-414B-B197-251FD75F2C01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23BB1A-654F-7554-8251-2973697C3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B10E70-0026-1991-8D10-638398EA00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B5766-D20A-454C-81CC-91826CC1B76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7DE478A-19CD-2D6C-678A-9D91B752CC2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6662"/>
            <a:ext cx="12192000" cy="435133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71AED9F-7A09-4C56-42A0-5431FC8B80F3}"/>
              </a:ext>
            </a:extLst>
          </p:cNvPr>
          <p:cNvSpPr txBox="1"/>
          <p:nvPr userDrawn="1"/>
        </p:nvSpPr>
        <p:spPr>
          <a:xfrm>
            <a:off x="8153400" y="6075144"/>
            <a:ext cx="3889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早知如此绊人心，何如当初莫相识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13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84%92%E5%AE%B6%E6%80%9D%E6%83%B3/742125?fromModule=lemma_inlink" TargetMode="External"/><Relationship Id="rId2" Type="http://schemas.openxmlformats.org/officeDocument/2006/relationships/hyperlink" Target="https://baike.baidu.com/item/%E5%AD%94%E5%AD%90/1584?fromModule=lemma_inlink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F9E249-1D2B-196B-C935-4D33CBA5BE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7536" y="2637057"/>
            <a:ext cx="12487072" cy="1583886"/>
          </a:xfrm>
        </p:spPr>
        <p:txBody>
          <a:bodyPr>
            <a:noAutofit/>
          </a:bodyPr>
          <a:lstStyle/>
          <a:p>
            <a:r>
              <a:rPr lang="zh-CN" altLang="en-US" sz="12400" dirty="0">
                <a:latin typeface="楷体" panose="02010609060101010101" pitchFamily="49" charset="-122"/>
                <a:ea typeface="楷体" panose="02010609060101010101" pitchFamily="49" charset="-122"/>
              </a:rPr>
              <a:t>寡人之于国也</a:t>
            </a:r>
          </a:p>
        </p:txBody>
      </p:sp>
    </p:spTree>
    <p:extLst>
      <p:ext uri="{BB962C8B-B14F-4D97-AF65-F5344CB8AC3E}">
        <p14:creationId xmlns:p14="http://schemas.microsoft.com/office/powerpoint/2010/main" val="1352557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B6B11D-22E6-983F-BF37-B70869C829A6}"/>
              </a:ext>
            </a:extLst>
          </p:cNvPr>
          <p:cNvSpPr txBox="1"/>
          <p:nvPr/>
        </p:nvSpPr>
        <p:spPr>
          <a:xfrm>
            <a:off x="766762" y="778460"/>
            <a:ext cx="10658475" cy="4351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rgbClr val="0F0F0F"/>
                </a:solidFill>
                <a:effectLst/>
                <a:latin typeface="����"/>
              </a:rPr>
              <a:t>　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孟子对曰：“王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好战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，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请以战喻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。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填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然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鼓之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，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兵刃既接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，弃甲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曳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兵而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走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。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或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百步而后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止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，或五十步而后止。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以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五十步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笑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百步，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则何如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？”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56C8F3-D416-71DB-2323-2068451ECF5B}"/>
              </a:ext>
            </a:extLst>
          </p:cNvPr>
          <p:cNvSpPr txBox="1"/>
          <p:nvPr/>
        </p:nvSpPr>
        <p:spPr>
          <a:xfrm>
            <a:off x="5248275" y="59379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喜欢打仗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F016EC-F0E9-6373-60E7-9558E22DB8F9}"/>
              </a:ext>
            </a:extLst>
          </p:cNvPr>
          <p:cNvSpPr txBox="1"/>
          <p:nvPr/>
        </p:nvSpPr>
        <p:spPr>
          <a:xfrm>
            <a:off x="7862887" y="593794"/>
            <a:ext cx="452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8C1E9C-4D5B-286D-447C-983103354A4C}"/>
              </a:ext>
            </a:extLst>
          </p:cNvPr>
          <p:cNvSpPr txBox="1"/>
          <p:nvPr/>
        </p:nvSpPr>
        <p:spPr>
          <a:xfrm>
            <a:off x="6257925" y="172985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让我用打仗来做比喻。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8B3643-B011-A17E-3E09-B6F7335A5F64}"/>
              </a:ext>
            </a:extLst>
          </p:cNvPr>
          <p:cNvSpPr txBox="1"/>
          <p:nvPr/>
        </p:nvSpPr>
        <p:spPr>
          <a:xfrm>
            <a:off x="9296678" y="66459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拟声词，模拟鼓声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F68F5B9-3BC6-E2D8-4A3B-3DADAD59A666}"/>
              </a:ext>
            </a:extLst>
          </p:cNvPr>
          <p:cNvSpPr txBox="1"/>
          <p:nvPr/>
        </p:nvSpPr>
        <p:spPr>
          <a:xfrm>
            <a:off x="128586" y="2795127"/>
            <a:ext cx="88058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敲起鼓来，发动进攻。古人击鼓进攻，鸣锣退兵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C65682A-D5D6-E07B-0AC5-EC61CA76954E}"/>
              </a:ext>
            </a:extLst>
          </p:cNvPr>
          <p:cNvSpPr txBox="1"/>
          <p:nvPr/>
        </p:nvSpPr>
        <p:spPr>
          <a:xfrm>
            <a:off x="2293144" y="1770470"/>
            <a:ext cx="6224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两军的兵器已经接触，指战斗已开始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CA79A2C-A5E2-CB9F-55BE-2ABE57C0D8F7}"/>
              </a:ext>
            </a:extLst>
          </p:cNvPr>
          <p:cNvSpPr txBox="1"/>
          <p:nvPr/>
        </p:nvSpPr>
        <p:spPr>
          <a:xfrm>
            <a:off x="7584282" y="2806173"/>
            <a:ext cx="6224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拖着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8E9EB40-E1A6-5452-B7D0-AFEA151CE815}"/>
              </a:ext>
            </a:extLst>
          </p:cNvPr>
          <p:cNvSpPr txBox="1"/>
          <p:nvPr/>
        </p:nvSpPr>
        <p:spPr>
          <a:xfrm>
            <a:off x="8517730" y="2817219"/>
            <a:ext cx="35385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跑，这里指逃跑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F9E2FA9-2DBC-0EB0-DD0C-D6DB6846FDE9}"/>
              </a:ext>
            </a:extLst>
          </p:cNvPr>
          <p:cNvSpPr txBox="1"/>
          <p:nvPr/>
        </p:nvSpPr>
        <p:spPr>
          <a:xfrm>
            <a:off x="10445352" y="1842200"/>
            <a:ext cx="144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有的人</a:t>
            </a:r>
            <a:endParaRPr lang="en-US" altLang="zh-CN" sz="2800" dirty="0"/>
          </a:p>
          <a:p>
            <a:endParaRPr lang="zh-CN" altLang="en-US" sz="28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B03E436-D47A-A778-59BD-346FEEC6C328}"/>
              </a:ext>
            </a:extLst>
          </p:cNvPr>
          <p:cNvSpPr txBox="1"/>
          <p:nvPr/>
        </p:nvSpPr>
        <p:spPr>
          <a:xfrm>
            <a:off x="3019425" y="3860395"/>
            <a:ext cx="2228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停止</a:t>
            </a:r>
            <a:endParaRPr lang="en-US" altLang="zh-CN" sz="2800" dirty="0"/>
          </a:p>
          <a:p>
            <a:endParaRPr lang="zh-CN" altLang="en-US" sz="28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99D5AB8-493D-4D12-C205-034A535C2451}"/>
              </a:ext>
            </a:extLst>
          </p:cNvPr>
          <p:cNvSpPr txBox="1"/>
          <p:nvPr/>
        </p:nvSpPr>
        <p:spPr>
          <a:xfrm>
            <a:off x="9420225" y="402209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凭借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7B84014-7B1C-9A03-FC76-AC54519DCBA1}"/>
              </a:ext>
            </a:extLst>
          </p:cNvPr>
          <p:cNvSpPr txBox="1"/>
          <p:nvPr/>
        </p:nvSpPr>
        <p:spPr>
          <a:xfrm>
            <a:off x="1331119" y="5146301"/>
            <a:ext cx="962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嘲笑</a:t>
            </a:r>
            <a:endParaRPr lang="en-US" altLang="zh-CN" sz="2800" dirty="0"/>
          </a:p>
          <a:p>
            <a:endParaRPr lang="zh-CN" altLang="en-US" sz="28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894007E-34D2-25DA-0830-9E5B62505448}"/>
              </a:ext>
            </a:extLst>
          </p:cNvPr>
          <p:cNvSpPr txBox="1"/>
          <p:nvPr/>
        </p:nvSpPr>
        <p:spPr>
          <a:xfrm>
            <a:off x="3976686" y="5073404"/>
            <a:ext cx="433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怎么样呢</a:t>
            </a:r>
          </a:p>
        </p:txBody>
      </p:sp>
    </p:spTree>
    <p:extLst>
      <p:ext uri="{BB962C8B-B14F-4D97-AF65-F5344CB8AC3E}">
        <p14:creationId xmlns:p14="http://schemas.microsoft.com/office/powerpoint/2010/main" val="422070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8" grpId="0"/>
      <p:bldP spid="18" grpId="1"/>
      <p:bldP spid="22" grpId="0"/>
      <p:bldP spid="22" grpId="1"/>
      <p:bldP spid="26" grpId="0"/>
      <p:bldP spid="26" grpId="1"/>
      <p:bldP spid="30" grpId="0" build="allAtOnce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CC9A491-75F4-4AAF-D9BD-AA70637A8E53}"/>
              </a:ext>
            </a:extLst>
          </p:cNvPr>
          <p:cNvSpPr txBox="1"/>
          <p:nvPr/>
        </p:nvSpPr>
        <p:spPr>
          <a:xfrm>
            <a:off x="800100" y="1616065"/>
            <a:ext cx="111728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/>
              <a:t>孟子回答说：“大王喜欢打仗，让我用战争做比喻吧。咚咚地敲响战鼓，两军开始交战，战败的扔掉盔甲拖着武器逃跑。有人逃了一百步然后停下来，有的人逃了五十步然后停下来。凭自己只跑了五十步而耻笑别人跑了一百步，那怎么样呢？”</a:t>
            </a:r>
          </a:p>
        </p:txBody>
      </p:sp>
    </p:spTree>
    <p:extLst>
      <p:ext uri="{BB962C8B-B14F-4D97-AF65-F5344CB8AC3E}">
        <p14:creationId xmlns:p14="http://schemas.microsoft.com/office/powerpoint/2010/main" val="2349209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463485-BB81-5735-F073-8471E13BF43D}"/>
              </a:ext>
            </a:extLst>
          </p:cNvPr>
          <p:cNvSpPr txBox="1"/>
          <p:nvPr/>
        </p:nvSpPr>
        <p:spPr>
          <a:xfrm>
            <a:off x="1343025" y="1791385"/>
            <a:ext cx="9753600" cy="1833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曰：“不可，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直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不百步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耳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是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亦走也。”</a:t>
            </a:r>
          </a:p>
          <a:p>
            <a:pPr algn="l">
              <a:lnSpc>
                <a:spcPct val="150000"/>
              </a:lnSpc>
            </a:pP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曰：“王如知此，则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无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望民之多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于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邻国也。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7B3311-EEA5-3072-BA9E-2017A67916A0}"/>
              </a:ext>
            </a:extLst>
          </p:cNvPr>
          <p:cNvSpPr txBox="1"/>
          <p:nvPr/>
        </p:nvSpPr>
        <p:spPr>
          <a:xfrm>
            <a:off x="4381500" y="1529775"/>
            <a:ext cx="171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只是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A592A0-CA62-4387-A19E-E3E3F36E7C4A}"/>
              </a:ext>
            </a:extLst>
          </p:cNvPr>
          <p:cNvSpPr txBox="1"/>
          <p:nvPr/>
        </p:nvSpPr>
        <p:spPr>
          <a:xfrm>
            <a:off x="6381750" y="1529775"/>
            <a:ext cx="1323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罢了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0CD2B9-910A-6F4E-3279-C5B32A7DA2B2}"/>
              </a:ext>
            </a:extLst>
          </p:cNvPr>
          <p:cNvSpPr txBox="1"/>
          <p:nvPr/>
        </p:nvSpPr>
        <p:spPr>
          <a:xfrm>
            <a:off x="4057650" y="2523540"/>
            <a:ext cx="7543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代词，这，指代上文“五十步而后止”的人</a:t>
            </a:r>
            <a:endParaRPr lang="en-US" altLang="zh-CN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8FC68E-6360-296C-1C04-0002F20D1F58}"/>
              </a:ext>
            </a:extLst>
          </p:cNvPr>
          <p:cNvSpPr txBox="1"/>
          <p:nvPr/>
        </p:nvSpPr>
        <p:spPr>
          <a:xfrm>
            <a:off x="4838699" y="3625028"/>
            <a:ext cx="299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通“毋”，不要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5D43F9-3A8E-D9E1-881F-17A8EFE90FC1}"/>
              </a:ext>
            </a:extLst>
          </p:cNvPr>
          <p:cNvSpPr txBox="1"/>
          <p:nvPr/>
        </p:nvSpPr>
        <p:spPr>
          <a:xfrm>
            <a:off x="8524875" y="3572353"/>
            <a:ext cx="32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比</a:t>
            </a:r>
          </a:p>
        </p:txBody>
      </p:sp>
    </p:spTree>
    <p:extLst>
      <p:ext uri="{BB962C8B-B14F-4D97-AF65-F5344CB8AC3E}">
        <p14:creationId xmlns:p14="http://schemas.microsoft.com/office/powerpoint/2010/main" val="58909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4D0193-E7B6-370C-03BD-B639AAC6E7DB}"/>
              </a:ext>
            </a:extLst>
          </p:cNvPr>
          <p:cNvSpPr txBox="1"/>
          <p:nvPr/>
        </p:nvSpPr>
        <p:spPr>
          <a:xfrm>
            <a:off x="676276" y="2397948"/>
            <a:ext cx="1134427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dirty="0">
                <a:effectLst/>
              </a:rPr>
              <a:t>梁惠王说：“不行，只不过没有跑上一百步罢了，那也是逃跑啊。</a:t>
            </a:r>
            <a:endParaRPr lang="en-US" altLang="zh-CN" sz="3200" b="0" i="0" dirty="0">
              <a:effectLst/>
            </a:endParaRPr>
          </a:p>
          <a:p>
            <a:r>
              <a:rPr lang="zh-CN" altLang="en-US" sz="3200" dirty="0"/>
              <a:t>孟子说：“大王如果懂得这个道理，就不要指望自己的百姓比邻国多了。”</a:t>
            </a:r>
          </a:p>
        </p:txBody>
      </p:sp>
    </p:spTree>
    <p:extLst>
      <p:ext uri="{BB962C8B-B14F-4D97-AF65-F5344CB8AC3E}">
        <p14:creationId xmlns:p14="http://schemas.microsoft.com/office/powerpoint/2010/main" val="19973780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BC0388-850F-9E44-FADA-6018CAA1FDAC}"/>
              </a:ext>
            </a:extLst>
          </p:cNvPr>
          <p:cNvSpPr txBox="1"/>
          <p:nvPr/>
        </p:nvSpPr>
        <p:spPr>
          <a:xfrm>
            <a:off x="523875" y="599175"/>
            <a:ext cx="11553825" cy="5459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不违农时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，谷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不可胜食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也；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数罟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不入洿池，鱼鳖不可胜食也；斧斤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以时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入山林，材木不可胜用也。谷与鱼鳖不可胜食，材木不可胜用，是使民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养生丧死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无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憾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也。养生丧死无憾，</a:t>
            </a:r>
            <a:r>
              <a:rPr lang="zh-CN" altLang="en-US" sz="4800" b="0" i="0" dirty="0">
                <a:solidFill>
                  <a:srgbClr val="FF0000"/>
                </a:solidFill>
                <a:effectLst/>
                <a:latin typeface="����"/>
              </a:rPr>
              <a:t>王道</a:t>
            </a:r>
            <a:r>
              <a:rPr lang="zh-CN" altLang="en-US" sz="4800" b="0" i="0" dirty="0">
                <a:solidFill>
                  <a:srgbClr val="0F0F0F"/>
                </a:solidFill>
                <a:effectLst/>
                <a:latin typeface="����"/>
              </a:rPr>
              <a:t>之始也。</a:t>
            </a:r>
            <a:endParaRPr lang="zh-CN" altLang="en-US" sz="4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75846F-E742-3B04-9272-8CA0EE3A26D8}"/>
              </a:ext>
            </a:extLst>
          </p:cNvPr>
          <p:cNvSpPr txBox="1"/>
          <p:nvPr/>
        </p:nvSpPr>
        <p:spPr>
          <a:xfrm>
            <a:off x="438150" y="122121"/>
            <a:ext cx="62865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农忙时不要征调百姓服役。违，违背、违反，这里指耽误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D7953CF-2E31-A10A-969E-B6F49BAB622F}"/>
              </a:ext>
            </a:extLst>
          </p:cNvPr>
          <p:cNvSpPr txBox="1"/>
          <p:nvPr/>
        </p:nvSpPr>
        <p:spPr>
          <a:xfrm>
            <a:off x="4419600" y="1482209"/>
            <a:ext cx="6286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吃不完。胜，尽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436498-2B86-0B3D-8311-44F0B2D1465B}"/>
              </a:ext>
            </a:extLst>
          </p:cNvPr>
          <p:cNvSpPr txBox="1"/>
          <p:nvPr/>
        </p:nvSpPr>
        <p:spPr>
          <a:xfrm>
            <a:off x="7343774" y="430277"/>
            <a:ext cx="3762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数，密。罟，网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9EA138-37AD-D882-8A28-5804F817740F}"/>
              </a:ext>
            </a:extLst>
          </p:cNvPr>
          <p:cNvSpPr txBox="1"/>
          <p:nvPr/>
        </p:nvSpPr>
        <p:spPr>
          <a:xfrm>
            <a:off x="6660039" y="2579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按照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8910718-787F-3B4D-0BED-C01072AC83E8}"/>
              </a:ext>
            </a:extLst>
          </p:cNvPr>
          <p:cNvSpPr txBox="1"/>
          <p:nvPr/>
        </p:nvSpPr>
        <p:spPr>
          <a:xfrm>
            <a:off x="7000874" y="1574921"/>
            <a:ext cx="174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时令季节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58A9D8-54AD-9055-2CCA-57D3A477EE3C}"/>
              </a:ext>
            </a:extLst>
          </p:cNvPr>
          <p:cNvSpPr txBox="1"/>
          <p:nvPr/>
        </p:nvSpPr>
        <p:spPr>
          <a:xfrm>
            <a:off x="3573939" y="3760693"/>
            <a:ext cx="705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0" i="0" dirty="0">
                <a:effectLst/>
                <a:latin typeface="����"/>
              </a:rPr>
              <a:t>供养活着的人，为死了的人办丧事</a:t>
            </a:r>
            <a:endParaRPr lang="zh-CN" altLang="en-US" sz="28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5CBFE37-74C6-3FB2-8C63-E1AD9B660E59}"/>
              </a:ext>
            </a:extLst>
          </p:cNvPr>
          <p:cNvSpPr txBox="1"/>
          <p:nvPr/>
        </p:nvSpPr>
        <p:spPr>
          <a:xfrm>
            <a:off x="7841138" y="48525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遗憾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CFD4863-CE1C-4D71-2DB8-D3C15B324324}"/>
              </a:ext>
            </a:extLst>
          </p:cNvPr>
          <p:cNvSpPr txBox="1"/>
          <p:nvPr/>
        </p:nvSpPr>
        <p:spPr>
          <a:xfrm>
            <a:off x="523875" y="5750206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以仁义治天下，这是儒家的政治主张。与当时诸侯奉行的以武力统一天下的“霸道”相对</a:t>
            </a:r>
          </a:p>
        </p:txBody>
      </p:sp>
    </p:spTree>
    <p:extLst>
      <p:ext uri="{BB962C8B-B14F-4D97-AF65-F5344CB8AC3E}">
        <p14:creationId xmlns:p14="http://schemas.microsoft.com/office/powerpoint/2010/main" val="314986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 build="allAtOnce"/>
      <p:bldP spid="16" grpId="0"/>
      <p:bldP spid="16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47F4D15-CF4A-AE4F-713E-DFC6430BEB53}"/>
              </a:ext>
            </a:extLst>
          </p:cNvPr>
          <p:cNvSpPr txBox="1"/>
          <p:nvPr/>
        </p:nvSpPr>
        <p:spPr>
          <a:xfrm>
            <a:off x="800099" y="1166336"/>
            <a:ext cx="1088707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/>
              <a:t>不耽误农业生产的季节，粮食就会吃不完。密网不下到池塘里，鱼鳖之类的水产就会吃不完。按一定的季节入山伐木，木材就会用不完。粮食和水产吃不完，木材用不完，这就使百姓对生养死葬没有什么不满了。百姓对生养死葬没有什么不满，这是王道的开端。”</a:t>
            </a:r>
          </a:p>
        </p:txBody>
      </p:sp>
    </p:spTree>
    <p:extLst>
      <p:ext uri="{BB962C8B-B14F-4D97-AF65-F5344CB8AC3E}">
        <p14:creationId xmlns:p14="http://schemas.microsoft.com/office/powerpoint/2010/main" val="3819732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00AC59-7B87-ABA1-9186-677511560136}"/>
              </a:ext>
            </a:extLst>
          </p:cNvPr>
          <p:cNvSpPr txBox="1"/>
          <p:nvPr/>
        </p:nvSpPr>
        <p:spPr>
          <a:xfrm>
            <a:off x="685800" y="451961"/>
            <a:ext cx="10820400" cy="5488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　五亩之宅，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树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之以桑，五十者可以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衣帛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矣。鸡豚狗彘之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畜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无失其时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，七十者可以食肉矣。百亩之田，勿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夺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其时，数口之家可以无饥矣；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谨庠序之教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申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之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以孝悌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之义，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颁白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者不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负戴于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道路矣。七十者衣帛食肉，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黎民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不饥不寒，然而不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王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者，未之有也。</a:t>
            </a:r>
            <a:endParaRPr lang="zh-CN" altLang="en-US" sz="4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EE7BDA-AD8B-32CD-214D-5C0A8B7C6B5E}"/>
              </a:ext>
            </a:extLst>
          </p:cNvPr>
          <p:cNvSpPr txBox="1"/>
          <p:nvPr/>
        </p:nvSpPr>
        <p:spPr>
          <a:xfrm>
            <a:off x="3781425" y="1903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F1FEFC-741C-D0CD-F4F9-F0C23AD4A0F3}"/>
              </a:ext>
            </a:extLst>
          </p:cNvPr>
          <p:cNvSpPr txBox="1"/>
          <p:nvPr/>
        </p:nvSpPr>
        <p:spPr>
          <a:xfrm>
            <a:off x="5391150" y="1205984"/>
            <a:ext cx="68008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穿上丝织品的衣服，衣，作动词。穿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663EEF-A8DE-DE05-4BD3-EF3F282B5CCE}"/>
              </a:ext>
            </a:extLst>
          </p:cNvPr>
          <p:cNvSpPr txBox="1"/>
          <p:nvPr/>
        </p:nvSpPr>
        <p:spPr>
          <a:xfrm>
            <a:off x="3150483" y="214312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畜养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93846B-9FE5-EF81-80FE-364E2664D6E0}"/>
              </a:ext>
            </a:extLst>
          </p:cNvPr>
          <p:cNvSpPr txBox="1"/>
          <p:nvPr/>
        </p:nvSpPr>
        <p:spPr>
          <a:xfrm>
            <a:off x="4004243" y="210502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不要错过它们繁殖的时节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74E21C-05D5-BEB8-4F7C-676C3BC2C182}"/>
              </a:ext>
            </a:extLst>
          </p:cNvPr>
          <p:cNvSpPr txBox="1"/>
          <p:nvPr/>
        </p:nvSpPr>
        <p:spPr>
          <a:xfrm>
            <a:off x="3781425" y="29343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违背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7AD783-F55D-29BF-F729-6477445E9FF1}"/>
              </a:ext>
            </a:extLst>
          </p:cNvPr>
          <p:cNvSpPr txBox="1"/>
          <p:nvPr/>
        </p:nvSpPr>
        <p:spPr>
          <a:xfrm>
            <a:off x="257175" y="3088259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谨慎，这里指认真从事。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8658F3-D398-2149-4F2F-65E67FB0AB89}"/>
              </a:ext>
            </a:extLst>
          </p:cNvPr>
          <p:cNvSpPr txBox="1"/>
          <p:nvPr/>
        </p:nvSpPr>
        <p:spPr>
          <a:xfrm>
            <a:off x="1000125" y="399522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古代的乡学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81F738-DDA2-7F81-C9C6-8160277F2EE6}"/>
              </a:ext>
            </a:extLst>
          </p:cNvPr>
          <p:cNvSpPr txBox="1"/>
          <p:nvPr/>
        </p:nvSpPr>
        <p:spPr>
          <a:xfrm>
            <a:off x="2699077" y="398153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教化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FEA7589-1FED-0F82-CC7C-E930C2421D53}"/>
              </a:ext>
            </a:extLst>
          </p:cNvPr>
          <p:cNvSpPr txBox="1"/>
          <p:nvPr/>
        </p:nvSpPr>
        <p:spPr>
          <a:xfrm>
            <a:off x="3524100" y="388750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反复陈述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BCEA8C-E77C-C14C-0C5D-EB9794BBC7F0}"/>
              </a:ext>
            </a:extLst>
          </p:cNvPr>
          <p:cNvSpPr txBox="1"/>
          <p:nvPr/>
        </p:nvSpPr>
        <p:spPr>
          <a:xfrm>
            <a:off x="4900920" y="304623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敬爱父母和兄长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BBFE08-5ECE-5443-710D-56E11B48A8F6}"/>
              </a:ext>
            </a:extLst>
          </p:cNvPr>
          <p:cNvSpPr txBox="1"/>
          <p:nvPr/>
        </p:nvSpPr>
        <p:spPr>
          <a:xfrm>
            <a:off x="4944217" y="38425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把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34559CB-BC9E-99CD-490C-C99BCACA3832}"/>
              </a:ext>
            </a:extLst>
          </p:cNvPr>
          <p:cNvSpPr txBox="1"/>
          <p:nvPr/>
        </p:nvSpPr>
        <p:spPr>
          <a:xfrm>
            <a:off x="7476016" y="312317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头发花白。颁，通“斑”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4C412EB-C573-CC76-4186-8051C82B190E}"/>
              </a:ext>
            </a:extLst>
          </p:cNvPr>
          <p:cNvSpPr txBox="1"/>
          <p:nvPr/>
        </p:nvSpPr>
        <p:spPr>
          <a:xfrm>
            <a:off x="6927123" y="398404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，背负着东西。戴，头顶着东西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DFE1959-C305-5B1B-07EE-B21C101B3938}"/>
              </a:ext>
            </a:extLst>
          </p:cNvPr>
          <p:cNvSpPr txBox="1"/>
          <p:nvPr/>
        </p:nvSpPr>
        <p:spPr>
          <a:xfrm>
            <a:off x="792376" y="490219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在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8E4A38F-D3DE-5C94-6B20-7EC7E0D92FAA}"/>
              </a:ext>
            </a:extLst>
          </p:cNvPr>
          <p:cNvSpPr txBox="1"/>
          <p:nvPr/>
        </p:nvSpPr>
        <p:spPr>
          <a:xfrm>
            <a:off x="7510318" y="497914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百姓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B01D89F-9682-A316-DC7E-3956932F7CD6}"/>
              </a:ext>
            </a:extLst>
          </p:cNvPr>
          <p:cNvSpPr txBox="1"/>
          <p:nvPr/>
        </p:nvSpPr>
        <p:spPr>
          <a:xfrm>
            <a:off x="1660785" y="58005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称王，作动词</a:t>
            </a:r>
          </a:p>
        </p:txBody>
      </p:sp>
    </p:spTree>
    <p:extLst>
      <p:ext uri="{BB962C8B-B14F-4D97-AF65-F5344CB8AC3E}">
        <p14:creationId xmlns:p14="http://schemas.microsoft.com/office/powerpoint/2010/main" val="279771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55C500A-91E0-2330-D4F3-A768340E7C34}"/>
              </a:ext>
            </a:extLst>
          </p:cNvPr>
          <p:cNvSpPr txBox="1"/>
          <p:nvPr/>
        </p:nvSpPr>
        <p:spPr>
          <a:xfrm>
            <a:off x="781050" y="889843"/>
            <a:ext cx="108680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五亩大的住宅场地，种上桑树，五十岁的人就可以穿丝织品了。鸡、猪、狗的畜养，不要耽误它们的繁殖时机，七十岁的人就可以吃肉食了。百亩大的田地，不要耽误它的耕作时节，数口之家就可以不受饥饿了。认真地兴办学校教育，把尊敬父母、敬爱兄长的道理反复讲给百姓听，须发花白的老人不在道路上背着或顶着东西。七十岁的人能够穿上丝织品、吃上肉食，百姓没有挨饿受冻的，做到了这些而不能统一天下称王的还从未有过。</a:t>
            </a:r>
          </a:p>
        </p:txBody>
      </p:sp>
    </p:spTree>
    <p:extLst>
      <p:ext uri="{BB962C8B-B14F-4D97-AF65-F5344CB8AC3E}">
        <p14:creationId xmlns:p14="http://schemas.microsoft.com/office/powerpoint/2010/main" val="585222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6077F2-E97C-BB89-D184-1465B9876C7A}"/>
              </a:ext>
            </a:extLst>
          </p:cNvPr>
          <p:cNvSpPr txBox="1"/>
          <p:nvPr/>
        </p:nvSpPr>
        <p:spPr>
          <a:xfrm>
            <a:off x="952500" y="1538585"/>
            <a:ext cx="10668000" cy="3641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狗彘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食人食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而不知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检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涂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有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饿莩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而不知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发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，人死，则曰：‘非我也，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岁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也。’是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何异于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刺人而杀之，曰‘非我也，兵也’？王无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罪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岁，</a:t>
            </a:r>
            <a:r>
              <a:rPr lang="zh-CN" altLang="en-US" sz="4000" b="0" i="0" dirty="0">
                <a:solidFill>
                  <a:srgbClr val="FF0000"/>
                </a:solidFill>
                <a:effectLst/>
                <a:latin typeface="����"/>
              </a:rPr>
              <a:t>斯</a:t>
            </a:r>
            <a:r>
              <a:rPr lang="zh-CN" altLang="en-US" sz="4000" b="0" i="0" dirty="0">
                <a:solidFill>
                  <a:srgbClr val="0F0F0F"/>
                </a:solidFill>
                <a:effectLst/>
                <a:latin typeface="����"/>
              </a:rPr>
              <a:t>天下之民至焉。</a:t>
            </a:r>
            <a:r>
              <a:rPr lang="zh-CN" altLang="en-US" sz="2400" b="0" i="0" dirty="0">
                <a:solidFill>
                  <a:srgbClr val="0F0F0F"/>
                </a:solidFill>
                <a:effectLst/>
                <a:latin typeface="����"/>
              </a:rPr>
              <a:t>”</a:t>
            </a:r>
            <a:endParaRPr lang="zh-CN" altLang="en-US" sz="2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BDB8AA-55CA-2236-79DA-8290B42D8F02}"/>
              </a:ext>
            </a:extLst>
          </p:cNvPr>
          <p:cNvSpPr txBox="1"/>
          <p:nvPr/>
        </p:nvSpPr>
        <p:spPr>
          <a:xfrm>
            <a:off x="1590675" y="1276975"/>
            <a:ext cx="1914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动词，吃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7344DF-C1E1-27F1-7D95-641CE96A7C15}"/>
              </a:ext>
            </a:extLst>
          </p:cNvPr>
          <p:cNvSpPr txBox="1"/>
          <p:nvPr/>
        </p:nvSpPr>
        <p:spPr>
          <a:xfrm>
            <a:off x="2486025" y="2238375"/>
            <a:ext cx="2038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名词，食物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DC2983-7034-1FA7-89F6-5E4D055829F0}"/>
              </a:ext>
            </a:extLst>
          </p:cNvPr>
          <p:cNvSpPr txBox="1"/>
          <p:nvPr/>
        </p:nvSpPr>
        <p:spPr>
          <a:xfrm>
            <a:off x="4524375" y="1234455"/>
            <a:ext cx="2152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0" i="0" dirty="0">
                <a:effectLst/>
                <a:latin typeface="����"/>
              </a:rPr>
              <a:t>检点，制止</a:t>
            </a:r>
            <a:endParaRPr lang="zh-CN" altLang="en-US" sz="28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01F7E2-C0B0-1D95-EDFD-A5F9E6E14832}"/>
              </a:ext>
            </a:extLst>
          </p:cNvPr>
          <p:cNvSpPr txBox="1"/>
          <p:nvPr/>
        </p:nvSpPr>
        <p:spPr>
          <a:xfrm>
            <a:off x="6024562" y="231531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同途，道路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77AE7B-7154-7EC9-AD37-DEC41699F637}"/>
              </a:ext>
            </a:extLst>
          </p:cNvPr>
          <p:cNvSpPr txBox="1"/>
          <p:nvPr/>
        </p:nvSpPr>
        <p:spPr>
          <a:xfrm>
            <a:off x="6677025" y="1244303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饿死的人，同殍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A91D0A-79C6-EF8C-EDA5-D22245FD7622}"/>
              </a:ext>
            </a:extLst>
          </p:cNvPr>
          <p:cNvSpPr txBox="1"/>
          <p:nvPr/>
        </p:nvSpPr>
        <p:spPr>
          <a:xfrm>
            <a:off x="8650962" y="127318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打开粮仓，赈济百姓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BAAD13F-D301-D480-BB10-FBADDE24A8AB}"/>
              </a:ext>
            </a:extLst>
          </p:cNvPr>
          <p:cNvSpPr txBox="1"/>
          <p:nvPr/>
        </p:nvSpPr>
        <p:spPr>
          <a:xfrm>
            <a:off x="5798344" y="3211517"/>
            <a:ext cx="6548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年岁、年成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36EDFB4-A797-087E-F3C0-BEBF400E3EAE}"/>
              </a:ext>
            </a:extLst>
          </p:cNvPr>
          <p:cNvSpPr txBox="1"/>
          <p:nvPr/>
        </p:nvSpPr>
        <p:spPr>
          <a:xfrm>
            <a:off x="8775680" y="2295623"/>
            <a:ext cx="2552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于</a:t>
            </a:r>
            <a:r>
              <a:rPr lang="en-US" altLang="zh-CN" sz="2800" dirty="0"/>
              <a:t>…</a:t>
            </a:r>
            <a:r>
              <a:rPr lang="zh-CN" altLang="en-US" sz="2800" dirty="0"/>
              <a:t>不同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E74AFE5-74CE-67CF-2390-CAA1EF0391A9}"/>
              </a:ext>
            </a:extLst>
          </p:cNvPr>
          <p:cNvSpPr txBox="1"/>
          <p:nvPr/>
        </p:nvSpPr>
        <p:spPr>
          <a:xfrm>
            <a:off x="9072562" y="427268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归罪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2E414E9-22FA-F57F-6EF6-4341B2E04FAD}"/>
              </a:ext>
            </a:extLst>
          </p:cNvPr>
          <p:cNvSpPr txBox="1"/>
          <p:nvPr/>
        </p:nvSpPr>
        <p:spPr>
          <a:xfrm>
            <a:off x="10483840" y="420906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那么</a:t>
            </a:r>
          </a:p>
        </p:txBody>
      </p:sp>
    </p:spTree>
    <p:extLst>
      <p:ext uri="{BB962C8B-B14F-4D97-AF65-F5344CB8AC3E}">
        <p14:creationId xmlns:p14="http://schemas.microsoft.com/office/powerpoint/2010/main" val="6446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uild="allAtOnce"/>
      <p:bldP spid="6" grpId="0"/>
      <p:bldP spid="6" grpId="1"/>
      <p:bldP spid="10" grpId="0"/>
      <p:bldP spid="10" grpId="1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6D7930B-360B-266B-C0DD-F5382C266255}"/>
              </a:ext>
            </a:extLst>
          </p:cNvPr>
          <p:cNvSpPr txBox="1"/>
          <p:nvPr/>
        </p:nvSpPr>
        <p:spPr>
          <a:xfrm>
            <a:off x="885825" y="1156811"/>
            <a:ext cx="1081087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/>
              <a:t>猪狗吃人所吃的食物，不知道制止；道路上有饿死的人，不知道开仓赈济。百姓死了，就说：‘这不是我的过错，是因为年岁不好。’这种说法与拿刀把人杀死后，说‘杀死人的不是我，是兵器’有什么不同？大王不要归罪于年成，那么天下的百姓都会来归顺了。”</a:t>
            </a:r>
          </a:p>
        </p:txBody>
      </p:sp>
    </p:spTree>
    <p:extLst>
      <p:ext uri="{BB962C8B-B14F-4D97-AF65-F5344CB8AC3E}">
        <p14:creationId xmlns:p14="http://schemas.microsoft.com/office/powerpoint/2010/main" val="418403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DD1E535-56AD-6233-E6B4-835AEA8CAB77}"/>
              </a:ext>
            </a:extLst>
          </p:cNvPr>
          <p:cNvSpPr txBox="1"/>
          <p:nvPr/>
        </p:nvSpPr>
        <p:spPr>
          <a:xfrm>
            <a:off x="855406" y="1865382"/>
            <a:ext cx="113365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如果你是班主任，</a:t>
            </a:r>
            <a:endParaRPr lang="en-US" altLang="zh-CN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你会怎么管理我们这个班级？</a:t>
            </a:r>
          </a:p>
        </p:txBody>
      </p:sp>
    </p:spTree>
    <p:extLst>
      <p:ext uri="{BB962C8B-B14F-4D97-AF65-F5344CB8AC3E}">
        <p14:creationId xmlns:p14="http://schemas.microsoft.com/office/powerpoint/2010/main" val="249750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99A931D-D4B6-E509-7B29-20E4D631C1C0}"/>
              </a:ext>
            </a:extLst>
          </p:cNvPr>
          <p:cNvSpPr txBox="1"/>
          <p:nvPr/>
        </p:nvSpPr>
        <p:spPr>
          <a:xfrm>
            <a:off x="2171700" y="1095375"/>
            <a:ext cx="287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通假字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25115A-6F20-F73D-D65F-E47DF2036BDC}"/>
              </a:ext>
            </a:extLst>
          </p:cNvPr>
          <p:cNvSpPr txBox="1"/>
          <p:nvPr/>
        </p:nvSpPr>
        <p:spPr>
          <a:xfrm>
            <a:off x="771524" y="1922413"/>
            <a:ext cx="957262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/>
              <a:t>（</a:t>
            </a:r>
            <a:r>
              <a:rPr lang="en-US" altLang="zh-CN" sz="3600" dirty="0"/>
              <a:t>1</a:t>
            </a:r>
            <a:r>
              <a:rPr lang="zh-CN" altLang="en-US" sz="3600" dirty="0"/>
              <a:t>）颁白者不负戴于道路者</a:t>
            </a:r>
          </a:p>
          <a:p>
            <a:r>
              <a:rPr lang="zh-CN" altLang="en-US" sz="3600" dirty="0"/>
              <a:t>   颁通“斑”，斑白</a:t>
            </a:r>
          </a:p>
          <a:p>
            <a:r>
              <a:rPr lang="zh-CN" altLang="en-US" sz="3600" dirty="0"/>
              <a:t>（</a:t>
            </a:r>
            <a:r>
              <a:rPr lang="en-US" altLang="zh-CN" sz="3600" dirty="0"/>
              <a:t>2</a:t>
            </a:r>
            <a:r>
              <a:rPr lang="zh-CN" altLang="en-US" sz="3600" dirty="0"/>
              <a:t>）涂有饿莩而不知发</a:t>
            </a:r>
          </a:p>
          <a:p>
            <a:r>
              <a:rPr lang="zh-CN" altLang="en-US" sz="3600" dirty="0"/>
              <a:t>   涂通“途”</a:t>
            </a:r>
            <a:r>
              <a:rPr lang="zh-CN" altLang="en-US" sz="3600"/>
              <a:t>，路上</a:t>
            </a:r>
            <a:r>
              <a:rPr lang="zh-CN" altLang="en-US" sz="3600" dirty="0"/>
              <a:t>。</a:t>
            </a:r>
            <a:r>
              <a:rPr lang="zh-CN" altLang="en-US" sz="3600"/>
              <a:t>莩</a:t>
            </a:r>
            <a:r>
              <a:rPr lang="zh-CN" altLang="en-US" sz="3600" dirty="0"/>
              <a:t>同殍，饿死的人</a:t>
            </a:r>
          </a:p>
          <a:p>
            <a:r>
              <a:rPr lang="zh-CN" altLang="en-US" sz="3600" dirty="0"/>
              <a:t>（</a:t>
            </a:r>
            <a:r>
              <a:rPr lang="en-US" altLang="zh-CN" sz="3600" dirty="0"/>
              <a:t>3</a:t>
            </a:r>
            <a:r>
              <a:rPr lang="zh-CN" altLang="en-US" sz="3600" dirty="0"/>
              <a:t>）则无望民之多于邻国也</a:t>
            </a:r>
          </a:p>
          <a:p>
            <a:r>
              <a:rPr lang="zh-CN" altLang="en-US" sz="3600" dirty="0"/>
              <a:t>   无通“毋”，不要</a:t>
            </a:r>
          </a:p>
        </p:txBody>
      </p:sp>
    </p:spTree>
    <p:extLst>
      <p:ext uri="{BB962C8B-B14F-4D97-AF65-F5344CB8AC3E}">
        <p14:creationId xmlns:p14="http://schemas.microsoft.com/office/powerpoint/2010/main" val="3422021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89D93A3-D0C0-388F-A10A-4150D7FB4521}"/>
              </a:ext>
            </a:extLst>
          </p:cNvPr>
          <p:cNvSpPr txBox="1"/>
          <p:nvPr/>
        </p:nvSpPr>
        <p:spPr>
          <a:xfrm>
            <a:off x="1114424" y="1505396"/>
            <a:ext cx="1074420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名词活用作动词</a:t>
            </a:r>
            <a:endParaRPr lang="en-US" altLang="zh-CN" sz="3600" dirty="0"/>
          </a:p>
          <a:p>
            <a:r>
              <a:rPr lang="zh-CN" altLang="en-US" sz="3600" dirty="0"/>
              <a:t>（</a:t>
            </a:r>
            <a:r>
              <a:rPr lang="en-US" altLang="zh-CN" sz="3600" dirty="0"/>
              <a:t>1</a:t>
            </a:r>
            <a:r>
              <a:rPr lang="zh-CN" altLang="en-US" sz="3600" dirty="0"/>
              <a:t>）填然鼓之        鼓：打鼓 </a:t>
            </a:r>
          </a:p>
          <a:p>
            <a:r>
              <a:rPr lang="zh-CN" altLang="en-US" sz="3600" dirty="0"/>
              <a:t>（</a:t>
            </a:r>
            <a:r>
              <a:rPr lang="en-US" altLang="zh-CN" sz="3600" dirty="0"/>
              <a:t>2</a:t>
            </a:r>
            <a:r>
              <a:rPr lang="zh-CN" altLang="en-US" sz="3600" dirty="0"/>
              <a:t>）七十者衣帛食肉  衣：穿</a:t>
            </a:r>
          </a:p>
          <a:p>
            <a:r>
              <a:rPr lang="zh-CN" altLang="en-US" sz="3600" dirty="0"/>
              <a:t>（</a:t>
            </a:r>
            <a:r>
              <a:rPr lang="en-US" altLang="zh-CN" sz="3600" dirty="0"/>
              <a:t>3</a:t>
            </a:r>
            <a:r>
              <a:rPr lang="zh-CN" altLang="en-US" sz="3600" dirty="0"/>
              <a:t>）然而不王者      王：为王、称王、统一天下                                     </a:t>
            </a:r>
          </a:p>
          <a:p>
            <a:r>
              <a:rPr lang="zh-CN" altLang="en-US" sz="3600" dirty="0"/>
              <a:t>（</a:t>
            </a:r>
            <a:r>
              <a:rPr lang="en-US" altLang="zh-CN" sz="3600" dirty="0"/>
              <a:t>4</a:t>
            </a:r>
            <a:r>
              <a:rPr lang="zh-CN" altLang="en-US" sz="3600" dirty="0"/>
              <a:t>）树之以桑   树：种植</a:t>
            </a:r>
          </a:p>
          <a:p>
            <a:r>
              <a:rPr lang="zh-CN" altLang="en-US" sz="3600" dirty="0"/>
              <a:t>（</a:t>
            </a:r>
            <a:r>
              <a:rPr lang="en-US" altLang="zh-CN" sz="3600" dirty="0"/>
              <a:t>5</a:t>
            </a:r>
            <a:r>
              <a:rPr lang="zh-CN" altLang="en-US" sz="3600" dirty="0"/>
              <a:t>）王无罪岁   罪：归罪、归咎 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1424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AA7D255-9C91-C769-A5EB-EB0E6963E55E}"/>
              </a:ext>
            </a:extLst>
          </p:cNvPr>
          <p:cNvSpPr txBox="1"/>
          <p:nvPr/>
        </p:nvSpPr>
        <p:spPr>
          <a:xfrm>
            <a:off x="1762124" y="381000"/>
            <a:ext cx="922972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判断句</a:t>
            </a:r>
          </a:p>
          <a:p>
            <a:r>
              <a:rPr lang="en-US" altLang="zh-CN" sz="3200" dirty="0"/>
              <a:t>1</a:t>
            </a:r>
            <a:r>
              <a:rPr lang="zh-CN" altLang="en-US" sz="3200" dirty="0"/>
              <a:t>、是亦走也</a:t>
            </a:r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、非我也，兵也</a:t>
            </a:r>
          </a:p>
          <a:p>
            <a:r>
              <a:rPr lang="en-US" altLang="zh-CN" sz="3200" dirty="0"/>
              <a:t>3</a:t>
            </a:r>
            <a:r>
              <a:rPr lang="zh-CN" altLang="en-US" sz="3200" dirty="0"/>
              <a:t>、是使民养生丧死无憾也</a:t>
            </a:r>
          </a:p>
          <a:p>
            <a:endParaRPr lang="en-US" altLang="zh-CN" sz="3200" dirty="0"/>
          </a:p>
          <a:p>
            <a:r>
              <a:rPr lang="zh-CN" altLang="en-US" sz="3200" dirty="0"/>
              <a:t>宾语前置句：</a:t>
            </a:r>
            <a:endParaRPr lang="en-US" altLang="zh-CN" sz="3200" dirty="0"/>
          </a:p>
          <a:p>
            <a:r>
              <a:rPr lang="zh-CN" altLang="en-US" sz="3200" dirty="0"/>
              <a:t>未之有也（未有之）</a:t>
            </a:r>
          </a:p>
          <a:p>
            <a:endParaRPr lang="en-US" altLang="zh-CN" sz="3200" dirty="0"/>
          </a:p>
          <a:p>
            <a:r>
              <a:rPr lang="zh-CN" altLang="en-US" sz="3200" dirty="0"/>
              <a:t>状语后置句</a:t>
            </a:r>
          </a:p>
          <a:p>
            <a:r>
              <a:rPr lang="en-US" altLang="zh-CN" sz="3200" dirty="0"/>
              <a:t>1</a:t>
            </a:r>
            <a:r>
              <a:rPr lang="zh-CN" altLang="en-US" sz="3200" dirty="0"/>
              <a:t>、申之以孝悌之义（以孝悌之义申之）</a:t>
            </a:r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、树之以桑（以桑树）</a:t>
            </a:r>
          </a:p>
          <a:p>
            <a:r>
              <a:rPr lang="en-US" altLang="zh-CN" sz="3200" dirty="0"/>
              <a:t>3</a:t>
            </a:r>
            <a:r>
              <a:rPr lang="zh-CN" altLang="en-US" sz="3200" dirty="0"/>
              <a:t>、则无望民之多于领国也（则无望民于领国多）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7075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1B43D85-7EB7-0AC7-68EC-686475090BCE}"/>
              </a:ext>
            </a:extLst>
          </p:cNvPr>
          <p:cNvSpPr txBox="1"/>
          <p:nvPr/>
        </p:nvSpPr>
        <p:spPr>
          <a:xfrm>
            <a:off x="1323975" y="1320284"/>
            <a:ext cx="10077450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/>
              <a:t>固定句</a:t>
            </a:r>
            <a:endParaRPr lang="en-US" altLang="zh-CN" sz="4400" dirty="0"/>
          </a:p>
          <a:p>
            <a:r>
              <a:rPr lang="en-US" altLang="zh-CN" sz="4400" dirty="0"/>
              <a:t>1</a:t>
            </a:r>
            <a:r>
              <a:rPr lang="zh-CN" altLang="en-US" sz="4400" dirty="0"/>
              <a:t>、</a:t>
            </a:r>
            <a:r>
              <a:rPr lang="zh-CN" altLang="en-US" sz="4400" dirty="0">
                <a:solidFill>
                  <a:srgbClr val="FF0000"/>
                </a:solidFill>
              </a:rPr>
              <a:t>或</a:t>
            </a:r>
            <a:r>
              <a:rPr lang="zh-CN" altLang="en-US" sz="4400" dirty="0"/>
              <a:t>百步而后止，</a:t>
            </a:r>
            <a:r>
              <a:rPr lang="zh-CN" altLang="en-US" sz="4400" dirty="0">
                <a:solidFill>
                  <a:srgbClr val="FF0000"/>
                </a:solidFill>
              </a:rPr>
              <a:t>或</a:t>
            </a:r>
            <a:r>
              <a:rPr lang="zh-CN" altLang="en-US" sz="4400" dirty="0"/>
              <a:t>五十步而后止</a:t>
            </a:r>
            <a:r>
              <a:rPr lang="en-US" altLang="zh-CN" sz="4400" dirty="0"/>
              <a:t>   </a:t>
            </a:r>
            <a:r>
              <a:rPr lang="zh-CN" altLang="en-US" sz="4400" dirty="0"/>
              <a:t>有的</a:t>
            </a:r>
            <a:r>
              <a:rPr lang="en-US" altLang="zh-CN" sz="4400" dirty="0"/>
              <a:t>…</a:t>
            </a:r>
            <a:r>
              <a:rPr lang="zh-CN" altLang="en-US" sz="4400" dirty="0"/>
              <a:t>有的</a:t>
            </a:r>
            <a:r>
              <a:rPr lang="en-US" altLang="zh-CN" sz="4400" dirty="0"/>
              <a:t>….</a:t>
            </a:r>
          </a:p>
          <a:p>
            <a:r>
              <a:rPr lang="en-US" altLang="zh-CN" sz="4400" dirty="0"/>
              <a:t>2</a:t>
            </a:r>
            <a:r>
              <a:rPr lang="zh-CN" altLang="en-US" sz="4400" dirty="0"/>
              <a:t>、</a:t>
            </a:r>
            <a:r>
              <a:rPr lang="zh-CN" altLang="en-US" sz="4400" dirty="0">
                <a:solidFill>
                  <a:srgbClr val="FF0000"/>
                </a:solidFill>
              </a:rPr>
              <a:t>是何异于</a:t>
            </a:r>
            <a:r>
              <a:rPr lang="zh-CN" altLang="en-US" sz="4400" dirty="0"/>
              <a:t>刺人而杀之   这与</a:t>
            </a:r>
            <a:r>
              <a:rPr lang="en-US" altLang="zh-CN" sz="4400" dirty="0"/>
              <a:t>……</a:t>
            </a:r>
            <a:r>
              <a:rPr lang="zh-CN" altLang="en-US" sz="4400" dirty="0"/>
              <a:t>有什么不同呢？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465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6ECDE3-BF31-849D-5A07-4D89377569ED}"/>
              </a:ext>
            </a:extLst>
          </p:cNvPr>
          <p:cNvSpPr txBox="1"/>
          <p:nvPr/>
        </p:nvSpPr>
        <p:spPr>
          <a:xfrm>
            <a:off x="1047750" y="876300"/>
            <a:ext cx="104013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古今异义</a:t>
            </a:r>
            <a:endParaRPr lang="en-US" altLang="zh-CN" sz="3200" dirty="0"/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河内凶（谷物收成不好，荒年</a:t>
            </a:r>
            <a:r>
              <a:rPr lang="en-US" altLang="zh-CN" sz="3200" dirty="0"/>
              <a:t>/</a:t>
            </a:r>
            <a:r>
              <a:rPr lang="zh-CN" altLang="en-US" sz="3200" dirty="0"/>
              <a:t>常指人暴躁，心肠狠。）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邻国之民不加少（更，再，副词</a:t>
            </a:r>
            <a:r>
              <a:rPr lang="en-US" altLang="zh-CN" sz="3200" dirty="0"/>
              <a:t>/</a:t>
            </a:r>
            <a:r>
              <a:rPr lang="zh-CN" altLang="en-US" sz="3200" dirty="0"/>
              <a:t>常指增加）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或百步而后止（有人，有时</a:t>
            </a:r>
            <a:r>
              <a:rPr lang="en-US" altLang="zh-CN" sz="3200" dirty="0"/>
              <a:t>/</a:t>
            </a:r>
            <a:r>
              <a:rPr lang="zh-CN" altLang="en-US" sz="3200" dirty="0"/>
              <a:t>选择连词）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兵刃既接弃甲曳兵而走（兵器</a:t>
            </a:r>
            <a:r>
              <a:rPr lang="en-US" altLang="zh-CN" sz="3200" dirty="0"/>
              <a:t>/</a:t>
            </a:r>
            <a:r>
              <a:rPr lang="zh-CN" altLang="en-US" sz="3200" dirty="0"/>
              <a:t>战士，士兵；逃跑</a:t>
            </a:r>
            <a:r>
              <a:rPr lang="en-US" altLang="zh-CN" sz="3200" dirty="0"/>
              <a:t>/</a:t>
            </a:r>
            <a:r>
              <a:rPr lang="zh-CN" altLang="en-US" sz="3200" dirty="0"/>
              <a:t>行）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谷不可胜食也（尽</a:t>
            </a:r>
            <a:r>
              <a:rPr lang="en-US" altLang="zh-CN" sz="3200" dirty="0"/>
              <a:t>/</a:t>
            </a:r>
            <a:r>
              <a:rPr lang="zh-CN" altLang="en-US" sz="3200" dirty="0"/>
              <a:t>胜利）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数罟不入洿池（细、密</a:t>
            </a:r>
            <a:r>
              <a:rPr lang="en-US" altLang="zh-CN" sz="3200" dirty="0"/>
              <a:t>/</a:t>
            </a:r>
            <a:r>
              <a:rPr lang="zh-CN" altLang="en-US" sz="3200" dirty="0"/>
              <a:t>数字或者数数）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树之以桑（种植，动词</a:t>
            </a:r>
            <a:r>
              <a:rPr lang="en-US" altLang="zh-CN" sz="3200" dirty="0"/>
              <a:t>/</a:t>
            </a:r>
            <a:r>
              <a:rPr lang="zh-CN" altLang="en-US" sz="3200" dirty="0"/>
              <a:t>常指较高大的林木）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/>
              <a:t>七十者可以食肉矣（可以凭借</a:t>
            </a:r>
            <a:r>
              <a:rPr lang="en-US" altLang="zh-CN" sz="3200" dirty="0"/>
              <a:t>/</a:t>
            </a:r>
            <a:r>
              <a:rPr lang="zh-CN" altLang="en-US" sz="3200" dirty="0"/>
              <a:t>表同意认可）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6293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A9C423A-C75A-2B69-3A3D-D027D87B0875}"/>
              </a:ext>
            </a:extLst>
          </p:cNvPr>
          <p:cNvSpPr txBox="1"/>
          <p:nvPr/>
        </p:nvSpPr>
        <p:spPr>
          <a:xfrm>
            <a:off x="709613" y="1133475"/>
            <a:ext cx="107727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这篇课文记录了孟子与梁惠王的一次对话，这次对话围绕什么问题展开讨论的？</a:t>
            </a:r>
            <a:endParaRPr lang="en-US" altLang="zh-CN" sz="3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EA0E3E-E1D2-19C6-6109-FEEBEA4D0168}"/>
              </a:ext>
            </a:extLst>
          </p:cNvPr>
          <p:cNvSpPr txBox="1"/>
          <p:nvPr/>
        </p:nvSpPr>
        <p:spPr>
          <a:xfrm>
            <a:off x="4562475" y="296733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/>
              <a:t>民不加多</a:t>
            </a:r>
          </a:p>
        </p:txBody>
      </p:sp>
    </p:spTree>
    <p:extLst>
      <p:ext uri="{BB962C8B-B14F-4D97-AF65-F5344CB8AC3E}">
        <p14:creationId xmlns:p14="http://schemas.microsoft.com/office/powerpoint/2010/main" val="418460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DAB99D-8ED3-A8C2-C33F-321E2E8C0C54}"/>
              </a:ext>
            </a:extLst>
          </p:cNvPr>
          <p:cNvSpPr txBox="1"/>
          <p:nvPr/>
        </p:nvSpPr>
        <p:spPr>
          <a:xfrm>
            <a:off x="1095376" y="457200"/>
            <a:ext cx="102774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/>
              <a:t>民不加多的原因是什么？（五十步笑百步）</a:t>
            </a:r>
            <a:endParaRPr lang="zh-CN" altLang="en-US" sz="4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BBC378-8EA9-827D-57C2-7700A220DA4A}"/>
              </a:ext>
            </a:extLst>
          </p:cNvPr>
          <p:cNvSpPr txBox="1"/>
          <p:nvPr/>
        </p:nvSpPr>
        <p:spPr>
          <a:xfrm>
            <a:off x="790575" y="3162300"/>
            <a:ext cx="110680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/>
              <a:t>梁惠王看似做了很多对百姓有利的事情，但没有在本质上改变对待百姓的方式。</a:t>
            </a:r>
          </a:p>
        </p:txBody>
      </p:sp>
    </p:spTree>
    <p:extLst>
      <p:ext uri="{BB962C8B-B14F-4D97-AF65-F5344CB8AC3E}">
        <p14:creationId xmlns:p14="http://schemas.microsoft.com/office/powerpoint/2010/main" val="34999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CED42C-F333-02F9-0FA4-B20A1F52409D}"/>
              </a:ext>
            </a:extLst>
          </p:cNvPr>
          <p:cNvSpPr txBox="1"/>
          <p:nvPr/>
        </p:nvSpPr>
        <p:spPr>
          <a:xfrm>
            <a:off x="2609849" y="2733675"/>
            <a:ext cx="8562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如何才能真正做到“民加多”</a:t>
            </a:r>
          </a:p>
        </p:txBody>
      </p:sp>
    </p:spTree>
    <p:extLst>
      <p:ext uri="{BB962C8B-B14F-4D97-AF65-F5344CB8AC3E}">
        <p14:creationId xmlns:p14="http://schemas.microsoft.com/office/powerpoint/2010/main" val="2443389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C755848-581D-9E9C-D21C-1E93E41F3D34}"/>
              </a:ext>
            </a:extLst>
          </p:cNvPr>
          <p:cNvSpPr txBox="1"/>
          <p:nvPr/>
        </p:nvSpPr>
        <p:spPr>
          <a:xfrm flipH="1">
            <a:off x="777875" y="2705724"/>
            <a:ext cx="4476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/>
              <a:t>仁政</a:t>
            </a: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AA3D1EA3-79AE-16CD-F5EB-57161656F356}"/>
              </a:ext>
            </a:extLst>
          </p:cNvPr>
          <p:cNvSpPr>
            <a:spLocks/>
          </p:cNvSpPr>
          <p:nvPr/>
        </p:nvSpPr>
        <p:spPr bwMode="auto">
          <a:xfrm>
            <a:off x="1446213" y="1943099"/>
            <a:ext cx="381000" cy="2971800"/>
          </a:xfrm>
          <a:prstGeom prst="leftBrace">
            <a:avLst>
              <a:gd name="adj1" fmla="val 65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 sz="32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8554991-74A4-7724-9775-7D8A4CB657E0}"/>
              </a:ext>
            </a:extLst>
          </p:cNvPr>
          <p:cNvSpPr txBox="1"/>
          <p:nvPr/>
        </p:nvSpPr>
        <p:spPr>
          <a:xfrm>
            <a:off x="1998663" y="1404490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/>
              <a:t>王道</a:t>
            </a:r>
          </a:p>
          <a:p>
            <a:r>
              <a:rPr lang="zh-CN" altLang="en-US" sz="4800" dirty="0"/>
              <a:t>之始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F8A08F-B674-F838-C398-E01D72053FC0}"/>
              </a:ext>
            </a:extLst>
          </p:cNvPr>
          <p:cNvSpPr txBox="1"/>
          <p:nvPr/>
        </p:nvSpPr>
        <p:spPr>
          <a:xfrm>
            <a:off x="1827213" y="4159735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/>
              <a:t>王道</a:t>
            </a:r>
          </a:p>
          <a:p>
            <a:r>
              <a:rPr lang="zh-CN" altLang="en-US" sz="4400"/>
              <a:t>之成</a:t>
            </a:r>
            <a:endParaRPr lang="zh-CN" altLang="en-US" sz="4400" dirty="0"/>
          </a:p>
        </p:txBody>
      </p:sp>
      <p:sp>
        <p:nvSpPr>
          <p:cNvPr id="18" name="AutoShape 6">
            <a:extLst>
              <a:ext uri="{FF2B5EF4-FFF2-40B4-BE49-F238E27FC236}">
                <a16:creationId xmlns:a16="http://schemas.microsoft.com/office/drawing/2014/main" id="{94FF22E2-46FB-59DE-D89F-84A39E99B9A9}"/>
              </a:ext>
            </a:extLst>
          </p:cNvPr>
          <p:cNvSpPr>
            <a:spLocks/>
          </p:cNvSpPr>
          <p:nvPr/>
        </p:nvSpPr>
        <p:spPr bwMode="auto">
          <a:xfrm>
            <a:off x="3227387" y="3949333"/>
            <a:ext cx="381000" cy="1676400"/>
          </a:xfrm>
          <a:prstGeom prst="leftBrace">
            <a:avLst>
              <a:gd name="adj1" fmla="val 36667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9" name="AutoShape 6">
            <a:extLst>
              <a:ext uri="{FF2B5EF4-FFF2-40B4-BE49-F238E27FC236}">
                <a16:creationId xmlns:a16="http://schemas.microsoft.com/office/drawing/2014/main" id="{4007907F-DA38-A979-5282-1D1330E82FDF}"/>
              </a:ext>
            </a:extLst>
          </p:cNvPr>
          <p:cNvSpPr>
            <a:spLocks/>
          </p:cNvSpPr>
          <p:nvPr/>
        </p:nvSpPr>
        <p:spPr bwMode="auto">
          <a:xfrm>
            <a:off x="3227387" y="1154538"/>
            <a:ext cx="381000" cy="1676400"/>
          </a:xfrm>
          <a:prstGeom prst="leftBrace">
            <a:avLst>
              <a:gd name="adj1" fmla="val 36667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3D63A54-A956-930A-610A-834A7148FEEC}"/>
              </a:ext>
            </a:extLst>
          </p:cNvPr>
          <p:cNvSpPr txBox="1"/>
          <p:nvPr/>
        </p:nvSpPr>
        <p:spPr>
          <a:xfrm>
            <a:off x="3494088" y="949603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不违农时（农）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5DCFAC0-3827-1044-6457-3B8D0E538EAC}"/>
              </a:ext>
            </a:extLst>
          </p:cNvPr>
          <p:cNvSpPr txBox="1"/>
          <p:nvPr/>
        </p:nvSpPr>
        <p:spPr>
          <a:xfrm>
            <a:off x="3494088" y="166915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保护鱼类（渔）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9995C11-0EF3-A3F7-3AD0-E1334B5F92DD}"/>
              </a:ext>
            </a:extLst>
          </p:cNvPr>
          <p:cNvSpPr txBox="1"/>
          <p:nvPr/>
        </p:nvSpPr>
        <p:spPr>
          <a:xfrm>
            <a:off x="3494088" y="237599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/>
              <a:t>按时砍伐（林）</a:t>
            </a:r>
            <a:endParaRPr lang="zh-CN" altLang="en-US" sz="28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547DF48-D0D8-4053-22D1-3319F5E3A462}"/>
              </a:ext>
            </a:extLst>
          </p:cNvPr>
          <p:cNvSpPr txBox="1"/>
          <p:nvPr/>
        </p:nvSpPr>
        <p:spPr>
          <a:xfrm>
            <a:off x="3608388" y="364854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鼓励养蚕（纺）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F6345F-03A9-333D-39FD-82C7D766E912}"/>
              </a:ext>
            </a:extLst>
          </p:cNvPr>
          <p:cNvSpPr txBox="1"/>
          <p:nvPr/>
        </p:nvSpPr>
        <p:spPr>
          <a:xfrm>
            <a:off x="3608388" y="424766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繁兴六畜（牧）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A78D00C-3A5E-3899-5472-AB1887549C68}"/>
              </a:ext>
            </a:extLst>
          </p:cNvPr>
          <p:cNvSpPr txBox="1"/>
          <p:nvPr/>
        </p:nvSpPr>
        <p:spPr>
          <a:xfrm>
            <a:off x="3608388" y="481332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生产粮食（农）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6CA547C-7C26-5502-2CB8-4574ECBBB26B}"/>
              </a:ext>
            </a:extLst>
          </p:cNvPr>
          <p:cNvSpPr txBox="1"/>
          <p:nvPr/>
        </p:nvSpPr>
        <p:spPr>
          <a:xfrm>
            <a:off x="3608388" y="537284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兴办教育</a:t>
            </a:r>
          </a:p>
        </p:txBody>
      </p:sp>
      <p:sp>
        <p:nvSpPr>
          <p:cNvPr id="48" name="AutoShape 23">
            <a:extLst>
              <a:ext uri="{FF2B5EF4-FFF2-40B4-BE49-F238E27FC236}">
                <a16:creationId xmlns:a16="http://schemas.microsoft.com/office/drawing/2014/main" id="{19227B79-CE8A-AB5F-15A3-65A19244D9EA}"/>
              </a:ext>
            </a:extLst>
          </p:cNvPr>
          <p:cNvSpPr>
            <a:spLocks/>
          </p:cNvSpPr>
          <p:nvPr/>
        </p:nvSpPr>
        <p:spPr bwMode="auto">
          <a:xfrm>
            <a:off x="6477000" y="1286318"/>
            <a:ext cx="358775" cy="4044082"/>
          </a:xfrm>
          <a:prstGeom prst="rightBrace">
            <a:avLst>
              <a:gd name="adj1" fmla="val 802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DB8CD9C-2F4B-6F9B-6676-26A0BFACF094}"/>
              </a:ext>
            </a:extLst>
          </p:cNvPr>
          <p:cNvSpPr txBox="1"/>
          <p:nvPr/>
        </p:nvSpPr>
        <p:spPr>
          <a:xfrm>
            <a:off x="7085807" y="2851023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/>
              <a:t>保民</a:t>
            </a:r>
          </a:p>
        </p:txBody>
      </p:sp>
    </p:spTree>
    <p:extLst>
      <p:ext uri="{BB962C8B-B14F-4D97-AF65-F5344CB8AC3E}">
        <p14:creationId xmlns:p14="http://schemas.microsoft.com/office/powerpoint/2010/main" val="160771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19B2C4-83B2-999D-FFB8-6E0138C4F434}"/>
              </a:ext>
            </a:extLst>
          </p:cNvPr>
          <p:cNvSpPr txBox="1"/>
          <p:nvPr/>
        </p:nvSpPr>
        <p:spPr>
          <a:xfrm>
            <a:off x="523875" y="571500"/>
            <a:ext cx="12477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孟子在最后一段旨在说明什么？用了什么说理方法？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60D274-8211-9EB7-2E2C-903727194361}"/>
              </a:ext>
            </a:extLst>
          </p:cNvPr>
          <p:cNvSpPr txBox="1"/>
          <p:nvPr/>
        </p:nvSpPr>
        <p:spPr>
          <a:xfrm>
            <a:off x="1371600" y="1847850"/>
            <a:ext cx="103822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旨在阐述统治者想使民加多应有的态度：不找客观原因，而应反省自己，清除虐政，施行仁政。</a:t>
            </a:r>
          </a:p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ECB226-B1FD-504D-C6C1-67A09BC8025C}"/>
              </a:ext>
            </a:extLst>
          </p:cNvPr>
          <p:cNvSpPr txBox="1"/>
          <p:nvPr/>
        </p:nvSpPr>
        <p:spPr>
          <a:xfrm>
            <a:off x="2743200" y="3325178"/>
            <a:ext cx="763905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对比   狗彘食人食</a:t>
            </a: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</a:rPr>
              <a:t>贵族）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     涂有饿莩（百姓）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比喻   涂有饿莩归罪于年成不好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     刺人而杀人归罪于武器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41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B865A1-1B2E-B393-69C2-61DF9257EE61}"/>
              </a:ext>
            </a:extLst>
          </p:cNvPr>
          <p:cNvSpPr txBox="1"/>
          <p:nvPr/>
        </p:nvSpPr>
        <p:spPr>
          <a:xfrm>
            <a:off x="697706" y="1581150"/>
            <a:ext cx="107965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想要管理好一个班级不是一件简单的事情，往大的方面看，管理好一个国家更是困难重重，那今天我们就一起来领略古人管理国家的智慧。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5380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7F8AC7-BF1F-6A17-238A-B1E658AFC99D}"/>
              </a:ext>
            </a:extLst>
          </p:cNvPr>
          <p:cNvSpPr txBox="1"/>
          <p:nvPr/>
        </p:nvSpPr>
        <p:spPr>
          <a:xfrm>
            <a:off x="1857375" y="1876425"/>
            <a:ext cx="93535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用一句话来总结</a:t>
            </a:r>
            <a:r>
              <a:rPr lang="zh-CN" altLang="en-US" sz="4400" dirty="0">
                <a:solidFill>
                  <a:srgbClr val="FF0000"/>
                </a:solidFill>
              </a:rPr>
              <a:t>使民多</a:t>
            </a:r>
            <a:r>
              <a:rPr lang="zh-CN" altLang="en-US" sz="4400" dirty="0"/>
              <a:t>的观点就是“要让百姓吃饱穿暖，富起来，满足百姓的教育，求知欲”</a:t>
            </a:r>
          </a:p>
        </p:txBody>
      </p:sp>
    </p:spTree>
    <p:extLst>
      <p:ext uri="{BB962C8B-B14F-4D97-AF65-F5344CB8AC3E}">
        <p14:creationId xmlns:p14="http://schemas.microsoft.com/office/powerpoint/2010/main" val="9528976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F7D873-03C8-3B1D-B7C2-6148D2D1F61B}"/>
              </a:ext>
            </a:extLst>
          </p:cNvPr>
          <p:cNvSpPr txBox="1"/>
          <p:nvPr/>
        </p:nvSpPr>
        <p:spPr>
          <a:xfrm>
            <a:off x="1247775" y="1074509"/>
            <a:ext cx="1025842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/>
              <a:t>讨论：你负责治理一个集体，你是会制定非常明确的规章制度，还是规定大致的要求，不过度控制这个集体；或者是别的管理方式。</a:t>
            </a:r>
          </a:p>
        </p:txBody>
      </p:sp>
    </p:spTree>
    <p:extLst>
      <p:ext uri="{BB962C8B-B14F-4D97-AF65-F5344CB8AC3E}">
        <p14:creationId xmlns:p14="http://schemas.microsoft.com/office/powerpoint/2010/main" val="713952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94B75C-D1BA-812B-FF3F-2AF3CF41CD8F}"/>
              </a:ext>
            </a:extLst>
          </p:cNvPr>
          <p:cNvSpPr txBox="1"/>
          <p:nvPr/>
        </p:nvSpPr>
        <p:spPr>
          <a:xfrm>
            <a:off x="685799" y="822394"/>
            <a:ext cx="623887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孟子（前</a:t>
            </a:r>
            <a:r>
              <a:rPr lang="en-US" altLang="zh-CN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372</a:t>
            </a:r>
            <a:r>
              <a:rPr lang="zh-CN" altLang="en-US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289</a:t>
            </a:r>
            <a:r>
              <a:rPr lang="zh-CN" altLang="en-US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年），姬姓，孟氏，名轲，字子舆（待考，一说字子车、子居），与</a:t>
            </a:r>
            <a:r>
              <a:rPr lang="zh-CN" altLang="en-US" sz="3600" b="0" i="0" u="none" strike="noStrike" dirty="0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hlinkClick r:id="rId2"/>
              </a:rPr>
              <a:t>孔子</a:t>
            </a:r>
            <a:r>
              <a:rPr lang="zh-CN" altLang="en-US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并称“孔孟”，鲁国邹（今山东邹城）人。战国时期</a:t>
            </a:r>
            <a:r>
              <a:rPr lang="zh-CN" altLang="en-US" sz="3600" b="0" i="0" u="none" strike="noStrike" dirty="0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hlinkClick r:id="rId3"/>
              </a:rPr>
              <a:t>儒家思想</a:t>
            </a:r>
            <a:r>
              <a:rPr lang="zh-CN" altLang="en-US" sz="36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代表人物之一，中国古代思想家、哲学家、政治家、教育家。</a:t>
            </a:r>
            <a:r>
              <a:rPr lang="zh-CN" altLang="en-US" sz="3600" b="0" i="0" baseline="30000" dirty="0">
                <a:solidFill>
                  <a:srgbClr val="3366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F40B9E9-5148-B15E-5581-5E117D142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4" y="612844"/>
            <a:ext cx="3629025" cy="502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227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AAB828F-9E4B-4E03-9244-5EF165559CD9}"/>
              </a:ext>
            </a:extLst>
          </p:cNvPr>
          <p:cNvSpPr txBox="1"/>
          <p:nvPr/>
        </p:nvSpPr>
        <p:spPr>
          <a:xfrm>
            <a:off x="904875" y="1720840"/>
            <a:ext cx="110299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0" i="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孟子继承了孔子的学说，主张效法先王，推行仁政，宣扬性善，而且建立了以“民本”为基础的政治思想体系（民为本，君为轻，社稷次之），这些在当时列国纷争的形势下，被认为是脱离实际的空论。但他思想中的民主精神，民本思想等都符合人民的愿望，具有进步意义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688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03A292E-033A-412E-DCA3-CEECCF0BCCA8}"/>
              </a:ext>
            </a:extLst>
          </p:cNvPr>
          <p:cNvSpPr txBox="1"/>
          <p:nvPr/>
        </p:nvSpPr>
        <p:spPr>
          <a:xfrm>
            <a:off x="419100" y="308818"/>
            <a:ext cx="1135379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故事背景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孟子是在梁惠王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年（前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335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年）应邀来到魏国的。魏在战国初期曾是军事强国，但到梁惠王在位的后期却遭到一连串的失败，又畏秦之甚，于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年（前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339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将首都从安邑（今山西夏县西北）迁至大梁（今河南开封），盂子到来时，梁惠王曾对他说：“寡人不佞，兵三折于外，太子虏，上将死，国以空虚，以羞先君宗庙社稷，寡人甚丑之。叟不远千里，辱幸至敝邑之廷，将何以利吾国？”（引自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魏世家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）从这段话可以看出梁惠王邀请孟子来魏的目的。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孟子在梁只住了一年多。第二年梁惠王死了，襄王继位，孟子对这个新君的印象很坏，不久离去。</a:t>
            </a:r>
          </a:p>
        </p:txBody>
      </p:sp>
    </p:spTree>
    <p:extLst>
      <p:ext uri="{BB962C8B-B14F-4D97-AF65-F5344CB8AC3E}">
        <p14:creationId xmlns:p14="http://schemas.microsoft.com/office/powerpoint/2010/main" val="275313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DDCD07-4896-0CFC-F719-0343EC4D62F0}"/>
              </a:ext>
            </a:extLst>
          </p:cNvPr>
          <p:cNvSpPr txBox="1"/>
          <p:nvPr/>
        </p:nvSpPr>
        <p:spPr>
          <a:xfrm>
            <a:off x="1143000" y="571500"/>
            <a:ext cx="11049000" cy="6130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移其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粟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弃甲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曳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兵 涂有饿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莩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彘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畜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数罟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不入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污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池 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谨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庠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序之教 养生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丧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死 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颁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白者不负戴于道路矣 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申之以孝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悌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之义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CF7DBE-1D6A-3837-47DD-F0F51C704C1A}"/>
              </a:ext>
            </a:extLst>
          </p:cNvPr>
          <p:cNvSpPr txBox="1"/>
          <p:nvPr/>
        </p:nvSpPr>
        <p:spPr>
          <a:xfrm>
            <a:off x="2676525" y="390525"/>
            <a:ext cx="6000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4F9494-149F-967E-03AD-4D7BAAFA213E}"/>
              </a:ext>
            </a:extLst>
          </p:cNvPr>
          <p:cNvSpPr txBox="1"/>
          <p:nvPr/>
        </p:nvSpPr>
        <p:spPr>
          <a:xfrm>
            <a:off x="5067300" y="379531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D6601D-40D3-8631-FAE2-87A16CA908F9}"/>
              </a:ext>
            </a:extLst>
          </p:cNvPr>
          <p:cNvSpPr txBox="1"/>
          <p:nvPr/>
        </p:nvSpPr>
        <p:spPr>
          <a:xfrm>
            <a:off x="8728075" y="27911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piǎo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9436C1-047F-DE1D-80D9-010EE878C6BD}"/>
              </a:ext>
            </a:extLst>
          </p:cNvPr>
          <p:cNvSpPr txBox="1"/>
          <p:nvPr/>
        </p:nvSpPr>
        <p:spPr>
          <a:xfrm>
            <a:off x="1781177" y="1617145"/>
            <a:ext cx="8643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tún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A6CD63-417D-2686-1ACF-9A3A79A502A4}"/>
              </a:ext>
            </a:extLst>
          </p:cNvPr>
          <p:cNvSpPr txBox="1"/>
          <p:nvPr/>
        </p:nvSpPr>
        <p:spPr>
          <a:xfrm>
            <a:off x="3283747" y="1643220"/>
            <a:ext cx="74533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0BAA599-2D42-E596-334A-C388EE127EAE}"/>
              </a:ext>
            </a:extLst>
          </p:cNvPr>
          <p:cNvSpPr txBox="1"/>
          <p:nvPr/>
        </p:nvSpPr>
        <p:spPr>
          <a:xfrm>
            <a:off x="4738688" y="1643219"/>
            <a:ext cx="74533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6DF55E7-007E-CF40-0253-5F44A694F793}"/>
              </a:ext>
            </a:extLst>
          </p:cNvPr>
          <p:cNvSpPr txBox="1"/>
          <p:nvPr/>
        </p:nvSpPr>
        <p:spPr>
          <a:xfrm>
            <a:off x="5731671" y="1603505"/>
            <a:ext cx="74533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cù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gǔ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C9849013-77C4-11F7-5129-EE445AE9D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7550" y="1617146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wū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7760DD3F-E2EC-7B5E-6514-8D93BB8F1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426" y="2769829"/>
            <a:ext cx="12105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xiáng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51523B-081C-68CC-8A93-4B45DA9236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5225" y="2941619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Sāng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 Box 25">
            <a:extLst>
              <a:ext uri="{FF2B5EF4-FFF2-40B4-BE49-F238E27FC236}">
                <a16:creationId xmlns:a16="http://schemas.microsoft.com/office/drawing/2014/main" id="{52734BB3-DE7D-4B78-CC59-C7DD62EF6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873" y="3996449"/>
            <a:ext cx="1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bān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637DA0A-E72C-7449-1A87-1A523291DF4E}"/>
              </a:ext>
            </a:extLst>
          </p:cNvPr>
          <p:cNvSpPr txBox="1"/>
          <p:nvPr/>
        </p:nvSpPr>
        <p:spPr>
          <a:xfrm>
            <a:off x="4040981" y="5254495"/>
            <a:ext cx="74533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992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5E51F87-7DB4-75CA-6F3C-6A0708348038}"/>
              </a:ext>
            </a:extLst>
          </p:cNvPr>
          <p:cNvSpPr txBox="1"/>
          <p:nvPr/>
        </p:nvSpPr>
        <p:spPr>
          <a:xfrm>
            <a:off x="619125" y="699406"/>
            <a:ext cx="11239500" cy="5459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梁惠王曰：“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寡人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国也，尽心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焉耳矣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河内凶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，则移其民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河东，移其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粟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于河内；河东凶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亦然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邻国之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无如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寡人之用心者。邻国之民不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加少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，寡人之民不加多，何也？”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C501D7-4E97-A866-241D-D5B9FEAB082D}"/>
              </a:ext>
            </a:extLst>
          </p:cNvPr>
          <p:cNvSpPr txBox="1"/>
          <p:nvPr/>
        </p:nvSpPr>
        <p:spPr>
          <a:xfrm>
            <a:off x="1819275" y="437796"/>
            <a:ext cx="7148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寡人：寡德之人。是古代国君对自己的谦称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A2038E-48FA-F355-D591-9A6DDA29668D}"/>
              </a:ext>
            </a:extLst>
          </p:cNvPr>
          <p:cNvSpPr txBox="1"/>
          <p:nvPr/>
        </p:nvSpPr>
        <p:spPr>
          <a:xfrm>
            <a:off x="6096000" y="1663184"/>
            <a:ext cx="6334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介词，对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A128C26-C900-4BF8-8F13-8124CF369A4A}"/>
              </a:ext>
            </a:extLst>
          </p:cNvPr>
          <p:cNvSpPr txBox="1"/>
          <p:nvPr/>
        </p:nvSpPr>
        <p:spPr>
          <a:xfrm>
            <a:off x="6443663" y="1663184"/>
            <a:ext cx="6334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都是句末助词，重叠使用，加重语气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D8D58E0-8F4E-638C-5F7E-E59387BB4BC6}"/>
              </a:ext>
            </a:extLst>
          </p:cNvPr>
          <p:cNvSpPr txBox="1"/>
          <p:nvPr/>
        </p:nvSpPr>
        <p:spPr>
          <a:xfrm>
            <a:off x="197645" y="1731347"/>
            <a:ext cx="6386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黄河以北的地方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EC33334-DDAF-278B-421F-5C74B083112F}"/>
              </a:ext>
            </a:extLst>
          </p:cNvPr>
          <p:cNvSpPr txBox="1"/>
          <p:nvPr/>
        </p:nvSpPr>
        <p:spPr>
          <a:xfrm>
            <a:off x="1154906" y="1731347"/>
            <a:ext cx="6386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谷物收成不好，荒年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E2CA468-971E-A793-E1FE-BFB1161E6D59}"/>
              </a:ext>
            </a:extLst>
          </p:cNvPr>
          <p:cNvSpPr txBox="1"/>
          <p:nvPr/>
        </p:nvSpPr>
        <p:spPr>
          <a:xfrm>
            <a:off x="5638800" y="162794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C1B011A-FCFB-0399-3BDA-8C2C5A5DA4DC}"/>
              </a:ext>
            </a:extLst>
          </p:cNvPr>
          <p:cNvSpPr txBox="1"/>
          <p:nvPr/>
        </p:nvSpPr>
        <p:spPr>
          <a:xfrm>
            <a:off x="5931694" y="2695125"/>
            <a:ext cx="6386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谷子，脱壳后称为小米，也泛指谷类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31D011E-985D-A444-482A-30D97755CF89}"/>
              </a:ext>
            </a:extLst>
          </p:cNvPr>
          <p:cNvSpPr txBox="1"/>
          <p:nvPr/>
        </p:nvSpPr>
        <p:spPr>
          <a:xfrm>
            <a:off x="2356248" y="2697916"/>
            <a:ext cx="6386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也是这样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2979E05-E947-985B-D92C-22822C04A976}"/>
              </a:ext>
            </a:extLst>
          </p:cNvPr>
          <p:cNvSpPr txBox="1"/>
          <p:nvPr/>
        </p:nvSpPr>
        <p:spPr>
          <a:xfrm>
            <a:off x="3890962" y="2733225"/>
            <a:ext cx="2862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观察，考察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FCC8BEB-AD3E-11B4-2C26-78B8CA541048}"/>
              </a:ext>
            </a:extLst>
          </p:cNvPr>
          <p:cNvSpPr txBox="1"/>
          <p:nvPr/>
        </p:nvSpPr>
        <p:spPr>
          <a:xfrm>
            <a:off x="6607968" y="3796142"/>
            <a:ext cx="933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政策</a:t>
            </a:r>
            <a:endParaRPr lang="en-US" altLang="zh-CN" sz="280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90E5203-1C5E-C187-C13E-482CCC5702BB}"/>
              </a:ext>
            </a:extLst>
          </p:cNvPr>
          <p:cNvSpPr txBox="1"/>
          <p:nvPr/>
        </p:nvSpPr>
        <p:spPr>
          <a:xfrm>
            <a:off x="7819459" y="37961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没有像</a:t>
            </a:r>
            <a:r>
              <a:rPr lang="en-US" altLang="zh-CN" sz="2800" dirty="0"/>
              <a:t>……</a:t>
            </a:r>
            <a:endParaRPr lang="zh-CN" altLang="en-US" sz="28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6DA4B99-D630-57F0-E744-696B140F3DD9}"/>
              </a:ext>
            </a:extLst>
          </p:cNvPr>
          <p:cNvSpPr txBox="1"/>
          <p:nvPr/>
        </p:nvSpPr>
        <p:spPr>
          <a:xfrm>
            <a:off x="5757863" y="4859059"/>
            <a:ext cx="6386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更少</a:t>
            </a:r>
          </a:p>
        </p:txBody>
      </p:sp>
    </p:spTree>
    <p:extLst>
      <p:ext uri="{BB962C8B-B14F-4D97-AF65-F5344CB8AC3E}">
        <p14:creationId xmlns:p14="http://schemas.microsoft.com/office/powerpoint/2010/main" val="271050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 build="allAtOnce"/>
      <p:bldP spid="18" grpId="0"/>
      <p:bldP spid="18" grpId="1"/>
      <p:bldP spid="22" grpId="0" build="allAtOnce"/>
      <p:bldP spid="26" grpId="0"/>
      <p:bldP spid="26" grpId="1"/>
      <p:bldP spid="27" grpId="0"/>
      <p:bldP spid="27" grpId="1"/>
      <p:bldP spid="31" grpId="0"/>
      <p:bldP spid="31" grpId="1"/>
      <p:bldP spid="35" grpId="0"/>
      <p:bldP spid="35" grpId="1"/>
      <p:bldP spid="36" grpId="0" build="allAtOnce"/>
      <p:bldP spid="37" grpId="0"/>
      <p:bldP spid="37" grpId="1"/>
      <p:bldP spid="38" grpId="0"/>
      <p:bldP spid="38" grpId="1"/>
      <p:bldP spid="42" grpId="0"/>
      <p:bldP spid="4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0AFBA27-6D24-3C28-7749-E682DA835D15}"/>
              </a:ext>
            </a:extLst>
          </p:cNvPr>
          <p:cNvSpPr txBox="1"/>
          <p:nvPr/>
        </p:nvSpPr>
        <p:spPr>
          <a:xfrm>
            <a:off x="857249" y="428178"/>
            <a:ext cx="108585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梁惠王说：“我对于国家，总算尽了心啦。河内遇到饥荒，就把那里的老百姓迁移到河东去，把河东的粮食转移到河内；河东遇到饥荒也是这样做。了解一下邻国的政治，没有像我这样用心的。邻国的百姓不见减少，我的百姓不见增多，这是为什么呢？”</a:t>
            </a:r>
          </a:p>
        </p:txBody>
      </p:sp>
    </p:spTree>
    <p:extLst>
      <p:ext uri="{BB962C8B-B14F-4D97-AF65-F5344CB8AC3E}">
        <p14:creationId xmlns:p14="http://schemas.microsoft.com/office/powerpoint/2010/main" val="1959173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楷体"/>
        <a:cs typeface=""/>
      </a:majorFont>
      <a:minorFont>
        <a:latin typeface="楷体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2202</Words>
  <Application>Microsoft Office PowerPoint</Application>
  <PresentationFormat>宽屏</PresentationFormat>
  <Paragraphs>168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����</vt:lpstr>
      <vt:lpstr>等线</vt:lpstr>
      <vt:lpstr>等线 Light</vt:lpstr>
      <vt:lpstr>楷体</vt:lpstr>
      <vt:lpstr>宋体</vt:lpstr>
      <vt:lpstr>Arial</vt:lpstr>
      <vt:lpstr>Wingdings</vt:lpstr>
      <vt:lpstr>Office 主题​​</vt:lpstr>
      <vt:lpstr>寡人之于国也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寡人之于国也</dc:title>
  <dc:creator>理杭 金</dc:creator>
  <cp:lastModifiedBy>理杭 金</cp:lastModifiedBy>
  <cp:revision>8</cp:revision>
  <dcterms:created xsi:type="dcterms:W3CDTF">2023-09-15T07:28:38Z</dcterms:created>
  <dcterms:modified xsi:type="dcterms:W3CDTF">2023-09-20T15:11:24Z</dcterms:modified>
</cp:coreProperties>
</file>