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69" r:id="rId4"/>
    <p:sldId id="313" r:id="rId5"/>
    <p:sldId id="262" r:id="rId6"/>
    <p:sldId id="261" r:id="rId7"/>
    <p:sldId id="270" r:id="rId8"/>
    <p:sldId id="276" r:id="rId9"/>
    <p:sldId id="277" r:id="rId10"/>
    <p:sldId id="278" r:id="rId11"/>
    <p:sldId id="314" r:id="rId12"/>
    <p:sldId id="283" r:id="rId13"/>
    <p:sldId id="315" r:id="rId14"/>
    <p:sldId id="316" r:id="rId15"/>
    <p:sldId id="287" r:id="rId16"/>
    <p:sldId id="317" r:id="rId17"/>
    <p:sldId id="318" r:id="rId18"/>
    <p:sldId id="319" r:id="rId19"/>
    <p:sldId id="297" r:id="rId20"/>
    <p:sldId id="320" r:id="rId21"/>
    <p:sldId id="321" r:id="rId22"/>
    <p:sldId id="300" r:id="rId23"/>
    <p:sldId id="303" r:id="rId24"/>
    <p:sldId id="322" r:id="rId25"/>
    <p:sldId id="323" r:id="rId26"/>
    <p:sldId id="306" r:id="rId27"/>
    <p:sldId id="308" r:id="rId28"/>
    <p:sldId id="310" r:id="rId29"/>
    <p:sldId id="311" r:id="rId30"/>
    <p:sldId id="312" r:id="rId31"/>
    <p:sldId id="26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4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3BC72A-6D66-43A4-A748-4E7C7DD16A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756BFB4-F8DE-4EB5-851B-CBB90E190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E06EAD-1276-4050-B773-2A3F1D935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B177B6-AEA0-4BA3-A871-A475F7FE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ADC4B7-81E5-4DD9-BB29-BB258E47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6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资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背景资料</a:t>
            </a:r>
          </a:p>
        </p:txBody>
      </p:sp>
    </p:spTree>
    <p:extLst>
      <p:ext uri="{BB962C8B-B14F-4D97-AF65-F5344CB8AC3E}">
        <p14:creationId xmlns:p14="http://schemas.microsoft.com/office/powerpoint/2010/main" val="86771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文体知识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文体知识</a:t>
            </a:r>
          </a:p>
        </p:txBody>
      </p:sp>
    </p:spTree>
    <p:extLst>
      <p:ext uri="{BB962C8B-B14F-4D97-AF65-F5344CB8AC3E}">
        <p14:creationId xmlns:p14="http://schemas.microsoft.com/office/powerpoint/2010/main" val="9179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检查字词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检查字词</a:t>
            </a:r>
          </a:p>
        </p:txBody>
      </p:sp>
    </p:spTree>
    <p:extLst>
      <p:ext uri="{BB962C8B-B14F-4D97-AF65-F5344CB8AC3E}">
        <p14:creationId xmlns:p14="http://schemas.microsoft.com/office/powerpoint/2010/main" val="32276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整体感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34183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解读课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解读课文</a:t>
            </a:r>
          </a:p>
        </p:txBody>
      </p:sp>
    </p:spTree>
    <p:extLst>
      <p:ext uri="{BB962C8B-B14F-4D97-AF65-F5344CB8AC3E}">
        <p14:creationId xmlns:p14="http://schemas.microsoft.com/office/powerpoint/2010/main" val="29932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课堂小结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365899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布置作业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2655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复习检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复习检测</a:t>
            </a:r>
          </a:p>
        </p:txBody>
      </p:sp>
    </p:spTree>
    <p:extLst>
      <p:ext uri="{BB962C8B-B14F-4D97-AF65-F5344CB8AC3E}">
        <p14:creationId xmlns:p14="http://schemas.microsoft.com/office/powerpoint/2010/main" val="412391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赏析语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赏析语言</a:t>
            </a:r>
          </a:p>
        </p:txBody>
      </p:sp>
    </p:spTree>
    <p:extLst>
      <p:ext uri="{BB962C8B-B14F-4D97-AF65-F5344CB8AC3E}">
        <p14:creationId xmlns:p14="http://schemas.microsoft.com/office/powerpoint/2010/main" val="3828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归纳主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归纳主旨</a:t>
            </a:r>
          </a:p>
        </p:txBody>
      </p:sp>
    </p:spTree>
    <p:extLst>
      <p:ext uri="{BB962C8B-B14F-4D97-AF65-F5344CB8AC3E}">
        <p14:creationId xmlns:p14="http://schemas.microsoft.com/office/powerpoint/2010/main" val="35339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79AB5B-43B2-4EC6-B583-5289F9B3A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0D6C9B-546D-488B-82F3-EFA7A0B42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697E67-639D-4CC5-8B43-ECCE14374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349A21-8322-43E7-9FE5-6A0A41A3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91F789-A811-4222-8279-2A8C7C67F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探究写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探究写法</a:t>
            </a:r>
          </a:p>
        </p:txBody>
      </p:sp>
    </p:spTree>
    <p:extLst>
      <p:ext uri="{BB962C8B-B14F-4D97-AF65-F5344CB8AC3E}">
        <p14:creationId xmlns:p14="http://schemas.microsoft.com/office/powerpoint/2010/main" val="20116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拓展延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</p:spTree>
    <p:extLst>
      <p:ext uri="{BB962C8B-B14F-4D97-AF65-F5344CB8AC3E}">
        <p14:creationId xmlns:p14="http://schemas.microsoft.com/office/powerpoint/2010/main" val="37450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深度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深度阅读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74D7DF0-4E88-4C16-BEDE-63C6A1921C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28" y="1233719"/>
            <a:ext cx="10589342" cy="461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教学流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教学流程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6C390D1-E926-4C75-B5E5-859B0C718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5912"/>
            <a:ext cx="12192000" cy="296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6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资源特色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资源特色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8550FE4-2905-4FBC-92B9-A6DF86A3E9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86" y="546305"/>
            <a:ext cx="6131027" cy="61310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19F95B-2AE2-49CE-9799-40FE7AEB8814}"/>
              </a:ext>
            </a:extLst>
          </p:cNvPr>
          <p:cNvSpPr txBox="1"/>
          <p:nvPr userDrawn="1"/>
        </p:nvSpPr>
        <p:spPr>
          <a:xfrm>
            <a:off x="595926" y="2765687"/>
            <a:ext cx="2212258" cy="1494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教学双线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同步互动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039B4D8-8EBE-4699-947E-C4626A3AB5FF}"/>
              </a:ext>
            </a:extLst>
          </p:cNvPr>
          <p:cNvSpPr txBox="1"/>
          <p:nvPr userDrawn="1"/>
        </p:nvSpPr>
        <p:spPr>
          <a:xfrm>
            <a:off x="9527459" y="2777613"/>
            <a:ext cx="2212258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轻松阅读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高效巩固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8D813D9-A0DE-4F6E-BF3E-241DE5703E7C}"/>
              </a:ext>
            </a:extLst>
          </p:cNvPr>
          <p:cNvCxnSpPr/>
          <p:nvPr userDrawn="1"/>
        </p:nvCxnSpPr>
        <p:spPr>
          <a:xfrm>
            <a:off x="304800" y="3611818"/>
            <a:ext cx="25760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1378C81-DF75-41A5-BF27-7DAC4CB0447F}"/>
              </a:ext>
            </a:extLst>
          </p:cNvPr>
          <p:cNvCxnSpPr/>
          <p:nvPr userDrawn="1"/>
        </p:nvCxnSpPr>
        <p:spPr>
          <a:xfrm>
            <a:off x="9345562" y="3611818"/>
            <a:ext cx="25760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30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AE8958-907F-4484-9BEE-6B23C2543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156E4A-7249-440B-A4CC-D097B9B7F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4DF626-4EC2-47CD-8DA0-72F92E0EC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6A0B30-4926-429D-8E8A-EB4B5E77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FC4209-1813-4BCD-B6ED-BD8E615F7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B19A1F-D834-4C46-A7B4-0399AF33D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6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492B36-4953-4D41-B147-7F1B7879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0D8B5D8-F84A-45AB-ABCE-D3C773B75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F6DE5F-A931-44E2-AC24-9936EBC99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5EF4DD-EC32-44C1-B737-A2142B85A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E449BBD-F699-4A18-A161-0F522A27C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0C8474D-9CF1-436E-AB4D-58CD25257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3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47BA91-B61F-449D-BE38-F9BFEF357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713C21A-D343-4D4A-8A6E-CD6B2C07C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3925612-2FE1-4754-AB49-582FF162B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778687-27F2-4392-A5F6-96FC0EEC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EA168D-EDCD-4E1E-A874-D7A0E19B4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8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5ED1D3A-1C5C-4816-9180-7C6DF5BA58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71A3C05-C514-4182-ABB1-5DA5B1C3D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A69307-440A-45D7-BD27-A9EBE4B26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6FABE5-7909-4C93-B84C-DCBD75D67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E006FF-A508-43C0-9456-7C9A195E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6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B0FA87-9EFE-4DA6-9EEA-C1854B9CF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AB192C8-A9F4-43AB-819E-19D1A3AA7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477BE62-D61E-4879-99F2-D311E1D7C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2C8B42-3B2E-4502-9929-D8D17B783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83CD51-08B1-49DB-A5FC-AA0AC3041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1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718751-5F07-41B2-97BD-D91D7A5AA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790A382-549A-42C4-9861-C9F031B432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31887F1-4FB3-4A6C-958A-85EDEFB3E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1D35187-BFC6-4BEB-83E7-36978CFBF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D05CE3-1A7C-48F0-B775-551D5F727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9448C9-E317-435E-AF08-7E031F7B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5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5B3FC9-62E9-4034-98B4-47D51DFA0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CEC014E-A486-4396-9536-D5FAEDE0B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2F4F587-2996-4890-B1CB-4A744B470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442739-CD32-489D-894A-8347F60CE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95BF637-5852-4A53-AEEA-A443FB4571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41E0571-1836-4DB3-A8FD-E48942F5B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7304FB-4BAA-40E9-8B12-D3DC2956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EB0DE14-3C50-43B8-AF0B-45C33552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4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D47E2D-D976-47B0-BD43-4EC6BA61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5800A00-5FCD-428E-9FEA-22AB66B58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BFA5ACF-20DF-47C6-8FAC-893D4013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15CDF97-9975-4F7E-A1D0-64356AD6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3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D26FED0-C7CE-4BF5-B45B-DDC3EBAB2946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38260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新课导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EABF00F-D196-4CFC-ACCB-B5FA92F8E53B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</p:spTree>
    <p:extLst>
      <p:ext uri="{BB962C8B-B14F-4D97-AF65-F5344CB8AC3E}">
        <p14:creationId xmlns:p14="http://schemas.microsoft.com/office/powerpoint/2010/main" val="304201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作者介绍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972DF2-43BD-4C7A-A6F4-37810910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59872C-236C-4440-A41D-5610EB5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56591A-22AE-4D30-A2B5-06F20F29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ACD4753-503F-4EEE-AB29-A86BA1FDBD40}"/>
              </a:ext>
            </a:extLst>
          </p:cNvPr>
          <p:cNvSpPr/>
          <p:nvPr userDrawn="1"/>
        </p:nvSpPr>
        <p:spPr>
          <a:xfrm>
            <a:off x="639556" y="407774"/>
            <a:ext cx="2521933" cy="749818"/>
          </a:xfrm>
          <a:prstGeom prst="roundRect">
            <a:avLst>
              <a:gd name="adj" fmla="val 35129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4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</p:spTree>
    <p:extLst>
      <p:ext uri="{BB962C8B-B14F-4D97-AF65-F5344CB8AC3E}">
        <p14:creationId xmlns:p14="http://schemas.microsoft.com/office/powerpoint/2010/main" val="10149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88CE8BF-1083-4BDC-9C39-ACFA13C9E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D9C8A28-D361-4D31-9489-4552F05E5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A9D76-8298-4A49-9D68-D098E49680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B65E7-E981-4FE1-A843-BF297668BD0B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F6C09D-A9F7-445A-A5F5-631FB33FF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BB60C8-4DCC-485D-885D-0914EECAF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38EDB-2D76-45D9-B891-8F91D84ACC4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87D2645-133B-45D2-A4EB-E5CE41A4F2E7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975" y="155648"/>
            <a:ext cx="3437657" cy="61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7" r:id="rId22"/>
    <p:sldLayoutId id="2147483676" r:id="rId23"/>
    <p:sldLayoutId id="2147483675" r:id="rId24"/>
    <p:sldLayoutId id="2147483660" r:id="rId25"/>
    <p:sldLayoutId id="2147483656" r:id="rId26"/>
    <p:sldLayoutId id="2147483657" r:id="rId27"/>
    <p:sldLayoutId id="2147483658" r:id="rId28"/>
    <p:sldLayoutId id="2147483659" r:id="rId2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D88F83-BA04-4DD0-A9EB-490D734F5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5" y="494485"/>
            <a:ext cx="6036186" cy="586903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8C18F86-4F8E-4350-AB3D-1F9317CE1419}"/>
              </a:ext>
            </a:extLst>
          </p:cNvPr>
          <p:cNvSpPr txBox="1"/>
          <p:nvPr/>
        </p:nvSpPr>
        <p:spPr>
          <a:xfrm>
            <a:off x="7223766" y="1519587"/>
            <a:ext cx="36128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A40000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</a:rPr>
              <a:t>语文</a:t>
            </a:r>
            <a:r>
              <a:rPr lang="zh-CN" altLang="en-US" sz="2800" dirty="0"/>
              <a:t>（部编版）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84A3D2-00C2-4CA8-B96A-9621443A9674}"/>
              </a:ext>
            </a:extLst>
          </p:cNvPr>
          <p:cNvSpPr txBox="1"/>
          <p:nvPr/>
        </p:nvSpPr>
        <p:spPr>
          <a:xfrm>
            <a:off x="8329516" y="2912399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九年级 下册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642805-D20F-4674-8C0E-68DFDD32D0BC}"/>
              </a:ext>
            </a:extLst>
          </p:cNvPr>
          <p:cNvSpPr txBox="1"/>
          <p:nvPr/>
        </p:nvSpPr>
        <p:spPr>
          <a:xfrm>
            <a:off x="8112249" y="3429000"/>
            <a:ext cx="300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第四单元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5CD5E08-1168-4EF9-B9B2-65A9986AD10F}"/>
              </a:ext>
            </a:extLst>
          </p:cNvPr>
          <p:cNvSpPr txBox="1"/>
          <p:nvPr/>
        </p:nvSpPr>
        <p:spPr>
          <a:xfrm>
            <a:off x="6830424" y="4161044"/>
            <a:ext cx="4692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第十六课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驱遣我们的想象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B7F3CE4-81F4-4971-A922-30A51E7C41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03"/>
          <a:stretch/>
        </p:blipFill>
        <p:spPr>
          <a:xfrm rot="21249546">
            <a:off x="1385928" y="1672420"/>
            <a:ext cx="4463845" cy="316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5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4A3EAD7-7588-4AE6-A2A1-AFC82BCE4C00}"/>
              </a:ext>
            </a:extLst>
          </p:cNvPr>
          <p:cNvSpPr txBox="1"/>
          <p:nvPr/>
        </p:nvSpPr>
        <p:spPr>
          <a:xfrm>
            <a:off x="766917" y="1435509"/>
            <a:ext cx="1100229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词语释义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桥堍：桥两头靠近平地的地方。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契合：符合。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刻板：呆板没有变化。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苟安：只顾眼前，暂且偷安。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1086EB-49F5-4AF7-9850-A2797B53C663}"/>
              </a:ext>
            </a:extLst>
          </p:cNvPr>
          <p:cNvSpPr/>
          <p:nvPr/>
        </p:nvSpPr>
        <p:spPr>
          <a:xfrm>
            <a:off x="1751941" y="2113935"/>
            <a:ext cx="4639027" cy="2797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3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4A3EAD7-7588-4AE6-A2A1-AFC82BCE4C00}"/>
              </a:ext>
            </a:extLst>
          </p:cNvPr>
          <p:cNvSpPr txBox="1"/>
          <p:nvPr/>
        </p:nvSpPr>
        <p:spPr>
          <a:xfrm>
            <a:off x="766917" y="1739948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词语辨析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“拘泥”和“顽固”两个词都有“不知变通”的意思。“拘泥”指固执，不知变通。“顽固”指思想愚昧保守，不接受新事物或立场反动，不愿意改变，含贬义。</a:t>
            </a:r>
          </a:p>
        </p:txBody>
      </p:sp>
    </p:spTree>
    <p:extLst>
      <p:ext uri="{BB962C8B-B14F-4D97-AF65-F5344CB8AC3E}">
        <p14:creationId xmlns:p14="http://schemas.microsoft.com/office/powerpoint/2010/main" val="244279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47449E-62F0-4429-9CDF-0E27C41ECD3C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．熟读课文，划分层次，概括大意。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741D1A9-DEFA-49D4-A949-0DCFDC32EEF5}"/>
              </a:ext>
            </a:extLst>
          </p:cNvPr>
          <p:cNvSpPr txBox="1"/>
          <p:nvPr/>
        </p:nvSpPr>
        <p:spPr>
          <a:xfrm>
            <a:off x="766916" y="2172928"/>
            <a:ext cx="1100229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：阐述文艺概念的产生和发展，引出话题。第二部分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：先从作者和读者的角度分析读者应如何才能接触到作者的思想；然后以一诗一文为例，深入浅出地阐明了欣赏文艺作品的途径和方法。第三部分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(14)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：得出中心论点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要鉴赏文艺作品，就必须驱遣我们的想象，通过文字去接触作者的所见所感。</a:t>
            </a:r>
          </a:p>
        </p:txBody>
      </p:sp>
    </p:spTree>
    <p:extLst>
      <p:ext uri="{BB962C8B-B14F-4D97-AF65-F5344CB8AC3E}">
        <p14:creationId xmlns:p14="http://schemas.microsoft.com/office/powerpoint/2010/main" val="68048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47449E-62F0-4429-9CDF-0E27C41ECD3C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．根据课文得知作者要论述的是如何鉴赏文艺作品，为什么却在开篇大论作者、读者以及文字之间的联系？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741D1A9-DEFA-49D4-A949-0DCFDC32EEF5}"/>
              </a:ext>
            </a:extLst>
          </p:cNvPr>
          <p:cNvSpPr txBox="1"/>
          <p:nvPr/>
        </p:nvSpPr>
        <p:spPr>
          <a:xfrm>
            <a:off x="766916" y="2723535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论述如何鉴赏文艺作品，首先要认识到文艺作品的本质，即什么是文艺作品。以文字为载体，作者想要传达的所见所感，读者想要接触的作者的所见所感，就是文艺作品的本质。因此，论作者、读者以及文字之间的联系是为了明确文艺作品的本质，这是表达中心观点的前提。</a:t>
            </a:r>
          </a:p>
        </p:txBody>
      </p:sp>
    </p:spTree>
    <p:extLst>
      <p:ext uri="{BB962C8B-B14F-4D97-AF65-F5344CB8AC3E}">
        <p14:creationId xmlns:p14="http://schemas.microsoft.com/office/powerpoint/2010/main" val="383302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47449E-62F0-4429-9CDF-0E27C41ECD3C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．根据课文得知作者要论述的是如何鉴赏文艺作品，为什么却在开篇大论作者、读者以及文字之间的联系？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741D1A9-DEFA-49D4-A949-0DCFDC32EEF5}"/>
              </a:ext>
            </a:extLst>
          </p:cNvPr>
          <p:cNvSpPr txBox="1"/>
          <p:nvPr/>
        </p:nvSpPr>
        <p:spPr>
          <a:xfrm>
            <a:off x="766916" y="2723535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论述如何鉴赏文艺作品，首先要认识到文艺作品的本质，即什么是文艺作品。以文字为载体，作者想要传达的所见所感，读者想要接触的作者的所见所感，就是文艺作品的本质。因此，论作者、读者以及文字之间的联系是为了明确文艺作品的本质，这是表达中心观点的前提。</a:t>
            </a:r>
          </a:p>
        </p:txBody>
      </p:sp>
    </p:spTree>
    <p:extLst>
      <p:ext uri="{BB962C8B-B14F-4D97-AF65-F5344CB8AC3E}">
        <p14:creationId xmlns:p14="http://schemas.microsoft.com/office/powerpoint/2010/main" val="429167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．读第一部分内容，分析作者是怎样阐述文艺与文字的关系的？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78426" y="2285428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文章开篇先介绍了文艺的产生；然后介绍文字产生后，文艺与文字“并了家”；最后介绍当纸笔以及印刷术发明后，文字完全成为文艺的集合体，而且文字不断成为各种文艺作品的集合体。</a:t>
            </a:r>
          </a:p>
        </p:txBody>
      </p:sp>
    </p:spTree>
    <p:extLst>
      <p:ext uri="{BB962C8B-B14F-4D97-AF65-F5344CB8AC3E}">
        <p14:creationId xmlns:p14="http://schemas.microsoft.com/office/powerpoint/2010/main" val="104679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自然段的主要内容是什么？有什么作用？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78426" y="2285428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这两段分别从作者和读者两个角度出发，说明他们各自怎样通过文字传达所见所感和接触作者的所见所感的。这两段文字是对上一段“桥梁”比喻做进一步诠释和阐述，也是为下面的举例论证做理论铺垫。</a:t>
            </a:r>
          </a:p>
        </p:txBody>
      </p:sp>
    </p:spTree>
    <p:extLst>
      <p:ext uri="{BB962C8B-B14F-4D97-AF65-F5344CB8AC3E}">
        <p14:creationId xmlns:p14="http://schemas.microsoft.com/office/powerpoint/2010/main" val="38717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．简述第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自然段的论证思路。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78426" y="2285428"/>
            <a:ext cx="1100229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段文字论证了在赏析王维的诗句时应该怎样驱遣我们的想象。首先从反面论述：如果从字面意义或从无用的画面推敲无用的问题，那么就不能领会诗句的意思。然后从正面阐述：将诗句勾勒成一幅画，然后推想“直”“圆”等形容词的表达效果，这样就理解了诗句的意境。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自然段围绕上面的举例，进一步论述，解释说明了如果驱遣我们的想象理解了作者的境界，就会得到一种愉悦感。</a:t>
            </a:r>
          </a:p>
        </p:txBody>
      </p:sp>
    </p:spTree>
    <p:extLst>
      <p:ext uri="{BB962C8B-B14F-4D97-AF65-F5344CB8AC3E}">
        <p14:creationId xmlns:p14="http://schemas.microsoft.com/office/powerpoint/2010/main" val="241580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A34F05-57D1-45E5-910C-A542013E2F39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．归纳本文的论证思路。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7E7AF-A604-4CF9-B137-F07BC63FE0CD}"/>
              </a:ext>
            </a:extLst>
          </p:cNvPr>
          <p:cNvSpPr txBox="1"/>
          <p:nvPr/>
        </p:nvSpPr>
        <p:spPr>
          <a:xfrm>
            <a:off x="678426" y="2285428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作者首先通过论述作者、读者以及文字之间的联系来明确读者欣赏文艺作品的本质，即“接触作者的所见所感”，然后以赏析王维的诗句和高尔基的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海燕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为例，从正反两个方面来论述驱遣想象力的重要作用。</a:t>
            </a:r>
          </a:p>
        </p:txBody>
      </p:sp>
    </p:spTree>
    <p:extLst>
      <p:ext uri="{BB962C8B-B14F-4D97-AF65-F5344CB8AC3E}">
        <p14:creationId xmlns:p14="http://schemas.microsoft.com/office/powerpoint/2010/main" val="264283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．试分析第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自然段“文字是一道桥梁”这一比喻句的表达效果。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7" y="2307475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这个比喻句形象生动地将文字比作桥梁。这座“桥梁”一头连着作者，一头连着读者，读者想要了解作者的意境，就必须通过文字这座桥梁，才能到达目的。</a:t>
            </a:r>
          </a:p>
        </p:txBody>
      </p:sp>
    </p:spTree>
    <p:extLst>
      <p:ext uri="{BB962C8B-B14F-4D97-AF65-F5344CB8AC3E}">
        <p14:creationId xmlns:p14="http://schemas.microsoft.com/office/powerpoint/2010/main" val="28160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5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．你怎样理解第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自然段“文艺的创作决不是随便取许多文字来集合在一起”？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7" y="2307475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一篇文艺作品，都是文字集合起来的，但这是一种有着内在逻辑顺序的结合，具有文本表现中的一般技法，既表现了内容也传递着作者的思想感情。因此，这样的文章绝不可能随意拼凑，须由作者有意识、有目的、有逻辑地创造，而在完成时又符合自然的特点。</a:t>
            </a:r>
          </a:p>
        </p:txBody>
      </p:sp>
    </p:spTree>
    <p:extLst>
      <p:ext uri="{BB962C8B-B14F-4D97-AF65-F5344CB8AC3E}">
        <p14:creationId xmlns:p14="http://schemas.microsoft.com/office/powerpoint/2010/main" val="162571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7E14FD-BB77-477E-BF1A-863E5300D8CA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．为什么作者说“死盯着文字而不能从文字看出一幅图画来，就感受不到这种愉快了”？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D696A54-CD34-417C-8896-36B06DDE420D}"/>
              </a:ext>
            </a:extLst>
          </p:cNvPr>
          <p:cNvSpPr txBox="1"/>
          <p:nvPr/>
        </p:nvSpPr>
        <p:spPr>
          <a:xfrm>
            <a:off x="766917" y="2570563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文艺作品一般具有形象性，作者的情感往往寄寓在形象之中。因此，想要理解一篇文艺作品，就必须把握其情感，必须通过想象还原形象的描述，进而去体味，感受到这种愉快。</a:t>
            </a:r>
          </a:p>
        </p:txBody>
      </p:sp>
    </p:spTree>
    <p:extLst>
      <p:ext uri="{BB962C8B-B14F-4D97-AF65-F5344CB8AC3E}">
        <p14:creationId xmlns:p14="http://schemas.microsoft.com/office/powerpoint/2010/main" val="182955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E706EF3-FBD3-4022-9417-1630DB014D81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归纳概括课文的中心主旨。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AC886A-3020-4DA7-9658-F67083DE99C7}"/>
              </a:ext>
            </a:extLst>
          </p:cNvPr>
          <p:cNvSpPr txBox="1"/>
          <p:nvPr/>
        </p:nvSpPr>
        <p:spPr>
          <a:xfrm>
            <a:off x="766917" y="2346805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作者先从文字与文艺的关系入手，引出话题；然后以一诗一文为例，深入浅出地阐述了欣赏文艺作品的途径和方法；最后得出结论：要想在鉴赏文艺时获得美感，就要驱遣我们的想象，得到人生的受用。</a:t>
            </a:r>
          </a:p>
        </p:txBody>
      </p:sp>
    </p:spTree>
    <p:extLst>
      <p:ext uri="{BB962C8B-B14F-4D97-AF65-F5344CB8AC3E}">
        <p14:creationId xmlns:p14="http://schemas.microsoft.com/office/powerpoint/2010/main" val="18273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007B44-ADA5-4B3C-A3C5-7E4FD5889B48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．语言通俗易懂。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FD64C5-C09F-4F96-916F-D549E8A57771}"/>
              </a:ext>
            </a:extLst>
          </p:cNvPr>
          <p:cNvSpPr txBox="1"/>
          <p:nvPr/>
        </p:nvSpPr>
        <p:spPr>
          <a:xfrm>
            <a:off x="766917" y="2189489"/>
            <a:ext cx="110022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作者在论说文艺作品的意境和想象力的问题，但是在阐述的过程中，使用了通俗易懂的文字。如“先有了歌谣一类的的东西。这也就是文艺”“一首歌谣，不但口头唱，还要刻呀，漆呀，把它保留在什么东西上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指使用纸和笔以前的时代而言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。这样，文艺和文字就并了家”等等。</a:t>
            </a:r>
          </a:p>
        </p:txBody>
      </p:sp>
    </p:spTree>
    <p:extLst>
      <p:ext uri="{BB962C8B-B14F-4D97-AF65-F5344CB8AC3E}">
        <p14:creationId xmlns:p14="http://schemas.microsoft.com/office/powerpoint/2010/main" val="198779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007B44-ADA5-4B3C-A3C5-7E4FD5889B48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．语言形象生动。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FD64C5-C09F-4F96-916F-D549E8A57771}"/>
              </a:ext>
            </a:extLst>
          </p:cNvPr>
          <p:cNvSpPr txBox="1"/>
          <p:nvPr/>
        </p:nvSpPr>
        <p:spPr>
          <a:xfrm>
            <a:off x="766917" y="2189489"/>
            <a:ext cx="1100229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自然段连用了几个问句，就很好地指出了只从字面上理解诗句的弊端；再如第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自然段作者将自己幻化成海燕，形象生动地展现了海燕的思想和精神。</a:t>
            </a:r>
          </a:p>
        </p:txBody>
      </p:sp>
    </p:spTree>
    <p:extLst>
      <p:ext uri="{BB962C8B-B14F-4D97-AF65-F5344CB8AC3E}">
        <p14:creationId xmlns:p14="http://schemas.microsoft.com/office/powerpoint/2010/main" val="29298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3007B44-ADA5-4B3C-A3C5-7E4FD5889B48}"/>
              </a:ext>
            </a:extLst>
          </p:cNvPr>
          <p:cNvSpPr txBox="1"/>
          <p:nvPr/>
        </p:nvSpPr>
        <p:spPr>
          <a:xfrm>
            <a:off x="766917" y="1435509"/>
            <a:ext cx="1100229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．综合运用了多种论证方法。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FD64C5-C09F-4F96-916F-D549E8A57771}"/>
              </a:ext>
            </a:extLst>
          </p:cNvPr>
          <p:cNvSpPr txBox="1"/>
          <p:nvPr/>
        </p:nvSpPr>
        <p:spPr>
          <a:xfrm>
            <a:off x="766917" y="2189489"/>
            <a:ext cx="1100229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en-US" altLang="zh-CN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举例论证。这是本文最主要的论证方法。本文为了论述驱遣我们的想象领会文艺作品的意境，先后列举了赏析王维的诗句和赏析高尔基的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海燕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，进行详细地阐述。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对比论证。在列举两个事例的时候，作者都是从反面说起，如果只从字面意义上理解，很难把握文艺作品的意境。然后从正面阐述，如果驱遣我们的想象，将自己融入到文字中，就很容易理解作者的意境。</a:t>
            </a:r>
          </a:p>
        </p:txBody>
      </p:sp>
    </p:spTree>
    <p:extLst>
      <p:ext uri="{BB962C8B-B14F-4D97-AF65-F5344CB8AC3E}">
        <p14:creationId xmlns:p14="http://schemas.microsoft.com/office/powerpoint/2010/main" val="4394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D0D539-774D-479C-ABB0-F73BEAC9FDCA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文章以王维的诗句“大漠孤烟直，长河落日圆”为例，论证了想象力于鉴赏文学作品的重要性，你能在你读过的诗或散文中，再举一个例子来论证作者的观点吗？</a:t>
            </a:r>
          </a:p>
        </p:txBody>
      </p:sp>
    </p:spTree>
    <p:extLst>
      <p:ext uri="{BB962C8B-B14F-4D97-AF65-F5344CB8AC3E}">
        <p14:creationId xmlns:p14="http://schemas.microsoft.com/office/powerpoint/2010/main" val="423869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AD0D539-774D-479C-ABB0-F73BEAC9FDCA}"/>
              </a:ext>
            </a:extLst>
          </p:cNvPr>
          <p:cNvSpPr txBox="1"/>
          <p:nvPr/>
        </p:nvSpPr>
        <p:spPr>
          <a:xfrm>
            <a:off x="766917" y="1435509"/>
            <a:ext cx="1100229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在朱自清先生的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文中，“他用两手攀着上面，两脚再往上缩；他肥胖的身子向左微颔，显出努力的样子”，这句描述父亲攀爬月台的文字，能因我们的想象力变得更生动。他的身体微微发胖，两手向上攀爬时一定费了不少劲，甚至青筋凸起；因为胖，我们可以想象腿并不是缩了一次，而是挣扎着缩了好几次；更是因为想象，身子微微倾斜，这形象定格在我们的脑海中，父亲的形象就更加真切起来，打动了读者的心灵。</a:t>
            </a:r>
          </a:p>
        </p:txBody>
      </p:sp>
    </p:spTree>
    <p:extLst>
      <p:ext uri="{BB962C8B-B14F-4D97-AF65-F5344CB8AC3E}">
        <p14:creationId xmlns:p14="http://schemas.microsoft.com/office/powerpoint/2010/main" val="18058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4472AD8-35C2-432D-B19C-73C72E5A9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1529" y="1430509"/>
            <a:ext cx="11439142" cy="478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3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7C5256E-4BB3-4432-84D9-625A91DC99DE}"/>
              </a:ext>
            </a:extLst>
          </p:cNvPr>
          <p:cNvSpPr txBox="1"/>
          <p:nvPr/>
        </p:nvSpPr>
        <p:spPr>
          <a:xfrm>
            <a:off x="766917" y="1435509"/>
            <a:ext cx="1100229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文学作品的意蕴绵长，如果单从文字表面理解，很难得其精髓。在阅读的过程中，充分调动想象力，往往有意想不到的收获。</a:t>
            </a:r>
          </a:p>
        </p:txBody>
      </p:sp>
    </p:spTree>
    <p:extLst>
      <p:ext uri="{BB962C8B-B14F-4D97-AF65-F5344CB8AC3E}">
        <p14:creationId xmlns:p14="http://schemas.microsoft.com/office/powerpoint/2010/main" val="414981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3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C43EB09-F1E4-4CEC-B5BF-DF7EEF071A8C}"/>
              </a:ext>
            </a:extLst>
          </p:cNvPr>
          <p:cNvSpPr/>
          <p:nvPr/>
        </p:nvSpPr>
        <p:spPr>
          <a:xfrm>
            <a:off x="4033428" y="2782669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请完成本课对应训练。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74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452080F-1E66-4DCE-8E9E-97AD97C965D5}"/>
              </a:ext>
            </a:extLst>
          </p:cNvPr>
          <p:cNvSpPr txBox="1"/>
          <p:nvPr/>
        </p:nvSpPr>
        <p:spPr>
          <a:xfrm>
            <a:off x="4962521" y="2767280"/>
            <a:ext cx="31795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349EE70-1D24-4C9F-A00E-9F2C27CC2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6" y="5418457"/>
            <a:ext cx="1076325" cy="3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739DF86-6E32-458A-818C-CC9ECF6A9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148" y="1105515"/>
            <a:ext cx="8814022" cy="496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8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4EC69F1-A183-4B8A-9FD6-5B3A916596E7}"/>
              </a:ext>
            </a:extLst>
          </p:cNvPr>
          <p:cNvSpPr txBox="1"/>
          <p:nvPr/>
        </p:nvSpPr>
        <p:spPr>
          <a:xfrm>
            <a:off x="786581" y="1897626"/>
            <a:ext cx="1082531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语文课堂上，我们已经学习了不少经典篇目，它们大多具备很高的文学价值。那么在欣赏这些文学作品时，我们应该注意些什么呢？今天我们要学习的课文，就是从发挥想象力的角度，启发大家注重文艺作品的形象特征，把握文艺作品的灵魂。</a:t>
            </a:r>
          </a:p>
        </p:txBody>
      </p:sp>
    </p:spTree>
    <p:extLst>
      <p:ext uri="{BB962C8B-B14F-4D97-AF65-F5344CB8AC3E}">
        <p14:creationId xmlns:p14="http://schemas.microsoft.com/office/powerpoint/2010/main" val="12911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69E2EE5-803E-485C-A616-BE99E7C02065}"/>
              </a:ext>
            </a:extLst>
          </p:cNvPr>
          <p:cNvSpPr txBox="1"/>
          <p:nvPr/>
        </p:nvSpPr>
        <p:spPr>
          <a:xfrm>
            <a:off x="786581" y="1897626"/>
            <a:ext cx="1082531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阅读课文，把握核心概念，梳理概念间的关系，理解文章的主要观点。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领会作者鉴赏文学作品的思想方法，用于自己的鉴赏实践。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培养学生爱阅读的良好习惯，体验阅读的快乐。</a:t>
            </a:r>
          </a:p>
        </p:txBody>
      </p:sp>
    </p:spTree>
    <p:extLst>
      <p:ext uri="{BB962C8B-B14F-4D97-AF65-F5344CB8AC3E}">
        <p14:creationId xmlns:p14="http://schemas.microsoft.com/office/powerpoint/2010/main" val="255048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4C7FB67-C750-4FAF-9CD2-5B9DFC6CB19B}"/>
              </a:ext>
            </a:extLst>
          </p:cNvPr>
          <p:cNvSpPr txBox="1"/>
          <p:nvPr/>
        </p:nvSpPr>
        <p:spPr>
          <a:xfrm>
            <a:off x="4994787" y="1927122"/>
            <a:ext cx="6754762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叶圣陶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(1894—1988)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，原名叶绍钧，字秉臣、圣陶，江苏苏州人。现代作家、教育家，有“优秀的语言艺术家”之称，终身致力于出版及语文的教学。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D4F80E-9CE9-464C-BBB1-E734ED38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27" y="1683774"/>
            <a:ext cx="2962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9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27E121-9C67-46AD-991C-AB219087FB9D}"/>
              </a:ext>
            </a:extLst>
          </p:cNvPr>
          <p:cNvSpPr txBox="1"/>
          <p:nvPr/>
        </p:nvSpPr>
        <p:spPr>
          <a:xfrm>
            <a:off x="1288027" y="1307690"/>
            <a:ext cx="11002297" cy="3698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谣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yáo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	桥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堍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tù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契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  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驱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遣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qiǎn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怅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chàng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啸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xiào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</a:t>
            </a: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gǒu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拘泥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nì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B20E26-CA1B-4C1D-92F5-9C051441002B}"/>
              </a:ext>
            </a:extLst>
          </p:cNvPr>
          <p:cNvSpPr/>
          <p:nvPr/>
        </p:nvSpPr>
        <p:spPr>
          <a:xfrm>
            <a:off x="2361681" y="1307690"/>
            <a:ext cx="2229984" cy="5045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006FEEE-32CA-4EFF-8D75-CDF164EF1FD1}"/>
              </a:ext>
            </a:extLst>
          </p:cNvPr>
          <p:cNvSpPr/>
          <p:nvPr/>
        </p:nvSpPr>
        <p:spPr>
          <a:xfrm>
            <a:off x="6914017" y="1455174"/>
            <a:ext cx="2229984" cy="5045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86BFE90-E0B4-4908-B908-1ED30DC5F6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8129" b="2228"/>
          <a:stretch/>
        </p:blipFill>
        <p:spPr>
          <a:xfrm>
            <a:off x="1469956" y="2116646"/>
            <a:ext cx="7502172" cy="246518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37B653D-65AC-46E8-9F83-C55A1489A2BC}"/>
              </a:ext>
            </a:extLst>
          </p:cNvPr>
          <p:cNvSpPr/>
          <p:nvPr/>
        </p:nvSpPr>
        <p:spPr>
          <a:xfrm>
            <a:off x="3807024" y="1397834"/>
            <a:ext cx="1836693" cy="5045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75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1740</Words>
  <Application>Microsoft Office PowerPoint</Application>
  <PresentationFormat>宽屏</PresentationFormat>
  <Paragraphs>55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等线</vt:lpstr>
      <vt:lpstr>等线 Light</vt:lpstr>
      <vt:lpstr>华文行楷</vt:lpstr>
      <vt:lpstr>华文楷体</vt:lpstr>
      <vt:lpstr>腾祥范笑歌楷书简繁合集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cuibaojian2008@163.com</cp:lastModifiedBy>
  <cp:revision>43</cp:revision>
  <dcterms:created xsi:type="dcterms:W3CDTF">2019-10-18T02:05:29Z</dcterms:created>
  <dcterms:modified xsi:type="dcterms:W3CDTF">2020-03-16T07:46:40Z</dcterms:modified>
</cp:coreProperties>
</file>