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16" r:id="rId3"/>
    <p:sldId id="957" r:id="rId4"/>
    <p:sldId id="958" r:id="rId5"/>
    <p:sldId id="959" r:id="rId6"/>
    <p:sldId id="962" r:id="rId7"/>
    <p:sldId id="430" r:id="rId8"/>
    <p:sldId id="836" r:id="rId9"/>
    <p:sldId id="874" r:id="rId10"/>
    <p:sldId id="875" r:id="rId11"/>
    <p:sldId id="877" r:id="rId12"/>
    <p:sldId id="880" r:id="rId13"/>
    <p:sldId id="881" r:id="rId14"/>
    <p:sldId id="907" r:id="rId15"/>
    <p:sldId id="1062" r:id="rId16"/>
    <p:sldId id="963" r:id="rId17"/>
    <p:sldId id="432" r:id="rId18"/>
    <p:sldId id="911" r:id="rId19"/>
    <p:sldId id="937" r:id="rId20"/>
    <p:sldId id="938" r:id="rId21"/>
    <p:sldId id="941" r:id="rId22"/>
    <p:sldId id="943" r:id="rId23"/>
    <p:sldId id="913" r:id="rId24"/>
    <p:sldId id="945" r:id="rId25"/>
    <p:sldId id="948" r:id="rId26"/>
    <p:sldId id="947" r:id="rId27"/>
    <p:sldId id="1061" r:id="rId28"/>
    <p:sldId id="965" r:id="rId29"/>
    <p:sldId id="1028" r:id="rId30"/>
    <p:sldId id="969" r:id="rId31"/>
    <p:sldId id="970" r:id="rId32"/>
    <p:sldId id="702" r:id="rId33"/>
    <p:sldId id="964" r:id="rId34"/>
    <p:sldId id="952" r:id="rId35"/>
    <p:sldId id="953" r:id="rId36"/>
    <p:sldId id="954" r:id="rId37"/>
    <p:sldId id="1056" r:id="rId38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127" autoAdjust="0"/>
  </p:normalViewPr>
  <p:slideViewPr>
    <p:cSldViewPr snapToObjects="1">
      <p:cViewPr varScale="1">
        <p:scale>
          <a:sx n="137" d="100"/>
          <a:sy n="137" d="100"/>
        </p:scale>
        <p:origin x="-276" y="-78"/>
      </p:cViewPr>
      <p:guideLst>
        <p:guide orient="horz" pos="1793"/>
        <p:guide pos="270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tags" Target="tags/tag127.xml" /><Relationship Id="rId4" Type="http://schemas.openxmlformats.org/officeDocument/2006/relationships/slide" Target="slides/slide2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92212-A30C-4677-9773-14CDEDFA3E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7BBFA-A87A-459C-A044-A0DCE17B946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7F4D6-DED7-4410-9F3B-8E1624E494A2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699E4-0E58-4DDE-A7A2-92DEF75FD78A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AFF92-B37F-4F26-9038-A4EE15A043B8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76F4B-0B28-45FF-9546-4F30704E8A12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68372-97FB-430D-A3E8-489784B7C0B6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292AA-F915-4DDA-8E4F-CDC6D9DDFFA8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0BB53-B64C-4438-88FB-9605E00ECAAE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3CF18-122B-48AF-9588-E0B4A5124C6D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26938-F8F3-4327-A926-B2A7152DE935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FEE39-744D-426E-A142-BFCC9BF1D8BE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4A9CA-D517-406A-91A6-8ACA65BCB00A}" type="slidenum">
              <a:rPr lang="zh-CN" alt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D3468C-7F97-46D4-BED7-6028EFD5491E}" type="slidenum">
              <a:rPr lang="zh-CN" altLang="en-US"/>
              <a:t/>
            </a:fld>
            <a:endParaRPr lang="en-US"/>
          </a:p>
        </p:txBody>
      </p:sp>
      <p:pic>
        <p:nvPicPr>
          <p:cNvPr id="1031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.xml" /><Relationship Id="rId11" Type="http://schemas.openxmlformats.org/officeDocument/2006/relationships/tags" Target="../tags/tag22.xml" /><Relationship Id="rId12" Type="http://schemas.openxmlformats.org/officeDocument/2006/relationships/tags" Target="../tags/tag23.xml" /><Relationship Id="rId13" Type="http://schemas.openxmlformats.org/officeDocument/2006/relationships/tags" Target="../tags/tag24.xml" /><Relationship Id="rId14" Type="http://schemas.openxmlformats.org/officeDocument/2006/relationships/tags" Target="../tags/tag25.xml" /><Relationship Id="rId15" Type="http://schemas.openxmlformats.org/officeDocument/2006/relationships/tags" Target="../tags/tag26.xml" /><Relationship Id="rId16" Type="http://schemas.openxmlformats.org/officeDocument/2006/relationships/tags" Target="../tags/tag27.xml" /><Relationship Id="rId17" Type="http://schemas.openxmlformats.org/officeDocument/2006/relationships/tags" Target="../tags/tag28.xml" /><Relationship Id="rId2" Type="http://schemas.openxmlformats.org/officeDocument/2006/relationships/image" Target="../media/image2.png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tags" Target="../tags/tag4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41.xml" /><Relationship Id="rId4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4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4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4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image" Target="../media/image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1.xml" /><Relationship Id="rId11" Type="http://schemas.openxmlformats.org/officeDocument/2006/relationships/tags" Target="../tags/tag62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tags" Target="../tags/tag66.xml" /><Relationship Id="rId16" Type="http://schemas.openxmlformats.org/officeDocument/2006/relationships/tags" Target="../tags/tag67.xml" /><Relationship Id="rId17" Type="http://schemas.openxmlformats.org/officeDocument/2006/relationships/tags" Target="../tags/tag68.xml" /><Relationship Id="rId2" Type="http://schemas.openxmlformats.org/officeDocument/2006/relationships/image" Target="../media/image2.png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4.xml" /><Relationship Id="rId4" Type="http://schemas.openxmlformats.org/officeDocument/2006/relationships/image" Target="../media/image9.png" /><Relationship Id="rId5" Type="http://schemas.openxmlformats.org/officeDocument/2006/relationships/tags" Target="../tags/tag75.xml" /><Relationship Id="rId6" Type="http://schemas.openxmlformats.org/officeDocument/2006/relationships/image" Target="../media/image10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Relationship Id="rId3" Type="http://schemas.openxmlformats.org/officeDocument/2006/relationships/image" Target="../media/image2.png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image" Target="../media/image11.png" /><Relationship Id="rId9" Type="http://schemas.openxmlformats.org/officeDocument/2006/relationships/tags" Target="../tags/tag8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82.xml" /><Relationship Id="rId4" Type="http://schemas.openxmlformats.org/officeDocument/2006/relationships/image" Target="../media/image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8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1.xml" /><Relationship Id="rId11" Type="http://schemas.openxmlformats.org/officeDocument/2006/relationships/tags" Target="../tags/tag92.xml" /><Relationship Id="rId12" Type="http://schemas.openxmlformats.org/officeDocument/2006/relationships/tags" Target="../tags/tag93.xml" /><Relationship Id="rId13" Type="http://schemas.openxmlformats.org/officeDocument/2006/relationships/tags" Target="../tags/tag94.xml" /><Relationship Id="rId14" Type="http://schemas.openxmlformats.org/officeDocument/2006/relationships/tags" Target="../tags/tag95.xml" /><Relationship Id="rId15" Type="http://schemas.openxmlformats.org/officeDocument/2006/relationships/tags" Target="../tags/tag96.xml" /><Relationship Id="rId16" Type="http://schemas.openxmlformats.org/officeDocument/2006/relationships/tags" Target="../tags/tag97.xml" /><Relationship Id="rId17" Type="http://schemas.openxmlformats.org/officeDocument/2006/relationships/tags" Target="../tags/tag98.xml" /><Relationship Id="rId2" Type="http://schemas.openxmlformats.org/officeDocument/2006/relationships/image" Target="../media/image2.png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tags" Target="../tags/tag108.xml" /><Relationship Id="rId13" Type="http://schemas.openxmlformats.org/officeDocument/2006/relationships/tags" Target="../tags/tag109.xml" /><Relationship Id="rId14" Type="http://schemas.openxmlformats.org/officeDocument/2006/relationships/tags" Target="../tags/tag110.xml" /><Relationship Id="rId15" Type="http://schemas.openxmlformats.org/officeDocument/2006/relationships/tags" Target="../tags/tag111.xml" /><Relationship Id="rId16" Type="http://schemas.openxmlformats.org/officeDocument/2006/relationships/tags" Target="../tags/tag112.xml" /><Relationship Id="rId17" Type="http://schemas.openxmlformats.org/officeDocument/2006/relationships/tags" Target="../tags/tag113.xml" /><Relationship Id="rId2" Type="http://schemas.openxmlformats.org/officeDocument/2006/relationships/image" Target="../media/image2.png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14.xml" /><Relationship Id="rId4" Type="http://schemas.openxmlformats.org/officeDocument/2006/relationships/image" Target="../media/image3.jpeg" /><Relationship Id="rId5" Type="http://schemas.openxmlformats.org/officeDocument/2006/relationships/tags" Target="../tags/tag11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16.xml" /><Relationship Id="rId4" Type="http://schemas.openxmlformats.org/officeDocument/2006/relationships/image" Target="../media/image4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20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26.xml" /><Relationship Id="rId4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4.xml" /><Relationship Id="rId4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tags" Target="../tags/tag6.xml" /><Relationship Id="rId5" Type="http://schemas.openxmlformats.org/officeDocument/2006/relationships/image" Target="../media/image5.jpeg" /><Relationship Id="rId6" Type="http://schemas.openxmlformats.org/officeDocument/2006/relationships/image" Target="../media/image6.jpeg" /><Relationship Id="rId7" Type="http://schemas.openxmlformats.org/officeDocument/2006/relationships/tags" Target="../tags/tag7.xml" /><Relationship Id="rId8" Type="http://schemas.openxmlformats.org/officeDocument/2006/relationships/tags" Target="../tags/tag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pic>
        <p:nvPicPr>
          <p:cNvPr id="14" name="图片 13" descr="timg[3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13150" cy="1729740"/>
          </a:xfrm>
          <a:prstGeom prst="rect">
            <a:avLst/>
          </a:prstGeom>
        </p:spPr>
      </p:pic>
      <p:sp>
        <p:nvSpPr>
          <p:cNvPr id="3074" name="长方形 121"/>
          <p:cNvSpPr>
            <a:spLocks noChangeArrowheads="1"/>
          </p:cNvSpPr>
          <p:nvPr/>
        </p:nvSpPr>
        <p:spPr bwMode="auto">
          <a:xfrm>
            <a:off x="845820" y="1729740"/>
            <a:ext cx="7643495" cy="1511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rgbClr val="006636"/>
            </a:solidFill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  <a:sym typeface="+mn-ea"/>
              </a:rPr>
              <a:t>   </a:t>
            </a:r>
            <a:r>
              <a:rPr lang="zh-CN" altLang="en-US" sz="3600" b="1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  <a:sym typeface="+mn-ea"/>
              </a:rPr>
              <a:t>中考名著阅读专题复习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  <a:sym typeface="+mn-ea"/>
              </a:rPr>
              <a:t>             </a:t>
            </a:r>
            <a:r>
              <a:rPr lang="en-US" altLang="zh-CN" sz="2800" b="1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  <a:sym typeface="+mn-ea"/>
              </a:rPr>
              <a:t>——</a:t>
            </a:r>
            <a:r>
              <a:rPr lang="zh-CN" altLang="en-US" sz="2800" b="1" smtClean="0">
                <a:solidFill>
                  <a:srgbClr val="0070C0"/>
                </a:solidFill>
                <a:sym typeface="+mn-ea"/>
              </a:rPr>
              <a:t>多部联读比较题解题方法</a:t>
            </a:r>
            <a:endParaRPr lang="zh-CN" altLang="en-US" sz="2800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4365" y="506095"/>
            <a:ext cx="4586605" cy="101473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生长在院子角落里，在逆境中成长，经历风雨仍然顽强生存，枝头还长出花苞。在文中象征了勇敢顽强的品质。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215" y="81407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小桃树特点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8770" y="1588135"/>
            <a:ext cx="207264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简·爱性格特点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259965" y="857885"/>
            <a:ext cx="830580" cy="311785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3179445" y="1477010"/>
            <a:ext cx="889000" cy="944245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8" name="直接箭头连接符 17"/>
          <p:cNvCxnSpPr/>
          <p:nvPr/>
        </p:nvCxnSpPr>
        <p:spPr>
          <a:xfrm flipH="1">
            <a:off x="2391410" y="1276350"/>
            <a:ext cx="782955" cy="311785"/>
          </a:xfrm>
          <a:prstGeom prst="straightConnector1">
            <a:avLst/>
          </a:prstGeom>
          <a:noFill/>
          <a:ln w="76200" cap="flat" cmpd="sng" algn="ctr">
            <a:solidFill>
              <a:srgbClr val="FFC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9" name="文本框 18"/>
          <p:cNvSpPr txBox="1"/>
          <p:nvPr/>
        </p:nvSpPr>
        <p:spPr>
          <a:xfrm>
            <a:off x="3013075" y="1588135"/>
            <a:ext cx="1222375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勇敢坚强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8770" y="2165985"/>
            <a:ext cx="8177530" cy="2399665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ym typeface="+mn-ea"/>
              </a:rPr>
              <a:t>       </a:t>
            </a:r>
            <a:r>
              <a:rPr sz="2000" b="1" smtClean="0">
                <a:sym typeface="+mn-ea"/>
              </a:rPr>
              <a:t>贾平凹</a:t>
            </a:r>
            <a:r>
              <a:rPr lang="zh-CN" sz="2000" b="1" smtClean="0">
                <a:sym typeface="+mn-ea"/>
              </a:rPr>
              <a:t>笔下的</a:t>
            </a:r>
            <a:r>
              <a:rPr sz="2000" b="1">
                <a:sym typeface="+mn-ea"/>
              </a:rPr>
              <a:t>小桃树生长在院子角落里，在逆境中成长，经历风雨仍然</a:t>
            </a:r>
            <a:r>
              <a:rPr sz="2000" b="1">
                <a:solidFill>
                  <a:srgbClr val="BB313E"/>
                </a:solidFill>
                <a:sym typeface="+mn-ea"/>
              </a:rPr>
              <a:t>顽强生存</a:t>
            </a:r>
            <a:r>
              <a:rPr sz="2000" b="1">
                <a:sym typeface="+mn-ea"/>
              </a:rPr>
              <a:t>，枝头上还长出花苞。</a:t>
            </a:r>
            <a:r>
              <a:rPr sz="2000" b="1">
                <a:solidFill>
                  <a:srgbClr val="BB313E"/>
                </a:solidFill>
                <a:sym typeface="+mn-ea"/>
              </a:rPr>
              <a:t>这与简·爱的</a:t>
            </a:r>
            <a:r>
              <a:rPr lang="zh-CN" sz="2000" b="1">
                <a:solidFill>
                  <a:srgbClr val="BB313E"/>
                </a:solidFill>
                <a:sym typeface="+mn-ea"/>
              </a:rPr>
              <a:t>勇敢坚强</a:t>
            </a:r>
            <a:r>
              <a:rPr sz="2000" b="1">
                <a:solidFill>
                  <a:srgbClr val="BB313E"/>
                </a:solidFill>
                <a:sym typeface="+mn-ea"/>
              </a:rPr>
              <a:t>是相似的。</a:t>
            </a:r>
            <a:r>
              <a:rPr sz="2000" b="1">
                <a:solidFill>
                  <a:srgbClr val="0070C0"/>
                </a:solidFill>
                <a:sym typeface="+mn-ea"/>
              </a:rPr>
              <a:t>简·爱从小失去父母，寄住在舅妈家，在盖兹海德府饱受欺凌，在洛伍德学校受到不公平的待遇，</a:t>
            </a:r>
            <a:r>
              <a:rPr lang="zh-CN" sz="2000" b="1">
                <a:solidFill>
                  <a:srgbClr val="0070C0"/>
                </a:solidFill>
                <a:sym typeface="+mn-ea"/>
              </a:rPr>
              <a:t>但她一直坚强忍受。之后还勇敢地</a:t>
            </a:r>
            <a:r>
              <a:rPr sz="2000" b="1">
                <a:solidFill>
                  <a:srgbClr val="0070C0"/>
                </a:solidFill>
                <a:sym typeface="+mn-ea"/>
              </a:rPr>
              <a:t>走出学校，</a:t>
            </a:r>
            <a:r>
              <a:rPr lang="zh-CN" sz="2000" b="1">
                <a:solidFill>
                  <a:srgbClr val="0070C0"/>
                </a:solidFill>
                <a:sym typeface="+mn-ea"/>
              </a:rPr>
              <a:t>找到家庭教师的工作</a:t>
            </a:r>
            <a:r>
              <a:rPr sz="2000" b="1">
                <a:solidFill>
                  <a:srgbClr val="0070C0"/>
                </a:solidFill>
                <a:sym typeface="+mn-ea"/>
              </a:rPr>
              <a:t>，依靠不懈的奋斗，收获了人生的幸福。</a:t>
            </a:r>
            <a:endParaRPr sz="2000" b="1"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557145" y="10477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3.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根据题意，确定人物情节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367655" y="10477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altLang="zh-CN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4.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概括内容，整合答案</a:t>
            </a:r>
            <a:endParaRPr lang="zh-CN" altLang="en-US" sz="14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6910" y="1520825"/>
            <a:ext cx="3686175" cy="64516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寄宿学校受尽折磨，坚强忍受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敢于走出学校，自谋生路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10" grpId="0"/>
      <p:bldP spid="13" grpId="0"/>
      <p:bldP spid="19" grpId="0"/>
      <p:bldP spid="21" grpId="0"/>
      <p:bldP spid="5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52770" y="99695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sym typeface="+mn-ea"/>
              </a:rPr>
              <a:t> 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/>
          <a:lstStyle/>
          <a:p>
            <a:pPr algn="ctr">
              <a:spcBef>
                <a:spcPct val="20000"/>
              </a:spcBef>
              <a:buFontTx/>
              <a:buNone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③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方法提炼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3033697" y="1064312"/>
            <a:ext cx="0" cy="2917262"/>
          </a:xfrm>
          <a:prstGeom prst="line">
            <a:avLst/>
          </a:prstGeom>
          <a:noFill/>
          <a:ln w="6350" cap="flat" cmpd="sng" algn="ctr">
            <a:solidFill>
              <a:srgbClr val="1F74AD"/>
            </a:solidFill>
            <a:prstDash val="solid"/>
            <a:miter lim="800000"/>
          </a:ln>
          <a:effectLst/>
        </p:spPr>
      </p:cxnSp>
      <p:sp>
        <p:nvSpPr>
          <p:cNvPr id="35" name="任意多边形 34"/>
          <p:cNvSpPr/>
          <p:nvPr>
            <p:custDataLst>
              <p:tags r:id="rId6"/>
            </p:custDataLst>
          </p:nvPr>
        </p:nvSpPr>
        <p:spPr>
          <a:xfrm>
            <a:off x="3033336" y="1766295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7"/>
            </p:custDataLst>
          </p:nvPr>
        </p:nvSpPr>
        <p:spPr>
          <a:xfrm>
            <a:off x="3614941" y="2066058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3498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8"/>
            </p:custDataLst>
          </p:nvPr>
        </p:nvSpPr>
        <p:spPr>
          <a:xfrm>
            <a:off x="4011368" y="2066420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l">
              <a:lnSpc>
                <a:spcPct val="120000"/>
              </a:lnSpc>
              <a:buClrTx/>
              <a:buSzTx/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圈划关键，选择比较角度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9"/>
            </p:custDataLst>
          </p:nvPr>
        </p:nvSpPr>
        <p:spPr>
          <a:xfrm>
            <a:off x="3033336" y="2515703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10"/>
            </p:custDataLst>
          </p:nvPr>
        </p:nvSpPr>
        <p:spPr>
          <a:xfrm>
            <a:off x="3614941" y="2814923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AA3A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11"/>
            </p:custDataLst>
          </p:nvPr>
        </p:nvSpPr>
        <p:spPr>
          <a:xfrm>
            <a:off x="4063500" y="2873572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根据题意，确定人物情节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任意多边形 68"/>
          <p:cNvSpPr/>
          <p:nvPr>
            <p:custDataLst>
              <p:tags r:id="rId12"/>
            </p:custDataLst>
          </p:nvPr>
        </p:nvSpPr>
        <p:spPr>
          <a:xfrm>
            <a:off x="3033336" y="3267827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任意多边形 69"/>
          <p:cNvSpPr/>
          <p:nvPr>
            <p:custDataLst>
              <p:tags r:id="rId13"/>
            </p:custDataLst>
          </p:nvPr>
        </p:nvSpPr>
        <p:spPr>
          <a:xfrm>
            <a:off x="3614941" y="3567590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69A3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>
            <p:custDataLst>
              <p:tags r:id="rId14"/>
            </p:custDataLst>
          </p:nvPr>
        </p:nvSpPr>
        <p:spPr>
          <a:xfrm>
            <a:off x="4063500" y="3549126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概括内容，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整合答案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3033336" y="1017429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6"/>
            </p:custDataLst>
          </p:nvPr>
        </p:nvSpPr>
        <p:spPr>
          <a:xfrm>
            <a:off x="3614941" y="1316650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4063500" y="1273567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46300" y="1064895"/>
            <a:ext cx="736600" cy="2645410"/>
          </a:xfrm>
          <a:prstGeom prst="rect">
            <a:avLst/>
          </a:prstGeom>
          <a:solidFill>
            <a:srgbClr val="EDE3D4"/>
          </a:solidFill>
          <a:ln w="12700"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b="1">
                <a:sym typeface="+mn-ea"/>
              </a:rPr>
              <a:t>答题步骤</a:t>
            </a:r>
            <a:endParaRPr lang="zh-CN" altLang="en-US" b="1"/>
          </a:p>
          <a:p>
            <a:r>
              <a:rPr lang="zh-CN" altLang="en-US" b="1"/>
              <a:t>   </a:t>
            </a:r>
            <a:r>
              <a:rPr lang="zh-CN" altLang="en-US" b="1">
                <a:solidFill>
                  <a:srgbClr val="4F0FBD"/>
                </a:solidFill>
              </a:rPr>
              <a:t>指向内容型</a:t>
            </a:r>
            <a:r>
              <a:rPr lang="zh-CN" altLang="en-US" b="1"/>
              <a:t>比较题    </a:t>
            </a:r>
            <a:endParaRPr lang="zh-CN" altLang="en-US" b="1"/>
          </a:p>
        </p:txBody>
      </p:sp>
    </p:spTree>
  </p:cSld>
  <p:clrMapOvr>
    <a:masterClrMapping/>
  </p:clrMapOvr>
  <p:transition>
    <p:randomBar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971550" y="955040"/>
            <a:ext cx="6788785" cy="2399665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   </a:t>
            </a:r>
            <a:r>
              <a:rPr lang="en-US" b="1" smtClean="0">
                <a:sym typeface="+mn-ea"/>
              </a:rPr>
              <a:t> </a:t>
            </a:r>
            <a:r>
              <a:rPr lang="en-US" sz="2000" b="1" smtClean="0">
                <a:sym typeface="+mn-ea"/>
              </a:rPr>
              <a:t> </a:t>
            </a:r>
            <a:r>
              <a:rPr lang="zh-CN" sz="2000" b="1" smtClean="0">
                <a:sym typeface="+mn-ea"/>
              </a:rPr>
              <a:t>小张同学在读完培根《谈厄运》一文后，准备写一篇观点为</a:t>
            </a:r>
            <a:r>
              <a:rPr lang="en-US" altLang="zh-CN" sz="2000" b="1" smtClean="0">
                <a:sym typeface="+mn-ea"/>
              </a:rPr>
              <a:t>“</a:t>
            </a:r>
            <a:r>
              <a:rPr lang="zh-CN" altLang="en-US" sz="2000" b="1" smtClean="0">
                <a:sym typeface="+mn-ea"/>
              </a:rPr>
              <a:t>厄运能磨炼一个人，彰显美德</a:t>
            </a:r>
            <a:r>
              <a:rPr lang="en-US" altLang="zh-CN" sz="2000" b="1" smtClean="0">
                <a:sym typeface="+mn-ea"/>
              </a:rPr>
              <a:t>”</a:t>
            </a:r>
            <a:r>
              <a:rPr lang="zh-CN" altLang="en-US" sz="2000" b="1" smtClean="0">
                <a:sym typeface="+mn-ea"/>
              </a:rPr>
              <a:t>的读后感</a:t>
            </a:r>
            <a:r>
              <a:rPr sz="2000" b="1" smtClean="0">
                <a:sym typeface="+mn-ea"/>
              </a:rPr>
              <a:t>。</a:t>
            </a:r>
            <a:r>
              <a:rPr lang="zh-CN" sz="2000" b="1" smtClean="0">
                <a:sym typeface="+mn-ea"/>
              </a:rPr>
              <a:t>请你帮他从以下人物中选择合适的一个，结合其相关故事来印证这一观点。</a:t>
            </a:r>
            <a:r>
              <a:rPr sz="2000" b="1" smtClean="0">
                <a:sym typeface="+mn-ea"/>
              </a:rPr>
              <a:t>  </a:t>
            </a:r>
            <a:endParaRPr sz="2000" b="1" smtClean="0"/>
          </a:p>
          <a:p>
            <a:pPr>
              <a:lnSpc>
                <a:spcPct val="150000"/>
              </a:lnSpc>
            </a:pPr>
            <a:r>
              <a:rPr sz="2000" b="1" smtClean="0">
                <a:sym typeface="+mn-ea"/>
              </a:rPr>
              <a:t>            A．</a:t>
            </a:r>
            <a:r>
              <a:rPr lang="zh-CN" sz="2000" b="1" smtClean="0">
                <a:sym typeface="+mn-ea"/>
              </a:rPr>
              <a:t>周进</a:t>
            </a:r>
            <a:r>
              <a:rPr sz="2000" b="1" smtClean="0">
                <a:sym typeface="+mn-ea"/>
              </a:rPr>
              <a:t>         B．</a:t>
            </a:r>
            <a:r>
              <a:rPr lang="zh-CN" sz="2000" b="1" smtClean="0">
                <a:sym typeface="+mn-ea"/>
              </a:rPr>
              <a:t>简</a:t>
            </a:r>
            <a:r>
              <a:rPr sz="2000" b="1" smtClean="0">
                <a:sym typeface="+mn-ea"/>
              </a:rPr>
              <a:t>·</a:t>
            </a:r>
            <a:r>
              <a:rPr lang="zh-CN" sz="2000" b="1" smtClean="0">
                <a:sym typeface="+mn-ea"/>
              </a:rPr>
              <a:t>爱         </a:t>
            </a:r>
            <a:r>
              <a:rPr sz="2000" b="1" smtClean="0">
                <a:sym typeface="+mn-ea"/>
              </a:rPr>
              <a:t>C．</a:t>
            </a:r>
            <a:r>
              <a:rPr lang="zh-CN" sz="2000" b="1" smtClean="0">
                <a:sym typeface="+mn-ea"/>
              </a:rPr>
              <a:t>祥子</a:t>
            </a:r>
            <a:endParaRPr lang="zh-CN" sz="2000" b="1" smtClean="0"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27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④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99410" y="2339340"/>
            <a:ext cx="174244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41065" y="2387600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6010" y="1540510"/>
            <a:ext cx="4305300" cy="3683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26965" y="1971040"/>
            <a:ext cx="1748155" cy="3683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401310" y="350583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401310" y="404241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2.圈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5401310" y="4572014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3.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根据题意，确定人物情节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4" grpId="0"/>
      <p:bldP spid="6" grpId="0"/>
      <p:bldP spid="7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7309" y="3220084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7980" y="639445"/>
            <a:ext cx="2510790" cy="52197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400" b="1"/>
              <a:t>迂腐，迷信经典，沉溺于科举</a:t>
            </a:r>
            <a:endParaRPr lang="zh-CN" altLang="en-US" sz="1400" b="1"/>
          </a:p>
          <a:p>
            <a:r>
              <a:rPr lang="zh-CN" altLang="en-US" sz="1400" b="1"/>
              <a:t>难以自拔的负面人物形象</a:t>
            </a:r>
            <a:endParaRPr lang="zh-CN" altLang="en-US" sz="1400" b="1"/>
          </a:p>
        </p:txBody>
      </p:sp>
      <p:sp>
        <p:nvSpPr>
          <p:cNvPr id="6" name="文本框 5"/>
          <p:cNvSpPr txBox="1"/>
          <p:nvPr/>
        </p:nvSpPr>
        <p:spPr>
          <a:xfrm>
            <a:off x="5502275" y="639445"/>
            <a:ext cx="2510790" cy="52197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1400" b="1">
                <a:sym typeface="+mn-ea"/>
              </a:rPr>
              <a:t>前期勤劳、正直、善良、上进</a:t>
            </a:r>
            <a:endParaRPr lang="zh-CN" altLang="en-US" sz="1400" b="1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1400" b="1">
                <a:sym typeface="+mn-ea"/>
              </a:rPr>
              <a:t>后期沦为麻木自私的行尸走肉</a:t>
            </a:r>
            <a:endParaRPr lang="zh-CN" altLang="en-US" sz="1400" b="1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7980" y="1313180"/>
            <a:ext cx="3943350" cy="30670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zh-CN" sz="1400" b="1" smtClean="0">
                <a:sym typeface="+mn-ea"/>
              </a:rPr>
              <a:t>勇敢坚强，善良慷慨，独立自尊，敢于追求真爱</a:t>
            </a:r>
            <a:endParaRPr lang="zh-CN" altLang="en-US" sz="1400" b="1"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5970" y="716280"/>
            <a:ext cx="753745" cy="36830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b="1" smtClean="0">
                <a:sym typeface="+mn-ea"/>
              </a:rPr>
              <a:t>周进</a:t>
            </a:r>
            <a:endParaRPr lang="zh-CN" altLang="en-US" b="1"/>
          </a:p>
        </p:txBody>
      </p:sp>
      <p:sp>
        <p:nvSpPr>
          <p:cNvPr id="23" name="文本框 22"/>
          <p:cNvSpPr txBox="1"/>
          <p:nvPr/>
        </p:nvSpPr>
        <p:spPr>
          <a:xfrm>
            <a:off x="4645660" y="716280"/>
            <a:ext cx="753745" cy="36830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ym typeface="+mn-ea"/>
              </a:rPr>
              <a:t>祥子</a:t>
            </a:r>
            <a:endParaRPr lang="zh-CN" altLang="en-US" b="1"/>
          </a:p>
        </p:txBody>
      </p:sp>
      <p:sp>
        <p:nvSpPr>
          <p:cNvPr id="24" name="文本框 23"/>
          <p:cNvSpPr txBox="1"/>
          <p:nvPr/>
        </p:nvSpPr>
        <p:spPr>
          <a:xfrm>
            <a:off x="775970" y="1313180"/>
            <a:ext cx="754380" cy="368300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ym typeface="+mn-ea"/>
              </a:rPr>
              <a:t>简·爱</a:t>
            </a:r>
            <a:endParaRPr lang="zh-CN" altLang="en-US" b="1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16890" y="180848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3.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根据题意，确定人物情节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83235" y="271145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altLang="zh-CN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4.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概括内容，整合答案</a:t>
            </a:r>
            <a:endParaRPr lang="zh-CN" altLang="en-US" sz="14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58515" y="1808480"/>
            <a:ext cx="3971290" cy="36830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简·爱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在怎样的厄运中有怎样的行为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58515" y="2209800"/>
            <a:ext cx="5302885" cy="90297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6">
                    <a:lumMod val="60000"/>
                    <a:lumOff val="40000"/>
                  </a:schemeClr>
                </a:solidFill>
              </a:rPr>
              <a:t>受表哥欺负时和他对打       </a:t>
            </a:r>
            <a:r>
              <a:rPr lang="zh-CN" altLang="en-US" sz="16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寄宿学校受尽折磨，坚强忍受</a:t>
            </a:r>
            <a:endParaRPr lang="zh-CN" altLang="en-US" sz="1600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eaLnBrk="1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得知罗切斯特已婚时，毅然离去</a:t>
            </a:r>
            <a:endParaRPr lang="zh-CN" altLang="en-US" sz="1600" b="1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  <a:p>
            <a:pPr eaLnBrk="1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罗切斯特失明后，对他不离不弃</a:t>
            </a:r>
            <a:endParaRPr lang="zh-CN" altLang="en-US" sz="1600" b="1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3235" y="3220085"/>
            <a:ext cx="8177530" cy="1783715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10000"/>
              </a:lnSpc>
            </a:pPr>
            <a:r>
              <a:rPr lang="en-US" altLang="zh-CN" sz="2000" b="1">
                <a:sym typeface="+mn-ea"/>
              </a:rPr>
              <a:t>       </a:t>
            </a:r>
            <a:r>
              <a:rPr sz="2000" b="1">
                <a:sym typeface="+mn-ea"/>
              </a:rPr>
              <a:t>我选择简·爱。她儿时在舅妈家和孤儿院受尽虐待，但她并未屈服于命运，反而变得更加</a:t>
            </a:r>
            <a:r>
              <a:rPr sz="2000" b="1">
                <a:solidFill>
                  <a:srgbClr val="FF0000"/>
                </a:solidFill>
                <a:sym typeface="+mn-ea"/>
              </a:rPr>
              <a:t>独立、坚强、勇于反抗</a:t>
            </a:r>
            <a:r>
              <a:rPr sz="2000" b="1">
                <a:sym typeface="+mn-ea"/>
              </a:rPr>
              <a:t>。她在桑菲尔德与罗切斯特相识相知，但知道罗切斯特已有妻子时，毅然离开，选择</a:t>
            </a:r>
            <a:r>
              <a:rPr sz="2000" b="1">
                <a:solidFill>
                  <a:srgbClr val="FF0000"/>
                </a:solidFill>
                <a:sym typeface="+mn-ea"/>
              </a:rPr>
              <a:t>维护自己的尊严</a:t>
            </a:r>
            <a:r>
              <a:rPr sz="2000" b="1">
                <a:sym typeface="+mn-ea"/>
              </a:rPr>
              <a:t>，而在知道罗切斯特</a:t>
            </a:r>
            <a:r>
              <a:rPr lang="zh-CN" sz="2000" b="1">
                <a:sym typeface="+mn-ea"/>
              </a:rPr>
              <a:t>失明</a:t>
            </a:r>
            <a:r>
              <a:rPr sz="2000" b="1">
                <a:sym typeface="+mn-ea"/>
              </a:rPr>
              <a:t>后，简·爱不离不弃，与他一起直面苦难。</a:t>
            </a:r>
            <a:r>
              <a:rPr lang="zh-CN" sz="2000" b="1">
                <a:sym typeface="+mn-ea"/>
              </a:rPr>
              <a:t>她在厄运中磨炼了自己，拥有了很多美德。</a:t>
            </a:r>
            <a:endParaRPr lang="zh-CN" sz="2000" b="1">
              <a:sym typeface="+mn-ea"/>
            </a:endParaRPr>
          </a:p>
        </p:txBody>
      </p:sp>
      <p:sp>
        <p:nvSpPr>
          <p:cNvPr id="2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④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0" name="心形 19"/>
          <p:cNvSpPr/>
          <p:nvPr/>
        </p:nvSpPr>
        <p:spPr>
          <a:xfrm>
            <a:off x="5561330" y="1276350"/>
            <a:ext cx="401955" cy="380365"/>
          </a:xfrm>
          <a:prstGeom prst="hear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6" grpId="2"/>
      <p:bldP spid="9" grpId="2"/>
      <p:bldP spid="22" grpId="0"/>
      <p:bldP spid="23" grpId="0"/>
      <p:bldP spid="24" grpId="0"/>
      <p:bldP spid="5" grpId="0"/>
      <p:bldP spid="8" grpId="0"/>
      <p:bldP spid="13" grpId="0"/>
      <p:bldP spid="19" grpId="0"/>
      <p:bldP spid="21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0215" y="195389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指向内容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3174" y="195389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人物性格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3174" y="135572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故事情节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3174" y="2500312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作品主题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259965" y="1527175"/>
            <a:ext cx="281940" cy="125222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23"/>
          <p:cNvSpPr txBox="1"/>
          <p:nvPr>
            <p:custDataLst>
              <p:tags r:id="rId4"/>
            </p:custDataLst>
          </p:nvPr>
        </p:nvSpPr>
        <p:spPr>
          <a:xfrm>
            <a:off x="4643438" y="1298551"/>
            <a:ext cx="2857520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74"/>
          <p:cNvSpPr txBox="1"/>
          <p:nvPr>
            <p:custDataLst>
              <p:tags r:id="rId5"/>
            </p:custDataLst>
          </p:nvPr>
        </p:nvSpPr>
        <p:spPr>
          <a:xfrm>
            <a:off x="4643438" y="1755799"/>
            <a:ext cx="2857520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l">
              <a:lnSpc>
                <a:spcPct val="120000"/>
              </a:lnSpc>
              <a:buClrTx/>
              <a:buSzTx/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圈划关键，选择比较角度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75"/>
          <p:cNvSpPr txBox="1"/>
          <p:nvPr>
            <p:custDataLst>
              <p:tags r:id="rId6"/>
            </p:custDataLst>
          </p:nvPr>
        </p:nvSpPr>
        <p:spPr>
          <a:xfrm>
            <a:off x="4643438" y="2271688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根据题意，确定人物情节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76"/>
          <p:cNvSpPr txBox="1"/>
          <p:nvPr>
            <p:custDataLst>
              <p:tags r:id="rId7"/>
            </p:custDataLst>
          </p:nvPr>
        </p:nvSpPr>
        <p:spPr>
          <a:xfrm>
            <a:off x="4643438" y="2851101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概括内容，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整合答案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文本框 7"/>
          <p:cNvSpPr txBox="1"/>
          <p:nvPr/>
        </p:nvSpPr>
        <p:spPr>
          <a:xfrm>
            <a:off x="5143504" y="713776"/>
            <a:ext cx="1571636" cy="461665"/>
          </a:xfrm>
          <a:prstGeom prst="rect">
            <a:avLst/>
          </a:prstGeom>
          <a:solidFill>
            <a:srgbClr val="D7E7DD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答题步骤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heel spokes="8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81935" y="1575435"/>
            <a:ext cx="4576147" cy="1077218"/>
          </a:xfrm>
          <a:prstGeom prst="rect">
            <a:avLst/>
          </a:prstGeom>
          <a:solidFill>
            <a:srgbClr val="D7E7DD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二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类考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点解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析</a:t>
            </a:r>
            <a:endParaRPr lang="en-US" altLang="zh-CN" sz="32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指向方法的联读比较题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215404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535" y="1575435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12185" y="273812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阅读方法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3130" y="112839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写作特点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180" y="187960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指向方法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894330" y="1128395"/>
            <a:ext cx="279400" cy="1857375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12185" y="193675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艺术手法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7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①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比较角度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3" grpId="0"/>
      <p:bldP spid="8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121410" y="743585"/>
            <a:ext cx="6901180" cy="101473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</a:t>
            </a:r>
            <a:r>
              <a:rPr lang="zh-CN" altLang="en-US" sz="2000" b="1" smtClean="0"/>
              <a:t>《钢铁是怎样炼成的》是外国长篇小说，《傅雷家书》是多篇书信汇编，根据这些特点，可以分别采用哪些方法阅读？</a:t>
            </a:r>
            <a:r>
              <a:rPr lang="zh-CN" altLang="en-US" b="1" smtClean="0"/>
              <a:t>                    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                                                  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15585" y="1633855"/>
            <a:ext cx="51308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6250305" y="1633855"/>
            <a:ext cx="166814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230370" y="1273810"/>
            <a:ext cx="146494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301750" y="1633855"/>
            <a:ext cx="145669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15915" y="1758315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69760" y="1758315"/>
            <a:ext cx="64262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角度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42665" y="1633855"/>
            <a:ext cx="98869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250305" y="228663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6250305" y="283654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2.圈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5" name="图片 14" descr="截图20200310171335"/>
          <p:cNvPicPr>
            <a:picLocks noChangeAspect="1"/>
          </p:cNvPicPr>
          <p:nvPr/>
        </p:nvPicPr>
        <p:blipFill>
          <a:blip r:embed="rId6"/>
          <a:srcRect t="28731" b="-27446"/>
          <a:stretch>
            <a:fillRect/>
          </a:stretch>
        </p:blipFill>
        <p:spPr>
          <a:xfrm>
            <a:off x="967740" y="2286635"/>
            <a:ext cx="4448175" cy="11214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214414" y="2869565"/>
            <a:ext cx="3714776" cy="3693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1800" b="1">
                <a:sym typeface="+mn-ea"/>
              </a:rPr>
              <a:t>  </a:t>
            </a:r>
            <a:r>
              <a:rPr lang="en-US" altLang="zh-CN" sz="1800" b="1">
                <a:solidFill>
                  <a:srgbClr val="BB313E"/>
                </a:solidFill>
                <a:sym typeface="+mn-ea"/>
              </a:rPr>
              <a:t> </a:t>
            </a:r>
            <a:r>
              <a:rPr lang="zh-CN" altLang="en-US" sz="1800" b="1">
                <a:solidFill>
                  <a:srgbClr val="BB313E"/>
                </a:solidFill>
                <a:sym typeface="+mn-ea"/>
              </a:rPr>
              <a:t>没</a:t>
            </a:r>
            <a:r>
              <a:rPr lang="zh-CN" altLang="en-US" sz="1800" b="1" smtClean="0">
                <a:solidFill>
                  <a:srgbClr val="BB313E"/>
                </a:solidFill>
                <a:sym typeface="+mn-ea"/>
              </a:rPr>
              <a:t>有根据作</a:t>
            </a:r>
            <a:r>
              <a:rPr lang="zh-CN" altLang="en-US" sz="1800" b="1">
                <a:solidFill>
                  <a:srgbClr val="BB313E"/>
                </a:solidFill>
                <a:sym typeface="+mn-ea"/>
              </a:rPr>
              <a:t>品特</a:t>
            </a:r>
            <a:r>
              <a:rPr lang="zh-CN" altLang="en-US" sz="1800" b="1" smtClean="0">
                <a:solidFill>
                  <a:srgbClr val="BB313E"/>
                </a:solidFill>
                <a:sym typeface="+mn-ea"/>
              </a:rPr>
              <a:t>点选取阅读方法</a:t>
            </a:r>
            <a:endParaRPr lang="zh-CN" altLang="en-US" sz="1800" b="1">
              <a:solidFill>
                <a:srgbClr val="BB313E"/>
              </a:solidFill>
              <a:sym typeface="+mn-ea"/>
            </a:endParaRPr>
          </a:p>
        </p:txBody>
      </p:sp>
      <p:sp>
        <p:nvSpPr>
          <p:cNvPr id="21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10" grpId="0"/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7309" y="3220084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1020" y="1176020"/>
            <a:ext cx="1866265" cy="46037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/>
              <a:t>精读：细读、精思、鉴赏</a:t>
            </a:r>
            <a:endParaRPr lang="zh-CN" altLang="en-US" sz="1200" b="1"/>
          </a:p>
          <a:p>
            <a:r>
              <a:rPr lang="zh-CN" altLang="en-US" sz="1200" b="1"/>
              <a:t>跳读：提高效率</a:t>
            </a:r>
            <a:endParaRPr lang="zh-CN" altLang="en-US" sz="1200" b="1"/>
          </a:p>
        </p:txBody>
      </p:sp>
      <p:sp>
        <p:nvSpPr>
          <p:cNvPr id="9" name="文本框 8"/>
          <p:cNvSpPr txBox="1"/>
          <p:nvPr/>
        </p:nvSpPr>
        <p:spPr>
          <a:xfrm>
            <a:off x="4351020" y="1697990"/>
            <a:ext cx="795020" cy="27559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1200" b="1">
                <a:sym typeface="+mn-ea"/>
              </a:rPr>
              <a:t>圈点批注</a:t>
            </a:r>
            <a:endParaRPr lang="zh-CN" altLang="en-US" sz="1200" b="1"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8975" y="1176020"/>
            <a:ext cx="3232785" cy="33718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/>
              <a:t>《西游记 》 </a:t>
            </a:r>
            <a:r>
              <a:rPr lang="zh-CN" altLang="en-US" sz="1600" b="1">
                <a:solidFill>
                  <a:srgbClr val="FF0000"/>
                </a:solidFill>
              </a:rPr>
              <a:t>长篇</a:t>
            </a:r>
            <a:r>
              <a:rPr lang="zh-CN" altLang="en-US" sz="1600" b="1"/>
              <a:t>古典</a:t>
            </a:r>
            <a:r>
              <a:rPr lang="zh-CN" altLang="en-US" sz="1600" b="1">
                <a:solidFill>
                  <a:schemeClr val="tx1"/>
                </a:solidFill>
              </a:rPr>
              <a:t>小说</a:t>
            </a:r>
            <a:endParaRPr lang="zh-CN" altLang="en-US" sz="1600" b="1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8975" y="1636395"/>
            <a:ext cx="3232785" cy="33718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/>
              <a:t>《骆驼祥子 》 现代</a:t>
            </a:r>
            <a:r>
              <a:rPr lang="zh-CN" altLang="en-US" sz="1600" b="1">
                <a:solidFill>
                  <a:srgbClr val="FF0000"/>
                </a:solidFill>
              </a:rPr>
              <a:t>长篇</a:t>
            </a:r>
            <a:r>
              <a:rPr lang="zh-CN" altLang="en-US" sz="1600" b="1"/>
              <a:t>小说</a:t>
            </a:r>
            <a:endParaRPr lang="zh-CN" altLang="en-US" b="1"/>
          </a:p>
        </p:txBody>
      </p:sp>
      <p:sp>
        <p:nvSpPr>
          <p:cNvPr id="2" name="文本框 1"/>
          <p:cNvSpPr txBox="1"/>
          <p:nvPr/>
        </p:nvSpPr>
        <p:spPr>
          <a:xfrm>
            <a:off x="2259965" y="675640"/>
            <a:ext cx="4320540" cy="368300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/>
              <a:t>涉及外国小说与长篇小说的读书方法指导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4351020" y="2223770"/>
            <a:ext cx="1127125" cy="27559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1200" b="1">
                <a:sym typeface="+mn-ea"/>
              </a:rPr>
              <a:t>摘抄和做笔记</a:t>
            </a:r>
            <a:endParaRPr lang="zh-CN" altLang="en-US" sz="12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0995" y="2748915"/>
            <a:ext cx="3394710" cy="64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1200" b="1">
                <a:sym typeface="+mn-ea"/>
              </a:rPr>
              <a:t>关注小说基本元素</a:t>
            </a:r>
            <a:endParaRPr lang="zh-CN" altLang="en-US" sz="1200" b="1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1200" b="1">
                <a:sym typeface="+mn-ea"/>
              </a:rPr>
              <a:t>了解小说创作背景       理解小说文化内涵</a:t>
            </a:r>
            <a:endParaRPr lang="zh-CN" altLang="en-US" sz="1200" b="1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1200" b="1">
                <a:sym typeface="+mn-ea"/>
              </a:rPr>
              <a:t>关注小说叙事角度       体会小说语言特点</a:t>
            </a:r>
            <a:endParaRPr lang="zh-CN" altLang="en-US" sz="12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975" y="2165350"/>
            <a:ext cx="3233420" cy="5835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>
              <a:buClrTx/>
              <a:buSzTx/>
            </a:pPr>
            <a:r>
              <a:rPr lang="zh-CN" altLang="en-US" sz="1600" b="1"/>
              <a:t>《钢铁是怎样炼成的》</a:t>
            </a:r>
            <a:endParaRPr lang="zh-CN" altLang="en-US" sz="1600" b="1"/>
          </a:p>
          <a:p>
            <a:pPr algn="l">
              <a:buClrTx/>
              <a:buSzTx/>
            </a:pPr>
            <a:r>
              <a:rPr lang="zh-CN" altLang="en-US" sz="1600" b="1"/>
              <a:t>  外国 </a:t>
            </a:r>
            <a:r>
              <a:rPr lang="zh-CN" altLang="en-US" sz="1600" b="1">
                <a:solidFill>
                  <a:srgbClr val="FF0000"/>
                </a:solidFill>
              </a:rPr>
              <a:t>长篇</a:t>
            </a:r>
            <a:r>
              <a:rPr lang="zh-CN" altLang="en-US" sz="1600" b="1"/>
              <a:t>小说</a:t>
            </a:r>
            <a:endParaRPr lang="zh-CN" altLang="en-US" sz="1600" b="1"/>
          </a:p>
        </p:txBody>
      </p:sp>
      <p:sp>
        <p:nvSpPr>
          <p:cNvPr id="13" name="文本框 12"/>
          <p:cNvSpPr txBox="1"/>
          <p:nvPr/>
        </p:nvSpPr>
        <p:spPr>
          <a:xfrm>
            <a:off x="688975" y="2887345"/>
            <a:ext cx="3232785" cy="3683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>
              <a:buClrTx/>
              <a:buSzTx/>
            </a:pPr>
            <a:r>
              <a:rPr lang="zh-CN" altLang="en-US" b="1">
                <a:sym typeface="+mn-ea"/>
              </a:rPr>
              <a:t>《</a:t>
            </a:r>
            <a:r>
              <a:rPr lang="zh-CN" altLang="en-US" sz="1600" b="1">
                <a:sym typeface="+mn-ea"/>
              </a:rPr>
              <a:t>简·爱</a:t>
            </a:r>
            <a:r>
              <a:rPr lang="zh-CN" altLang="en-US" sz="1600" b="1"/>
              <a:t> 》 </a:t>
            </a:r>
            <a:r>
              <a:rPr lang="zh-CN" altLang="en-US" sz="1600" b="1">
                <a:solidFill>
                  <a:srgbClr val="FF0000"/>
                </a:solidFill>
              </a:rPr>
              <a:t>外国</a:t>
            </a:r>
            <a:r>
              <a:rPr lang="zh-CN" altLang="en-US" sz="1600" b="1"/>
              <a:t>小说</a:t>
            </a:r>
            <a:endParaRPr lang="zh-CN" altLang="en-US" sz="1600" b="1"/>
          </a:p>
        </p:txBody>
      </p:sp>
      <p:sp>
        <p:nvSpPr>
          <p:cNvPr id="4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7309" y="3220084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600" y="2050415"/>
            <a:ext cx="3345180" cy="30670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1400" b="1">
                <a:sym typeface="+mn-ea"/>
              </a:rPr>
              <a:t>选择性阅读：兴趣/ 问题/ 目的/ 方法选择</a:t>
            </a:r>
            <a:endParaRPr lang="zh-CN" altLang="en-US" sz="1400" b="1"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5720" y="2019300"/>
            <a:ext cx="3411885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/>
              <a:t>《傅雷家书 》 多篇书信汇编</a:t>
            </a:r>
            <a:endParaRPr lang="zh-CN" altLang="en-US" b="1"/>
          </a:p>
        </p:txBody>
      </p:sp>
      <p:sp>
        <p:nvSpPr>
          <p:cNvPr id="4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511935" y="1925320"/>
            <a:ext cx="5588635" cy="1938020"/>
          </a:xfrm>
          <a:prstGeom prst="rect">
            <a:avLst/>
          </a:prstGeom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accent2"/>
                </a:solidFill>
              </a:rPr>
              <a:t>多部联读比较题：</a:t>
            </a:r>
            <a:endParaRPr lang="zh-CN" altLang="en-US" sz="2800" b="1" smtClean="0"/>
          </a:p>
          <a:p>
            <a:pPr>
              <a:lnSpc>
                <a:spcPct val="150000"/>
              </a:lnSpc>
            </a:pPr>
            <a:r>
              <a:rPr lang="zh-CN" altLang="en-US" sz="2400" b="1" smtClean="0"/>
              <a:t>        名著</a:t>
            </a:r>
            <a:r>
              <a:rPr lang="zh-CN" altLang="en-US" sz="2400" b="1" smtClean="0">
                <a:sym typeface="+mn-ea"/>
              </a:rPr>
              <a:t>阅</a:t>
            </a:r>
            <a:r>
              <a:rPr lang="zh-CN" altLang="en-US" sz="2400" b="1" smtClean="0"/>
              <a:t>读时将几个作品放在一起，</a:t>
            </a:r>
            <a:endParaRPr lang="zh-CN" altLang="en-US" sz="2400" b="1" smtClean="0"/>
          </a:p>
          <a:p>
            <a:pPr>
              <a:lnSpc>
                <a:spcPct val="150000"/>
              </a:lnSpc>
            </a:pPr>
            <a:r>
              <a:rPr lang="zh-CN" altLang="en-US" sz="2400" b="1" smtClean="0"/>
              <a:t>进行理解探究、综合比较的阅读题型。  </a:t>
            </a:r>
            <a:r>
              <a:rPr lang="zh-CN" altLang="en-US" sz="2800" b="1" smtClean="0"/>
              <a:t>                                                 </a:t>
            </a:r>
            <a:r>
              <a:rPr lang="zh-CN" altLang="en-US" b="1" smtClean="0"/>
              <a:t>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/>
          <a:lstStyle/>
          <a:p>
            <a:pPr algn="ctr">
              <a:spcBef>
                <a:spcPct val="20000"/>
              </a:spcBef>
              <a:buFontTx/>
              <a:buNone/>
            </a:pP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考点热度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15585" y="1633855"/>
            <a:ext cx="51308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6250305" y="1633855"/>
            <a:ext cx="166814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230370" y="1273810"/>
            <a:ext cx="146494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301750" y="1633855"/>
            <a:ext cx="145669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15915" y="1758315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69760" y="1758315"/>
            <a:ext cx="64262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角度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42665" y="1633855"/>
            <a:ext cx="98869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250305" y="228663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6250305" y="283654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2.圈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9" name="图片 18" descr="截图202003101726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80" y="2202815"/>
            <a:ext cx="5321935" cy="20396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979420" y="4054475"/>
            <a:ext cx="2715895" cy="64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1800" b="1">
                <a:solidFill>
                  <a:srgbClr val="BB313E"/>
                </a:solidFill>
                <a:sym typeface="+mn-ea"/>
              </a:rPr>
              <a:t>明确了作品的体裁特点，</a:t>
            </a:r>
            <a:endParaRPr lang="zh-CN" altLang="en-US" sz="1800" b="1">
              <a:solidFill>
                <a:srgbClr val="BB313E"/>
              </a:solidFill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1800" b="1">
                <a:solidFill>
                  <a:srgbClr val="BB313E"/>
                </a:solidFill>
                <a:sym typeface="+mn-ea"/>
              </a:rPr>
              <a:t>没有关注文本的对比特点</a:t>
            </a:r>
            <a:endParaRPr lang="zh-CN" altLang="en-US" sz="1800" b="1">
              <a:solidFill>
                <a:srgbClr val="BB313E"/>
              </a:solidFill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306320" y="2687955"/>
            <a:ext cx="145669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70935" y="3148330"/>
            <a:ext cx="145669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366520" y="3565525"/>
            <a:ext cx="105854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318635" y="3308350"/>
            <a:ext cx="109728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2816860" y="1273810"/>
            <a:ext cx="1413510" cy="180340"/>
          </a:xfrm>
          <a:prstGeom prst="straightConnector1">
            <a:avLst/>
          </a:prstGeom>
          <a:noFill/>
          <a:ln w="19050" cap="flat" cmpd="sng" algn="ctr">
            <a:solidFill>
              <a:srgbClr val="31E519"/>
            </a:solidFill>
            <a:prstDash val="solid"/>
            <a:round/>
            <a:headEnd type="arrow" w="med" len="med"/>
            <a:tailEnd type="arrow" w="med" len="med"/>
          </a:ln>
        </p:spPr>
      </p:cxnSp>
      <p:sp>
        <p:nvSpPr>
          <p:cNvPr id="28" name="圆角矩形标注 27"/>
          <p:cNvSpPr/>
          <p:nvPr/>
        </p:nvSpPr>
        <p:spPr>
          <a:xfrm>
            <a:off x="2570438" y="88102"/>
            <a:ext cx="2155972" cy="655077"/>
          </a:xfrm>
          <a:prstGeom prst="wedgeRoundRectCallout">
            <a:avLst>
              <a:gd name="adj1" fmla="val -7585"/>
              <a:gd name="adj2" fmla="val 129451"/>
              <a:gd name="adj3" fmla="val 1666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长与短、整本书与</a:t>
            </a:r>
            <a:endParaRPr lang="zh-CN" altLang="en-US" sz="1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1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多篇文的对比关系</a:t>
            </a:r>
            <a:endParaRPr lang="zh-CN" altLang="en-US" sz="1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21410" y="743585"/>
            <a:ext cx="6901180" cy="101473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</a:t>
            </a:r>
            <a:r>
              <a:rPr lang="zh-CN" altLang="en-US" sz="2000" b="1" smtClean="0"/>
              <a:t>《钢铁是怎样炼成的》是外国长篇小说，《傅雷家书》是多篇书信汇编，根据这些特点，可以分别采用哪些方法阅读？</a:t>
            </a:r>
            <a:r>
              <a:rPr lang="zh-CN" altLang="en-US" b="1" smtClean="0"/>
              <a:t>                    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                                                  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1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15585" y="1633855"/>
            <a:ext cx="51308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6250305" y="1633855"/>
            <a:ext cx="166814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230370" y="1273810"/>
            <a:ext cx="146494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301750" y="1633855"/>
            <a:ext cx="145669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15915" y="1758315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69760" y="1758315"/>
            <a:ext cx="64262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角度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42665" y="1633855"/>
            <a:ext cx="98869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2816860" y="1273810"/>
            <a:ext cx="1413510" cy="180340"/>
          </a:xfrm>
          <a:prstGeom prst="straightConnector1">
            <a:avLst/>
          </a:prstGeom>
          <a:noFill/>
          <a:ln w="19050" cap="flat" cmpd="sng" algn="ctr">
            <a:solidFill>
              <a:srgbClr val="31E519"/>
            </a:solidFill>
            <a:prstDash val="solid"/>
            <a:round/>
            <a:headEnd type="arrow" w="med" len="med"/>
            <a:tailEnd type="arrow" w="med" len="med"/>
          </a:ln>
        </p:spPr>
      </p:cxnSp>
      <p:sp>
        <p:nvSpPr>
          <p:cNvPr id="28" name="圆角矩形标注 27"/>
          <p:cNvSpPr/>
          <p:nvPr/>
        </p:nvSpPr>
        <p:spPr>
          <a:xfrm>
            <a:off x="2570438" y="88102"/>
            <a:ext cx="2155972" cy="655077"/>
          </a:xfrm>
          <a:prstGeom prst="wedgeRoundRectCallout">
            <a:avLst>
              <a:gd name="adj1" fmla="val -7585"/>
              <a:gd name="adj2" fmla="val 129451"/>
              <a:gd name="adj3" fmla="val 1666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长与短、</a:t>
            </a:r>
            <a:r>
              <a:rPr lang="zh-CN" altLang="en-US" sz="1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整本书与</a:t>
            </a:r>
            <a:endParaRPr lang="zh-CN" altLang="en-US" sz="1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1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多篇文的对比关系</a:t>
            </a:r>
            <a:endParaRPr lang="zh-CN" altLang="en-US" sz="1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21410" y="743585"/>
            <a:ext cx="6901180" cy="101473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</a:t>
            </a:r>
            <a:r>
              <a:rPr lang="zh-CN" altLang="en-US" sz="2000" b="1" smtClean="0"/>
              <a:t>《钢铁是怎样炼成的》是外国长篇小说，《傅雷家书》是多篇书信汇编，根据这些特点，可以分别采用哪些方法阅读？</a:t>
            </a:r>
            <a:r>
              <a:rPr lang="zh-CN" altLang="en-US" b="1" smtClean="0"/>
              <a:t>                    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                                                  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305" y="2256790"/>
            <a:ext cx="8228330" cy="2306955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en-US" altLang="zh-CN" b="1"/>
              <a:t>      </a:t>
            </a:r>
            <a:r>
              <a:rPr lang="zh-CN" altLang="en-US" b="1"/>
              <a:t>《</a:t>
            </a:r>
            <a:r>
              <a:rPr lang="zh-CN" altLang="en-US" b="1" smtClean="0">
                <a:sym typeface="+mn-ea"/>
              </a:rPr>
              <a:t>钢铁是怎样炼成的</a:t>
            </a:r>
            <a:r>
              <a:rPr lang="zh-CN" altLang="en-US" b="1"/>
              <a:t>》是外国长篇小说，常用</a:t>
            </a:r>
            <a:r>
              <a:rPr lang="zh-CN" altLang="en-US" b="1">
                <a:solidFill>
                  <a:srgbClr val="FF0000"/>
                </a:solidFill>
              </a:rPr>
              <a:t>通篇阅读</a:t>
            </a:r>
            <a:r>
              <a:rPr lang="zh-CN" altLang="en-US" b="1">
                <a:sym typeface="+mn-ea"/>
              </a:rPr>
              <a:t>的方法</a:t>
            </a:r>
            <a:r>
              <a:rPr lang="zh-CN" altLang="en-US" b="1"/>
              <a:t>。小说是以</a:t>
            </a:r>
            <a:endParaRPr lang="zh-CN" altLang="en-US" b="1"/>
          </a:p>
          <a:p>
            <a:pPr algn="l"/>
            <a:r>
              <a:rPr lang="zh-CN" altLang="en-US" b="1"/>
              <a:t>塑造人物形象为中心，通过叙述故事情节和对坏境进行描写来反映社会生活的</a:t>
            </a:r>
            <a:endParaRPr lang="zh-CN" altLang="en-US" b="1"/>
          </a:p>
          <a:p>
            <a:pPr algn="l"/>
            <a:r>
              <a:rPr lang="zh-CN" altLang="en-US" b="1"/>
              <a:t>一种文体，通过通篇阅读，才能</a:t>
            </a:r>
            <a:r>
              <a:rPr lang="zh-CN" altLang="en-US" b="1" smtClean="0">
                <a:sym typeface="+mn-ea"/>
              </a:rPr>
              <a:t>了解情节、人物、主题等小说基本元素</a:t>
            </a:r>
            <a:r>
              <a:rPr lang="zh-CN" altLang="en-US" b="1"/>
              <a:t>。</a:t>
            </a:r>
            <a:endParaRPr lang="zh-CN" altLang="en-US" b="1"/>
          </a:p>
          <a:p>
            <a:pPr algn="l"/>
            <a:r>
              <a:rPr lang="zh-CN" altLang="en-US" b="1">
                <a:solidFill>
                  <a:srgbClr val="FF0000"/>
                </a:solidFill>
              </a:rPr>
              <a:t>                                      （可以从之前梳理的方法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</a:t>
            </a:r>
            <a:r>
              <a:rPr lang="zh-CN" altLang="en-US" b="1">
                <a:solidFill>
                  <a:srgbClr val="FF0000"/>
                </a:solidFill>
              </a:rPr>
              <a:t>选择一种或几种加以补充）</a:t>
            </a:r>
            <a:endParaRPr lang="zh-CN" altLang="en-US" b="1">
              <a:solidFill>
                <a:srgbClr val="FF0000"/>
              </a:solidFill>
            </a:endParaRPr>
          </a:p>
          <a:p>
            <a:pPr algn="l"/>
            <a:r>
              <a:rPr lang="zh-CN" altLang="en-US" b="1">
                <a:sym typeface="+mn-ea"/>
              </a:rPr>
              <a:t>        作为独立成篇后汇集而成的《傅雷家书》，属于书信体的著作，这就为我</a:t>
            </a:r>
            <a:endParaRPr lang="zh-CN" altLang="en-US" b="1">
              <a:sym typeface="+mn-ea"/>
            </a:endParaRPr>
          </a:p>
          <a:p>
            <a:pPr algn="l"/>
            <a:r>
              <a:rPr lang="zh-CN" altLang="en-US" b="1">
                <a:sym typeface="+mn-ea"/>
              </a:rPr>
              <a:t>们提供了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单篇独立阅读</a:t>
            </a:r>
            <a:r>
              <a:rPr lang="zh-CN" altLang="en-US" b="1">
                <a:sym typeface="+mn-ea"/>
              </a:rPr>
              <a:t>的可能，可以根据自己的兴趣、关注的问题、读书目的，</a:t>
            </a:r>
            <a:endParaRPr lang="zh-CN" altLang="en-US" b="1">
              <a:sym typeface="+mn-ea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sym typeface="+mn-ea"/>
              </a:rPr>
              <a:t>选择</a:t>
            </a:r>
            <a:r>
              <a:rPr lang="zh-CN" altLang="en-US" b="1">
                <a:sym typeface="+mn-ea"/>
              </a:rPr>
              <a:t>其中的篇目，用合适的方法来阅读。</a:t>
            </a:r>
            <a:endParaRPr lang="zh-CN" altLang="en-US" b="1">
              <a:sym typeface="+mn-ea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sym typeface="+mn-ea"/>
              </a:rPr>
              <a:t>                                                                             （可以扩展补充合适的方法）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1573530" y="4653915"/>
            <a:ext cx="2656840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altLang="zh-CN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3.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根据特点，确定方法技巧</a:t>
            </a:r>
            <a:endParaRPr lang="zh-CN" altLang="en-US" sz="14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29"/>
          <p:cNvSpPr txBox="1"/>
          <p:nvPr>
            <p:custDataLst>
              <p:tags r:id="rId5"/>
            </p:custDataLst>
          </p:nvPr>
        </p:nvSpPr>
        <p:spPr>
          <a:xfrm>
            <a:off x="4726410" y="465391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altLang="zh-CN" sz="14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结合题意，阐述理由</a:t>
            </a:r>
            <a:endParaRPr lang="zh-CN" altLang="en-US" sz="1400" b="1" spc="150">
              <a:solidFill>
                <a:srgbClr val="1F74AD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52770" y="99695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sym typeface="+mn-ea"/>
              </a:rPr>
              <a:t> 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3033697" y="1064312"/>
            <a:ext cx="0" cy="2917262"/>
          </a:xfrm>
          <a:prstGeom prst="line">
            <a:avLst/>
          </a:prstGeom>
          <a:noFill/>
          <a:ln w="6350" cap="flat" cmpd="sng" algn="ctr">
            <a:solidFill>
              <a:srgbClr val="1F74AD"/>
            </a:solidFill>
            <a:prstDash val="solid"/>
            <a:miter lim="800000"/>
          </a:ln>
          <a:effectLst/>
        </p:spPr>
      </p:cxnSp>
      <p:sp>
        <p:nvSpPr>
          <p:cNvPr id="35" name="任意多边形 34"/>
          <p:cNvSpPr/>
          <p:nvPr>
            <p:custDataLst>
              <p:tags r:id="rId6"/>
            </p:custDataLst>
          </p:nvPr>
        </p:nvSpPr>
        <p:spPr>
          <a:xfrm>
            <a:off x="3033336" y="1766295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7"/>
            </p:custDataLst>
          </p:nvPr>
        </p:nvSpPr>
        <p:spPr>
          <a:xfrm>
            <a:off x="3614941" y="2066058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3498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8"/>
            </p:custDataLst>
          </p:nvPr>
        </p:nvSpPr>
        <p:spPr>
          <a:xfrm>
            <a:off x="4011368" y="2066420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l">
              <a:lnSpc>
                <a:spcPct val="120000"/>
              </a:lnSpc>
              <a:buClrTx/>
              <a:buSzTx/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圈划关键，选择比较角度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9"/>
            </p:custDataLst>
          </p:nvPr>
        </p:nvSpPr>
        <p:spPr>
          <a:xfrm>
            <a:off x="3033336" y="2515703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10"/>
            </p:custDataLst>
          </p:nvPr>
        </p:nvSpPr>
        <p:spPr>
          <a:xfrm>
            <a:off x="3614941" y="2814923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AA3A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11"/>
            </p:custDataLst>
          </p:nvPr>
        </p:nvSpPr>
        <p:spPr>
          <a:xfrm>
            <a:off x="4063500" y="2815152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根据特点，确定方法技巧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任意多边形 68"/>
          <p:cNvSpPr/>
          <p:nvPr>
            <p:custDataLst>
              <p:tags r:id="rId12"/>
            </p:custDataLst>
          </p:nvPr>
        </p:nvSpPr>
        <p:spPr>
          <a:xfrm>
            <a:off x="3033336" y="3267827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任意多边形 69"/>
          <p:cNvSpPr/>
          <p:nvPr>
            <p:custDataLst>
              <p:tags r:id="rId13"/>
            </p:custDataLst>
          </p:nvPr>
        </p:nvSpPr>
        <p:spPr>
          <a:xfrm>
            <a:off x="3614941" y="3567590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69A3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>
            <p:custDataLst>
              <p:tags r:id="rId14"/>
            </p:custDataLst>
          </p:nvPr>
        </p:nvSpPr>
        <p:spPr>
          <a:xfrm>
            <a:off x="4063500" y="3549126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结合题意，阐述理由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3033336" y="1017429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6"/>
            </p:custDataLst>
          </p:nvPr>
        </p:nvSpPr>
        <p:spPr>
          <a:xfrm>
            <a:off x="3614941" y="1316650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4063500" y="1273567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46300" y="1064895"/>
            <a:ext cx="736600" cy="2645410"/>
          </a:xfrm>
          <a:prstGeom prst="rect">
            <a:avLst/>
          </a:prstGeom>
          <a:solidFill>
            <a:srgbClr val="EDE3D4"/>
          </a:solidFill>
          <a:ln w="12700"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b="1">
                <a:sym typeface="+mn-ea"/>
              </a:rPr>
              <a:t>答题步骤</a:t>
            </a:r>
            <a:endParaRPr lang="zh-CN" altLang="en-US" b="1"/>
          </a:p>
          <a:p>
            <a:r>
              <a:rPr lang="zh-CN" altLang="en-US" b="1"/>
              <a:t>   </a:t>
            </a:r>
            <a:r>
              <a:rPr lang="zh-CN" altLang="en-US" b="1">
                <a:solidFill>
                  <a:srgbClr val="2B8313"/>
                </a:solidFill>
              </a:rPr>
              <a:t>指向方法型</a:t>
            </a:r>
            <a:r>
              <a:rPr lang="zh-CN" altLang="en-US" b="1"/>
              <a:t>比较题    </a:t>
            </a:r>
            <a:endParaRPr lang="zh-CN" altLang="en-US" b="1"/>
          </a:p>
        </p:txBody>
      </p:sp>
      <p:sp>
        <p:nvSpPr>
          <p:cNvPr id="3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/>
          <a:lstStyle/>
          <a:p>
            <a:pPr algn="ctr">
              <a:spcBef>
                <a:spcPct val="20000"/>
              </a:spcBef>
              <a:buFontTx/>
              <a:buNone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③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方法提炼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Bar dir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1121410" y="743585"/>
            <a:ext cx="6901180" cy="196850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  </a:t>
            </a:r>
            <a:r>
              <a:rPr lang="zh-CN" altLang="en-US" sz="2000" b="1" smtClean="0"/>
              <a:t>经典是相通的，中外语言不同，但艺术表达却有许多共同之处。根据阅读体验，请简要说出一点《西游记》和《海底两万里》在艺术手法上的相同之处。</a:t>
            </a:r>
            <a:r>
              <a:rPr lang="zh-CN" altLang="en-US" b="1" smtClean="0"/>
              <a:t>        </a:t>
            </a:r>
            <a:endParaRPr lang="zh-CN" altLang="en-US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知识链接：《西游记》是我国文学史上一部最杰出的充满奇思异想的神魔小说。</a:t>
            </a:r>
            <a:endParaRPr lang="zh-CN" altLang="en-US" sz="1400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凡尔纳，19世纪法国作家，著名的科幻小说家，被誉为“现代科学幻想之父”。    </a:t>
            </a:r>
            <a:r>
              <a:rPr lang="zh-CN" altLang="en-US" b="1" smtClean="0"/>
              <a:t>       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                                                  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8660" y="3308350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677160" y="2126615"/>
            <a:ext cx="108775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311650" y="2126615"/>
            <a:ext cx="100393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51475" y="1758315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4710" y="1633855"/>
            <a:ext cx="64262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角度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258560" y="294767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6258560" y="346202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2.圈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6259195" y="3995420"/>
            <a:ext cx="2656840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altLang="zh-CN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3.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根据特点，确定方法技巧</a:t>
            </a:r>
            <a:endParaRPr lang="zh-CN" altLang="en-US" sz="14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④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2"/>
      <p:bldP spid="6" grpId="2"/>
      <p:bldP spid="10" grpId="0"/>
      <p:bldP spid="14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0155" y="96393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</a:t>
            </a:r>
            <a:r>
              <a:rPr lang="zh-CN" altLang="en-US" sz="2000" b="1">
                <a:sym typeface="+mn-ea"/>
              </a:rPr>
              <a:t>表达方式</a:t>
            </a:r>
            <a:r>
              <a:rPr lang="zh-CN" altLang="en-US" sz="2000" b="1" smtClean="0">
                <a:sym typeface="+mn-ea"/>
              </a:rPr>
              <a:t>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0155" y="173164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表现手法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140" y="1857375"/>
            <a:ext cx="1454785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</a:t>
            </a:r>
            <a:r>
              <a:rPr lang="zh-CN" altLang="en-US" sz="2000" b="1">
                <a:sym typeface="+mn-ea"/>
              </a:rPr>
              <a:t>艺术手法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145665" y="1127760"/>
            <a:ext cx="279400" cy="1857375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0155" y="258635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修辞手法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41825" y="963930"/>
            <a:ext cx="3534410" cy="33718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/>
              <a:t>记叙、议论、抒情、描写、说明</a:t>
            </a:r>
            <a:endParaRPr lang="zh-CN" altLang="en-US" sz="1600" b="1"/>
          </a:p>
        </p:txBody>
      </p:sp>
      <p:sp>
        <p:nvSpPr>
          <p:cNvPr id="7" name="文本框 6"/>
          <p:cNvSpPr txBox="1"/>
          <p:nvPr/>
        </p:nvSpPr>
        <p:spPr>
          <a:xfrm>
            <a:off x="4441825" y="1516380"/>
            <a:ext cx="3534410" cy="82994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/>
              <a:t>托物言志（托物喻人）、欲扬先抑、衬托（烘托）、夸张讽刺、借景抒情、联想想象、对比等</a:t>
            </a:r>
            <a:endParaRPr lang="zh-CN" altLang="en-US" sz="1600" b="1"/>
          </a:p>
        </p:txBody>
      </p:sp>
      <p:sp>
        <p:nvSpPr>
          <p:cNvPr id="9" name="文本框 8"/>
          <p:cNvSpPr txBox="1"/>
          <p:nvPr/>
        </p:nvSpPr>
        <p:spPr>
          <a:xfrm>
            <a:off x="4441825" y="2586355"/>
            <a:ext cx="3534410" cy="5835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/>
              <a:t>比喻、排比、拟人、夸张、借代、反问、设问、对偶、反复等</a:t>
            </a:r>
            <a:endParaRPr lang="zh-CN" altLang="en-US" sz="1600" b="1"/>
          </a:p>
        </p:txBody>
      </p:sp>
      <p:sp>
        <p:nvSpPr>
          <p:cNvPr id="10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④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3" grpId="0"/>
      <p:bldP spid="8" grpId="0"/>
      <p:bldP spid="5" grpId="0"/>
      <p:bldP spid="23" grpId="0"/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1121410" y="609600"/>
            <a:ext cx="6901180" cy="196850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  </a:t>
            </a:r>
            <a:r>
              <a:rPr lang="zh-CN" altLang="en-US" sz="2000" b="1" smtClean="0"/>
              <a:t>经典是相通的，中外语言不同，但艺术表达却有许多共同之处。根据阅读体验，请简要说出一点《西游记》和《海底两万里》在艺术手法上的相同之处。</a:t>
            </a:r>
            <a:r>
              <a:rPr lang="zh-CN" altLang="en-US" b="1" smtClean="0"/>
              <a:t>        </a:t>
            </a:r>
            <a:endParaRPr lang="zh-CN" altLang="en-US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知识链接：《西游记》是我国文学史上一部最杰出的充满奇思异想的神魔小说。</a:t>
            </a:r>
            <a:endParaRPr lang="zh-CN" altLang="en-US" sz="1400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凡尔纳，19世纪法国作家，著名的科幻小说家，被誉为“现代科学幻想之父”。    </a:t>
            </a:r>
            <a:r>
              <a:rPr lang="zh-CN" altLang="en-US" b="1" smtClean="0"/>
              <a:t>       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                                                  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699760" y="2517775"/>
            <a:ext cx="148717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2767330" y="2002155"/>
            <a:ext cx="108775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315585" y="2254885"/>
            <a:ext cx="199326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311650" y="2002155"/>
            <a:ext cx="100393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51475" y="1758315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4710" y="1633855"/>
            <a:ext cx="64262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角度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864610" y="2517775"/>
            <a:ext cx="98869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④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29530" y="3995420"/>
            <a:ext cx="2791460" cy="64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1800" b="1">
                <a:sym typeface="+mn-ea"/>
              </a:rPr>
              <a:t>  </a:t>
            </a:r>
            <a:r>
              <a:rPr lang="en-US" altLang="zh-CN" sz="1800" b="1">
                <a:solidFill>
                  <a:srgbClr val="BB313E"/>
                </a:solidFill>
                <a:sym typeface="+mn-ea"/>
              </a:rPr>
              <a:t> </a:t>
            </a:r>
            <a:r>
              <a:rPr lang="zh-CN" altLang="en-US" sz="1800" b="1">
                <a:solidFill>
                  <a:srgbClr val="BB313E"/>
                </a:solidFill>
                <a:sym typeface="+mn-ea"/>
              </a:rPr>
              <a:t>没有结合作品具体说明想象这一手法的运用</a:t>
            </a:r>
            <a:endParaRPr lang="zh-CN" altLang="en-US" sz="1800" b="1">
              <a:solidFill>
                <a:srgbClr val="BB313E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3910" y="2798445"/>
            <a:ext cx="4152900" cy="10655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910" y="3994785"/>
            <a:ext cx="4325620" cy="95821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315585" y="2964180"/>
            <a:ext cx="2791460" cy="3683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1800" b="1">
                <a:sym typeface="+mn-ea"/>
              </a:rPr>
              <a:t>  </a:t>
            </a:r>
            <a:r>
              <a:rPr lang="en-US" altLang="zh-CN" sz="1800" b="1">
                <a:solidFill>
                  <a:srgbClr val="BB313E"/>
                </a:solidFill>
                <a:sym typeface="+mn-ea"/>
              </a:rPr>
              <a:t> </a:t>
            </a:r>
            <a:r>
              <a:rPr lang="zh-CN" altLang="en-US" sz="1800" b="1">
                <a:solidFill>
                  <a:srgbClr val="BB313E"/>
                </a:solidFill>
                <a:sym typeface="+mn-ea"/>
              </a:rPr>
              <a:t>没有结合题目信息回答</a:t>
            </a:r>
            <a:endParaRPr lang="zh-CN" altLang="en-US" sz="1800" b="1">
              <a:solidFill>
                <a:srgbClr val="BB313E"/>
              </a:solidFill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6258560" y="294767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21410" y="609600"/>
            <a:ext cx="6901180" cy="196850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  </a:t>
            </a:r>
            <a:r>
              <a:rPr lang="zh-CN" altLang="en-US" sz="2000" b="1" smtClean="0"/>
              <a:t>经典是相通的，中外语言不同，但艺术表达却有许多共同之处。根据阅读体验，请简要说出一点《西游记》和《海底两万里》在艺术手法上的相同之处。</a:t>
            </a:r>
            <a:r>
              <a:rPr lang="zh-CN" altLang="en-US" b="1" smtClean="0"/>
              <a:t>        </a:t>
            </a:r>
            <a:endParaRPr lang="zh-CN" altLang="en-US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知识链接：《西游记》是我国文学史上一部最杰出的充满奇思异想的神魔小说。</a:t>
            </a:r>
            <a:endParaRPr lang="zh-CN" altLang="en-US" sz="1400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凡尔纳，19世纪法国作家，著名的科幻小说家，被誉为“现代科学幻想之父”。    </a:t>
            </a:r>
            <a:r>
              <a:rPr lang="zh-CN" altLang="en-US" b="1" smtClean="0"/>
              <a:t>       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                                                  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699760" y="2517775"/>
            <a:ext cx="148717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2767330" y="2002155"/>
            <a:ext cx="108775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315585" y="2254885"/>
            <a:ext cx="199326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311650" y="2002155"/>
            <a:ext cx="100393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51475" y="1758315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4710" y="1633855"/>
            <a:ext cx="64262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角度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864610" y="2517775"/>
            <a:ext cx="98869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6258560" y="346202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2.圈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6259195" y="3995420"/>
            <a:ext cx="2656840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altLang="zh-CN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3.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根据特点，确定方法技巧</a:t>
            </a:r>
            <a:endParaRPr lang="zh-CN" altLang="en-US" sz="14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7"/>
            </p:custDataLst>
          </p:nvPr>
        </p:nvSpPr>
        <p:spPr>
          <a:xfrm>
            <a:off x="6259195" y="448183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altLang="zh-CN" sz="14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结合题意，阐述理由</a:t>
            </a:r>
            <a:endParaRPr lang="zh-CN" altLang="en-US" sz="1400" b="1" spc="150">
              <a:solidFill>
                <a:srgbClr val="1F74AD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④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77850" y="3002915"/>
            <a:ext cx="5286375" cy="168656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2410" y="1565910"/>
            <a:ext cx="2705735" cy="583565"/>
          </a:xfrm>
          <a:prstGeom prst="rect">
            <a:avLst/>
          </a:prstGeom>
          <a:solidFill>
            <a:srgbClr val="D7E7DD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三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方法总结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215404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165" y="1343025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72410" y="102235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指向内容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340" y="1790065"/>
            <a:ext cx="1809750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名著多部联读    的比较角度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259965" y="1127760"/>
            <a:ext cx="335280" cy="1915795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2555" y="92265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人物性格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2555" y="37084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故事情节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4751705" y="495935"/>
            <a:ext cx="281940" cy="125222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2555" y="223202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阅读方法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02555" y="277114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写作特点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72410" y="277114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指向方法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4822825" y="2232025"/>
            <a:ext cx="279400" cy="1857375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02555" y="330835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艺术手法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02555" y="147891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作品主题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02555" y="392112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    ……</a:t>
            </a:r>
            <a:endParaRPr lang="zh-CN" altLang="en-US" sz="2000" b="1" smtClean="0">
              <a:sym typeface="+mn-ea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  <p:bldP spid="6" grpId="0"/>
      <p:bldP spid="7" grpId="0"/>
      <p:bldP spid="9" grpId="0"/>
      <p:bldP spid="10" grpId="0"/>
      <p:bldP spid="11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52770" y="99695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sym typeface="+mn-ea"/>
              </a:rPr>
              <a:t> 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3033697" y="1064312"/>
            <a:ext cx="0" cy="2917262"/>
          </a:xfrm>
          <a:prstGeom prst="line">
            <a:avLst/>
          </a:prstGeom>
          <a:noFill/>
          <a:ln w="6350" cap="flat" cmpd="sng" algn="ctr">
            <a:solidFill>
              <a:srgbClr val="1F74AD"/>
            </a:solidFill>
            <a:prstDash val="solid"/>
            <a:miter lim="800000"/>
          </a:ln>
          <a:effectLst/>
        </p:spPr>
      </p:cxnSp>
      <p:sp>
        <p:nvSpPr>
          <p:cNvPr id="35" name="任意多边形 34"/>
          <p:cNvSpPr/>
          <p:nvPr>
            <p:custDataLst>
              <p:tags r:id="rId6"/>
            </p:custDataLst>
          </p:nvPr>
        </p:nvSpPr>
        <p:spPr>
          <a:xfrm>
            <a:off x="3033336" y="1766295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7"/>
            </p:custDataLst>
          </p:nvPr>
        </p:nvSpPr>
        <p:spPr>
          <a:xfrm>
            <a:off x="3614941" y="2066058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3498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8"/>
            </p:custDataLst>
          </p:nvPr>
        </p:nvSpPr>
        <p:spPr>
          <a:xfrm>
            <a:off x="4011368" y="2066420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l">
              <a:lnSpc>
                <a:spcPct val="120000"/>
              </a:lnSpc>
              <a:buClrTx/>
              <a:buSzTx/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圈划关键，选择比较角度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9"/>
            </p:custDataLst>
          </p:nvPr>
        </p:nvSpPr>
        <p:spPr>
          <a:xfrm>
            <a:off x="3033336" y="2515703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10"/>
            </p:custDataLst>
          </p:nvPr>
        </p:nvSpPr>
        <p:spPr>
          <a:xfrm>
            <a:off x="3614941" y="2814923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AA3A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11"/>
            </p:custDataLst>
          </p:nvPr>
        </p:nvSpPr>
        <p:spPr>
          <a:xfrm>
            <a:off x="4063500" y="2873572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根据题意，确定人物情节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任意多边形 68"/>
          <p:cNvSpPr/>
          <p:nvPr>
            <p:custDataLst>
              <p:tags r:id="rId12"/>
            </p:custDataLst>
          </p:nvPr>
        </p:nvSpPr>
        <p:spPr>
          <a:xfrm>
            <a:off x="3033336" y="3267827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任意多边形 69"/>
          <p:cNvSpPr/>
          <p:nvPr>
            <p:custDataLst>
              <p:tags r:id="rId13"/>
            </p:custDataLst>
          </p:nvPr>
        </p:nvSpPr>
        <p:spPr>
          <a:xfrm>
            <a:off x="3614941" y="3567590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69A3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>
            <p:custDataLst>
              <p:tags r:id="rId14"/>
            </p:custDataLst>
          </p:nvPr>
        </p:nvSpPr>
        <p:spPr>
          <a:xfrm>
            <a:off x="4063500" y="3549126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概括内容，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整合答案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3033336" y="1017429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6"/>
            </p:custDataLst>
          </p:nvPr>
        </p:nvSpPr>
        <p:spPr>
          <a:xfrm>
            <a:off x="3614941" y="1316650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4063500" y="1273567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46300" y="1064895"/>
            <a:ext cx="736600" cy="2645410"/>
          </a:xfrm>
          <a:prstGeom prst="rect">
            <a:avLst/>
          </a:prstGeom>
          <a:solidFill>
            <a:srgbClr val="EDE3D4"/>
          </a:solidFill>
          <a:ln w="12700"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b="1">
                <a:sym typeface="+mn-ea"/>
              </a:rPr>
              <a:t>答题步骤</a:t>
            </a:r>
            <a:endParaRPr lang="zh-CN" altLang="en-US" b="1"/>
          </a:p>
          <a:p>
            <a:r>
              <a:rPr lang="zh-CN" altLang="en-US" b="1"/>
              <a:t>   </a:t>
            </a:r>
            <a:r>
              <a:rPr lang="zh-CN" altLang="en-US" b="1">
                <a:solidFill>
                  <a:srgbClr val="4F0FBD"/>
                </a:solidFill>
              </a:rPr>
              <a:t>指向内容型</a:t>
            </a:r>
            <a:r>
              <a:rPr lang="zh-CN" altLang="en-US" b="1"/>
              <a:t>比较题    </a:t>
            </a:r>
            <a:endParaRPr lang="zh-CN" altLang="en-US" b="1"/>
          </a:p>
        </p:txBody>
      </p:sp>
    </p:spTree>
  </p:cSld>
  <p:clrMapOvr>
    <a:masterClrMapping/>
  </p:clrMapOvr>
  <p:transition>
    <p:randomBar dir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27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考点指向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6545" y="687705"/>
            <a:ext cx="7678420" cy="1161415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mtClean="0"/>
              <a:t>      </a:t>
            </a:r>
            <a:r>
              <a:rPr lang="zh-CN" altLang="en-US" sz="1400" b="1" smtClean="0"/>
              <a:t>《西游记》中，孙悟空对唐僧说“两不相谢，彼此皆扶持也”。下列小说人物“彼此扶持”走到“圆满”的一组是（   ）</a:t>
            </a:r>
            <a:endParaRPr lang="zh-CN" altLang="en-US" sz="1400" b="1" smtClean="0"/>
          </a:p>
          <a:p>
            <a:pPr>
              <a:lnSpc>
                <a:spcPct val="120000"/>
              </a:lnSpc>
            </a:pPr>
            <a:r>
              <a:rPr lang="zh-CN" altLang="en-US" sz="1400" b="1" smtClean="0"/>
              <a:t> A. 宋江和公孙策（《水浒传》）          B. 保尔和谢廖沙（《钢铁是怎样炼成的》）</a:t>
            </a:r>
            <a:endParaRPr lang="zh-CN" altLang="en-US" sz="1400" b="1" smtClean="0"/>
          </a:p>
          <a:p>
            <a:pPr>
              <a:lnSpc>
                <a:spcPct val="120000"/>
              </a:lnSpc>
            </a:pPr>
            <a:r>
              <a:rPr lang="zh-CN" altLang="en-US" sz="1400" b="1" smtClean="0"/>
              <a:t>C. 孙少平和田晓霞（《平凡的世界》）     D. 简·爱和罗切斯特（《简·爱》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（温州 </a:t>
            </a:r>
            <a:r>
              <a:rPr lang="en-US" altLang="zh-CN" sz="1400" b="1" smtClean="0">
                <a:solidFill>
                  <a:srgbClr val="FF0000"/>
                </a:solidFill>
                <a:sym typeface="+mn-ea"/>
              </a:rPr>
              <a:t>2019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中考卷）</a:t>
            </a:r>
            <a:r>
              <a:rPr lang="zh-CN" altLang="en-US" sz="1400" b="1" smtClean="0"/>
              <a:t>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6545" y="1849120"/>
            <a:ext cx="7678420" cy="138303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 smtClean="0">
                <a:sym typeface="+mn-ea"/>
              </a:rPr>
              <a:t>      </a:t>
            </a:r>
            <a:r>
              <a:rPr lang="zh-CN" altLang="en-US" sz="1400" b="1" smtClean="0">
                <a:sym typeface="+mn-ea"/>
              </a:rPr>
              <a:t>从下列两组名著中任选一组，从主题角度提炼出一个共同的关键词，并结合小说的内容阐释理由。</a:t>
            </a:r>
            <a:endParaRPr lang="zh-CN" altLang="en-US" sz="1400" b="1" smtClean="0"/>
          </a:p>
          <a:p>
            <a:pPr>
              <a:lnSpc>
                <a:spcPct val="120000"/>
              </a:lnSpc>
            </a:pPr>
            <a:r>
              <a:rPr lang="zh-CN" altLang="en-US" sz="1400" b="1" smtClean="0">
                <a:sym typeface="+mn-ea"/>
              </a:rPr>
              <a:t>       A组：《西游记》    《钢铁是怎样炼成的》                   B组：《西游记》    《骆驼祥子》</a:t>
            </a:r>
            <a:endParaRPr lang="zh-CN" altLang="en-US" sz="1400" b="1" smtClean="0"/>
          </a:p>
          <a:p>
            <a:pPr>
              <a:lnSpc>
                <a:spcPct val="120000"/>
              </a:lnSpc>
            </a:pPr>
            <a:r>
              <a:rPr lang="zh-CN" altLang="en-US" sz="1400" b="1" smtClean="0">
                <a:sym typeface="+mn-ea"/>
              </a:rPr>
              <a:t>       选择：               关键词：                   理由：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                                                                                                                  （湖州 </a:t>
            </a:r>
            <a:r>
              <a:rPr lang="en-US" altLang="zh-CN" sz="1400" b="1" smtClean="0">
                <a:solidFill>
                  <a:srgbClr val="FF0000"/>
                </a:solidFill>
                <a:sym typeface="+mn-ea"/>
              </a:rPr>
              <a:t>2019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中考卷）</a:t>
            </a:r>
            <a:r>
              <a:rPr lang="zh-CN" altLang="en-US" sz="1400" b="1" smtClean="0"/>
              <a:t>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6545" y="3232150"/>
            <a:ext cx="7678420" cy="86614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 smtClean="0">
                <a:sym typeface="+mn-ea"/>
              </a:rPr>
              <a:t>     </a:t>
            </a:r>
            <a:r>
              <a:rPr sz="1400" b="1" smtClean="0">
                <a:sym typeface="+mn-ea"/>
              </a:rPr>
              <a:t>同样是被暴雨漫透，为什么徐志摩说“我正为要漫透来的”，而祥子却“哆嗦得像风雨中的树叶”？请你联系文本和《骆驼祥子》进行比较探究。 </a:t>
            </a:r>
            <a:r>
              <a:rPr lang="zh-CN" altLang="en-US" sz="1400" b="1" smtClean="0">
                <a:sym typeface="+mn-ea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                                                                                                                  （嘉兴 </a:t>
            </a:r>
            <a:r>
              <a:rPr lang="en-US" altLang="zh-CN" sz="1400" b="1" smtClean="0">
                <a:solidFill>
                  <a:srgbClr val="FF0000"/>
                </a:solidFill>
                <a:sym typeface="+mn-ea"/>
              </a:rPr>
              <a:t>2019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中考卷）</a:t>
            </a:r>
            <a:r>
              <a:rPr lang="zh-CN" altLang="en-US" sz="1400" b="1" smtClean="0"/>
              <a:t>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1107440" y="4205605"/>
            <a:ext cx="830580" cy="311785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51990" y="4162425"/>
            <a:ext cx="1530350" cy="39878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1800" b="1">
                <a:sym typeface="+mn-ea"/>
              </a:rPr>
              <a:t>  </a:t>
            </a:r>
            <a:r>
              <a:rPr lang="zh-CN" altLang="en-US" sz="2000" b="1">
                <a:sym typeface="+mn-ea"/>
              </a:rPr>
              <a:t>指向内容</a:t>
            </a:r>
            <a:endParaRPr lang="zh-CN" altLang="en-US" sz="2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25850" y="4162425"/>
            <a:ext cx="4787265" cy="64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b="1">
                <a:sym typeface="+mn-ea"/>
              </a:rPr>
              <a:t>了解作品主要内容，了解主要人物性格特征和</a:t>
            </a:r>
            <a:endParaRPr b="1">
              <a:sym typeface="+mn-ea"/>
            </a:endParaRPr>
          </a:p>
          <a:p>
            <a:pPr lvl="0" algn="l">
              <a:buClrTx/>
              <a:buSzTx/>
            </a:pPr>
            <a:r>
              <a:rPr b="1">
                <a:sym typeface="+mn-ea"/>
              </a:rPr>
              <a:t>精神品质，了解作品的思想意义和价值取向。</a:t>
            </a:r>
            <a:endParaRPr b="1">
              <a:sym typeface="+mn-ea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52770" y="99695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sym typeface="+mn-ea"/>
              </a:rPr>
              <a:t> 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3033697" y="1064312"/>
            <a:ext cx="0" cy="2917262"/>
          </a:xfrm>
          <a:prstGeom prst="line">
            <a:avLst/>
          </a:prstGeom>
          <a:noFill/>
          <a:ln w="6350" cap="flat" cmpd="sng" algn="ctr">
            <a:solidFill>
              <a:srgbClr val="1F74AD"/>
            </a:solidFill>
            <a:prstDash val="solid"/>
            <a:miter lim="800000"/>
          </a:ln>
          <a:effectLst/>
        </p:spPr>
      </p:cxnSp>
      <p:sp>
        <p:nvSpPr>
          <p:cNvPr id="35" name="任意多边形 34"/>
          <p:cNvSpPr/>
          <p:nvPr>
            <p:custDataLst>
              <p:tags r:id="rId6"/>
            </p:custDataLst>
          </p:nvPr>
        </p:nvSpPr>
        <p:spPr>
          <a:xfrm>
            <a:off x="3033336" y="1766295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7"/>
            </p:custDataLst>
          </p:nvPr>
        </p:nvSpPr>
        <p:spPr>
          <a:xfrm>
            <a:off x="3614941" y="2066058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3498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8"/>
            </p:custDataLst>
          </p:nvPr>
        </p:nvSpPr>
        <p:spPr>
          <a:xfrm>
            <a:off x="4011368" y="2066420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l">
              <a:lnSpc>
                <a:spcPct val="120000"/>
              </a:lnSpc>
              <a:buClrTx/>
              <a:buSzTx/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圈划关键，选择比较角度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9"/>
            </p:custDataLst>
          </p:nvPr>
        </p:nvSpPr>
        <p:spPr>
          <a:xfrm>
            <a:off x="3033336" y="2515703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10"/>
            </p:custDataLst>
          </p:nvPr>
        </p:nvSpPr>
        <p:spPr>
          <a:xfrm>
            <a:off x="3614941" y="2814923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AA3A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11"/>
            </p:custDataLst>
          </p:nvPr>
        </p:nvSpPr>
        <p:spPr>
          <a:xfrm>
            <a:off x="4063500" y="2873572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根据特点，确定方法技巧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任意多边形 68"/>
          <p:cNvSpPr/>
          <p:nvPr>
            <p:custDataLst>
              <p:tags r:id="rId12"/>
            </p:custDataLst>
          </p:nvPr>
        </p:nvSpPr>
        <p:spPr>
          <a:xfrm>
            <a:off x="3033336" y="3267827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任意多边形 69"/>
          <p:cNvSpPr/>
          <p:nvPr>
            <p:custDataLst>
              <p:tags r:id="rId13"/>
            </p:custDataLst>
          </p:nvPr>
        </p:nvSpPr>
        <p:spPr>
          <a:xfrm>
            <a:off x="3614941" y="3567590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69A3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>
            <p:custDataLst>
              <p:tags r:id="rId14"/>
            </p:custDataLst>
          </p:nvPr>
        </p:nvSpPr>
        <p:spPr>
          <a:xfrm>
            <a:off x="4063500" y="3549126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结合题意，阐述理由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3033336" y="1017429"/>
            <a:ext cx="581606" cy="713568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5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6"/>
            </p:custDataLst>
          </p:nvPr>
        </p:nvSpPr>
        <p:spPr>
          <a:xfrm>
            <a:off x="3614941" y="1316650"/>
            <a:ext cx="395883" cy="414347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zh-CN" altLang="en-US" sz="15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4063500" y="1273567"/>
            <a:ext cx="5250204" cy="4572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46300" y="1064895"/>
            <a:ext cx="736600" cy="2645410"/>
          </a:xfrm>
          <a:prstGeom prst="rect">
            <a:avLst/>
          </a:prstGeom>
          <a:solidFill>
            <a:srgbClr val="EDE3D4"/>
          </a:solidFill>
          <a:ln w="12700"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b="1">
                <a:sym typeface="+mn-ea"/>
              </a:rPr>
              <a:t>答题步骤</a:t>
            </a:r>
            <a:endParaRPr lang="zh-CN" altLang="en-US" b="1"/>
          </a:p>
          <a:p>
            <a:r>
              <a:rPr lang="zh-CN" altLang="en-US" b="1"/>
              <a:t>   </a:t>
            </a:r>
            <a:r>
              <a:rPr lang="zh-CN" altLang="en-US" b="1">
                <a:solidFill>
                  <a:srgbClr val="2B8313"/>
                </a:solidFill>
              </a:rPr>
              <a:t>指向方法型</a:t>
            </a:r>
            <a:r>
              <a:rPr lang="zh-CN" altLang="en-US" b="1"/>
              <a:t>比较题    </a:t>
            </a:r>
            <a:endParaRPr lang="zh-CN" altLang="en-US" b="1"/>
          </a:p>
        </p:txBody>
      </p:sp>
    </p:spTree>
  </p:cSld>
  <p:clrMapOvr>
    <a:masterClrMapping/>
  </p:clrMapOvr>
  <p:transition>
    <p:randomBar dir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pic>
        <p:nvPicPr>
          <p:cNvPr id="14" name="图片 13" descr="timg[3]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3613150" cy="1729740"/>
          </a:xfrm>
          <a:prstGeom prst="rect">
            <a:avLst/>
          </a:prstGeom>
        </p:spPr>
      </p:pic>
      <p:sp>
        <p:nvSpPr>
          <p:cNvPr id="5122" name="长方形 121"/>
          <p:cNvSpPr>
            <a:spLocks noChangeArrowheads="1"/>
          </p:cNvSpPr>
          <p:nvPr/>
        </p:nvSpPr>
        <p:spPr bwMode="auto">
          <a:xfrm>
            <a:off x="2167890" y="2096770"/>
            <a:ext cx="4930775" cy="879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124" name="Rectangle 7"/>
          <p:cNvSpPr>
            <a:spLocks noGrp="1" noChangeArrowheads="1"/>
          </p:cNvSpPr>
          <p:nvPr/>
        </p:nvSpPr>
        <p:spPr bwMode="auto">
          <a:xfrm>
            <a:off x="1735455" y="2203450"/>
            <a:ext cx="5673725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  <a:buFontTx/>
              <a:buNone/>
            </a:pPr>
            <a:r>
              <a:rPr lang="zh-CN" altLang="en-US" sz="4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学有所获</a:t>
            </a:r>
            <a:r>
              <a:rPr lang="zh-CN" altLang="en-US" sz="4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48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81935" y="1575435"/>
            <a:ext cx="2800350" cy="583565"/>
          </a:xfrm>
          <a:prstGeom prst="rect">
            <a:avLst/>
          </a:prstGeom>
          <a:solidFill>
            <a:srgbClr val="D7E7DD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三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拓展延伸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215404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165" y="1343025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447675" y="743585"/>
            <a:ext cx="7574915" cy="1247775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mtClean="0"/>
              <a:t>        </a:t>
            </a:r>
            <a:r>
              <a:rPr lang="zh-CN" altLang="en-US" b="1" smtClean="0"/>
              <a:t>请在课外名著阅读篇目中进行选择，</a:t>
            </a:r>
            <a:r>
              <a:rPr lang="zh-CN" altLang="en-US" b="1" smtClean="0">
                <a:sym typeface="+mn-ea"/>
              </a:rPr>
              <a:t>为教材中九年级上册第四单元</a:t>
            </a:r>
            <a:endParaRPr lang="zh-CN" altLang="en-US" b="1" smtClean="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b="1" smtClean="0"/>
              <a:t>增加一篇课文，并阐述推荐选文的理由。</a:t>
            </a:r>
            <a:endParaRPr lang="zh-CN" altLang="en-US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知识链接：本单元文章：</a:t>
            </a:r>
            <a:r>
              <a:rPr lang="zh-CN" altLang="en-US" sz="1400" b="1" smtClean="0">
                <a:sym typeface="+mn-ea"/>
              </a:rPr>
              <a:t>《故乡》鲁迅、《我的叔叔于勒》莫泊桑、《孤独之旅》曹文轩  </a:t>
            </a:r>
            <a:endParaRPr lang="zh-CN" altLang="en-US" sz="1400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要求：选文符合单元主题，抓住文本特点。    </a:t>
            </a:r>
            <a:r>
              <a:rPr lang="zh-CN" altLang="en-US" b="1" smtClean="0"/>
              <a:t>       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                                                  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27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拓展延伸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413510" y="1925955"/>
            <a:ext cx="113538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2445" y="1431290"/>
            <a:ext cx="48260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12445" y="803275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3505" y="1623060"/>
            <a:ext cx="64262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角度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23515" y="1925955"/>
            <a:ext cx="98869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5365115" y="255714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5365115" y="320484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2.圈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2"/>
      <p:bldP spid="6" grpId="2"/>
      <p:bldP spid="10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0155" y="963930"/>
            <a:ext cx="1809115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</a:t>
            </a:r>
            <a:r>
              <a:rPr lang="zh-CN" altLang="en-US" sz="1600" b="1" smtClean="0">
                <a:sym typeface="+mn-ea"/>
              </a:rPr>
              <a:t>外显的</a:t>
            </a:r>
            <a:r>
              <a:rPr lang="zh-CN" altLang="en-US" sz="1600" b="1">
                <a:sym typeface="+mn-ea"/>
              </a:rPr>
              <a:t>情节线索</a:t>
            </a:r>
            <a:r>
              <a:rPr lang="zh-CN" altLang="en-US" sz="1600" b="1" smtClean="0">
                <a:sym typeface="+mn-ea"/>
              </a:rPr>
              <a:t> </a:t>
            </a:r>
            <a:endParaRPr lang="zh-CN" altLang="en-US" sz="1600" b="1" smtClean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0155" y="173164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</a:t>
            </a:r>
            <a:r>
              <a:rPr lang="zh-CN" altLang="en-US" sz="1600" b="1" smtClean="0">
                <a:sym typeface="+mn-ea"/>
              </a:rPr>
              <a:t>内隐的思想线索</a:t>
            </a:r>
            <a:endParaRPr lang="zh-CN" altLang="en-US" sz="1600" b="1" smtClean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140" y="1857375"/>
            <a:ext cx="1454785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</a:t>
            </a:r>
            <a:r>
              <a:rPr lang="zh-CN" altLang="en-US" sz="2000" b="1">
                <a:sym typeface="+mn-ea"/>
              </a:rPr>
              <a:t>本单元</a:t>
            </a:r>
            <a:endParaRPr lang="zh-CN" altLang="en-US" sz="2000" b="1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000" b="1">
                <a:sym typeface="+mn-ea"/>
              </a:rPr>
              <a:t>共同特点</a:t>
            </a:r>
            <a:endParaRPr lang="zh-CN" altLang="en-US" sz="2000" b="1"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145665" y="1127760"/>
            <a:ext cx="279400" cy="1857375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0155" y="258635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文本特质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41825" y="963930"/>
            <a:ext cx="3534410" cy="33718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/>
              <a:t>都写了</a:t>
            </a:r>
            <a:r>
              <a:rPr lang="zh-CN" altLang="en-US" sz="1600" b="1">
                <a:solidFill>
                  <a:srgbClr val="FF0000"/>
                </a:solidFill>
              </a:rPr>
              <a:t>少年时代的经历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1825" y="1638935"/>
            <a:ext cx="3534410" cy="58356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/>
              <a:t>这些经历，让人发现世界，认识社会，从而</a:t>
            </a:r>
            <a:r>
              <a:rPr lang="zh-CN" altLang="en-US" sz="1600" b="1">
                <a:solidFill>
                  <a:srgbClr val="FF0000"/>
                </a:solidFill>
              </a:rPr>
              <a:t>推动自我成长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41825" y="2586355"/>
            <a:ext cx="849630" cy="33718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</a:rPr>
              <a:t>  </a:t>
            </a:r>
            <a:r>
              <a:rPr lang="zh-CN" altLang="en-US" sz="1600" b="1">
                <a:solidFill>
                  <a:srgbClr val="FF0000"/>
                </a:solidFill>
              </a:rPr>
              <a:t>小说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6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拓展延伸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3" grpId="0"/>
      <p:bldP spid="8" grpId="0"/>
      <p:bldP spid="5" grpId="0"/>
      <p:bldP spid="23" grpId="0"/>
      <p:bldP spid="7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447675" y="743585"/>
            <a:ext cx="7574915" cy="1247775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mtClean="0"/>
              <a:t>        </a:t>
            </a:r>
            <a:r>
              <a:rPr lang="zh-CN" altLang="en-US" b="1" smtClean="0">
                <a:sym typeface="+mn-ea"/>
              </a:rPr>
              <a:t>请在课外名著阅读篇目中进行选择</a:t>
            </a:r>
            <a:r>
              <a:rPr lang="zh-CN" altLang="en-US" b="1" smtClean="0"/>
              <a:t>，</a:t>
            </a:r>
            <a:r>
              <a:rPr lang="zh-CN" altLang="en-US" b="1" smtClean="0">
                <a:sym typeface="+mn-ea"/>
              </a:rPr>
              <a:t>为教材中九年级上册第四单元</a:t>
            </a:r>
            <a:endParaRPr lang="zh-CN" altLang="en-US" b="1" smtClean="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b="1" smtClean="0"/>
              <a:t>增加一篇课文，并阐述推荐选文的理由。</a:t>
            </a:r>
            <a:endParaRPr lang="zh-CN" altLang="en-US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知识链接：本单元文章：</a:t>
            </a:r>
            <a:r>
              <a:rPr lang="zh-CN" altLang="en-US" sz="1400" b="1" smtClean="0">
                <a:sym typeface="+mn-ea"/>
              </a:rPr>
              <a:t>《故乡》鲁迅、《我的叔叔于勒》莫泊桑、《孤独之旅》曹文轩  </a:t>
            </a:r>
            <a:endParaRPr lang="zh-CN" altLang="en-US" sz="1400" b="1" smtClean="0"/>
          </a:p>
          <a:p>
            <a:pPr>
              <a:lnSpc>
                <a:spcPct val="100000"/>
              </a:lnSpc>
            </a:pPr>
            <a:r>
              <a:rPr lang="zh-CN" altLang="en-US" sz="1400" b="1" smtClean="0"/>
              <a:t>要求：选文符合单元主题，抓住文本特点。    </a:t>
            </a:r>
            <a:r>
              <a:rPr lang="zh-CN" altLang="en-US" b="1" smtClean="0"/>
              <a:t>       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                                                               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413510" y="1925955"/>
            <a:ext cx="113538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2445" y="1431290"/>
            <a:ext cx="48260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47370" y="803275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3505" y="1623060"/>
            <a:ext cx="64262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角度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23515" y="1925955"/>
            <a:ext cx="98869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029960" y="256159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6029960" y="309054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2.圈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6029960" y="3671570"/>
            <a:ext cx="2715260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altLang="zh-CN" sz="12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3.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根据题意，确定人物情节</a:t>
            </a:r>
            <a:endParaRPr lang="zh-CN" altLang="en-US" sz="14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7"/>
            </p:custDataLst>
          </p:nvPr>
        </p:nvSpPr>
        <p:spPr>
          <a:xfrm>
            <a:off x="6029960" y="419036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</a:t>
            </a:r>
            <a:r>
              <a:rPr lang="zh-CN" altLang="en-US" sz="14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概括内容，整合答案</a:t>
            </a:r>
            <a:endParaRPr lang="zh-CN" altLang="en-US" sz="14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2450" y="2727325"/>
            <a:ext cx="5331460" cy="2030095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b="1"/>
              <a:t>       </a:t>
            </a:r>
            <a:r>
              <a:rPr lang="zh-CN" altLang="en-US" b="1"/>
              <a:t>我推荐《简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b="1"/>
              <a:t>爱》第一章《</a:t>
            </a:r>
            <a:r>
              <a:rPr lang="zh-CN" altLang="en-US" sz="1800" b="1">
                <a:sym typeface="+mn-ea"/>
              </a:rPr>
              <a:t>盖茨黑德府</a:t>
            </a:r>
            <a:r>
              <a:rPr lang="zh-CN" altLang="en-US" b="1"/>
              <a:t>》。</a:t>
            </a:r>
            <a:endParaRPr lang="zh-CN" altLang="en-US" b="1"/>
          </a:p>
          <a:p>
            <a:pPr algn="l"/>
            <a:r>
              <a:rPr lang="zh-CN" altLang="en-US" b="1"/>
              <a:t>       因为本单元的</a:t>
            </a:r>
            <a:r>
              <a:rPr lang="zh-CN" altLang="en-US" b="1">
                <a:solidFill>
                  <a:srgbClr val="FF0000"/>
                </a:solidFill>
              </a:rPr>
              <a:t>主题是成长</a:t>
            </a:r>
            <a:r>
              <a:rPr lang="zh-CN" altLang="en-US" b="1"/>
              <a:t>，从</a:t>
            </a:r>
            <a:r>
              <a:rPr lang="zh-CN" altLang="en-US" b="1">
                <a:solidFill>
                  <a:srgbClr val="FF0000"/>
                </a:solidFill>
              </a:rPr>
              <a:t>少年的角度</a:t>
            </a:r>
            <a:r>
              <a:rPr lang="zh-CN" altLang="en-US" b="1"/>
              <a:t>观察世间百态，阅读这些作品可以加深对社会和人生的理解，确立自我意识，更好地成长；而且</a:t>
            </a:r>
            <a:r>
              <a:rPr lang="zh-CN" altLang="en-US" b="1">
                <a:solidFill>
                  <a:srgbClr val="FF0000"/>
                </a:solidFill>
              </a:rPr>
              <a:t>体裁都是小说</a:t>
            </a:r>
            <a:r>
              <a:rPr lang="zh-CN" altLang="en-US" b="1"/>
              <a:t>。</a:t>
            </a:r>
            <a:r>
              <a:rPr lang="zh-CN" altLang="en-US" b="1">
                <a:sym typeface="+mn-ea"/>
              </a:rPr>
              <a:t>《简·爱》第一章</a:t>
            </a:r>
            <a:r>
              <a:rPr lang="zh-CN" altLang="en-US" b="1"/>
              <a:t>讲述的就是简</a:t>
            </a:r>
            <a:r>
              <a:rPr lang="zh-CN" altLang="en-US" b="1">
                <a:sym typeface="+mn-ea"/>
              </a:rPr>
              <a:t>·</a:t>
            </a:r>
            <a:r>
              <a:rPr lang="zh-CN" altLang="en-US" b="1"/>
              <a:t>爱小时候在舅妈家里受到表哥的欺侮、舅妈的责骂，这些经历，激发了她的反抗意识，促使她变得坚强勇敢。</a:t>
            </a:r>
            <a:endParaRPr lang="zh-CN" altLang="en-US" b="1"/>
          </a:p>
        </p:txBody>
      </p:sp>
      <p:sp>
        <p:nvSpPr>
          <p:cNvPr id="2" name="文本框 1"/>
          <p:cNvSpPr txBox="1"/>
          <p:nvPr/>
        </p:nvSpPr>
        <p:spPr>
          <a:xfrm>
            <a:off x="447675" y="2092325"/>
            <a:ext cx="8239760" cy="36830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《简·爱》：《盖茨黑德府》        《钢铁是怎样炼成的》：《救偶像保尔陷囹圄 》  </a:t>
            </a:r>
            <a:endParaRPr lang="en-US" altLang="zh-CN" sz="1800" b="1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</p:txBody>
      </p:sp>
      <p:sp>
        <p:nvSpPr>
          <p:cNvPr id="8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拓展延伸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0" grpId="0"/>
      <p:bldP spid="19" grpId="2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3710" y="729615"/>
            <a:ext cx="7624445" cy="391033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b="1" smtClean="0">
                <a:sym typeface="+mn-ea"/>
              </a:rPr>
              <a:t>       某中学九年级（1）班同学正在进行名著</a:t>
            </a:r>
            <a:r>
              <a:rPr lang="zh-CN" altLang="en-US" b="1" smtClean="0">
                <a:sym typeface="+mn-ea"/>
              </a:rPr>
              <a:t>多部</a:t>
            </a:r>
            <a:r>
              <a:rPr lang="en-US" b="1" smtClean="0">
                <a:sym typeface="+mn-ea"/>
              </a:rPr>
              <a:t>联读活动，他们邀请你参加此次活动，完成下列任务。</a:t>
            </a:r>
            <a:endParaRPr lang="en-US" b="1" smtClean="0">
              <a:sym typeface="+mn-ea"/>
            </a:endParaRPr>
          </a:p>
          <a:p>
            <a:pPr>
              <a:lnSpc>
                <a:spcPct val="130000"/>
              </a:lnSpc>
            </a:pPr>
            <a:r>
              <a:rPr b="1" smtClean="0">
                <a:sym typeface="+mn-ea"/>
              </a:rPr>
              <a:t>      </a:t>
            </a:r>
            <a:r>
              <a:rPr b="1" smtClean="0">
                <a:solidFill>
                  <a:srgbClr val="4F0FBD"/>
                </a:solidFill>
                <a:sym typeface="+mn-ea"/>
              </a:rPr>
              <a:t>【任务一】</a:t>
            </a:r>
            <a:r>
              <a:rPr b="1" smtClean="0">
                <a:sym typeface="+mn-ea"/>
              </a:rPr>
              <a:t>同学们阅读了《西游记》《镜花缘》《格列佛游记》三部作品后，在探究孙悟空、唐敖、格列佛这三个人物形象时，有的认为他们都很机智，有的认为他们都很勇敢。你支持哪种观点？请结合作品相关内容简要阐述。</a:t>
            </a:r>
            <a:endParaRPr lang="zh-CN" altLang="en-US" b="1" smtClean="0"/>
          </a:p>
          <a:p>
            <a:pPr>
              <a:lnSpc>
                <a:spcPct val="120000"/>
              </a:lnSpc>
            </a:pPr>
            <a:r>
              <a:rPr lang="zh-CN" altLang="en-US" b="1" smtClean="0"/>
              <a:t>     </a:t>
            </a:r>
            <a:r>
              <a:rPr lang="zh-CN" altLang="en-US" b="1" smtClean="0">
                <a:solidFill>
                  <a:srgbClr val="4F0FBD"/>
                </a:solidFill>
              </a:rPr>
              <a:t>【任务二】</a:t>
            </a:r>
            <a:r>
              <a:rPr lang="zh-CN" altLang="en-US" b="1" smtClean="0">
                <a:sym typeface="+mn-ea"/>
              </a:rPr>
              <a:t> 阅读名著，要关注其鲜明的艺术特色，选择合适的阅读方法。请从下列两组名著中选择一组，填入括号中，并说明理由。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（选项不得重复）</a:t>
            </a:r>
            <a:endParaRPr lang="zh-CN" altLang="en-US" b="1" smtClean="0"/>
          </a:p>
          <a:p>
            <a:pPr>
              <a:lnSpc>
                <a:spcPct val="120000"/>
              </a:lnSpc>
            </a:pPr>
            <a:r>
              <a:rPr lang="zh-CN" altLang="en-US" b="1" smtClean="0">
                <a:sym typeface="+mn-ea"/>
              </a:rPr>
              <a:t>  A组：《聊斋志异》《傅雷家书》    B组：《聊斋志异》《海底两万里》</a:t>
            </a:r>
            <a:endParaRPr lang="zh-CN" altLang="en-US" b="1" smtClean="0"/>
          </a:p>
          <a:p>
            <a:pPr>
              <a:lnSpc>
                <a:spcPct val="120000"/>
              </a:lnSpc>
            </a:pPr>
            <a:r>
              <a:rPr lang="zh-CN" altLang="en-US" b="1" smtClean="0">
                <a:sym typeface="+mn-ea"/>
              </a:rPr>
              <a:t>  </a:t>
            </a:r>
            <a:r>
              <a:rPr lang="zh-CN" altLang="en-US" b="1" smtClean="0">
                <a:latin typeface="Calibri"/>
                <a:sym typeface="+mn-ea"/>
              </a:rPr>
              <a:t>①艺术特色相同（     ）   理由：         </a:t>
            </a:r>
            <a:r>
              <a:rPr lang="zh-CN" altLang="en-US" b="1" smtClean="0">
                <a:latin typeface="宋体" panose="02010600030101010101" pitchFamily="2" charset="-122"/>
                <a:sym typeface="+mn-ea"/>
              </a:rPr>
              <a:t>②</a:t>
            </a:r>
            <a:r>
              <a:rPr lang="zh-CN" altLang="en-US" b="1" smtClean="0">
                <a:sym typeface="+mn-ea"/>
              </a:rPr>
              <a:t>阅读方法相同</a:t>
            </a:r>
            <a:r>
              <a:rPr lang="zh-CN" altLang="en-US" b="1" smtClean="0">
                <a:latin typeface="Calibri"/>
                <a:sym typeface="+mn-ea"/>
              </a:rPr>
              <a:t>（     ）        </a:t>
            </a:r>
            <a:r>
              <a:rPr lang="zh-CN" altLang="en-US" b="1" smtClean="0">
                <a:sym typeface="+mn-ea"/>
              </a:rPr>
              <a:t>理由：  </a:t>
            </a:r>
            <a:endParaRPr lang="zh-CN" altLang="en-US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长方形 121"/>
          <p:cNvSpPr>
            <a:spLocks noChangeArrowheads="1"/>
          </p:cNvSpPr>
          <p:nvPr/>
        </p:nvSpPr>
        <p:spPr bwMode="auto">
          <a:xfrm>
            <a:off x="3253740" y="186055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课后任务单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5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604500" y="123190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>
    <p:wedg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96545" y="1794510"/>
            <a:ext cx="7678420" cy="1106805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</a:t>
            </a:r>
            <a:r>
              <a:rPr lang="zh-CN" altLang="en-US" sz="1400" b="1" smtClean="0"/>
              <a:t>请以《朝花夕拾》和《名人传》为例，探究回忆性散文和传记的不同特点。（可以从选材、人称、写作目的、表达方式等角度思考）    </a:t>
            </a:r>
            <a:endParaRPr lang="zh-CN" altLang="en-US" sz="1400" b="1" smtClean="0"/>
          </a:p>
          <a:p>
            <a:pPr>
              <a:lnSpc>
                <a:spcPct val="150000"/>
              </a:lnSpc>
            </a:pPr>
            <a:r>
              <a:rPr lang="zh-CN" altLang="en-US" sz="1400" b="1" smtClean="0"/>
              <a:t>                                                                                                                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（选自衢州 </a:t>
            </a:r>
            <a:r>
              <a:rPr lang="en-US" altLang="zh-CN" sz="1400" b="1" smtClean="0">
                <a:solidFill>
                  <a:srgbClr val="FF0000"/>
                </a:solidFill>
                <a:sym typeface="+mn-ea"/>
              </a:rPr>
              <a:t>2018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中考卷）</a:t>
            </a:r>
            <a:r>
              <a:rPr lang="zh-CN" altLang="en-US" sz="1400" b="1" smtClean="0"/>
              <a:t>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6545" y="734060"/>
            <a:ext cx="7678420" cy="106045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smtClean="0">
                <a:sym typeface="+mn-ea"/>
              </a:rPr>
              <a:t>     </a:t>
            </a:r>
            <a:r>
              <a:rPr lang="zh-CN" altLang="en-US" sz="1400" b="1" smtClean="0">
                <a:sym typeface="+mn-ea"/>
              </a:rPr>
              <a:t>甲乙两文都写到简·爱与罗切斯特重逢的情节。甲文选自全译本，乙文选自缩写本。请对比分析两段文字，并结合你对《简·爱》整本书的理解，阐述全译本好在哪里。200字左右。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                                                                                                          （选自湖州 </a:t>
            </a:r>
            <a:r>
              <a:rPr lang="en-US" altLang="zh-CN" sz="1400" b="1" smtClean="0">
                <a:solidFill>
                  <a:srgbClr val="FF0000"/>
                </a:solidFill>
                <a:sym typeface="+mn-ea"/>
              </a:rPr>
              <a:t>2018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中考卷）</a:t>
            </a:r>
            <a:r>
              <a:rPr lang="zh-CN" altLang="en-US" sz="1400" b="1" smtClean="0"/>
              <a:t>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7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考点指向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1917065" y="3115310"/>
            <a:ext cx="830580" cy="311785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16225" y="3071495"/>
            <a:ext cx="1651000" cy="39878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1800" b="1">
                <a:sym typeface="+mn-ea"/>
              </a:rPr>
              <a:t>    </a:t>
            </a:r>
            <a:r>
              <a:rPr lang="zh-CN" altLang="en-US" sz="2000" b="1">
                <a:sym typeface="+mn-ea"/>
              </a:rPr>
              <a:t>指向方法</a:t>
            </a:r>
            <a:endParaRPr lang="zh-CN" altLang="en-US" sz="2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6225" y="3589020"/>
            <a:ext cx="5158105" cy="3683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b="1">
                <a:sym typeface="+mn-ea"/>
              </a:rPr>
              <a:t>基于文本特点，选择阅读方法，关注阅读策略</a:t>
            </a:r>
            <a:endParaRPr lang="zh-CN" b="1">
              <a:sym typeface="+mn-ea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81935" y="1575435"/>
            <a:ext cx="4861899" cy="1077218"/>
          </a:xfrm>
          <a:prstGeom prst="rect">
            <a:avLst/>
          </a:prstGeom>
          <a:solidFill>
            <a:srgbClr val="D7E7DD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  第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类考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点解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析</a:t>
            </a:r>
            <a:endParaRPr lang="en-US" altLang="zh-CN" sz="32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指向内容的联读比较题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215404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535" y="1575435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27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①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比较角度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52220" y="159512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指向内容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7125" y="155511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人物性格 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7125" y="963930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故事情节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7125" y="2215515"/>
            <a:ext cx="180975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 作品主题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174365" y="1128395"/>
            <a:ext cx="281940" cy="125222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241415" y="858520"/>
            <a:ext cx="1598930" cy="1713230"/>
          </a:xfrm>
          <a:prstGeom prst="cloudCallout">
            <a:avLst>
              <a:gd name="adj1" fmla="val -48173"/>
              <a:gd name="adj2" fmla="val -65159"/>
            </a:avLst>
          </a:prstGeom>
          <a:noFill/>
          <a:ln w="9525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9388" y="1293495"/>
            <a:ext cx="2540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我们常常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结伴出现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哦！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7224" y="2928940"/>
            <a:ext cx="7678420" cy="138303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 smtClean="0">
                <a:sym typeface="+mn-ea"/>
              </a:rPr>
              <a:t>      </a:t>
            </a:r>
            <a:r>
              <a:rPr lang="zh-CN" altLang="en-US" sz="1400" b="1" smtClean="0">
                <a:sym typeface="+mn-ea"/>
              </a:rPr>
              <a:t>从下列两组名著中任选一组，从主题角度提炼出一个共同的关键词，并结合小说的内容阐释理由。</a:t>
            </a:r>
            <a:endParaRPr lang="zh-CN" altLang="en-US" sz="1400" b="1" smtClean="0"/>
          </a:p>
          <a:p>
            <a:pPr>
              <a:lnSpc>
                <a:spcPct val="120000"/>
              </a:lnSpc>
            </a:pPr>
            <a:r>
              <a:rPr lang="zh-CN" altLang="en-US" sz="1400" b="1" smtClean="0">
                <a:sym typeface="+mn-ea"/>
              </a:rPr>
              <a:t>       A组：《西游记》    《钢铁是怎样炼成的》                   B组：《西游记》    《骆驼祥子》</a:t>
            </a:r>
            <a:endParaRPr lang="zh-CN" altLang="en-US" sz="1400" b="1" smtClean="0"/>
          </a:p>
          <a:p>
            <a:pPr>
              <a:lnSpc>
                <a:spcPct val="120000"/>
              </a:lnSpc>
            </a:pPr>
            <a:r>
              <a:rPr lang="zh-CN" altLang="en-US" sz="1400" b="1" smtClean="0">
                <a:sym typeface="+mn-ea"/>
              </a:rPr>
              <a:t>       选择：               关键词：                   理由：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                                                                                                                  （湖州 </a:t>
            </a:r>
            <a:r>
              <a:rPr lang="en-US" altLang="zh-CN" sz="1400" b="1" smtClean="0">
                <a:solidFill>
                  <a:srgbClr val="FF0000"/>
                </a:solidFill>
                <a:sym typeface="+mn-ea"/>
              </a:rPr>
              <a:t>2019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中考卷）</a:t>
            </a:r>
            <a:r>
              <a:rPr lang="zh-CN" altLang="en-US" sz="1400" b="1" smtClean="0"/>
              <a:t>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en-US" sz="1400" b="1" smtClean="0">
                <a:solidFill>
                  <a:srgbClr val="FF0000"/>
                </a:solidFill>
                <a:sym typeface="+mn-ea"/>
              </a:rPr>
              <a:t>      </a:t>
            </a:r>
            <a:endParaRPr lang="zh-CN" altLang="en-US" sz="1400" b="1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wheel spokes="8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971550" y="955040"/>
            <a:ext cx="6788785" cy="1938020"/>
          </a:xfrm>
          <a:prstGeom prst="rect">
            <a:avLst/>
          </a:prstGeom>
          <a:ln w="254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/>
              <a:t>        </a:t>
            </a:r>
            <a:r>
              <a:rPr lang="en-US" b="1" smtClean="0">
                <a:sym typeface="+mn-ea"/>
              </a:rPr>
              <a:t> </a:t>
            </a:r>
            <a:r>
              <a:rPr lang="en-US" sz="2000" b="1" smtClean="0">
                <a:sym typeface="+mn-ea"/>
              </a:rPr>
              <a:t> </a:t>
            </a:r>
            <a:r>
              <a:rPr sz="2000" b="1" smtClean="0">
                <a:sym typeface="+mn-ea"/>
              </a:rPr>
              <a:t>文学世界，万物有灵。下列作家笔下的哪种植物可以用来比喻简·爱？请结合相关内容，简析两者的相似之处。  </a:t>
            </a:r>
            <a:endParaRPr sz="2000" b="1" smtClean="0"/>
          </a:p>
          <a:p>
            <a:pPr>
              <a:lnSpc>
                <a:spcPct val="150000"/>
              </a:lnSpc>
            </a:pPr>
            <a:r>
              <a:rPr sz="2000" b="1" smtClean="0">
                <a:sym typeface="+mn-ea"/>
              </a:rPr>
              <a:t>            A．白杨树（茅盾）    B．小桃树（贾平凹） </a:t>
            </a:r>
            <a:endParaRPr sz="2000" b="1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 b="1" smtClean="0">
                <a:sym typeface="+mn-ea"/>
              </a:rPr>
              <a:t>            C．木棉树（舒婷《致橡树》</a:t>
            </a:r>
            <a:r>
              <a:rPr lang="zh-CN" sz="2000" b="1" smtClean="0">
                <a:sym typeface="+mn-ea"/>
              </a:rPr>
              <a:t>）</a:t>
            </a:r>
            <a:endParaRPr lang="zh-CN" sz="2000" b="1" smtClean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27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50305" y="1966595"/>
            <a:ext cx="109791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348220" y="1461770"/>
            <a:ext cx="412750" cy="368300"/>
          </a:xfrm>
          <a:prstGeom prst="rect">
            <a:avLst/>
          </a:prstGeom>
          <a:solidFill>
            <a:srgbClr val="FFC000"/>
          </a:solidFill>
          <a:ln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1150" y="1598295"/>
            <a:ext cx="516890" cy="3683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97860" y="1598295"/>
            <a:ext cx="1575435" cy="3683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7" name="图片 6" descr="IMG_3732"/>
          <p:cNvPicPr>
            <a:picLocks noChangeAspect="1"/>
          </p:cNvPicPr>
          <p:nvPr/>
        </p:nvPicPr>
        <p:blipFill>
          <a:blip r:embed="rId5"/>
          <a:srcRect l="2542" t="33285" r="5648" b="54168"/>
          <a:stretch>
            <a:fillRect/>
          </a:stretch>
        </p:blipFill>
        <p:spPr>
          <a:xfrm>
            <a:off x="422275" y="2893695"/>
            <a:ext cx="6503670" cy="991870"/>
          </a:xfrm>
          <a:prstGeom prst="rect">
            <a:avLst/>
          </a:prstGeom>
        </p:spPr>
      </p:pic>
      <p:pic>
        <p:nvPicPr>
          <p:cNvPr id="8" name="图片 7" descr="IMG_3733"/>
          <p:cNvPicPr>
            <a:picLocks noChangeAspect="1"/>
          </p:cNvPicPr>
          <p:nvPr/>
        </p:nvPicPr>
        <p:blipFill>
          <a:blip r:embed="rId6"/>
          <a:srcRect l="7062" t="50448" r="9571" b="38460"/>
          <a:stretch>
            <a:fillRect/>
          </a:stretch>
        </p:blipFill>
        <p:spPr>
          <a:xfrm>
            <a:off x="422275" y="3885565"/>
            <a:ext cx="6503670" cy="11156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102225" y="4356100"/>
            <a:ext cx="2112981" cy="6451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1800" b="1">
                <a:solidFill>
                  <a:srgbClr val="BB313E"/>
                </a:solidFill>
                <a:sym typeface="+mn-ea"/>
              </a:rPr>
              <a:t>明确了比较的异</a:t>
            </a:r>
            <a:r>
              <a:rPr lang="zh-CN" altLang="en-US" sz="1800" b="1" smtClean="0">
                <a:solidFill>
                  <a:srgbClr val="BB313E"/>
                </a:solidFill>
                <a:sym typeface="+mn-ea"/>
              </a:rPr>
              <a:t>同，</a:t>
            </a:r>
            <a:endParaRPr lang="zh-CN" altLang="en-US" sz="1800" b="1">
              <a:solidFill>
                <a:srgbClr val="BB313E"/>
              </a:solidFill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1800" b="1">
                <a:solidFill>
                  <a:srgbClr val="BB313E"/>
                </a:solidFill>
                <a:sym typeface="+mn-ea"/>
              </a:rPr>
              <a:t>没有结合情节内容</a:t>
            </a:r>
            <a:endParaRPr lang="zh-CN" altLang="en-US" sz="1800" b="1">
              <a:solidFill>
                <a:srgbClr val="BB313E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4790" y="3701415"/>
            <a:ext cx="2791460" cy="3683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1800" b="1">
                <a:sym typeface="+mn-ea"/>
              </a:rPr>
              <a:t>  </a:t>
            </a:r>
            <a:r>
              <a:rPr lang="en-US" altLang="zh-CN" sz="1800" b="1">
                <a:solidFill>
                  <a:srgbClr val="BB313E"/>
                </a:solidFill>
                <a:sym typeface="+mn-ea"/>
              </a:rPr>
              <a:t> </a:t>
            </a:r>
            <a:r>
              <a:rPr lang="zh-CN" altLang="en-US" sz="1800" b="1">
                <a:solidFill>
                  <a:srgbClr val="BB313E"/>
                </a:solidFill>
                <a:sym typeface="+mn-ea"/>
              </a:rPr>
              <a:t>没有明确比较的异同</a:t>
            </a:r>
            <a:endParaRPr lang="zh-CN" altLang="en-US" sz="1800" b="1">
              <a:solidFill>
                <a:srgbClr val="BB313E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250305" y="2923540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1600" b="1" spc="15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审清题干，明了比较异同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6250305" y="3484245"/>
            <a:ext cx="2657475" cy="401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 anchor="ctr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2.圈</a:t>
            </a:r>
            <a:r>
              <a:rPr lang="zh-CN" altLang="en-US" sz="1600" b="1" spc="150">
                <a:solidFill>
                  <a:srgbClr val="1F74AD"/>
                </a:solidFill>
                <a:ea typeface="微软雅黑" panose="020b0503020204020204" charset="-122"/>
                <a:sym typeface="Arial" panose="020b0604020202020204" pitchFamily="34" charset="0"/>
              </a:rPr>
              <a:t>划关键，选择比较角度</a:t>
            </a:r>
            <a:endParaRPr lang="zh-CN" altLang="en-US" sz="1600" b="1" spc="15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  <p:bldP spid="14" grpId="0"/>
      <p:bldP spid="6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2685" y="1675130"/>
            <a:ext cx="1262380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简·爱</a:t>
            </a:r>
            <a:endParaRPr lang="zh-CN" altLang="en-US" sz="2000" b="1" smtClean="0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主要情节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18460" y="659130"/>
            <a:ext cx="4521835" cy="378460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</a:rPr>
              <a:t>1.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</a:rPr>
              <a:t>受表哥欺负时和他对打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</a:rPr>
              <a:t>2.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</a:rPr>
              <a:t>指责冷酷、护短的舅妈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3.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关心海伦病情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4.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海伦去世时，简爱一直抱着她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5.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寄宿学校受尽折磨，坚强忍受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6.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敢于走出学校，自谋生路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7.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与罗切斯特交谈时不卑不亢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8.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得知罗切斯特已婚时，毅然离去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9.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将遗产平分给表哥表姐</a:t>
            </a:r>
            <a:endParaRPr lang="zh-CN" altLang="en-US" sz="2000" b="1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10.</a:t>
            </a:r>
            <a:r>
              <a:rPr lang="zh-CN" altLang="en-US" sz="2000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罗切斯特失明后，对他不离不弃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3308349"/>
            <a:ext cx="2260140" cy="183515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995045" y="3863340"/>
            <a:ext cx="1430020" cy="894080"/>
          </a:xfrm>
          <a:prstGeom prst="wedgeRoundRectCallout">
            <a:avLst>
              <a:gd name="adj1" fmla="val 33472"/>
              <a:gd name="adj2" fmla="val -138369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59965" y="4443730"/>
            <a:ext cx="914400" cy="611505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07380" y="847725"/>
            <a:ext cx="1223010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勇于反抗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07380" y="1688465"/>
            <a:ext cx="1222375" cy="3987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勇敢坚强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755" y="2178685"/>
            <a:ext cx="1262380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   简·爱</a:t>
            </a:r>
            <a:endParaRPr lang="zh-CN" altLang="en-US" sz="2000" b="1" smtClean="0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主要情节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532255" y="724535"/>
            <a:ext cx="354965" cy="361442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5320" y="2486025"/>
            <a:ext cx="1259205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珍惜友谊</a:t>
            </a:r>
            <a:endParaRPr lang="zh-CN" altLang="en-US" sz="2000" b="1" smtClean="0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善良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75630" y="3629025"/>
            <a:ext cx="1287145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000" b="1" smtClean="0">
                <a:sym typeface="+mn-ea"/>
              </a:rPr>
              <a:t>追求平等自尊</a:t>
            </a:r>
            <a:endParaRPr lang="zh-CN" altLang="en-US" sz="2000" b="1" smtClean="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5160" y="724535"/>
            <a:ext cx="3401060" cy="64516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</a:rPr>
              <a:t>1.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受表哥欺负时和他对打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2.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指责冷酷、护短的舅妈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15160" y="1565275"/>
            <a:ext cx="3401695" cy="64516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</a:rPr>
              <a:t>5.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寄宿学校受尽折磨，坚强忍受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</a:rPr>
              <a:t>6.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敢于走出学校，自谋生路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87220" y="2386330"/>
            <a:ext cx="3428365" cy="92202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关心海伦病情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</a:rPr>
              <a:t>4.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海伦去世时，简爱一直抱着她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9.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rPr>
              <a:t>将遗产平分给表哥表姐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15795" y="3521710"/>
            <a:ext cx="3718560" cy="92202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</a:rPr>
              <a:t>7.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与罗切斯特交谈时不卑不亢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</a:rPr>
              <a:t>8.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得知罗切斯特已婚时，毅然离去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</a:rPr>
              <a:t>10.</a:t>
            </a: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</a:rPr>
              <a:t>罗切斯特失明后，对他不离不弃</a:t>
            </a:r>
            <a:endParaRPr lang="zh-CN" altLang="en-US" b="1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长方形 121"/>
          <p:cNvSpPr>
            <a:spLocks noChangeArrowheads="1"/>
          </p:cNvSpPr>
          <p:nvPr/>
        </p:nvSpPr>
        <p:spPr bwMode="auto">
          <a:xfrm>
            <a:off x="0" y="0"/>
            <a:ext cx="2424430" cy="543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6636"/>
            </a:solidFill>
            <a:miter lim="800000"/>
          </a:ln>
        </p:spPr>
        <p:txBody>
          <a:bodyPr anchor="ctr">
            <a:noAutofit/>
          </a:bodyPr>
          <a:lstStyle/>
          <a:p>
            <a:pPr lvl="0" algn="ctr">
              <a:spcBef>
                <a:spcPct val="2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0070C0"/>
                </a:solidFill>
                <a:latin typeface="Calibri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试题解析</a:t>
            </a:r>
            <a:endParaRPr lang="zh-CN" altLang="en-US" sz="2400" b="1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0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00.xml><?xml version="1.0" encoding="utf-8"?>
<p:tagLst xmlns:p="http://schemas.openxmlformats.org/presentationml/2006/main">
  <p:tag name="REFSHAPE" val="721773196"/>
</p:tagLst>
</file>

<file path=ppt/tags/tag10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i*1_1"/>
  <p:tag name="KSO_WM_UNIT_INDEX" val="1_1"/>
  <p:tag name="KSO_WM_UNIT_LAYERLEVEL" val="1_1"/>
  <p:tag name="KSO_WM_UNIT_LINE_FILL_TYPE" val="2"/>
  <p:tag name="KSO_WM_UNIT_LINE_FORE_SCHEMECOLOR_INDEX" val="5"/>
  <p:tag name="KSO_WM_UNIT_TYPE" val="l_i"/>
</p:tagLst>
</file>

<file path=ppt/tags/tag10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4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</p:tagLst>
</file>

<file path=ppt/tags/tag10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4*l_h_i*1_2_2"/>
  <p:tag name="KSO_WM_UNIT_INDEX" val="1_2_2"/>
  <p:tag name="KSO_WM_UNIT_LAYERLEVEL" val="1_1_1"/>
  <p:tag name="KSO_WM_UNIT_TEXT_FILL_FORE_SCHEMECOLOR_INDEX" val="14"/>
  <p:tag name="KSO_WM_UNIT_TEXT_FILL_TYPE" val="1"/>
  <p:tag name="KSO_WM_UNIT_TYPE" val="l_h_i"/>
</p:tagLst>
</file>

<file path=ppt/tags/tag10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6"/>
  <p:tag name="KSO_WM_UNIT_TEXT_FILL_TYPE" val="1"/>
  <p:tag name="KSO_WM_UNIT_TYPE" val="l_h_f"/>
  <p:tag name="KSO_WM_UNIT_VALUE" val="78"/>
</p:tagLst>
</file>

<file path=ppt/tags/tag10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4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</p:tagLst>
</file>

<file path=ppt/tags/tag10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4*l_h_i*1_3_2"/>
  <p:tag name="KSO_WM_UNIT_INDEX" val="1_3_2"/>
  <p:tag name="KSO_WM_UNIT_LAYERLEVEL" val="1_1_1"/>
  <p:tag name="KSO_WM_UNIT_TEXT_FILL_FORE_SCHEMECOLOR_INDEX" val="14"/>
  <p:tag name="KSO_WM_UNIT_TEXT_FILL_TYPE" val="1"/>
  <p:tag name="KSO_WM_UNIT_TYPE" val="l_h_i"/>
</p:tagLst>
</file>

<file path=ppt/tags/tag10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7"/>
  <p:tag name="KSO_WM_UNIT_TEXT_FILL_TYPE" val="1"/>
  <p:tag name="KSO_WM_UNIT_TYPE" val="l_h_f"/>
  <p:tag name="KSO_WM_UNIT_VALUE" val="78"/>
</p:tagLst>
</file>

<file path=ppt/tags/tag10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8"/>
  <p:tag name="KSO_WM_UNIT_FILL_TYPE" val="1"/>
  <p:tag name="KSO_WM_UNIT_HIGHLIGHT" val="0"/>
  <p:tag name="KSO_WM_UNIT_ID" val="diagram160404_4*l_h_i*1_4_1"/>
  <p:tag name="KSO_WM_UNIT_INDEX" val="1_4_1"/>
  <p:tag name="KSO_WM_UNIT_LAYERLEVEL" val="1_1_1"/>
  <p:tag name="KSO_WM_UNIT_TEXT_FILL_FORE_SCHEMECOLOR_INDEX" val="2"/>
  <p:tag name="KSO_WM_UNIT_TEXT_FILL_TYPE" val="1"/>
  <p:tag name="KSO_WM_UNIT_TYPE" val="l_h_i"/>
</p:tagLst>
</file>

<file path=ppt/tags/tag10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8"/>
  <p:tag name="KSO_WM_UNIT_FILL_TYPE" val="1"/>
  <p:tag name="KSO_WM_UNIT_HIGHLIGHT" val="0"/>
  <p:tag name="KSO_WM_UNIT_ID" val="diagram160404_4*l_h_i*1_4_2"/>
  <p:tag name="KSO_WM_UNIT_INDEX" val="1_4_2"/>
  <p:tag name="KSO_WM_UNIT_LAYERLEVEL" val="1_1_1"/>
  <p:tag name="KSO_WM_UNIT_TEXT_FILL_FORE_SCHEMECOLOR_INDEX" val="14"/>
  <p:tag name="KSO_WM_UNIT_TEXT_FILL_TYPE" val="1"/>
  <p:tag name="KSO_WM_UNIT_TYPE" val="l_h_i"/>
</p:tagLst>
</file>

<file path=ppt/tags/tag11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8"/>
  <p:tag name="KSO_WM_UNIT_TEXT_FILL_TYPE" val="1"/>
  <p:tag name="KSO_WM_UNIT_TYPE" val="l_h_f"/>
  <p:tag name="KSO_WM_UNIT_VALUE" val="78"/>
</p:tagLst>
</file>

<file path=ppt/tags/tag1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</p:tagLst>
</file>

<file path=ppt/tags/tag1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4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</p:tagLst>
</file>

<file path=ppt/tags/tag1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14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15.xml><?xml version="1.0" encoding="utf-8"?>
<p:tagLst xmlns:p="http://schemas.openxmlformats.org/presentationml/2006/main">
  <p:tag name="KSO_WM_UNIT_PLACING_PICTURE_USER_VIEWPORT" val="{&quot;height&quot;:2724,&quot;width&quot;:5690}"/>
</p:tagLst>
</file>

<file path=ppt/tags/tag116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17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20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21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26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2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14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15.xml><?xml version="1.0" encoding="utf-8"?>
<p:tagLst xmlns:p="http://schemas.openxmlformats.org/presentationml/2006/main">
  <p:tag name="REFSHAPE" val="721773196"/>
</p:tagLst>
</file>

<file path=ppt/tags/tag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i*1_1"/>
  <p:tag name="KSO_WM_UNIT_INDEX" val="1_1"/>
  <p:tag name="KSO_WM_UNIT_LAYERLEVEL" val="1_1"/>
  <p:tag name="KSO_WM_UNIT_LINE_FILL_TYPE" val="2"/>
  <p:tag name="KSO_WM_UNIT_LINE_FORE_SCHEMECOLOR_INDEX" val="5"/>
  <p:tag name="KSO_WM_UNIT_TYPE" val="l_i"/>
</p:tagLst>
</file>

<file path=ppt/tags/tag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4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</p:tagLst>
</file>

<file path=ppt/tags/tag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4*l_h_i*1_2_2"/>
  <p:tag name="KSO_WM_UNIT_INDEX" val="1_2_2"/>
  <p:tag name="KSO_WM_UNIT_LAYERLEVEL" val="1_1_1"/>
  <p:tag name="KSO_WM_UNIT_TEXT_FILL_FORE_SCHEMECOLOR_INDEX" val="14"/>
  <p:tag name="KSO_WM_UNIT_TEXT_FILL_TYPE" val="1"/>
  <p:tag name="KSO_WM_UNIT_TYPE" val="l_h_i"/>
</p:tagLst>
</file>

<file path=ppt/tags/tag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6"/>
  <p:tag name="KSO_WM_UNIT_TEXT_FILL_TYPE" val="1"/>
  <p:tag name="KSO_WM_UNIT_TYPE" val="l_h_f"/>
  <p:tag name="KSO_WM_UNIT_VALUE" val="78"/>
</p:tagLst>
</file>

<file path=ppt/tags/tag2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4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</p:tagLst>
</file>

<file path=ppt/tags/tag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4*l_h_i*1_3_2"/>
  <p:tag name="KSO_WM_UNIT_INDEX" val="1_3_2"/>
  <p:tag name="KSO_WM_UNIT_LAYERLEVEL" val="1_1_1"/>
  <p:tag name="KSO_WM_UNIT_TEXT_FILL_FORE_SCHEMECOLOR_INDEX" val="14"/>
  <p:tag name="KSO_WM_UNIT_TEXT_FILL_TYPE" val="1"/>
  <p:tag name="KSO_WM_UNIT_TYPE" val="l_h_i"/>
</p:tagLst>
</file>

<file path=ppt/tags/tag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7"/>
  <p:tag name="KSO_WM_UNIT_TEXT_FILL_TYPE" val="1"/>
  <p:tag name="KSO_WM_UNIT_TYPE" val="l_h_f"/>
  <p:tag name="KSO_WM_UNIT_VALUE" val="78"/>
</p:tagLst>
</file>

<file path=ppt/tags/tag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8"/>
  <p:tag name="KSO_WM_UNIT_FILL_TYPE" val="1"/>
  <p:tag name="KSO_WM_UNIT_HIGHLIGHT" val="0"/>
  <p:tag name="KSO_WM_UNIT_ID" val="diagram160404_4*l_h_i*1_4_1"/>
  <p:tag name="KSO_WM_UNIT_INDEX" val="1_4_1"/>
  <p:tag name="KSO_WM_UNIT_LAYERLEVEL" val="1_1_1"/>
  <p:tag name="KSO_WM_UNIT_TEXT_FILL_FORE_SCHEMECOLOR_INDEX" val="2"/>
  <p:tag name="KSO_WM_UNIT_TEXT_FILL_TYPE" val="1"/>
  <p:tag name="KSO_WM_UNIT_TYPE" val="l_h_i"/>
</p:tagLst>
</file>

<file path=ppt/tags/tag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8"/>
  <p:tag name="KSO_WM_UNIT_FILL_TYPE" val="1"/>
  <p:tag name="KSO_WM_UNIT_HIGHLIGHT" val="0"/>
  <p:tag name="KSO_WM_UNIT_ID" val="diagram160404_4*l_h_i*1_4_2"/>
  <p:tag name="KSO_WM_UNIT_INDEX" val="1_4_2"/>
  <p:tag name="KSO_WM_UNIT_LAYERLEVEL" val="1_1_1"/>
  <p:tag name="KSO_WM_UNIT_TEXT_FILL_FORE_SCHEMECOLOR_INDEX" val="14"/>
  <p:tag name="KSO_WM_UNIT_TEXT_FILL_TYPE" val="1"/>
  <p:tag name="KSO_WM_UNIT_TYPE" val="l_h_i"/>
</p:tagLst>
</file>

<file path=ppt/tags/tag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8"/>
  <p:tag name="KSO_WM_UNIT_TEXT_FILL_TYPE" val="1"/>
  <p:tag name="KSO_WM_UNIT_TYPE" val="l_h_f"/>
  <p:tag name="KSO_WM_UNIT_VALUE" val="78"/>
</p:tagLst>
</file>

<file path=ppt/tags/tag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</p:tagLst>
</file>

<file path=ppt/tags/tag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4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</p:tagLst>
</file>

<file path=ppt/tags/tag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29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3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dynamicNum"/>
  <p:tag name="KSO_WM_UNIT_DYNAMIC_NUM_END" val="1"/>
  <p:tag name="KSO_WM_UNIT_HIGHLIGHT" val="0"/>
  <p:tag name="KSO_WM_UNIT_ID" val="diagram160404_4*l_h_f*1_1_1"/>
  <p:tag name="KSO_WM_UNIT_INDEX" val="1583825977357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ζ_h_f"/>
  <p:tag name="KSO_WM_UNIT_VALUE" val="78"/>
</p:tagLst>
</file>

<file path=ppt/tags/tag33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dynamicNum"/>
  <p:tag name="KSO_WM_UNIT_DYNAMIC_NUM_END" val="1"/>
  <p:tag name="KSO_WM_UNIT_HIGHLIGHT" val="0"/>
  <p:tag name="KSO_WM_UNIT_ID" val="diagram160404_4*l_h_f*1_1_1"/>
  <p:tag name="KSO_WM_UNIT_INDEX" val="1583825977357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ζ_h_f"/>
  <p:tag name="KSO_WM_UNIT_VALUE" val="78"/>
</p:tagLst>
</file>

<file path=ppt/tags/tag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36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6"/>
  <p:tag name="KSO_WM_UNIT_TEXT_FILL_TYPE" val="1"/>
  <p:tag name="KSO_WM_UNIT_TYPE" val="l_h_f"/>
  <p:tag name="KSO_WM_UNIT_VALUE" val="78"/>
</p:tagLst>
</file>

<file path=ppt/tags/tag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7"/>
  <p:tag name="KSO_WM_UNIT_TEXT_FILL_TYPE" val="1"/>
  <p:tag name="KSO_WM_UNIT_TYPE" val="l_h_f"/>
  <p:tag name="KSO_WM_UNIT_VALUE" val="78"/>
</p:tagLst>
</file>

<file path=ppt/tags/tag4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4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8"/>
  <p:tag name="KSO_WM_UNIT_TEXT_FILL_TYPE" val="1"/>
  <p:tag name="KSO_WM_UNIT_TYPE" val="l_h_f"/>
  <p:tag name="KSO_WM_UNIT_VALUE" val="78"/>
</p:tagLst>
</file>

<file path=ppt/tags/tag41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42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43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4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46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47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48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5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51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54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55.xml><?xml version="1.0" encoding="utf-8"?>
<p:tagLst xmlns:p="http://schemas.openxmlformats.org/presentationml/2006/main">
  <p:tag name="REFSHAPE" val="721773196"/>
</p:tagLst>
</file>

<file path=ppt/tags/tag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i*1_1"/>
  <p:tag name="KSO_WM_UNIT_INDEX" val="1_1"/>
  <p:tag name="KSO_WM_UNIT_LAYERLEVEL" val="1_1"/>
  <p:tag name="KSO_WM_UNIT_LINE_FILL_TYPE" val="2"/>
  <p:tag name="KSO_WM_UNIT_LINE_FORE_SCHEMECOLOR_INDEX" val="5"/>
  <p:tag name="KSO_WM_UNIT_TYPE" val="l_i"/>
</p:tagLst>
</file>

<file path=ppt/tags/tag5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4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</p:tagLst>
</file>

<file path=ppt/tags/tag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4*l_h_i*1_2_2"/>
  <p:tag name="KSO_WM_UNIT_INDEX" val="1_2_2"/>
  <p:tag name="KSO_WM_UNIT_LAYERLEVEL" val="1_1_1"/>
  <p:tag name="KSO_WM_UNIT_TEXT_FILL_FORE_SCHEMECOLOR_INDEX" val="14"/>
  <p:tag name="KSO_WM_UNIT_TEXT_FILL_TYPE" val="1"/>
  <p:tag name="KSO_WM_UNIT_TYPE" val="l_h_i"/>
</p:tagLst>
</file>

<file path=ppt/tags/tag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6"/>
  <p:tag name="KSO_WM_UNIT_TEXT_FILL_TYPE" val="1"/>
  <p:tag name="KSO_WM_UNIT_TYPE" val="l_h_f"/>
  <p:tag name="KSO_WM_UNIT_VALUE" val="78"/>
</p:tagLst>
</file>

<file path=ppt/tags/tag6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6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4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</p:tagLst>
</file>

<file path=ppt/tags/tag6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4*l_h_i*1_3_2"/>
  <p:tag name="KSO_WM_UNIT_INDEX" val="1_3_2"/>
  <p:tag name="KSO_WM_UNIT_LAYERLEVEL" val="1_1_1"/>
  <p:tag name="KSO_WM_UNIT_TEXT_FILL_FORE_SCHEMECOLOR_INDEX" val="14"/>
  <p:tag name="KSO_WM_UNIT_TEXT_FILL_TYPE" val="1"/>
  <p:tag name="KSO_WM_UNIT_TYPE" val="l_h_i"/>
</p:tagLst>
</file>

<file path=ppt/tags/tag6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7"/>
  <p:tag name="KSO_WM_UNIT_TEXT_FILL_TYPE" val="1"/>
  <p:tag name="KSO_WM_UNIT_TYPE" val="l_h_f"/>
  <p:tag name="KSO_WM_UNIT_VALUE" val="78"/>
</p:tagLst>
</file>

<file path=ppt/tags/tag6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8"/>
  <p:tag name="KSO_WM_UNIT_FILL_TYPE" val="1"/>
  <p:tag name="KSO_WM_UNIT_HIGHLIGHT" val="0"/>
  <p:tag name="KSO_WM_UNIT_ID" val="diagram160404_4*l_h_i*1_4_1"/>
  <p:tag name="KSO_WM_UNIT_INDEX" val="1_4_1"/>
  <p:tag name="KSO_WM_UNIT_LAYERLEVEL" val="1_1_1"/>
  <p:tag name="KSO_WM_UNIT_TEXT_FILL_FORE_SCHEMECOLOR_INDEX" val="2"/>
  <p:tag name="KSO_WM_UNIT_TEXT_FILL_TYPE" val="1"/>
  <p:tag name="KSO_WM_UNIT_TYPE" val="l_h_i"/>
</p:tagLst>
</file>

<file path=ppt/tags/tag6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8"/>
  <p:tag name="KSO_WM_UNIT_FILL_TYPE" val="1"/>
  <p:tag name="KSO_WM_UNIT_HIGHLIGHT" val="0"/>
  <p:tag name="KSO_WM_UNIT_ID" val="diagram160404_4*l_h_i*1_4_2"/>
  <p:tag name="KSO_WM_UNIT_INDEX" val="1_4_2"/>
  <p:tag name="KSO_WM_UNIT_LAYERLEVEL" val="1_1_1"/>
  <p:tag name="KSO_WM_UNIT_TEXT_FILL_FORE_SCHEMECOLOR_INDEX" val="14"/>
  <p:tag name="KSO_WM_UNIT_TEXT_FILL_TYPE" val="1"/>
  <p:tag name="KSO_WM_UNIT_TYPE" val="l_h_i"/>
</p:tagLst>
</file>

<file path=ppt/tags/tag6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8"/>
  <p:tag name="KSO_WM_UNIT_TEXT_FILL_TYPE" val="1"/>
  <p:tag name="KSO_WM_UNIT_TYPE" val="l_h_f"/>
  <p:tag name="KSO_WM_UNIT_VALUE" val="78"/>
</p:tagLst>
</file>

<file path=ppt/tags/tag6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</p:tagLst>
</file>

<file path=ppt/tags/tag6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4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</p:tagLst>
</file>

<file path=ppt/tags/tag6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69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7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7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7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73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74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75.xml><?xml version="1.0" encoding="utf-8"?>
<p:tagLst xmlns:p="http://schemas.openxmlformats.org/presentationml/2006/main">
  <p:tag name="KSO_WM_UNIT_PLACING_PICTURE_USER_VIEWPORT" val="{&quot;height&quot;:3726,&quot;width&quot;:11080}"/>
  <p:tag name="REFSHAPE" val="628933948"/>
</p:tagLst>
</file>

<file path=ppt/tags/tag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77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81.xml><?xml version="1.0" encoding="utf-8"?>
<p:tagLst xmlns:p="http://schemas.openxmlformats.org/presentationml/2006/main">
  <p:tag name="KSO_WM_UNIT_PLACING_PICTURE_USER_VIEWPORT" val="{&quot;height&quot;:4365,&quot;width&quot;:15120}"/>
  <p:tag name="REFSHAPE" val="589131964"/>
</p:tagLst>
</file>

<file path=ppt/tags/tag82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83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84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85.xml><?xml version="1.0" encoding="utf-8"?>
<p:tagLst xmlns:p="http://schemas.openxmlformats.org/presentationml/2006/main">
  <p:tag name="REFSHAPE" val="721773196"/>
</p:tagLst>
</file>

<file path=ppt/tags/tag8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i*1_1"/>
  <p:tag name="KSO_WM_UNIT_INDEX" val="1_1"/>
  <p:tag name="KSO_WM_UNIT_LAYERLEVEL" val="1_1"/>
  <p:tag name="KSO_WM_UNIT_LINE_FILL_TYPE" val="2"/>
  <p:tag name="KSO_WM_UNIT_LINE_FORE_SCHEMECOLOR_INDEX" val="5"/>
  <p:tag name="KSO_WM_UNIT_TYPE" val="l_i"/>
</p:tagLst>
</file>

<file path=ppt/tags/tag8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4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</p:tagLst>
</file>

<file path=ppt/tags/tag8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HIGHLIGHT" val="0"/>
  <p:tag name="KSO_WM_UNIT_ID" val="diagram160404_4*l_h_i*1_2_2"/>
  <p:tag name="KSO_WM_UNIT_INDEX" val="1_2_2"/>
  <p:tag name="KSO_WM_UNIT_LAYERLEVEL" val="1_1_1"/>
  <p:tag name="KSO_WM_UNIT_TEXT_FILL_FORE_SCHEMECOLOR_INDEX" val="14"/>
  <p:tag name="KSO_WM_UNIT_TEXT_FILL_TYPE" val="1"/>
  <p:tag name="KSO_WM_UNIT_TYPE" val="l_h_i"/>
</p:tagLst>
</file>

<file path=ppt/tags/tag8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6"/>
  <p:tag name="KSO_WM_UNIT_TEXT_FILL_TYPE" val="1"/>
  <p:tag name="KSO_WM_UNIT_TYPE" val="l_h_f"/>
  <p:tag name="KSO_WM_UNIT_VALUE" val="78"/>
</p:tagLst>
</file>

<file path=ppt/tags/tag9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ags/tag9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4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</p:tagLst>
</file>

<file path=ppt/tags/tag9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HIGHLIGHT" val="0"/>
  <p:tag name="KSO_WM_UNIT_ID" val="diagram160404_4*l_h_i*1_3_2"/>
  <p:tag name="KSO_WM_UNIT_INDEX" val="1_3_2"/>
  <p:tag name="KSO_WM_UNIT_LAYERLEVEL" val="1_1_1"/>
  <p:tag name="KSO_WM_UNIT_TEXT_FILL_FORE_SCHEMECOLOR_INDEX" val="14"/>
  <p:tag name="KSO_WM_UNIT_TEXT_FILL_TYPE" val="1"/>
  <p:tag name="KSO_WM_UNIT_TYPE" val="l_h_i"/>
</p:tagLst>
</file>

<file path=ppt/tags/tag9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7"/>
  <p:tag name="KSO_WM_UNIT_TEXT_FILL_TYPE" val="1"/>
  <p:tag name="KSO_WM_UNIT_TYPE" val="l_h_f"/>
  <p:tag name="KSO_WM_UNIT_VALUE" val="78"/>
</p:tagLst>
</file>

<file path=ppt/tags/tag9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8"/>
  <p:tag name="KSO_WM_UNIT_FILL_TYPE" val="1"/>
  <p:tag name="KSO_WM_UNIT_HIGHLIGHT" val="0"/>
  <p:tag name="KSO_WM_UNIT_ID" val="diagram160404_4*l_h_i*1_4_1"/>
  <p:tag name="KSO_WM_UNIT_INDEX" val="1_4_1"/>
  <p:tag name="KSO_WM_UNIT_LAYERLEVEL" val="1_1_1"/>
  <p:tag name="KSO_WM_UNIT_TEXT_FILL_FORE_SCHEMECOLOR_INDEX" val="2"/>
  <p:tag name="KSO_WM_UNIT_TEXT_FILL_TYPE" val="1"/>
  <p:tag name="KSO_WM_UNIT_TYPE" val="l_h_i"/>
</p:tagLst>
</file>

<file path=ppt/tags/tag9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8"/>
  <p:tag name="KSO_WM_UNIT_FILL_TYPE" val="1"/>
  <p:tag name="KSO_WM_UNIT_HIGHLIGHT" val="0"/>
  <p:tag name="KSO_WM_UNIT_ID" val="diagram160404_4*l_h_i*1_4_2"/>
  <p:tag name="KSO_WM_UNIT_INDEX" val="1_4_2"/>
  <p:tag name="KSO_WM_UNIT_LAYERLEVEL" val="1_1_1"/>
  <p:tag name="KSO_WM_UNIT_TEXT_FILL_FORE_SCHEMECOLOR_INDEX" val="14"/>
  <p:tag name="KSO_WM_UNIT_TEXT_FILL_TYPE" val="1"/>
  <p:tag name="KSO_WM_UNIT_TYPE" val="l_h_i"/>
</p:tagLst>
</file>

<file path=ppt/tags/tag9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8"/>
  <p:tag name="KSO_WM_UNIT_TEXT_FILL_TYPE" val="1"/>
  <p:tag name="KSO_WM_UNIT_TYPE" val="l_h_f"/>
  <p:tag name="KSO_WM_UNIT_VALUE" val="78"/>
</p:tagLst>
</file>

<file path=ppt/tags/tag9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</p:tagLst>
</file>

<file path=ppt/tags/tag9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HIGHLIGHT" val="0"/>
  <p:tag name="KSO_WM_UNIT_ID" val="diagram160404_4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</p:tagLst>
</file>

<file path=ppt/tags/tag9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diagram160404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5"/>
  <p:tag name="KSO_WM_UNIT_TEXT_FILL_TYPE" val="1"/>
  <p:tag name="KSO_WM_UNIT_TYPE" val="l_h_f"/>
  <p:tag name="KSO_WM_UNIT_VALUE" val="78"/>
</p:tagLst>
</file>

<file path=ppt/tags/tag99.xml><?xml version="1.0" encoding="utf-8"?>
<p:tagLst xmlns:p="http://schemas.openxmlformats.org/presentationml/2006/main">
  <p:tag name="KSO_WM_UNIT_PLACING_PICTURE_USER_VIEWPORT" val="{&quot;height&quot;:2890,&quot;width&quot;:3559.2755905511813}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312</Paragraphs>
  <Slides>36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5">
      <vt:lpstr>Arial</vt:lpstr>
      <vt:lpstr>宋体</vt:lpstr>
      <vt:lpstr>Calibri</vt:lpstr>
      <vt:lpstr>隶书</vt:lpstr>
      <vt:lpstr>黑体</vt:lpstr>
      <vt:lpstr>楷体</vt:lpstr>
      <vt:lpstr>微软雅黑</vt:lpstr>
      <vt:lpstr>华文楷体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2022-03-07T23:00:40.682</cp:lastPrinted>
  <dcterms:created xsi:type="dcterms:W3CDTF">2022-03-07T23:00:40Z</dcterms:created>
  <dcterms:modified xsi:type="dcterms:W3CDTF">2022-03-07T15:00:46Z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