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58" r:id="rId4"/>
    <p:sldId id="286" r:id="rId5"/>
    <p:sldId id="280" r:id="rId6"/>
    <p:sldId id="282" r:id="rId7"/>
    <p:sldId id="278" r:id="rId8"/>
    <p:sldId id="281" r:id="rId9"/>
    <p:sldId id="279" r:id="rId10"/>
    <p:sldId id="294" r:id="rId11"/>
    <p:sldId id="266" r:id="rId12"/>
    <p:sldId id="272" r:id="rId13"/>
    <p:sldId id="273" r:id="rId14"/>
    <p:sldId id="274" r:id="rId15"/>
    <p:sldId id="275" r:id="rId16"/>
    <p:sldId id="288" r:id="rId17"/>
    <p:sldId id="296" r:id="rId18"/>
    <p:sldId id="297" r:id="rId19"/>
    <p:sldId id="298" r:id="rId20"/>
    <p:sldId id="290" r:id="rId21"/>
    <p:sldId id="293" r:id="rId22"/>
    <p:sldId id="291" r:id="rId23"/>
    <p:sldId id="292" r:id="rId24"/>
    <p:sldId id="263" r:id="rId25"/>
    <p:sldId id="277" r:id="rId26"/>
    <p:sldId id="269" r:id="rId27"/>
    <p:sldId id="270" r:id="rId28"/>
    <p:sldId id="265" r:id="rId29"/>
    <p:sldId id="276" r:id="rId30"/>
    <p:sldId id="259" r:id="rId31"/>
    <p:sldId id="28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8ACEA-DDD6-4F37-92F6-EEC7590D2D0B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3736E-DEA5-4A1E-8C41-6340DF93ED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3736E-DEA5-4A1E-8C41-6340DF93ED59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38472;&#24039;&#34560;&#36947;&#38590;\&#26446;&#30333;%20-%20&#34560;&#36947;&#38590;%20-%20&#26391;&#35829;&#29256;.mp3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64442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酒入豪肠，</a:t>
            </a:r>
            <a:endParaRPr lang="en-US" altLang="zh-CN" sz="4800" b="1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七分酿成了月光， 　　</a:t>
            </a:r>
            <a:endParaRPr lang="en-US" altLang="zh-CN" sz="4800" b="1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剩下的三分啸成剑气， 　　</a:t>
            </a:r>
            <a:endParaRPr lang="en-US" altLang="zh-CN" sz="4800" b="1" dirty="0" smtClean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  <a:p>
            <a:r>
              <a:rPr lang="zh-CN" altLang="en-US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绣口一吐，就半个盛唐。</a:t>
            </a:r>
            <a:endParaRPr lang="zh-CN" altLang="en-US" sz="48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653136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——</a:t>
            </a:r>
            <a:r>
              <a:rPr lang="zh-CN" altLang="en-US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余光中</a:t>
            </a:r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《</a:t>
            </a:r>
            <a:r>
              <a:rPr lang="zh-CN" altLang="en-US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寻李白</a:t>
            </a:r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》</a:t>
            </a:r>
            <a:endParaRPr lang="zh-CN" altLang="en-US" sz="44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pic>
        <p:nvPicPr>
          <p:cNvPr id="5" name="图片 4" descr="ori_4e40754b7d0d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172162"/>
            <a:ext cx="2915816" cy="368583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134076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b="1" dirty="0" smtClean="0">
              <a:latin typeface="+mn-ea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04664"/>
            <a:ext cx="14401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噫吁嚱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秦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塞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石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栈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扪参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抚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膺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飞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湍</a:t>
            </a:r>
            <a:r>
              <a:rPr lang="en-US" altLang="zh-CN" sz="3200" b="1" dirty="0" smtClean="0">
                <a:latin typeface="+mn-ea"/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喧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豗</a:t>
            </a:r>
            <a:r>
              <a:rPr lang="en-US" altLang="zh-CN" sz="3200" b="1" dirty="0" smtClean="0">
                <a:latin typeface="+mn-ea"/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崔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嵬</a:t>
            </a:r>
            <a:r>
              <a:rPr lang="en-US" altLang="zh-CN" sz="3200" b="1" dirty="0" smtClean="0">
                <a:latin typeface="+mn-ea"/>
              </a:rPr>
              <a:t>                </a:t>
            </a:r>
          </a:p>
          <a:p>
            <a:pPr>
              <a:lnSpc>
                <a:spcPct val="150000"/>
              </a:lnSpc>
            </a:pPr>
            <a:endParaRPr lang="zh-CN" altLang="en-US" sz="3200" b="1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54868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yī</a:t>
            </a:r>
            <a:r>
              <a:rPr lang="en-US" altLang="zh-CN" sz="3200" b="1" dirty="0" smtClean="0">
                <a:latin typeface="+mn-ea"/>
              </a:rPr>
              <a:t> x</a:t>
            </a:r>
            <a:r>
              <a:rPr lang="zh-CN" altLang="zh-CN" sz="3200" b="1" dirty="0" smtClean="0">
                <a:latin typeface="+mn-ea"/>
              </a:rPr>
              <a:t>ū </a:t>
            </a:r>
            <a:r>
              <a:rPr lang="en-US" altLang="zh-CN" sz="3200" b="1" dirty="0" err="1" smtClean="0">
                <a:latin typeface="+mn-ea"/>
              </a:rPr>
              <a:t>xī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3648" y="134076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sài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206084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zh</a:t>
            </a:r>
            <a:r>
              <a:rPr lang="zh-CN" altLang="zh-CN" sz="3200" b="1" dirty="0" smtClean="0">
                <a:latin typeface="+mn-ea"/>
              </a:rPr>
              <a:t>à</a:t>
            </a:r>
            <a:r>
              <a:rPr lang="en-US" altLang="zh-CN" sz="3200" b="1" dirty="0" smtClean="0">
                <a:latin typeface="+mn-ea"/>
              </a:rPr>
              <a:t>n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259632" y="278092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mén</a:t>
            </a:r>
            <a:r>
              <a:rPr lang="en-US" altLang="zh-CN" sz="3200" b="1" dirty="0" smtClean="0">
                <a:latin typeface="+mn-ea"/>
              </a:rPr>
              <a:t> </a:t>
            </a:r>
            <a:r>
              <a:rPr lang="en-US" altLang="zh-CN" sz="3200" b="1" dirty="0" err="1" smtClean="0">
                <a:latin typeface="+mn-ea"/>
              </a:rPr>
              <a:t>shēn</a:t>
            </a:r>
            <a:r>
              <a:rPr lang="en-US" altLang="zh-CN" sz="3200" b="1" dirty="0" smtClean="0">
                <a:latin typeface="+mn-ea"/>
              </a:rPr>
              <a:t> </a:t>
            </a:r>
            <a:r>
              <a:rPr lang="zh-CN" altLang="en-US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403648" y="350100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(y</a:t>
            </a:r>
            <a:r>
              <a:rPr lang="zh-CN" altLang="zh-CN" sz="3200" b="1" dirty="0" smtClean="0">
                <a:latin typeface="+mn-ea"/>
              </a:rPr>
              <a:t>ī</a:t>
            </a:r>
            <a:r>
              <a:rPr lang="en-US" altLang="zh-CN" sz="3200" b="1" dirty="0" err="1" smtClean="0">
                <a:latin typeface="+mn-ea"/>
              </a:rPr>
              <a:t>ng</a:t>
            </a:r>
            <a:r>
              <a:rPr lang="en-US" altLang="zh-CN" sz="3200" b="1" dirty="0" smtClean="0">
                <a:latin typeface="+mn-ea"/>
              </a:rPr>
              <a:t>)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475656" y="422108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(</a:t>
            </a:r>
            <a:r>
              <a:rPr lang="en-US" altLang="zh-CN" sz="3200" b="1" dirty="0" err="1" smtClean="0">
                <a:latin typeface="+mn-ea"/>
              </a:rPr>
              <a:t>tuān</a:t>
            </a:r>
            <a:r>
              <a:rPr lang="en-US" altLang="zh-CN" sz="3200" b="1" dirty="0" smtClean="0">
                <a:latin typeface="+mn-ea"/>
              </a:rPr>
              <a:t>)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403648" y="4941168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hu</a:t>
            </a:r>
            <a:r>
              <a:rPr lang="zh-CN" altLang="zh-CN" sz="3200" b="1" dirty="0" smtClean="0">
                <a:latin typeface="+mn-ea"/>
              </a:rPr>
              <a:t>ī）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331640" y="566124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w</a:t>
            </a:r>
            <a:r>
              <a:rPr lang="zh-CN" altLang="zh-CN" sz="3200" b="1" dirty="0" smtClean="0">
                <a:latin typeface="+mn-ea"/>
              </a:rPr>
              <a:t>é</a:t>
            </a:r>
            <a:r>
              <a:rPr lang="en-US" altLang="zh-CN" sz="3200" b="1" dirty="0" err="1" smtClean="0">
                <a:latin typeface="+mn-ea"/>
              </a:rPr>
              <a:t>i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63915"/>
            <a:ext cx="115212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鱼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凫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萦</a:t>
            </a:r>
            <a:r>
              <a:rPr lang="zh-CN" altLang="zh-CN" sz="3200" b="1" dirty="0" smtClean="0">
                <a:latin typeface="+mn-ea"/>
              </a:rPr>
              <a:t>绕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latin typeface="+mn-ea"/>
              </a:rPr>
              <a:t>猿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猱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峥嵘</a:t>
            </a:r>
            <a:endParaRPr lang="en-US" altLang="zh-CN" sz="32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巉</a:t>
            </a:r>
            <a:r>
              <a:rPr lang="zh-CN" altLang="zh-CN" sz="3200" b="1" dirty="0" smtClean="0">
                <a:latin typeface="+mn-ea"/>
              </a:rPr>
              <a:t>岩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咨嗟</a:t>
            </a:r>
            <a:r>
              <a:rPr lang="en-US" altLang="zh-CN" sz="3200" b="1" dirty="0" smtClean="0">
                <a:latin typeface="+mn-ea"/>
              </a:rPr>
              <a:t>                  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砯</a:t>
            </a:r>
            <a:r>
              <a:rPr lang="zh-CN" altLang="zh-CN" sz="3200" b="1" dirty="0" smtClean="0">
                <a:latin typeface="+mn-ea"/>
              </a:rPr>
              <a:t>崖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+mn-ea"/>
              </a:rPr>
              <a:t>吮</a:t>
            </a:r>
            <a:r>
              <a:rPr lang="zh-CN" altLang="zh-CN" sz="3200" b="1" dirty="0" smtClean="0">
                <a:latin typeface="+mn-ea"/>
              </a:rPr>
              <a:t>血</a:t>
            </a:r>
            <a:endParaRPr lang="zh-CN" altLang="en-US" sz="3200" b="1" dirty="0" smtClean="0">
              <a:latin typeface="+mn-ea"/>
            </a:endParaRPr>
          </a:p>
          <a:p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5580112" y="54868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f</a:t>
            </a:r>
            <a:r>
              <a:rPr lang="zh-CN" altLang="zh-CN" sz="3200" b="1" dirty="0" smtClean="0">
                <a:latin typeface="+mn-ea"/>
              </a:rPr>
              <a:t>ú）</a:t>
            </a:r>
            <a:endParaRPr lang="zh-CN" altLang="en-US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5580112" y="126876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y</a:t>
            </a:r>
            <a:r>
              <a:rPr lang="zh-CN" altLang="zh-CN" sz="3200" b="1" dirty="0" smtClean="0">
                <a:latin typeface="+mn-ea"/>
              </a:rPr>
              <a:t>í</a:t>
            </a:r>
            <a:r>
              <a:rPr lang="en-US" altLang="zh-CN" sz="3200" b="1" dirty="0" err="1" smtClean="0">
                <a:latin typeface="+mn-ea"/>
              </a:rPr>
              <a:t>ng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5508104" y="198884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n</a:t>
            </a:r>
            <a:r>
              <a:rPr lang="zh-CN" altLang="zh-CN" sz="3200" b="1" dirty="0" smtClean="0">
                <a:latin typeface="+mn-ea"/>
              </a:rPr>
              <a:t>á</a:t>
            </a:r>
            <a:r>
              <a:rPr lang="en-US" altLang="zh-CN" sz="3200" b="1" dirty="0" smtClean="0">
                <a:latin typeface="+mn-ea"/>
              </a:rPr>
              <a:t>o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5508104" y="270892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zh</a:t>
            </a:r>
            <a:r>
              <a:rPr lang="zh-CN" altLang="zh-CN" sz="3200" b="1" dirty="0" smtClean="0">
                <a:latin typeface="+mn-ea"/>
              </a:rPr>
              <a:t>ē</a:t>
            </a:r>
            <a:r>
              <a:rPr lang="en-US" altLang="zh-CN" sz="3200" b="1" dirty="0" err="1" smtClean="0">
                <a:latin typeface="+mn-ea"/>
              </a:rPr>
              <a:t>ng</a:t>
            </a:r>
            <a:r>
              <a:rPr lang="en-US" altLang="zh-CN" sz="3200" b="1" dirty="0" smtClean="0">
                <a:latin typeface="+mn-ea"/>
              </a:rPr>
              <a:t> r</a:t>
            </a:r>
            <a:r>
              <a:rPr lang="zh-CN" altLang="zh-CN" sz="3200" b="1" dirty="0" smtClean="0">
                <a:latin typeface="+mn-ea"/>
              </a:rPr>
              <a:t>ó</a:t>
            </a:r>
            <a:r>
              <a:rPr lang="en-US" altLang="zh-CN" sz="3200" b="1" dirty="0" err="1" smtClean="0">
                <a:latin typeface="+mn-ea"/>
              </a:rPr>
              <a:t>ng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5580112" y="342900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ch</a:t>
            </a:r>
            <a:r>
              <a:rPr lang="zh-CN" altLang="zh-CN" sz="3200" b="1" dirty="0" smtClean="0">
                <a:latin typeface="+mn-ea"/>
              </a:rPr>
              <a:t>á</a:t>
            </a:r>
            <a:r>
              <a:rPr lang="en-US" altLang="zh-CN" sz="3200" b="1" dirty="0" smtClean="0">
                <a:latin typeface="+mn-ea"/>
              </a:rPr>
              <a:t>n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5580112" y="414908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z</a:t>
            </a:r>
            <a:r>
              <a:rPr lang="zh-CN" altLang="zh-CN" sz="3200" b="1" dirty="0" smtClean="0">
                <a:latin typeface="+mn-ea"/>
              </a:rPr>
              <a:t>ī</a:t>
            </a:r>
            <a:r>
              <a:rPr lang="en-US" altLang="zh-CN" sz="3200" b="1" dirty="0" smtClean="0">
                <a:latin typeface="+mn-ea"/>
              </a:rPr>
              <a:t> </a:t>
            </a:r>
            <a:r>
              <a:rPr lang="en-US" altLang="zh-CN" sz="3200" b="1" dirty="0" err="1" smtClean="0">
                <a:latin typeface="+mn-ea"/>
              </a:rPr>
              <a:t>ji</a:t>
            </a:r>
            <a:r>
              <a:rPr lang="zh-CN" altLang="zh-CN" sz="3200" b="1" dirty="0" smtClean="0">
                <a:latin typeface="+mn-ea"/>
              </a:rPr>
              <a:t>ē）</a:t>
            </a:r>
            <a:endParaRPr lang="zh-CN" alt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5508104" y="486916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pīng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5436096" y="5589240"/>
            <a:ext cx="14401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（</a:t>
            </a:r>
            <a:r>
              <a:rPr lang="en-US" altLang="zh-CN" sz="3200" b="1" dirty="0" err="1" smtClean="0">
                <a:latin typeface="+mn-ea"/>
              </a:rPr>
              <a:t>sh</a:t>
            </a:r>
            <a:r>
              <a:rPr lang="zh-CN" altLang="zh-CN" sz="3200" b="1" dirty="0" smtClean="0">
                <a:latin typeface="+mn-ea"/>
              </a:rPr>
              <a:t>ǔ</a:t>
            </a:r>
            <a:r>
              <a:rPr lang="en-US" altLang="zh-CN" sz="3200" b="1" dirty="0" smtClean="0">
                <a:latin typeface="+mn-ea"/>
              </a:rPr>
              <a:t>n</a:t>
            </a:r>
            <a:r>
              <a:rPr lang="zh-CN" altLang="zh-CN" sz="3200" b="1" dirty="0" smtClean="0">
                <a:latin typeface="+mn-ea"/>
              </a:rPr>
              <a:t>）</a:t>
            </a:r>
            <a:endParaRPr lang="zh-CN" altLang="en-US" sz="3200" b="1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36712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噫吁嚱，危乎高哉！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蜀道之难，难于上青天！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蚕丛及鱼凫，开国何茫然！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尔来四万八千岁，不与秦塞通人烟。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西当太白有鸟道，可以横绝峨眉巅。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地崩山摧壮士死，然后天梯石栈相钩连。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450912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  <p:pic>
        <p:nvPicPr>
          <p:cNvPr id="5" name="李白 - 蜀道难 - 朗诵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404664"/>
            <a:ext cx="808856" cy="8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2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0"/>
            <a:ext cx="4680520" cy="7090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上有六龙回日之高标，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下有冲波逆折之回川。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黄鹤之飞尚不得过，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猿猱欲度愁攀援。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青泥何盘盘，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百步九折萦岩峦。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扪参历井仰胁息，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以手抚膺坐长叹。</a:t>
            </a:r>
            <a:r>
              <a:rPr lang="en-US" altLang="zh-CN" b="1" dirty="0" smtClean="0">
                <a:latin typeface="+mn-ea"/>
              </a:rPr>
              <a:t/>
            </a:r>
            <a:br>
              <a:rPr lang="en-US" altLang="zh-CN" b="1" dirty="0" smtClean="0">
                <a:latin typeface="+mn-ea"/>
              </a:rPr>
            </a:b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02359"/>
            <a:ext cx="640871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问君西游何时还？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畏途巉岩不可攀。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但见悲鸟号古木，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雄飞雌从绕林间。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又闻子规啼夜月，愁空山。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蜀道之难</a:t>
            </a:r>
            <a:r>
              <a:rPr lang="en-US" altLang="zh-CN" sz="3600" b="1" dirty="0" smtClean="0">
                <a:latin typeface="+mn-ea"/>
              </a:rPr>
              <a:t>,</a:t>
            </a:r>
            <a:r>
              <a:rPr lang="zh-CN" altLang="zh-CN" sz="3600" b="1" dirty="0" smtClean="0">
                <a:latin typeface="+mn-ea"/>
              </a:rPr>
              <a:t>难于上青天，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使人听此凋朱颜！</a:t>
            </a:r>
            <a:r>
              <a:rPr lang="en-US" altLang="zh-CN" sz="2800" b="1" dirty="0" smtClean="0">
                <a:latin typeface="+mn-ea"/>
              </a:rPr>
              <a:t/>
            </a:r>
            <a:br>
              <a:rPr lang="en-US" altLang="zh-CN" sz="2800" b="1" dirty="0" smtClean="0">
                <a:latin typeface="+mn-ea"/>
              </a:rPr>
            </a:b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748883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连峰去天不盈尺，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枯松倒挂倚绝壁。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飞湍瀑流争喧豗，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砯崖转石万壑雷。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其险也如此，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嗟尔远道之人胡为乎来哉！ 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剑阁峥嵘而崔嵬，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一夫当关，万夫莫开。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04664"/>
            <a:ext cx="63367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所守或匪亲，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化为狼与豺。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朝避猛虎，夕避长蛇；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磨牙吮血，杀人如麻。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锦城虽云乐，不如早还家。</a:t>
            </a:r>
            <a:r>
              <a:rPr lang="en-US" altLang="zh-CN" sz="3600" b="1" dirty="0" smtClean="0">
                <a:latin typeface="+mn-ea"/>
              </a:rPr>
              <a:t/>
            </a:r>
            <a:br>
              <a:rPr lang="en-US" altLang="zh-CN" sz="3600" b="1" dirty="0" smtClean="0">
                <a:latin typeface="+mn-ea"/>
              </a:rPr>
            </a:br>
            <a:r>
              <a:rPr lang="zh-CN" altLang="zh-CN" sz="3600" b="1" dirty="0" smtClean="0">
                <a:latin typeface="+mn-ea"/>
              </a:rPr>
              <a:t>蜀道之难</a:t>
            </a:r>
            <a:r>
              <a:rPr lang="en-US" altLang="zh-CN" sz="3600" b="1" dirty="0" smtClean="0">
                <a:latin typeface="+mn-ea"/>
              </a:rPr>
              <a:t>,</a:t>
            </a:r>
            <a:r>
              <a:rPr lang="zh-CN" altLang="zh-CN" sz="3600" b="1" dirty="0" smtClean="0">
                <a:latin typeface="+mn-ea"/>
              </a:rPr>
              <a:t>难于上青天，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侧身西望长咨嗟！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60648"/>
            <a:ext cx="676875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1</a:t>
            </a:r>
            <a:r>
              <a:rPr lang="zh-CN" altLang="en-US" sz="4400" b="1" dirty="0" smtClean="0">
                <a:latin typeface="+mn-ea"/>
              </a:rPr>
              <a:t>）猿猱欲度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愁</a:t>
            </a:r>
            <a:r>
              <a:rPr lang="zh-CN" altLang="en-US" sz="4400" b="1" dirty="0" smtClean="0">
                <a:latin typeface="+mn-ea"/>
              </a:rPr>
              <a:t>攀援。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2</a:t>
            </a:r>
            <a:r>
              <a:rPr lang="zh-CN" altLang="en-US" sz="4400" b="1" dirty="0" smtClean="0">
                <a:latin typeface="+mn-ea"/>
              </a:rPr>
              <a:t>）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雄</a:t>
            </a:r>
            <a:r>
              <a:rPr lang="zh-CN" altLang="en-US" sz="4400" b="1" dirty="0" smtClean="0">
                <a:latin typeface="+mn-ea"/>
              </a:rPr>
              <a:t>飞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雌</a:t>
            </a:r>
            <a:r>
              <a:rPr lang="zh-CN" altLang="en-US" sz="4400" b="1" dirty="0" smtClean="0">
                <a:latin typeface="+mn-ea"/>
              </a:rPr>
              <a:t>从绕林间。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3</a:t>
            </a:r>
            <a:r>
              <a:rPr lang="zh-CN" altLang="en-US" sz="4400" b="1" dirty="0" smtClean="0">
                <a:latin typeface="+mn-ea"/>
              </a:rPr>
              <a:t>）使人听此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凋</a:t>
            </a:r>
            <a:r>
              <a:rPr lang="zh-CN" altLang="en-US" sz="4400" b="1" dirty="0" smtClean="0">
                <a:latin typeface="+mn-ea"/>
              </a:rPr>
              <a:t>朱颜。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4</a:t>
            </a:r>
            <a:r>
              <a:rPr lang="zh-CN" altLang="en-US" sz="4400" b="1" dirty="0" smtClean="0">
                <a:latin typeface="+mn-ea"/>
              </a:rPr>
              <a:t>）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砯</a:t>
            </a:r>
            <a:r>
              <a:rPr lang="zh-CN" altLang="en-US" sz="4400" b="1" dirty="0" smtClean="0">
                <a:latin typeface="+mn-ea"/>
              </a:rPr>
              <a:t>崖转石万壑雷。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5</a:t>
            </a:r>
            <a:r>
              <a:rPr lang="zh-CN" altLang="en-US" sz="4400" b="1" dirty="0" smtClean="0">
                <a:latin typeface="+mn-ea"/>
              </a:rPr>
              <a:t>）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朝</a:t>
            </a:r>
            <a:r>
              <a:rPr lang="zh-CN" altLang="en-US" sz="4400" b="1" dirty="0" smtClean="0">
                <a:latin typeface="+mn-ea"/>
              </a:rPr>
              <a:t>避猛虎，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夕</a:t>
            </a:r>
            <a:r>
              <a:rPr lang="zh-CN" altLang="en-US" sz="4400" b="1" dirty="0" smtClean="0">
                <a:latin typeface="+mn-ea"/>
              </a:rPr>
              <a:t>避长</a:t>
            </a:r>
            <a:r>
              <a:rPr lang="zh-CN" altLang="en-US" sz="4400" b="1" dirty="0" smtClean="0">
                <a:latin typeface="+mn-ea"/>
              </a:rPr>
              <a:t>蛇。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（</a:t>
            </a:r>
            <a:r>
              <a:rPr lang="en-US" altLang="zh-CN" sz="4400" b="1" dirty="0" smtClean="0">
                <a:latin typeface="+mn-ea"/>
              </a:rPr>
              <a:t>6</a:t>
            </a:r>
            <a:r>
              <a:rPr lang="zh-CN" altLang="en-US" sz="4400" b="1" dirty="0" smtClean="0">
                <a:latin typeface="+mn-ea"/>
              </a:rPr>
              <a:t>）</a:t>
            </a:r>
            <a:r>
              <a:rPr lang="zh-CN" altLang="en-US" sz="4400" b="1" dirty="0" smtClean="0">
                <a:latin typeface="+mn-ea"/>
              </a:rPr>
              <a:t>侧</a:t>
            </a:r>
            <a:r>
              <a:rPr lang="zh-CN" altLang="en-US" sz="4400" b="1" dirty="0" smtClean="0">
                <a:latin typeface="+mn-ea"/>
              </a:rPr>
              <a:t>身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西</a:t>
            </a:r>
            <a:r>
              <a:rPr lang="zh-CN" altLang="en-US" sz="4400" b="1" dirty="0" smtClean="0">
                <a:latin typeface="+mn-ea"/>
              </a:rPr>
              <a:t>望长咨嗟。 </a:t>
            </a:r>
            <a:endParaRPr lang="zh-CN" altLang="en-US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4800" dirty="0"/>
          </a:p>
        </p:txBody>
      </p:sp>
      <p:pic>
        <p:nvPicPr>
          <p:cNvPr id="3" name="图片 2" descr="36075603944246280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155092" cy="20079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417" y="2132856"/>
            <a:ext cx="1538883" cy="4725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词的活用</a:t>
            </a:r>
            <a:endParaRPr lang="zh-CN" altLang="en-US" sz="8800" b="1" dirty="0">
              <a:solidFill>
                <a:srgbClr val="7030A0"/>
              </a:soli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17803"/>
            <a:ext cx="676875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开</a:t>
            </a:r>
            <a:r>
              <a:rPr lang="zh-CN" altLang="en-US" sz="4000" b="1" dirty="0" smtClean="0"/>
              <a:t>国何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茫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然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茫然：渺</a:t>
            </a:r>
            <a:r>
              <a:rPr lang="zh-CN" altLang="en-US" sz="2800" dirty="0" smtClean="0"/>
              <a:t>远貌</a:t>
            </a:r>
            <a:r>
              <a:rPr lang="zh-CN" altLang="en-US" sz="2800" dirty="0" smtClean="0"/>
              <a:t>。意</a:t>
            </a:r>
            <a:r>
              <a:rPr lang="zh-CN" altLang="en-US" sz="2800" dirty="0" smtClean="0"/>
              <a:t>谓远古事迹，茫昧难详。</a:t>
            </a: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尔</a:t>
            </a:r>
            <a:r>
              <a:rPr lang="zh-CN" altLang="en-US" sz="4000" b="1" dirty="0" smtClean="0"/>
              <a:t>来四万八千</a:t>
            </a:r>
            <a:r>
              <a:rPr lang="zh-CN" altLang="en-US" sz="4000" b="1" dirty="0" smtClean="0"/>
              <a:t>岁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尔：那</a:t>
            </a:r>
            <a:r>
              <a:rPr lang="zh-CN" altLang="en-US" sz="2800" dirty="0" smtClean="0"/>
              <a:t>，指开国之初。</a:t>
            </a:r>
          </a:p>
          <a:p>
            <a:r>
              <a:rPr lang="zh-CN" altLang="en-US" sz="4000" b="1" dirty="0" smtClean="0"/>
              <a:t>不</a:t>
            </a:r>
            <a:r>
              <a:rPr lang="zh-CN" altLang="en-US" sz="4000" b="1" dirty="0" smtClean="0"/>
              <a:t>与秦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塞通人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烟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塞：山</a:t>
            </a:r>
            <a:r>
              <a:rPr lang="zh-CN" altLang="en-US" sz="2800" dirty="0" smtClean="0"/>
              <a:t>川险要的地方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通</a:t>
            </a:r>
            <a:r>
              <a:rPr lang="zh-CN" altLang="en-US" sz="2800" dirty="0" smtClean="0"/>
              <a:t>人</a:t>
            </a:r>
            <a:r>
              <a:rPr lang="zh-CN" altLang="en-US" sz="2800" dirty="0" smtClean="0"/>
              <a:t>烟：相</a:t>
            </a:r>
            <a:r>
              <a:rPr lang="zh-CN" altLang="en-US" sz="2800" dirty="0" smtClean="0"/>
              <a:t>互往来。</a:t>
            </a:r>
          </a:p>
          <a:p>
            <a:r>
              <a:rPr lang="zh-CN" altLang="en-US" sz="4000" b="1" dirty="0" smtClean="0"/>
              <a:t>可</a:t>
            </a:r>
            <a:r>
              <a:rPr lang="zh-CN" altLang="en-US" sz="4000" b="1" dirty="0" smtClean="0"/>
              <a:t>以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横绝</a:t>
            </a:r>
            <a:r>
              <a:rPr lang="zh-CN" altLang="en-US" sz="4000" b="1" dirty="0" smtClean="0"/>
              <a:t>峨眉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巅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横绝：横</a:t>
            </a:r>
            <a:r>
              <a:rPr lang="zh-CN" altLang="en-US" sz="2800" dirty="0" smtClean="0"/>
              <a:t>着飞过去。</a:t>
            </a:r>
            <a:r>
              <a:rPr lang="zh-CN" altLang="en-US" sz="2800" dirty="0" smtClean="0"/>
              <a:t>巅：顶</a:t>
            </a:r>
            <a:r>
              <a:rPr lang="zh-CN" altLang="en-US" sz="2800" dirty="0" smtClean="0"/>
              <a:t>峰。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3806625"/>
            <a:ext cx="3779912" cy="3051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2280" y="908720"/>
            <a:ext cx="166199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释义</a:t>
            </a:r>
            <a:endParaRPr lang="zh-CN" altLang="en-US" sz="9600" b="1" dirty="0">
              <a:solidFill>
                <a:srgbClr val="7030A0"/>
              </a:soli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8471"/>
            <a:ext cx="576064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上有六龙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回</a:t>
            </a:r>
            <a:r>
              <a:rPr lang="zh-CN" altLang="en-US" sz="4000" b="1" dirty="0" smtClean="0"/>
              <a:t>日之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高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标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回：迂</a:t>
            </a:r>
            <a:r>
              <a:rPr lang="zh-CN" altLang="en-US" sz="2800" dirty="0" smtClean="0"/>
              <a:t>回、绕道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高标：可</a:t>
            </a:r>
            <a:r>
              <a:rPr lang="zh-CN" altLang="en-US" sz="2800" dirty="0" smtClean="0"/>
              <a:t>以做一方标志的最高峰。</a:t>
            </a:r>
          </a:p>
          <a:p>
            <a:r>
              <a:rPr lang="zh-CN" altLang="en-US" sz="4000" b="1" dirty="0" smtClean="0">
                <a:latin typeface="+mn-ea"/>
              </a:rPr>
              <a:t>下有冲波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逆折</a:t>
            </a:r>
            <a:r>
              <a:rPr lang="zh-CN" altLang="en-US" sz="4000" b="1" dirty="0" smtClean="0">
                <a:latin typeface="+mn-ea"/>
              </a:rPr>
              <a:t>之回</a:t>
            </a:r>
            <a:r>
              <a:rPr lang="zh-CN" altLang="en-US" sz="4000" b="1" dirty="0" smtClean="0">
                <a:latin typeface="+mn-ea"/>
              </a:rPr>
              <a:t>川</a:t>
            </a:r>
            <a:endParaRPr lang="en-US" altLang="zh-CN" sz="4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逆折：回</a:t>
            </a:r>
            <a:r>
              <a:rPr lang="zh-CN" altLang="en-US" sz="2800" dirty="0" smtClean="0"/>
              <a:t>旋、倒流。</a:t>
            </a: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扪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参</a:t>
            </a:r>
            <a:r>
              <a:rPr lang="zh-CN" altLang="en-US" sz="4000" b="1" dirty="0" smtClean="0"/>
              <a:t>历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井</a:t>
            </a:r>
            <a:r>
              <a:rPr lang="zh-CN" altLang="en-US" sz="4000" b="1" dirty="0" smtClean="0"/>
              <a:t>仰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胁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息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扪：摸</a:t>
            </a:r>
            <a:r>
              <a:rPr lang="zh-CN" altLang="en-US" sz="2800" dirty="0" smtClean="0"/>
              <a:t>。参、</a:t>
            </a:r>
            <a:r>
              <a:rPr lang="zh-CN" altLang="en-US" sz="2800" dirty="0" smtClean="0"/>
              <a:t>井：皆</a:t>
            </a:r>
            <a:r>
              <a:rPr lang="zh-CN" altLang="en-US" sz="2800" dirty="0" smtClean="0"/>
              <a:t>星宿名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胁</a:t>
            </a:r>
            <a:r>
              <a:rPr lang="zh-CN" altLang="en-US" sz="2800" dirty="0" smtClean="0"/>
              <a:t>息，屏住呼吸。</a:t>
            </a:r>
          </a:p>
          <a:p>
            <a:r>
              <a:rPr lang="zh-CN" altLang="en-US" sz="4000" b="1" dirty="0" smtClean="0"/>
              <a:t>以手抚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膺</a:t>
            </a:r>
            <a:r>
              <a:rPr lang="zh-CN" altLang="en-US" sz="4000" b="1" dirty="0" smtClean="0"/>
              <a:t>坐长</a:t>
            </a:r>
            <a:r>
              <a:rPr lang="zh-CN" altLang="en-US" sz="4000" b="1" dirty="0" smtClean="0"/>
              <a:t>叹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膺：胸</a:t>
            </a:r>
            <a:r>
              <a:rPr lang="zh-CN" altLang="en-US" sz="2800" dirty="0" smtClean="0"/>
              <a:t>口。</a:t>
            </a:r>
          </a:p>
          <a:p>
            <a:endParaRPr lang="zh-CN" altLang="en-US" dirty="0"/>
          </a:p>
        </p:txBody>
      </p:sp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1504" y="3861048"/>
            <a:ext cx="3712496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597666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连峰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去</a:t>
            </a:r>
            <a:r>
              <a:rPr lang="zh-CN" altLang="en-US" sz="4000" b="1" dirty="0" smtClean="0"/>
              <a:t>天不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盈</a:t>
            </a:r>
            <a:r>
              <a:rPr lang="zh-CN" altLang="en-US" sz="4000" b="1" dirty="0" smtClean="0"/>
              <a:t>尺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去：距、离。盈：满、足。</a:t>
            </a:r>
          </a:p>
          <a:p>
            <a:r>
              <a:rPr lang="zh-CN" altLang="en-US" sz="4000" b="1" dirty="0" smtClean="0"/>
              <a:t>所守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或匪</a:t>
            </a:r>
            <a:r>
              <a:rPr lang="zh-CN" altLang="en-US" sz="4000" b="1" dirty="0" smtClean="0"/>
              <a:t>亲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或：倘若。匪：同“非”。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4000" b="1" dirty="0" smtClean="0"/>
              <a:t>化为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狼与豺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狼与豺：比喻叛乱的人。</a:t>
            </a:r>
          </a:p>
          <a:p>
            <a:r>
              <a:rPr lang="zh-CN" altLang="en-US" sz="4000" b="1" dirty="0" smtClean="0"/>
              <a:t>侧身西望长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咨嗟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咨嗟：叹息。</a:t>
            </a:r>
          </a:p>
          <a:p>
            <a:r>
              <a:rPr lang="zh-CN" altLang="en-US" dirty="0" smtClean="0"/>
              <a:t> </a:t>
            </a:r>
            <a:endParaRPr lang="zh-CN" altLang="en-US" dirty="0"/>
          </a:p>
        </p:txBody>
      </p:sp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3904" y="3645025"/>
            <a:ext cx="3980096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052736"/>
            <a:ext cx="1661993" cy="4176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b="1" dirty="0" smtClean="0">
                <a:latin typeface="叶根友毛笔行书2.0版" pitchFamily="2" charset="-122"/>
                <a:ea typeface="叶根友毛笔行书2.0版" pitchFamily="2" charset="-122"/>
              </a:rPr>
              <a:t>蜀道难</a:t>
            </a:r>
            <a:endParaRPr lang="zh-CN" altLang="en-US" sz="96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537321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李白</a:t>
            </a:r>
            <a:endParaRPr lang="zh-CN" altLang="en-US" sz="6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56247"/>
            <a:ext cx="7704856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 </a:t>
            </a:r>
            <a:r>
              <a:rPr lang="zh-CN" altLang="en-US" sz="4000" b="1" dirty="0" smtClean="0"/>
              <a:t>啊！多么险峻，多么高！蜀道难走，比上天还难。传说中蚕丛和鱼凫两个蜀王，开国的事情多么渺茫不清。从那以后经过四万八千年，才和秦地的人有交通。西边挡着太白山，只有鸟道，高飞的鸟才可以横渡峨嵋山顶。直到地崩山塌壮士都被压死，然后才有了天梯与石栈相互连接。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3200" dirty="0" smtClean="0"/>
              <a:t>　　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　　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    上面有即使是拉车的六龙也要绕弯的最高峰，下面有冲激高溅的波浪逆折的漩涡。高飞的黄鹤尚且飞不过去，猿猴想过去，发愁没有地方可以攀援。青泥山迂回曲折，很短的路程内要转很多弯，盘绕着山峰。屏住呼吸伸手可以摸到星星，用手摸着胸口空叹息。</a:t>
            </a:r>
            <a:endParaRPr lang="zh-CN" altLang="en-US" sz="40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3137"/>
            <a:ext cx="77048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　　          </a:t>
            </a:r>
            <a:r>
              <a:rPr lang="zh-CN" altLang="en-US" sz="4000" b="1" dirty="0" smtClean="0">
                <a:latin typeface="+mn-ea"/>
              </a:rPr>
              <a:t>问你西游什么时侯回来？可怕的路途，陡峭的山岩难以攀登。只见鸟儿叫声凄厉，在古树上悲鸣，雌的和雄的在林间环绕飞翔。又听见杜鹃在月夜里啼叫，哀愁充满空山。蜀道难走啊，比上天还难，让人听了这话红颜衰谢。连绵的山峰离天不到一尺，枯松靠着陡直的绝壁倒挂着。</a:t>
            </a:r>
            <a:endParaRPr lang="zh-CN" altLang="en-US" sz="40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84887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  急流瀑布争着喧嚣而下，撞击山崖使石头翻滚发出雷鸣般声响。就是这么危险，你这远道的人，为什么来到这里？剑阁高峻崎岖而突兀不平，一个人守住关口，万人也打不开。守关的如果不可靠，就会变成当道的豺狼。早晨要躲避猛虎，晚上要提防长蛇，磨着牙齿吸人血，杀的人数不清。锦城虽然是个安乐的地方，还是不如回家好。蜀道难走啊，比上天还难，侧过身向西望着，长长地叹息！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噫吁嚱，危乎高哉！蜀道之难，难于上青天！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85293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蜀道之难</a:t>
            </a:r>
            <a:r>
              <a:rPr lang="en-US" altLang="zh-CN" sz="2800" b="1" dirty="0" smtClean="0"/>
              <a:t>,</a:t>
            </a:r>
            <a:r>
              <a:rPr lang="zh-CN" altLang="zh-CN" sz="2800" b="1" dirty="0" smtClean="0"/>
              <a:t>难于上青天，使人听此凋朱颜！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479715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蜀道之难</a:t>
            </a:r>
            <a:r>
              <a:rPr lang="en-US" altLang="zh-CN" sz="2800" b="1" dirty="0" smtClean="0"/>
              <a:t>,</a:t>
            </a:r>
            <a:r>
              <a:rPr lang="zh-CN" altLang="zh-CN" sz="2800" b="1" dirty="0" smtClean="0"/>
              <a:t>难于上青天，侧身西望长咨嗟！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10026"/>
            <a:ext cx="856895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200" b="1" dirty="0" smtClean="0">
                <a:solidFill>
                  <a:srgbClr val="7030A0"/>
                </a:solidFill>
              </a:rPr>
              <a:t>开篇 ：蜀道之难，难于上青天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                                                     </a:t>
            </a:r>
            <a:r>
              <a:rPr lang="zh-CN" altLang="zh-CN" sz="2400" b="1" dirty="0" smtClean="0"/>
              <a:t>蜀道之始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</a:t>
            </a:r>
            <a:r>
              <a:rPr lang="zh-CN" altLang="zh-CN" sz="2400" b="1" dirty="0" smtClean="0"/>
              <a:t>一叹高：难行</a:t>
            </a:r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蜀道高峻</a:t>
            </a:r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奇壮风光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                                    </a:t>
            </a:r>
            <a:r>
              <a:rPr lang="zh-CN" altLang="zh-CN" sz="2400" b="1" dirty="0" smtClean="0"/>
              <a:t>攀道感受</a:t>
            </a:r>
          </a:p>
          <a:p>
            <a:pPr algn="ctr"/>
            <a:r>
              <a:rPr lang="zh-CN" altLang="zh-CN" sz="3200" b="1" dirty="0" smtClean="0">
                <a:solidFill>
                  <a:srgbClr val="7030A0"/>
                </a:solidFill>
              </a:rPr>
              <a:t>过渡： 蜀道之难，难于上青天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                                     </a:t>
            </a:r>
            <a:r>
              <a:rPr lang="zh-CN" altLang="zh-CN" sz="2400" b="1" dirty="0" smtClean="0"/>
              <a:t>景物凄清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</a:t>
            </a:r>
            <a:r>
              <a:rPr lang="zh-CN" altLang="zh-CN" sz="2400" b="1" dirty="0" smtClean="0"/>
              <a:t>二叹险：可畏 </a:t>
            </a:r>
            <a:r>
              <a:rPr lang="en-US" altLang="zh-CN" sz="2400" b="1" dirty="0" smtClean="0"/>
              <a:t>                                   </a:t>
            </a:r>
            <a:r>
              <a:rPr lang="zh-CN" altLang="zh-CN" sz="2400" b="1" dirty="0" smtClean="0"/>
              <a:t>劝阻友人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                                     </a:t>
            </a:r>
            <a:r>
              <a:rPr lang="zh-CN" altLang="zh-CN" sz="2400" b="1" dirty="0" smtClean="0"/>
              <a:t>山恶水险</a:t>
            </a:r>
          </a:p>
          <a:p>
            <a:pPr algn="ctr"/>
            <a:r>
              <a:rPr lang="zh-CN" altLang="zh-CN" sz="3200" b="1" dirty="0" smtClean="0">
                <a:solidFill>
                  <a:srgbClr val="7030A0"/>
                </a:solidFill>
              </a:rPr>
              <a:t>结尾：蜀道之难，难于上青天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                                                  </a:t>
            </a:r>
            <a:r>
              <a:rPr lang="zh-CN" altLang="zh-CN" sz="2400" b="1" dirty="0" smtClean="0"/>
              <a:t>剑阁险要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  </a:t>
            </a:r>
            <a:r>
              <a:rPr lang="zh-CN" altLang="zh-CN" sz="2400" b="1" dirty="0" smtClean="0"/>
              <a:t>三叹要：申戒</a:t>
            </a:r>
            <a:r>
              <a:rPr lang="en-US" altLang="zh-CN" sz="2400" b="1" dirty="0" smtClean="0"/>
              <a:t>                                     </a:t>
            </a:r>
            <a:r>
              <a:rPr lang="zh-CN" altLang="zh-CN" sz="2400" b="1" dirty="0" smtClean="0"/>
              <a:t>戒统治者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                                               </a:t>
            </a:r>
            <a:r>
              <a:rPr lang="zh-CN" altLang="zh-CN" sz="2400" b="1" dirty="0" smtClean="0"/>
              <a:t>人祸之残</a:t>
            </a:r>
            <a:endParaRPr lang="zh-CN" altLang="zh-CN" sz="2400" b="1" dirty="0"/>
          </a:p>
        </p:txBody>
      </p:sp>
      <p:sp>
        <p:nvSpPr>
          <p:cNvPr id="4" name="左大括号 3"/>
          <p:cNvSpPr/>
          <p:nvPr/>
        </p:nvSpPr>
        <p:spPr>
          <a:xfrm>
            <a:off x="3995936" y="980728"/>
            <a:ext cx="72008" cy="11521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右大括号 4"/>
          <p:cNvSpPr/>
          <p:nvPr/>
        </p:nvSpPr>
        <p:spPr>
          <a:xfrm>
            <a:off x="5652120" y="980728"/>
            <a:ext cx="144016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左大括号 6"/>
          <p:cNvSpPr/>
          <p:nvPr/>
        </p:nvSpPr>
        <p:spPr>
          <a:xfrm>
            <a:off x="3923928" y="3140968"/>
            <a:ext cx="288032" cy="12241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大括号 7"/>
          <p:cNvSpPr/>
          <p:nvPr/>
        </p:nvSpPr>
        <p:spPr>
          <a:xfrm>
            <a:off x="5724128" y="3068960"/>
            <a:ext cx="216024" cy="12961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4067944" y="5373216"/>
            <a:ext cx="216024" cy="115212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5796136" y="5373216"/>
            <a:ext cx="288032" cy="11521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一叹“</a:t>
            </a:r>
            <a:r>
              <a:rPr lang="zh-CN" altLang="zh-CN" sz="6000" b="1" dirty="0" smtClean="0">
                <a:solidFill>
                  <a:srgbClr val="FF0000"/>
                </a:solidFill>
                <a:latin typeface="+mj-ea"/>
                <a:ea typeface="+mj-ea"/>
              </a:rPr>
              <a:t>高</a:t>
            </a:r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endParaRPr lang="zh-CN" altLang="en-US" sz="6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772816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蚕丛及鱼凫，开国何茫然。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尔来四万八千岁，不与秦塞通人烟。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西当太白有鸟道，可以横绝娥眉</a:t>
            </a:r>
            <a:r>
              <a:rPr lang="zh-CN" altLang="en-US" sz="3600" b="1" dirty="0" smtClean="0">
                <a:latin typeface="+mn-ea"/>
              </a:rPr>
              <a:t>巅</a:t>
            </a:r>
            <a:r>
              <a:rPr lang="zh-CN" altLang="zh-CN" sz="3600" b="1" dirty="0" smtClean="0">
                <a:latin typeface="+mn-ea"/>
              </a:rPr>
              <a:t>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+mn-ea"/>
              </a:rPr>
              <a:t>地崩山摧壮士死，然后天梯石栈相勾连</a:t>
            </a:r>
            <a:r>
              <a:rPr lang="zh-CN" altLang="en-US" sz="3600" b="1" dirty="0" smtClean="0">
                <a:latin typeface="+mn-ea"/>
              </a:rPr>
              <a:t>。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88640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二叹“</a:t>
            </a:r>
            <a:r>
              <a:rPr lang="zh-CN" altLang="zh-CN" sz="6000" b="1" dirty="0" smtClean="0">
                <a:solidFill>
                  <a:srgbClr val="FF0000"/>
                </a:solidFill>
                <a:latin typeface="+mj-ea"/>
                <a:ea typeface="+mj-ea"/>
              </a:rPr>
              <a:t>险</a:t>
            </a:r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endParaRPr lang="zh-CN" altLang="en-US" sz="6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806489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/>
              <a:t>上有六龙回日之高标，下有冲波逆折之回川，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黄鹤之飞尚不得过，猿猱欲度愁攀缘。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青泥何盘盘，百步九折萦岩峦。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扪参历井仰胁息。以手抚膺坐长叹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r>
              <a:rPr lang="zh-CN" altLang="zh-CN" sz="3200" b="1" dirty="0" smtClean="0">
                <a:latin typeface="+mn-ea"/>
              </a:rPr>
              <a:t>但见悲鸟号古木，雄飞雌从绕林间。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zh-CN" sz="3200" b="1" dirty="0" smtClean="0">
                <a:latin typeface="+mn-ea"/>
              </a:rPr>
              <a:t>又闻子规啼夜月，愁空山。</a:t>
            </a:r>
            <a:endParaRPr lang="zh-CN" altLang="en-US" sz="3200" dirty="0" smtClean="0">
              <a:latin typeface="+mn-ea"/>
            </a:endParaRP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88640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j-ea"/>
                <a:ea typeface="+mj-ea"/>
              </a:rPr>
              <a:t>三叹“要”</a:t>
            </a:r>
            <a:endParaRPr lang="zh-CN" altLang="en-US" sz="6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916832"/>
            <a:ext cx="79928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+mn-ea"/>
              </a:rPr>
              <a:t>连峰去天不盈尺，枯松倒挂倚绝壁。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飞湍瀑流争喧豗，砯崖转石万壑雷。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其险也如此，嗟尔远道之人胡为乎来哉！ 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剑阁峥嵘而崔嵬，一夫当关，万夫莫开。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所守或匪亲，化为狼与豺。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朝避猛虎，夕避长蛇；磨牙吮血，杀人如麻。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锦城虽云乐，不如早还家。</a:t>
            </a:r>
            <a:r>
              <a:rPr lang="en-US" altLang="zh-CN" sz="3200" b="1" dirty="0" smtClean="0">
                <a:latin typeface="+mn-ea"/>
              </a:rPr>
              <a:t/>
            </a:r>
            <a:br>
              <a:rPr lang="en-US" altLang="zh-CN" sz="3200" b="1" dirty="0" smtClean="0">
                <a:latin typeface="+mn-ea"/>
              </a:rPr>
            </a:br>
            <a:r>
              <a:rPr lang="zh-CN" altLang="zh-CN" sz="3200" b="1" dirty="0" smtClean="0">
                <a:latin typeface="+mn-ea"/>
              </a:rPr>
              <a:t>蜀道之难</a:t>
            </a:r>
            <a:r>
              <a:rPr lang="en-US" altLang="zh-CN" sz="3200" b="1" dirty="0" smtClean="0">
                <a:latin typeface="+mn-ea"/>
              </a:rPr>
              <a:t>,</a:t>
            </a:r>
            <a:r>
              <a:rPr lang="zh-CN" altLang="zh-CN" sz="3200" b="1" dirty="0" smtClean="0">
                <a:latin typeface="+mn-ea"/>
              </a:rPr>
              <a:t>难于上青天，侧身西望长咨嗟！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4941168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sz="36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043608" y="260648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b="1" dirty="0" smtClean="0">
                <a:solidFill>
                  <a:srgbClr val="FF0000"/>
                </a:solidFill>
              </a:rPr>
              <a:t>李白浪漫主义诗歌的特色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1484784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）运用丰富的想象，奇特的夸张，并借助神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话和幻想来描绘五彩缤纷的现实世界和幻想世界，抒发美好的理想愿望和强烈的感情。</a:t>
            </a:r>
          </a:p>
          <a:p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）场景转换自由灵活。意象的衔接组合跨度很大，纵横开阖，变幻莫测。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32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）风格多样，但以雄奇、飘逸为主。语言热情奔放，而又清新自然。</a:t>
            </a:r>
          </a:p>
          <a:p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）发展了乐府古题，不断变换句式和韵律，运用大量散文化诗句，参差错落，长短不齐。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020110401584415109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908720"/>
            <a:ext cx="3563887" cy="5949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1268760"/>
            <a:ext cx="554461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        </a:t>
            </a:r>
            <a:r>
              <a:rPr lang="zh-CN" altLang="zh-CN" sz="3600" b="1" dirty="0" smtClean="0">
                <a:latin typeface="+mn-ea"/>
              </a:rPr>
              <a:t>李白（</a:t>
            </a:r>
            <a:r>
              <a:rPr lang="en-US" altLang="zh-CN" sz="3600" b="1" dirty="0" smtClean="0">
                <a:latin typeface="+mn-ea"/>
              </a:rPr>
              <a:t>701-762</a:t>
            </a:r>
            <a:r>
              <a:rPr lang="zh-CN" altLang="zh-CN" sz="3600" b="1" dirty="0" smtClean="0">
                <a:latin typeface="+mn-ea"/>
              </a:rPr>
              <a:t>）字太白，号青莲居士，盛唐时期的著名诗人。素有“诗仙”之称，与杜甫齐名，并称“李杜”，有“大济苍生”之志。他兼善各体诗歌，尤以古诗为精，是唐代浪漫主义诗歌的代表作家。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332656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李白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72816"/>
            <a:ext cx="828092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1</a:t>
            </a:r>
            <a:r>
              <a:rPr lang="zh-CN" altLang="zh-CN" sz="3200" b="1" dirty="0" smtClean="0">
                <a:latin typeface="+mn-ea"/>
              </a:rPr>
              <a:t>、此诗即事成篇，为送别友人入蜀而作，表达对友人的担忧和关心。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2</a:t>
            </a:r>
            <a:r>
              <a:rPr lang="zh-CN" altLang="zh-CN" sz="3200" b="1" dirty="0" smtClean="0">
                <a:latin typeface="+mn-ea"/>
              </a:rPr>
              <a:t>、表面写蜀道的艰难，实则写仕途坎坷，表达诗人怀才不遇的愤懑。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</a:rPr>
              <a:t>3</a:t>
            </a:r>
            <a:r>
              <a:rPr lang="zh-CN" altLang="zh-CN" sz="3200" b="1" dirty="0" smtClean="0">
                <a:latin typeface="+mn-ea"/>
              </a:rPr>
              <a:t>、写蜀道艰难，寄予了对国事的忧虑和担心。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47864" y="404664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6000" b="1" dirty="0" smtClean="0">
                <a:solidFill>
                  <a:srgbClr val="FF0000"/>
                </a:solidFill>
              </a:rPr>
              <a:t>主旨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    </a:t>
            </a:r>
            <a:r>
              <a:rPr lang="zh-CN" altLang="zh-CN" sz="3600" b="1" dirty="0" smtClean="0">
                <a:latin typeface="+mn-ea"/>
              </a:rPr>
              <a:t>唐玄宗天宝九年（</a:t>
            </a:r>
            <a:r>
              <a:rPr lang="en-US" altLang="zh-CN" sz="3600" b="1" dirty="0" smtClean="0">
                <a:latin typeface="+mn-ea"/>
              </a:rPr>
              <a:t>742</a:t>
            </a:r>
            <a:r>
              <a:rPr lang="zh-CN" altLang="zh-CN" sz="3600" b="1" dirty="0" smtClean="0">
                <a:latin typeface="+mn-ea"/>
              </a:rPr>
              <a:t>年），李白奉召进京，他本想此行能够施展才华，有所作为，但理想很快破灭，皇帝不重用，权臣排挤，加之个人傲岸不羁，一年多便被赐金放还</a:t>
            </a:r>
            <a:r>
              <a:rPr lang="zh-CN" altLang="en-US" sz="3600" b="1" dirty="0" smtClean="0">
                <a:latin typeface="+mn-ea"/>
              </a:rPr>
              <a:t>。</a:t>
            </a:r>
            <a:r>
              <a:rPr lang="zh-CN" altLang="zh-CN" sz="3600" b="1" dirty="0" smtClean="0">
                <a:latin typeface="+mn-ea"/>
              </a:rPr>
              <a:t>于是放浪形骸，寄情山水，诗酒逍遥，最后客死</a:t>
            </a:r>
            <a:r>
              <a:rPr lang="zh-CN" altLang="en-US" sz="3600" b="1" dirty="0" smtClean="0">
                <a:latin typeface="+mn-ea"/>
              </a:rPr>
              <a:t>他乡</a:t>
            </a:r>
            <a:r>
              <a:rPr lang="zh-CN" altLang="zh-CN" sz="3600" b="1" dirty="0" smtClean="0">
                <a:latin typeface="+mn-ea"/>
              </a:rPr>
              <a:t>。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3" name="图片 2" descr="W020140120587782324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861048"/>
            <a:ext cx="7848872" cy="2685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1730</Words>
  <Application>Microsoft Office PowerPoint</Application>
  <PresentationFormat>全屏显示(4:3)</PresentationFormat>
  <Paragraphs>146</Paragraphs>
  <Slides>31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83</cp:revision>
  <dcterms:modified xsi:type="dcterms:W3CDTF">2016-09-20T02:28:39Z</dcterms:modified>
</cp:coreProperties>
</file>