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68" r:id="rId4"/>
    <p:sldId id="264" r:id="rId5"/>
    <p:sldId id="270" r:id="rId6"/>
    <p:sldId id="273" r:id="rId8"/>
    <p:sldId id="271" r:id="rId9"/>
    <p:sldId id="267" r:id="rId10"/>
    <p:sldId id="274" r:id="rId11"/>
    <p:sldId id="275" r:id="rId12"/>
    <p:sldId id="278" r:id="rId13"/>
    <p:sldId id="276" r:id="rId14"/>
    <p:sldId id="277" r:id="rId15"/>
    <p:sldId id="27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7C4D2-4215-4192-8917-4903EBDB3D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7C4D2-4215-4192-8917-4903EBDB3D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17C23-8844-46BB-87C4-7DE34ECB159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17C23-8844-46BB-87C4-7DE34ECB159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17C23-8844-46BB-87C4-7DE34ECB159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64167" y="869795"/>
            <a:ext cx="9863667" cy="2627469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/>
          <a:lstStyle>
            <a:lvl1pPr algn="l">
              <a:buFont typeface="Arial" panose="020B0604020202020204" pitchFamily="34" charset="0"/>
              <a:buNone/>
              <a:defRPr sz="6000">
                <a:solidFill>
                  <a:schemeClr val="bg1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64167" y="3497264"/>
            <a:ext cx="9863667" cy="2070779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0" indent="0">
              <a:spcBef>
                <a:spcPct val="0"/>
              </a:spcBef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605460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879601"/>
            <a:ext cx="10972800" cy="433387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14351"/>
            <a:ext cx="10972800" cy="1171575"/>
          </a:xfrm>
        </p:spPr>
        <p:txBody>
          <a:bodyPr/>
          <a:lstStyle>
            <a:lvl1pPr>
              <a:defRPr sz="4000"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3198814"/>
            <a:ext cx="12200467" cy="2543175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6000">
              <a:solidFill>
                <a:schemeClr val="bg1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31584" y="4819651"/>
            <a:ext cx="9093200" cy="728663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/>
          <a:lstStyle>
            <a:lvl1pPr marL="0" indent="0">
              <a:spcBef>
                <a:spcPct val="0"/>
              </a:spcBef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17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931584" y="3922713"/>
            <a:ext cx="9093200" cy="914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t">
            <a:normAutofit/>
          </a:bodyPr>
          <a:lstStyle>
            <a:lvl1pPr algn="l">
              <a:buFont typeface="Arial" panose="020B0604020202020204" pitchFamily="34" charset="0"/>
              <a:buNone/>
              <a:defRPr sz="5400">
                <a:solidFill>
                  <a:schemeClr val="bg1"/>
                </a:solidFill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1" name="Line 5"/>
          <p:cNvSpPr>
            <a:spLocks noChangeShapeType="1"/>
          </p:cNvSpPr>
          <p:nvPr/>
        </p:nvSpPr>
        <p:spPr bwMode="auto">
          <a:xfrm>
            <a:off x="2931584" y="4819651"/>
            <a:ext cx="7239000" cy="7937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22" name="Oval 6"/>
          <p:cNvSpPr>
            <a:spLocks noChangeArrowheads="1"/>
          </p:cNvSpPr>
          <p:nvPr/>
        </p:nvSpPr>
        <p:spPr bwMode="auto">
          <a:xfrm>
            <a:off x="6551084" y="4794250"/>
            <a:ext cx="1016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9234"/>
            <a:ext cx="1097280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60622"/>
            <a:ext cx="5384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760622"/>
            <a:ext cx="5384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28982"/>
            <a:ext cx="10972800" cy="1120079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802982"/>
            <a:ext cx="5389034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617369"/>
            <a:ext cx="5389034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02982"/>
            <a:ext cx="5410200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7369"/>
            <a:ext cx="541020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0200" y="2130426"/>
            <a:ext cx="11531600" cy="1320800"/>
          </a:xfrm>
        </p:spPr>
        <p:txBody>
          <a:bodyPr anchor="ctr" anchorCtr="0">
            <a:normAutofit/>
          </a:bodyPr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zh-CN" altLang="zh-CN" noProof="0" dirty="0" smtClean="0"/>
              <a:t>单击此处编辑母版标题样式</a:t>
            </a:r>
            <a:endParaRPr lang="zh-CN" altLang="zh-CN" noProof="0" dirty="0" smtClean="0"/>
          </a:p>
        </p:txBody>
      </p:sp>
      <p:sp>
        <p:nvSpPr>
          <p:cNvPr id="11" name="Line 5" descr="#wm#_64_32_*Z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083984" y="3451225"/>
            <a:ext cx="6637867" cy="0"/>
          </a:xfrm>
          <a:prstGeom prst="line">
            <a:avLst/>
          </a:prstGeom>
          <a:noFill/>
          <a:ln w="38100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384836"/>
            <a:ext cx="10972800" cy="878796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" name="图片占位符 2"/>
          <p:cNvSpPr>
            <a:spLocks noGrp="1"/>
          </p:cNvSpPr>
          <p:nvPr>
            <p:ph type="pic" idx="10"/>
          </p:nvPr>
        </p:nvSpPr>
        <p:spPr>
          <a:xfrm>
            <a:off x="609598" y="1585348"/>
            <a:ext cx="3806285" cy="4897678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sz="quarter" idx="1"/>
          </p:nvPr>
        </p:nvSpPr>
        <p:spPr>
          <a:xfrm>
            <a:off x="4834466" y="1585348"/>
            <a:ext cx="6747934" cy="489767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17145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66514" y="538843"/>
            <a:ext cx="1915886" cy="568234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38843"/>
            <a:ext cx="8893628" cy="5682343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71499"/>
            <a:ext cx="10972800" cy="103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单击此处编辑母版标题样式</a:t>
            </a:r>
            <a:endParaRPr lang="zh-CN" altLang="zh-CN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763486"/>
            <a:ext cx="10972800" cy="440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55878"/>
            <a:ext cx="2844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>
              <a:defRPr sz="14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34862063-B1D7-4CA6-A5D1-0589BDFCA5EB}" type="datetime1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55878"/>
            <a:ext cx="3860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>
              <a:defRPr sz="14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55878"/>
            <a:ext cx="2844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>
              <a:defRPr sz="14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AE2EDFA9-36CD-4F61-B6AB-4D3FC3E22D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9144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7145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1717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10.png"/><Relationship Id="rId25" Type="http://schemas.openxmlformats.org/officeDocument/2006/relationships/notesSlide" Target="../notesSlides/notesSlide4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48.xml"/><Relationship Id="rId22" Type="http://schemas.openxmlformats.org/officeDocument/2006/relationships/image" Target="../media/image11.png"/><Relationship Id="rId21" Type="http://schemas.openxmlformats.org/officeDocument/2006/relationships/tags" Target="../tags/tag47.xml"/><Relationship Id="rId20" Type="http://schemas.openxmlformats.org/officeDocument/2006/relationships/tags" Target="../tags/tag46.xml"/><Relationship Id="rId2" Type="http://schemas.openxmlformats.org/officeDocument/2006/relationships/tags" Target="../tags/tag29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image" Target="../media/image16.png"/><Relationship Id="rId3" Type="http://schemas.openxmlformats.org/officeDocument/2006/relationships/tags" Target="../tags/tag50.xml"/><Relationship Id="rId2" Type="http://schemas.openxmlformats.org/officeDocument/2006/relationships/image" Target="../media/image15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56.xml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5.GIF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2" Type="http://schemas.openxmlformats.org/officeDocument/2006/relationships/notesSlide" Target="../notesSlides/notesSlide3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28.xml"/><Relationship Id="rId2" Type="http://schemas.openxmlformats.org/officeDocument/2006/relationships/tags" Target="../tags/tag12.xml"/><Relationship Id="rId19" Type="http://schemas.openxmlformats.org/officeDocument/2006/relationships/image" Target="../media/image11.png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zh-CN" sz="5400" dirty="0">
                <a:latin typeface="+mj-lt"/>
              </a:rPr>
              <a:t>春风   </a:t>
            </a:r>
            <a:r>
              <a:rPr lang="zh-CN" altLang="zh-CN" sz="5400" dirty="0">
                <a:latin typeface="隶书" panose="02010509060101010101" charset="-122"/>
                <a:ea typeface="隶书" panose="02010509060101010101" charset="-122"/>
              </a:rPr>
              <a:t>林斤澜</a:t>
            </a:r>
            <a:endParaRPr lang="zh-CN" altLang="zh-CN" sz="5400" dirty="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mtClean="0">
                <a:latin typeface="+mn-lt"/>
              </a:rPr>
              <a:t>请在此输入您的副标题</a:t>
            </a:r>
            <a:endParaRPr lang="zh-CN" altLang="zh-CN" dirty="0">
              <a:latin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 u="sng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轰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的一声，是哪里的河冰开裂吧。</a:t>
            </a:r>
            <a:r>
              <a:rPr lang="zh-CN" altLang="en-US" sz="4000" b="1" u="sng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嘎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的一声，是碗口大的病枝刮折了。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春风从关外扑过山头，漫过山梁，插山沟，灌山口，</a:t>
            </a:r>
            <a:r>
              <a:rPr lang="zh-CN" altLang="en-US" sz="4000" b="1" u="sng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呜呜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呼号，</a:t>
            </a:r>
            <a:r>
              <a:rPr lang="zh-CN" altLang="en-US" sz="4000" b="1" u="sng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哄哄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呼啸。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olidFill>
                  <a:schemeClr val="bg1"/>
                </a:solidFill>
              </a:rPr>
              <a:t>北国春风来临了，自然界出现了哪些变化，在文中划出相关语句。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30" y="1303020"/>
            <a:ext cx="3361055" cy="27019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970" y="1303655"/>
            <a:ext cx="3361055" cy="2715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0" y="1320800"/>
            <a:ext cx="3361055" cy="2640965"/>
          </a:xfrm>
          <a:prstGeom prst="rect">
            <a:avLst/>
          </a:prstGeom>
        </p:spPr>
      </p:pic>
      <p:grpSp>
        <p:nvGrpSpPr>
          <p:cNvPr id="21514" name="Group 10"/>
          <p:cNvGrpSpPr/>
          <p:nvPr>
            <p:custDataLst>
              <p:tags r:id="rId6"/>
            </p:custDataLst>
          </p:nvPr>
        </p:nvGrpSpPr>
        <p:grpSpPr bwMode="auto">
          <a:xfrm rot="0">
            <a:off x="857885" y="2604135"/>
            <a:ext cx="3009900" cy="508000"/>
            <a:chOff x="0" y="0"/>
            <a:chExt cx="3752" cy="4270"/>
          </a:xfrm>
        </p:grpSpPr>
        <p:grpSp>
          <p:nvGrpSpPr>
            <p:cNvPr id="21515" name="Group 11"/>
            <p:cNvGrpSpPr/>
            <p:nvPr/>
          </p:nvGrpSpPr>
          <p:grpSpPr bwMode="auto">
            <a:xfrm>
              <a:off x="0" y="0"/>
              <a:ext cx="3752" cy="119"/>
              <a:chOff x="0" y="0"/>
              <a:chExt cx="4904" cy="120"/>
            </a:xfrm>
          </p:grpSpPr>
          <p:sp>
            <p:nvSpPr>
              <p:cNvPr id="21516" name="Line 12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0" y="59"/>
                <a:ext cx="4905" cy="1"/>
              </a:xfrm>
              <a:prstGeom prst="line">
                <a:avLst/>
              </a:prstGeom>
              <a:noFill/>
              <a:ln w="12700" cmpd="sng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ym typeface="Arial" panose="020B0604020202020204" pitchFamily="34" charset="0"/>
                </a:endParaRPr>
              </a:p>
            </p:txBody>
          </p:sp>
          <p:sp>
            <p:nvSpPr>
              <p:cNvPr id="21517" name="Oval 13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2446" y="0"/>
                <a:ext cx="120" cy="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518" name="Text Box 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118"/>
              <a:ext cx="3752" cy="4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2800" b="1" dirty="0">
                  <a:solidFill>
                    <a:schemeClr val="bg1"/>
                  </a:solidFill>
                  <a:sym typeface="Arial" panose="020B0604020202020204" pitchFamily="34" charset="0"/>
                </a:rPr>
                <a:t>蒙蒙阴雨</a:t>
              </a:r>
              <a:endParaRPr lang="zh-CN" altLang="en-US" sz="2800" b="1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19" name="Group 15"/>
          <p:cNvGrpSpPr/>
          <p:nvPr>
            <p:custDataLst>
              <p:tags r:id="rId10"/>
            </p:custDataLst>
          </p:nvPr>
        </p:nvGrpSpPr>
        <p:grpSpPr bwMode="auto">
          <a:xfrm rot="0">
            <a:off x="8279130" y="2604135"/>
            <a:ext cx="3009900" cy="508000"/>
            <a:chOff x="0" y="0"/>
            <a:chExt cx="3752" cy="4276"/>
          </a:xfrm>
        </p:grpSpPr>
        <p:grpSp>
          <p:nvGrpSpPr>
            <p:cNvPr id="21520" name="Group 16"/>
            <p:cNvGrpSpPr/>
            <p:nvPr/>
          </p:nvGrpSpPr>
          <p:grpSpPr bwMode="auto">
            <a:xfrm>
              <a:off x="21" y="0"/>
              <a:ext cx="3706" cy="120"/>
              <a:chOff x="0" y="0"/>
              <a:chExt cx="4904" cy="120"/>
            </a:xfrm>
          </p:grpSpPr>
          <p:sp>
            <p:nvSpPr>
              <p:cNvPr id="21521" name="Line 17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0" y="59"/>
                <a:ext cx="4905" cy="1"/>
              </a:xfrm>
              <a:prstGeom prst="line">
                <a:avLst/>
              </a:prstGeom>
              <a:noFill/>
              <a:ln w="12700" cap="flat" cmpd="sng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ym typeface="Arial" panose="020B0604020202020204" pitchFamily="34" charset="0"/>
                </a:endParaRPr>
              </a:p>
            </p:txBody>
          </p:sp>
          <p:sp>
            <p:nvSpPr>
              <p:cNvPr id="21522" name="Oval 18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2446" y="0"/>
                <a:ext cx="120" cy="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523" name="Text Box 1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120"/>
              <a:ext cx="3752" cy="4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sz="2800" b="1" dirty="0">
                  <a:solidFill>
                    <a:schemeClr val="bg1"/>
                  </a:solidFill>
                  <a:sym typeface="Arial" panose="020B0604020202020204" pitchFamily="34" charset="0"/>
                </a:rPr>
                <a:t>湿布衫</a:t>
              </a:r>
              <a:endParaRPr lang="zh-CN" altLang="en-US" sz="2800" b="1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1524" name="Group 20"/>
          <p:cNvGrpSpPr/>
          <p:nvPr>
            <p:custDataLst>
              <p:tags r:id="rId14"/>
            </p:custDataLst>
          </p:nvPr>
        </p:nvGrpSpPr>
        <p:grpSpPr bwMode="auto">
          <a:xfrm rot="0">
            <a:off x="4567555" y="2604135"/>
            <a:ext cx="3009900" cy="1584325"/>
            <a:chOff x="0" y="0"/>
            <a:chExt cx="3752" cy="4276"/>
          </a:xfrm>
        </p:grpSpPr>
        <p:grpSp>
          <p:nvGrpSpPr>
            <p:cNvPr id="21525" name="Group 21"/>
            <p:cNvGrpSpPr/>
            <p:nvPr/>
          </p:nvGrpSpPr>
          <p:grpSpPr bwMode="auto">
            <a:xfrm>
              <a:off x="21" y="0"/>
              <a:ext cx="3706" cy="120"/>
              <a:chOff x="0" y="0"/>
              <a:chExt cx="4904" cy="120"/>
            </a:xfrm>
          </p:grpSpPr>
          <p:sp>
            <p:nvSpPr>
              <p:cNvPr id="21526" name="Line 22"/>
              <p:cNvSpPr>
                <a:spLocks noChangeShapeType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0" y="59"/>
                <a:ext cx="4905" cy="1"/>
              </a:xfrm>
              <a:prstGeom prst="line">
                <a:avLst/>
              </a:prstGeom>
              <a:noFill/>
              <a:ln w="12700" cap="flat" cmpd="sng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ym typeface="Arial" panose="020B0604020202020204" pitchFamily="34" charset="0"/>
                </a:endParaRPr>
              </a:p>
            </p:txBody>
          </p:sp>
          <p:sp>
            <p:nvSpPr>
              <p:cNvPr id="21527" name="Oval 23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2446" y="0"/>
                <a:ext cx="120" cy="1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528" name="Text Box 24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0" y="120"/>
              <a:ext cx="3752" cy="4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sym typeface="Arial" panose="020B0604020202020204" pitchFamily="34" charset="0"/>
                </a:rPr>
                <a:t>墙角落里发霉</a:t>
              </a:r>
              <a:endParaRPr lang="zh-CN" altLang="en-US" sz="2800" b="1" dirty="0">
                <a:solidFill>
                  <a:schemeClr val="bg1"/>
                </a:solidFill>
                <a:sym typeface="Arial" panose="020B0604020202020204" pitchFamily="34" charset="0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sym typeface="Arial" panose="020B0604020202020204" pitchFamily="34" charset="0"/>
                </a:rPr>
                <a:t>有死耗子味儿</a:t>
              </a:r>
              <a:endParaRPr lang="zh-CN" altLang="en-US" sz="2800" b="1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18"/>
            </p:custDataLst>
          </p:nvPr>
        </p:nvSpPr>
        <p:spPr>
          <a:xfrm>
            <a:off x="4584700" y="1924685"/>
            <a:ext cx="299339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/>
          <a:lstStyle>
            <a:lvl1pPr marL="0" indent="0">
              <a:lnSpc>
                <a:spcPct val="80000"/>
              </a:lnSpc>
              <a:buFontTx/>
              <a:buNone/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ym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ym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ym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000" b="1" smtClean="0"/>
              <a:t>嗅觉</a:t>
            </a:r>
            <a:endParaRPr lang="zh-CN" altLang="en-US" sz="4000" b="1" smtClean="0"/>
          </a:p>
        </p:txBody>
      </p:sp>
      <p:sp>
        <p:nvSpPr>
          <p:cNvPr id="4" name="文本框 3"/>
          <p:cNvSpPr txBox="1"/>
          <p:nvPr>
            <p:custDataLst>
              <p:tags r:id="rId19"/>
            </p:custDataLst>
          </p:nvPr>
        </p:nvSpPr>
        <p:spPr>
          <a:xfrm>
            <a:off x="8279130" y="1924685"/>
            <a:ext cx="299021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/>
          <a:lstStyle>
            <a:lvl1pPr marL="0" indent="0">
              <a:lnSpc>
                <a:spcPct val="80000"/>
              </a:lnSpc>
              <a:buFontTx/>
              <a:buNone/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ym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ym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ym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000" b="1" smtClean="0"/>
              <a:t>触觉</a:t>
            </a:r>
            <a:endParaRPr lang="zh-CN" altLang="en-US" sz="4000" b="1" smtClean="0"/>
          </a:p>
        </p:txBody>
      </p:sp>
      <p:sp>
        <p:nvSpPr>
          <p:cNvPr id="5" name="文本框 4"/>
          <p:cNvSpPr txBox="1"/>
          <p:nvPr>
            <p:custDataLst>
              <p:tags r:id="rId20"/>
            </p:custDataLst>
          </p:nvPr>
        </p:nvSpPr>
        <p:spPr>
          <a:xfrm>
            <a:off x="849630" y="1924685"/>
            <a:ext cx="301815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/>
          <a:lstStyle>
            <a:lvl1pPr marL="0" indent="0">
              <a:lnSpc>
                <a:spcPct val="80000"/>
              </a:lnSpc>
              <a:buFontTx/>
              <a:buNone/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ym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ym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ym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ym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000" b="1" smtClean="0"/>
              <a:t>视觉</a:t>
            </a:r>
            <a:endParaRPr lang="zh-CN" altLang="en-US" sz="4000" b="1" smtClean="0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"/>
            <a:ext cx="12192000" cy="41456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8340" y="558800"/>
            <a:ext cx="389699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</a:rPr>
              <a:t>再写北国春风</a:t>
            </a:r>
            <a:endParaRPr lang="zh-CN" altLang="en-US" sz="4400" b="1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640" y="4396105"/>
            <a:ext cx="1064958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柳丝飘拂般的抚摸，细雨滋润般的体贴，怎么过草原，走沙漠，扑善良，又怎么踢打得开千里冰封和遍地赖着不走的霜雪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4040" y="647065"/>
            <a:ext cx="33064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u="sng">
                <a:solidFill>
                  <a:srgbClr val="C00000"/>
                </a:solidFill>
              </a:rPr>
              <a:t>间接描写</a:t>
            </a:r>
            <a:endParaRPr lang="zh-CN" altLang="en-US" sz="3200" u="sng">
              <a:solidFill>
                <a:srgbClr val="C00000"/>
              </a:solidFill>
            </a:endParaRPr>
          </a:p>
        </p:txBody>
      </p:sp>
    </p:spTree>
    <p:custDataLst>
      <p:tags r:id="rId2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175" y="0"/>
            <a:ext cx="1475232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988176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8585" y="137160"/>
            <a:ext cx="84423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>
            <a:lvl1pPr>
              <a:defRPr sz="3200"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</a:defRPr>
            </a:lvl2pPr>
            <a:lvl3pPr algn="ctr">
              <a:defRPr sz="4400">
                <a:solidFill>
                  <a:schemeClr val="tx2"/>
                </a:solidFill>
              </a:defRPr>
            </a:lvl3pPr>
            <a:lvl4pPr algn="ctr">
              <a:defRPr sz="4400">
                <a:solidFill>
                  <a:schemeClr val="tx2"/>
                </a:solidFill>
              </a:defRPr>
            </a:lvl4pPr>
            <a:lvl5pPr algn="ctr">
              <a:defRPr sz="4400">
                <a:solidFill>
                  <a:schemeClr val="tx2"/>
                </a:solidFill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课文前后两处描绘江南的春天，这对表现北京的春天有什么作用？</a:t>
            </a:r>
            <a:endParaRPr lang="zh-CN" altLang="en-US" dirty="0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30505" y="2947035"/>
            <a:ext cx="8320405" cy="1125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marL="0" indent="0">
              <a:buFontTx/>
              <a:buNone/>
              <a:defRPr sz="1800"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/>
            </a:lvl2pPr>
            <a:lvl3pPr marL="1143000" indent="-228600" eaLnBrk="0" hangingPunct="0">
              <a:spcBef>
                <a:spcPct val="20000"/>
              </a:spcBef>
              <a:buChar char="•"/>
              <a:defRPr sz="2000"/>
            </a:lvl3pPr>
            <a:lvl4pPr marL="1600200" indent="-228600" eaLnBrk="0" hangingPunct="0">
              <a:spcBef>
                <a:spcPct val="20000"/>
              </a:spcBef>
              <a:buChar char="–"/>
            </a:lvl4pPr>
            <a:lvl5pPr marL="2057400" indent="-228600" eaLnBrk="0" hangingPunct="0">
              <a:spcBef>
                <a:spcPct val="20000"/>
              </a:spcBef>
              <a:buChar char="»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9pPr>
          </a:lstStyle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第一处，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段。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江南的春风与北国的春风对比，表现出北国，表显现出北国春风富有活力的特点。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30505" y="4686935"/>
            <a:ext cx="832739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marL="0" indent="0">
              <a:buFontTx/>
              <a:buNone/>
              <a:defRPr sz="1800"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/>
            </a:lvl2pPr>
            <a:lvl3pPr marL="1143000" indent="-228600" eaLnBrk="0" hangingPunct="0">
              <a:spcBef>
                <a:spcPct val="20000"/>
              </a:spcBef>
              <a:buChar char="•"/>
              <a:defRPr sz="2000"/>
            </a:lvl3pPr>
            <a:lvl4pPr marL="1600200" indent="-228600" eaLnBrk="0" hangingPunct="0">
              <a:spcBef>
                <a:spcPct val="20000"/>
              </a:spcBef>
              <a:buChar char="–"/>
            </a:lvl4pPr>
            <a:lvl5pPr marL="2057400" indent="-228600" eaLnBrk="0" hangingPunct="0">
              <a:spcBef>
                <a:spcPct val="20000"/>
              </a:spcBef>
              <a:buChar char="»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9pPr>
          </a:lstStyle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第二处，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段。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有的只是死耗子味儿与能不怀念北国的春风，形成鲜明对比。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30505" y="1910715"/>
            <a:ext cx="8233410" cy="103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marL="0" indent="0">
              <a:buFontTx/>
              <a:buNone/>
              <a:defRPr sz="1800"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/>
            </a:lvl2pPr>
            <a:lvl3pPr marL="1143000" indent="-228600" eaLnBrk="0" hangingPunct="0">
              <a:spcBef>
                <a:spcPct val="20000"/>
              </a:spcBef>
              <a:buChar char="•"/>
              <a:defRPr sz="2000"/>
            </a:lvl3pPr>
            <a:lvl4pPr marL="1600200" indent="-228600" eaLnBrk="0" hangingPunct="0">
              <a:spcBef>
                <a:spcPct val="20000"/>
              </a:spcBef>
              <a:buChar char="–"/>
            </a:lvl4pPr>
            <a:lvl5pPr marL="2057400" indent="-228600" eaLnBrk="0" hangingPunct="0">
              <a:spcBef>
                <a:spcPct val="20000"/>
              </a:spcBef>
              <a:buChar char="»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9pPr>
          </a:lstStyle>
          <a:p>
            <a:r>
              <a:rPr lang="zh-CN" altLang="en-US" sz="2800"/>
              <a:t>将江南的春天和北京的春天做对比，来表现北方春天的特点。文中两处对比。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230505" y="1386205"/>
            <a:ext cx="2704465" cy="1053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>
            <a:defPPr>
              <a:defRPr lang="zh-CN"/>
            </a:defPPr>
            <a:lvl1pPr marL="0" indent="0">
              <a:buFontTx/>
              <a:buNone/>
              <a:defRPr sz="1800"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/>
            </a:lvl2pPr>
            <a:lvl3pPr marL="1143000" indent="-228600" eaLnBrk="0" hangingPunct="0">
              <a:spcBef>
                <a:spcPct val="20000"/>
              </a:spcBef>
              <a:buChar char="•"/>
              <a:defRPr sz="2000"/>
            </a:lvl3pPr>
            <a:lvl4pPr marL="1600200" indent="-228600" eaLnBrk="0" hangingPunct="0">
              <a:spcBef>
                <a:spcPct val="20000"/>
              </a:spcBef>
              <a:buChar char="–"/>
            </a:lvl4pPr>
            <a:lvl5pPr marL="2057400" indent="-228600" eaLnBrk="0" hangingPunct="0">
              <a:spcBef>
                <a:spcPct val="20000"/>
              </a:spcBef>
              <a:buChar char="»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</a:lvl9pPr>
          </a:lstStyle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对比，突出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85160" y="1135380"/>
            <a:ext cx="8609965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3">
                    <a:lumMod val="9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总结：本文写北国春天，却从江南春天入手，不写北国春景，却写北国春风，从对比入手，欲扬先抑，最后呼应全文，在对比中强化了对北国春风的赞美。</a:t>
            </a:r>
            <a:endParaRPr lang="zh-CN" altLang="en-US" sz="4000" b="1">
              <a:solidFill>
                <a:schemeClr val="accent3">
                  <a:lumMod val="9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当春风拂过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/>
              <a:t>朱自清   春风图</a:t>
            </a:r>
            <a:endParaRPr lang="zh-CN" altLang="en-US" sz="400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 sz="4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温暖柔和的江南春风</a:t>
            </a:r>
            <a:endParaRPr lang="zh-CN" altLang="en-US" sz="4000" b="1" i="1" u="sng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 sz="4000"/>
              <a:t>林斤澜  春风</a:t>
            </a:r>
            <a:endParaRPr lang="zh-CN" altLang="en-US" sz="400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p>
            <a:r>
              <a:rPr lang="zh-CN" altLang="en-US" sz="4400" u="sng">
                <a:solidFill>
                  <a:srgbClr val="FF0000"/>
                </a:solidFill>
              </a:rPr>
              <a:t>？</a:t>
            </a:r>
            <a:endParaRPr lang="zh-CN" altLang="en-US" sz="4400" u="sng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7360" y="4122420"/>
            <a:ext cx="955484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相同点：朱自清 浙江绍兴人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        林斤澜 浙江温州人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026920" y="1990725"/>
            <a:ext cx="7666990" cy="174307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000"/>
              <a:t>褒贬     飘拂     塞外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冰碴     耗子     乍暖</a:t>
            </a:r>
            <a:endParaRPr lang="zh-CN" altLang="en-US" sz="40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浏览课文，圈画生字词</a:t>
            </a:r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>
            <a:off x="7056120" y="3360420"/>
            <a:ext cx="0" cy="1173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6" name="文本框 5"/>
          <p:cNvSpPr txBox="1"/>
          <p:nvPr/>
        </p:nvSpPr>
        <p:spPr>
          <a:xfrm>
            <a:off x="4425315" y="4716780"/>
            <a:ext cx="69678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乍暖还寒时候，最难将息</a:t>
            </a:r>
            <a:r>
              <a:rPr lang="zh-CN" altLang="en-US" sz="3600">
                <a:solidFill>
                  <a:srgbClr val="FF0000"/>
                </a:solidFill>
              </a:rPr>
              <a:t>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Users\Administrator\Desktop\002jMufDzy6QDz0DEtbd9&amp;690.gif002jMufDzy6QDz0DEtbd9&amp;690"/>
          <p:cNvPicPr preferRelativeResize="0">
            <a:picLocks noChangeArrowheads="1"/>
          </p:cNvPicPr>
          <p:nvPr>
            <p:custDataLst>
              <p:tags r:id="rId1"/>
            </p:custDataLst>
          </p:nvPr>
        </p:nvPicPr>
        <p:blipFill rotWithShape="1">
          <a:blip r:embed="rId2"/>
          <a:srcRect/>
          <a:stretch>
            <a:fillRect/>
          </a:stretch>
        </p:blipFill>
        <p:spPr bwMode="auto">
          <a:xfrm>
            <a:off x="-12700" y="-10795"/>
            <a:ext cx="12190095" cy="6851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43840" y="574040"/>
            <a:ext cx="6969760" cy="7035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+mj-cs"/>
              </a:rPr>
              <a:t>林斤澜写了哪个地方的风？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537960" y="574040"/>
            <a:ext cx="1589405" cy="1099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r>
              <a:rPr lang="zh-CN" altLang="en-US" sz="4800" b="1" dirty="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北方</a:t>
            </a:r>
            <a:endParaRPr lang="zh-CN" altLang="en-US" sz="4800" b="1" dirty="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4475" y="1277620"/>
            <a:ext cx="92360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哪里表明是北方的风？从文中找出具体的文字。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353060" y="2097405"/>
            <a:ext cx="1182433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/>
                </a:solidFill>
              </a:rPr>
              <a:t>第二段：哪里有什么春天，只见起风、起风，成天刮土、刮土，眼睛也睁不开，桌子一天擦一百遍。</a:t>
            </a:r>
            <a:endParaRPr lang="zh-CN" altLang="en-US" sz="4000" b="1">
              <a:solidFill>
                <a:schemeClr val="accent6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060" y="3408045"/>
            <a:ext cx="1161288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/>
                </a:solidFill>
              </a:rPr>
              <a:t>第五段：北京的春风真就是刮土吗？后来，我有了别样的体会，那是下乡的好处。</a:t>
            </a:r>
            <a:endParaRPr lang="zh-CN" altLang="en-US" sz="4000" b="1">
              <a:solidFill>
                <a:schemeClr val="accent6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060" y="4871085"/>
            <a:ext cx="78943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</a:rPr>
              <a:t>第十一段：能不怀念北国的春风？</a:t>
            </a:r>
            <a:endParaRPr lang="zh-CN" altLang="en-US" sz="4000" b="1">
              <a:solidFill>
                <a:srgbClr val="C00000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097280" y="893445"/>
            <a:ext cx="10698480" cy="935990"/>
          </a:xfrm>
        </p:spPr>
        <p:txBody>
          <a:bodyPr/>
          <a:p>
            <a:r>
              <a:rPr lang="zh-CN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作者热爱北国的春风，歌颂北国春风的品质。</a:t>
            </a:r>
            <a:endParaRPr lang="zh-CN" altLang="en-US" sz="3600" b="1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09600" y="11431"/>
            <a:ext cx="10972800" cy="1171575"/>
          </a:xfrm>
        </p:spPr>
        <p:txBody>
          <a:bodyPr/>
          <a:p>
            <a:r>
              <a:rPr lang="zh-CN" altLang="en-US"/>
              <a:t>对于这样的北国春风，作者是何种心情。</a:t>
            </a:r>
            <a:endParaRPr lang="zh-CN" altLang="en-US"/>
          </a:p>
        </p:txBody>
      </p:sp>
      <p:sp>
        <p:nvSpPr>
          <p:cNvPr id="4" name="下箭头 3"/>
          <p:cNvSpPr/>
          <p:nvPr/>
        </p:nvSpPr>
        <p:spPr>
          <a:xfrm>
            <a:off x="5859780" y="1470660"/>
            <a:ext cx="472440" cy="71628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5920" y="2278380"/>
            <a:ext cx="6477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4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、好不痛快人也。</a:t>
            </a:r>
            <a:endParaRPr lang="zh-CN" altLang="en-US" sz="4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4480" y="3985260"/>
            <a:ext cx="6858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4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、能不怀念北国的春风</a:t>
            </a:r>
            <a:r>
              <a:rPr lang="zh-CN" altLang="en-US" sz="36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60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4480" y="3139440"/>
            <a:ext cx="103632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2"/>
                </a:solidFill>
                <a:latin typeface="华文仿宋" panose="02010600040101010101" charset="-122"/>
                <a:ea typeface="华文仿宋" panose="02010600040101010101" charset="-122"/>
              </a:rPr>
              <a:t>10</a:t>
            </a:r>
            <a:r>
              <a:rPr lang="zh-CN" altLang="en-US" sz="4000" b="1">
                <a:solidFill>
                  <a:schemeClr val="tx2"/>
                </a:solidFill>
                <a:latin typeface="华文仿宋" panose="02010600040101010101" charset="-122"/>
                <a:ea typeface="华文仿宋" panose="02010600040101010101" charset="-122"/>
              </a:rPr>
              <a:t>、如果回到江南，老是乍暖还寒、最难将息。</a:t>
            </a:r>
            <a:endParaRPr lang="zh-CN" altLang="en-US" sz="4000" b="1">
              <a:solidFill>
                <a:schemeClr val="tx2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/>
      <p:bldP spid="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63943f51jw1dr9q4n1rcd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930" y="5131435"/>
            <a:ext cx="1722755" cy="168910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8240" y="82560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600" dirty="0">
                <a:latin typeface="+mj-lt"/>
                <a:ea typeface="+mj-ea"/>
                <a:cs typeface="+mj-cs"/>
              </a:rPr>
              <a:t>读</a:t>
            </a:r>
            <a:r>
              <a:rPr lang="en-US" altLang="zh-CN" sz="3600" dirty="0">
                <a:latin typeface="+mj-lt"/>
                <a:ea typeface="+mj-ea"/>
                <a:cs typeface="+mj-cs"/>
              </a:rPr>
              <a:t>1</a:t>
            </a:r>
            <a:r>
              <a:rPr lang="zh-CN" altLang="en-US" sz="3600" dirty="0">
                <a:latin typeface="+mj-lt"/>
                <a:ea typeface="+mj-ea"/>
                <a:cs typeface="+mj-cs"/>
              </a:rPr>
              <a:t>、</a:t>
            </a:r>
            <a:r>
              <a:rPr lang="en-US" altLang="zh-CN" sz="3600" dirty="0">
                <a:latin typeface="+mj-lt"/>
                <a:ea typeface="+mj-ea"/>
                <a:cs typeface="+mj-cs"/>
              </a:rPr>
              <a:t>2</a:t>
            </a:r>
            <a:r>
              <a:rPr lang="zh-CN" altLang="en-US" sz="3600" dirty="0">
                <a:latin typeface="+mj-lt"/>
                <a:ea typeface="+mj-ea"/>
                <a:cs typeface="+mj-cs"/>
              </a:rPr>
              <a:t>段，作者一开始就表达这种感情么？</a:t>
            </a:r>
            <a:endParaRPr lang="en-US" altLang="zh-CN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35280" y="1040765"/>
            <a:ext cx="1310640" cy="5975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是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120" y="1866900"/>
            <a:ext cx="9759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不是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66165" y="1394460"/>
            <a:ext cx="579755" cy="3992880"/>
          </a:xfrm>
          <a:prstGeom prst="leftBrace">
            <a:avLst>
              <a:gd name="adj1" fmla="val 8333"/>
              <a:gd name="adj2" fmla="val 19424"/>
            </a:avLst>
          </a:prstGeom>
          <a:ln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1295" y="1440180"/>
            <a:ext cx="6659880" cy="1615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</a:t>
            </a:r>
            <a:r>
              <a:rPr lang="en-US" altLang="zh-CN" sz="2800" b="1"/>
              <a:t>1</a:t>
            </a:r>
            <a:r>
              <a:rPr lang="zh-CN" altLang="en-US" sz="2800" b="1"/>
              <a:t>段</a:t>
            </a:r>
            <a:r>
              <a:rPr lang="zh-CN" altLang="en-US" sz="2800"/>
              <a:t>：</a:t>
            </a:r>
            <a:r>
              <a:rPr lang="zh-CN" altLang="en-US" sz="3200"/>
              <a:t>北京人说春脖子短</a:t>
            </a:r>
            <a:endParaRPr lang="zh-CN" altLang="en-US" sz="3200"/>
          </a:p>
          <a:p>
            <a:endParaRPr lang="zh-CN" altLang="en-US" sz="3600"/>
          </a:p>
          <a:p>
            <a:r>
              <a:rPr lang="zh-CN" altLang="en-US" sz="3200"/>
              <a:t>           南方人说这个脖子有名无实</a:t>
            </a:r>
            <a:endParaRPr lang="zh-CN" altLang="en-US" sz="320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5867400" y="1760220"/>
            <a:ext cx="8686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" name="直接箭头连接符 8"/>
          <p:cNvCxnSpPr/>
          <p:nvPr/>
        </p:nvCxnSpPr>
        <p:spPr>
          <a:xfrm>
            <a:off x="7604760" y="2750820"/>
            <a:ext cx="8686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0" name="文本框 9"/>
          <p:cNvSpPr txBox="1"/>
          <p:nvPr/>
        </p:nvSpPr>
        <p:spPr>
          <a:xfrm>
            <a:off x="6888480" y="1440180"/>
            <a:ext cx="30473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有春天，只是短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73440" y="2567940"/>
            <a:ext cx="368744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没有春天，冬夏直接过渡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71295" y="3939540"/>
            <a:ext cx="28568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</a:t>
            </a:r>
            <a:r>
              <a:rPr lang="en-US" altLang="zh-CN" sz="2800" b="1"/>
              <a:t>2</a:t>
            </a:r>
            <a:r>
              <a:rPr lang="zh-CN" altLang="en-US" sz="2800" b="1"/>
              <a:t>段：</a:t>
            </a:r>
            <a:r>
              <a:rPr lang="zh-CN" altLang="en-US" sz="3200"/>
              <a:t>厌恶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4069080" y="3939540"/>
            <a:ext cx="61868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起风、刮土，让人叫苦不迭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1471295" y="4613275"/>
            <a:ext cx="14478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第</a:t>
            </a:r>
            <a:r>
              <a:rPr lang="en-US" altLang="zh-CN" sz="2800" b="1"/>
              <a:t>3</a:t>
            </a:r>
            <a:r>
              <a:rPr lang="zh-CN" altLang="en-US" sz="2800" b="1"/>
              <a:t>段：</a:t>
            </a:r>
            <a:endParaRPr lang="zh-CN" altLang="en-US" sz="2800" b="1"/>
          </a:p>
        </p:txBody>
      </p:sp>
      <p:sp>
        <p:nvSpPr>
          <p:cNvPr id="16" name="文本框 15"/>
          <p:cNvSpPr txBox="1"/>
          <p:nvPr/>
        </p:nvSpPr>
        <p:spPr>
          <a:xfrm>
            <a:off x="2919095" y="4613275"/>
            <a:ext cx="60801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不冬不夏，还得承认是春天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9935845" y="496824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贬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/>
      <p:bldP spid="12" grpId="0"/>
      <p:bldP spid="13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881" y="1993109"/>
            <a:ext cx="2558122" cy="40370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511" y="1993109"/>
            <a:ext cx="2558122" cy="40370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408" y="1993108"/>
            <a:ext cx="2558122" cy="4037013"/>
          </a:xfrm>
          <a:prstGeom prst="rect">
            <a:avLst/>
          </a:prstGeom>
        </p:spPr>
      </p:pic>
      <p:grpSp>
        <p:nvGrpSpPr>
          <p:cNvPr id="22540" name="Group 12"/>
          <p:cNvGrpSpPr/>
          <p:nvPr>
            <p:custDataLst>
              <p:tags r:id="rId6"/>
            </p:custDataLst>
          </p:nvPr>
        </p:nvGrpSpPr>
        <p:grpSpPr bwMode="auto">
          <a:xfrm rot="0">
            <a:off x="2223135" y="2170430"/>
            <a:ext cx="2281555" cy="90170"/>
            <a:chOff x="0" y="25"/>
            <a:chExt cx="4905" cy="120"/>
          </a:xfrm>
        </p:grpSpPr>
        <p:sp>
          <p:nvSpPr>
            <p:cNvPr id="22541" name="Line 13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59"/>
              <a:ext cx="4905" cy="1"/>
            </a:xfrm>
            <a:prstGeom prst="line">
              <a:avLst/>
            </a:prstGeom>
            <a:noFill/>
            <a:ln w="12700" cmpd="sng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2542" name="Oval 1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446" y="25"/>
              <a:ext cx="163" cy="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22543" name="Text Box 1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63470" y="2771140"/>
            <a:ext cx="2280920" cy="292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暮春三月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江南草长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杂花生树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群莺乱飞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22544" name="Group 16"/>
          <p:cNvGrpSpPr/>
          <p:nvPr>
            <p:custDataLst>
              <p:tags r:id="rId10"/>
            </p:custDataLst>
          </p:nvPr>
        </p:nvGrpSpPr>
        <p:grpSpPr bwMode="auto">
          <a:xfrm rot="0">
            <a:off x="7633335" y="2162175"/>
            <a:ext cx="2283460" cy="90170"/>
            <a:chOff x="0" y="25"/>
            <a:chExt cx="4905" cy="120"/>
          </a:xfrm>
        </p:grpSpPr>
        <p:sp>
          <p:nvSpPr>
            <p:cNvPr id="22545" name="Line 17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59"/>
              <a:ext cx="4905" cy="1"/>
            </a:xfrm>
            <a:prstGeom prst="line">
              <a:avLst/>
            </a:prstGeom>
            <a:noFill/>
            <a:ln w="12700" cap="flat" cmpd="sng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2546" name="Oval 1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446" y="25"/>
              <a:ext cx="162" cy="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22547" name="Text Box 1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33335" y="3107055"/>
            <a:ext cx="2282825" cy="292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体贴万物，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像细雨的滋润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22548" name="Group 20"/>
          <p:cNvGrpSpPr/>
          <p:nvPr>
            <p:custDataLst>
              <p:tags r:id="rId14"/>
            </p:custDataLst>
          </p:nvPr>
        </p:nvGrpSpPr>
        <p:grpSpPr bwMode="auto">
          <a:xfrm rot="0">
            <a:off x="4955540" y="2143760"/>
            <a:ext cx="2281555" cy="90170"/>
            <a:chOff x="0" y="0"/>
            <a:chExt cx="4905" cy="120"/>
          </a:xfrm>
        </p:grpSpPr>
        <p:sp>
          <p:nvSpPr>
            <p:cNvPr id="22549" name="Line 21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59"/>
              <a:ext cx="4905" cy="1"/>
            </a:xfrm>
            <a:prstGeom prst="line">
              <a:avLst/>
            </a:prstGeom>
            <a:noFill/>
            <a:ln w="12700" cap="flat" cmpd="sng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2550" name="Oval 2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446" y="0"/>
              <a:ext cx="163" cy="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22551" name="Text Box 2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946015" y="2771140"/>
            <a:ext cx="2280920" cy="292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江南的风抚摸大地，像柳丝的飘拂</a:t>
            </a:r>
            <a:endParaRPr lang="zh-CN" altLang="en-US" sz="4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"/>
            <a:ext cx="12192000" cy="41456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17880" y="614680"/>
            <a:ext cx="6677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00000"/>
                </a:solidFill>
              </a:rPr>
              <a:t>我相对怀念江南的春天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</p:spTree>
    <p:custDataLst>
      <p:tags r:id="rId2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1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22551" grpId="0" animBg="1"/>
      <p:bldP spid="225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9600" y="1879600"/>
            <a:ext cx="10972800" cy="1423670"/>
          </a:xfrm>
        </p:spPr>
        <p:txBody>
          <a:bodyPr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北京的春风就真是刮土吗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后来我有了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别样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的机会，那是下乡的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好处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作者是否一味的褒扬江南的春风，贬低北方的春风？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3480" y="3303270"/>
            <a:ext cx="86715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设问句：不真的是刮土，还有另外一方面。</a:t>
            </a:r>
            <a:endParaRPr lang="zh-CN" altLang="en-US" sz="3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3480" y="4091940"/>
            <a:ext cx="64458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别样：和以往不一样，新的</a:t>
            </a:r>
            <a:endParaRPr lang="zh-CN" altLang="en-US" sz="3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3480" y="4899660"/>
            <a:ext cx="83820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好处</a:t>
            </a:r>
            <a:r>
              <a:rPr lang="en-US" altLang="zh-CN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下乡不只是改造</a:t>
            </a:r>
            <a:endParaRPr lang="zh-CN" altLang="en-US" sz="36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背阴的岩下，积雪不管立春、春分，只管冷森森的，没有开化的意思。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是潭、是溪，是井台还是泉边，反带水的地方，都坚持着冰块、冰砚、冰溜、冰碴。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作者怎样表现北国春风的特点</a:t>
            </a:r>
            <a:endParaRPr lang="zh-CN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8823960" y="5448300"/>
            <a:ext cx="29565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u="sng">
                <a:solidFill>
                  <a:srgbClr val="FF0000"/>
                </a:solidFill>
              </a:rPr>
              <a:t>直接描写</a:t>
            </a:r>
            <a:endParaRPr lang="zh-CN" altLang="en-US" sz="3600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302*i*3"/>
  <p:tag name="KSO_WM_UNIT_TEMPLATE_CATEGORY" val="custom"/>
  <p:tag name="KSO_WM_UNIT_TEMPLATE_INDEX" val="64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TYPE" val="f"/>
  <p:tag name="KSO_WM_UNIT_INDEX" val="1"/>
  <p:tag name="KSO_WM_UNIT_ID" val="custom160064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11.xml><?xml version="1.0" encoding="utf-8"?>
<p:tagLst xmlns:p="http://schemas.openxmlformats.org/presentationml/2006/main">
  <p:tag name="KSO_WM_TEMPLATE_CATEGORY" val="custom"/>
  <p:tag name="KSO_WM_TEMPLATE_INDEX" val="160064"/>
  <p:tag name="KSO_WM_TAG_VERSION" val="1.0"/>
  <p:tag name="KSO_WM_SLIDE_ID" val="custom16006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1"/>
  <p:tag name="KSO_WM_SLIDE_SIZE" val="715*405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8*i*0"/>
  <p:tag name="KSO_WM_TEMPLATE_CATEGORY" val="custom"/>
  <p:tag name="KSO_WM_TEMPLATE_INDEX" val="160064"/>
  <p:tag name="KSO_WM_UNIT_INDEX" val="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8*i*1"/>
  <p:tag name="KSO_WM_TEMPLATE_CATEGORY" val="custom"/>
  <p:tag name="KSO_WM_TEMPLATE_INDEX" val="160064"/>
  <p:tag name="KSO_WM_UNIT_INDEX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8*i*3"/>
  <p:tag name="KSO_WM_TEMPLATE_CATEGORY" val="custom"/>
  <p:tag name="KSO_WM_TEMPLATE_INDEX" val="160064"/>
  <p:tag name="KSO_WM_UNIT_INDEX" val="3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8*i*4"/>
  <p:tag name="KSO_WM_TEMPLATE_CATEGORY" val="custom"/>
  <p:tag name="KSO_WM_TEMPLATE_INDEX" val="160064"/>
  <p:tag name="KSO_WM_UNIT_INDEX" val="4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i*1_5"/>
  <p:tag name="KSO_WM_UNIT_TYPE" val="l_i"/>
  <p:tag name="KSO_WM_UNIT_INDEX" val="1_5"/>
  <p:tag name="KSO_WM_UNIT_CLEAR" val="1"/>
  <p:tag name="KSO_WM_UNIT_LAYERLEVEL" val="1_1"/>
  <p:tag name="KSO_WM_DIAGRAM_GROUP_CODE" val="l1-2"/>
  <p:tag name="KSO_WM_UNIT_LINE_FORE_SCHEMECOLOR_INDEX" val="14"/>
  <p:tag name="KSO_WM_UNIT_LINE_FILL_TYPE" val="2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i*1_6"/>
  <p:tag name="KSO_WM_UNIT_TYPE" val="l_i"/>
  <p:tag name="KSO_WM_UNIT_INDEX" val="1_6"/>
  <p:tag name="KSO_WM_UNIT_CLEAR" val="1"/>
  <p:tag name="KSO_WM_UNIT_LAYERLEVEL" val="1_1"/>
  <p:tag name="KSO_WM_DIAGRAM_GROUP_CODE" val="l1-2"/>
  <p:tag name="KSO_WM_UNIT_FILL_FORE_SCHEMECOLOR_INDEX" val="14"/>
  <p:tag name="KSO_WM_UNIT_FILL_TYPE" val="1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h_f*1_1_1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2"/>
  <p:tag name="KSO_WM_UNIT_PRESET_TEXT_LEN" val="20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8*i*10"/>
  <p:tag name="KSO_WM_TEMPLATE_CATEGORY" val="custom"/>
  <p:tag name="KSO_WM_TEMPLATE_INDEX" val="160064"/>
  <p:tag name="KSO_WM_UNIT_INDEX" val="10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*a*1"/>
  <p:tag name="KSO_WM_UNIT_TYPE" val="a"/>
  <p:tag name="KSO_WM_UNIT_INDEX" val="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i*1_7"/>
  <p:tag name="KSO_WM_UNIT_TYPE" val="l_i"/>
  <p:tag name="KSO_WM_UNIT_INDEX" val="1_7"/>
  <p:tag name="KSO_WM_UNIT_CLEAR" val="1"/>
  <p:tag name="KSO_WM_UNIT_LAYERLEVEL" val="1_1"/>
  <p:tag name="KSO_WM_DIAGRAM_GROUP_CODE" val="l1-2"/>
  <p:tag name="KSO_WM_UNIT_LINE_FORE_SCHEMECOLOR_INDEX" val="14"/>
  <p:tag name="KSO_WM_UNIT_LINE_FILL_TYPE" val="2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i*1_8"/>
  <p:tag name="KSO_WM_UNIT_TYPE" val="l_i"/>
  <p:tag name="KSO_WM_UNIT_INDEX" val="1_8"/>
  <p:tag name="KSO_WM_UNIT_CLEAR" val="1"/>
  <p:tag name="KSO_WM_UNIT_LAYERLEVEL" val="1_1"/>
  <p:tag name="KSO_WM_DIAGRAM_GROUP_CODE" val="l1-2"/>
  <p:tag name="KSO_WM_UNIT_FILL_FORE_SCHEMECOLOR_INDEX" val="14"/>
  <p:tag name="KSO_WM_UNIT_FILL_TYPE" val="1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h_f*1_3_1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2"/>
  <p:tag name="KSO_WM_UNIT_PRESET_TEXT_LEN" val="20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8*i*16"/>
  <p:tag name="KSO_WM_TEMPLATE_CATEGORY" val="custom"/>
  <p:tag name="KSO_WM_TEMPLATE_INDEX" val="160064"/>
  <p:tag name="KSO_WM_UNIT_INDEX" val="16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i*1_9"/>
  <p:tag name="KSO_WM_UNIT_TYPE" val="l_i"/>
  <p:tag name="KSO_WM_UNIT_INDEX" val="1_9"/>
  <p:tag name="KSO_WM_UNIT_CLEAR" val="1"/>
  <p:tag name="KSO_WM_UNIT_LAYERLEVEL" val="1_1"/>
  <p:tag name="KSO_WM_DIAGRAM_GROUP_CODE" val="l1-2"/>
  <p:tag name="KSO_WM_UNIT_LINE_FORE_SCHEMECOLOR_INDEX" val="14"/>
  <p:tag name="KSO_WM_UNIT_LINE_FILL_TYPE" val="2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i*1_10"/>
  <p:tag name="KSO_WM_UNIT_TYPE" val="l_i"/>
  <p:tag name="KSO_WM_UNIT_INDEX" val="1_10"/>
  <p:tag name="KSO_WM_UNIT_CLEAR" val="1"/>
  <p:tag name="KSO_WM_UNIT_LAYERLEVEL" val="1_1"/>
  <p:tag name="KSO_WM_DIAGRAM_GROUP_CODE" val="l1-2"/>
  <p:tag name="KSO_WM_UNIT_FILL_FORE_SCHEMECOLOR_INDEX" val="14"/>
  <p:tag name="KSO_WM_UNIT_FILL_TYPE" val="1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8*l_h_f*1_2_1"/>
  <p:tag name="KSO_WM_UNIT_TYPE" val="l_h_f"/>
  <p:tag name="KSO_WM_UNIT_INDEX" val="1_2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2"/>
  <p:tag name="KSO_WM_UNIT_PRESET_TEXT_LEN" val="20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8*i*32"/>
  <p:tag name="KSO_WM_TEMPLATE_CATEGORY" val="custom"/>
  <p:tag name="KSO_WM_TEMPLATE_INDEX" val="160064"/>
  <p:tag name="KSO_WM_UNIT_INDEX" val="32"/>
</p:tagLst>
</file>

<file path=ppt/tags/tag28.xml><?xml version="1.0" encoding="utf-8"?>
<p:tagLst xmlns:p="http://schemas.openxmlformats.org/presentationml/2006/main">
  <p:tag name="KSO_WM_SLIDE_ID" val="custom160064_18"/>
  <p:tag name="KSO_WM_SLIDE_INDEX" val="18"/>
  <p:tag name="KSO_WM_SLIDE_LAYOUT" val="l"/>
  <p:tag name="KSO_WM_SLIDE_LAYOUT_CNT" val="1"/>
  <p:tag name="KSO_WM_SLIDE_TYPE" val="text"/>
  <p:tag name="KSO_WM_BEAUTIFY_FLAG" val="#wm#"/>
  <p:tag name="KSO_WM_SLIDE_POSITION" val="73*157"/>
  <p:tag name="KSO_WM_SLIDE_SIZE" val="808*293"/>
  <p:tag name="KSO_WM_SLIDE_ITEM_CNT" val="4"/>
  <p:tag name="KSO_WM_TEMPLATE_CATEGORY" val="custom"/>
  <p:tag name="KSO_WM_TEMPLATE_INDEX" val="160064"/>
  <p:tag name="KSO_WM_TAG_VERSION" val="1.0"/>
  <p:tag name="KSO_WM_DIAGRAM_GROUP_CODE" val="l1-2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7*i*0"/>
  <p:tag name="KSO_WM_TEMPLATE_CATEGORY" val="custom"/>
  <p:tag name="KSO_WM_TEMPLATE_INDEX" val="160064"/>
  <p:tag name="KSO_WM_UNIT_INDEX" val="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*b*1"/>
  <p:tag name="KSO_WM_UNIT_TYPE" val="b"/>
  <p:tag name="KSO_WM_UNIT_INDEX" val="1"/>
  <p:tag name="KSO_WM_UNIT_CLEAR" val="1"/>
  <p:tag name="KSO_WM_UNIT_LAYERLEVEL" val="1"/>
  <p:tag name="KSO_WM_UNIT_VALUE" val="336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7*i*1"/>
  <p:tag name="KSO_WM_TEMPLATE_CATEGORY" val="custom"/>
  <p:tag name="KSO_WM_TEMPLATE_INDEX" val="160064"/>
  <p:tag name="KSO_WM_UNIT_INDEX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7*i*2"/>
  <p:tag name="KSO_WM_TEMPLATE_CATEGORY" val="custom"/>
  <p:tag name="KSO_WM_TEMPLATE_INDEX" val="160064"/>
  <p:tag name="KSO_WM_UNIT_INDEX" val="2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7*i*3"/>
  <p:tag name="KSO_WM_TEMPLATE_CATEGORY" val="custom"/>
  <p:tag name="KSO_WM_TEMPLATE_INDEX" val="160064"/>
  <p:tag name="KSO_WM_UNIT_INDEX" val="3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i*1_4"/>
  <p:tag name="KSO_WM_UNIT_TYPE" val="l_i"/>
  <p:tag name="KSO_WM_UNIT_INDEX" val="1_4"/>
  <p:tag name="KSO_WM_UNIT_CLEAR" val="1"/>
  <p:tag name="KSO_WM_UNIT_LAYERLEVEL" val="1_1"/>
  <p:tag name="KSO_WM_DIAGRAM_GROUP_CODE" val="l1-2"/>
  <p:tag name="KSO_WM_UNIT_LINE_FORE_SCHEMECOLOR_INDEX" val="14"/>
  <p:tag name="KSO_WM_UNIT_LINE_FILL_TYPE" val="2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i*1_5"/>
  <p:tag name="KSO_WM_UNIT_TYPE" val="l_i"/>
  <p:tag name="KSO_WM_UNIT_INDEX" val="1_5"/>
  <p:tag name="KSO_WM_UNIT_CLEAR" val="1"/>
  <p:tag name="KSO_WM_UNIT_LAYERLEVEL" val="1_1"/>
  <p:tag name="KSO_WM_DIAGRAM_GROUP_CODE" val="l1-2"/>
  <p:tag name="KSO_WM_UNIT_FILL_FORE_SCHEMECOLOR_INDEX" val="14"/>
  <p:tag name="KSO_WM_UNIT_FILL_TYPE" val="1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h_f*1_1_1"/>
  <p:tag name="KSO_WM_UNIT_TYPE" val="l_h_f"/>
  <p:tag name="KSO_WM_UNIT_INDEX" val="1_1_1"/>
  <p:tag name="KSO_WM_UNIT_CLEAR" val="1"/>
  <p:tag name="KSO_WM_UNIT_LAYERLEVEL" val="1_1_1"/>
  <p:tag name="KSO_WM_UNIT_VALUE" val="108"/>
  <p:tag name="KSO_WM_UNIT_HIGHLIGHT" val="0"/>
  <p:tag name="KSO_WM_UNIT_COMPATIBLE" val="0"/>
  <p:tag name="KSO_WM_UNIT_PRESET_TEXT_INDEX" val="2"/>
  <p:tag name="KSO_WM_UNIT_PRESET_TEXT_LEN" val="20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7*i*10"/>
  <p:tag name="KSO_WM_TEMPLATE_CATEGORY" val="custom"/>
  <p:tag name="KSO_WM_TEMPLATE_INDEX" val="160064"/>
  <p:tag name="KSO_WM_UNIT_INDEX" val="10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i*1_6"/>
  <p:tag name="KSO_WM_UNIT_TYPE" val="l_i"/>
  <p:tag name="KSO_WM_UNIT_INDEX" val="1_6"/>
  <p:tag name="KSO_WM_UNIT_CLEAR" val="1"/>
  <p:tag name="KSO_WM_UNIT_LAYERLEVEL" val="1_1"/>
  <p:tag name="KSO_WM_DIAGRAM_GROUP_CODE" val="l1-2"/>
  <p:tag name="KSO_WM_UNIT_LINE_FORE_SCHEMECOLOR_INDEX" val="14"/>
  <p:tag name="KSO_WM_UNIT_LINE_FILL_TYPE" val="2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i*1_7"/>
  <p:tag name="KSO_WM_UNIT_TYPE" val="l_i"/>
  <p:tag name="KSO_WM_UNIT_INDEX" val="1_7"/>
  <p:tag name="KSO_WM_UNIT_CLEAR" val="1"/>
  <p:tag name="KSO_WM_UNIT_LAYERLEVEL" val="1_1"/>
  <p:tag name="KSO_WM_DIAGRAM_GROUP_CODE" val="l1-2"/>
  <p:tag name="KSO_WM_UNIT_FILL_FORE_SCHEMECOLOR_INDEX" val="14"/>
  <p:tag name="KSO_WM_UNIT_FILL_TYPE" val="1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h_f*1_3_1"/>
  <p:tag name="KSO_WM_UNIT_TYPE" val="l_h_f"/>
  <p:tag name="KSO_WM_UNIT_INDEX" val="1_3_1"/>
  <p:tag name="KSO_WM_UNIT_CLEAR" val="1"/>
  <p:tag name="KSO_WM_UNIT_LAYERLEVEL" val="1_1_1"/>
  <p:tag name="KSO_WM_UNIT_VALUE" val="108"/>
  <p:tag name="KSO_WM_UNIT_HIGHLIGHT" val="0"/>
  <p:tag name="KSO_WM_UNIT_COMPATIBLE" val="0"/>
  <p:tag name="KSO_WM_UNIT_PRESET_TEXT_INDEX" val="2"/>
  <p:tag name="KSO_WM_UNIT_PRESET_TEXT_LEN" val="20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TEMPLATE_THUMBS_INDEX" val="1、6、9、13、17、23、29、30、31、32、34、35"/>
  <p:tag name="KSO_WM_SLIDE_ID" val="custom160064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64"/>
  <p:tag name="KSO_WM_TAG_VERSION" val="1.0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7*i*17"/>
  <p:tag name="KSO_WM_TEMPLATE_CATEGORY" val="custom"/>
  <p:tag name="KSO_WM_TEMPLATE_INDEX" val="160064"/>
  <p:tag name="KSO_WM_UNIT_INDEX" val="17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i*1_8"/>
  <p:tag name="KSO_WM_UNIT_TYPE" val="l_i"/>
  <p:tag name="KSO_WM_UNIT_INDEX" val="1_8"/>
  <p:tag name="KSO_WM_UNIT_CLEAR" val="1"/>
  <p:tag name="KSO_WM_UNIT_LAYERLEVEL" val="1_1"/>
  <p:tag name="KSO_WM_DIAGRAM_GROUP_CODE" val="l1-2"/>
  <p:tag name="KSO_WM_UNIT_LINE_FORE_SCHEMECOLOR_INDEX" val="14"/>
  <p:tag name="KSO_WM_UNIT_LINE_FILL_TYPE" val="2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i*1_9"/>
  <p:tag name="KSO_WM_UNIT_TYPE" val="l_i"/>
  <p:tag name="KSO_WM_UNIT_INDEX" val="1_9"/>
  <p:tag name="KSO_WM_UNIT_CLEAR" val="1"/>
  <p:tag name="KSO_WM_UNIT_LAYERLEVEL" val="1_1"/>
  <p:tag name="KSO_WM_DIAGRAM_GROUP_CODE" val="l1-2"/>
  <p:tag name="KSO_WM_UNIT_FILL_FORE_SCHEMECOLOR_INDEX" val="14"/>
  <p:tag name="KSO_WM_UNIT_FILL_TYPE" val="1"/>
  <p:tag name="KSO_WM_UNIT_SHADOW_SCHEMECOLOR_INDEX" val="16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h_f*1_2_1"/>
  <p:tag name="KSO_WM_UNIT_TYPE" val="l_h_f"/>
  <p:tag name="KSO_WM_UNIT_INDEX" val="1_2_1"/>
  <p:tag name="KSO_WM_UNIT_CLEAR" val="1"/>
  <p:tag name="KSO_WM_UNIT_LAYERLEVEL" val="1_1_1"/>
  <p:tag name="KSO_WM_UNIT_VALUE" val="108"/>
  <p:tag name="KSO_WM_UNIT_HIGHLIGHT" val="0"/>
  <p:tag name="KSO_WM_UNIT_COMPATIBLE" val="0"/>
  <p:tag name="KSO_WM_UNIT_PRESET_TEXT_INDEX" val="2"/>
  <p:tag name="KSO_WM_UNIT_PRESET_TEXT_LEN" val="20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h_a*1_2_1"/>
  <p:tag name="KSO_WM_UNIT_TYPE" val="l_h_a"/>
  <p:tag name="KSO_WM_UNIT_INDEX" val="1_2_1"/>
  <p:tag name="KSO_WM_UNIT_CLEAR" val="1"/>
  <p:tag name="KSO_WM_UNIT_LAYERLEVEL" val="1_1_1"/>
  <p:tag name="KSO_WM_UNIT_VALUE" val="27"/>
  <p:tag name="KSO_WM_UNIT_HIGHLIGHT" val="0"/>
  <p:tag name="KSO_WM_UNIT_COMPATIBLE" val="0"/>
  <p:tag name="KSO_WM_DIAGRAM_GROUP_CODE" val="l1-2"/>
  <p:tag name="KSO_WM_UNIT_PRESET_TEXT" val="在此编辑标题"/>
  <p:tag name="KSO_WM_UNIT_TEXT_FILL_FORE_SCHEMECOLOR_INDEX" val="14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h_a*1_3_1"/>
  <p:tag name="KSO_WM_UNIT_TYPE" val="l_h_a"/>
  <p:tag name="KSO_WM_UNIT_INDEX" val="1_3_1"/>
  <p:tag name="KSO_WM_UNIT_CLEAR" val="1"/>
  <p:tag name="KSO_WM_UNIT_LAYERLEVEL" val="1_1_1"/>
  <p:tag name="KSO_WM_UNIT_VALUE" val="27"/>
  <p:tag name="KSO_WM_UNIT_HIGHLIGHT" val="0"/>
  <p:tag name="KSO_WM_UNIT_COMPATIBLE" val="0"/>
  <p:tag name="KSO_WM_DIAGRAM_GROUP_CODE" val="l1-2"/>
  <p:tag name="KSO_WM_UNIT_PRESET_TEXT" val="在此编辑标题"/>
  <p:tag name="KSO_WM_UNIT_TEXT_FILL_FORE_SCHEMECOLOR_INDEX" val="14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17*l_h_a*1_1_1"/>
  <p:tag name="KSO_WM_UNIT_TYPE" val="l_h_a"/>
  <p:tag name="KSO_WM_UNIT_INDEX" val="1_1_1"/>
  <p:tag name="KSO_WM_UNIT_CLEAR" val="1"/>
  <p:tag name="KSO_WM_UNIT_LAYERLEVEL" val="1_1_1"/>
  <p:tag name="KSO_WM_UNIT_VALUE" val="27"/>
  <p:tag name="KSO_WM_UNIT_HIGHLIGHT" val="0"/>
  <p:tag name="KSO_WM_UNIT_COMPATIBLE" val="0"/>
  <p:tag name="KSO_WM_DIAGRAM_GROUP_CODE" val="l1-2"/>
  <p:tag name="KSO_WM_UNIT_PRESET_TEXT" val="在此编辑标题"/>
  <p:tag name="KSO_WM_UNIT_TEXT_FILL_FORE_SCHEMECOLOR_INDEX" val="14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17*i*27"/>
  <p:tag name="KSO_WM_TEMPLATE_CATEGORY" val="custom"/>
  <p:tag name="KSO_WM_TEMPLATE_INDEX" val="160064"/>
  <p:tag name="KSO_WM_UNIT_INDEX" val="27"/>
</p:tagLst>
</file>

<file path=ppt/tags/tag48.xml><?xml version="1.0" encoding="utf-8"?>
<p:tagLst xmlns:p="http://schemas.openxmlformats.org/presentationml/2006/main">
  <p:tag name="KSO_WM_SLIDE_ID" val="custom160064_17"/>
  <p:tag name="KSO_WM_SLIDE_INDEX" val="17"/>
  <p:tag name="KSO_WM_SLIDE_LAYOUT" val="l"/>
  <p:tag name="KSO_WM_SLIDE_LAYOUT_CNT" val="1"/>
  <p:tag name="KSO_WM_SLIDE_TYPE" val="text"/>
  <p:tag name="KSO_WM_BEAUTIFY_FLAG" val="#wm#"/>
  <p:tag name="KSO_WM_SLIDE_POSITION" val="67*152"/>
  <p:tag name="KSO_WM_SLIDE_SIZE" val="825*305"/>
  <p:tag name="KSO_WM_SLIDE_ITEM_CNT" val="3"/>
  <p:tag name="KSO_WM_TEMPLATE_CATEGORY" val="custom"/>
  <p:tag name="KSO_WM_TEMPLATE_INDEX" val="160064"/>
  <p:tag name="KSO_WM_TAG_VERSION" val="1.0"/>
  <p:tag name="KSO_WM_DIAGRAM_GROUP_CODE" val="l1-2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23*i*0"/>
  <p:tag name="KSO_WM_TEMPLATE_CATEGORY" val="custom"/>
  <p:tag name="KSO_WM_TEMPLATE_INDEX" val="160064"/>
  <p:tag name="KSO_WM_UNIT_INDEX" val="0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TYPE" val="d"/>
  <p:tag name="KSO_WM_UNIT_INDEX" val="1"/>
  <p:tag name="KSO_WM_UNIT_ID" val="custom160064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64_23*i*1"/>
  <p:tag name="KSO_WM_TEMPLATE_CATEGORY" val="custom"/>
  <p:tag name="KSO_WM_TEMPLATE_INDEX" val="160064"/>
  <p:tag name="KSO_WM_UNIT_INDEX" val="1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23*a*1"/>
  <p:tag name="KSO_WM_UNIT_TYPE" val="a"/>
  <p:tag name="KSO_WM_UNIT_INDEX" val="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23*l_h_f*1_3_1"/>
  <p:tag name="KSO_WM_UNIT_TYPE" val="l_h_f"/>
  <p:tag name="KSO_WM_UNIT_INDEX" val="1_3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6"/>
  <p:tag name="KSO_WM_UNIT_PRESET_TEXT_LEN" val="20"/>
  <p:tag name="KSO_WM_DIAGRAM_GROUP_CODE" val="l1-3"/>
  <p:tag name="KSO_WM_UNIT_TEXT_FILL_FORE_SCHEMECOLOR_INDEX" val="13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23*l_h_f*1_4_1"/>
  <p:tag name="KSO_WM_UNIT_TYPE" val="l_h_f"/>
  <p:tag name="KSO_WM_UNIT_INDEX" val="1_4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6"/>
  <p:tag name="KSO_WM_UNIT_PRESET_TEXT_LEN" val="20"/>
  <p:tag name="KSO_WM_DIAGRAM_GROUP_CODE" val="l1-3"/>
  <p:tag name="KSO_WM_UNIT_TEXT_FILL_FORE_SCHEMECOLOR_INDEX" val="13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23*l_h_f*1_2_1"/>
  <p:tag name="KSO_WM_UNIT_TYPE" val="l_h_f"/>
  <p:tag name="KSO_WM_UNIT_INDEX" val="1_2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6"/>
  <p:tag name="KSO_WM_UNIT_PRESET_TEXT_LEN" val="20"/>
  <p:tag name="KSO_WM_DIAGRAM_GROUP_CODE" val="l1-3"/>
  <p:tag name="KSO_WM_UNIT_TEXT_FILL_FORE_SCHEMECOLOR_INDEX" val="13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ID" val="custom160064_23*l_h_f*1_1_1"/>
  <p:tag name="KSO_WM_UNIT_TYPE" val="l_h_f"/>
  <p:tag name="KSO_WM_UNIT_INDEX" val="1_1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6"/>
  <p:tag name="KSO_WM_UNIT_PRESET_TEXT_LEN" val="20"/>
  <p:tag name="KSO_WM_DIAGRAM_GROUP_CODE" val="l1-3"/>
  <p:tag name="KSO_WM_UNIT_TEXT_FILL_FORE_SCHEMECOLOR_INDEX" val="13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SLIDE_ID" val="custom160064_23"/>
  <p:tag name="KSO_WM_SLIDE_INDEX" val="23"/>
  <p:tag name="KSO_WM_SLIDE_LAYOUT" val="a_l"/>
  <p:tag name="KSO_WM_SLIDE_LAYOUT_CNT" val="1_1"/>
  <p:tag name="KSO_WM_SLIDE_TYPE" val="text"/>
  <p:tag name="KSO_WM_BEAUTIFY_FLAG" val="#wm#"/>
  <p:tag name="KSO_WM_SLIDE_POSITION" val="72*122"/>
  <p:tag name="KSO_WM_SLIDE_SIZE" val="435*391"/>
  <p:tag name="KSO_WM_SLIDE_ITEM_CNT" val="4"/>
  <p:tag name="KSO_WM_TEMPLATE_CATEGORY" val="custom"/>
  <p:tag name="KSO_WM_TEMPLATE_INDEX" val="160064"/>
  <p:tag name="KSO_WM_TAG_VERSION" val="1.0"/>
  <p:tag name="KSO_WM_DIAGRAM_GROUP_CODE" val="l1-3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TYPE" val="a"/>
  <p:tag name="KSO_WM_UNIT_INDEX" val="1"/>
  <p:tag name="KSO_WM_UNIT_ID" val="custom160064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TYPE" val="f"/>
  <p:tag name="KSO_WM_UNIT_INDEX" val="1"/>
  <p:tag name="KSO_WM_UNIT_ID" val="custom160064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8.xml><?xml version="1.0" encoding="utf-8"?>
<p:tagLst xmlns:p="http://schemas.openxmlformats.org/presentationml/2006/main">
  <p:tag name="KSO_WM_TEMPLATE_CATEGORY" val="custom"/>
  <p:tag name="KSO_WM_TEMPLATE_INDEX" val="160064"/>
  <p:tag name="KSO_WM_TAG_VERSION" val="1.0"/>
  <p:tag name="KSO_WM_SLIDE_ID" val="custom160064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57"/>
  <p:tag name="KSO_WM_SLIDE_SIZE" val="828*426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64"/>
  <p:tag name="KSO_WM_UNIT_TYPE" val="a"/>
  <p:tag name="KSO_WM_UNIT_INDEX" val="1"/>
  <p:tag name="KSO_WM_UNIT_ID" val="custom160064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1085</Words>
  <Application>WPS 演示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隶书</vt:lpstr>
      <vt:lpstr>Times New Roman</vt:lpstr>
      <vt:lpstr>楷体_GB2312</vt:lpstr>
      <vt:lpstr>新宋体</vt:lpstr>
      <vt:lpstr>楷体</vt:lpstr>
      <vt:lpstr>华文仿宋</vt:lpstr>
      <vt:lpstr>仿宋</vt:lpstr>
      <vt:lpstr>华文行楷</vt:lpstr>
      <vt:lpstr>默认设计模板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</cp:revision>
  <dcterms:created xsi:type="dcterms:W3CDTF">2015-05-05T08:02:00Z</dcterms:created>
  <dcterms:modified xsi:type="dcterms:W3CDTF">2017-02-19T08:29:59Z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