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24" r:id="rId2"/>
    <p:sldId id="256" r:id="rId3"/>
    <p:sldId id="257" r:id="rId4"/>
    <p:sldId id="284" r:id="rId5"/>
    <p:sldId id="285" r:id="rId6"/>
    <p:sldId id="289" r:id="rId7"/>
    <p:sldId id="260" r:id="rId8"/>
    <p:sldId id="283" r:id="rId9"/>
    <p:sldId id="286" r:id="rId10"/>
    <p:sldId id="299" r:id="rId11"/>
    <p:sldId id="288" r:id="rId12"/>
    <p:sldId id="261" r:id="rId13"/>
    <p:sldId id="290" r:id="rId14"/>
    <p:sldId id="291" r:id="rId15"/>
    <p:sldId id="262" r:id="rId16"/>
    <p:sldId id="295" r:id="rId17"/>
    <p:sldId id="292" r:id="rId18"/>
    <p:sldId id="300" r:id="rId19"/>
    <p:sldId id="293" r:id="rId20"/>
    <p:sldId id="294" r:id="rId21"/>
    <p:sldId id="296" r:id="rId22"/>
    <p:sldId id="264" r:id="rId23"/>
    <p:sldId id="349" r:id="rId24"/>
    <p:sldId id="271" r:id="rId25"/>
    <p:sldId id="325" r:id="rId26"/>
    <p:sldId id="269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5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470BB2-A40C-46BF-83B1-97342D5BD68E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39A49-E401-4225-9311-288D20D7C9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744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639A49-E401-4225-9311-288D20D7C90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381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C450E5-72CE-4AA0-B673-4041BEE8CF7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2019/10/14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‹#›</a:t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C450E5-72CE-4AA0-B673-4041BEE8CF7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2019/10/14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‹#›</a:t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C450E5-72CE-4AA0-B673-4041BEE8CF7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2019/10/14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‹#›</a:t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C450E5-72CE-4AA0-B673-4041BEE8CF7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2019/10/14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‹#›</a:t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C450E5-72CE-4AA0-B673-4041BEE8CF7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2019/10/14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‹#›</a:t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C450E5-72CE-4AA0-B673-4041BEE8CF7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2019/10/14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‹#›</a:t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C450E5-72CE-4AA0-B673-4041BEE8CF7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2019/10/14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‹#›</a:t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C450E5-72CE-4AA0-B673-4041BEE8CF7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2019/10/14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‹#›</a:t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C450E5-72CE-4AA0-B673-4041BEE8CF7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2019/10/14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‹#›</a:t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C450E5-72CE-4AA0-B673-4041BEE8CF7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2019/10/14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‹#›</a:t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C450E5-72CE-4AA0-B673-4041BEE8CF7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2019/10/14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‹#›</a:t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7C450E5-72CE-4AA0-B673-4041BEE8CF7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2019/10/14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‹#›</a:t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" y="30162"/>
            <a:ext cx="9126220" cy="6797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8999" y="1544652"/>
            <a:ext cx="8494633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400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理解并翻译文言文中的句子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躺在地上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AutoShape 3" descr="天涯海角"/>
          <p:cNvSpPr/>
          <p:nvPr/>
        </p:nvSpPr>
        <p:spPr>
          <a:xfrm>
            <a:off x="522991" y="362994"/>
            <a:ext cx="2998994" cy="1248410"/>
          </a:xfrm>
          <a:prstGeom prst="horizontalScroll">
            <a:avLst>
              <a:gd name="adj" fmla="val 16458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落实实词</a:t>
            </a:r>
          </a:p>
        </p:txBody>
      </p:sp>
      <p:sp>
        <p:nvSpPr>
          <p:cNvPr id="5" name="文本框 102403"/>
          <p:cNvSpPr txBox="1"/>
          <p:nvPr/>
        </p:nvSpPr>
        <p:spPr>
          <a:xfrm>
            <a:off x="6610664" y="362994"/>
            <a:ext cx="117348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u="sng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换</a:t>
            </a:r>
          </a:p>
        </p:txBody>
      </p:sp>
      <p:sp>
        <p:nvSpPr>
          <p:cNvPr id="6" name="矩形 5"/>
          <p:cNvSpPr/>
          <p:nvPr/>
        </p:nvSpPr>
        <p:spPr>
          <a:xfrm>
            <a:off x="452653" y="1974398"/>
            <a:ext cx="7983416" cy="4421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ea typeface="黑体" panose="02010600030101010101" pitchFamily="49" charset="-122"/>
              </a:rPr>
              <a:t>古语为今语</a:t>
            </a:r>
            <a:endParaRPr lang="en-US" altLang="zh-CN" sz="4800" b="1" dirty="0">
              <a:ea typeface="黑体" panose="02010600030101010101" pitchFamily="49" charset="-122"/>
            </a:endParaRPr>
          </a:p>
          <a:p>
            <a:pPr>
              <a:lnSpc>
                <a:spcPts val="4200"/>
              </a:lnSpc>
            </a:pPr>
            <a:r>
              <a:rPr lang="zh-CN" altLang="en-US" sz="4000" b="1" dirty="0">
                <a:solidFill>
                  <a:srgbClr val="FF0000"/>
                </a:solidFill>
                <a:ea typeface="黑体" panose="02010600030101010101" pitchFamily="49" charset="-122"/>
              </a:rPr>
              <a:t>①单音节词换成双音节词</a:t>
            </a:r>
            <a:endParaRPr lang="en-US" altLang="zh-CN" sz="4000" b="1" dirty="0">
              <a:solidFill>
                <a:srgbClr val="FF0000"/>
              </a:solidFill>
              <a:ea typeface="黑体" panose="02010600030101010101" pitchFamily="49" charset="-122"/>
            </a:endParaRPr>
          </a:p>
          <a:p>
            <a:pPr>
              <a:lnSpc>
                <a:spcPts val="2800"/>
              </a:lnSpc>
            </a:pPr>
            <a:endParaRPr lang="en-US" altLang="zh-CN" sz="4000" b="1" dirty="0">
              <a:solidFill>
                <a:srgbClr val="FF0000"/>
              </a:solidFill>
              <a:ea typeface="黑体" panose="02010600030101010101" pitchFamily="49" charset="-122"/>
            </a:endParaRPr>
          </a:p>
          <a:p>
            <a:pPr>
              <a:lnSpc>
                <a:spcPts val="4200"/>
              </a:lnSpc>
            </a:pPr>
            <a:r>
              <a:rPr lang="zh-CN" altLang="en-US" sz="4000" b="1" dirty="0">
                <a:solidFill>
                  <a:srgbClr val="FF0000"/>
                </a:solidFill>
                <a:ea typeface="黑体" panose="02010600030101010101" pitchFamily="49" charset="-122"/>
              </a:rPr>
              <a:t>②词类活用译出活用后的词</a:t>
            </a:r>
            <a:endParaRPr lang="en-US" altLang="zh-CN" sz="4000" b="1" dirty="0">
              <a:solidFill>
                <a:srgbClr val="FF0000"/>
              </a:solidFill>
              <a:ea typeface="黑体" panose="02010600030101010101" pitchFamily="49" charset="-122"/>
            </a:endParaRPr>
          </a:p>
          <a:p>
            <a:pPr>
              <a:lnSpc>
                <a:spcPts val="4200"/>
              </a:lnSpc>
            </a:pPr>
            <a:endParaRPr lang="en-US" altLang="zh-CN" sz="4000" b="1" dirty="0">
              <a:solidFill>
                <a:srgbClr val="FF0000"/>
              </a:solidFill>
              <a:ea typeface="黑体" panose="02010600030101010101" pitchFamily="49" charset="-122"/>
            </a:endParaRPr>
          </a:p>
          <a:p>
            <a:pPr>
              <a:lnSpc>
                <a:spcPts val="4200"/>
              </a:lnSpc>
            </a:pPr>
            <a:r>
              <a:rPr lang="zh-CN" altLang="en-US" sz="4000" b="1" dirty="0">
                <a:solidFill>
                  <a:srgbClr val="FF0000"/>
                </a:solidFill>
                <a:ea typeface="黑体" panose="02010600030101010101" pitchFamily="49" charset="-122"/>
              </a:rPr>
              <a:t>③通假字换成本字</a:t>
            </a:r>
            <a:endParaRPr lang="en-US" altLang="zh-CN" sz="4000" b="1" dirty="0">
              <a:solidFill>
                <a:srgbClr val="FF0000"/>
              </a:solidFill>
              <a:ea typeface="黑体" panose="02010600030101010101" pitchFamily="49" charset="-122"/>
            </a:endParaRPr>
          </a:p>
          <a:p>
            <a:pPr>
              <a:lnSpc>
                <a:spcPts val="4200"/>
              </a:lnSpc>
            </a:pPr>
            <a:endParaRPr lang="en-US" altLang="zh-CN" sz="4000" b="1" dirty="0">
              <a:solidFill>
                <a:srgbClr val="FF0000"/>
              </a:solidFill>
              <a:ea typeface="黑体" panose="02010600030101010101" pitchFamily="49" charset="-122"/>
            </a:endParaRPr>
          </a:p>
          <a:p>
            <a:pPr>
              <a:lnSpc>
                <a:spcPts val="4200"/>
              </a:lnSpc>
            </a:pPr>
            <a:r>
              <a:rPr lang="zh-CN" altLang="en-US" sz="4000" b="1" dirty="0">
                <a:solidFill>
                  <a:srgbClr val="FF0000"/>
                </a:solidFill>
                <a:ea typeface="黑体" panose="02010600030101010101" pitchFamily="49" charset="-122"/>
              </a:rPr>
              <a:t>④古今异义：古义换成今义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" y="-45720"/>
            <a:ext cx="9144635" cy="6903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3036" y="2829560"/>
            <a:ext cx="8117928" cy="14465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800" b="1" dirty="0"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</a:rPr>
              <a:t>落实实词需留换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/>
          <p:nvPr/>
        </p:nvSpPr>
        <p:spPr>
          <a:xfrm>
            <a:off x="334963" y="2733675"/>
            <a:ext cx="8474075" cy="646113"/>
          </a:xfrm>
          <a:prstGeom prst="rect">
            <a:avLst/>
          </a:prstGeom>
          <a:solidFill>
            <a:srgbClr val="BBE0E3">
              <a:alpha val="392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•</a:t>
            </a:r>
          </a:p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文本框 18434"/>
          <p:cNvSpPr txBox="1"/>
          <p:nvPr/>
        </p:nvSpPr>
        <p:spPr>
          <a:xfrm>
            <a:off x="153611" y="1140185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夫六国与秦皆诸侯，其势弱于秦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</a:p>
        </p:txBody>
      </p:sp>
      <p:sp>
        <p:nvSpPr>
          <p:cNvPr id="2" name="文本框 18435"/>
          <p:cNvSpPr txBox="1"/>
          <p:nvPr/>
        </p:nvSpPr>
        <p:spPr>
          <a:xfrm>
            <a:off x="89535" y="1906944"/>
            <a:ext cx="8809037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译：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六国和秦国都是诸侯国，他们的势力比秦国弱。</a:t>
            </a:r>
          </a:p>
        </p:txBody>
      </p:sp>
      <p:sp>
        <p:nvSpPr>
          <p:cNvPr id="18441" name="文本框 18445"/>
          <p:cNvSpPr txBox="1"/>
          <p:nvPr/>
        </p:nvSpPr>
        <p:spPr>
          <a:xfrm>
            <a:off x="153611" y="2572838"/>
            <a:ext cx="9144000" cy="533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lstStyle/>
          <a:p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2.</a:t>
            </a:r>
            <a:r>
              <a:rPr lang="en-US" altLang="zh-CN" sz="18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师道之不传也久矣。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3611" y="3855774"/>
            <a:ext cx="57308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3.蚓无爪牙之利，筋骨之强。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3658" y="525720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4.顷之，烟炎张天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3963" y="3167679"/>
            <a:ext cx="6095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译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从师风尚不流传很久了。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3963" y="4585620"/>
            <a:ext cx="77588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译：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蚯蚓没有锋利的爪子和牙齿，强健的筋骨。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7936" y="5890340"/>
            <a:ext cx="4613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译</a:t>
            </a:r>
            <a:r>
              <a:rPr lang="zh-CN" altLang="en-US" sz="3200" dirty="0"/>
              <a:t>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不久，烟火遮满天空。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2" grpId="0"/>
      <p:bldP spid="18441" grpId="0" animBg="1"/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/>
          <p:nvPr/>
        </p:nvSpPr>
        <p:spPr>
          <a:xfrm>
            <a:off x="334963" y="2733675"/>
            <a:ext cx="8474075" cy="646113"/>
          </a:xfrm>
          <a:prstGeom prst="rect">
            <a:avLst/>
          </a:prstGeom>
          <a:solidFill>
            <a:srgbClr val="BBE0E3">
              <a:alpha val="392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•</a:t>
            </a:r>
          </a:p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6865" y="1976755"/>
            <a:ext cx="8492490" cy="33667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删除没有实在意义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也无须译出的虚词</a:t>
            </a:r>
          </a:p>
          <a:p>
            <a:pPr>
              <a:lnSpc>
                <a:spcPts val="434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如：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①句首发语词</a:t>
            </a:r>
            <a:endParaRPr lang="en-US" altLang="zh-CN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  <a:p>
            <a:pPr>
              <a:lnSpc>
                <a:spcPts val="434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 ②句中作停顿起舒缓作用的词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r">
              <a:lnSpc>
                <a:spcPts val="4340"/>
              </a:lnSpc>
            </a:pPr>
            <a:r>
              <a:rPr lang="zh-CN" altLang="en-US" sz="3200" b="1" dirty="0">
                <a:solidFill>
                  <a:srgbClr val="FF0000"/>
                </a:solidFill>
                <a:ea typeface="黑体" panose="02010600030101010101" pitchFamily="49" charset="-122"/>
              </a:rPr>
              <a:t>      ③起语法作用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的词，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如：取消句子独立性、  宾语前置、定语后置的</a:t>
            </a:r>
            <a:r>
              <a:rPr lang="zh-CN" altLang="en-US" sz="3200" b="1" dirty="0">
                <a:ea typeface="黑体" panose="0201060003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之</a:t>
            </a:r>
            <a:r>
              <a:rPr lang="zh-CN" altLang="en-US" sz="3200" b="1" dirty="0">
                <a:ea typeface="黑体" panose="02010600030101010101" pitchFamily="49" charset="-122"/>
                <a:sym typeface="+mn-ea"/>
              </a:rPr>
              <a:t>”“者”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字等。</a:t>
            </a:r>
            <a:endParaRPr lang="en-US" altLang="zh-CN" sz="3200" b="1" dirty="0"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  <a:p>
            <a:pPr>
              <a:lnSpc>
                <a:spcPts val="4340"/>
              </a:lnSpc>
            </a:pPr>
            <a:r>
              <a:rPr lang="zh-CN" altLang="en-US" sz="3200" b="1" dirty="0">
                <a:solidFill>
                  <a:srgbClr val="FF0000"/>
                </a:solidFill>
                <a:ea typeface="黑体" panose="02010600030101010101" pitchFamily="49" charset="-122"/>
              </a:rPr>
              <a:t>       ④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句末音节助词或语气词</a:t>
            </a:r>
          </a:p>
        </p:txBody>
      </p:sp>
      <p:sp>
        <p:nvSpPr>
          <p:cNvPr id="21507" name="文本框 102403"/>
          <p:cNvSpPr txBox="1"/>
          <p:nvPr/>
        </p:nvSpPr>
        <p:spPr>
          <a:xfrm>
            <a:off x="6600616" y="35076"/>
            <a:ext cx="117348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u="sng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删</a:t>
            </a:r>
          </a:p>
        </p:txBody>
      </p:sp>
      <p:sp>
        <p:nvSpPr>
          <p:cNvPr id="5" name="AutoShape 3" descr="天涯海角"/>
          <p:cNvSpPr/>
          <p:nvPr/>
        </p:nvSpPr>
        <p:spPr>
          <a:xfrm>
            <a:off x="316624" y="4865"/>
            <a:ext cx="3223677" cy="1433830"/>
          </a:xfrm>
          <a:prstGeom prst="horizontalScroll">
            <a:avLst>
              <a:gd name="adj" fmla="val 16458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留意虚词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5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/>
          <p:nvPr/>
        </p:nvSpPr>
        <p:spPr>
          <a:xfrm>
            <a:off x="334963" y="2733675"/>
            <a:ext cx="8474075" cy="646113"/>
          </a:xfrm>
          <a:prstGeom prst="rect">
            <a:avLst/>
          </a:prstGeom>
          <a:solidFill>
            <a:srgbClr val="BBE0E3">
              <a:alpha val="392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•</a:t>
            </a:r>
          </a:p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3036" y="2829560"/>
            <a:ext cx="8117928" cy="14465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800" b="1" dirty="0"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</a:rPr>
              <a:t>有些虚词需删减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/>
          <p:nvPr/>
        </p:nvSpPr>
        <p:spPr>
          <a:xfrm>
            <a:off x="334963" y="2733675"/>
            <a:ext cx="8474075" cy="646113"/>
          </a:xfrm>
          <a:prstGeom prst="rect">
            <a:avLst/>
          </a:prstGeom>
          <a:solidFill>
            <a:srgbClr val="BBE0E3">
              <a:alpha val="392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•</a:t>
            </a:r>
          </a:p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0556" y="2194263"/>
            <a:ext cx="36295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/>
              <a:t>2</a:t>
            </a:r>
            <a:r>
              <a:rPr lang="en-US" altLang="zh-CN" sz="3200" dirty="0"/>
              <a:t>.</a:t>
            </a:r>
            <a:r>
              <a:rPr lang="zh-CN" altLang="en-US" sz="3200" b="1" dirty="0">
                <a:latin typeface="+mn-ea"/>
                <a:ea typeface="+mn-ea"/>
              </a:rPr>
              <a:t>甚矣，汝之不惠</a:t>
            </a:r>
            <a:r>
              <a:rPr lang="zh-CN" altLang="en-US" b="1" dirty="0">
                <a:latin typeface="+mn-ea"/>
                <a:ea typeface="+mn-ea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8635" y="3654568"/>
            <a:ext cx="50401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/>
              <a:t>3.</a:t>
            </a:r>
            <a:r>
              <a:rPr lang="zh-CN" altLang="en-US" sz="3200" b="1" dirty="0"/>
              <a:t>句读之不知，惑之不解。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8072" y="4910363"/>
            <a:ext cx="7007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/>
              <a:t>4.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月出于东山之上，徘徊于斗牛之间。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5942" y="1345556"/>
            <a:ext cx="7954051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译：</a:t>
            </a:r>
            <a:r>
              <a:rPr lang="zh-CN" altLang="en-US" sz="2800" b="1" dirty="0">
                <a:latin typeface="+mn-ea"/>
                <a:ea typeface="+mn-ea"/>
                <a:sym typeface="Wingdings" panose="05000000000000000000" pitchFamily="2" charset="2"/>
              </a:rPr>
              <a:t>（苏武）送留在汉朝的匈奴使者。</a:t>
            </a:r>
            <a:endParaRPr lang="zh-CN" altLang="en-US" sz="2800" b="1" dirty="0">
              <a:latin typeface="+mn-ea"/>
              <a:ea typeface="+mn-ea"/>
            </a:endParaRPr>
          </a:p>
          <a:p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63494" name="矩形 63493"/>
          <p:cNvSpPr/>
          <p:nvPr/>
        </p:nvSpPr>
        <p:spPr>
          <a:xfrm>
            <a:off x="560556" y="662869"/>
            <a:ext cx="7535863" cy="64171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⒈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0556" y="2893438"/>
            <a:ext cx="3892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译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zh-CN" altLang="en-US" sz="3200" b="1" dirty="0">
                <a:latin typeface="+mn-ea"/>
                <a:ea typeface="+mn-ea"/>
              </a:rPr>
              <a:t>你太不聪明了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8635" y="4239202"/>
            <a:ext cx="7007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译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不懂得</a:t>
            </a:r>
            <a:r>
              <a:rPr lang="zh-CN" altLang="en-US" sz="2800" b="1" dirty="0">
                <a:latin typeface="+mn-ea"/>
                <a:ea typeface="+mn-ea"/>
              </a:rPr>
              <a:t>文章字句，不能解决疑难问题。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7988" y="5657896"/>
            <a:ext cx="8798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译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zh-CN" altLang="en-US" sz="2800" b="1" dirty="0">
                <a:latin typeface="+mn-ea"/>
                <a:ea typeface="+mn-ea"/>
              </a:rPr>
              <a:t>月亮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从东山上面</a:t>
            </a:r>
            <a:r>
              <a:rPr lang="zh-CN" altLang="en-US" sz="2800" b="1" dirty="0">
                <a:latin typeface="+mn-ea"/>
                <a:ea typeface="+mn-ea"/>
              </a:rPr>
              <a:t>升起来，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在斗宿和牛宿之间</a:t>
            </a:r>
            <a:r>
              <a:rPr lang="zh-CN" altLang="en-US" sz="2800" b="1" dirty="0">
                <a:latin typeface="+mn-ea"/>
                <a:ea typeface="+mn-ea"/>
              </a:rPr>
              <a:t>徘徊。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5F5CF1-05F7-4853-940C-CB6042060FF5}"/>
              </a:ext>
            </a:extLst>
          </p:cNvPr>
          <p:cNvSpPr txBox="1"/>
          <p:nvPr/>
        </p:nvSpPr>
        <p:spPr>
          <a:xfrm>
            <a:off x="1367978" y="711825"/>
            <a:ext cx="3892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/>
              <a:t>送匈奴使留在汉者。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3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765" y="-13970"/>
            <a:ext cx="9149080" cy="6830695"/>
          </a:xfrm>
          <a:prstGeom prst="rect">
            <a:avLst/>
          </a:prstGeom>
        </p:spPr>
      </p:pic>
      <p:sp>
        <p:nvSpPr>
          <p:cNvPr id="39938" name="文本框 39937"/>
          <p:cNvSpPr txBox="1"/>
          <p:nvPr/>
        </p:nvSpPr>
        <p:spPr>
          <a:xfrm>
            <a:off x="244374" y="2898518"/>
            <a:ext cx="8272462" cy="205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ts val="5100"/>
              </a:lnSpc>
              <a:spcBef>
                <a:spcPct val="50000"/>
              </a:spcBef>
            </a:pP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文言文中的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主谓倒装句、宾语前置句、定语后置句、状语后置句等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特殊句式，按现代汉语的语法规范调整语序。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04" name="文本框 102403"/>
          <p:cNvSpPr txBox="1"/>
          <p:nvPr/>
        </p:nvSpPr>
        <p:spPr>
          <a:xfrm>
            <a:off x="7146925" y="636588"/>
            <a:ext cx="1173163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u="sng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调</a:t>
            </a:r>
          </a:p>
        </p:txBody>
      </p:sp>
      <p:sp>
        <p:nvSpPr>
          <p:cNvPr id="5" name="AutoShape 3" descr="天涯海角"/>
          <p:cNvSpPr/>
          <p:nvPr/>
        </p:nvSpPr>
        <p:spPr>
          <a:xfrm>
            <a:off x="396642" y="25031"/>
            <a:ext cx="3176905" cy="1332865"/>
          </a:xfrm>
          <a:prstGeom prst="horizontalScroll">
            <a:avLst>
              <a:gd name="adj" fmla="val 16458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落实句式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10240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"/>
            <a:ext cx="9105265" cy="68529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3835" y="3432942"/>
            <a:ext cx="5080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今臣亡国贱俘。</a:t>
            </a:r>
            <a:endParaRPr lang="zh-CN" altLang="en-US" sz="2800" b="1" dirty="0"/>
          </a:p>
        </p:txBody>
      </p:sp>
      <p:sp>
        <p:nvSpPr>
          <p:cNvPr id="6" name="文本框 24580"/>
          <p:cNvSpPr txBox="1"/>
          <p:nvPr/>
        </p:nvSpPr>
        <p:spPr>
          <a:xfrm>
            <a:off x="571233" y="844442"/>
            <a:ext cx="66103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5.</a:t>
            </a:r>
            <a:r>
              <a:rPr lang="zh-CN" altLang="en-US" sz="2800" b="1" dirty="0">
                <a:latin typeface="+mn-ea"/>
                <a:ea typeface="+mn-ea"/>
              </a:rPr>
              <a:t>不如因而厚遇之，使归赵。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919" y="2266394"/>
            <a:ext cx="6615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6.</a:t>
            </a:r>
            <a:r>
              <a:rPr lang="zh-CN" altLang="en-US" sz="2800" b="1" dirty="0"/>
              <a:t>沛公谓张良曰：度我至军中，公乃入。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3104" y="2909722"/>
            <a:ext cx="8787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译</a:t>
            </a:r>
            <a:r>
              <a:rPr lang="zh-CN" altLang="en-US" sz="2800" b="1" dirty="0">
                <a:solidFill>
                  <a:srgbClr val="441CD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沛公对张良说：（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你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）揣测我到了军中，你就进去。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495004" y="1568174"/>
            <a:ext cx="811403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译</a:t>
            </a:r>
            <a:r>
              <a:rPr lang="zh-CN" altLang="en-US" sz="2800" b="1" dirty="0">
                <a:solidFill>
                  <a:srgbClr val="441CD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zh-CN" altLang="en-US" sz="2800" b="1" dirty="0">
                <a:latin typeface="+mj-ea"/>
                <a:ea typeface="+mj-ea"/>
              </a:rPr>
              <a:t>不如趁机好好款待他，让（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他</a:t>
            </a:r>
            <a:r>
              <a:rPr lang="zh-CN" altLang="en-US" sz="2800" b="1" dirty="0">
                <a:latin typeface="+mj-ea"/>
                <a:ea typeface="+mj-ea"/>
              </a:rPr>
              <a:t>）回到赵国。</a:t>
            </a:r>
            <a:endParaRPr lang="zh-CN" altLang="en-US" sz="28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939" y="4056492"/>
            <a:ext cx="5594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译</a:t>
            </a:r>
            <a:r>
              <a:rPr lang="zh-CN" altLang="en-US" sz="2800" b="1" dirty="0"/>
              <a:t>：现在我</a:t>
            </a:r>
            <a:r>
              <a:rPr lang="zh-CN" altLang="en-US" sz="2800" b="1" dirty="0">
                <a:solidFill>
                  <a:srgbClr val="FF0000"/>
                </a:solidFill>
              </a:rPr>
              <a:t>是</a:t>
            </a:r>
            <a:r>
              <a:rPr lang="zh-CN" altLang="en-US" sz="2800" b="1" dirty="0"/>
              <a:t>亡国后卑贱的俘虏。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9919" y="4682902"/>
            <a:ext cx="2981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8.</a:t>
            </a:r>
            <a:r>
              <a:rPr lang="zh-CN" altLang="en-US" sz="2800" b="1" dirty="0"/>
              <a:t>而刘夙婴疾病。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9948" y="5275053"/>
            <a:ext cx="5714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译</a:t>
            </a:r>
            <a:r>
              <a:rPr lang="zh-CN" altLang="en-US" sz="2800" b="1" dirty="0"/>
              <a:t>：但是祖母刘氏多年</a:t>
            </a:r>
            <a:r>
              <a:rPr lang="zh-CN" altLang="en-US" sz="2800" b="1" dirty="0">
                <a:solidFill>
                  <a:srgbClr val="FF0000"/>
                </a:solidFill>
              </a:rPr>
              <a:t>被</a:t>
            </a:r>
            <a:r>
              <a:rPr lang="zh-CN" altLang="en-US" sz="2800" b="1" dirty="0"/>
              <a:t>疾病缠绕。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24582" grpId="1"/>
      <p:bldP spid="4" grpId="0"/>
      <p:bldP spid="5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765" y="-13970"/>
            <a:ext cx="9149080" cy="6830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2437" y="2456994"/>
            <a:ext cx="8563744" cy="2646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省略句中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省略的成分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要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补充完整，使句意完整流畅。</a:t>
            </a:r>
            <a:endParaRPr lang="en-US" altLang="zh-CN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2.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无标志的判断句、被动句需补充“是”或“被”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97459" y="337790"/>
            <a:ext cx="1173163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u="sng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补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689" y="212514"/>
            <a:ext cx="3200677" cy="13595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765" y="-13970"/>
            <a:ext cx="9149080" cy="68306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3036" y="2829560"/>
            <a:ext cx="8117928" cy="14465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800" b="1" dirty="0"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</a:rPr>
              <a:t>特殊句式需调补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7720" y="926465"/>
            <a:ext cx="752856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高三一轮复习·文言文阅读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70" y="2847975"/>
            <a:ext cx="8607425" cy="20313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8575"/>
            <a:ext cx="9149080" cy="68719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81828" y="1083816"/>
            <a:ext cx="40751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1.肉食者鄙，未能远谋。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3792" y="2277516"/>
            <a:ext cx="47694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2.吾入关，秋毫不敢有所近。 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2878" y="1607205"/>
            <a:ext cx="73291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ea typeface="黑体" panose="02010600030101010101" pitchFamily="49" charset="-122"/>
                <a:sym typeface="+mn-ea"/>
              </a:rPr>
              <a:t>译</a:t>
            </a:r>
            <a:r>
              <a:rPr lang="zh-CN" altLang="en-US" sz="2800" dirty="0">
                <a:ea typeface="黑体" panose="02010600030101010101" pitchFamily="49" charset="-122"/>
                <a:sym typeface="+mn-ea"/>
              </a:rPr>
              <a:t>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做官的人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见识浅陋，不能做长远的打算。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56235" y="3322641"/>
            <a:ext cx="5080000" cy="683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en-US" sz="28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视事三年，上书乞骸骨。</a:t>
            </a:r>
            <a:endParaRPr lang="en-US" sz="2800" b="1" u="sng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/>
            <a:r>
              <a:rPr lang="en-US" sz="1050" b="1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</a:t>
            </a:r>
            <a:endParaRPr lang="zh-CN" altLang="en-US" dirty="0"/>
          </a:p>
        </p:txBody>
      </p:sp>
      <p:sp>
        <p:nvSpPr>
          <p:cNvPr id="41986" name="文本框 41985"/>
          <p:cNvSpPr txBox="1"/>
          <p:nvPr/>
        </p:nvSpPr>
        <p:spPr>
          <a:xfrm>
            <a:off x="279400" y="4736147"/>
            <a:ext cx="8585200" cy="2230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en-US" altLang="zh-CN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文言句中使用特殊手法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涉及古代文化常识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，翻译时要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结合上下文语境，灵活贯通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地翻译。</a:t>
            </a:r>
          </a:p>
          <a:p>
            <a:pPr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2789" y="2800784"/>
            <a:ext cx="7332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译</a:t>
            </a:r>
            <a:r>
              <a:rPr lang="zh-CN" altLang="en-US" sz="2800" b="1" dirty="0"/>
              <a:t>：我进入函谷关，细小的东西也不敢占有。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2760" y="3863975"/>
            <a:ext cx="6950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译</a:t>
            </a:r>
            <a:r>
              <a:rPr lang="zh-CN" altLang="en-US" sz="2800" b="1" dirty="0"/>
              <a:t>：张衡</a:t>
            </a:r>
            <a:r>
              <a:rPr lang="zh-CN" altLang="en-US" sz="2800" b="1" dirty="0">
                <a:solidFill>
                  <a:srgbClr val="FF0000"/>
                </a:solidFill>
              </a:rPr>
              <a:t>任职</a:t>
            </a:r>
            <a:r>
              <a:rPr lang="zh-CN" altLang="en-US" sz="2800" b="1" dirty="0"/>
              <a:t>三年，向皇帝上书请求</a:t>
            </a:r>
            <a:r>
              <a:rPr lang="zh-CN" altLang="en-US" sz="2800" b="1" dirty="0">
                <a:solidFill>
                  <a:srgbClr val="FF0000"/>
                </a:solidFill>
              </a:rPr>
              <a:t>退休</a:t>
            </a:r>
            <a:r>
              <a:rPr lang="zh-CN" altLang="en-US" sz="2800" b="1" dirty="0"/>
              <a:t>。</a:t>
            </a:r>
          </a:p>
        </p:txBody>
      </p:sp>
      <p:sp>
        <p:nvSpPr>
          <p:cNvPr id="9" name="AutoShape 3" descr="天涯海角"/>
          <p:cNvSpPr/>
          <p:nvPr/>
        </p:nvSpPr>
        <p:spPr>
          <a:xfrm>
            <a:off x="575310" y="70485"/>
            <a:ext cx="3644265" cy="1123950"/>
          </a:xfrm>
          <a:prstGeom prst="horizontalScroll">
            <a:avLst>
              <a:gd name="adj" fmla="val 16458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结合语境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159462" y="170732"/>
            <a:ext cx="1171575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u="sng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00" grpId="0"/>
      <p:bldP spid="41986" grpId="0"/>
      <p:bldP spid="7" grpId="0"/>
      <p:bldP spid="8" grpId="0"/>
      <p:bldP spid="9" grpId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0487" y="2349050"/>
            <a:ext cx="8117928" cy="14465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800" b="1" dirty="0"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</a:rPr>
              <a:t>结合语境需贯通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/>
          <p:nvPr/>
        </p:nvSpPr>
        <p:spPr>
          <a:xfrm>
            <a:off x="334963" y="2733675"/>
            <a:ext cx="8474075" cy="646113"/>
          </a:xfrm>
          <a:prstGeom prst="rect">
            <a:avLst/>
          </a:prstGeom>
          <a:solidFill>
            <a:srgbClr val="BBE0E3">
              <a:alpha val="392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•</a:t>
            </a:r>
          </a:p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09600" y="1294130"/>
            <a:ext cx="1371600" cy="1066800"/>
            <a:chOff x="0" y="-48"/>
            <a:chExt cx="864" cy="672"/>
          </a:xfrm>
          <a:solidFill>
            <a:schemeClr val="bg1"/>
          </a:solidFill>
        </p:grpSpPr>
        <p:sp>
          <p:nvSpPr>
            <p:cNvPr id="16418" name="Oval 5"/>
            <p:cNvSpPr/>
            <p:nvPr/>
          </p:nvSpPr>
          <p:spPr>
            <a:xfrm>
              <a:off x="0" y="-48"/>
              <a:ext cx="864" cy="672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19" name="Text Box 6"/>
            <p:cNvSpPr txBox="1"/>
            <p:nvPr/>
          </p:nvSpPr>
          <p:spPr>
            <a:xfrm>
              <a:off x="196" y="48"/>
              <a:ext cx="511" cy="519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留</a:t>
              </a:r>
            </a:p>
          </p:txBody>
        </p:sp>
      </p:grpSp>
      <p:grpSp>
        <p:nvGrpSpPr>
          <p:cNvPr id="6" name="Group 16"/>
          <p:cNvGrpSpPr/>
          <p:nvPr/>
        </p:nvGrpSpPr>
        <p:grpSpPr>
          <a:xfrm>
            <a:off x="1799688" y="2179914"/>
            <a:ext cx="1246187" cy="1165225"/>
            <a:chOff x="0" y="0"/>
            <a:chExt cx="864" cy="672"/>
          </a:xfrm>
          <a:solidFill>
            <a:schemeClr val="bg1"/>
          </a:solidFill>
        </p:grpSpPr>
        <p:sp>
          <p:nvSpPr>
            <p:cNvPr id="16410" name="Oval 17"/>
            <p:cNvSpPr/>
            <p:nvPr/>
          </p:nvSpPr>
          <p:spPr>
            <a:xfrm>
              <a:off x="0" y="0"/>
              <a:ext cx="864" cy="672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11" name="Text Box 18"/>
            <p:cNvSpPr txBox="1"/>
            <p:nvPr/>
          </p:nvSpPr>
          <p:spPr>
            <a:xfrm>
              <a:off x="196" y="48"/>
              <a:ext cx="511" cy="519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删</a:t>
              </a:r>
            </a:p>
          </p:txBody>
        </p:sp>
      </p:grpSp>
      <p:grpSp>
        <p:nvGrpSpPr>
          <p:cNvPr id="7" name="Group 19"/>
          <p:cNvGrpSpPr/>
          <p:nvPr/>
        </p:nvGrpSpPr>
        <p:grpSpPr>
          <a:xfrm>
            <a:off x="3290225" y="2636081"/>
            <a:ext cx="1095375" cy="1165225"/>
            <a:chOff x="0" y="0"/>
            <a:chExt cx="864" cy="672"/>
          </a:xfrm>
          <a:solidFill>
            <a:schemeClr val="bg1"/>
          </a:solidFill>
        </p:grpSpPr>
        <p:sp>
          <p:nvSpPr>
            <p:cNvPr id="16408" name="Oval 20"/>
            <p:cNvSpPr/>
            <p:nvPr/>
          </p:nvSpPr>
          <p:spPr>
            <a:xfrm>
              <a:off x="0" y="0"/>
              <a:ext cx="864" cy="672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9" name="Text Box 21"/>
            <p:cNvSpPr txBox="1"/>
            <p:nvPr/>
          </p:nvSpPr>
          <p:spPr>
            <a:xfrm>
              <a:off x="192" y="48"/>
              <a:ext cx="511" cy="519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换</a:t>
              </a:r>
            </a:p>
          </p:txBody>
        </p:sp>
      </p:grpSp>
      <p:sp>
        <p:nvSpPr>
          <p:cNvPr id="16406" name="AutoShape 25"/>
          <p:cNvSpPr/>
          <p:nvPr/>
        </p:nvSpPr>
        <p:spPr>
          <a:xfrm rot="7959832">
            <a:off x="736798" y="4454088"/>
            <a:ext cx="1079438" cy="1726867"/>
          </a:xfrm>
          <a:prstGeom prst="wedgeRoundRectCallout">
            <a:avLst>
              <a:gd name="adj1" fmla="val -182454"/>
              <a:gd name="adj2" fmla="val 6025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10800000" vert="eaVert"/>
          <a:lstStyle/>
          <a:p>
            <a:pPr algn="ctr"/>
            <a:endParaRPr lang="zh-CN" altLang="en-US" sz="2400" dirty="0">
              <a:latin typeface="Times New Roman" panose="02020603050405020304" pitchFamily="18" charset="0"/>
            </a:endParaRPr>
          </a:p>
        </p:txBody>
      </p:sp>
      <p:grpSp>
        <p:nvGrpSpPr>
          <p:cNvPr id="8" name="Group 10"/>
          <p:cNvGrpSpPr/>
          <p:nvPr/>
        </p:nvGrpSpPr>
        <p:grpSpPr>
          <a:xfrm>
            <a:off x="4891088" y="3435350"/>
            <a:ext cx="1371600" cy="1066800"/>
            <a:chOff x="0" y="0"/>
            <a:chExt cx="864" cy="672"/>
          </a:xfrm>
        </p:grpSpPr>
        <p:sp>
          <p:nvSpPr>
            <p:cNvPr id="16414" name="Oval 11"/>
            <p:cNvSpPr/>
            <p:nvPr/>
          </p:nvSpPr>
          <p:spPr>
            <a:xfrm>
              <a:off x="0" y="0"/>
              <a:ext cx="864" cy="67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15" name="Text Box 12"/>
            <p:cNvSpPr txBox="1"/>
            <p:nvPr/>
          </p:nvSpPr>
          <p:spPr>
            <a:xfrm>
              <a:off x="196" y="48"/>
              <a:ext cx="511" cy="51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补</a:t>
              </a:r>
            </a:p>
          </p:txBody>
        </p:sp>
      </p:grpSp>
      <p:grpSp>
        <p:nvGrpSpPr>
          <p:cNvPr id="9" name="Group 7"/>
          <p:cNvGrpSpPr/>
          <p:nvPr/>
        </p:nvGrpSpPr>
        <p:grpSpPr>
          <a:xfrm>
            <a:off x="5912803" y="4259263"/>
            <a:ext cx="1371600" cy="1066800"/>
            <a:chOff x="0" y="0"/>
            <a:chExt cx="864" cy="672"/>
          </a:xfrm>
          <a:solidFill>
            <a:schemeClr val="bg1"/>
          </a:solidFill>
        </p:grpSpPr>
        <p:sp>
          <p:nvSpPr>
            <p:cNvPr id="16416" name="Oval 8"/>
            <p:cNvSpPr/>
            <p:nvPr/>
          </p:nvSpPr>
          <p:spPr>
            <a:xfrm>
              <a:off x="0" y="0"/>
              <a:ext cx="864" cy="672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17" name="Text Box 9"/>
            <p:cNvSpPr txBox="1"/>
            <p:nvPr/>
          </p:nvSpPr>
          <p:spPr>
            <a:xfrm>
              <a:off x="196" y="48"/>
              <a:ext cx="511" cy="519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调</a:t>
              </a:r>
            </a:p>
          </p:txBody>
        </p:sp>
      </p:grpSp>
      <p:grpSp>
        <p:nvGrpSpPr>
          <p:cNvPr id="10" name="Group 13"/>
          <p:cNvGrpSpPr/>
          <p:nvPr/>
        </p:nvGrpSpPr>
        <p:grpSpPr>
          <a:xfrm>
            <a:off x="7035800" y="4956175"/>
            <a:ext cx="1371600" cy="1066800"/>
            <a:chOff x="0" y="0"/>
            <a:chExt cx="864" cy="672"/>
          </a:xfrm>
          <a:solidFill>
            <a:schemeClr val="bg1"/>
          </a:solidFill>
        </p:grpSpPr>
        <p:sp>
          <p:nvSpPr>
            <p:cNvPr id="16412" name="Oval 14"/>
            <p:cNvSpPr/>
            <p:nvPr/>
          </p:nvSpPr>
          <p:spPr>
            <a:xfrm>
              <a:off x="0" y="0"/>
              <a:ext cx="864" cy="672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13" name="Text Box 15"/>
            <p:cNvSpPr txBox="1"/>
            <p:nvPr/>
          </p:nvSpPr>
          <p:spPr>
            <a:xfrm>
              <a:off x="196" y="48"/>
              <a:ext cx="511" cy="523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贯</a:t>
              </a:r>
            </a:p>
          </p:txBody>
        </p:sp>
      </p:grpSp>
      <p:sp>
        <p:nvSpPr>
          <p:cNvPr id="16402" name="AutoShape 32"/>
          <p:cNvSpPr/>
          <p:nvPr/>
        </p:nvSpPr>
        <p:spPr>
          <a:xfrm rot="-2745828">
            <a:off x="7073579" y="1377105"/>
            <a:ext cx="1073150" cy="1522413"/>
          </a:xfrm>
          <a:prstGeom prst="wedgeRoundRectCallout">
            <a:avLst>
              <a:gd name="adj1" fmla="val -191972"/>
              <a:gd name="adj2" fmla="val 587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/>
          <a:lstStyle/>
          <a:p>
            <a:pPr algn="ctr"/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6401" name="AutoShape 31"/>
          <p:cNvSpPr/>
          <p:nvPr/>
        </p:nvSpPr>
        <p:spPr>
          <a:xfrm rot="-2745828">
            <a:off x="7056378" y="1329737"/>
            <a:ext cx="1108075" cy="1746250"/>
          </a:xfrm>
          <a:prstGeom prst="wedgeRoundRectCallout">
            <a:avLst>
              <a:gd name="adj1" fmla="val -176593"/>
              <a:gd name="adj2" fmla="val 5572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/>
          <a:lstStyle/>
          <a:p>
            <a:pPr algn="ctr"/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6400" name="AutoShape 30"/>
          <p:cNvSpPr/>
          <p:nvPr/>
        </p:nvSpPr>
        <p:spPr>
          <a:xfrm rot="-2745828">
            <a:off x="7023231" y="1223965"/>
            <a:ext cx="1219200" cy="1828800"/>
          </a:xfrm>
          <a:prstGeom prst="wedgeRoundRectCallout">
            <a:avLst>
              <a:gd name="adj1" fmla="val -153273"/>
              <a:gd name="adj2" fmla="val 108773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/>
          <a:lstStyle/>
          <a:p>
            <a:pPr algn="ctr"/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6399" name="Text Box 33"/>
          <p:cNvSpPr txBox="1"/>
          <p:nvPr/>
        </p:nvSpPr>
        <p:spPr>
          <a:xfrm rot="167600">
            <a:off x="7164388" y="1701800"/>
            <a:ext cx="838200" cy="9144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句</a:t>
            </a:r>
          </a:p>
        </p:txBody>
      </p:sp>
      <p:sp>
        <p:nvSpPr>
          <p:cNvPr id="16405" name="AutoShape 24"/>
          <p:cNvSpPr/>
          <p:nvPr/>
        </p:nvSpPr>
        <p:spPr>
          <a:xfrm rot="7959832">
            <a:off x="736464" y="4568961"/>
            <a:ext cx="1079438" cy="1726867"/>
          </a:xfrm>
          <a:prstGeom prst="wedgeRoundRectCallout">
            <a:avLst>
              <a:gd name="adj1" fmla="val -185645"/>
              <a:gd name="adj2" fmla="val 123135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10800000" vert="eaVert"/>
          <a:lstStyle/>
          <a:p>
            <a:pPr algn="ctr"/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6407" name="AutoShape 26"/>
          <p:cNvSpPr/>
          <p:nvPr/>
        </p:nvSpPr>
        <p:spPr>
          <a:xfrm rot="7959832">
            <a:off x="664210" y="4457065"/>
            <a:ext cx="1169670" cy="1821180"/>
          </a:xfrm>
          <a:prstGeom prst="wedgeRoundRectCallout">
            <a:avLst>
              <a:gd name="adj1" fmla="val -239065"/>
              <a:gd name="adj2" fmla="val 185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10800000" vert="eaVert"/>
          <a:lstStyle/>
          <a:p>
            <a:pPr algn="ctr"/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4" name="Text Box 27"/>
          <p:cNvSpPr txBox="1"/>
          <p:nvPr/>
        </p:nvSpPr>
        <p:spPr>
          <a:xfrm>
            <a:off x="726357" y="4913107"/>
            <a:ext cx="791481" cy="809579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字</a:t>
            </a:r>
          </a:p>
        </p:txBody>
      </p:sp>
      <p:sp>
        <p:nvSpPr>
          <p:cNvPr id="30" name="AutoShape 3" descr="天涯海角"/>
          <p:cNvSpPr/>
          <p:nvPr/>
        </p:nvSpPr>
        <p:spPr>
          <a:xfrm>
            <a:off x="1835724" y="47692"/>
            <a:ext cx="3741164" cy="1332865"/>
          </a:xfrm>
          <a:prstGeom prst="horizontalScroll">
            <a:avLst>
              <a:gd name="adj" fmla="val 16458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lvl="0">
              <a:spcBef>
                <a:spcPct val="50000"/>
              </a:spcBef>
              <a:buClr>
                <a:srgbClr val="FF0000"/>
              </a:buClr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小结翻译技巧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76245" y="29718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9" grpId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" y="13970"/>
            <a:ext cx="9097645" cy="6818630"/>
          </a:xfrm>
          <a:prstGeom prst="rect">
            <a:avLst/>
          </a:prstGeom>
        </p:spPr>
      </p:pic>
      <p:sp>
        <p:nvSpPr>
          <p:cNvPr id="30" name="AutoShape 3" descr="天涯海角"/>
          <p:cNvSpPr/>
          <p:nvPr/>
        </p:nvSpPr>
        <p:spPr>
          <a:xfrm>
            <a:off x="506095" y="13970"/>
            <a:ext cx="2715895" cy="1156335"/>
          </a:xfrm>
          <a:prstGeom prst="horizontalScroll">
            <a:avLst>
              <a:gd name="adj" fmla="val 16458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lvl="0">
              <a:spcBef>
                <a:spcPct val="50000"/>
              </a:spcBef>
              <a:buClr>
                <a:srgbClr val="FF0000"/>
              </a:buClr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拓展训练</a:t>
            </a:r>
            <a:endParaRPr lang="en-US" altLang="zh-CN" sz="4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6055" y="1299845"/>
            <a:ext cx="8595995" cy="514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700"/>
              </a:lnSpc>
            </a:pPr>
            <a:r>
              <a:rPr lang="en-US" altLang="zh-CN" sz="2000" dirty="0"/>
              <a:t>       </a:t>
            </a:r>
            <a:r>
              <a:rPr lang="zh-CN" altLang="en-US" sz="2000" b="1" dirty="0"/>
              <a:t>项籍者，下相人也，字羽。初起时，年二十四。</a:t>
            </a:r>
            <a:r>
              <a:rPr lang="zh-CN" altLang="en-US" sz="2000" b="1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sym typeface="Wingdings" panose="05000000000000000000" charset="0"/>
              </a:rPr>
              <a:t></a:t>
            </a:r>
            <a:r>
              <a:rPr lang="zh-CN" altLang="en-US" sz="2000" b="1" u="sng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其季父项梁，梁父即楚将项燕，为秦将王翦所戮者也。</a:t>
            </a:r>
            <a:r>
              <a:rPr lang="zh-CN" altLang="en-US" sz="2000" b="1" dirty="0"/>
              <a:t>项氏世世为楚将，封于项，故姓项氏。</a:t>
            </a:r>
          </a:p>
          <a:p>
            <a:pPr algn="l">
              <a:lnSpc>
                <a:spcPts val="3700"/>
              </a:lnSpc>
            </a:pPr>
            <a:r>
              <a:rPr lang="zh-CN" altLang="en-US" sz="2000" b="1" dirty="0"/>
              <a:t>       项籍少时，学书不成，去；学剑，又不成，项梁怒之。籍曰：“书足以记名姓而已。剑一人敌，不足学，学万人敌。”于是项梁乃教籍兵法，籍大喜，略知其意，又不肯竟学。项梁尝有栎阳逮，乃请蕲狱掾曹咎书抵栎阳狱掾司马欣，以故事得已。</a:t>
            </a:r>
            <a:r>
              <a:rPr lang="zh-CN" altLang="en-US" sz="2000" b="1" dirty="0">
                <a:sym typeface="Wingdings" panose="05000000000000000000" charset="0"/>
              </a:rPr>
              <a:t></a:t>
            </a:r>
            <a:r>
              <a:rPr lang="zh-CN" altLang="en-US" sz="2000" b="1" u="sng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项梁杀人，与籍避仇于吴中，吴中贤士大夫皆出项梁下。</a:t>
            </a:r>
            <a:r>
              <a:rPr lang="zh-CN" altLang="en-US" sz="2000" b="1" dirty="0">
                <a:latin typeface="宋体" panose="02010600030101010101" pitchFamily="2" charset="-122"/>
              </a:rPr>
              <a:t>③</a:t>
            </a:r>
            <a:r>
              <a:rPr lang="zh-CN" altLang="en-US" sz="2000" b="1" u="sng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每吴中有大徭役及丧，项梁常为主办，阴以兵法部勒宾客及子弟，以是知其能。</a:t>
            </a:r>
            <a:r>
              <a:rPr lang="zh-CN" altLang="en-US" sz="2000" b="1" dirty="0"/>
              <a:t>秦始皇帝游会稽，渡浙江，梁与籍俱观。籍曰：“彼可取而代也。”梁掩其口，曰：“毋妄言,族矣！”梁以此奇籍。</a:t>
            </a:r>
            <a:r>
              <a:rPr lang="zh-CN" altLang="en-US" sz="2000" b="1" dirty="0">
                <a:latin typeface="宋体" panose="02010600030101010101" pitchFamily="2" charset="-122"/>
              </a:rPr>
              <a:t>④</a:t>
            </a:r>
            <a:r>
              <a:rPr lang="zh-CN" altLang="en-US" sz="2000" b="1" u="sng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</a:rPr>
              <a:t>籍长八尺余，力能扛鼎，才气过人，虽吴中子弟，皆已惮籍矣。            </a:t>
            </a:r>
            <a:r>
              <a:rPr lang="zh-CN" altLang="en-US" sz="2000" b="1" u="sng" dirty="0"/>
              <a:t>   </a:t>
            </a:r>
            <a:r>
              <a:rPr lang="zh-CN" altLang="en-US" sz="2000" b="1" dirty="0"/>
              <a:t>                             </a:t>
            </a:r>
          </a:p>
          <a:p>
            <a:pPr algn="l"/>
            <a:r>
              <a:rPr lang="zh-CN" altLang="en-US" sz="2000" dirty="0"/>
              <a:t>                                                                  ——（节选自《史记·项羽本纪》）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40" y="13335"/>
            <a:ext cx="9149080" cy="6830695"/>
          </a:xfrm>
          <a:prstGeom prst="rect">
            <a:avLst/>
          </a:prstGeom>
        </p:spPr>
      </p:pic>
      <p:sp>
        <p:nvSpPr>
          <p:cNvPr id="30" name="AutoShape 3" descr="天涯海角"/>
          <p:cNvSpPr/>
          <p:nvPr/>
        </p:nvSpPr>
        <p:spPr>
          <a:xfrm>
            <a:off x="715645" y="59055"/>
            <a:ext cx="2715895" cy="1156335"/>
          </a:xfrm>
          <a:prstGeom prst="horizontalScroll">
            <a:avLst>
              <a:gd name="adj" fmla="val 16458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lvl="0">
              <a:spcBef>
                <a:spcPct val="50000"/>
              </a:spcBef>
              <a:buClr>
                <a:srgbClr val="FF0000"/>
              </a:buClr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拓展训练</a:t>
            </a:r>
            <a:endParaRPr lang="en-US" altLang="zh-CN" sz="4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4050" y="1330325"/>
            <a:ext cx="78359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1.其季父项梁，梁父即楚将项燕，为秦将王翦所戮者也。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0570" y="2620645"/>
            <a:ext cx="80727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>
                <a:latin typeface="宋体" panose="02010600030101010101" pitchFamily="2" charset="-122"/>
              </a:rPr>
              <a:t>2</a:t>
            </a:r>
            <a:r>
              <a:rPr lang="en-US" altLang="zh-CN" sz="2400" b="1"/>
              <a:t>.</a:t>
            </a:r>
            <a:r>
              <a:rPr lang="zh-CN" altLang="en-US" sz="2400" b="1"/>
              <a:t>项梁杀人，与籍避仇于吴中，吴中贤士大夫皆出项梁下。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82320" y="3804285"/>
            <a:ext cx="7707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>
                <a:latin typeface="宋体" panose="02010600030101010101" pitchFamily="2" charset="-122"/>
                <a:cs typeface="宋体" panose="02010600030101010101" pitchFamily="2" charset="-122"/>
              </a:rPr>
              <a:t>3.每吴中有大徭役及丧，项梁常为主办，阴以兵法部勒宾客及子弟，以是知其能。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0570" y="5217795"/>
            <a:ext cx="80454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>
                <a:latin typeface="宋体" panose="02010600030101010101" pitchFamily="2" charset="-122"/>
              </a:rPr>
              <a:t>4.</a:t>
            </a:r>
            <a:r>
              <a:rPr lang="zh-CN" altLang="en-US" sz="2000" b="1"/>
              <a:t>籍长八尺余，力能扛鼎，才气过人，虽吴中子弟，皆已惮籍矣。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4375" y="1790700"/>
            <a:ext cx="77762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uFillTx/>
              </a:rPr>
              <a:t>译：他的叔父</a:t>
            </a:r>
            <a:r>
              <a:rPr lang="zh-CN" altLang="en-US" sz="2400" b="1" u="sng">
                <a:solidFill>
                  <a:schemeClr val="tx1"/>
                </a:solidFill>
                <a:uFillTx/>
              </a:rPr>
              <a:t>是</a:t>
            </a:r>
            <a:r>
              <a:rPr lang="en-US" altLang="zh-CN" sz="2400" b="1" u="sng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项梁</a:t>
            </a:r>
            <a:r>
              <a:rPr lang="zh-CN" altLang="en-US" sz="24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uFillTx/>
              </a:rPr>
              <a:t>项梁的父亲就是楚国大将</a:t>
            </a:r>
            <a:r>
              <a:rPr lang="zh-CN" altLang="en-US" sz="2400" b="1" u="sng">
                <a:solidFill>
                  <a:schemeClr val="tx1"/>
                </a:solidFill>
                <a:uFillTx/>
              </a:rPr>
              <a:t>项燕</a:t>
            </a:r>
            <a:r>
              <a:rPr lang="zh-CN" altLang="en-US" sz="2400" b="1">
                <a:solidFill>
                  <a:srgbClr val="FF0000"/>
                </a:solidFill>
                <a:uFillTx/>
              </a:rPr>
              <a:t>，</a:t>
            </a:r>
          </a:p>
          <a:p>
            <a:pPr algn="l"/>
            <a:r>
              <a:rPr lang="zh-CN" altLang="en-US" sz="2400" b="1">
                <a:solidFill>
                  <a:srgbClr val="FF0000"/>
                </a:solidFill>
                <a:uFillTx/>
              </a:rPr>
              <a:t>被秦国将领</a:t>
            </a:r>
            <a:r>
              <a:rPr lang="zh-CN" altLang="en-US" sz="2400" b="1" u="sng">
                <a:solidFill>
                  <a:schemeClr val="tx1"/>
                </a:solidFill>
                <a:uFillTx/>
              </a:rPr>
              <a:t>王翦</a:t>
            </a:r>
            <a:r>
              <a:rPr lang="zh-CN" altLang="en-US" sz="2400" b="1">
                <a:solidFill>
                  <a:srgbClr val="FF0000"/>
                </a:solidFill>
                <a:uFillTx/>
              </a:rPr>
              <a:t>杀死。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50570" y="3081020"/>
            <a:ext cx="814070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uFillTx/>
              </a:rPr>
              <a:t>译：</a:t>
            </a:r>
            <a:r>
              <a:rPr lang="zh-CN" altLang="en-US" sz="2400" b="1" u="sng">
                <a:solidFill>
                  <a:schemeClr val="tx1"/>
                </a:solidFill>
                <a:uFillTx/>
              </a:rPr>
              <a:t>项梁</a:t>
            </a:r>
            <a:r>
              <a:rPr lang="zh-CN" altLang="en-US" sz="2400" b="1">
                <a:solidFill>
                  <a:srgbClr val="FF0000"/>
                </a:solidFill>
                <a:uFillTx/>
              </a:rPr>
              <a:t>杀了人，他和项籍</a:t>
            </a:r>
            <a:r>
              <a:rPr lang="zh-CN" altLang="en-US" sz="2400" b="1" u="sng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</a:rPr>
              <a:t>逃</a:t>
            </a:r>
            <a:r>
              <a:rPr lang="zh-CN" altLang="en-US" sz="2400" b="1" u="sng">
                <a:solidFill>
                  <a:schemeClr val="tx1"/>
                </a:solidFill>
                <a:uFillTx/>
              </a:rPr>
              <a:t>到吴中</a:t>
            </a:r>
            <a:r>
              <a:rPr lang="zh-CN" altLang="en-US" sz="2400" b="1">
                <a:solidFill>
                  <a:srgbClr val="FF0000"/>
                </a:solidFill>
                <a:uFillTx/>
                <a:sym typeface="+mn-ea"/>
              </a:rPr>
              <a:t>躲避仇人，</a:t>
            </a:r>
            <a:r>
              <a:rPr lang="zh-CN" altLang="en-US" sz="2400" b="1">
                <a:solidFill>
                  <a:srgbClr val="FF0000"/>
                </a:solidFill>
                <a:uFillTx/>
              </a:rPr>
              <a:t>吴中有才能</a:t>
            </a:r>
          </a:p>
          <a:p>
            <a:pPr algn="l"/>
            <a:r>
              <a:rPr lang="zh-CN" altLang="en-US" sz="2400" b="1">
                <a:solidFill>
                  <a:srgbClr val="FF0000"/>
                </a:solidFill>
                <a:uFillTx/>
              </a:rPr>
              <a:t>的士大夫都比不上项梁。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72770" y="4511040"/>
            <a:ext cx="81426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en-US" sz="2000" b="1" dirty="0">
                <a:solidFill>
                  <a:srgbClr val="FF0000"/>
                </a:solidFill>
                <a:uFillTx/>
              </a:rPr>
              <a:t>译：每当吴中有大规模的徭役和大的丧葬，项梁经常替</a:t>
            </a:r>
            <a:r>
              <a:rPr lang="zh-CN" altLang="en-US" sz="2000" b="1" dirty="0">
                <a:solidFill>
                  <a:schemeClr val="tx1"/>
                </a:solidFill>
                <a:uFillTx/>
              </a:rPr>
              <a:t>（</a:t>
            </a:r>
            <a:r>
              <a:rPr lang="zh-CN" altLang="en-US" sz="2000" b="1" u="sng" dirty="0">
                <a:solidFill>
                  <a:schemeClr val="tx1"/>
                </a:solidFill>
                <a:uFillTx/>
              </a:rPr>
              <a:t>他们）</a:t>
            </a:r>
            <a:r>
              <a:rPr lang="zh-CN" altLang="en-US" sz="2000" b="1" dirty="0">
                <a:solidFill>
                  <a:srgbClr val="FF0000"/>
                </a:solidFill>
                <a:uFillTx/>
              </a:rPr>
              <a:t>主办，</a:t>
            </a:r>
            <a:r>
              <a:rPr lang="zh-CN" altLang="en-US" sz="2000" b="1" u="sng" dirty="0">
                <a:solidFill>
                  <a:srgbClr val="FF0000"/>
                </a:solidFill>
                <a:uFillTx/>
              </a:rPr>
              <a:t>暗中</a:t>
            </a:r>
            <a:r>
              <a:rPr lang="zh-CN" altLang="en-US" sz="2000" b="1" dirty="0">
                <a:solidFill>
                  <a:srgbClr val="FF0000"/>
                </a:solidFill>
                <a:uFillTx/>
              </a:rPr>
              <a:t>用兵法</a:t>
            </a:r>
            <a:r>
              <a:rPr lang="zh-CN" altLang="en-US" sz="2000" b="1" u="sng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</a:rPr>
              <a:t>部署</a:t>
            </a:r>
            <a:r>
              <a:rPr lang="zh-CN" altLang="en-US" sz="2000" b="1" u="sng" dirty="0"/>
              <a:t>训练</a:t>
            </a:r>
            <a:r>
              <a:rPr lang="zh-CN" altLang="en-US" sz="2000" b="1" dirty="0">
                <a:solidFill>
                  <a:srgbClr val="FF0000"/>
                </a:solidFill>
              </a:rPr>
              <a:t>门</a:t>
            </a:r>
            <a:r>
              <a:rPr lang="zh-CN" altLang="en-US" sz="2000" b="1" dirty="0">
                <a:solidFill>
                  <a:srgbClr val="FF0000"/>
                </a:solidFill>
                <a:uFillTx/>
              </a:rPr>
              <a:t>客和子弟，</a:t>
            </a:r>
            <a:r>
              <a:rPr lang="zh-CN" altLang="en-US" sz="2000" b="1" u="sng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</a:rPr>
              <a:t>凭借</a:t>
            </a:r>
            <a:r>
              <a:rPr lang="zh-CN" altLang="en-US" sz="2000" b="1" dirty="0">
                <a:solidFill>
                  <a:srgbClr val="FF0000"/>
                </a:solidFill>
                <a:uFillTx/>
              </a:rPr>
              <a:t>这些</a:t>
            </a:r>
            <a:r>
              <a:rPr lang="zh-CN" altLang="en-US" sz="2000" b="1" u="sng" dirty="0">
                <a:uFillTx/>
              </a:rPr>
              <a:t>了解</a:t>
            </a:r>
            <a:r>
              <a:rPr lang="zh-CN" altLang="en-US" sz="2000" b="1" dirty="0">
                <a:solidFill>
                  <a:srgbClr val="FF0000"/>
                </a:solidFill>
                <a:uFillTx/>
              </a:rPr>
              <a:t>他们的才能。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72770" y="5768340"/>
            <a:ext cx="79984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>
                <a:solidFill>
                  <a:srgbClr val="FF0000"/>
                </a:solidFill>
              </a:rPr>
              <a:t>译：项籍身高八尺多，</a:t>
            </a:r>
            <a:r>
              <a:rPr lang="zh-CN" altLang="en-US" b="1" u="sng">
                <a:solidFill>
                  <a:schemeClr val="tx1"/>
                </a:solidFill>
                <a:uFillTx/>
              </a:rPr>
              <a:t>（他的</a:t>
            </a:r>
            <a:r>
              <a:rPr lang="zh-CN" altLang="en-US" b="1">
                <a:solidFill>
                  <a:srgbClr val="FF0000"/>
                </a:solidFill>
                <a:uFillTx/>
              </a:rPr>
              <a:t>）</a:t>
            </a:r>
            <a:r>
              <a:rPr lang="zh-CN" altLang="en-US" b="1">
                <a:solidFill>
                  <a:srgbClr val="FF0000"/>
                </a:solidFill>
              </a:rPr>
              <a:t>力量能举起大鼎，才气超过常人，即使是吴中</a:t>
            </a:r>
          </a:p>
          <a:p>
            <a:pPr algn="l"/>
            <a:r>
              <a:rPr lang="zh-CN" altLang="en-US" b="1">
                <a:solidFill>
                  <a:srgbClr val="FF0000"/>
                </a:solidFill>
              </a:rPr>
              <a:t>的子弟，也全都害怕项籍。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54050" y="1330325"/>
            <a:ext cx="78359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1.其季父项梁，梁父即楚将项燕，为秦将王翦所戮者也。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" y="30480"/>
            <a:ext cx="9323705" cy="679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07540" y="679450"/>
            <a:ext cx="345567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 言 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1325" y="2901315"/>
            <a:ext cx="6682105" cy="15068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" y="-25400"/>
            <a:ext cx="9105265" cy="6852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45043" y="668020"/>
            <a:ext cx="500570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落实实词需留换</a:t>
            </a:r>
          </a:p>
        </p:txBody>
      </p:sp>
      <p:sp>
        <p:nvSpPr>
          <p:cNvPr id="3" name="矩形 2"/>
          <p:cNvSpPr/>
          <p:nvPr/>
        </p:nvSpPr>
        <p:spPr>
          <a:xfrm>
            <a:off x="641668" y="2179320"/>
            <a:ext cx="8037195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有些虚词需删减</a:t>
            </a:r>
          </a:p>
        </p:txBody>
      </p:sp>
      <p:sp>
        <p:nvSpPr>
          <p:cNvPr id="5" name="矩形 4"/>
          <p:cNvSpPr/>
          <p:nvPr/>
        </p:nvSpPr>
        <p:spPr>
          <a:xfrm>
            <a:off x="2158004" y="4883335"/>
            <a:ext cx="500570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结合语境需贯通</a:t>
            </a:r>
          </a:p>
        </p:txBody>
      </p:sp>
      <p:sp>
        <p:nvSpPr>
          <p:cNvPr id="6" name="矩形 5"/>
          <p:cNvSpPr/>
          <p:nvPr/>
        </p:nvSpPr>
        <p:spPr>
          <a:xfrm>
            <a:off x="2157413" y="3546475"/>
            <a:ext cx="500570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buClrTx/>
              <a:buSzTx/>
              <a:buFontTx/>
            </a:pPr>
            <a:r>
              <a:rPr lang="zh-CN" altLang="en-US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特殊句式需调补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 txBox="1"/>
          <p:nvPr/>
        </p:nvSpPr>
        <p:spPr>
          <a:xfrm>
            <a:off x="334963" y="2733675"/>
            <a:ext cx="8474075" cy="646113"/>
          </a:xfrm>
          <a:prstGeom prst="rect">
            <a:avLst/>
          </a:prstGeom>
          <a:solidFill>
            <a:srgbClr val="BBE0E3">
              <a:alpha val="392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•</a:t>
            </a:r>
          </a:p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963" y="784480"/>
            <a:ext cx="569214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阅读下面的句子，找出翻译中存在的问题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21258" y="1389062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强行翻译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712075" y="2555180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该译未译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750738" y="4214276"/>
            <a:ext cx="14706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 </a:t>
            </a:r>
            <a:r>
              <a:rPr lang="zh-CN" altLang="en-US" sz="2400" b="1" dirty="0"/>
              <a:t>该调未调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750738" y="3277070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该删未删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6771" y="1389050"/>
            <a:ext cx="7936402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/>
              <a:t>1.</a:t>
            </a:r>
            <a:r>
              <a:rPr lang="zh-CN" altLang="en-US" sz="2800" dirty="0"/>
              <a:t>晋侯、秦伯围郑，以其无礼于晋。</a:t>
            </a:r>
          </a:p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译：晋国侯王和秦国霸主围攻郑国，因为郑国对晋国无礼。</a:t>
            </a:r>
          </a:p>
          <a:p>
            <a:pPr algn="l"/>
            <a:r>
              <a:rPr lang="en-US" altLang="zh-CN" sz="2800" dirty="0"/>
              <a:t>2.</a:t>
            </a:r>
            <a:r>
              <a:rPr lang="zh-CN" altLang="en-US" sz="2800" dirty="0"/>
              <a:t>以相如功大，拜为上卿。</a:t>
            </a:r>
          </a:p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译：以蔺相如的功劳大，拜他为上卿。</a:t>
            </a:r>
          </a:p>
          <a:p>
            <a:pPr algn="l"/>
            <a:r>
              <a:rPr lang="en-US" altLang="zh-CN" sz="2800" dirty="0">
                <a:sym typeface="+mn-ea"/>
              </a:rPr>
              <a:t>3.</a:t>
            </a:r>
            <a:r>
              <a:rPr lang="zh-CN" altLang="en-US" sz="2800" dirty="0">
                <a:sym typeface="+mn-ea"/>
              </a:rPr>
              <a:t>昼夜勤作息。</a:t>
            </a:r>
            <a:endParaRPr lang="zh-CN" altLang="en-US" sz="2800" dirty="0"/>
          </a:p>
          <a:p>
            <a:pPr algn="l"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译：日夜勤劳的工作休息。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l"/>
            <a:r>
              <a:rPr lang="en-US" altLang="zh-CN" sz="2800" dirty="0"/>
              <a:t>4.</a:t>
            </a:r>
            <a:r>
              <a:rPr lang="zh-CN" altLang="en-US" sz="2800" dirty="0"/>
              <a:t>太子及宾客知其事者，皆白衣冠以送之。</a:t>
            </a:r>
          </a:p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仿宋_GB2312" panose="02010609030101010101" charset="-122"/>
              </a:rPr>
              <a:t>译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仿宋_GB2312" panose="02010609030101010101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仿宋_GB2312" panose="02010609030101010101" charset="-122"/>
              </a:rPr>
              <a:t>太子和门客知道这件事的人，都穿白衣服戴白帽送</a:t>
            </a:r>
            <a:endParaRPr lang="en-US" altLang="zh-CN" sz="2400" b="1" dirty="0">
              <a:solidFill>
                <a:srgbClr val="FF0000"/>
              </a:solidFill>
              <a:latin typeface="+mn-ea"/>
              <a:ea typeface="+mn-ea"/>
              <a:cs typeface="仿宋_GB2312" panose="02010609030101010101" charset="-122"/>
            </a:endParaRPr>
          </a:p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仿宋_GB2312" panose="02010609030101010101" charset="-122"/>
              </a:rPr>
              <a:t>荆轲。</a:t>
            </a:r>
            <a:endParaRPr lang="zh-CN" altLang="en-US" sz="2400" b="1" dirty="0">
              <a:latin typeface="+mn-ea"/>
              <a:ea typeface="+mn-ea"/>
            </a:endParaRPr>
          </a:p>
          <a:p>
            <a:pPr algn="l"/>
            <a:r>
              <a:rPr lang="en-US" altLang="zh-CN" sz="2800" dirty="0"/>
              <a:t>5.</a:t>
            </a:r>
            <a:r>
              <a:rPr lang="zh-CN" altLang="en-US" sz="2800" dirty="0"/>
              <a:t>项伯乃夜驰之沛公军，私见张良，具告以事。  </a:t>
            </a:r>
          </a:p>
          <a:p>
            <a:pPr algn="l"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译：项伯就在夜里骑马到刘邦的军营，私下会见张良，把事情详细地告诉。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12075" y="5892106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该补未补</a:t>
            </a:r>
          </a:p>
        </p:txBody>
      </p:sp>
      <p:sp>
        <p:nvSpPr>
          <p:cNvPr id="11" name="AutoShape 3" descr="天涯海角"/>
          <p:cNvSpPr/>
          <p:nvPr/>
        </p:nvSpPr>
        <p:spPr>
          <a:xfrm>
            <a:off x="627091" y="21908"/>
            <a:ext cx="3404582" cy="726237"/>
          </a:xfrm>
          <a:prstGeom prst="horizontalScroll">
            <a:avLst>
              <a:gd name="adj" fmla="val 16458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华文行楷" pitchFamily="2" charset="-122"/>
              </a:rPr>
              <a:t>看一看   评一评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  <p:bldP spid="1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040" y="2540"/>
            <a:ext cx="9276715" cy="6852920"/>
          </a:xfrm>
          <a:prstGeom prst="rect">
            <a:avLst/>
          </a:prstGeom>
        </p:spPr>
      </p:pic>
      <p:sp>
        <p:nvSpPr>
          <p:cNvPr id="8193" name="AutoShape 3" descr="20"/>
          <p:cNvSpPr/>
          <p:nvPr/>
        </p:nvSpPr>
        <p:spPr>
          <a:xfrm rot="-35056">
            <a:off x="560705" y="271145"/>
            <a:ext cx="6785610" cy="1456055"/>
          </a:xfrm>
          <a:prstGeom prst="horizontalScroll">
            <a:avLst>
              <a:gd name="adj" fmla="val 16458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文言翻译评分的基本原则</a:t>
            </a:r>
          </a:p>
        </p:txBody>
      </p:sp>
      <p:sp>
        <p:nvSpPr>
          <p:cNvPr id="119821" name="文本框 119820"/>
          <p:cNvSpPr txBox="1"/>
          <p:nvPr/>
        </p:nvSpPr>
        <p:spPr>
          <a:xfrm>
            <a:off x="304800" y="2362200"/>
            <a:ext cx="26670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句子大意</a:t>
            </a:r>
          </a:p>
        </p:txBody>
      </p:sp>
      <p:sp>
        <p:nvSpPr>
          <p:cNvPr id="119824" name="文本框 119823"/>
          <p:cNvSpPr txBox="1"/>
          <p:nvPr/>
        </p:nvSpPr>
        <p:spPr>
          <a:xfrm>
            <a:off x="424498" y="4097655"/>
            <a:ext cx="36576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重点字词句</a:t>
            </a:r>
          </a:p>
        </p:txBody>
      </p:sp>
      <p:sp>
        <p:nvSpPr>
          <p:cNvPr id="119825" name="左大括号 119824"/>
          <p:cNvSpPr/>
          <p:nvPr/>
        </p:nvSpPr>
        <p:spPr>
          <a:xfrm>
            <a:off x="3853180" y="3689668"/>
            <a:ext cx="152400" cy="1828800"/>
          </a:xfrm>
          <a:prstGeom prst="leftBrace">
            <a:avLst>
              <a:gd name="adj1" fmla="val 100000"/>
              <a:gd name="adj2" fmla="val 45190"/>
            </a:avLst>
          </a:prstGeom>
          <a:noFill/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9816" name="文本框 119815"/>
          <p:cNvSpPr txBox="1"/>
          <p:nvPr/>
        </p:nvSpPr>
        <p:spPr>
          <a:xfrm>
            <a:off x="4191953" y="3395663"/>
            <a:ext cx="2667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文言实词</a:t>
            </a:r>
          </a:p>
        </p:txBody>
      </p:sp>
      <p:sp>
        <p:nvSpPr>
          <p:cNvPr id="119817" name="文本框 119816"/>
          <p:cNvSpPr txBox="1"/>
          <p:nvPr/>
        </p:nvSpPr>
        <p:spPr>
          <a:xfrm>
            <a:off x="4257993" y="4219893"/>
            <a:ext cx="2667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文言虚词</a:t>
            </a:r>
          </a:p>
        </p:txBody>
      </p:sp>
      <p:sp>
        <p:nvSpPr>
          <p:cNvPr id="119818" name="文本框 119817"/>
          <p:cNvSpPr txBox="1"/>
          <p:nvPr/>
        </p:nvSpPr>
        <p:spPr>
          <a:xfrm>
            <a:off x="4335780" y="5134610"/>
            <a:ext cx="2667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特殊句式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7863" y="5688648"/>
            <a:ext cx="3657600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句意通顺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</p:spPr>
      </p:pic>
      <p:sp>
        <p:nvSpPr>
          <p:cNvPr id="15361" name="AutoShape 3" descr="天涯海角"/>
          <p:cNvSpPr/>
          <p:nvPr/>
        </p:nvSpPr>
        <p:spPr>
          <a:xfrm>
            <a:off x="643716" y="179012"/>
            <a:ext cx="3224899" cy="1248410"/>
          </a:xfrm>
          <a:prstGeom prst="horizontalScroll">
            <a:avLst>
              <a:gd name="adj" fmla="val 16458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一种意识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7899" y="1835034"/>
            <a:ext cx="5975559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踩点得分意识</a:t>
            </a:r>
          </a:p>
        </p:txBody>
      </p:sp>
      <p:sp>
        <p:nvSpPr>
          <p:cNvPr id="7" name="云形标注 6"/>
          <p:cNvSpPr/>
          <p:nvPr/>
        </p:nvSpPr>
        <p:spPr>
          <a:xfrm flipV="1">
            <a:off x="3992245" y="3576320"/>
            <a:ext cx="4441190" cy="2473325"/>
          </a:xfrm>
          <a:prstGeom prst="cloud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472305" y="4090035"/>
            <a:ext cx="355092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抓住关键词语</a:t>
            </a:r>
          </a:p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特殊句式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0530" y="2033905"/>
            <a:ext cx="799592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latin typeface="黑体" panose="02010600030101010101" pitchFamily="49" charset="-122"/>
                <a:ea typeface="黑体" panose="02010600030101010101" pitchFamily="49" charset="-122"/>
              </a:rPr>
              <a:t>直译为主  意译为辅 </a:t>
            </a:r>
          </a:p>
        </p:txBody>
      </p:sp>
      <p:sp>
        <p:nvSpPr>
          <p:cNvPr id="61444" name="矩形 61443"/>
          <p:cNvSpPr/>
          <p:nvPr/>
        </p:nvSpPr>
        <p:spPr>
          <a:xfrm>
            <a:off x="681355" y="3473450"/>
            <a:ext cx="1365885" cy="583565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准确</a:t>
            </a:r>
          </a:p>
        </p:txBody>
      </p:sp>
      <p:sp>
        <p:nvSpPr>
          <p:cNvPr id="62473" name="矩形 62472"/>
          <p:cNvSpPr/>
          <p:nvPr/>
        </p:nvSpPr>
        <p:spPr>
          <a:xfrm>
            <a:off x="2694796" y="3476113"/>
            <a:ext cx="1990725" cy="584775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通顺流畅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2466" name="矩形 62465"/>
          <p:cNvSpPr/>
          <p:nvPr/>
        </p:nvSpPr>
        <p:spPr>
          <a:xfrm>
            <a:off x="5266689" y="3236415"/>
            <a:ext cx="3195956" cy="1077218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有文采</a:t>
            </a:r>
            <a:endParaRPr lang="en-US" altLang="zh-CN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译出原文的风格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1143" y="4389755"/>
            <a:ext cx="1317990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88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信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57125" y="4389755"/>
            <a:ext cx="13179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达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40890" y="4413906"/>
            <a:ext cx="13179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雅</a:t>
            </a:r>
          </a:p>
        </p:txBody>
      </p:sp>
      <p:sp>
        <p:nvSpPr>
          <p:cNvPr id="8" name="AutoShape 3" descr="天涯海角"/>
          <p:cNvSpPr/>
          <p:nvPr/>
        </p:nvSpPr>
        <p:spPr>
          <a:xfrm>
            <a:off x="795655" y="314325"/>
            <a:ext cx="3123202" cy="1248410"/>
          </a:xfrm>
          <a:prstGeom prst="horizontalScroll">
            <a:avLst>
              <a:gd name="adj" fmla="val 16458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l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两个原则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30495" y="5891530"/>
            <a:ext cx="29387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三条标准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bldLvl="0" animBg="1"/>
      <p:bldP spid="62473" grpId="0" bldLvl="0" animBg="1"/>
      <p:bldP spid="62466" grpId="0" animBg="1"/>
      <p:bldP spid="5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/>
          <p:nvPr/>
        </p:nvSpPr>
        <p:spPr>
          <a:xfrm>
            <a:off x="334963" y="2733675"/>
            <a:ext cx="8474075" cy="646113"/>
          </a:xfrm>
          <a:prstGeom prst="rect">
            <a:avLst/>
          </a:prstGeom>
          <a:solidFill>
            <a:srgbClr val="BBE0E3">
              <a:alpha val="392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•</a:t>
            </a:r>
          </a:p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97" name="文本框 16396"/>
          <p:cNvSpPr txBox="1"/>
          <p:nvPr/>
        </p:nvSpPr>
        <p:spPr>
          <a:xfrm>
            <a:off x="335280" y="949643"/>
            <a:ext cx="8616950" cy="11372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en-US" altLang="zh-CN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赵惠文王十六年，廉颇为赵将伐齐，大破之，</a:t>
            </a:r>
          </a:p>
          <a:p>
            <a:pPr algn="just"/>
            <a:r>
              <a:rPr lang="zh-CN" altLang="en-US" sz="3200" b="1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取阳晋，拜为上卿，以勇气闻于诸侯。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6388" name="文本框 16387"/>
          <p:cNvSpPr txBox="1"/>
          <p:nvPr/>
        </p:nvSpPr>
        <p:spPr>
          <a:xfrm>
            <a:off x="334963" y="2431098"/>
            <a:ext cx="8964612" cy="166199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lnSpc>
                <a:spcPts val="28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译</a:t>
            </a:r>
            <a:r>
              <a:rPr lang="zh-CN" altLang="en-US" sz="3200" dirty="0">
                <a:solidFill>
                  <a:srgbClr val="441CD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赵惠文王十六年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廉颇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担任赵国的将领讨伐</a:t>
            </a:r>
            <a:endParaRPr lang="en-US" altLang="zh-CN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just">
              <a:lnSpc>
                <a:spcPts val="2800"/>
              </a:lnSpc>
              <a:spcBef>
                <a:spcPct val="50000"/>
              </a:spcBef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齐国，大败齐军，夺取了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阳晋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，被授予担任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上卿</a:t>
            </a:r>
            <a:endParaRPr lang="en-US" altLang="zh-CN" sz="3200" b="1" dirty="0">
              <a:solidFill>
                <a:srgbClr val="FF33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just">
              <a:lnSpc>
                <a:spcPts val="2800"/>
              </a:lnSpc>
              <a:spcBef>
                <a:spcPct val="50000"/>
              </a:spcBef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他凭借勇气在诸侯国间闻名。</a:t>
            </a:r>
            <a:r>
              <a:rPr lang="zh-CN" altLang="en-US" sz="1800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3523" y="4270883"/>
            <a:ext cx="71897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2.衡善机巧，尤致思于天文阴阳历算。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9535" y="5044881"/>
            <a:ext cx="8964612" cy="1029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4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译：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张衡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擅长机械制造方面的巧思，尤其在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天文</a:t>
            </a:r>
          </a:p>
          <a:p>
            <a:pPr>
              <a:lnSpc>
                <a:spcPts val="2440"/>
              </a:lnSpc>
            </a:pP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ts val="244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阴阳历算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方面用尽心思。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5" y="29210"/>
            <a:ext cx="9148445" cy="6798945"/>
          </a:xfrm>
          <a:prstGeom prst="rect">
            <a:avLst/>
          </a:prstGeom>
        </p:spPr>
      </p:pic>
      <p:sp>
        <p:nvSpPr>
          <p:cNvPr id="102403" name="矩形 102402"/>
          <p:cNvSpPr/>
          <p:nvPr/>
        </p:nvSpPr>
        <p:spPr>
          <a:xfrm>
            <a:off x="343535" y="2456180"/>
            <a:ext cx="85593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  </a:t>
            </a:r>
            <a:r>
              <a:rPr lang="zh-CN" altLang="en-US" sz="4800" b="1" dirty="0">
                <a:solidFill>
                  <a:srgbClr val="0000FF"/>
                </a:solidFill>
                <a:ea typeface="黑体" panose="02010600030101010101" pitchFamily="49" charset="-122"/>
              </a:rPr>
              <a:t>凡</a:t>
            </a:r>
            <a:r>
              <a:rPr lang="zh-CN" altLang="en-US" sz="4800" b="1" dirty="0">
                <a:solidFill>
                  <a:srgbClr val="FF0000"/>
                </a:solidFill>
                <a:ea typeface="黑体" panose="02010600030101010101" pitchFamily="49" charset="-122"/>
              </a:rPr>
              <a:t>人名、地名、官名、国名、</a:t>
            </a:r>
            <a:r>
              <a:rPr lang="zh-CN" altLang="en-US" sz="4800" b="1" dirty="0">
                <a:solidFill>
                  <a:srgbClr val="FF0000"/>
                </a:solidFill>
                <a:ea typeface="黑体" panose="02010600030101010101" pitchFamily="49" charset="-122"/>
                <a:sym typeface="+mn-ea"/>
              </a:rPr>
              <a:t>年号、帝号、</a:t>
            </a:r>
            <a:r>
              <a:rPr lang="zh-CN" altLang="en-US" sz="4800" b="1" dirty="0">
                <a:solidFill>
                  <a:srgbClr val="FF0000"/>
                </a:solidFill>
                <a:ea typeface="黑体" panose="02010600030101010101" pitchFamily="49" charset="-122"/>
              </a:rPr>
              <a:t>器物名、朝代名、度量衡</a:t>
            </a:r>
            <a:r>
              <a:rPr lang="zh-CN" altLang="en-US" sz="4800" b="1" dirty="0">
                <a:ea typeface="黑体" panose="02010600030101010101" pitchFamily="49" charset="-122"/>
              </a:rPr>
              <a:t>等专有名词，保留原词，不翻译。</a:t>
            </a:r>
          </a:p>
        </p:txBody>
      </p:sp>
      <p:sp>
        <p:nvSpPr>
          <p:cNvPr id="17410" name="文本框 102403"/>
          <p:cNvSpPr txBox="1"/>
          <p:nvPr/>
        </p:nvSpPr>
        <p:spPr>
          <a:xfrm>
            <a:off x="6539230" y="529590"/>
            <a:ext cx="1296988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u="sng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留</a:t>
            </a:r>
          </a:p>
        </p:txBody>
      </p:sp>
      <p:sp>
        <p:nvSpPr>
          <p:cNvPr id="15361" name="AutoShape 3" descr="天涯海角"/>
          <p:cNvSpPr/>
          <p:nvPr/>
        </p:nvSpPr>
        <p:spPr>
          <a:xfrm>
            <a:off x="668655" y="176530"/>
            <a:ext cx="2958800" cy="1248410"/>
          </a:xfrm>
          <a:prstGeom prst="horizontalScroll">
            <a:avLst>
              <a:gd name="adj" fmla="val 16458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落实实词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/>
      <p:bldP spid="174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49" y="-3615"/>
            <a:ext cx="9126855" cy="6807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9250" y="435433"/>
            <a:ext cx="5391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1. 人非生而知之者，孰能无惑？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9382" y="1166424"/>
            <a:ext cx="871378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译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：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人不是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生下来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就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懂得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道理，谁能没有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疑惑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9664" y="1895664"/>
            <a:ext cx="3068469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左右欲刃相如。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  <a:p>
            <a:pPr algn="l"/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366493" y="2598698"/>
            <a:ext cx="4472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ea typeface="黑体" panose="02010600030101010101" pitchFamily="49" charset="-122"/>
              </a:defRPr>
            </a:lvl1pPr>
          </a:lstStyle>
          <a:p>
            <a:r>
              <a:rPr lang="zh-CN" altLang="en-US" sz="2800" dirty="0">
                <a:solidFill>
                  <a:srgbClr val="0000FF"/>
                </a:solidFill>
                <a:latin typeface="黑体" panose="02010600030101010101" pitchFamily="49" charset="-122"/>
                <a:sym typeface="+mn-ea"/>
              </a:rPr>
              <a:t>译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sym typeface="+mn-ea"/>
              </a:rPr>
              <a:t>：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身边的人想要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杀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相如。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9664" y="3451444"/>
            <a:ext cx="48109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3.</a:t>
            </a:r>
            <a:r>
              <a:rPr lang="zh-CN" altLang="en-US" sz="2800" b="1" dirty="0">
                <a:latin typeface="+mn-ea"/>
                <a:ea typeface="+mn-ea"/>
              </a:rPr>
              <a:t>旦日不可不蚤自来谢项王</a:t>
            </a:r>
            <a:r>
              <a:rPr lang="zh-CN" altLang="en-US" sz="2800" dirty="0">
                <a:latin typeface="+mn-ea"/>
                <a:ea typeface="+mn-ea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9845" y="4855857"/>
            <a:ext cx="42322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4.</a:t>
            </a:r>
            <a:r>
              <a:rPr lang="zh-CN" altLang="en-US" sz="2800" b="1" dirty="0"/>
              <a:t>樊将军以穷困来归丹。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79658" y="5562834"/>
            <a:ext cx="5955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译</a:t>
            </a:r>
            <a:r>
              <a:rPr lang="zh-CN" altLang="en-US" sz="2800" b="1" dirty="0">
                <a:latin typeface="宋体" panose="02010600030101010101" pitchFamily="2" charset="-122"/>
              </a:rPr>
              <a:t>：樊将军因为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走投无路</a:t>
            </a:r>
            <a:r>
              <a:rPr lang="zh-CN" altLang="en-US" sz="2800" b="1" dirty="0">
                <a:latin typeface="宋体" panose="02010600030101010101" pitchFamily="2" charset="-122"/>
              </a:rPr>
              <a:t>来归附我。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236755-F835-4EC2-B614-B95EFA68EE52}"/>
              </a:ext>
            </a:extLst>
          </p:cNvPr>
          <p:cNvSpPr txBox="1"/>
          <p:nvPr/>
        </p:nvSpPr>
        <p:spPr>
          <a:xfrm>
            <a:off x="279250" y="4245529"/>
            <a:ext cx="6676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译</a:t>
            </a:r>
            <a:r>
              <a:rPr lang="zh-CN" altLang="en-US" sz="2800" b="1" dirty="0"/>
              <a:t>：明日不能不早些亲自来向项王道歉。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1573</Words>
  <Application>Microsoft Office PowerPoint</Application>
  <PresentationFormat>全屏显示(4:3)</PresentationFormat>
  <Paragraphs>163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等线</vt:lpstr>
      <vt:lpstr>仿宋</vt:lpstr>
      <vt:lpstr>黑体</vt:lpstr>
      <vt:lpstr>华文行楷</vt:lpstr>
      <vt:lpstr>华文楷体</vt:lpstr>
      <vt:lpstr>宋体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na0301</cp:lastModifiedBy>
  <cp:revision>41</cp:revision>
  <dcterms:created xsi:type="dcterms:W3CDTF">2019-10-10T03:40:00Z</dcterms:created>
  <dcterms:modified xsi:type="dcterms:W3CDTF">2019-10-14T13:54:01Z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