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9" r:id="rId3"/>
    <p:sldId id="317" r:id="rId4"/>
    <p:sldId id="260" r:id="rId5"/>
    <p:sldId id="261" r:id="rId6"/>
    <p:sldId id="262" r:id="rId7"/>
    <p:sldId id="299" r:id="rId8"/>
    <p:sldId id="274" r:id="rId9"/>
    <p:sldId id="271" r:id="rId10"/>
    <p:sldId id="272" r:id="rId11"/>
    <p:sldId id="273" r:id="rId12"/>
    <p:sldId id="263" r:id="rId13"/>
    <p:sldId id="283" r:id="rId14"/>
    <p:sldId id="284" r:id="rId15"/>
    <p:sldId id="285" r:id="rId16"/>
    <p:sldId id="290" r:id="rId17"/>
    <p:sldId id="275" r:id="rId18"/>
    <p:sldId id="276" r:id="rId19"/>
    <p:sldId id="277" r:id="rId20"/>
    <p:sldId id="278" r:id="rId21"/>
    <p:sldId id="286" r:id="rId22"/>
    <p:sldId id="287" r:id="rId23"/>
    <p:sldId id="288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  <a:pPr lvl="0">
                <a:buClrTx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  <a:pPr lvl="0">
                <a:buClrTx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  <a:pPr lvl="0">
                <a:buClrTx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  <a:pPr lvl="0">
                <a:buClrTx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  <a:pPr lvl="0">
                <a:buClrTx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  <a:pPr lvl="0">
                <a:buClrTx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  <a:pPr lvl="0">
                <a:buClrTx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  <a:pPr lvl="0">
                <a:buClrTx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  <a:pPr lvl="0">
                <a:buClrTx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  <a:pPr lvl="0">
                <a:buClrTx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/>
              <a:pPr lvl="0">
                <a:buClrTx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标题 7987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79875" name="文本占位符 79874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9876" name="日期占位符 79875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/>
          </a:p>
        </p:txBody>
      </p:sp>
      <p:sp>
        <p:nvSpPr>
          <p:cNvPr id="79877" name="页脚占位符 79876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/>
          </a:p>
        </p:txBody>
      </p:sp>
      <p:sp>
        <p:nvSpPr>
          <p:cNvPr id="79878" name="灯片编号占位符 79877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/>
              <a:pPr lvl="0">
                <a:buClrTx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6090" y="1120775"/>
            <a:ext cx="112598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/>
              <a:t>放飞思维的翅膀</a:t>
            </a:r>
          </a:p>
          <a:p>
            <a:pPr algn="r"/>
            <a:r>
              <a:rPr lang="zh-CN" altLang="en-US" sz="5400" b="1"/>
              <a:t>——作文多角度立意训练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5895" y="322580"/>
            <a:ext cx="1184084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 b="1">
                <a:ea typeface="宋体" panose="02010600030101010101" pitchFamily="2" charset="-122"/>
              </a:rPr>
              <a:t>          </a:t>
            </a:r>
            <a:r>
              <a:rPr lang="zh-CN" sz="4000" b="1">
                <a:ea typeface="宋体" panose="02010600030101010101" pitchFamily="2" charset="-122"/>
              </a:rPr>
              <a:t>特征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    </a:t>
            </a:r>
            <a:r>
              <a:rPr lang="zh-CN" sz="4000" b="1">
                <a:ea typeface="宋体" panose="02010600030101010101" pitchFamily="2" charset="-122"/>
              </a:rPr>
              <a:t>立意</a:t>
            </a:r>
          </a:p>
          <a:p>
            <a:r>
              <a:rPr lang="zh-CN" sz="4000" b="1">
                <a:ea typeface="宋体" panose="02010600030101010101" pitchFamily="2" charset="-122"/>
              </a:rPr>
              <a:t>      </a:t>
            </a:r>
          </a:p>
          <a:p>
            <a:pPr indent="0"/>
            <a:r>
              <a:rPr lang="zh-CN" sz="4000" b="1">
                <a:ea typeface="宋体" panose="02010600030101010101" pitchFamily="2" charset="-122"/>
              </a:rPr>
              <a:t>      无色透明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</a:t>
            </a:r>
            <a:endParaRPr lang="zh-CN" sz="4000" b="1">
              <a:ea typeface="宋体" panose="02010600030101010101" pitchFamily="2" charset="-122"/>
            </a:endParaRPr>
          </a:p>
          <a:p>
            <a:r>
              <a:rPr lang="zh-CN" sz="4000" b="1">
                <a:ea typeface="宋体" panose="02010600030101010101" pitchFamily="2" charset="-122"/>
              </a:rPr>
              <a:t>      奔流不息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</a:t>
            </a:r>
            <a:endParaRPr lang="zh-CN" sz="4000" b="1">
              <a:ea typeface="宋体" panose="02010600030101010101" pitchFamily="2" charset="-122"/>
            </a:endParaRPr>
          </a:p>
          <a:p>
            <a:r>
              <a:rPr lang="zh-CN" sz="4000" b="1">
                <a:ea typeface="宋体" panose="02010600030101010101" pitchFamily="2" charset="-122"/>
              </a:rPr>
              <a:t>      滋润万物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</a:t>
            </a:r>
            <a:endParaRPr lang="zh-CN" sz="4000" b="1">
              <a:ea typeface="宋体" panose="02010600030101010101" pitchFamily="2" charset="-122"/>
            </a:endParaRPr>
          </a:p>
          <a:p>
            <a:r>
              <a:rPr lang="zh-CN" sz="4000" b="1">
                <a:ea typeface="宋体" panose="02010600030101010101" pitchFamily="2" charset="-122"/>
              </a:rPr>
              <a:t>    水往低处流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</a:t>
            </a:r>
            <a:endParaRPr lang="zh-CN" sz="4000" b="1">
              <a:ea typeface="宋体" panose="02010600030101010101" pitchFamily="2" charset="-122"/>
            </a:endParaRPr>
          </a:p>
          <a:p>
            <a:r>
              <a:rPr lang="zh-CN" sz="4000" b="1">
                <a:ea typeface="宋体" panose="02010600030101010101" pitchFamily="2" charset="-122"/>
              </a:rPr>
              <a:t>      洪水无情</a:t>
            </a:r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</a:t>
            </a:r>
          </a:p>
          <a:p>
            <a:r>
              <a:rPr 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      …                                     </a:t>
            </a:r>
            <a:endParaRPr lang="en-US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77250" y="1513205"/>
            <a:ext cx="30016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思想纯洁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77250" y="2092960"/>
            <a:ext cx="26841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奋斗不止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477250" y="2688590"/>
            <a:ext cx="28581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无私奉献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477250" y="3300095"/>
            <a:ext cx="25247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脚踏实地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477250" y="3924935"/>
            <a:ext cx="26193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人间真情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294495" y="4535170"/>
            <a:ext cx="8896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</a:t>
            </a:r>
          </a:p>
        </p:txBody>
      </p:sp>
      <p:sp>
        <p:nvSpPr>
          <p:cNvPr id="8" name="矩形 7"/>
          <p:cNvSpPr/>
          <p:nvPr/>
        </p:nvSpPr>
        <p:spPr>
          <a:xfrm>
            <a:off x="4291330" y="1560195"/>
            <a:ext cx="2720340" cy="31534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9900" b="1">
                <a:ln w="50800" cmpd="dbl">
                  <a:gradFill>
                    <a:gsLst>
                      <a:gs pos="0">
                        <a:srgbClr val="BDD7EE"/>
                      </a:gs>
                      <a:gs pos="14000">
                        <a:srgbClr val="3F7099"/>
                      </a:gs>
                      <a:gs pos="43000">
                        <a:srgbClr val="A0C5E6"/>
                      </a:gs>
                      <a:gs pos="81000">
                        <a:srgbClr val="3E3B37">
                          <a:alpha val="56000"/>
                        </a:srgbClr>
                      </a:gs>
                      <a:gs pos="27000">
                        <a:srgbClr val="7C9EBE"/>
                      </a:gs>
                      <a:gs pos="68000">
                        <a:srgbClr val="2E75B6"/>
                      </a:gs>
                      <a:gs pos="55000">
                        <a:srgbClr val="354254">
                          <a:alpha val="60000"/>
                        </a:srgbClr>
                      </a:gs>
                    </a:gsLst>
                    <a:lin ang="5400000" scaled="1"/>
                  </a:gradFill>
                  <a:prstDash val="solid"/>
                </a:ln>
                <a:gradFill>
                  <a:gsLst>
                    <a:gs pos="45000">
                      <a:srgbClr val="44546A">
                        <a:lumMod val="75000"/>
                      </a:srgbClr>
                    </a:gs>
                    <a:gs pos="83000">
                      <a:srgbClr val="44546A">
                        <a:lumMod val="50000"/>
                      </a:srgbClr>
                    </a:gs>
                    <a:gs pos="67000">
                      <a:srgbClr val="5B9BD5">
                        <a:lumMod val="40000"/>
                        <a:lumOff val="60000"/>
                      </a:srgbClr>
                    </a:gs>
                    <a:gs pos="64000">
                      <a:srgbClr val="F7F7F7"/>
                    </a:gs>
                    <a:gs pos="58000">
                      <a:srgbClr val="5B9BD5">
                        <a:lumMod val="60000"/>
                        <a:lumOff val="40000"/>
                      </a:srgbClr>
                    </a:gs>
                    <a:gs pos="33000">
                      <a:srgbClr val="256195"/>
                    </a:gs>
                    <a:gs pos="21000">
                      <a:srgbClr val="44546A">
                        <a:lumMod val="50000"/>
                      </a:srgbClr>
                    </a:gs>
                    <a:gs pos="9000">
                      <a:srgbClr val="5B9BD5">
                        <a:lumMod val="50000"/>
                      </a:srgbClr>
                    </a:gs>
                    <a:gs pos="74000">
                      <a:srgbClr val="5B9BD5">
                        <a:lumMod val="50000"/>
                      </a:srgbClr>
                    </a:gs>
                  </a:gsLst>
                  <a:lin ang="16200000" scaled="0"/>
                </a:gradFill>
                <a:effectLst>
                  <a:glow rad="76200">
                    <a:srgbClr val="9BD1FF">
                      <a:alpha val="33000"/>
                    </a:srgbClr>
                  </a:glow>
                </a:effectLst>
              </a:rPr>
              <a:t>水</a:t>
            </a:r>
          </a:p>
        </p:txBody>
      </p:sp>
      <p:pic>
        <p:nvPicPr>
          <p:cNvPr id="10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522200" y="109474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2885" y="1629410"/>
            <a:ext cx="1174686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 b="1"/>
              <a:t>作文多角度立意方法一：</a:t>
            </a:r>
          </a:p>
          <a:p>
            <a:r>
              <a:rPr lang="zh-CN" altLang="en-US" sz="4800"/>
              <a:t>        </a:t>
            </a:r>
          </a:p>
          <a:p>
            <a:r>
              <a:rPr lang="zh-CN" altLang="en-US" sz="4800"/>
              <a:t>           </a:t>
            </a:r>
            <a:r>
              <a:rPr lang="zh-CN" altLang="en-US" sz="6600" b="1">
                <a:solidFill>
                  <a:srgbClr val="FF0000"/>
                </a:solidFill>
              </a:rPr>
              <a:t>抓住特征     挖掘深意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1135" y="600710"/>
            <a:ext cx="1181036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/>
              <a:t>示例二：</a:t>
            </a:r>
          </a:p>
          <a:p>
            <a:endParaRPr lang="zh-CN" altLang="en-US" sz="4000" b="1"/>
          </a:p>
          <a:p>
            <a:r>
              <a:rPr lang="zh-CN" altLang="en-US" sz="4000" b="1"/>
              <a:t>（1）想一想，说一说：以</a:t>
            </a:r>
            <a:r>
              <a:rPr lang="zh-CN" altLang="en-US" sz="4000" b="1">
                <a:solidFill>
                  <a:srgbClr val="FF0000"/>
                </a:solidFill>
              </a:rPr>
              <a:t>“_________，我的良师”</a:t>
            </a:r>
            <a:r>
              <a:rPr lang="zh-CN" altLang="en-US" sz="4000" b="1"/>
              <a:t>为题，同桌交流，说说你的构思立意。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/>
              <a:t>       </a:t>
            </a:r>
            <a:r>
              <a:rPr lang="zh-CN" altLang="en-US" sz="4000" b="1"/>
              <a:t>按照这个句式说话：__________是我的良师，因为我从它/他/她身上学到了_____________。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" y="31115"/>
            <a:ext cx="6904990" cy="68256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25360" y="1687195"/>
            <a:ext cx="357187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心怀理想</a:t>
            </a:r>
          </a:p>
          <a:p>
            <a:r>
              <a:rPr lang="zh-CN" altLang="en-US" sz="4800" b="1">
                <a:solidFill>
                  <a:srgbClr val="FF0000"/>
                </a:solidFill>
              </a:rPr>
              <a:t>情怀与坚守为国争光</a:t>
            </a:r>
          </a:p>
          <a:p>
            <a:r>
              <a:rPr lang="zh-CN" altLang="en-US" sz="4800" b="1">
                <a:solidFill>
                  <a:srgbClr val="FF0000"/>
                </a:solidFill>
              </a:rPr>
              <a:t>追求卓越</a:t>
            </a:r>
          </a:p>
          <a:p>
            <a:r>
              <a:rPr lang="zh-CN" altLang="en-US" sz="4800" b="1">
                <a:solidFill>
                  <a:srgbClr val="FF0000"/>
                </a:solidFill>
              </a:rPr>
              <a:t>勇担使命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459855" y="238125"/>
            <a:ext cx="45408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/>
              <a:t>天眼之父</a:t>
            </a:r>
          </a:p>
          <a:p>
            <a:pPr algn="ctr"/>
            <a:r>
              <a:rPr lang="zh-CN" altLang="en-US" sz="4000" b="1"/>
              <a:t>南仁东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270115" y="1906270"/>
            <a:ext cx="325437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爱国情怀</a:t>
            </a:r>
          </a:p>
          <a:p>
            <a:r>
              <a:rPr lang="zh-CN" altLang="en-US" sz="4800" b="1">
                <a:solidFill>
                  <a:srgbClr val="FF0000"/>
                </a:solidFill>
              </a:rPr>
              <a:t>敢为人先</a:t>
            </a:r>
          </a:p>
          <a:p>
            <a:r>
              <a:rPr lang="zh-CN" altLang="en-US" sz="4800" b="1">
                <a:solidFill>
                  <a:srgbClr val="FF0000"/>
                </a:solidFill>
              </a:rPr>
              <a:t>敬业奉献</a:t>
            </a:r>
          </a:p>
          <a:p>
            <a:r>
              <a:rPr lang="zh-CN" altLang="en-US" sz="4800" b="1">
                <a:solidFill>
                  <a:srgbClr val="FF0000"/>
                </a:solidFill>
              </a:rPr>
              <a:t>淡泊名利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69990" y="451485"/>
            <a:ext cx="52546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/>
              <a:t>著名地球物理学家</a:t>
            </a:r>
          </a:p>
          <a:p>
            <a:pPr algn="ctr"/>
            <a:r>
              <a:rPr lang="zh-CN" altLang="en-US" sz="4000" b="1"/>
              <a:t>黄大年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40" y="-19050"/>
            <a:ext cx="5833110" cy="68789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73645" y="1673225"/>
            <a:ext cx="298513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民族赤子 </a:t>
            </a:r>
          </a:p>
          <a:p>
            <a:r>
              <a:rPr lang="zh-CN" altLang="en-US" sz="4800" b="1">
                <a:solidFill>
                  <a:srgbClr val="FF0000"/>
                </a:solidFill>
              </a:rPr>
              <a:t>国之脊梁</a:t>
            </a:r>
          </a:p>
          <a:p>
            <a:r>
              <a:rPr lang="zh-CN" altLang="en-US" sz="4800" b="1">
                <a:solidFill>
                  <a:srgbClr val="FF0000"/>
                </a:solidFill>
              </a:rPr>
              <a:t>顽强拼搏</a:t>
            </a:r>
          </a:p>
          <a:p>
            <a:r>
              <a:rPr lang="zh-CN" altLang="en-US" sz="4800" b="1">
                <a:solidFill>
                  <a:srgbClr val="FF0000"/>
                </a:solidFill>
              </a:rPr>
              <a:t>不畏牺牲</a:t>
            </a:r>
          </a:p>
          <a:p>
            <a:r>
              <a:rPr lang="zh-CN" altLang="en-US" sz="4800" b="1">
                <a:solidFill>
                  <a:srgbClr val="FF0000"/>
                </a:solidFill>
              </a:rPr>
              <a:t>默默奉献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319645" y="351155"/>
            <a:ext cx="295211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/>
              <a:t>中国核司令</a:t>
            </a:r>
          </a:p>
          <a:p>
            <a:pPr algn="ctr"/>
            <a:r>
              <a:rPr lang="zh-CN" altLang="en-US" sz="4000" b="1"/>
              <a:t>程开甲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73645" y="1673225"/>
            <a:ext cx="298513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</a:rPr>
              <a:t>以梦为马</a:t>
            </a:r>
          </a:p>
          <a:p>
            <a:r>
              <a:rPr lang="zh-CN" altLang="en-US" sz="4800" b="1">
                <a:solidFill>
                  <a:srgbClr val="FF0000"/>
                </a:solidFill>
              </a:rPr>
              <a:t>至诚报国</a:t>
            </a:r>
          </a:p>
          <a:p>
            <a:r>
              <a:rPr lang="zh-CN" altLang="en-US" sz="4800" b="1">
                <a:solidFill>
                  <a:srgbClr val="FF0000"/>
                </a:solidFill>
              </a:rPr>
              <a:t>家国情怀</a:t>
            </a:r>
          </a:p>
          <a:p>
            <a:r>
              <a:rPr lang="zh-CN" altLang="en-US" sz="4800" b="1">
                <a:solidFill>
                  <a:srgbClr val="FF0000"/>
                </a:solidFill>
              </a:rPr>
              <a:t>坚定信仰 </a:t>
            </a:r>
          </a:p>
          <a:p>
            <a:r>
              <a:rPr lang="zh-CN" altLang="en-US" sz="4800" b="1">
                <a:solidFill>
                  <a:srgbClr val="FF0000"/>
                </a:solidFill>
              </a:rPr>
              <a:t>刻苦钻研</a:t>
            </a:r>
          </a:p>
          <a:p>
            <a:r>
              <a:rPr lang="zh-CN" altLang="en-US" sz="4800" b="1">
                <a:solidFill>
                  <a:srgbClr val="FF0000"/>
                </a:solidFill>
              </a:rPr>
              <a:t>敬业奉献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89750" y="351155"/>
            <a:ext cx="385699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/>
              <a:t>中国核潜艇之父</a:t>
            </a:r>
          </a:p>
          <a:p>
            <a:pPr algn="ctr"/>
            <a:r>
              <a:rPr lang="zh-CN" altLang="en-US" sz="4000" b="1"/>
              <a:t>黄旭华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8755" y="1608455"/>
            <a:ext cx="1179449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800" b="1">
                <a:ea typeface="宋体" panose="02010600030101010101" pitchFamily="2" charset="-122"/>
              </a:rPr>
              <a:t>作文多角度立意方法二：</a:t>
            </a:r>
          </a:p>
          <a:p>
            <a:pPr indent="0"/>
            <a:endParaRPr lang="zh-CN" sz="4800" b="1">
              <a:ea typeface="宋体" panose="02010600030101010101" pitchFamily="2" charset="-122"/>
            </a:endParaRPr>
          </a:p>
          <a:p>
            <a:pPr indent="0"/>
            <a:r>
              <a:rPr lang="zh-CN" sz="4800" b="1">
                <a:ea typeface="宋体" panose="02010600030101010101" pitchFamily="2" charset="-122"/>
              </a:rPr>
              <a:t>           </a:t>
            </a:r>
            <a:r>
              <a:rPr lang="zh-CN" sz="6600" b="1">
                <a:solidFill>
                  <a:srgbClr val="FF0000"/>
                </a:solidFill>
                <a:ea typeface="宋体" panose="02010600030101010101" pitchFamily="2" charset="-122"/>
              </a:rPr>
              <a:t>拓展思路</a:t>
            </a:r>
            <a:r>
              <a:rPr lang="en-US" sz="6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6600" b="1">
                <a:solidFill>
                  <a:srgbClr val="FF0000"/>
                </a:solidFill>
                <a:ea typeface="宋体" panose="02010600030101010101" pitchFamily="2" charset="-122"/>
              </a:rPr>
              <a:t>　扩大范围</a:t>
            </a:r>
            <a:endParaRPr lang="zh-CN" altLang="en-US" sz="66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1125" y="1219835"/>
            <a:ext cx="1196975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en-US" altLang="zh-CN" sz="4000" b="1">
                <a:ea typeface="宋体" panose="02010600030101010101" pitchFamily="2" charset="-122"/>
              </a:rPr>
              <a:t>       </a:t>
            </a:r>
            <a:r>
              <a:rPr lang="zh-CN" sz="4000" b="1">
                <a:ea typeface="宋体" panose="02010600030101010101" pitchFamily="2" charset="-122"/>
              </a:rPr>
              <a:t>一则材料、一个话题、一个全命题或半命题，我们都可以试着从</a:t>
            </a:r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人</a:t>
            </a:r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或“物”</a:t>
            </a:r>
            <a:r>
              <a:rPr lang="zh-CN" sz="4000" b="1">
                <a:ea typeface="宋体" panose="02010600030101010101" pitchFamily="2" charset="-122"/>
              </a:rPr>
              <a:t>角度构建与众不同的立意。</a:t>
            </a:r>
          </a:p>
          <a:p>
            <a:pPr indent="0" fontAlgn="auto"/>
            <a:endParaRPr lang="zh-CN" sz="4000" b="1">
              <a:ea typeface="宋体" panose="02010600030101010101" pitchFamily="2" charset="-122"/>
            </a:endParaRPr>
          </a:p>
          <a:p>
            <a:pPr indent="0" fontAlgn="auto"/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人(古今中外、亲疏远近、高贵普通、个体群体</a:t>
            </a:r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）</a:t>
            </a:r>
            <a:endParaRPr lang="zh-CN" sz="4000" b="1">
              <a:ea typeface="宋体" panose="02010600030101010101" pitchFamily="2" charset="-122"/>
            </a:endParaRPr>
          </a:p>
          <a:p>
            <a:pPr indent="0" fontAlgn="auto"/>
            <a:endParaRPr lang="zh-CN" sz="4000" b="1">
              <a:ea typeface="宋体" panose="02010600030101010101" pitchFamily="2" charset="-122"/>
            </a:endParaRPr>
          </a:p>
          <a:p>
            <a:pPr indent="0" fontAlgn="auto"/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物(花草树木、虫鱼鸟兽、山川河流、风云雷电</a:t>
            </a:r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）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0505" y="2003425"/>
            <a:ext cx="1173162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/>
              <a:t>（2）想一想，写一写：以</a:t>
            </a:r>
            <a:r>
              <a:rPr lang="zh-CN" altLang="en-US" sz="4000" b="1">
                <a:solidFill>
                  <a:srgbClr val="FF0000"/>
                </a:solidFill>
              </a:rPr>
              <a:t>“_________，我的良师”</a:t>
            </a:r>
            <a:r>
              <a:rPr lang="zh-CN" altLang="en-US" sz="4000" b="1"/>
              <a:t>为题，写一个片段。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9265" y="1202690"/>
            <a:ext cx="1125537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/>
              <a:t>      </a:t>
            </a:r>
            <a:r>
              <a:rPr lang="en-US" altLang="zh-CN" sz="3600" b="1"/>
              <a:t> </a:t>
            </a:r>
            <a:r>
              <a:rPr lang="zh-CN" altLang="en-US" sz="4000" b="1"/>
              <a:t>一位老太太有两个女儿，大女儿卖草帽，二女儿卖雨伞，老太太成天愁眉苦脸的。一位邻居问她为什么。老太太说：“唉，一到下雨天，我担心大女儿的遮阳草帽卖不出去；可是等到天晴了吧，我又担心二女儿的雨伞卖不出去。你说我能不发愁吗？”邻居一听就说了一段话，结果老太太立刻眉开眼笑了。</a:t>
            </a:r>
          </a:p>
          <a:p>
            <a:r>
              <a:rPr lang="zh-CN" altLang="en-US" sz="4000" b="1"/>
              <a:t>        大家猜猜看，邻居会怎样劝说老太太呢？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42615" y="71755"/>
            <a:ext cx="59080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b="1">
                <a:sym typeface="+mn-ea"/>
              </a:rPr>
              <a:t>创设情境，故事导入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2880" y="1456690"/>
            <a:ext cx="1182687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800"/>
              <a:t>      </a:t>
            </a:r>
            <a:r>
              <a:rPr lang="zh-CN" altLang="en-US" sz="4800" b="1"/>
              <a:t>大千世界，芸芸众生，风花雪月，虫鱼鸟兽，全为你文中人物；</a:t>
            </a:r>
          </a:p>
          <a:p>
            <a:r>
              <a:rPr lang="zh-CN" altLang="en-US" sz="4800" b="1"/>
              <a:t>      古今中外，天文地理，宏观微观，虚拟真实，皆是我笔下材料。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 flipH="1">
            <a:off x="199390" y="613410"/>
            <a:ext cx="1179385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/>
              <a:t>       </a:t>
            </a:r>
            <a:r>
              <a:rPr lang="zh-CN" altLang="en-US" sz="4000" b="1"/>
              <a:t>在记叙文中，“立意”就是文章通过写人记事所要表述的中心思想。写作文时要做到“</a:t>
            </a:r>
            <a:r>
              <a:rPr lang="zh-CN" altLang="en-US" sz="4000" b="1">
                <a:solidFill>
                  <a:srgbClr val="FF0000"/>
                </a:solidFill>
              </a:rPr>
              <a:t>意在笔先</a:t>
            </a:r>
            <a:r>
              <a:rPr lang="zh-CN" altLang="en-US" sz="4000" b="1"/>
              <a:t>”，即下笔之前就确立好主题。也就是作品表现出来的是褒扬，还是贬斥；是肯定，还是否定；是提倡，还是反对；是赞颂，还是鞭挞。</a:t>
            </a:r>
            <a:r>
              <a:rPr lang="zh-CN" altLang="en-US" sz="4000" b="1">
                <a:solidFill>
                  <a:srgbClr val="FF0000"/>
                </a:solidFill>
              </a:rPr>
              <a:t>写一个人</a:t>
            </a:r>
            <a:r>
              <a:rPr lang="zh-CN" altLang="en-US" sz="4000" b="1"/>
              <a:t>，就要表现出这个人的</a:t>
            </a:r>
            <a:r>
              <a:rPr lang="zh-CN" altLang="en-US" sz="4000" b="1">
                <a:solidFill>
                  <a:srgbClr val="FF0000"/>
                </a:solidFill>
              </a:rPr>
              <a:t>思想品质和个性特征</a:t>
            </a:r>
            <a:r>
              <a:rPr lang="zh-CN" altLang="en-US" sz="4000" b="1"/>
              <a:t>；</a:t>
            </a:r>
            <a:r>
              <a:rPr lang="zh-CN" altLang="en-US" sz="4000" b="1">
                <a:solidFill>
                  <a:srgbClr val="FF0000"/>
                </a:solidFill>
              </a:rPr>
              <a:t>叙一件事</a:t>
            </a:r>
            <a:r>
              <a:rPr lang="zh-CN" altLang="en-US" sz="4000" b="1"/>
              <a:t>就要通过这件事反映出</a:t>
            </a:r>
            <a:r>
              <a:rPr lang="zh-CN" altLang="en-US" sz="4000" b="1">
                <a:solidFill>
                  <a:srgbClr val="FF0000"/>
                </a:solidFill>
              </a:rPr>
              <a:t>某个思想意义或问题</a:t>
            </a:r>
            <a:r>
              <a:rPr lang="zh-CN" altLang="en-US" sz="4000" b="1"/>
              <a:t>；</a:t>
            </a:r>
            <a:r>
              <a:rPr lang="zh-CN" altLang="en-US" sz="4000" b="1">
                <a:solidFill>
                  <a:srgbClr val="FF0000"/>
                </a:solidFill>
              </a:rPr>
              <a:t>绘一幅景</a:t>
            </a:r>
            <a:r>
              <a:rPr lang="zh-CN" altLang="en-US" sz="4000" b="1"/>
              <a:t>，就要融入作者的</a:t>
            </a:r>
            <a:r>
              <a:rPr lang="zh-CN" altLang="en-US" sz="4000" b="1">
                <a:solidFill>
                  <a:srgbClr val="FF0000"/>
                </a:solidFill>
              </a:rPr>
              <a:t>主观感情</a:t>
            </a:r>
            <a:r>
              <a:rPr lang="zh-CN" altLang="en-US" sz="4000" b="1"/>
              <a:t>。总之，考生要根据自己的生活和阅读积累，深入思考，认真选择。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98755" y="1196340"/>
            <a:ext cx="11794490" cy="3599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800" b="1">
                <a:ea typeface="宋体" panose="02010600030101010101" pitchFamily="2" charset="-122"/>
              </a:rPr>
              <a:t>作文多角度立意方法：</a:t>
            </a:r>
          </a:p>
          <a:p>
            <a:pPr indent="0"/>
            <a:endParaRPr lang="zh-CN" sz="4800" b="1">
              <a:ea typeface="宋体" panose="02010600030101010101" pitchFamily="2" charset="-122"/>
            </a:endParaRPr>
          </a:p>
          <a:p>
            <a:pPr indent="0"/>
            <a:r>
              <a:rPr lang="zh-CN" sz="4800" b="1">
                <a:ea typeface="宋体" panose="02010600030101010101" pitchFamily="2" charset="-122"/>
              </a:rPr>
              <a:t>         </a:t>
            </a:r>
            <a:r>
              <a:rPr lang="zh-CN" sz="6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抓住特征     挖掘深意</a:t>
            </a:r>
            <a:r>
              <a:rPr lang="zh-CN" sz="4800" b="1">
                <a:ea typeface="宋体" panose="02010600030101010101" pitchFamily="2" charset="-122"/>
              </a:rPr>
              <a:t> </a:t>
            </a:r>
            <a:endParaRPr lang="zh-CN" sz="48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indent="0"/>
            <a:r>
              <a:rPr lang="zh-CN" sz="4800" b="1">
                <a:ea typeface="宋体" panose="02010600030101010101" pitchFamily="2" charset="-122"/>
              </a:rPr>
              <a:t>         </a:t>
            </a:r>
            <a:r>
              <a:rPr lang="zh-CN" sz="6600" b="1">
                <a:solidFill>
                  <a:srgbClr val="FF0000"/>
                </a:solidFill>
                <a:ea typeface="宋体" panose="02010600030101010101" pitchFamily="2" charset="-122"/>
              </a:rPr>
              <a:t>拓展思路     扩大范围</a:t>
            </a:r>
            <a:endParaRPr lang="zh-CN" altLang="en-US" sz="66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27245" y="842645"/>
            <a:ext cx="29375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800" b="1">
                <a:ea typeface="宋体" panose="02010600030101010101" pitchFamily="2" charset="-122"/>
              </a:rPr>
              <a:t>学以致用</a:t>
            </a:r>
            <a:endParaRPr lang="zh-CN" altLang="en-US" sz="48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6380" y="1942465"/>
            <a:ext cx="1169924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4400" b="1">
                <a:ea typeface="宋体" panose="02010600030101010101" pitchFamily="2" charset="-122"/>
              </a:rPr>
              <a:t>       </a:t>
            </a:r>
            <a:r>
              <a:rPr lang="zh-CN" sz="4400" b="1">
                <a:ea typeface="宋体" panose="02010600030101010101" pitchFamily="2" charset="-122"/>
              </a:rPr>
              <a:t>请以“风景”为话题，作不同角度的构思立意。写一个简要提纲。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1790" y="1460500"/>
            <a:ext cx="1148905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3200" b="1" dirty="0">
                <a:latin typeface="+mn-ea"/>
                <a:cs typeface="+mn-ea"/>
              </a:rPr>
              <a:t>1.打破定势思维的习惯，学习多角度思维的方法，培养发散思维、辩证思维的品质和能力。</a:t>
            </a:r>
          </a:p>
          <a:p>
            <a:endParaRPr sz="3200" b="1" dirty="0">
              <a:latin typeface="+mn-ea"/>
              <a:cs typeface="+mn-ea"/>
            </a:endParaRPr>
          </a:p>
          <a:p>
            <a:r>
              <a:rPr sz="3200" b="1" dirty="0">
                <a:latin typeface="+mn-ea"/>
                <a:cs typeface="+mn-ea"/>
              </a:rPr>
              <a:t>2.训练学生学会作文的多角度立意，培养学生的思维能力。</a:t>
            </a:r>
          </a:p>
          <a:p>
            <a:endParaRPr sz="3200" b="1" dirty="0">
              <a:latin typeface="+mn-ea"/>
              <a:cs typeface="+mn-ea"/>
            </a:endParaRPr>
          </a:p>
          <a:p>
            <a:r>
              <a:rPr sz="3200" b="1" dirty="0">
                <a:latin typeface="+mn-ea"/>
                <a:cs typeface="+mn-ea"/>
              </a:rPr>
              <a:t>3.为克服作文千篇一律、千文一面的现象，运用多角度思维的方法进行多向立意选材，拟写作文提纲的训练，以达成拓宽思路，选材新颖，深化主题的目标。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39615" y="293370"/>
            <a:ext cx="26695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b="1">
                <a:sym typeface="+mn-ea"/>
              </a:rPr>
              <a:t>教学目标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57600" y="325120"/>
            <a:ext cx="48768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b="1">
                <a:sym typeface="+mn-ea"/>
              </a:rPr>
              <a:t>认识多角度立意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84505" y="1650365"/>
            <a:ext cx="11509375" cy="3723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600"/>
              <a:t>       </a:t>
            </a:r>
            <a:r>
              <a:rPr lang="zh-CN" altLang="en-US" sz="4000" b="1"/>
              <a:t>梅花自古以来就是文人墨客吟咏的对象，你能说出一句描写梅花的诗句，并能简要讲讲其中蕴含的深意吗？</a:t>
            </a:r>
            <a:endParaRPr lang="zh-CN" altLang="en-US" sz="3600" b="1"/>
          </a:p>
          <a:p>
            <a:r>
              <a:rPr lang="zh-CN" altLang="en-US" sz="3600" b="1"/>
              <a:t>       </a:t>
            </a:r>
          </a:p>
          <a:p>
            <a:r>
              <a:rPr lang="zh-CN" altLang="en-US" sz="3600" b="1"/>
              <a:t>       </a:t>
            </a:r>
            <a:r>
              <a:rPr lang="zh-CN" altLang="en-US" sz="4000" b="1">
                <a:solidFill>
                  <a:srgbClr val="FF0000"/>
                </a:solidFill>
              </a:rPr>
              <a:t>请以这样的句式作答：我知道的描写梅花的诗句是</a:t>
            </a:r>
            <a:r>
              <a:rPr lang="zh-CN" altLang="en-US" sz="4000" b="1" u="sng">
                <a:solidFill>
                  <a:srgbClr val="FF0000"/>
                </a:solidFill>
              </a:rPr>
              <a:t>                </a:t>
            </a:r>
            <a:r>
              <a:rPr lang="zh-CN" altLang="en-US" sz="4000" b="1">
                <a:solidFill>
                  <a:srgbClr val="FF0000"/>
                </a:solidFill>
              </a:rPr>
              <a:t>，它蕴含的道理是</a:t>
            </a:r>
            <a:r>
              <a:rPr lang="zh-CN" altLang="en-US" sz="4000" b="1" u="sng">
                <a:solidFill>
                  <a:srgbClr val="FF0000"/>
                </a:solidFill>
              </a:rPr>
              <a:t>                          </a:t>
            </a:r>
            <a:r>
              <a:rPr lang="zh-CN" altLang="en-US" sz="4000" b="1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2885" y="167640"/>
            <a:ext cx="1174686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000000"/>
                </a:solidFill>
                <a:ea typeface="宋体" panose="02010600030101010101" pitchFamily="2" charset="-122"/>
              </a:rPr>
              <a:t>“不经一番寒彻骨，怎得梅花扑鼻香。” “宝剑锋从磨砺出，梅花香自苦寒来。”</a:t>
            </a:r>
          </a:p>
          <a:p>
            <a:pPr indent="0" algn="r"/>
            <a:r>
              <a:rPr lang="en-US" alt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——</a:t>
            </a:r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成功离不开逆境的磨砺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1615" y="2105660"/>
            <a:ext cx="117475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000000"/>
                </a:solidFill>
                <a:ea typeface="宋体" panose="02010600030101010101" pitchFamily="2" charset="-122"/>
              </a:rPr>
              <a:t>“墙角数枝梅，凌寒独自开。”</a:t>
            </a:r>
          </a:p>
          <a:p>
            <a:pPr indent="0" algn="r"/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——不畏严寒，不惧磨难的品格</a:t>
            </a:r>
            <a:endParaRPr lang="zh-CN" altLang="en-US" sz="4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2885" y="3648075"/>
            <a:ext cx="1174750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4000" b="1">
                <a:solidFill>
                  <a:srgbClr val="000000"/>
                </a:solidFill>
                <a:ea typeface="宋体" panose="02010600030101010101" pitchFamily="2" charset="-122"/>
              </a:rPr>
              <a:t>“梅须逊雪三分白，雪却输梅一缕香”。</a:t>
            </a:r>
          </a:p>
          <a:p>
            <a:pPr algn="r"/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——尺有所长，寸有所短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1615" y="5189855"/>
            <a:ext cx="1174813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4000" b="1">
                <a:solidFill>
                  <a:srgbClr val="000000"/>
                </a:solidFill>
                <a:ea typeface="宋体" panose="02010600030101010101" pitchFamily="2" charset="-122"/>
              </a:rPr>
              <a:t>“零落成泥碾作尘，只有香如故”。</a:t>
            </a:r>
          </a:p>
          <a:p>
            <a:pPr algn="r"/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——宁死不屈、品性高洁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37100" y="325120"/>
            <a:ext cx="27184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b="1">
                <a:sym typeface="+mn-ea"/>
              </a:rPr>
              <a:t>关于立意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6375" y="1499235"/>
            <a:ext cx="1177925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/>
              <a:t>       </a:t>
            </a:r>
            <a:r>
              <a:rPr lang="zh-CN" altLang="en-US" sz="4000" b="1"/>
              <a:t>立意，就是根据题目的条件和要求，确立文章的主题，是作者的思想感情和写作意图在文章里的集中体现。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7010" y="3884930"/>
            <a:ext cx="1177925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/>
              <a:t>       </a:t>
            </a:r>
            <a:r>
              <a:rPr lang="zh-CN" altLang="en-US" sz="4000" b="1"/>
              <a:t>立意的要求：</a:t>
            </a:r>
            <a:r>
              <a:rPr lang="zh-CN" altLang="en-US" sz="4000" b="1">
                <a:solidFill>
                  <a:srgbClr val="FF0000"/>
                </a:solidFill>
              </a:rPr>
              <a:t>正确、鲜明</a:t>
            </a:r>
          </a:p>
          <a:p>
            <a:r>
              <a:rPr lang="zh-CN" altLang="en-US" sz="4000" b="1">
                <a:solidFill>
                  <a:srgbClr val="FF0000"/>
                </a:solidFill>
              </a:rPr>
              <a:t>                             深刻、新颖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345" y="48895"/>
            <a:ext cx="11751945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000"/>
              <a:t>        </a:t>
            </a:r>
            <a:r>
              <a:rPr lang="zh-CN" altLang="en-US" sz="4000" b="1"/>
              <a:t>考场作文的写作范围：以</a:t>
            </a:r>
            <a:r>
              <a:rPr lang="zh-CN" altLang="en-US" sz="4000" b="1">
                <a:solidFill>
                  <a:srgbClr val="FF0000"/>
                </a:solidFill>
              </a:rPr>
              <a:t>考生“我”</a:t>
            </a:r>
            <a:r>
              <a:rPr lang="zh-CN" altLang="en-US" sz="4000" b="1"/>
              <a:t>为圆心，以</a:t>
            </a:r>
            <a:r>
              <a:rPr lang="zh-CN" altLang="en-US" sz="4000" b="1">
                <a:solidFill>
                  <a:srgbClr val="FF0000"/>
                </a:solidFill>
              </a:rPr>
              <a:t>“生活”</a:t>
            </a:r>
            <a:r>
              <a:rPr lang="zh-CN" altLang="en-US" sz="4000" b="1"/>
              <a:t>为半径，以写</a:t>
            </a:r>
            <a:r>
              <a:rPr lang="zh-CN" altLang="en-US" sz="4000" b="1">
                <a:solidFill>
                  <a:srgbClr val="FF0000"/>
                </a:solidFill>
              </a:rPr>
              <a:t>“我”的家庭生活</a:t>
            </a:r>
            <a:r>
              <a:rPr lang="zh-CN" altLang="en-US" sz="4000" b="1"/>
              <a:t>，</a:t>
            </a:r>
            <a:r>
              <a:rPr lang="zh-CN" altLang="en-US" sz="4000" b="1">
                <a:solidFill>
                  <a:srgbClr val="FF0000"/>
                </a:solidFill>
              </a:rPr>
              <a:t>“我”的学校生活</a:t>
            </a:r>
            <a:r>
              <a:rPr lang="zh-CN" altLang="en-US" sz="4000" b="1"/>
              <a:t>、</a:t>
            </a:r>
            <a:r>
              <a:rPr lang="zh-CN" altLang="en-US" sz="4000" b="1">
                <a:solidFill>
                  <a:srgbClr val="FF0000"/>
                </a:solidFill>
              </a:rPr>
              <a:t>“我”的社会生活</a:t>
            </a:r>
            <a:r>
              <a:rPr lang="zh-CN" altLang="en-US" sz="4000" b="1"/>
              <a:t>、</a:t>
            </a:r>
            <a:r>
              <a:rPr lang="zh-CN" altLang="en-US" sz="4000" b="1">
                <a:solidFill>
                  <a:srgbClr val="FF0000"/>
                </a:solidFill>
              </a:rPr>
              <a:t>“我”的读书生活</a:t>
            </a:r>
            <a:r>
              <a:rPr lang="zh-CN" altLang="en-US" sz="4000" b="1"/>
              <a:t>、</a:t>
            </a:r>
            <a:r>
              <a:rPr lang="zh-CN" altLang="en-US" sz="4000" b="1">
                <a:solidFill>
                  <a:srgbClr val="FF0000"/>
                </a:solidFill>
              </a:rPr>
              <a:t>“我”的精神文化生活</a:t>
            </a:r>
            <a:r>
              <a:rPr lang="zh-CN" altLang="en-US" sz="4000" b="1"/>
              <a:t>等为侧重点，共同构成考场作文的写作区间，成为考生搜集写作素材，提炼作文主旨，展示个性风采、抒写真情实感的主攻“阵地”。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28620" y="2576830"/>
            <a:ext cx="77793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6000" b="1">
                <a:ea typeface="宋体" panose="02010600030101010101" pitchFamily="2" charset="-122"/>
              </a:rPr>
              <a:t>案例分析    归纳方法</a:t>
            </a:r>
            <a:endParaRPr lang="zh-CN" altLang="en-US" sz="60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7490" y="10795"/>
            <a:ext cx="118586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ea typeface="宋体" panose="02010600030101010101" pitchFamily="2" charset="-122"/>
              </a:rPr>
              <a:t>示例一：这些画面，说说你想到了什么？</a:t>
            </a:r>
          </a:p>
        </p:txBody>
      </p:sp>
      <p:pic>
        <p:nvPicPr>
          <p:cNvPr id="4" name="图片 3" descr="瀑布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855" y="859790"/>
            <a:ext cx="4729480" cy="2827655"/>
          </a:xfrm>
          <a:prstGeom prst="rect">
            <a:avLst/>
          </a:prstGeom>
        </p:spPr>
      </p:pic>
      <p:pic>
        <p:nvPicPr>
          <p:cNvPr id="6" name="图片 5" descr="流水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3605" y="859155"/>
            <a:ext cx="4761865" cy="2828290"/>
          </a:xfrm>
          <a:prstGeom prst="rect">
            <a:avLst/>
          </a:prstGeom>
        </p:spPr>
      </p:pic>
      <p:pic>
        <p:nvPicPr>
          <p:cNvPr id="7" name="图片 6" descr="海浪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835" y="3830320"/>
            <a:ext cx="4762500" cy="2974975"/>
          </a:xfrm>
          <a:prstGeom prst="rect">
            <a:avLst/>
          </a:prstGeom>
        </p:spPr>
      </p:pic>
      <p:pic>
        <p:nvPicPr>
          <p:cNvPr id="9" name="图片 8" descr="洪水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2970" y="3830320"/>
            <a:ext cx="4762500" cy="29749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课件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903</Words>
  <Application>Microsoft Office PowerPoint</Application>
  <PresentationFormat>自定义</PresentationFormat>
  <Paragraphs>98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课件模板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3</cp:revision>
  <cp:lastPrinted>2021-02-06T14:19:34Z</cp:lastPrinted>
  <dcterms:created xsi:type="dcterms:W3CDTF">2021-02-06T14:19:34Z</dcterms:created>
  <dcterms:modified xsi:type="dcterms:W3CDTF">2021-03-11T06:26:47Z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