
<file path=[Content_Types].xml><?xml version="1.0" encoding="utf-8"?>
<Types xmlns="http://schemas.openxmlformats.org/package/2006/content-types">
  <Default Extension="rels" ContentType="application/vnd.openxmlformats-package.relationships+xml"/>
  <Default Extension="jpeg" ContentType="image/jpeg"/>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6" r:id="rId3"/>
    <p:sldId id="387" r:id="rId4"/>
    <p:sldId id="388" r:id="rId5"/>
    <p:sldId id="389" r:id="rId6"/>
    <p:sldId id="390" r:id="rId7"/>
    <p:sldId id="391" r:id="rId8"/>
    <p:sldId id="394" r:id="rId9"/>
    <p:sldId id="395" r:id="rId10"/>
    <p:sldId id="447" r:id="rId11"/>
    <p:sldId id="446" r:id="rId12"/>
    <p:sldId id="307" r:id="rId13"/>
    <p:sldId id="396" r:id="rId14"/>
    <p:sldId id="306" r:id="rId15"/>
    <p:sldId id="305" r:id="rId16"/>
    <p:sldId id="303" r:id="rId17"/>
    <p:sldId id="302" r:id="rId18"/>
    <p:sldId id="449" r:id="rId19"/>
    <p:sldId id="453" r:id="rId20"/>
    <p:sldId id="454" r:id="rId21"/>
    <p:sldId id="455" r:id="rId22"/>
    <p:sldId id="456" r:id="rId23"/>
    <p:sldId id="459" r:id="rId24"/>
    <p:sldId id="460" r:id="rId25"/>
    <p:sldId id="461" r:id="rId26"/>
    <p:sldId id="462" r:id="rId27"/>
    <p:sldId id="473" r:id="rId28"/>
    <p:sldId id="474" r:id="rId29"/>
    <p:sldId id="475" r:id="rId30"/>
    <p:sldId id="478" r:id="rId31"/>
    <p:sldId id="480" r:id="rId32"/>
    <p:sldId id="481" r:id="rId33"/>
    <p:sldId id="482" r:id="rId34"/>
    <p:sldId id="476" r:id="rId35"/>
    <p:sldId id="477" r:id="rId36"/>
    <p:sldId id="611"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F05380"/>
    <a:srgbClr val="F3F3F3"/>
    <a:srgbClr val="F7FCFE"/>
    <a:srgbClr val="FFFFFC"/>
    <a:srgbClr val="E6E6E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9" autoAdjust="0"/>
    <p:restoredTop sz="94618" autoAdjust="0"/>
  </p:normalViewPr>
  <p:slideViewPr>
    <p:cSldViewPr snapToGrid="0" showGuides="1">
      <p:cViewPr varScale="1">
        <p:scale>
          <a:sx n="104" d="100"/>
          <a:sy n="104" d="100"/>
        </p:scale>
        <p:origin x="642" y="114"/>
      </p:cViewPr>
      <p:guideLst>
        <p:guide orient="horz" pos="89"/>
        <p:guide orient="horz" pos="4190"/>
        <p:guide pos="191"/>
        <p:guide pos="7449"/>
        <p:guide orient="horz" pos="612"/>
        <p:guide orient="horz" pos="691"/>
        <p:guide orient="horz" pos="3998"/>
        <p:guide orient="horz" pos="3857"/>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29.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本</a:t>
            </a:r>
            <a:r>
              <a:rPr lang="en-US" altLang="zh-CN" sz="1200" b="0" i="0" kern="1200">
                <a:solidFill>
                  <a:schemeClr val="tx1"/>
                </a:solidFill>
                <a:effectLst/>
                <a:latin typeface="+mn-lt"/>
                <a:ea typeface="+mn-ea"/>
                <a:cs typeface="+mn-cs"/>
              </a:rPr>
              <a:t>PPT</a:t>
            </a:r>
            <a:r>
              <a:rPr lang="zh-CN" altLang="en-US" sz="1200" b="0" i="0" kern="1200">
                <a:solidFill>
                  <a:schemeClr val="tx1"/>
                </a:solidFill>
                <a:effectLst/>
                <a:latin typeface="+mn-lt"/>
                <a:ea typeface="+mn-ea"/>
                <a:cs typeface="+mn-cs"/>
              </a:rPr>
              <a:t>模板部分元素使用了幻灯片母版制作。如果需要修改，点击</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视图</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幻灯片母版</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本</a:t>
            </a:r>
            <a:r>
              <a:rPr lang="en-US" altLang="zh-CN" sz="1200" b="0" i="0" kern="1200">
                <a:solidFill>
                  <a:schemeClr val="tx1"/>
                </a:solidFill>
                <a:effectLst/>
                <a:latin typeface="+mn-lt"/>
                <a:ea typeface="+mn-ea"/>
                <a:cs typeface="+mn-cs"/>
              </a:rPr>
              <a:t>PPT</a:t>
            </a:r>
            <a:r>
              <a:rPr lang="zh-CN" altLang="en-US" sz="1200" b="0" i="0" kern="1200">
                <a:solidFill>
                  <a:schemeClr val="tx1"/>
                </a:solidFill>
                <a:effectLst/>
                <a:latin typeface="+mn-lt"/>
                <a:ea typeface="+mn-ea"/>
                <a:cs typeface="+mn-cs"/>
              </a:rPr>
              <a:t>模板部分元素使用了幻灯片母版制作。如果需要修改，点击</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视图</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幻灯片母版</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a:solidFill>
                  <a:schemeClr val="tx1"/>
                </a:solidFill>
                <a:effectLst/>
                <a:latin typeface="+mn-lt"/>
                <a:ea typeface="+mn-ea"/>
                <a:cs typeface="+mn-cs"/>
              </a:rPr>
              <a:t>本</a:t>
            </a:r>
            <a:r>
              <a:rPr lang="en-US" altLang="zh-CN" sz="1200" b="0" i="0" kern="1200">
                <a:solidFill>
                  <a:schemeClr val="tx1"/>
                </a:solidFill>
                <a:effectLst/>
                <a:latin typeface="+mn-lt"/>
                <a:ea typeface="+mn-ea"/>
                <a:cs typeface="+mn-cs"/>
              </a:rPr>
              <a:t>PPT</a:t>
            </a:r>
            <a:r>
              <a:rPr lang="zh-CN" altLang="en-US" sz="1200" b="0" i="0" kern="1200">
                <a:solidFill>
                  <a:schemeClr val="tx1"/>
                </a:solidFill>
                <a:effectLst/>
                <a:latin typeface="+mn-lt"/>
                <a:ea typeface="+mn-ea"/>
                <a:cs typeface="+mn-cs"/>
              </a:rPr>
              <a:t>模板部分元素使用了幻灯片母版制作。如果需要修改，点击</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视图</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幻灯片母版</a:t>
            </a:r>
            <a:r>
              <a:rPr lang="en-US" altLang="zh-CN" sz="1200" b="0" i="0" kern="120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首页">
    <p:spTree>
      <p:nvGrpSpPr>
        <p:cNvPr id="1" name=""/>
        <p:cNvGrpSpPr/>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advClick="0" advTm="5000" p14:dur="1400">
        <p14:ripple/>
      </p:transition>
    </mc:Choice>
    <mc:Fallback>
      <p:transition spd="slow" advClick="0" advTm="5000">
        <p:fade/>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目录页">
    <p:spTree>
      <p:nvGrpSpPr>
        <p:cNvPr id="1" name=""/>
        <p:cNvGrpSpPr/>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advClick="0" advTm="5000" p14:dur="1400">
        <p14:doors dir="vert"/>
      </p:transition>
    </mc:Choice>
    <mc:Fallback>
      <p:transition spd="slow" advClick="0" advTm="5000">
        <p:fade/>
      </p:transition>
    </mc:Fallback>
  </mc:AlternateContent>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过度页1">
    <p:spTree>
      <p:nvGrpSpPr>
        <p:cNvPr id="1" name=""/>
        <p:cNvGrpSpPr/>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页-1">
    <p:spTree>
      <p:nvGrpSpPr>
        <p:cNvPr id="1" name=""/>
        <p:cNvGrpSpPr/>
        <p:nvPr/>
      </p:nvGrpSpPr>
      <p:grpSpPr>
        <a:xfrm>
          <a:off x="0" y="0"/>
          <a: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anose="020b0503020204020204" pitchFamily="34" charset="-122"/>
                <a:ea typeface="微软雅黑" panose="020b0503020204020204"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Click="0" advTm="5000" p14:dur="16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内页-1">
    <p:spTree>
      <p:nvGrpSpPr>
        <p:cNvPr id="1" name=""/>
        <p:cNvGrpSpPr/>
        <p:nvPr/>
      </p:nvGrpSpPr>
      <p:grpSpPr>
        <a:xfrm>
          <a:off x="0" y="0"/>
          <a: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anose="020b0503020204020204" pitchFamily="34" charset="-122"/>
                <a:ea typeface="微软雅黑" panose="020b0503020204020204"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Click="0" advTm="5000" p14:dur="125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内页-1">
    <p:spTree>
      <p:nvGrpSpPr>
        <p:cNvPr id="1" name=""/>
        <p:cNvGrpSpPr/>
        <p:nvPr/>
      </p:nvGrpSpPr>
      <p:grpSpPr>
        <a:xfrm>
          <a:off x="0" y="0"/>
          <a: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anose="020b0503020204020204" pitchFamily="34" charset="-122"/>
                <a:ea typeface="微软雅黑" panose="020b0503020204020204"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Click="0" advTm="5000" p14:dur="125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内页-1">
    <p:spTree>
      <p:nvGrpSpPr>
        <p:cNvPr id="1" name=""/>
        <p:cNvGrpSpPr/>
        <p:nvPr/>
      </p:nvGrpSpPr>
      <p:grpSpPr>
        <a:xfrm>
          <a:off x="0" y="0"/>
          <a:ext cx="0" cy="0"/>
        </a:xfrm>
      </p:grpSpPr>
      <p:sp>
        <p:nvSpPr>
          <p:cNvPr id="2" name="矩形 1"/>
          <p:cNvSpPr/>
          <p:nvPr userDrawn="1"/>
        </p:nvSpPr>
        <p:spPr>
          <a:xfrm>
            <a:off x="527435" y="331259"/>
            <a:ext cx="434789" cy="44855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标题 1"/>
          <p:cNvSpPr txBox="1"/>
          <p:nvPr userDrawn="1"/>
        </p:nvSpPr>
        <p:spPr>
          <a:xfrm>
            <a:off x="1209303" y="356659"/>
            <a:ext cx="7863029" cy="44067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lang="zh-CN" altLang="en-US" sz="2935" b="0" i="0" kern="1200" baseline="0">
                <a:solidFill>
                  <a:schemeClr val="tx1">
                    <a:lumMod val="65000"/>
                    <a:lumOff val="35000"/>
                  </a:schemeClr>
                </a:solidFill>
                <a:effectLst/>
                <a:latin typeface="微软雅黑" panose="020b0503020204020204" pitchFamily="34" charset="-122"/>
                <a:ea typeface="微软雅黑" panose="020b0503020204020204" pitchFamily="34" charset="-122"/>
                <a:cs typeface="+mj-cs"/>
              </a:defRPr>
            </a:lvl1pPr>
          </a:lstStyle>
          <a:p>
            <a:pPr defTabSz="685800"/>
            <a:r>
              <a:rPr lang="zh-CN" altLang="en-US"/>
              <a:t>请输入您的标题</a:t>
            </a:r>
          </a:p>
        </p:txBody>
      </p:sp>
      <p:cxnSp>
        <p:nvCxnSpPr>
          <p:cNvPr id="4" name="直接连接符 3"/>
          <p:cNvCxnSpPr/>
          <p:nvPr userDrawn="1"/>
        </p:nvCxnSpPr>
        <p:spPr>
          <a:xfrm flipV="1">
            <a:off x="1270838" y="872083"/>
            <a:ext cx="10479237"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Click="0" advTm="5000" p14:dur="16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par>
                                <p:cTn id="8" presetID="22" presetClass="entr" presetSubtype="8"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版权页">
    <p:spTree>
      <p:nvGrpSpPr>
        <p:cNvPr id="1" name=""/>
        <p:cNvGrpSpPr/>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advClick="0" advTm="5000" p14:dur="1600">
        <p:blinds dir="vert"/>
      </p:transition>
    </mc:Choice>
    <mc:Fallback>
      <p:transition spd="slow" advClick="0" advTm="5000">
        <p:blinds dir="vert"/>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矩形 1"/>
          <p:cNvSpPr/>
          <p:nvPr userDrawn="1"/>
        </p:nvSpPr>
        <p:spPr>
          <a:xfrm>
            <a:off x="10032" y="0"/>
            <a:ext cx="12181967" cy="6858000"/>
          </a:xfrm>
          <a:prstGeom prst="rect">
            <a:avLst/>
          </a:prstGeom>
          <a:solidFill>
            <a:srgbClr val="FAF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advClick="0" advTm="5000" p14:dur="10"/>
    </mc:Choice>
    <mc:Fallback>
      <p:transition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4" fill="hold" grpId="0" nodeType="afterEffect">
                                  <p:stCondLst>
                                    <p:cond delay="0"/>
                                  </p:stCondLst>
                                  <p:childTnLst>
                                    <p:set>
                                      <p:cBhvr>
                                        <p:cTn id="7" dur="1" fill="hold">
                                          <p:stCondLst>
                                            <p:cond delay="0"/>
                                          </p:stCondLst>
                                        </p:cTn>
                                        <p:tgtEl>
                                          <p:spTgt spid="2"/>
                                        </p:tgtEl>
                                        <p:attrNameLst>
                                          <p:attrName>style.visibility</p:attrName>
                                        </p:attrNameLst>
                                      </p:cBhvr>
                                      <p:to>
                                        <p:strVal val="visible"/>
                                      </p:to>
                                    </p:set>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emf" /><Relationship Id="rId4"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9.xml" /><Relationship Id="rId3" Type="http://schemas.openxmlformats.org/officeDocument/2006/relationships/tags" Target="../tags/tag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0.xml" /><Relationship Id="rId3" Type="http://schemas.openxmlformats.org/officeDocument/2006/relationships/tags" Target="../tags/tag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1.xml" /><Relationship Id="rId3" Type="http://schemas.openxmlformats.org/officeDocument/2006/relationships/tags" Target="../tags/tag10.xml" /><Relationship Id="rId4" Type="http://schemas.openxmlformats.org/officeDocument/2006/relationships/tags" Target="../tags/tag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2.xml" /><Relationship Id="rId3" Type="http://schemas.openxmlformats.org/officeDocument/2006/relationships/tags" Target="../tags/tag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3.xml" /><Relationship Id="rId3" Type="http://schemas.openxmlformats.org/officeDocument/2006/relationships/tags" Target="../tags/tag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4.xml" /><Relationship Id="rId3" Type="http://schemas.openxmlformats.org/officeDocument/2006/relationships/tags" Target="../tags/tag14.xml" /><Relationship Id="rId4" Type="http://schemas.openxmlformats.org/officeDocument/2006/relationships/tags" Target="../tags/tag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5.xml" /><Relationship Id="rId3" Type="http://schemas.openxmlformats.org/officeDocument/2006/relationships/tags" Target="../tags/tag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6.xml" /><Relationship Id="rId3" Type="http://schemas.openxmlformats.org/officeDocument/2006/relationships/tags" Target="../tags/tag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1.emf" /><Relationship Id="rId4"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1.emf" /><Relationship Id="rId4"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emf" /><Relationship Id="rId4"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9.xml" /><Relationship Id="rId3" Type="http://schemas.openxmlformats.org/officeDocument/2006/relationships/tags" Target="../tags/tag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0.xml" /><Relationship Id="rId3" Type="http://schemas.openxmlformats.org/officeDocument/2006/relationships/tags" Target="../tags/tag1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1.xml" /><Relationship Id="rId3" Type="http://schemas.openxmlformats.org/officeDocument/2006/relationships/tags" Target="../tags/tag2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2.xml" /><Relationship Id="rId3" Type="http://schemas.openxmlformats.org/officeDocument/2006/relationships/tags" Target="../tags/tag2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3.xml" /><Relationship Id="rId3" Type="http://schemas.openxmlformats.org/officeDocument/2006/relationships/tags" Target="../tags/tag2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4.xml" /><Relationship Id="rId3" Type="http://schemas.openxmlformats.org/officeDocument/2006/relationships/tags" Target="../tags/tag23.xml" /><Relationship Id="rId4" Type="http://schemas.openxmlformats.org/officeDocument/2006/relationships/image" Target="../media/image5.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5.xml" /><Relationship Id="rId3" Type="http://schemas.openxmlformats.org/officeDocument/2006/relationships/tags" Target="../tags/tag2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6.xml" /><Relationship Id="rId3" Type="http://schemas.openxmlformats.org/officeDocument/2006/relationships/tags" Target="../tags/tag2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7.xml" /><Relationship Id="rId3" Type="http://schemas.openxmlformats.org/officeDocument/2006/relationships/tags" Target="../tags/tag2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8.xml" /><Relationship Id="rId3" Type="http://schemas.openxmlformats.org/officeDocument/2006/relationships/tags" Target="../tags/tag2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9.xml" /><Relationship Id="rId3" Type="http://schemas.openxmlformats.org/officeDocument/2006/relationships/tags" Target="../tags/tag2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1.emf" /><Relationship Id="rId4" Type="http://schemas.openxmlformats.org/officeDocument/2006/relationships/image" Target="../media/image2.png" /><Relationship Id="rId5"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xml" /><Relationship Id="rId3" Type="http://schemas.openxmlformats.org/officeDocument/2006/relationships/tags" Target="../tags/tag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xml" /><Relationship Id="rId3" Type="http://schemas.openxmlformats.org/officeDocument/2006/relationships/tags" Target="../tags/tag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xml" /><Relationship Id="rId3" Type="http://schemas.openxmlformats.org/officeDocument/2006/relationships/tags" Target="../tags/tag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7.xml" /><Relationship Id="rId3" Type="http://schemas.openxmlformats.org/officeDocument/2006/relationships/tags" Target="../tags/tag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8.xml" /><Relationship Id="rId3" Type="http://schemas.openxmlformats.org/officeDocument/2006/relationships/tags" Target="../tags/tag6.xml" /><Relationship Id="rId4" Type="http://schemas.openxmlformats.org/officeDocument/2006/relationships/tags" Target="../tags/tag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3">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3">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3">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3">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pic>
        <p:nvPicPr>
          <p:cNvPr id="22" name="图片 21"/>
          <p:cNvPicPr>
            <a:picLocks noChangeAspect="1"/>
          </p:cNvPicPr>
          <p:nvPr/>
        </p:nvPicPr>
        <p:blipFill>
          <a:blip r:embed="rId4">
            <a:extLst>
              <a:ext uri="{28A0092B-C50C-407E-A947-70E740481C1C}">
                <a14:useLocalDpi xmlns:a14="http://schemas.microsoft.com/office/drawing/2010/main" val="0"/>
              </a:ext>
            </a:extLst>
          </a:blip>
          <a:srcRect t="41150" r="81692" b="39425"/>
          <a:stretch>
            <a:fillRect/>
          </a:stretch>
        </p:blipFill>
        <p:spPr>
          <a:xfrm>
            <a:off x="10218590" y="5464673"/>
            <a:ext cx="930240" cy="98697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rcRect t="36103" r="81527" b="35178"/>
          <a:stretch>
            <a:fillRect/>
          </a:stretch>
        </p:blipFill>
        <p:spPr>
          <a:xfrm>
            <a:off x="9538287" y="823416"/>
            <a:ext cx="938600" cy="1459200"/>
          </a:xfrm>
          <a:prstGeom prst="rect">
            <a:avLst/>
          </a:prstGeom>
        </p:spPr>
      </p:pic>
      <p:sp>
        <p:nvSpPr>
          <p:cNvPr id="2" name="矩形 1"/>
          <p:cNvSpPr/>
          <p:nvPr/>
        </p:nvSpPr>
        <p:spPr>
          <a:xfrm>
            <a:off x="3244215" y="2829560"/>
            <a:ext cx="570357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荷   花   淀</a:t>
            </a:r>
            <a:endPar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withGroup">
                            <p:stCondLst>
                              <p:cond delay="500"/>
                            </p:stCondLst>
                            <p:childTnLst>
                              <p:par>
                                <p:cTn id="9" presetID="10" presetClass="entr" presetSubtype="0" fill="hold" nodeType="afterEffec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nodeType="withGroup">
                            <p:stCondLst>
                              <p:cond delay="1000"/>
                            </p:stCondLst>
                            <p:childTnLst>
                              <p:par>
                                <p:cTn id="13" presetID="10" presetClass="entr" presetSubtype="0" fill="hold" nodeType="afterEffec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0" y="1218565"/>
            <a:ext cx="12432030" cy="5507990"/>
          </a:xfrm>
          <a:prstGeom prst="rect">
            <a:avLst/>
          </a:prstGeom>
          <a:noFill/>
        </p:spPr>
        <p:txBody>
          <a:bodyPr wrap="none" rtlCol="0" anchor="t">
            <a:spAutoFit/>
          </a:bodyPr>
          <a:lstStyle/>
          <a:p>
            <a:pPr defTabSz="0" fontAlgn="auto">
              <a:lnSpc>
                <a:spcPct val="100000"/>
              </a:lnSpc>
              <a:spcAft>
                <a:spcPct val="0"/>
              </a:spcAft>
              <a:tabLst>
                <a:tab pos="1188085"/>
                <a:tab pos="2163445"/>
                <a:tab pos="3142615"/>
                <a:tab pos="4190365"/>
              </a:tabLst>
            </a:pP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夫妻话别</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这段对话</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刻画了水生嫂这样一个</a:t>
            </a:r>
          </a:p>
          <a:p>
            <a:pPr defTabSz="0" fontAlgn="auto">
              <a:lnSpc>
                <a:spcPct val="100000"/>
              </a:lnSpc>
              <a:spcAft>
                <a:spcPct val="0"/>
              </a:spcAft>
              <a:tabLst>
                <a:tab pos="1188085"/>
                <a:tab pos="2163445"/>
                <a:tab pos="3142615"/>
                <a:tab pos="4190365"/>
              </a:tabLst>
            </a:pPr>
            <a:r>
              <a:rPr lang="zh-CN" altLang="zh-CN" sz="3200" b="1" u="sng">
                <a:solidFill>
                  <a:srgbClr val="000000"/>
                </a:solidFill>
                <a:latin typeface="宋体" pitchFamily="2" charset="-122"/>
                <a:ea typeface="宋体" pitchFamily="2" charset="-122"/>
                <a:cs typeface="宋体" panose="02010600030101010101" pitchFamily="2" charset="-122"/>
                <a:sym typeface="+mn-ea"/>
              </a:rPr>
              <a:t>勤劳纯朴、挚爱丈夫、热爱祖国、顾大局、明大义的农村妇女形象。</a:t>
            </a:r>
            <a:endParaRPr lang="zh-CN" altLang="zh-CN" sz="3200">
              <a:solidFill>
                <a:srgbClr val="000000"/>
              </a:solidFill>
              <a:latin typeface="宋体" pitchFamily="2" charset="-122"/>
              <a:ea typeface="宋体" pitchFamily="2" charset="-122"/>
              <a:cs typeface="宋体" panose="02010600030101010101" pitchFamily="2" charset="-122"/>
              <a:sym typeface="+mn-ea"/>
            </a:endParaRP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她爱丈夫</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爱家乡</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爱祖国。</a:t>
            </a: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丈夫参军看似使她陷入了</a:t>
            </a:r>
            <a:r>
              <a:rPr lang="zh-CN" altLang="zh-CN" sz="3200" u="sng">
                <a:solidFill>
                  <a:srgbClr val="000000"/>
                </a:solidFill>
                <a:latin typeface="宋体" pitchFamily="2" charset="-122"/>
                <a:ea typeface="宋体" pitchFamily="2" charset="-122"/>
                <a:cs typeface="宋体" panose="02010600030101010101" pitchFamily="2" charset="-122"/>
                <a:sym typeface="+mn-ea"/>
              </a:rPr>
              <a:t>优先爱丈夫还是优先爱祖国的矛盾</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也许她真的为此困惑过</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但是</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很快她就明白这并不矛盾。</a:t>
            </a:r>
          </a:p>
          <a:p>
            <a:pPr defTabSz="0" fontAlgn="auto">
              <a:lnSpc>
                <a:spcPct val="100000"/>
              </a:lnSpc>
              <a:spcAft>
                <a:spcPct val="0"/>
              </a:spcAft>
              <a:tabLst>
                <a:tab pos="1188085"/>
                <a:tab pos="2163445"/>
                <a:tab pos="3142615"/>
                <a:tab pos="4190365"/>
              </a:tabLst>
            </a:pPr>
            <a:endParaRPr lang="zh-CN" altLang="zh-CN" sz="3200">
              <a:solidFill>
                <a:srgbClr val="000000"/>
              </a:solidFill>
              <a:latin typeface="宋体" pitchFamily="2" charset="-122"/>
              <a:ea typeface="宋体" pitchFamily="2" charset="-122"/>
              <a:cs typeface="宋体" panose="02010600030101010101" pitchFamily="2" charset="-122"/>
              <a:sym typeface="+mn-ea"/>
            </a:endParaRP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她必须爱一个</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值得</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爱的丈夫</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而</a:t>
            </a:r>
            <a:r>
              <a:rPr lang="zh-CN" altLang="zh-CN" sz="3200" u="sng">
                <a:solidFill>
                  <a:srgbClr val="000000"/>
                </a:solidFill>
                <a:latin typeface="宋体" pitchFamily="2" charset="-122"/>
                <a:ea typeface="宋体" pitchFamily="2" charset="-122"/>
                <a:cs typeface="宋体" panose="02010600030101010101" pitchFamily="2" charset="-122"/>
                <a:sym typeface="+mn-ea"/>
              </a:rPr>
              <a:t>爱不爱家乡和祖国是衡量他</a:t>
            </a:r>
            <a:r>
              <a:rPr lang="en-US" altLang="zh-CN" sz="3200" u="sng">
                <a:solidFill>
                  <a:srgbClr val="000000"/>
                </a:solidFill>
                <a:latin typeface="宋体" pitchFamily="2" charset="-122"/>
                <a:ea typeface="宋体" pitchFamily="2" charset="-122"/>
                <a:cs typeface="宋体" panose="02010600030101010101" pitchFamily="2" charset="-122"/>
                <a:sym typeface="+mn-ea"/>
              </a:rPr>
              <a:t>“</a:t>
            </a:r>
            <a:r>
              <a:rPr lang="zh-CN" altLang="zh-CN" sz="3200" u="sng">
                <a:solidFill>
                  <a:srgbClr val="000000"/>
                </a:solidFill>
                <a:latin typeface="宋体" pitchFamily="2" charset="-122"/>
                <a:ea typeface="宋体" pitchFamily="2" charset="-122"/>
                <a:cs typeface="宋体" panose="02010600030101010101" pitchFamily="2" charset="-122"/>
                <a:sym typeface="+mn-ea"/>
              </a:rPr>
              <a:t>值得</a:t>
            </a:r>
            <a:r>
              <a:rPr lang="en-US" altLang="zh-CN" sz="3200" u="sng">
                <a:solidFill>
                  <a:srgbClr val="000000"/>
                </a:solidFill>
                <a:latin typeface="宋体" pitchFamily="2" charset="-122"/>
                <a:ea typeface="宋体" pitchFamily="2" charset="-122"/>
                <a:cs typeface="宋体" panose="02010600030101010101" pitchFamily="2" charset="-122"/>
                <a:sym typeface="+mn-ea"/>
              </a:rPr>
              <a:t>”</a:t>
            </a:r>
            <a:r>
              <a:rPr lang="zh-CN" altLang="zh-CN" sz="3200" u="sng">
                <a:solidFill>
                  <a:srgbClr val="000000"/>
                </a:solidFill>
                <a:latin typeface="宋体" pitchFamily="2" charset="-122"/>
                <a:ea typeface="宋体" pitchFamily="2" charset="-122"/>
                <a:cs typeface="宋体" panose="02010600030101010101" pitchFamily="2" charset="-122"/>
                <a:sym typeface="+mn-ea"/>
              </a:rPr>
              <a:t>爱与否的主要指标。</a:t>
            </a:r>
            <a:endParaRPr lang="zh-CN" altLang="zh-CN" sz="3200">
              <a:solidFill>
                <a:srgbClr val="000000"/>
              </a:solidFill>
              <a:latin typeface="宋体" pitchFamily="2" charset="-122"/>
              <a:ea typeface="宋体" pitchFamily="2" charset="-122"/>
              <a:cs typeface="宋体" panose="02010600030101010101" pitchFamily="2" charset="-122"/>
              <a:sym typeface="+mn-ea"/>
            </a:endParaRP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如果丈夫为了她临阵退缩</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她最终会对丈夫失望</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相反</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丈夫</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总是积极</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的决定赢得她的敬重和爱慕。</a:t>
            </a:r>
          </a:p>
          <a:p>
            <a:pPr defTabSz="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所以</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u="sng">
                <a:solidFill>
                  <a:srgbClr val="000000"/>
                </a:solidFill>
                <a:latin typeface="宋体" pitchFamily="2" charset="-122"/>
                <a:ea typeface="宋体" pitchFamily="2" charset="-122"/>
                <a:cs typeface="宋体" panose="02010600030101010101" pitchFamily="2" charset="-122"/>
                <a:sym typeface="+mn-ea"/>
              </a:rPr>
              <a:t>她越是心爱丈夫</a:t>
            </a:r>
            <a:r>
              <a:rPr lang="en-US" altLang="zh-CN" sz="3200" u="sng">
                <a:solidFill>
                  <a:srgbClr val="000000"/>
                </a:solidFill>
                <a:latin typeface="宋体" pitchFamily="2" charset="-122"/>
                <a:ea typeface="宋体" pitchFamily="2" charset="-122"/>
                <a:cs typeface="宋体" panose="02010600030101010101" pitchFamily="2" charset="-122"/>
                <a:sym typeface="+mn-ea"/>
              </a:rPr>
              <a:t>,</a:t>
            </a:r>
            <a:r>
              <a:rPr lang="zh-CN" altLang="zh-CN" sz="3200" u="sng">
                <a:solidFill>
                  <a:srgbClr val="000000"/>
                </a:solidFill>
                <a:latin typeface="宋体" pitchFamily="2" charset="-122"/>
                <a:ea typeface="宋体" pitchFamily="2" charset="-122"/>
                <a:cs typeface="宋体" panose="02010600030101010101" pitchFamily="2" charset="-122"/>
                <a:sym typeface="+mn-ea"/>
              </a:rPr>
              <a:t>就越是会支持他报国杀敌。</a:t>
            </a:r>
            <a:endParaRPr lang="zh-CN" altLang="en-US" sz="3200" u="sng"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822960" y="2115185"/>
            <a:ext cx="9936480" cy="1568450"/>
          </a:xfrm>
          <a:prstGeom prst="rect">
            <a:avLst/>
          </a:prstGeom>
          <a:noFill/>
        </p:spPr>
        <p:txBody>
          <a:bodyPr wrap="none" rtlCol="0" anchor="t">
            <a:spAutoFit/>
          </a:bodyPr>
          <a:lstStyle/>
          <a:p>
            <a:pPr algn="l" fontAlgn="auto">
              <a:lnSpc>
                <a:spcPct val="100000"/>
              </a:lnSpc>
            </a:pPr>
            <a:r>
              <a:rPr lang="en-US" altLang="zh-CN" sz="3200">
                <a:solidFill>
                  <a:srgbClr val="000000"/>
                </a:solidFill>
                <a:latin typeface="宋体" pitchFamily="2" charset="-122"/>
                <a:ea typeface="宋体" pitchFamily="2" charset="-122"/>
                <a:cs typeface="宋体" panose="02010600030101010101" pitchFamily="2" charset="-122"/>
                <a:sym typeface="+mn-ea"/>
              </a:rPr>
              <a:t>1.</a:t>
            </a:r>
            <a:r>
              <a:rPr lang="zh-CN" altLang="zh-CN" sz="3200">
                <a:solidFill>
                  <a:srgbClr val="000000"/>
                </a:solidFill>
                <a:latin typeface="宋体" pitchFamily="2" charset="-122"/>
                <a:ea typeface="宋体" pitchFamily="2" charset="-122"/>
                <a:cs typeface="宋体" panose="02010600030101010101" pitchFamily="2" charset="-122"/>
                <a:sym typeface="+mn-ea"/>
              </a:rPr>
              <a:t>孙犁说过</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看到真善美的极致</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我写了一些作品。</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algn="l" fontAlgn="auto">
              <a:lnSpc>
                <a:spcPct val="100000"/>
              </a:lnSpc>
            </a:pPr>
            <a:r>
              <a:rPr lang="zh-CN" altLang="zh-CN" sz="3200">
                <a:solidFill>
                  <a:srgbClr val="000000"/>
                </a:solidFill>
                <a:latin typeface="宋体" pitchFamily="2" charset="-122"/>
                <a:ea typeface="宋体" pitchFamily="2" charset="-122"/>
                <a:cs typeface="宋体" panose="02010600030101010101" pitchFamily="2" charset="-122"/>
                <a:sym typeface="+mn-ea"/>
              </a:rPr>
              <a:t>《荷花淀》一文便呈现出多角度、多层次的美</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algn="l" fontAlgn="auto">
              <a:lnSpc>
                <a:spcPct val="100000"/>
              </a:lnSpc>
            </a:pPr>
            <a:r>
              <a:rPr lang="zh-CN" altLang="zh-CN" sz="3200">
                <a:solidFill>
                  <a:srgbClr val="000000"/>
                </a:solidFill>
                <a:latin typeface="宋体" pitchFamily="2" charset="-122"/>
                <a:ea typeface="宋体" pitchFamily="2" charset="-122"/>
                <a:cs typeface="宋体" panose="02010600030101010101" pitchFamily="2" charset="-122"/>
                <a:sym typeface="+mn-ea"/>
              </a:rPr>
              <a:t>请结合文本探讨这篇小说表现了哪些美好的情感。</a:t>
            </a:r>
            <a:endParaRPr lang="en-US" altLang="zh-CN"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4</a:t>
            </a:r>
          </a:p>
        </p:txBody>
      </p:sp>
      <p:sp>
        <p:nvSpPr>
          <p:cNvPr id="5" name="文本框 4"/>
          <p:cNvSpPr txBox="1"/>
          <p:nvPr/>
        </p:nvSpPr>
        <p:spPr>
          <a:xfrm>
            <a:off x="1283335" y="254000"/>
            <a:ext cx="291084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小 组 探 究 一</a:t>
            </a:r>
          </a:p>
        </p:txBody>
      </p:sp>
      <p:sp>
        <p:nvSpPr>
          <p:cNvPr id="7" name="矩形 6"/>
          <p:cNvSpPr/>
          <p:nvPr/>
        </p:nvSpPr>
        <p:spPr>
          <a:xfrm>
            <a:off x="4322445" y="161290"/>
            <a:ext cx="2937510"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理解文章内容</a:t>
            </a:r>
            <a:endPar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20320" y="972185"/>
            <a:ext cx="12171680" cy="1076325"/>
          </a:xfrm>
          <a:prstGeom prst="rect">
            <a:avLst/>
          </a:prstGeom>
          <a:noFill/>
        </p:spPr>
        <p:txBody>
          <a:bodyPr wrap="none" rtlCol="0" anchor="t">
            <a:spAutoFit/>
          </a:bodyPr>
          <a:lstStyle/>
          <a:p>
            <a:pPr algn="l" fontAlgn="auto">
              <a:lnSpc>
                <a:spcPct val="100000"/>
              </a:lnSpc>
            </a:pPr>
            <a:r>
              <a:rPr lang="en-US" altLang="zh-CN" sz="3200">
                <a:solidFill>
                  <a:srgbClr val="000000"/>
                </a:solidFill>
                <a:latin typeface="宋体" pitchFamily="2" charset="-122"/>
                <a:ea typeface="宋体" pitchFamily="2" charset="-122"/>
                <a:cs typeface="宋体" panose="02010600030101010101" pitchFamily="2" charset="-122"/>
                <a:sym typeface="+mn-ea"/>
              </a:rPr>
              <a:t>2.</a:t>
            </a:r>
            <a:r>
              <a:rPr lang="zh-CN" altLang="zh-CN" sz="3200">
                <a:solidFill>
                  <a:srgbClr val="000000"/>
                </a:solidFill>
                <a:latin typeface="宋体" pitchFamily="2" charset="-122"/>
                <a:ea typeface="宋体" pitchFamily="2" charset="-122"/>
                <a:cs typeface="宋体" panose="02010600030101010101" pitchFamily="2" charset="-122"/>
                <a:sym typeface="+mn-ea"/>
              </a:rPr>
              <a:t>妇女们商量去探望丈夫时说的话</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各具特色</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细心体会妇女们的话</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algn="l" fontAlgn="auto">
              <a:lnSpc>
                <a:spcPct val="100000"/>
              </a:lnSpc>
            </a:pPr>
            <a:r>
              <a:rPr lang="zh-CN" altLang="zh-CN" sz="3200">
                <a:solidFill>
                  <a:srgbClr val="000000"/>
                </a:solidFill>
                <a:latin typeface="宋体" pitchFamily="2" charset="-122"/>
                <a:ea typeface="宋体" pitchFamily="2" charset="-122"/>
                <a:cs typeface="宋体" panose="02010600030101010101" pitchFamily="2" charset="-122"/>
                <a:sym typeface="+mn-ea"/>
              </a:rPr>
              <a:t>各用一个恰当的词概括她们的个性特征。</a:t>
            </a:r>
            <a:endParaRPr lang="en-US" altLang="zh-CN"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4</a:t>
            </a:r>
          </a:p>
        </p:txBody>
      </p:sp>
      <p:sp>
        <p:nvSpPr>
          <p:cNvPr id="5" name="文本框 4"/>
          <p:cNvSpPr txBox="1"/>
          <p:nvPr/>
        </p:nvSpPr>
        <p:spPr>
          <a:xfrm>
            <a:off x="1283335" y="254000"/>
            <a:ext cx="291084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小 组 探 究 二</a:t>
            </a:r>
          </a:p>
        </p:txBody>
      </p:sp>
      <p:graphicFrame>
        <p:nvGraphicFramePr>
          <p:cNvPr id="6" name="表格 5"/>
          <p:cNvGraphicFramePr>
            <a:graphicFrameLocks noGrp="1" noChangeAspect="1"/>
          </p:cNvGraphicFramePr>
          <p:nvPr>
            <p:custDataLst>
              <p:tags r:id="rId4"/>
            </p:custDataLst>
          </p:nvPr>
        </p:nvGraphicFramePr>
        <p:xfrm>
          <a:off x="229870" y="2435861"/>
          <a:ext cx="11731625" cy="28090369"/>
        </p:xfrm>
        <a:graphic>
          <a:graphicData uri="http://schemas.openxmlformats.org/drawingml/2006/table">
            <a:tbl>
              <a:tblPr firstRow="1" firstCol="1" bandRow="1"/>
              <a:tblGrid>
                <a:gridCol w="9912985"/>
                <a:gridCol w="1818640"/>
              </a:tblGrid>
              <a:tr h="744855">
                <a:tc>
                  <a:txBody>
                    <a:bodyPr/>
                    <a:lstStyle/>
                    <a:p>
                      <a:pPr algn="ct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Times New Roman" panose="02020603050405020304" charset="0"/>
                        </a:rPr>
                        <a:t>相关语句</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Times New Roman" panose="02020603050405020304" charset="0"/>
                        </a:rPr>
                        <a:t>个性特征</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260">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①</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听说他们还在这里没走。我不拖尾巴</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可是忘下了一件衣裳。</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000000"/>
                          </a:solidFill>
                          <a:effectLst/>
                          <a:latin typeface="黑体" charset="-122"/>
                          <a:ea typeface="黑体" charset="-122"/>
                          <a:cs typeface="Times New Roman" panose="02020603050405020304" charset="0"/>
                        </a:rPr>
                        <a:t> </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5490">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②</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我有句要紧的话</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得和他说说。</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000000"/>
                          </a:solidFill>
                          <a:effectLst/>
                          <a:latin typeface="黑体" charset="-122"/>
                          <a:ea typeface="黑体" charset="-122"/>
                          <a:cs typeface="Times New Roman" panose="02020603050405020304" charset="0"/>
                        </a:rPr>
                        <a:t> </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4855">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③</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听他说</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鬼子要在同口安据点</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水生的女人说。</a:t>
                      </a: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000000"/>
                          </a:solidFill>
                          <a:effectLst/>
                          <a:latin typeface="黑体" charset="-122"/>
                          <a:ea typeface="黑体" charset="-122"/>
                          <a:cs typeface="Times New Roman" panose="02020603050405020304" charset="0"/>
                        </a:rPr>
                        <a:t> </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5490">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④</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哪里就碰得那么巧</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我们快去快回来。</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000000"/>
                          </a:solidFill>
                          <a:effectLst/>
                          <a:latin typeface="黑体" charset="-122"/>
                          <a:ea typeface="黑体" charset="-122"/>
                          <a:cs typeface="Times New Roman" panose="02020603050405020304" charset="0"/>
                        </a:rPr>
                        <a:t> </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445">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⑤</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我本来不想去</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可是俺婆婆非叫我再去看看他</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有什么看头啊</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000000"/>
                          </a:solidFill>
                          <a:effectLst/>
                          <a:latin typeface="黑体" charset="-122"/>
                          <a:ea typeface="黑体" charset="-122"/>
                          <a:cs typeface="Times New Roman" panose="02020603050405020304" charset="0"/>
                        </a:rPr>
                        <a:t> </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4322445" y="161290"/>
            <a:ext cx="2937510"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把握人物形象</a:t>
            </a:r>
            <a:endPar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940560" y="3032125"/>
            <a:ext cx="7701280" cy="583565"/>
          </a:xfrm>
          <a:prstGeom prst="rect">
            <a:avLst/>
          </a:prstGeom>
          <a:noFill/>
        </p:spPr>
        <p:txBody>
          <a:bodyPr wrap="none" rtlCol="0" anchor="t">
            <a:spAutoFit/>
          </a:bodyPr>
          <a:lstStyle/>
          <a:p>
            <a:pPr algn="l" defTabSz="0" fontAlgn="auto">
              <a:lnSpc>
                <a:spcPct val="100000"/>
              </a:lnSpc>
              <a:spcAft>
                <a:spcPct val="0"/>
              </a:spcAft>
              <a:tabLst>
                <a:tab pos="1188085"/>
                <a:tab pos="2163445"/>
                <a:tab pos="3142615"/>
                <a:tab pos="4190365"/>
              </a:tabLst>
            </a:pPr>
            <a:r>
              <a:rPr lang="en-US" altLang="zh-CN" sz="3200">
                <a:solidFill>
                  <a:srgbClr val="000000"/>
                </a:solidFill>
                <a:latin typeface="宋体" pitchFamily="2" charset="-122"/>
                <a:ea typeface="宋体" pitchFamily="2" charset="-122"/>
                <a:cs typeface="宋体" panose="02010600030101010101" pitchFamily="2" charset="-122"/>
                <a:sym typeface="+mn-ea"/>
              </a:rPr>
              <a:t>3.</a:t>
            </a:r>
            <a:r>
              <a:rPr lang="zh-CN" altLang="zh-CN" sz="3200">
                <a:solidFill>
                  <a:srgbClr val="000000"/>
                </a:solidFill>
                <a:latin typeface="宋体" pitchFamily="2" charset="-122"/>
                <a:ea typeface="宋体" pitchFamily="2" charset="-122"/>
                <a:cs typeface="宋体" panose="02010600030101010101" pitchFamily="2" charset="-122"/>
                <a:sym typeface="+mn-ea"/>
              </a:rPr>
              <a:t>小说前</a:t>
            </a:r>
            <a:r>
              <a:rPr lang="en-US" altLang="zh-CN" sz="3200">
                <a:solidFill>
                  <a:srgbClr val="000000"/>
                </a:solidFill>
                <a:latin typeface="宋体" pitchFamily="2" charset="-122"/>
                <a:ea typeface="宋体" pitchFamily="2" charset="-122"/>
                <a:cs typeface="宋体" panose="02010600030101010101" pitchFamily="2" charset="-122"/>
                <a:sym typeface="+mn-ea"/>
              </a:rPr>
              <a:t>3</a:t>
            </a:r>
            <a:r>
              <a:rPr lang="zh-CN" altLang="zh-CN" sz="3200">
                <a:solidFill>
                  <a:srgbClr val="000000"/>
                </a:solidFill>
                <a:latin typeface="宋体" pitchFamily="2" charset="-122"/>
                <a:ea typeface="宋体" pitchFamily="2" charset="-122"/>
                <a:cs typeface="宋体" panose="02010600030101010101" pitchFamily="2" charset="-122"/>
                <a:sym typeface="+mn-ea"/>
              </a:rPr>
              <a:t>段描写了哪些景物</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有什么作用</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en-US" altLang="zh-CN"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4</a:t>
            </a:r>
          </a:p>
        </p:txBody>
      </p:sp>
      <p:sp>
        <p:nvSpPr>
          <p:cNvPr id="5" name="文本框 4"/>
          <p:cNvSpPr txBox="1"/>
          <p:nvPr/>
        </p:nvSpPr>
        <p:spPr>
          <a:xfrm>
            <a:off x="1283335" y="254000"/>
            <a:ext cx="291084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小 组 探 究 三</a:t>
            </a:r>
          </a:p>
        </p:txBody>
      </p:sp>
      <p:sp>
        <p:nvSpPr>
          <p:cNvPr id="7" name="矩形 6"/>
          <p:cNvSpPr/>
          <p:nvPr/>
        </p:nvSpPr>
        <p:spPr>
          <a:xfrm>
            <a:off x="4322445" y="161290"/>
            <a:ext cx="2937510"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赏析艺术特色</a:t>
            </a:r>
            <a:endPar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5</a:t>
            </a:r>
          </a:p>
        </p:txBody>
      </p:sp>
      <p:sp>
        <p:nvSpPr>
          <p:cNvPr id="2" name="文本框 1"/>
          <p:cNvSpPr txBox="1"/>
          <p:nvPr/>
        </p:nvSpPr>
        <p:spPr>
          <a:xfrm>
            <a:off x="1288415" y="253365"/>
            <a:ext cx="281432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归 纳 总 结 一</a:t>
            </a:r>
          </a:p>
        </p:txBody>
      </p:sp>
      <p:sp>
        <p:nvSpPr>
          <p:cNvPr id="5" name="文本框 4"/>
          <p:cNvSpPr txBox="1"/>
          <p:nvPr/>
        </p:nvSpPr>
        <p:spPr>
          <a:xfrm>
            <a:off x="4410710" y="284480"/>
            <a:ext cx="5816600" cy="521970"/>
          </a:xfrm>
          <a:prstGeom prst="rect">
            <a:avLst/>
          </a:prstGeom>
          <a:noFill/>
        </p:spPr>
        <p:txBody>
          <a:bodyPr wrap="square" rtlCol="0" anchor="t">
            <a:spAutoFit/>
          </a:bodyPr>
          <a:lstStyle/>
          <a:p>
            <a:pPr algn="l" fontAlgn="auto">
              <a:lnSpc>
                <a:spcPct val="100000"/>
              </a:lnSpc>
            </a:pPr>
            <a:r>
              <a:rPr lang="en-US" altLang="zh-CN" sz="2800">
                <a:solidFill>
                  <a:srgbClr val="000000"/>
                </a:solidFill>
                <a:latin typeface="宋体" pitchFamily="2" charset="-122"/>
                <a:ea typeface="宋体" pitchFamily="2" charset="-122"/>
                <a:cs typeface="宋体" panose="02010600030101010101" pitchFamily="2" charset="-122"/>
                <a:sym typeface="+mn-ea"/>
              </a:rPr>
              <a:t>1.</a:t>
            </a:r>
            <a:r>
              <a:rPr lang="zh-CN" altLang="zh-CN" sz="2800">
                <a:solidFill>
                  <a:srgbClr val="000000"/>
                </a:solidFill>
                <a:latin typeface="宋体" pitchFamily="2" charset="-122"/>
                <a:ea typeface="宋体" pitchFamily="2" charset="-122"/>
                <a:cs typeface="宋体" panose="02010600030101010101" pitchFamily="2" charset="-122"/>
                <a:sym typeface="+mn-ea"/>
              </a:rPr>
              <a:t>这篇小说表现了哪些美好的情感？</a:t>
            </a:r>
            <a:endParaRPr lang="en-US" altLang="zh-CN" sz="28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6" name="文本框 5"/>
          <p:cNvSpPr txBox="1"/>
          <p:nvPr/>
        </p:nvSpPr>
        <p:spPr>
          <a:xfrm>
            <a:off x="340360" y="861060"/>
            <a:ext cx="11010265" cy="3365500"/>
          </a:xfrm>
          <a:prstGeom prst="rect">
            <a:avLst/>
          </a:prstGeom>
          <a:noFill/>
        </p:spPr>
        <p:txBody>
          <a:bodyPr wrap="square" rtlCol="0" anchor="t">
            <a:spAutoFit/>
          </a:bodyPr>
          <a:lstStyle/>
          <a:p>
            <a:pPr defTabSz="0" fontAlgn="auto">
              <a:lnSpc>
                <a:spcPct val="100000"/>
              </a:lnSpc>
              <a:spcAft>
                <a:spcPct val="0"/>
              </a:spcAft>
              <a:tabLst>
                <a:tab pos="1188085"/>
                <a:tab pos="2163445"/>
                <a:tab pos="3142615"/>
                <a:tab pos="4190365"/>
              </a:tabLst>
            </a:pPr>
            <a:r>
              <a:rPr lang="en-US" altLang="zh-CN" sz="2800" b="1">
                <a:solidFill>
                  <a:srgbClr val="FF0000"/>
                </a:solidFill>
                <a:latin typeface="楷体" charset="-122"/>
                <a:ea typeface="楷体" charset="-122"/>
                <a:cs typeface="楷体" panose="02010609060101010101" charset="-122"/>
                <a:sym typeface="+mn-ea"/>
              </a:rPr>
              <a:t>(1)</a:t>
            </a:r>
            <a:r>
              <a:rPr lang="zh-CN" altLang="zh-CN" sz="2800" b="1">
                <a:solidFill>
                  <a:srgbClr val="FF0000"/>
                </a:solidFill>
                <a:latin typeface="楷体" charset="-122"/>
                <a:ea typeface="楷体" charset="-122"/>
                <a:cs typeface="楷体" panose="02010609060101010101" charset="-122"/>
                <a:sym typeface="+mn-ea"/>
              </a:rPr>
              <a:t>爱情美。</a:t>
            </a:r>
            <a:r>
              <a:rPr lang="zh-CN" altLang="zh-CN" sz="2800">
                <a:solidFill>
                  <a:srgbClr val="000000"/>
                </a:solidFill>
                <a:latin typeface="楷体" charset="-122"/>
                <a:ea typeface="楷体" charset="-122"/>
                <a:cs typeface="楷体" panose="02010609060101010101" charset="-122"/>
                <a:sym typeface="+mn-ea"/>
              </a:rPr>
              <a:t>水生嫂为了丈夫的嘱托可以牺牲生命</a:t>
            </a:r>
            <a:r>
              <a:rPr lang="en-US" altLang="zh-CN" sz="2800">
                <a:solidFill>
                  <a:srgbClr val="000000"/>
                </a:solidFill>
                <a:latin typeface="楷体" charset="-122"/>
                <a:ea typeface="楷体" charset="-122"/>
                <a:cs typeface="楷体" panose="02010609060101010101" charset="-122"/>
                <a:sym typeface="+mn-ea"/>
              </a:rPr>
              <a:t>;</a:t>
            </a:r>
          </a:p>
          <a:p>
            <a:pPr defTabSz="0" fontAlgn="auto">
              <a:lnSpc>
                <a:spcPct val="10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青年妇女牵挂丈夫</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她们可以冒着敌人的炮火去探夫</a:t>
            </a:r>
            <a:r>
              <a:rPr lang="en-US" altLang="zh-CN" sz="2800">
                <a:solidFill>
                  <a:srgbClr val="000000"/>
                </a:solidFill>
                <a:latin typeface="楷体" charset="-122"/>
                <a:ea typeface="楷体" charset="-122"/>
                <a:cs typeface="楷体" panose="02010609060101010101" charset="-122"/>
                <a:sym typeface="+mn-ea"/>
              </a:rPr>
              <a:t>;</a:t>
            </a:r>
          </a:p>
          <a:p>
            <a:pPr defTabSz="0" fontAlgn="auto">
              <a:lnSpc>
                <a:spcPct val="10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我们的战士在</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顺手丢</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中温柔关爱尽显无余。</a:t>
            </a:r>
          </a:p>
          <a:p>
            <a:pPr defTabSz="0" fontAlgn="auto">
              <a:lnSpc>
                <a:spcPct val="10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这就是</a:t>
            </a:r>
            <a:r>
              <a:rPr lang="zh-CN" altLang="zh-CN" sz="2800" b="1" u="sng">
                <a:solidFill>
                  <a:srgbClr val="0070C0"/>
                </a:solidFill>
                <a:latin typeface="楷体" charset="-122"/>
                <a:ea typeface="楷体" charset="-122"/>
                <a:cs typeface="楷体" panose="02010609060101010101" charset="-122"/>
                <a:sym typeface="+mn-ea"/>
              </a:rPr>
              <a:t>白洋淀青年男女的纯朴而忠贞的爱情。</a:t>
            </a:r>
            <a:endParaRPr lang="zh-CN" altLang="zh-CN" sz="2800">
              <a:solidFill>
                <a:srgbClr val="000000"/>
              </a:solidFill>
              <a:latin typeface="楷体" charset="-122"/>
              <a:ea typeface="楷体" charset="-122"/>
              <a:cs typeface="楷体" panose="02010609060101010101" charset="-122"/>
              <a:sym typeface="+mn-ea"/>
            </a:endParaRPr>
          </a:p>
          <a:p>
            <a:pPr defTabSz="0">
              <a:lnSpc>
                <a:spcPct val="120000"/>
              </a:lnSpc>
              <a:spcAft>
                <a:spcPct val="0"/>
              </a:spcAft>
              <a:tabLst>
                <a:tab pos="1188085"/>
                <a:tab pos="2163445"/>
                <a:tab pos="3142615"/>
                <a:tab pos="4190365"/>
              </a:tabLst>
            </a:pPr>
            <a:r>
              <a:rPr lang="en-US" altLang="zh-CN" sz="2800" b="1">
                <a:solidFill>
                  <a:srgbClr val="FF0000"/>
                </a:solidFill>
                <a:latin typeface="Times New Roman"/>
                <a:cs typeface="Times New Roman" panose="02020603050405020304" charset="0"/>
                <a:sym typeface="+mn-ea"/>
              </a:rPr>
              <a:t>(2)</a:t>
            </a:r>
            <a:r>
              <a:rPr lang="zh-CN" altLang="zh-CN" sz="2800" b="1">
                <a:solidFill>
                  <a:srgbClr val="FF0000"/>
                </a:solidFill>
                <a:latin typeface="Times New Roman"/>
                <a:ea typeface="楷体" charset="-122"/>
                <a:cs typeface="Times New Roman" panose="02020603050405020304" charset="0"/>
                <a:sym typeface="+mn-ea"/>
              </a:rPr>
              <a:t>亲情美。</a:t>
            </a:r>
            <a:r>
              <a:rPr lang="zh-CN" altLang="zh-CN" sz="2800">
                <a:solidFill>
                  <a:srgbClr val="000000"/>
                </a:solidFill>
                <a:latin typeface="Times New Roman"/>
                <a:ea typeface="楷体" charset="-122"/>
                <a:cs typeface="Times New Roman" panose="02020603050405020304" charset="0"/>
                <a:sym typeface="+mn-ea"/>
              </a:rPr>
              <a:t>如</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爹哩</a:t>
            </a:r>
            <a:r>
              <a:rPr lang="en-US" altLang="zh-CN" sz="2800">
                <a:solidFill>
                  <a:srgbClr val="000000"/>
                </a:solidFill>
                <a:latin typeface="Times New Roman"/>
                <a:cs typeface="Times New Roman" panose="02020603050405020304" charset="0"/>
                <a:sym typeface="+mn-ea"/>
              </a:rPr>
              <a:t>?”</a:t>
            </a:r>
            <a:r>
              <a:rPr lang="en-US" altLang="zh-CN" sz="2800">
                <a:solidFill>
                  <a:srgbClr val="000000"/>
                </a:solidFill>
                <a:latin typeface="Times New Roman"/>
                <a:ea typeface="楷体" charset="-122"/>
                <a:cs typeface="Times New Roman" panose="02020603050405020304" charset="0"/>
                <a:sym typeface="+mn-ea"/>
              </a:rPr>
              <a:t> </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小华哩</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水生回家先问父亲和孩子；</a:t>
            </a:r>
          </a:p>
          <a:p>
            <a:pPr defTabSz="0">
              <a:lnSpc>
                <a:spcPct val="120000"/>
              </a:lnSpc>
              <a:spcAft>
                <a:spcPct val="0"/>
              </a:spcAft>
              <a:tabLst>
                <a:tab pos="1188085"/>
                <a:tab pos="2163445"/>
                <a:tab pos="3142615"/>
                <a:tab pos="4190365"/>
              </a:tabLst>
            </a:pPr>
            <a:r>
              <a:rPr lang="zh-CN" altLang="zh-CN" sz="2800">
                <a:solidFill>
                  <a:srgbClr val="000000"/>
                </a:solidFill>
                <a:latin typeface="Times New Roman"/>
                <a:ea typeface="楷体" charset="-122"/>
                <a:cs typeface="Times New Roman" panose="02020603050405020304" charset="0"/>
                <a:sym typeface="+mn-ea"/>
              </a:rPr>
              <a:t>水生爹那句</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水生</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你干的是光荣事情</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我不拦你</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你放心走吧。</a:t>
            </a:r>
          </a:p>
          <a:p>
            <a:pPr defTabSz="0">
              <a:lnSpc>
                <a:spcPct val="120000"/>
              </a:lnSpc>
              <a:spcAft>
                <a:spcPct val="0"/>
              </a:spcAft>
              <a:tabLst>
                <a:tab pos="1188085"/>
                <a:tab pos="2163445"/>
                <a:tab pos="3142615"/>
                <a:tab pos="4190365"/>
              </a:tabLst>
            </a:pPr>
            <a:r>
              <a:rPr lang="zh-CN" altLang="zh-CN" sz="2800">
                <a:solidFill>
                  <a:srgbClr val="000000"/>
                </a:solidFill>
                <a:latin typeface="Times New Roman"/>
                <a:ea typeface="楷体" charset="-122"/>
                <a:cs typeface="Times New Roman" panose="02020603050405020304" charset="0"/>
                <a:sym typeface="+mn-ea"/>
              </a:rPr>
              <a:t>大人孩子我给你照顾</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什么也不要惦记。</a:t>
            </a:r>
            <a:r>
              <a:rPr lang="en-US" altLang="zh-CN" sz="2800">
                <a:solidFill>
                  <a:srgbClr val="000000"/>
                </a:solidFill>
                <a:latin typeface="Times New Roman"/>
                <a:cs typeface="Times New Roman" panose="02020603050405020304" charset="0"/>
                <a:sym typeface="+mn-ea"/>
              </a:rPr>
              <a:t>”</a:t>
            </a:r>
            <a:r>
              <a:rPr lang="zh-CN" altLang="zh-CN" sz="2800">
                <a:solidFill>
                  <a:srgbClr val="000000"/>
                </a:solidFill>
                <a:latin typeface="Times New Roman"/>
                <a:ea typeface="楷体" charset="-122"/>
                <a:cs typeface="Times New Roman" panose="02020603050405020304" charset="0"/>
                <a:sym typeface="+mn-ea"/>
              </a:rPr>
              <a:t>这就是浓郁的亲情。</a:t>
            </a:r>
            <a:endParaRPr lang="zh-CN" altLang="zh-CN" sz="2800" b="1" u="sng" smtClean="0">
              <a:solidFill>
                <a:srgbClr val="0070C0"/>
              </a:solidFill>
              <a:latin typeface="Times New Roman"/>
              <a:ea typeface="楷体" charset="-122"/>
              <a:cs typeface="Times New Roman" panose="02020603050405020304" charset="0"/>
              <a:sym typeface="+mn-ea"/>
            </a:endParaRPr>
          </a:p>
        </p:txBody>
      </p:sp>
      <p:sp>
        <p:nvSpPr>
          <p:cNvPr id="7" name="文本框 6"/>
          <p:cNvSpPr txBox="1"/>
          <p:nvPr/>
        </p:nvSpPr>
        <p:spPr>
          <a:xfrm>
            <a:off x="416560" y="4580255"/>
            <a:ext cx="11358880" cy="2061210"/>
          </a:xfrm>
          <a:prstGeom prst="rect">
            <a:avLst/>
          </a:prstGeom>
          <a:noFill/>
        </p:spPr>
        <p:txBody>
          <a:bodyPr wrap="none" rtlCol="0" anchor="t">
            <a:spAutoFit/>
          </a:bodyPr>
          <a:lstStyle/>
          <a:p>
            <a:pPr defTabSz="0" fontAlgn="auto">
              <a:lnSpc>
                <a:spcPct val="100000"/>
              </a:lnSpc>
              <a:spcAft>
                <a:spcPct val="0"/>
              </a:spcAft>
              <a:tabLst>
                <a:tab pos="1188085"/>
                <a:tab pos="2163445"/>
                <a:tab pos="3142615"/>
                <a:tab pos="4190365"/>
              </a:tabLst>
            </a:pPr>
            <a:r>
              <a:rPr lang="en-US" altLang="zh-CN" sz="3200" b="1">
                <a:solidFill>
                  <a:srgbClr val="FF0000"/>
                </a:solidFill>
                <a:latin typeface="楷体" charset="-122"/>
                <a:ea typeface="楷体" charset="-122"/>
                <a:cs typeface="楷体" panose="02010609060101010101" charset="-122"/>
                <a:sym typeface="+mn-ea"/>
              </a:rPr>
              <a:t>(3)</a:t>
            </a:r>
            <a:r>
              <a:rPr lang="zh-CN" altLang="zh-CN" sz="3200" b="1">
                <a:solidFill>
                  <a:srgbClr val="FF0000"/>
                </a:solidFill>
                <a:latin typeface="楷体" charset="-122"/>
                <a:ea typeface="楷体" charset="-122"/>
                <a:cs typeface="楷体" panose="02010609060101010101" charset="-122"/>
                <a:sym typeface="+mn-ea"/>
              </a:rPr>
              <a:t>爱国情。</a:t>
            </a:r>
            <a:r>
              <a:rPr lang="zh-CN" altLang="zh-CN" sz="3200">
                <a:solidFill>
                  <a:srgbClr val="000000"/>
                </a:solidFill>
                <a:latin typeface="楷体" charset="-122"/>
                <a:ea typeface="楷体" charset="-122"/>
                <a:cs typeface="楷体" panose="02010609060101010101" charset="-122"/>
                <a:sym typeface="+mn-ea"/>
              </a:rPr>
              <a:t>为了保卫家乡</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打退敌人</a:t>
            </a:r>
            <a:r>
              <a:rPr lang="en-US" altLang="zh-CN" sz="3200">
                <a:solidFill>
                  <a:srgbClr val="000000"/>
                </a:solidFill>
                <a:latin typeface="楷体" charset="-122"/>
                <a:ea typeface="楷体" charset="-122"/>
                <a:cs typeface="楷体" panose="02010609060101010101" charset="-122"/>
                <a:sym typeface="+mn-ea"/>
              </a:rPr>
              <a:t>,</a:t>
            </a:r>
          </a:p>
          <a:p>
            <a:pPr defTabSz="0" fontAlgn="auto">
              <a:lnSpc>
                <a:spcPct val="100000"/>
              </a:lnSpc>
              <a:spcAft>
                <a:spcPct val="0"/>
              </a:spcAft>
              <a:tabLst>
                <a:tab pos="1188085"/>
                <a:tab pos="2163445"/>
                <a:tab pos="3142615"/>
                <a:tab pos="4190365"/>
              </a:tabLst>
            </a:pPr>
            <a:r>
              <a:rPr lang="zh-CN" altLang="zh-CN" sz="3200">
                <a:solidFill>
                  <a:srgbClr val="000000"/>
                </a:solidFill>
                <a:latin typeface="楷体" charset="-122"/>
                <a:ea typeface="楷体" charset="-122"/>
                <a:cs typeface="楷体" panose="02010609060101010101" charset="-122"/>
                <a:sym typeface="+mn-ea"/>
              </a:rPr>
              <a:t>男人积极上前线</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女人支持丈夫</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父亲支持儿子</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乡亲支持战士。</a:t>
            </a:r>
          </a:p>
          <a:p>
            <a:pPr defTabSz="0" fontAlgn="auto">
              <a:lnSpc>
                <a:spcPct val="100000"/>
              </a:lnSpc>
              <a:spcAft>
                <a:spcPct val="0"/>
              </a:spcAft>
              <a:tabLst>
                <a:tab pos="1188085"/>
                <a:tab pos="2163445"/>
                <a:tab pos="3142615"/>
                <a:tab pos="4190365"/>
              </a:tabLst>
            </a:pPr>
            <a:r>
              <a:rPr lang="zh-CN" altLang="zh-CN" sz="3200">
                <a:solidFill>
                  <a:srgbClr val="000000"/>
                </a:solidFill>
                <a:latin typeface="楷体" charset="-122"/>
                <a:ea typeface="楷体" charset="-122"/>
                <a:cs typeface="楷体" panose="02010609060101010101" charset="-122"/>
                <a:sym typeface="+mn-ea"/>
              </a:rPr>
              <a:t>有这样的爱国情怀</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有这样的凝聚力</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我们的革命能不胜利吗</a:t>
            </a:r>
            <a:r>
              <a:rPr lang="en-US" altLang="zh-CN" sz="3200">
                <a:solidFill>
                  <a:srgbClr val="000000"/>
                </a:solidFill>
                <a:latin typeface="楷体" charset="-122"/>
                <a:ea typeface="楷体" charset="-122"/>
                <a:cs typeface="楷体" panose="02010609060101010101" charset="-122"/>
                <a:sym typeface="+mn-ea"/>
              </a:rPr>
              <a:t>?</a:t>
            </a:r>
          </a:p>
          <a:p>
            <a:pPr defTabSz="0" fontAlgn="auto">
              <a:lnSpc>
                <a:spcPct val="100000"/>
              </a:lnSpc>
              <a:spcAft>
                <a:spcPct val="0"/>
              </a:spcAft>
              <a:tabLst>
                <a:tab pos="1188085"/>
                <a:tab pos="2163445"/>
                <a:tab pos="3142615"/>
                <a:tab pos="4190365"/>
              </a:tabLst>
            </a:pPr>
            <a:r>
              <a:rPr lang="zh-CN" altLang="zh-CN" sz="3200" b="1" u="sng">
                <a:solidFill>
                  <a:srgbClr val="0070C0"/>
                </a:solidFill>
                <a:latin typeface="楷体" charset="-122"/>
                <a:ea typeface="楷体" charset="-122"/>
                <a:cs typeface="楷体" panose="02010609060101010101" charset="-122"/>
                <a:sym typeface="+mn-ea"/>
              </a:rPr>
              <a:t>忠贞的爱情、浓郁的亲情</a:t>
            </a:r>
            <a:r>
              <a:rPr lang="en-US" altLang="zh-CN" sz="3200" b="1" u="sng">
                <a:solidFill>
                  <a:srgbClr val="0070C0"/>
                </a:solidFill>
                <a:latin typeface="楷体" charset="-122"/>
                <a:ea typeface="楷体" charset="-122"/>
                <a:cs typeface="楷体" panose="02010609060101010101" charset="-122"/>
                <a:sym typeface="+mn-ea"/>
              </a:rPr>
              <a:t>,</a:t>
            </a:r>
            <a:r>
              <a:rPr lang="zh-CN" altLang="zh-CN" sz="3200" b="1" u="sng">
                <a:solidFill>
                  <a:srgbClr val="0070C0"/>
                </a:solidFill>
                <a:latin typeface="楷体" charset="-122"/>
                <a:ea typeface="楷体" charset="-122"/>
                <a:cs typeface="楷体" panose="02010609060101010101" charset="-122"/>
                <a:sym typeface="+mn-ea"/>
              </a:rPr>
              <a:t>都统一在高尚的爱国情中。</a:t>
            </a:r>
            <a:endParaRPr lang="zh-CN" altLang="en-US" sz="3200" smtClean="0">
              <a:solidFill>
                <a:schemeClr val="tx1">
                  <a:lumMod val="75000"/>
                  <a:lumOff val="25000"/>
                </a:schemeClr>
              </a:solidFill>
              <a:latin typeface="楷体" charset="-122"/>
              <a:ea typeface="楷体"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edge">
                                      <p:cBhvr>
                                        <p:cTn id="18" dur="2000"/>
                                        <p:tgtEl>
                                          <p:spTgt spid="7">
                                            <p:txEl>
                                              <p:pRg st="0" end="0"/>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wedge">
                                      <p:cBhvr>
                                        <p:cTn id="21" dur="2000"/>
                                        <p:tgtEl>
                                          <p:spTgt spid="7">
                                            <p:txEl>
                                              <p:pRg st="1" end="1"/>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wedge">
                                      <p:cBhvr>
                                        <p:cTn id="24" dur="2000"/>
                                        <p:tgtEl>
                                          <p:spTgt spid="7">
                                            <p:txEl>
                                              <p:pRg st="2" end="2"/>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edge">
                                      <p:cBhvr>
                                        <p:cTn id="27" dur="2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288415" y="253365"/>
            <a:ext cx="281432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归 纳 总 结 二</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5</a:t>
            </a:r>
          </a:p>
        </p:txBody>
      </p:sp>
      <p:graphicFrame>
        <p:nvGraphicFramePr>
          <p:cNvPr id="6" name="表格 5"/>
          <p:cNvGraphicFramePr>
            <a:graphicFrameLocks noGrp="1" noChangeAspect="1"/>
          </p:cNvGraphicFramePr>
          <p:nvPr>
            <p:custDataLst>
              <p:tags r:id="rId4"/>
            </p:custDataLst>
          </p:nvPr>
        </p:nvGraphicFramePr>
        <p:xfrm>
          <a:off x="230505" y="1277620"/>
          <a:ext cx="11731625" cy="28090369"/>
        </p:xfrm>
        <a:graphic>
          <a:graphicData uri="http://schemas.openxmlformats.org/drawingml/2006/table">
            <a:tbl>
              <a:tblPr firstRow="1" firstCol="1" bandRow="1"/>
              <a:tblGrid>
                <a:gridCol w="9912985"/>
                <a:gridCol w="1818640"/>
              </a:tblGrid>
              <a:tr h="744855">
                <a:tc>
                  <a:txBody>
                    <a:bodyPr/>
                    <a:lstStyle/>
                    <a:p>
                      <a:pPr algn="ct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Times New Roman" panose="02020603050405020304" charset="0"/>
                        </a:rPr>
                        <a:t>相关语句</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Times New Roman" panose="02020603050405020304" charset="0"/>
                        </a:rPr>
                        <a:t>个性特征</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260">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①</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听说他们还在这里没走。我不拖尾巴</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可是忘下了一件衣裳。</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7030A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机敏多智</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5490">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②</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我有句要紧的话</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得和他说说。</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7030A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质朴憨厚　</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4855">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③</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听他说</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鬼子要在同口安据点</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水生的女人说。</a:t>
                      </a: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7030A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稳重谨慎</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5490">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④</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哪里就碰得那么巧</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我们快去快回来。</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7030A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心急口快</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445">
                <a:tc>
                  <a:txBody>
                    <a:bodyPr/>
                    <a:lstStyle/>
                    <a:p>
                      <a:pPr defTabSz="0">
                        <a:lnSpc>
                          <a:spcPct val="12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⑤</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我本来不想去</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可是俺婆婆非叫我再去看看他</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有什么看头啊</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defTabSz="0">
                        <a:lnSpc>
                          <a:spcPct val="120000"/>
                        </a:lnSpc>
                        <a:spcAft>
                          <a:spcPct val="0"/>
                        </a:spcAft>
                        <a:tabLst>
                          <a:tab pos="1188085"/>
                          <a:tab pos="2163445"/>
                          <a:tab pos="3142615"/>
                          <a:tab pos="4190365"/>
                        </a:tabLst>
                      </a:pPr>
                      <a:r>
                        <a:rPr lang="en-US" sz="2400">
                          <a:solidFill>
                            <a:srgbClr val="7030A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忸怩羞涩</a:t>
                      </a: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610360" y="254000"/>
            <a:ext cx="216535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鉴 赏 提 升</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6</a:t>
            </a:r>
          </a:p>
        </p:txBody>
      </p:sp>
      <p:sp>
        <p:nvSpPr>
          <p:cNvPr id="5" name="文本框 4"/>
          <p:cNvSpPr txBox="1"/>
          <p:nvPr/>
        </p:nvSpPr>
        <p:spPr>
          <a:xfrm>
            <a:off x="163195" y="1318260"/>
            <a:ext cx="11917680" cy="4523105"/>
          </a:xfrm>
          <a:prstGeom prst="rect">
            <a:avLst/>
          </a:prstGeom>
          <a:noFill/>
        </p:spPr>
        <p:txBody>
          <a:bodyPr wrap="none" rtlCol="0" anchor="t">
            <a:spAutoFit/>
          </a:bodyPr>
          <a:lstStyle/>
          <a:p>
            <a:pPr algn="l" defTabSz="91440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景物</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高升的月亮、干净凉爽的院子、柔顺修长的苇眉子、水面的薄雾、</a:t>
            </a: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像雪和云一样洁白的苇席、一片银白的荷花淀、徐徐的清风、清新的荷香。</a:t>
            </a:r>
            <a:endParaRPr lang="zh-CN" altLang="zh-CN" sz="2800">
              <a:solidFill>
                <a:srgbClr val="000000"/>
              </a:solidFill>
              <a:latin typeface="楷体" charset="-122"/>
              <a:ea typeface="楷体" charset="-122"/>
              <a:cs typeface="楷体" panose="02010609060101010101" charset="-122"/>
            </a:endParaRPr>
          </a:p>
          <a:p>
            <a:pPr algn="l" defTabSz="914400" fontAlgn="auto">
              <a:lnSpc>
                <a:spcPct val="100000"/>
              </a:lnSpc>
              <a:spcAft>
                <a:spcPct val="0"/>
              </a:spcAft>
              <a:tabLst>
                <a:tab pos="1188085"/>
                <a:tab pos="2163445"/>
                <a:tab pos="3142615"/>
                <a:tab pos="4190365"/>
              </a:tabLst>
            </a:pPr>
            <a:endParaRPr lang="zh-CN" altLang="zh-CN" sz="2800">
              <a:solidFill>
                <a:srgbClr val="000000"/>
              </a:solidFill>
              <a:latin typeface="楷体" charset="-122"/>
              <a:ea typeface="楷体" charset="-122"/>
              <a:cs typeface="楷体" panose="02010609060101010101" charset="-122"/>
              <a:sym typeface="+mn-ea"/>
            </a:endParaRPr>
          </a:p>
          <a:p>
            <a:pPr algn="l" defTabSz="914400" fontAlgn="auto">
              <a:lnSpc>
                <a:spcPct val="10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作用</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algn="l" defTabSz="914400" fontAlgn="auto">
              <a:lnSpc>
                <a:spcPct val="100000"/>
              </a:lnSpc>
              <a:spcAft>
                <a:spcPct val="0"/>
              </a:spcAft>
              <a:tabLst>
                <a:tab pos="1188085"/>
                <a:tab pos="2163445"/>
                <a:tab pos="3142615"/>
                <a:tab pos="4190365"/>
              </a:tabLst>
            </a:pPr>
            <a:r>
              <a:rPr lang="en-US" altLang="zh-CN" sz="2800">
                <a:solidFill>
                  <a:srgbClr val="000000"/>
                </a:solidFill>
                <a:latin typeface="Calibri"/>
                <a:ea typeface="楷体" charset="-122"/>
                <a:cs typeface="楷体" panose="02010609060101010101" charset="-122"/>
                <a:sym typeface="+mn-ea"/>
              </a:rPr>
              <a:t>①</a:t>
            </a:r>
            <a:r>
              <a:rPr lang="zh-CN" altLang="zh-CN" sz="2800">
                <a:solidFill>
                  <a:srgbClr val="FF0000"/>
                </a:solidFill>
                <a:latin typeface="楷体" charset="-122"/>
                <a:ea typeface="楷体" charset="-122"/>
                <a:cs typeface="楷体" panose="02010609060101010101" charset="-122"/>
                <a:sym typeface="+mn-ea"/>
              </a:rPr>
              <a:t>点明</a:t>
            </a:r>
            <a:r>
              <a:rPr lang="zh-CN" altLang="zh-CN" sz="2800">
                <a:solidFill>
                  <a:srgbClr val="000000"/>
                </a:solidFill>
                <a:latin typeface="楷体" charset="-122"/>
                <a:ea typeface="楷体" charset="-122"/>
                <a:cs typeface="楷体" panose="02010609060101010101" charset="-122"/>
                <a:sym typeface="+mn-ea"/>
              </a:rPr>
              <a:t>了故事发生的地点、时间</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FF0000"/>
                </a:solidFill>
                <a:latin typeface="楷体" charset="-122"/>
                <a:ea typeface="楷体" charset="-122"/>
                <a:cs typeface="楷体" panose="02010609060101010101" charset="-122"/>
                <a:sym typeface="+mn-ea"/>
              </a:rPr>
              <a:t>引出</a:t>
            </a:r>
            <a:r>
              <a:rPr lang="zh-CN" altLang="zh-CN" sz="2800">
                <a:solidFill>
                  <a:srgbClr val="000000"/>
                </a:solidFill>
                <a:latin typeface="楷体" charset="-122"/>
                <a:ea typeface="楷体" charset="-122"/>
                <a:cs typeface="楷体" panose="02010609060101010101" charset="-122"/>
                <a:sym typeface="+mn-ea"/>
              </a:rPr>
              <a:t>了主要人物水生嫂</a:t>
            </a:r>
            <a:r>
              <a:rPr lang="en-US" altLang="zh-CN" sz="2800">
                <a:solidFill>
                  <a:srgbClr val="000000"/>
                </a:solidFill>
                <a:latin typeface="楷体" charset="-122"/>
                <a:ea typeface="楷体" charset="-122"/>
                <a:cs typeface="楷体" panose="02010609060101010101" charset="-122"/>
                <a:sym typeface="+mn-ea"/>
              </a:rPr>
              <a:t>;</a:t>
            </a: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Calibri"/>
                <a:ea typeface="楷体" charset="-122"/>
                <a:cs typeface="楷体" panose="02010609060101010101" charset="-122"/>
                <a:sym typeface="+mn-ea"/>
              </a:rPr>
              <a:t>②</a:t>
            </a:r>
            <a:r>
              <a:rPr lang="zh-CN" altLang="zh-CN" sz="2800">
                <a:solidFill>
                  <a:srgbClr val="FF0000"/>
                </a:solidFill>
                <a:latin typeface="楷体" charset="-122"/>
                <a:ea typeface="楷体" charset="-122"/>
                <a:cs typeface="楷体" panose="02010609060101010101" charset="-122"/>
                <a:sym typeface="+mn-ea"/>
              </a:rPr>
              <a:t>营造</a:t>
            </a:r>
            <a:r>
              <a:rPr lang="zh-CN" altLang="zh-CN" sz="2800">
                <a:solidFill>
                  <a:srgbClr val="000000"/>
                </a:solidFill>
                <a:latin typeface="楷体" charset="-122"/>
                <a:ea typeface="楷体" charset="-122"/>
                <a:cs typeface="楷体" panose="02010609060101010101" charset="-122"/>
                <a:sym typeface="+mn-ea"/>
              </a:rPr>
              <a:t>了一种清新欢愉的宁静</a:t>
            </a:r>
            <a:r>
              <a:rPr lang="zh-CN" altLang="zh-CN" sz="2800">
                <a:solidFill>
                  <a:srgbClr val="FF0000"/>
                </a:solidFill>
                <a:latin typeface="楷体" charset="-122"/>
                <a:ea typeface="楷体" charset="-122"/>
                <a:cs typeface="楷体" panose="02010609060101010101" charset="-122"/>
                <a:sym typeface="+mn-ea"/>
              </a:rPr>
              <a:t>气氛</a:t>
            </a:r>
            <a:r>
              <a:rPr lang="zh-CN" altLang="zh-CN" sz="2800">
                <a:solidFill>
                  <a:srgbClr val="000000"/>
                </a:solidFill>
                <a:latin typeface="楷体" charset="-122"/>
                <a:ea typeface="楷体" charset="-122"/>
                <a:cs typeface="楷体" panose="02010609060101010101" charset="-122"/>
                <a:sym typeface="+mn-ea"/>
              </a:rPr>
              <a:t>；</a:t>
            </a:r>
            <a:endParaRPr lang="en-US" altLang="zh-CN" sz="2800">
              <a:solidFill>
                <a:srgbClr val="000000"/>
              </a:solidFill>
              <a:latin typeface="楷体" charset="-122"/>
              <a:ea typeface="楷体" charset="-122"/>
              <a:cs typeface="楷体" panose="02010609060101010101" charset="-122"/>
              <a:sym typeface="+mn-ea"/>
            </a:endParaRP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Calibri"/>
                <a:ea typeface="楷体" charset="-122"/>
                <a:cs typeface="楷体" panose="02010609060101010101" charset="-122"/>
                <a:sym typeface="+mn-ea"/>
              </a:rPr>
              <a:t>③</a:t>
            </a:r>
            <a:r>
              <a:rPr lang="zh-CN" altLang="zh-CN" sz="2800">
                <a:solidFill>
                  <a:srgbClr val="FF0000"/>
                </a:solidFill>
                <a:latin typeface="楷体" charset="-122"/>
                <a:ea typeface="楷体" charset="-122"/>
                <a:cs typeface="楷体" panose="02010609060101010101" charset="-122"/>
                <a:sym typeface="+mn-ea"/>
              </a:rPr>
              <a:t>烘托</a:t>
            </a:r>
            <a:r>
              <a:rPr lang="zh-CN" altLang="zh-CN" sz="2800">
                <a:solidFill>
                  <a:srgbClr val="000000"/>
                </a:solidFill>
                <a:latin typeface="楷体" charset="-122"/>
                <a:ea typeface="楷体" charset="-122"/>
                <a:cs typeface="楷体" panose="02010609060101010101" charset="-122"/>
                <a:sym typeface="+mn-ea"/>
              </a:rPr>
              <a:t>了水生嫂勤劳纯朴、善良温和的</a:t>
            </a:r>
            <a:r>
              <a:rPr lang="zh-CN" altLang="zh-CN" sz="2800">
                <a:solidFill>
                  <a:srgbClr val="FF0000"/>
                </a:solidFill>
                <a:latin typeface="楷体" charset="-122"/>
                <a:ea typeface="楷体" charset="-122"/>
                <a:cs typeface="楷体" panose="02010609060101010101" charset="-122"/>
                <a:sym typeface="+mn-ea"/>
              </a:rPr>
              <a:t>形象</a:t>
            </a:r>
            <a:r>
              <a:rPr lang="en-US" altLang="zh-CN" sz="2800">
                <a:solidFill>
                  <a:srgbClr val="000000"/>
                </a:solidFill>
                <a:latin typeface="楷体" charset="-122"/>
                <a:ea typeface="楷体" charset="-122"/>
                <a:cs typeface="楷体" panose="02010609060101010101" charset="-122"/>
                <a:sym typeface="+mn-ea"/>
              </a:rPr>
              <a:t>;</a:t>
            </a: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楷体" panose="02010609060101010101" charset="-122"/>
                <a:sym typeface="+mn-ea"/>
              </a:rPr>
              <a:t>④</a:t>
            </a:r>
            <a:r>
              <a:rPr lang="zh-CN" altLang="zh-CN" sz="2800">
                <a:solidFill>
                  <a:srgbClr val="000000"/>
                </a:solidFill>
                <a:latin typeface="楷体" charset="-122"/>
                <a:ea typeface="楷体" charset="-122"/>
                <a:cs typeface="楷体" panose="02010609060101010101" charset="-122"/>
                <a:sym typeface="+mn-ea"/>
              </a:rPr>
              <a:t>充分展示了荷花淀的美丽富饶和人民生活的美好幸福</a:t>
            </a:r>
            <a:r>
              <a:rPr lang="en-US" altLang="zh-CN" sz="2800">
                <a:solidFill>
                  <a:srgbClr val="000000"/>
                </a:solidFill>
                <a:latin typeface="楷体" charset="-122"/>
                <a:ea typeface="楷体" charset="-122"/>
                <a:cs typeface="楷体" panose="02010609060101010101" charset="-122"/>
                <a:sym typeface="+mn-ea"/>
              </a:rPr>
              <a:t>,</a:t>
            </a: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为后文水生嫂毅然送夫参军、参加战斗等情节的展开</a:t>
            </a:r>
            <a:r>
              <a:rPr lang="zh-CN" altLang="zh-CN" sz="2800">
                <a:solidFill>
                  <a:srgbClr val="FF0000"/>
                </a:solidFill>
                <a:latin typeface="楷体" charset="-122"/>
                <a:ea typeface="楷体" charset="-122"/>
                <a:cs typeface="楷体" panose="02010609060101010101" charset="-122"/>
                <a:sym typeface="+mn-ea"/>
              </a:rPr>
              <a:t>作铺垫</a:t>
            </a:r>
            <a:r>
              <a:rPr lang="zh-CN" altLang="zh-CN" sz="2800">
                <a:solidFill>
                  <a:srgbClr val="000000"/>
                </a:solidFill>
                <a:latin typeface="楷体" charset="-122"/>
                <a:ea typeface="楷体" charset="-122"/>
                <a:cs typeface="楷体" panose="02010609060101010101" charset="-122"/>
                <a:sym typeface="+mn-ea"/>
              </a:rPr>
              <a:t>。</a:t>
            </a:r>
            <a:endParaRPr lang="en-US" altLang="zh-CN"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6" name="文本框 5"/>
          <p:cNvSpPr txBox="1"/>
          <p:nvPr/>
        </p:nvSpPr>
        <p:spPr>
          <a:xfrm>
            <a:off x="4379595" y="253365"/>
            <a:ext cx="7701280" cy="583565"/>
          </a:xfrm>
          <a:prstGeom prst="rect">
            <a:avLst/>
          </a:prstGeom>
          <a:noFill/>
        </p:spPr>
        <p:txBody>
          <a:bodyPr wrap="none" rtlCol="0" anchor="t">
            <a:spAutoFit/>
          </a:bodyPr>
          <a:lstStyle/>
          <a:p>
            <a:pPr algn="l" defTabSz="0" fontAlgn="auto">
              <a:lnSpc>
                <a:spcPct val="100000"/>
              </a:lnSpc>
              <a:spcAft>
                <a:spcPct val="0"/>
              </a:spcAft>
              <a:tabLst>
                <a:tab pos="1188085"/>
                <a:tab pos="2163445"/>
                <a:tab pos="3142615"/>
                <a:tab pos="4190365"/>
              </a:tabLst>
            </a:pPr>
            <a:r>
              <a:rPr lang="en-US" altLang="zh-CN" sz="3200">
                <a:solidFill>
                  <a:srgbClr val="000000"/>
                </a:solidFill>
                <a:latin typeface="宋体" pitchFamily="2" charset="-122"/>
                <a:ea typeface="宋体" pitchFamily="2" charset="-122"/>
                <a:cs typeface="宋体" panose="02010600030101010101" pitchFamily="2" charset="-122"/>
                <a:sym typeface="+mn-ea"/>
              </a:rPr>
              <a:t>3.</a:t>
            </a:r>
            <a:r>
              <a:rPr lang="zh-CN" altLang="zh-CN" sz="3200">
                <a:solidFill>
                  <a:srgbClr val="000000"/>
                </a:solidFill>
                <a:latin typeface="宋体" pitchFamily="2" charset="-122"/>
                <a:ea typeface="宋体" pitchFamily="2" charset="-122"/>
                <a:cs typeface="宋体" panose="02010600030101010101" pitchFamily="2" charset="-122"/>
                <a:sym typeface="+mn-ea"/>
              </a:rPr>
              <a:t>小说前</a:t>
            </a:r>
            <a:r>
              <a:rPr lang="en-US" altLang="zh-CN" sz="3200">
                <a:solidFill>
                  <a:srgbClr val="000000"/>
                </a:solidFill>
                <a:latin typeface="宋体" pitchFamily="2" charset="-122"/>
                <a:ea typeface="宋体" pitchFamily="2" charset="-122"/>
                <a:cs typeface="宋体" panose="02010600030101010101" pitchFamily="2" charset="-122"/>
                <a:sym typeface="+mn-ea"/>
              </a:rPr>
              <a:t>3</a:t>
            </a:r>
            <a:r>
              <a:rPr lang="zh-CN" altLang="zh-CN" sz="3200">
                <a:solidFill>
                  <a:srgbClr val="000000"/>
                </a:solidFill>
                <a:latin typeface="宋体" pitchFamily="2" charset="-122"/>
                <a:ea typeface="宋体" pitchFamily="2" charset="-122"/>
                <a:cs typeface="宋体" panose="02010600030101010101" pitchFamily="2" charset="-122"/>
                <a:sym typeface="+mn-ea"/>
              </a:rPr>
              <a:t>段描写了哪些景物</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有什么作用</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zh-CN" altLang="en-US" sz="320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87805" y="253365"/>
            <a:ext cx="241046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课 堂 检 测</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7</a:t>
            </a:r>
          </a:p>
        </p:txBody>
      </p:sp>
      <p:sp>
        <p:nvSpPr>
          <p:cNvPr id="5" name="文本框 4"/>
          <p:cNvSpPr txBox="1"/>
          <p:nvPr/>
        </p:nvSpPr>
        <p:spPr>
          <a:xfrm>
            <a:off x="1982470" y="2592070"/>
            <a:ext cx="7712075" cy="2245360"/>
          </a:xfrm>
          <a:prstGeom prst="rect">
            <a:avLst/>
          </a:prstGeom>
          <a:noFill/>
        </p:spPr>
        <p:txBody>
          <a:bodyPr wrap="square" rtlCol="0" anchor="t">
            <a:spAutoFit/>
          </a:bodyPr>
          <a:lstStyle/>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战争是残酷的</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战场上硝烟弥漫</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血肉横飞</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algn="l" defTabSz="914400" fontAlgn="auto">
              <a:lnSpc>
                <a:spcPct val="100000"/>
              </a:lnSpc>
              <a:spcAft>
                <a:spcPct val="0"/>
              </a:spcAft>
              <a:tabLst>
                <a:tab pos="1188085"/>
                <a:tab pos="2163445"/>
                <a:tab pos="3142615"/>
                <a:tab pos="4190365"/>
              </a:tabLst>
            </a:pPr>
            <a:endParaRPr lang="en-US" altLang="zh-CN" sz="2800">
              <a:solidFill>
                <a:srgbClr val="000000"/>
              </a:solidFill>
              <a:latin typeface="宋体" pitchFamily="2" charset="-122"/>
              <a:ea typeface="宋体" pitchFamily="2" charset="-122"/>
              <a:cs typeface="宋体" panose="02010600030101010101" pitchFamily="2" charset="-122"/>
              <a:sym typeface="+mn-ea"/>
            </a:endParaRP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而本文却为我们描绘了一幅诗情画意的水乡图画</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algn="l" defTabSz="914400" fontAlgn="auto">
              <a:lnSpc>
                <a:spcPct val="100000"/>
              </a:lnSpc>
              <a:spcAft>
                <a:spcPct val="0"/>
              </a:spcAft>
              <a:tabLst>
                <a:tab pos="1188085"/>
                <a:tab pos="2163445"/>
                <a:tab pos="3142615"/>
                <a:tab pos="4190365"/>
              </a:tabLst>
            </a:pPr>
            <a:endParaRPr lang="en-US" altLang="zh-CN" sz="2800">
              <a:solidFill>
                <a:srgbClr val="000000"/>
              </a:solidFill>
              <a:latin typeface="宋体" pitchFamily="2" charset="-122"/>
              <a:ea typeface="宋体" pitchFamily="2" charset="-122"/>
              <a:cs typeface="宋体" panose="02010600030101010101" pitchFamily="2" charset="-122"/>
              <a:sym typeface="+mn-ea"/>
            </a:endParaRPr>
          </a:p>
          <a:p>
            <a:pPr algn="l" defTabSz="914400" fontAlgn="auto">
              <a:lnSpc>
                <a:spcPct val="10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如何理解这样的景物描写</a:t>
            </a:r>
            <a:r>
              <a:rPr lang="en-US" altLang="zh-CN" sz="2800">
                <a:solidFill>
                  <a:srgbClr val="000000"/>
                </a:solidFill>
                <a:latin typeface="宋体" pitchFamily="2" charset="-122"/>
                <a:ea typeface="宋体" pitchFamily="2" charset="-122"/>
                <a:cs typeface="宋体" panose="02010600030101010101" pitchFamily="2" charset="-122"/>
                <a:sym typeface="+mn-ea"/>
              </a:rPr>
              <a:t>?</a:t>
            </a:r>
            <a:endParaRPr lang="zh-CN" altLang="en-US" sz="280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3">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3">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3">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3">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pic>
        <p:nvPicPr>
          <p:cNvPr id="22" name="图片 21"/>
          <p:cNvPicPr>
            <a:picLocks noChangeAspect="1"/>
          </p:cNvPicPr>
          <p:nvPr/>
        </p:nvPicPr>
        <p:blipFill>
          <a:blip r:embed="rId4">
            <a:extLst>
              <a:ext uri="{28A0092B-C50C-407E-A947-70E740481C1C}">
                <a14:useLocalDpi xmlns:a14="http://schemas.microsoft.com/office/drawing/2010/main" val="0"/>
              </a:ext>
            </a:extLst>
          </a:blip>
          <a:srcRect t="41150" r="81692" b="39425"/>
          <a:stretch>
            <a:fillRect/>
          </a:stretch>
        </p:blipFill>
        <p:spPr>
          <a:xfrm>
            <a:off x="10218590" y="5464673"/>
            <a:ext cx="930240" cy="98697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rcRect t="36103" r="81527" b="35178"/>
          <a:stretch>
            <a:fillRect/>
          </a:stretch>
        </p:blipFill>
        <p:spPr>
          <a:xfrm>
            <a:off x="9538287" y="823416"/>
            <a:ext cx="938600" cy="1459200"/>
          </a:xfrm>
          <a:prstGeom prst="rect">
            <a:avLst/>
          </a:prstGeom>
        </p:spPr>
      </p:pic>
      <p:sp>
        <p:nvSpPr>
          <p:cNvPr id="2" name="矩形 1"/>
          <p:cNvSpPr/>
          <p:nvPr/>
        </p:nvSpPr>
        <p:spPr>
          <a:xfrm>
            <a:off x="2787015" y="2829560"/>
            <a:ext cx="661797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小 二 黑 结 婚</a:t>
            </a:r>
            <a:endPar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withGroup">
                            <p:stCondLst>
                              <p:cond delay="500"/>
                            </p:stCondLst>
                            <p:childTnLst>
                              <p:par>
                                <p:cTn id="9" presetID="10" presetClass="entr" presetSubtype="0" fill="hold" nodeType="afterEffec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nodeType="withGroup">
                            <p:stCondLst>
                              <p:cond delay="1000"/>
                            </p:stCondLst>
                            <p:childTnLst>
                              <p:par>
                                <p:cTn id="13" presetID="10" presetClass="entr" presetSubtype="0" fill="hold" nodeType="afterEffec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3">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3">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3">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3">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sp>
        <p:nvSpPr>
          <p:cNvPr id="16" name="矩形 15"/>
          <p:cNvSpPr>
            <a:spLocks noChangeArrowheads="1"/>
          </p:cNvSpPr>
          <p:nvPr/>
        </p:nvSpPr>
        <p:spPr bwMode="auto">
          <a:xfrm>
            <a:off x="638810" y="469265"/>
            <a:ext cx="2670810" cy="7067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defRPr>
                <a:solidFill>
                  <a:schemeClr val="tx1"/>
                </a:solidFill>
                <a:latin typeface="Calibri"/>
                <a:ea typeface="宋体" pitchFamily="2" charset="-122"/>
              </a:defRPr>
            </a:lvl1pPr>
            <a:lvl2pPr marL="742950" indent="-285750">
              <a:defRPr>
                <a:solidFill>
                  <a:schemeClr val="tx1"/>
                </a:solidFill>
                <a:latin typeface="Calibri"/>
                <a:ea typeface="宋体" pitchFamily="2" charset="-122"/>
              </a:defRPr>
            </a:lvl2pPr>
            <a:lvl3pPr marL="1143000" indent="-228600">
              <a:defRPr>
                <a:solidFill>
                  <a:schemeClr val="tx1"/>
                </a:solidFill>
                <a:latin typeface="Calibri"/>
                <a:ea typeface="宋体" pitchFamily="2" charset="-122"/>
              </a:defRPr>
            </a:lvl3pPr>
            <a:lvl4pPr marL="1600200" indent="-228600">
              <a:defRPr>
                <a:solidFill>
                  <a:schemeClr val="tx1"/>
                </a:solidFill>
                <a:latin typeface="Calibri"/>
                <a:ea typeface="宋体" pitchFamily="2" charset="-122"/>
              </a:defRPr>
            </a:lvl4pPr>
            <a:lvl5pPr marL="2057400" indent="-228600">
              <a:defRPr>
                <a:solidFill>
                  <a:schemeClr val="tx1"/>
                </a:solidFill>
                <a:latin typeface="Calibri"/>
                <a:ea typeface="宋体" pitchFamily="2" charset="-122"/>
              </a:defRPr>
            </a:lvl5pPr>
            <a:lvl6pPr marL="2514600" indent="-228600" fontAlgn="base">
              <a:spcBef>
                <a:spcPct val="0"/>
              </a:spcBef>
              <a:spcAft>
                <a:spcPct val="0"/>
              </a:spcAft>
              <a:defRPr>
                <a:solidFill>
                  <a:schemeClr val="tx1"/>
                </a:solidFill>
                <a:latin typeface="Calibri"/>
                <a:ea typeface="宋体" pitchFamily="2" charset="-122"/>
              </a:defRPr>
            </a:lvl6pPr>
            <a:lvl7pPr marL="2971800" indent="-228600" fontAlgn="base">
              <a:spcBef>
                <a:spcPct val="0"/>
              </a:spcBef>
              <a:spcAft>
                <a:spcPct val="0"/>
              </a:spcAft>
              <a:defRPr>
                <a:solidFill>
                  <a:schemeClr val="tx1"/>
                </a:solidFill>
                <a:latin typeface="Calibri"/>
                <a:ea typeface="宋体" pitchFamily="2" charset="-122"/>
              </a:defRPr>
            </a:lvl7pPr>
            <a:lvl8pPr marL="3429000" indent="-228600" fontAlgn="base">
              <a:spcBef>
                <a:spcPct val="0"/>
              </a:spcBef>
              <a:spcAft>
                <a:spcPct val="0"/>
              </a:spcAft>
              <a:defRPr>
                <a:solidFill>
                  <a:schemeClr val="tx1"/>
                </a:solidFill>
                <a:latin typeface="Calibri"/>
                <a:ea typeface="宋体" pitchFamily="2" charset="-122"/>
              </a:defRPr>
            </a:lvl8pPr>
            <a:lvl9pPr marL="3886200" indent="-228600" fontAlgn="base">
              <a:spcBef>
                <a:spcPct val="0"/>
              </a:spcBef>
              <a:spcAft>
                <a:spcPct val="0"/>
              </a:spcAft>
              <a:defRPr>
                <a:solidFill>
                  <a:schemeClr val="tx1"/>
                </a:solidFill>
                <a:latin typeface="Calibri"/>
                <a:ea typeface="宋体" pitchFamily="2" charset="-122"/>
              </a:defRPr>
            </a:lvl9pPr>
          </a:lstStyle>
          <a:p>
            <a:pPr algn="ctr"/>
            <a:r>
              <a:rPr lang="zh-CN" altLang="en-US" sz="4000">
                <a:solidFill>
                  <a:srgbClr val="F05380"/>
                </a:solidFill>
                <a:latin typeface="【嵐】芊柔体" panose="020b0604000101010104" pitchFamily="34" charset="-128"/>
                <a:cs typeface="【嵐】芊柔体" panose="020b0604000101010104" pitchFamily="34" charset="-128"/>
              </a:rPr>
              <a:t>学习目标</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rcRect l="5996" t="6482" r="4379" b="5948"/>
          <a:stretch>
            <a:fillRect/>
          </a:stretch>
        </p:blipFill>
        <p:spPr>
          <a:xfrm>
            <a:off x="6541135" y="1890395"/>
            <a:ext cx="5770880" cy="4967605"/>
          </a:xfrm>
          <a:prstGeom prst="rect">
            <a:avLst/>
          </a:prstGeom>
        </p:spPr>
      </p:pic>
      <p:sp>
        <p:nvSpPr>
          <p:cNvPr id="2" name="文本框 1"/>
          <p:cNvSpPr txBox="1"/>
          <p:nvPr/>
        </p:nvSpPr>
        <p:spPr>
          <a:xfrm>
            <a:off x="194945" y="1349375"/>
            <a:ext cx="10001885" cy="4815840"/>
          </a:xfrm>
          <a:prstGeom prst="rect">
            <a:avLst/>
          </a:prstGeom>
          <a:noFill/>
        </p:spPr>
        <p:txBody>
          <a:bodyPr wrap="square" rtlCol="0" anchor="t">
            <a:spAutoFit/>
          </a:bodyPr>
          <a:lstStyle/>
          <a:p>
            <a:pPr defTabSz="0">
              <a:lnSpc>
                <a:spcPct val="120000"/>
              </a:lnSpc>
              <a:spcAft>
                <a:spcPct val="0"/>
              </a:spcAft>
              <a:tabLst>
                <a:tab pos="1188085"/>
                <a:tab pos="2163445"/>
                <a:tab pos="3142615"/>
                <a:tab pos="4190365"/>
              </a:tabLst>
            </a:pPr>
            <a:r>
              <a:rPr lang="zh-CN" altLang="en-US" sz="3200">
                <a:solidFill>
                  <a:srgbClr val="000000"/>
                </a:solidFill>
                <a:latin typeface="Times New Roman"/>
                <a:cs typeface="Times New Roman" panose="02020603050405020304" charset="0"/>
                <a:sym typeface="+mn-ea"/>
              </a:rPr>
              <a:t>语言建构与运用：</a:t>
            </a:r>
            <a:endParaRPr lang="en-US" altLang="zh-CN" sz="3200">
              <a:solidFill>
                <a:srgbClr val="000000"/>
              </a:solidFill>
              <a:latin typeface="Times New Roman"/>
              <a:cs typeface="Times New Roman" panose="02020603050405020304" charset="0"/>
              <a:sym typeface="+mn-ea"/>
            </a:endParaRPr>
          </a:p>
          <a:p>
            <a:pPr defTabSz="0">
              <a:lnSpc>
                <a:spcPct val="120000"/>
              </a:lnSpc>
              <a:spcAft>
                <a:spcPct val="0"/>
              </a:spcAft>
              <a:tabLst>
                <a:tab pos="1188085"/>
                <a:tab pos="2163445"/>
                <a:tab pos="3142615"/>
                <a:tab pos="4190365"/>
              </a:tabLst>
            </a:pPr>
            <a:r>
              <a:rPr lang="en-US" altLang="zh-CN" sz="3200" b="1">
                <a:solidFill>
                  <a:srgbClr val="000000"/>
                </a:solidFill>
                <a:latin typeface="Times New Roman"/>
                <a:cs typeface="Times New Roman" panose="02020603050405020304" charset="0"/>
                <a:sym typeface="+mn-ea"/>
              </a:rPr>
              <a:t>1</a:t>
            </a:r>
            <a:r>
              <a:rPr lang="en-US" altLang="zh-CN" sz="3200">
                <a:solidFill>
                  <a:srgbClr val="000000"/>
                </a:solidFill>
                <a:latin typeface="Times New Roman"/>
                <a:cs typeface="Times New Roman" panose="02020603050405020304" charset="0"/>
                <a:sym typeface="+mn-ea"/>
              </a:rPr>
              <a:t>.</a:t>
            </a:r>
            <a:r>
              <a:rPr lang="zh-CN" altLang="zh-CN" sz="3200">
                <a:solidFill>
                  <a:srgbClr val="000000"/>
                </a:solidFill>
                <a:latin typeface="Times New Roman"/>
                <a:ea typeface="楷体" charset="-122"/>
                <a:cs typeface="Times New Roman" panose="02020603050405020304" charset="0"/>
                <a:sym typeface="+mn-ea"/>
              </a:rPr>
              <a:t>了解小说《小二黑结婚</a:t>
            </a:r>
            <a:r>
              <a:rPr lang="en-US" altLang="zh-CN" sz="3200">
                <a:solidFill>
                  <a:srgbClr val="000000"/>
                </a:solidFill>
                <a:latin typeface="Times New Roman"/>
                <a:cs typeface="Times New Roman" panose="02020603050405020304" charset="0"/>
                <a:sym typeface="+mn-ea"/>
              </a:rPr>
              <a:t>(</a:t>
            </a:r>
            <a:r>
              <a:rPr lang="zh-CN" altLang="zh-CN" sz="3200">
                <a:solidFill>
                  <a:srgbClr val="000000"/>
                </a:solidFill>
                <a:latin typeface="Times New Roman"/>
                <a:ea typeface="楷体" charset="-122"/>
                <a:cs typeface="Times New Roman" panose="02020603050405020304" charset="0"/>
                <a:sym typeface="+mn-ea"/>
              </a:rPr>
              <a:t>节选</a:t>
            </a:r>
            <a:r>
              <a:rPr lang="en-US" altLang="zh-CN" sz="3200">
                <a:solidFill>
                  <a:srgbClr val="000000"/>
                </a:solidFill>
                <a:latin typeface="Times New Roman"/>
                <a:cs typeface="Times New Roman" panose="02020603050405020304" charset="0"/>
                <a:sym typeface="+mn-ea"/>
              </a:rPr>
              <a:t>)</a:t>
            </a:r>
            <a:r>
              <a:rPr lang="zh-CN" altLang="zh-CN" sz="3200">
                <a:solidFill>
                  <a:srgbClr val="000000"/>
                </a:solidFill>
                <a:latin typeface="Times New Roman"/>
                <a:ea typeface="楷体" charset="-122"/>
                <a:cs typeface="Times New Roman" panose="02020603050405020304" charset="0"/>
                <a:sym typeface="+mn-ea"/>
              </a:rPr>
              <a:t>》《党费》的主要内容。</a:t>
            </a:r>
            <a:endParaRPr lang="zh-CN" altLang="zh-CN" sz="3200">
              <a:solidFill>
                <a:srgbClr val="000000"/>
              </a:solidFill>
              <a:latin typeface="NEU-BZ-S92"/>
              <a:ea typeface="方正书宋_GBK" panose="03000509000000000000" pitchFamily="65" charset="-122"/>
              <a:cs typeface="Times New Roman" panose="02020603050405020304" charset="0"/>
            </a:endParaRPr>
          </a:p>
          <a:p>
            <a:pPr defTabSz="0">
              <a:lnSpc>
                <a:spcPct val="120000"/>
              </a:lnSpc>
              <a:spcAft>
                <a:spcPct val="0"/>
              </a:spcAft>
              <a:tabLst>
                <a:tab pos="1188085"/>
                <a:tab pos="2163445"/>
                <a:tab pos="3142615"/>
                <a:tab pos="4190365"/>
              </a:tabLst>
            </a:pPr>
            <a:r>
              <a:rPr lang="zh-CN" altLang="en-US" sz="3200">
                <a:solidFill>
                  <a:srgbClr val="000000"/>
                </a:solidFill>
                <a:latin typeface="Times New Roman"/>
                <a:cs typeface="Times New Roman" panose="02020603050405020304" charset="0"/>
                <a:sym typeface="+mn-ea"/>
              </a:rPr>
              <a:t>审美鉴赏与提升：</a:t>
            </a:r>
            <a:endParaRPr lang="en-US" altLang="zh-CN" sz="3200">
              <a:solidFill>
                <a:srgbClr val="000000"/>
              </a:solidFill>
              <a:latin typeface="Times New Roman"/>
              <a:cs typeface="Times New Roman" panose="02020603050405020304" charset="0"/>
              <a:sym typeface="+mn-ea"/>
            </a:endParaRPr>
          </a:p>
          <a:p>
            <a:pPr defTabSz="0">
              <a:lnSpc>
                <a:spcPct val="120000"/>
              </a:lnSpc>
              <a:spcAft>
                <a:spcPct val="0"/>
              </a:spcAft>
              <a:tabLst>
                <a:tab pos="1188085"/>
                <a:tab pos="2163445"/>
                <a:tab pos="3142615"/>
                <a:tab pos="4190365"/>
              </a:tabLst>
            </a:pPr>
            <a:r>
              <a:rPr lang="en-US" altLang="zh-CN" sz="3200" b="1">
                <a:solidFill>
                  <a:srgbClr val="000000"/>
                </a:solidFill>
                <a:latin typeface="Times New Roman"/>
                <a:cs typeface="Times New Roman" panose="02020603050405020304" charset="0"/>
                <a:sym typeface="+mn-ea"/>
              </a:rPr>
              <a:t>2</a:t>
            </a:r>
            <a:r>
              <a:rPr lang="en-US" altLang="zh-CN" sz="3200">
                <a:solidFill>
                  <a:srgbClr val="000000"/>
                </a:solidFill>
                <a:latin typeface="Times New Roman"/>
                <a:cs typeface="Times New Roman" panose="02020603050405020304" charset="0"/>
                <a:sym typeface="+mn-ea"/>
              </a:rPr>
              <a:t>.</a:t>
            </a:r>
            <a:r>
              <a:rPr lang="en-US" altLang="zh-CN" sz="3200">
                <a:solidFill>
                  <a:srgbClr val="000000"/>
                </a:solidFill>
                <a:latin typeface="Times New Roman"/>
                <a:ea typeface="楷体" charset="-122"/>
                <a:cs typeface="Times New Roman" panose="02020603050405020304" charset="0"/>
                <a:sym typeface="+mn-ea"/>
              </a:rPr>
              <a:t> </a:t>
            </a:r>
            <a:r>
              <a:rPr lang="zh-CN" altLang="zh-CN" sz="3200">
                <a:solidFill>
                  <a:srgbClr val="000000"/>
                </a:solidFill>
                <a:latin typeface="Times New Roman"/>
                <a:ea typeface="楷体" charset="-122"/>
                <a:cs typeface="Times New Roman" panose="02020603050405020304" charset="0"/>
                <a:sym typeface="+mn-ea"/>
              </a:rPr>
              <a:t>品赏赵树理小说简洁明快、幽默生动的语言风格。</a:t>
            </a:r>
            <a:endParaRPr lang="zh-CN" altLang="zh-CN" sz="3200">
              <a:solidFill>
                <a:srgbClr val="000000"/>
              </a:solidFill>
              <a:latin typeface="NEU-BZ-S92"/>
              <a:ea typeface="方正书宋_GBK" panose="03000509000000000000" pitchFamily="65" charset="-122"/>
              <a:cs typeface="Times New Roman" panose="02020603050405020304" charset="0"/>
            </a:endParaRPr>
          </a:p>
          <a:p>
            <a:pPr defTabSz="0">
              <a:lnSpc>
                <a:spcPct val="120000"/>
              </a:lnSpc>
              <a:spcAft>
                <a:spcPct val="0"/>
              </a:spcAft>
              <a:tabLst>
                <a:tab pos="1188085"/>
                <a:tab pos="2163445"/>
                <a:tab pos="3142615"/>
                <a:tab pos="4190365"/>
              </a:tabLst>
            </a:pPr>
            <a:r>
              <a:rPr lang="zh-CN" altLang="en-US" sz="3200">
                <a:solidFill>
                  <a:srgbClr val="000000"/>
                </a:solidFill>
                <a:latin typeface="Times New Roman"/>
                <a:cs typeface="Times New Roman" panose="02020603050405020304" charset="0"/>
                <a:sym typeface="+mn-ea"/>
              </a:rPr>
              <a:t>审美鉴赏与提升：</a:t>
            </a:r>
            <a:endParaRPr lang="en-US" altLang="zh-CN" sz="3200">
              <a:solidFill>
                <a:srgbClr val="000000"/>
              </a:solidFill>
              <a:latin typeface="Times New Roman"/>
              <a:cs typeface="Times New Roman" panose="02020603050405020304" charset="0"/>
              <a:sym typeface="+mn-ea"/>
            </a:endParaRPr>
          </a:p>
          <a:p>
            <a:pPr defTabSz="0">
              <a:lnSpc>
                <a:spcPct val="120000"/>
              </a:lnSpc>
              <a:spcAft>
                <a:spcPct val="0"/>
              </a:spcAft>
              <a:tabLst>
                <a:tab pos="1188085"/>
                <a:tab pos="2163445"/>
                <a:tab pos="3142615"/>
                <a:tab pos="4190365"/>
              </a:tabLst>
            </a:pPr>
            <a:r>
              <a:rPr lang="en-US" altLang="zh-CN" sz="3200" b="1">
                <a:solidFill>
                  <a:srgbClr val="000000"/>
                </a:solidFill>
                <a:latin typeface="Times New Roman"/>
                <a:cs typeface="Times New Roman" panose="02020603050405020304" charset="0"/>
                <a:sym typeface="+mn-ea"/>
              </a:rPr>
              <a:t>3</a:t>
            </a:r>
            <a:r>
              <a:rPr lang="en-US" altLang="zh-CN" sz="3200">
                <a:solidFill>
                  <a:srgbClr val="000000"/>
                </a:solidFill>
                <a:latin typeface="Times New Roman"/>
                <a:cs typeface="Times New Roman" panose="02020603050405020304" charset="0"/>
                <a:sym typeface="+mn-ea"/>
              </a:rPr>
              <a:t>.</a:t>
            </a:r>
            <a:r>
              <a:rPr lang="zh-CN" altLang="zh-CN" sz="3200">
                <a:solidFill>
                  <a:srgbClr val="000000"/>
                </a:solidFill>
                <a:latin typeface="Times New Roman"/>
                <a:ea typeface="楷体" charset="-122"/>
                <a:cs typeface="Times New Roman" panose="02020603050405020304" charset="0"/>
                <a:sym typeface="+mn-ea"/>
              </a:rPr>
              <a:t>学习并运用小说中细节描写等艺术手法。</a:t>
            </a:r>
            <a:endParaRPr lang="zh-CN" altLang="zh-CN" sz="3200">
              <a:solidFill>
                <a:srgbClr val="000000"/>
              </a:solidFill>
              <a:latin typeface="NEU-BZ-S92"/>
              <a:ea typeface="方正书宋_GBK" panose="03000509000000000000" pitchFamily="65" charset="-122"/>
              <a:cs typeface="Times New Roman" panose="02020603050405020304" charset="0"/>
            </a:endParaRPr>
          </a:p>
          <a:p>
            <a:pPr>
              <a:lnSpc>
                <a:spcPct val="120000"/>
              </a:lnSpc>
            </a:pPr>
            <a:r>
              <a:rPr lang="zh-CN" altLang="en-US" sz="3200">
                <a:solidFill>
                  <a:srgbClr val="000000"/>
                </a:solidFill>
                <a:latin typeface="Times New Roman"/>
                <a:sym typeface="+mn-ea"/>
              </a:rPr>
              <a:t>文化传承与理解：</a:t>
            </a:r>
            <a:endParaRPr lang="en-US" altLang="zh-CN" sz="3200">
              <a:solidFill>
                <a:srgbClr val="000000"/>
              </a:solidFill>
              <a:latin typeface="Times New Roman"/>
              <a:sym typeface="+mn-ea"/>
            </a:endParaRPr>
          </a:p>
          <a:p>
            <a:pPr>
              <a:lnSpc>
                <a:spcPct val="120000"/>
              </a:lnSpc>
            </a:pPr>
            <a:r>
              <a:rPr lang="en-US" altLang="zh-CN" sz="3200" b="1">
                <a:solidFill>
                  <a:srgbClr val="000000"/>
                </a:solidFill>
                <a:latin typeface="Times New Roman"/>
                <a:sym typeface="+mn-ea"/>
              </a:rPr>
              <a:t>4</a:t>
            </a:r>
            <a:r>
              <a:rPr lang="en-US" altLang="zh-CN" sz="3200">
                <a:solidFill>
                  <a:srgbClr val="000000"/>
                </a:solidFill>
                <a:latin typeface="Times New Roman"/>
                <a:sym typeface="+mn-ea"/>
              </a:rPr>
              <a:t>.</a:t>
            </a:r>
            <a:r>
              <a:rPr lang="zh-CN" altLang="zh-CN" sz="3200">
                <a:solidFill>
                  <a:srgbClr val="000000"/>
                </a:solidFill>
                <a:latin typeface="Times New Roman"/>
                <a:ea typeface="楷体" charset="-122"/>
                <a:cs typeface="Times New Roman" panose="02020603050405020304" charset="0"/>
                <a:sym typeface="+mn-ea"/>
              </a:rPr>
              <a:t>理解并感受作品中所蕴含的思想情感。</a:t>
            </a:r>
            <a:endParaRPr lang="zh-CN" altLang="en-US"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0" presetClass="entr" presetSubtype="0" fill="hold" nodeType="afterEffect">
                                  <p:stCondLst>
                                    <p:cond delay="0"/>
                                  </p:stCondLst>
                                  <p:childTnLst>
                                    <p:set>
                                      <p:cBhvr>
                                        <p:cTn id="7" dur="1" fill="hold">
                                          <p:stCondLst>
                                            <p:cond delay="0"/>
                                          </p:stCondLst>
                                        </p:cTn>
                                        <p:tgtEl>
                                          <p:spTgt spid="3"/>
                                        </p:tgtEl>
                                        <p:attrNameLst>
                                          <p:attrName>style.visibility</p:attrName>
                                        </p:attrNameLst>
                                      </p:cBhvr>
                                      <p:to>
                                        <p:strVal val="visible"/>
                                      </p:to>
                                    </p:set>
                                    <p:animEffect transition="in" filter="fade">
                                      <p:cBhvr>
                                        <p:cTn id="8" dur="500"/>
                                        <p:tgtEl>
                                          <p:spTgt spid="3"/>
                                        </p:tgtEl>
                                      </p:cBhvr>
                                    </p:animEffect>
                                  </p:childTnLst>
                                </p:cTn>
                              </p:par>
                            </p:childTnLst>
                          </p:cTn>
                        </p:par>
                        <p:par>
                          <p:cTn id="9" fill="hold" nodeType="withGroup">
                            <p:stCondLst>
                              <p:cond delay="500"/>
                            </p:stCondLst>
                            <p:childTnLst>
                              <p:par>
                                <p:cTn id="10" presetID="22" presetClass="entr" presetSubtype="4" fill="hold" nodeType="afterEffec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2" presetClass="entr" presetSubtype="2" fill="hold" grpId="0" nodeType="withEffec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3">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3">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3">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3">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sp>
        <p:nvSpPr>
          <p:cNvPr id="16" name="矩形 15"/>
          <p:cNvSpPr>
            <a:spLocks noChangeArrowheads="1"/>
          </p:cNvSpPr>
          <p:nvPr/>
        </p:nvSpPr>
        <p:spPr bwMode="auto">
          <a:xfrm>
            <a:off x="638810" y="469265"/>
            <a:ext cx="2670810" cy="7067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defRPr>
                <a:solidFill>
                  <a:schemeClr val="tx1"/>
                </a:solidFill>
                <a:latin typeface="Calibri"/>
                <a:ea typeface="宋体" pitchFamily="2" charset="-122"/>
              </a:defRPr>
            </a:lvl1pPr>
            <a:lvl2pPr marL="742950" indent="-285750">
              <a:defRPr>
                <a:solidFill>
                  <a:schemeClr val="tx1"/>
                </a:solidFill>
                <a:latin typeface="Calibri"/>
                <a:ea typeface="宋体" pitchFamily="2" charset="-122"/>
              </a:defRPr>
            </a:lvl2pPr>
            <a:lvl3pPr marL="1143000" indent="-228600">
              <a:defRPr>
                <a:solidFill>
                  <a:schemeClr val="tx1"/>
                </a:solidFill>
                <a:latin typeface="Calibri"/>
                <a:ea typeface="宋体" pitchFamily="2" charset="-122"/>
              </a:defRPr>
            </a:lvl3pPr>
            <a:lvl4pPr marL="1600200" indent="-228600">
              <a:defRPr>
                <a:solidFill>
                  <a:schemeClr val="tx1"/>
                </a:solidFill>
                <a:latin typeface="Calibri"/>
                <a:ea typeface="宋体" pitchFamily="2" charset="-122"/>
              </a:defRPr>
            </a:lvl4pPr>
            <a:lvl5pPr marL="2057400" indent="-228600">
              <a:defRPr>
                <a:solidFill>
                  <a:schemeClr val="tx1"/>
                </a:solidFill>
                <a:latin typeface="Calibri"/>
                <a:ea typeface="宋体" pitchFamily="2" charset="-122"/>
              </a:defRPr>
            </a:lvl5pPr>
            <a:lvl6pPr marL="2514600" indent="-228600" fontAlgn="base">
              <a:spcBef>
                <a:spcPct val="0"/>
              </a:spcBef>
              <a:spcAft>
                <a:spcPct val="0"/>
              </a:spcAft>
              <a:defRPr>
                <a:solidFill>
                  <a:schemeClr val="tx1"/>
                </a:solidFill>
                <a:latin typeface="Calibri"/>
                <a:ea typeface="宋体" pitchFamily="2" charset="-122"/>
              </a:defRPr>
            </a:lvl6pPr>
            <a:lvl7pPr marL="2971800" indent="-228600" fontAlgn="base">
              <a:spcBef>
                <a:spcPct val="0"/>
              </a:spcBef>
              <a:spcAft>
                <a:spcPct val="0"/>
              </a:spcAft>
              <a:defRPr>
                <a:solidFill>
                  <a:schemeClr val="tx1"/>
                </a:solidFill>
                <a:latin typeface="Calibri"/>
                <a:ea typeface="宋体" pitchFamily="2" charset="-122"/>
              </a:defRPr>
            </a:lvl7pPr>
            <a:lvl8pPr marL="3429000" indent="-228600" fontAlgn="base">
              <a:spcBef>
                <a:spcPct val="0"/>
              </a:spcBef>
              <a:spcAft>
                <a:spcPct val="0"/>
              </a:spcAft>
              <a:defRPr>
                <a:solidFill>
                  <a:schemeClr val="tx1"/>
                </a:solidFill>
                <a:latin typeface="Calibri"/>
                <a:ea typeface="宋体" pitchFamily="2" charset="-122"/>
              </a:defRPr>
            </a:lvl8pPr>
            <a:lvl9pPr marL="3886200" indent="-228600" fontAlgn="base">
              <a:spcBef>
                <a:spcPct val="0"/>
              </a:spcBef>
              <a:spcAft>
                <a:spcPct val="0"/>
              </a:spcAft>
              <a:defRPr>
                <a:solidFill>
                  <a:schemeClr val="tx1"/>
                </a:solidFill>
                <a:latin typeface="Calibri"/>
                <a:ea typeface="宋体" pitchFamily="2" charset="-122"/>
              </a:defRPr>
            </a:lvl9pPr>
          </a:lstStyle>
          <a:p>
            <a:pPr algn="ctr"/>
            <a:r>
              <a:rPr lang="zh-CN" altLang="en-US" sz="4000">
                <a:solidFill>
                  <a:srgbClr val="F05380"/>
                </a:solidFill>
                <a:latin typeface="【嵐】芊柔体" panose="020b0604000101010104" pitchFamily="34" charset="-128"/>
                <a:cs typeface="【嵐】芊柔体" panose="020b0604000101010104" pitchFamily="34" charset="-128"/>
              </a:rPr>
              <a:t>学习目标</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rcRect l="5996" t="6482" r="4379" b="5948"/>
          <a:stretch>
            <a:fillRect/>
          </a:stretch>
        </p:blipFill>
        <p:spPr>
          <a:xfrm>
            <a:off x="4649470" y="696595"/>
            <a:ext cx="7384415" cy="6005830"/>
          </a:xfrm>
          <a:prstGeom prst="rect">
            <a:avLst/>
          </a:prstGeom>
        </p:spPr>
      </p:pic>
      <p:sp>
        <p:nvSpPr>
          <p:cNvPr id="2" name="文本框 1"/>
          <p:cNvSpPr txBox="1"/>
          <p:nvPr/>
        </p:nvSpPr>
        <p:spPr>
          <a:xfrm>
            <a:off x="194945" y="1611630"/>
            <a:ext cx="10001885" cy="3634740"/>
          </a:xfrm>
          <a:prstGeom prst="rect">
            <a:avLst/>
          </a:prstGeom>
          <a:noFill/>
        </p:spPr>
        <p:txBody>
          <a:bodyPr wrap="square" rtlCol="0" anchor="t">
            <a:spAutoFit/>
          </a:bodyPr>
          <a:lstStyle/>
          <a:p>
            <a:pPr defTabSz="0">
              <a:lnSpc>
                <a:spcPct val="120000"/>
              </a:lnSpc>
              <a:spcAft>
                <a:spcPct val="0"/>
              </a:spcAft>
              <a:tabLst>
                <a:tab pos="1188085"/>
                <a:tab pos="2163445"/>
                <a:tab pos="3142615"/>
                <a:tab pos="4190365"/>
              </a:tabLst>
            </a:pPr>
            <a:r>
              <a:rPr lang="en-US" altLang="zh-CN" sz="3200" b="1">
                <a:solidFill>
                  <a:srgbClr val="000000"/>
                </a:solidFill>
                <a:latin typeface="宋体" pitchFamily="2" charset="-122"/>
                <a:ea typeface="宋体" pitchFamily="2" charset="-122"/>
                <a:cs typeface="宋体" panose="02010600030101010101" pitchFamily="2" charset="-122"/>
                <a:sym typeface="+mn-ea"/>
              </a:rPr>
              <a:t>1</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en-US" sz="3200">
                <a:solidFill>
                  <a:srgbClr val="000000"/>
                </a:solidFill>
                <a:latin typeface="宋体" pitchFamily="2" charset="-122"/>
                <a:ea typeface="宋体" pitchFamily="2" charset="-122"/>
                <a:cs typeface="宋体" panose="02010600030101010101" pitchFamily="2" charset="-122"/>
                <a:sym typeface="+mn-ea"/>
              </a:rPr>
              <a:t>语言建构与运用：</a:t>
            </a:r>
            <a:endParaRPr lang="en-US" altLang="zh-CN" sz="3200">
              <a:solidFill>
                <a:srgbClr val="000000"/>
              </a:solidFill>
              <a:latin typeface="宋体" pitchFamily="2" charset="-122"/>
              <a:ea typeface="宋体" pitchFamily="2" charset="-122"/>
              <a:cs typeface="宋体" panose="02010600030101010101" pitchFamily="2" charset="-122"/>
              <a:sym typeface="+mn-ea"/>
            </a:endParaRPr>
          </a:p>
          <a:p>
            <a:pPr defTabSz="0">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熟悉小说环境描写的作用，感受充满诗情画意的意境美。</a:t>
            </a:r>
            <a:endParaRPr lang="zh-CN" altLang="zh-CN" sz="32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tab pos="2163445"/>
                <a:tab pos="3142615"/>
                <a:tab pos="4190365"/>
              </a:tabLst>
            </a:pPr>
            <a:r>
              <a:rPr lang="en-US" altLang="zh-CN" sz="3200" b="1">
                <a:solidFill>
                  <a:srgbClr val="000000"/>
                </a:solidFill>
                <a:latin typeface="宋体" pitchFamily="2" charset="-122"/>
                <a:ea typeface="宋体" pitchFamily="2" charset="-122"/>
                <a:cs typeface="宋体" panose="02010600030101010101" pitchFamily="2" charset="-122"/>
                <a:sym typeface="+mn-ea"/>
              </a:rPr>
              <a:t>2</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en-US" sz="3200">
                <a:solidFill>
                  <a:srgbClr val="000000"/>
                </a:solidFill>
                <a:latin typeface="宋体" pitchFamily="2" charset="-122"/>
                <a:ea typeface="宋体" pitchFamily="2" charset="-122"/>
                <a:cs typeface="宋体" panose="02010600030101010101" pitchFamily="2" charset="-122"/>
                <a:sym typeface="+mn-ea"/>
              </a:rPr>
              <a:t>审美鉴赏与创造：</a:t>
            </a:r>
            <a:endParaRPr lang="en-US" altLang="zh-CN" sz="3200">
              <a:solidFill>
                <a:srgbClr val="000000"/>
              </a:solidFill>
              <a:latin typeface="宋体" pitchFamily="2" charset="-122"/>
              <a:ea typeface="宋体" pitchFamily="2" charset="-122"/>
              <a:cs typeface="宋体" panose="02010600030101010101" pitchFamily="2" charset="-122"/>
              <a:sym typeface="+mn-ea"/>
            </a:endParaRPr>
          </a:p>
          <a:p>
            <a:pPr defTabSz="0">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领略小说人物形象的人情美。</a:t>
            </a:r>
            <a:endParaRPr lang="zh-CN" altLang="zh-CN" sz="3200">
              <a:solidFill>
                <a:srgbClr val="000000"/>
              </a:solidFill>
              <a:latin typeface="宋体" pitchFamily="2" charset="-122"/>
              <a:ea typeface="宋体" pitchFamily="2" charset="-122"/>
              <a:cs typeface="宋体" panose="02010600030101010101" pitchFamily="2" charset="-122"/>
            </a:endParaRPr>
          </a:p>
          <a:p>
            <a:pPr>
              <a:lnSpc>
                <a:spcPct val="120000"/>
              </a:lnSpc>
            </a:pPr>
            <a:r>
              <a:rPr lang="en-US" altLang="zh-CN" sz="3200" b="1">
                <a:solidFill>
                  <a:srgbClr val="000000"/>
                </a:solidFill>
                <a:latin typeface="宋体" pitchFamily="2" charset="-122"/>
                <a:ea typeface="宋体" pitchFamily="2" charset="-122"/>
                <a:cs typeface="宋体" panose="02010600030101010101" pitchFamily="2" charset="-122"/>
                <a:sym typeface="+mn-ea"/>
              </a:rPr>
              <a:t>3</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en-US" sz="3200">
                <a:solidFill>
                  <a:srgbClr val="000000"/>
                </a:solidFill>
                <a:latin typeface="宋体" pitchFamily="2" charset="-122"/>
                <a:ea typeface="宋体" pitchFamily="2" charset="-122"/>
                <a:cs typeface="宋体" panose="02010600030101010101" pitchFamily="2" charset="-122"/>
                <a:sym typeface="+mn-ea"/>
              </a:rPr>
              <a:t>文化传承与理解：</a:t>
            </a:r>
            <a:endParaRPr lang="en-US" altLang="zh-CN" sz="3200">
              <a:solidFill>
                <a:srgbClr val="000000"/>
              </a:solidFill>
              <a:latin typeface="宋体" pitchFamily="2" charset="-122"/>
              <a:ea typeface="宋体" pitchFamily="2" charset="-122"/>
              <a:cs typeface="宋体" panose="02010600030101010101" pitchFamily="2" charset="-122"/>
              <a:sym typeface="+mn-ea"/>
            </a:endParaRPr>
          </a:p>
          <a:p>
            <a:pPr>
              <a:lnSpc>
                <a:spcPct val="120000"/>
              </a:lnSpc>
            </a:pPr>
            <a:r>
              <a:rPr lang="zh-CN" altLang="zh-CN" sz="3200">
                <a:solidFill>
                  <a:srgbClr val="000000"/>
                </a:solidFill>
                <a:latin typeface="宋体" pitchFamily="2" charset="-122"/>
                <a:ea typeface="宋体" pitchFamily="2" charset="-122"/>
                <a:cs typeface="宋体" panose="02010600030101010101" pitchFamily="2" charset="-122"/>
                <a:sym typeface="+mn-ea"/>
              </a:rPr>
              <a:t>领会小说体现的乐观主义精神和朴素的爱国主义精神。</a:t>
            </a:r>
            <a:endParaRPr lang="zh-CN" altLang="en-US"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0" presetClass="entr" presetSubtype="0" fill="hold" nodeType="afterEffect">
                                  <p:stCondLst>
                                    <p:cond delay="0"/>
                                  </p:stCondLst>
                                  <p:childTnLst>
                                    <p:set>
                                      <p:cBhvr>
                                        <p:cTn id="7" dur="1" fill="hold">
                                          <p:stCondLst>
                                            <p:cond delay="0"/>
                                          </p:stCondLst>
                                        </p:cTn>
                                        <p:tgtEl>
                                          <p:spTgt spid="3"/>
                                        </p:tgtEl>
                                        <p:attrNameLst>
                                          <p:attrName>style.visibility</p:attrName>
                                        </p:attrNameLst>
                                      </p:cBhvr>
                                      <p:to>
                                        <p:strVal val="visible"/>
                                      </p:to>
                                    </p:set>
                                    <p:animEffect transition="in" filter="fade">
                                      <p:cBhvr>
                                        <p:cTn id="8" dur="500"/>
                                        <p:tgtEl>
                                          <p:spTgt spid="3"/>
                                        </p:tgtEl>
                                      </p:cBhvr>
                                    </p:animEffect>
                                  </p:childTnLst>
                                </p:cTn>
                              </p:par>
                            </p:childTnLst>
                          </p:cTn>
                        </p:par>
                        <p:par>
                          <p:cTn id="9" fill="hold" nodeType="withGroup">
                            <p:stCondLst>
                              <p:cond delay="500"/>
                            </p:stCondLst>
                            <p:childTnLst>
                              <p:par>
                                <p:cTn id="10" presetID="22" presetClass="entr" presetSubtype="4" fill="hold" nodeType="afterEffec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2" presetClass="entr" presetSubtype="2" fill="hold" grpId="0" nodeType="withEffec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知 人 论 世</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1</a:t>
            </a:r>
          </a:p>
        </p:txBody>
      </p:sp>
      <p:sp>
        <p:nvSpPr>
          <p:cNvPr id="5" name="文本框 4"/>
          <p:cNvSpPr txBox="1"/>
          <p:nvPr/>
        </p:nvSpPr>
        <p:spPr>
          <a:xfrm>
            <a:off x="107950" y="972185"/>
            <a:ext cx="11976735" cy="5692775"/>
          </a:xfrm>
          <a:prstGeom prst="rect">
            <a:avLst/>
          </a:prstGeom>
          <a:noFill/>
        </p:spPr>
        <p:txBody>
          <a:bodyPr wrap="square" rtlCol="0" anchor="t">
            <a:spAutoFit/>
          </a:bodyPr>
          <a:lstStyle/>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赵树理(1906</a:t>
            </a:r>
            <a:r>
              <a:rPr lang="en-US" altLang="zh-CN" sz="2800" smtClean="0">
                <a:solidFill>
                  <a:schemeClr val="tx1">
                    <a:lumMod val="75000"/>
                    <a:lumOff val="25000"/>
                  </a:schemeClr>
                </a:solidFill>
                <a:latin typeface="宋体" pitchFamily="2" charset="-122"/>
                <a:ea typeface="宋体" pitchFamily="2" charset="-122"/>
                <a:cs typeface="宋体" panose="02010600030101010101" pitchFamily="2" charset="-122"/>
              </a:rPr>
              <a:t>-</a:t>
            </a: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1970)小说家。原名赵树礼。</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笔名老西、尚在、黑丑、何化鲁、甲土、吉成等。</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山西沁水人。自幼喜爱地方戏剧和民间文艺。</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1923年高小毕业后，曾在本县乡村教小学。</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1925年考人山西省立第四师范学校学习，对“五四”新文艺极感兴趣。1927年加入中国共产党。1929年春被捕。</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1930年春获释后， 在沁水、太原、太谷等地流浪，</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做过小学教员，也写过诗文。1936年夏到上党公立简易乡村师范教语文。</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抗战爆发后参加革命并重新加入中国共产党。</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1938年至1940年，先后任《黄河日报》(太南版)、一二九师《人民报》副刊编辑，华北《新华日报》校对。</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其后调到太行区委宣传部工作。</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1943年发表了优秀短篇小说《小二黑结婚》。</a:t>
            </a: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知 人 论 世</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1</a:t>
            </a:r>
          </a:p>
        </p:txBody>
      </p:sp>
      <p:sp>
        <p:nvSpPr>
          <p:cNvPr id="5" name="文本框 4"/>
          <p:cNvSpPr txBox="1"/>
          <p:nvPr/>
        </p:nvSpPr>
        <p:spPr>
          <a:xfrm>
            <a:off x="157480" y="1202690"/>
            <a:ext cx="11877675" cy="4831080"/>
          </a:xfrm>
          <a:prstGeom prst="rect">
            <a:avLst/>
          </a:prstGeom>
          <a:noFill/>
        </p:spPr>
        <p:txBody>
          <a:bodyPr wrap="square" rtlCol="0" anchor="t">
            <a:spAutoFit/>
          </a:bodyPr>
          <a:lstStyle/>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1944年后，到华北新华书店工作，任《新大众》报编辑。</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北平解放后，先后任北京《工人日报》记者、《说说唱唱》主编、</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《曲艺》主编、《人民文学》编委、全国文联委员、</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作协理事、中国曲艺工作者协会主席等职。</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1964年回山西工作，曾兼任中共晋城县委副书记。</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“文化大革命”中惨遭林彪、“四人帮”一伙诬陷与迫害，</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1970年9月23日含冤去世。</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主要作品有短篇小说《小二黑结婚》《孟祥英翻身》《登记》，</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中篇小说《李有才板话》《邪不压正》，</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长篇小说《三里湾》，短篇小说集《下乡集》，</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sym typeface="+mn-ea"/>
              </a:rPr>
              <a:t>文学评论集《三复集》以及《赵树理文集》(四卷)等。</a:t>
            </a:r>
            <a:endParaRPr lang="zh-CN" altLang="en-US" sz="280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写 作 背 景</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2</a:t>
            </a:r>
          </a:p>
        </p:txBody>
      </p:sp>
      <p:sp>
        <p:nvSpPr>
          <p:cNvPr id="5" name="文本框 4"/>
          <p:cNvSpPr txBox="1"/>
          <p:nvPr/>
        </p:nvSpPr>
        <p:spPr>
          <a:xfrm>
            <a:off x="89535" y="1316355"/>
            <a:ext cx="12102465" cy="4225925"/>
          </a:xfrm>
          <a:prstGeom prst="rect">
            <a:avLst/>
          </a:prstGeom>
          <a:noFill/>
        </p:spPr>
        <p:txBody>
          <a:bodyPr wrap="square" rtlCol="0" anchor="t">
            <a:spAutoFit/>
          </a:bodyPr>
          <a:lstStyle/>
          <a:p>
            <a:pPr algn="ct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小二黑结婚</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节选</a:t>
            </a:r>
            <a:r>
              <a:rPr lang="en-US" altLang="zh-CN" sz="2800">
                <a:solidFill>
                  <a:srgbClr val="000000"/>
                </a:solidFill>
                <a:latin typeface="宋体" pitchFamily="2" charset="-122"/>
                <a:ea typeface="宋体" pitchFamily="2" charset="-122"/>
                <a:cs typeface="宋体" panose="02010600030101010101" pitchFamily="2" charset="-122"/>
                <a:sym typeface="+mn-ea"/>
              </a:rPr>
              <a:t>)</a:t>
            </a:r>
            <a:endParaRPr lang="zh-CN" altLang="zh-CN" sz="28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tab pos="2163445"/>
                <a:tab pos="3142615"/>
                <a:tab pos="4190365"/>
              </a:tabLst>
            </a:pPr>
            <a:r>
              <a:rPr lang="en-US" altLang="zh-CN" sz="2800">
                <a:solidFill>
                  <a:srgbClr val="000000"/>
                </a:solidFill>
                <a:latin typeface="宋体" pitchFamily="2" charset="-122"/>
                <a:ea typeface="宋体" pitchFamily="2" charset="-122"/>
                <a:cs typeface="宋体" panose="02010600030101010101" pitchFamily="2" charset="-122"/>
                <a:sym typeface="+mn-ea"/>
              </a:rPr>
              <a:t>1943</a:t>
            </a:r>
            <a:r>
              <a:rPr lang="zh-CN" altLang="zh-CN" sz="2800">
                <a:solidFill>
                  <a:srgbClr val="000000"/>
                </a:solidFill>
                <a:latin typeface="宋体" pitchFamily="2" charset="-122"/>
                <a:ea typeface="宋体" pitchFamily="2" charset="-122"/>
                <a:cs typeface="宋体" panose="02010600030101010101" pitchFamily="2" charset="-122"/>
                <a:sym typeface="+mn-ea"/>
              </a:rPr>
              <a:t>年</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在中共北方局从事抗日宣传工作的赵树理</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在深入辽县</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今山西左权县</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农村搞调研时</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听到了一个悲剧故事：</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青年男女岳冬至和智英祥在追求自由恋爱的过程中</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受到双方父母的阻挠</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以致岳冬至被人打死。</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于是</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自小就生长在山西沃土上、</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有着深厚生活积淀的赵树理便以此为原型</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创作出一篇鞭挞封建思想、赞扬婚姻自主的短篇小说《小二黑结婚》。</a:t>
            </a:r>
            <a:r>
              <a:rPr lang="en-US" altLang="zh-CN" sz="2800">
                <a:solidFill>
                  <a:srgbClr val="000000"/>
                </a:solidFill>
                <a:latin typeface="宋体" pitchFamily="2" charset="-122"/>
                <a:ea typeface="宋体" pitchFamily="2" charset="-122"/>
                <a:cs typeface="宋体" panose="02010600030101010101" pitchFamily="2" charset="-122"/>
                <a:sym typeface="+mn-ea"/>
              </a:rPr>
              <a:t> </a:t>
            </a:r>
            <a:endPar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20015" y="972185"/>
            <a:ext cx="11951335" cy="5775960"/>
          </a:xfrm>
          <a:prstGeom prst="rect">
            <a:avLst/>
          </a:prstGeom>
          <a:noFill/>
        </p:spPr>
        <p:txBody>
          <a:bodyPr wrap="square" rtlCol="0" anchor="t">
            <a:spAutoFit/>
          </a:bodyPr>
          <a:lstStyle/>
          <a:p>
            <a:pPr algn="ctr" defTabSz="914400" fontAlgn="auto">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山药蛋派</a:t>
            </a:r>
            <a:endParaRPr lang="zh-CN" altLang="zh-CN" sz="2800">
              <a:solidFill>
                <a:srgbClr val="000000"/>
              </a:solidFill>
              <a:latin typeface="宋体" pitchFamily="2" charset="-122"/>
              <a:ea typeface="宋体" pitchFamily="2" charset="-122"/>
              <a:cs typeface="宋体" panose="02010600030101010101" pitchFamily="2" charset="-122"/>
            </a:endParaRPr>
          </a:p>
          <a:p>
            <a:pPr defTabSz="914400" fontAlgn="auto">
              <a:lnSpc>
                <a:spcPct val="120000"/>
              </a:lnSpc>
              <a:spcAft>
                <a:spcPct val="0"/>
              </a:spcAft>
              <a:tabLst>
                <a:tab pos="1188085"/>
                <a:tab pos="2163445"/>
                <a:tab pos="3142615"/>
                <a:tab pos="4190365"/>
              </a:tabLst>
            </a:pP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山药蛋派</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是中国当代小说流派之一</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形成于</a:t>
            </a:r>
            <a:r>
              <a:rPr lang="en-US" altLang="zh-CN" sz="2800">
                <a:solidFill>
                  <a:srgbClr val="000000"/>
                </a:solidFill>
                <a:latin typeface="宋体" pitchFamily="2" charset="-122"/>
                <a:ea typeface="宋体" pitchFamily="2" charset="-122"/>
                <a:cs typeface="宋体" panose="02010600030101010101" pitchFamily="2" charset="-122"/>
                <a:sym typeface="+mn-ea"/>
              </a:rPr>
              <a:t>20</a:t>
            </a:r>
            <a:r>
              <a:rPr lang="zh-CN" altLang="zh-CN" sz="2800">
                <a:solidFill>
                  <a:srgbClr val="000000"/>
                </a:solidFill>
                <a:latin typeface="宋体" pitchFamily="2" charset="-122"/>
                <a:ea typeface="宋体" pitchFamily="2" charset="-122"/>
                <a:cs typeface="宋体" panose="02010600030101010101" pitchFamily="2" charset="-122"/>
                <a:sym typeface="+mn-ea"/>
              </a:rPr>
              <a:t>世纪</a:t>
            </a:r>
            <a:r>
              <a:rPr lang="en-US" altLang="zh-CN" sz="2800">
                <a:solidFill>
                  <a:srgbClr val="000000"/>
                </a:solidFill>
                <a:latin typeface="宋体" pitchFamily="2" charset="-122"/>
                <a:ea typeface="宋体" pitchFamily="2" charset="-122"/>
                <a:cs typeface="宋体" panose="02010600030101010101" pitchFamily="2" charset="-122"/>
                <a:sym typeface="+mn-ea"/>
              </a:rPr>
              <a:t>50</a:t>
            </a:r>
            <a:r>
              <a:rPr lang="zh-CN" altLang="zh-CN" sz="2800">
                <a:solidFill>
                  <a:srgbClr val="000000"/>
                </a:solidFill>
                <a:latin typeface="宋体" pitchFamily="2" charset="-122"/>
                <a:ea typeface="宋体" pitchFamily="2" charset="-122"/>
                <a:cs typeface="宋体" panose="02010600030101010101" pitchFamily="2" charset="-122"/>
                <a:sym typeface="+mn-ea"/>
              </a:rPr>
              <a:t>年代至</a:t>
            </a:r>
            <a:r>
              <a:rPr lang="en-US" altLang="zh-CN" sz="2800">
                <a:solidFill>
                  <a:srgbClr val="000000"/>
                </a:solidFill>
                <a:latin typeface="宋体" pitchFamily="2" charset="-122"/>
                <a:ea typeface="宋体" pitchFamily="2" charset="-122"/>
                <a:cs typeface="宋体" panose="02010600030101010101" pitchFamily="2" charset="-122"/>
                <a:sym typeface="+mn-ea"/>
              </a:rPr>
              <a:t>60</a:t>
            </a:r>
            <a:r>
              <a:rPr lang="zh-CN" altLang="zh-CN" sz="2800">
                <a:solidFill>
                  <a:srgbClr val="000000"/>
                </a:solidFill>
                <a:latin typeface="宋体" pitchFamily="2" charset="-122"/>
                <a:ea typeface="宋体" pitchFamily="2" charset="-122"/>
                <a:cs typeface="宋体" panose="02010600030101010101" pitchFamily="2" charset="-122"/>
                <a:sym typeface="+mn-ea"/>
              </a:rPr>
              <a:t>年代中期</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指以赵树理为代表的一个当代的文学流派。</a:t>
            </a:r>
          </a:p>
          <a:p>
            <a:pPr defTabSz="914400" fontAlgn="auto">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主要作家还有马烽、西戎、李束为、孙谦、胡正等</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人称</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西李马胡孙</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en-US"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他们都是山西农村土生土长的作家</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有比较深厚的农村生活基础。</a:t>
            </a:r>
          </a:p>
          <a:p>
            <a:pPr defTabSz="914400" fontAlgn="auto">
              <a:lnSpc>
                <a:spcPct val="120000"/>
              </a:lnSpc>
              <a:spcAft>
                <a:spcPct val="0"/>
              </a:spcAft>
              <a:tabLst>
                <a:tab pos="1188085"/>
                <a:tab pos="2163445"/>
                <a:tab pos="3142615"/>
                <a:tab pos="4190365"/>
              </a:tabLst>
            </a:pPr>
            <a:r>
              <a:rPr lang="en-US" altLang="zh-CN" sz="2800" u="sng">
                <a:solidFill>
                  <a:srgbClr val="FF0000"/>
                </a:solidFill>
                <a:latin typeface="宋体" pitchFamily="2" charset="-122"/>
                <a:ea typeface="宋体" pitchFamily="2" charset="-122"/>
                <a:cs typeface="宋体" panose="02010600030101010101" pitchFamily="2" charset="-122"/>
                <a:sym typeface="+mn-ea"/>
              </a:rPr>
              <a:t>“</a:t>
            </a:r>
            <a:r>
              <a:rPr lang="zh-CN" altLang="zh-CN" sz="2800" u="sng">
                <a:solidFill>
                  <a:srgbClr val="FF0000"/>
                </a:solidFill>
                <a:latin typeface="宋体" pitchFamily="2" charset="-122"/>
                <a:ea typeface="宋体" pitchFamily="2" charset="-122"/>
                <a:cs typeface="宋体" panose="02010600030101010101" pitchFamily="2" charset="-122"/>
                <a:sym typeface="+mn-ea"/>
              </a:rPr>
              <a:t>山药蛋派</a:t>
            </a:r>
            <a:r>
              <a:rPr lang="en-US" altLang="zh-CN" sz="2800" u="sng">
                <a:solidFill>
                  <a:srgbClr val="FF0000"/>
                </a:solidFill>
                <a:latin typeface="宋体" pitchFamily="2" charset="-122"/>
                <a:ea typeface="宋体" pitchFamily="2" charset="-122"/>
                <a:cs typeface="宋体" panose="02010600030101010101" pitchFamily="2" charset="-122"/>
                <a:sym typeface="+mn-ea"/>
              </a:rPr>
              <a:t>”</a:t>
            </a:r>
            <a:r>
              <a:rPr lang="zh-CN" altLang="zh-CN" sz="2800" u="sng">
                <a:solidFill>
                  <a:srgbClr val="FF0000"/>
                </a:solidFill>
                <a:latin typeface="宋体" pitchFamily="2" charset="-122"/>
                <a:ea typeface="宋体" pitchFamily="2" charset="-122"/>
                <a:cs typeface="宋体" panose="02010600030101010101" pitchFamily="2" charset="-122"/>
                <a:sym typeface="+mn-ea"/>
              </a:rPr>
              <a:t>继承和发展了我国古典小说和说唱文学的传统</a:t>
            </a:r>
            <a:r>
              <a:rPr lang="en-US" altLang="zh-CN" sz="2800" u="sng">
                <a:solidFill>
                  <a:srgbClr val="FF0000"/>
                </a:solidFill>
                <a:latin typeface="宋体" pitchFamily="2" charset="-122"/>
                <a:ea typeface="宋体" pitchFamily="2" charset="-122"/>
                <a:cs typeface="宋体" panose="02010600030101010101" pitchFamily="2" charset="-122"/>
                <a:sym typeface="+mn-ea"/>
              </a:rPr>
              <a:t>,</a:t>
            </a:r>
          </a:p>
          <a:p>
            <a:pPr defTabSz="914400" fontAlgn="auto">
              <a:lnSpc>
                <a:spcPct val="120000"/>
              </a:lnSpc>
              <a:spcAft>
                <a:spcPct val="0"/>
              </a:spcAft>
              <a:tabLst>
                <a:tab pos="1188085"/>
                <a:tab pos="2163445"/>
                <a:tab pos="3142615"/>
                <a:tab pos="4190365"/>
              </a:tabLst>
            </a:pPr>
            <a:r>
              <a:rPr lang="zh-CN" altLang="zh-CN" sz="2800" b="1">
                <a:solidFill>
                  <a:srgbClr val="FF0000"/>
                </a:solidFill>
                <a:latin typeface="宋体" pitchFamily="2" charset="-122"/>
                <a:ea typeface="宋体" pitchFamily="2" charset="-122"/>
                <a:cs typeface="宋体" panose="02010600030101010101" pitchFamily="2" charset="-122"/>
                <a:sym typeface="+mn-ea"/>
              </a:rPr>
              <a:t>以叙述故事为主</a:t>
            </a:r>
            <a:r>
              <a:rPr lang="en-US" altLang="zh-CN" sz="2800" b="1">
                <a:solidFill>
                  <a:srgbClr val="FF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将对人物情景的描写融于故事叙述之中</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结构顺当</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层次分明。</a:t>
            </a:r>
          </a:p>
          <a:p>
            <a:pPr defTabSz="914400" fontAlgn="auto">
              <a:lnSpc>
                <a:spcPct val="120000"/>
              </a:lnSpc>
              <a:spcAft>
                <a:spcPct val="0"/>
              </a:spcAft>
              <a:tabLst>
                <a:tab pos="1188085"/>
                <a:tab pos="2163445"/>
                <a:tab pos="3142615"/>
                <a:tab pos="4190365"/>
              </a:tabLst>
            </a:pPr>
            <a:r>
              <a:rPr lang="zh-CN" altLang="zh-CN" sz="2800" b="1" u="sng">
                <a:solidFill>
                  <a:srgbClr val="FF0000"/>
                </a:solidFill>
                <a:latin typeface="宋体" pitchFamily="2" charset="-122"/>
                <a:ea typeface="宋体" pitchFamily="2" charset="-122"/>
                <a:cs typeface="宋体" panose="02010600030101010101" pitchFamily="2" charset="-122"/>
                <a:sym typeface="+mn-ea"/>
              </a:rPr>
              <a:t>人物</a:t>
            </a:r>
            <a:r>
              <a:rPr lang="zh-CN" altLang="zh-CN" sz="2800">
                <a:solidFill>
                  <a:srgbClr val="000000"/>
                </a:solidFill>
                <a:latin typeface="宋体" pitchFamily="2" charset="-122"/>
                <a:ea typeface="宋体" pitchFamily="2" charset="-122"/>
                <a:cs typeface="宋体" panose="02010600030101010101" pitchFamily="2" charset="-122"/>
                <a:sym typeface="+mn-ea"/>
              </a:rPr>
              <a:t>性格主要通过语言和行动来展示</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善于选择和运用内涵丰富的</a:t>
            </a:r>
            <a:r>
              <a:rPr lang="zh-CN" altLang="zh-CN" sz="2800" b="1" u="sng">
                <a:solidFill>
                  <a:srgbClr val="FF0000"/>
                </a:solidFill>
                <a:latin typeface="宋体" pitchFamily="2" charset="-122"/>
                <a:ea typeface="宋体" pitchFamily="2" charset="-122"/>
                <a:cs typeface="宋体" panose="02010600030101010101" pitchFamily="2" charset="-122"/>
                <a:sym typeface="+mn-ea"/>
              </a:rPr>
              <a:t>细节描写</a:t>
            </a:r>
            <a:r>
              <a:rPr lang="zh-CN" altLang="zh-CN"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20000"/>
              </a:lnSpc>
              <a:spcAft>
                <a:spcPct val="0"/>
              </a:spcAft>
              <a:tabLst>
                <a:tab pos="1188085"/>
                <a:tab pos="2163445"/>
                <a:tab pos="3142615"/>
                <a:tab pos="4190365"/>
              </a:tabLst>
            </a:pPr>
            <a:r>
              <a:rPr lang="zh-CN" altLang="zh-CN" sz="2800" b="1" u="sng">
                <a:solidFill>
                  <a:srgbClr val="FF0000"/>
                </a:solidFill>
                <a:latin typeface="宋体" pitchFamily="2" charset="-122"/>
                <a:ea typeface="宋体" pitchFamily="2" charset="-122"/>
                <a:cs typeface="宋体" panose="02010600030101010101" pitchFamily="2" charset="-122"/>
                <a:sym typeface="+mn-ea"/>
              </a:rPr>
              <a:t>语言</a:t>
            </a:r>
            <a:r>
              <a:rPr lang="zh-CN" altLang="zh-CN" sz="2800">
                <a:solidFill>
                  <a:srgbClr val="000000"/>
                </a:solidFill>
                <a:latin typeface="宋体" pitchFamily="2" charset="-122"/>
                <a:ea typeface="宋体" pitchFamily="2" charset="-122"/>
                <a:cs typeface="宋体" panose="02010600030101010101" pitchFamily="2" charset="-122"/>
                <a:sym typeface="+mn-ea"/>
              </a:rPr>
              <a:t>朴素、凝练</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作品通俗易懂</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具有浓厚的</a:t>
            </a:r>
            <a:r>
              <a:rPr lang="zh-CN" altLang="zh-CN" sz="2800" b="1" u="sng">
                <a:solidFill>
                  <a:srgbClr val="FF0000"/>
                </a:solidFill>
                <a:latin typeface="宋体" pitchFamily="2" charset="-122"/>
                <a:ea typeface="宋体" pitchFamily="2" charset="-122"/>
                <a:cs typeface="宋体" panose="02010600030101010101" pitchFamily="2" charset="-122"/>
                <a:sym typeface="+mn-ea"/>
              </a:rPr>
              <a:t>民族风格和地方色彩</a:t>
            </a:r>
            <a:r>
              <a:rPr lang="zh-CN" altLang="zh-CN" sz="2800">
                <a:solidFill>
                  <a:srgbClr val="000000"/>
                </a:solidFill>
                <a:latin typeface="宋体" pitchFamily="2" charset="-122"/>
                <a:ea typeface="宋体" pitchFamily="2" charset="-122"/>
                <a:cs typeface="宋体" panose="02010600030101010101" pitchFamily="2" charset="-122"/>
                <a:sym typeface="+mn-ea"/>
              </a:rPr>
              <a:t>。</a:t>
            </a:r>
            <a:endPar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3</a:t>
            </a:r>
          </a:p>
        </p:txBody>
      </p:sp>
      <p:sp>
        <p:nvSpPr>
          <p:cNvPr id="5" name="文本框 4"/>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文 学 常 识</a:t>
            </a: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20650" y="1492250"/>
            <a:ext cx="11951335" cy="4615815"/>
          </a:xfrm>
          <a:prstGeom prst="rect">
            <a:avLst/>
          </a:prstGeom>
          <a:noFill/>
        </p:spPr>
        <p:txBody>
          <a:bodyPr wrap="square" rtlCol="0" anchor="t">
            <a:spAutoFit/>
          </a:bodyPr>
          <a:lstStyle/>
          <a:p>
            <a:pPr algn="ctr" defTabSz="914400" fontAlgn="auto">
              <a:lnSpc>
                <a:spcPct val="15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小二黑结婚</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节选</a:t>
            </a:r>
            <a:r>
              <a:rPr lang="en-US" altLang="zh-CN" sz="2800">
                <a:solidFill>
                  <a:srgbClr val="000000"/>
                </a:solidFill>
                <a:latin typeface="宋体" pitchFamily="2" charset="-122"/>
                <a:ea typeface="宋体" pitchFamily="2" charset="-122"/>
                <a:cs typeface="宋体" panose="02010600030101010101" pitchFamily="2" charset="-122"/>
                <a:sym typeface="+mn-ea"/>
              </a:rPr>
              <a:t>)</a:t>
            </a:r>
            <a:endParaRPr lang="zh-CN" altLang="zh-CN" sz="2800">
              <a:solidFill>
                <a:srgbClr val="000000"/>
              </a:solidFill>
              <a:latin typeface="宋体" pitchFamily="2" charset="-122"/>
              <a:ea typeface="宋体" pitchFamily="2" charset="-122"/>
              <a:cs typeface="宋体" panose="02010600030101010101" pitchFamily="2" charset="-122"/>
            </a:endParaRPr>
          </a:p>
          <a:p>
            <a:pPr defTabSz="914400" fontAlgn="auto">
              <a:lnSpc>
                <a:spcPct val="15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小说描写的是根据地一对青年男女小二黑和小芹在争取婚姻自主的斗争中</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得到民主政权的支持</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斗败了封建势力</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获得胜利的故事。</a:t>
            </a:r>
          </a:p>
          <a:p>
            <a:pPr defTabSz="914400" fontAlgn="auto">
              <a:lnSpc>
                <a:spcPct val="15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小说不仅热情讴歌了自由恋爱的胜利</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5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更歌颂了农民进步的新思想战胜了愚昧、落后、迷信的封建旧思想</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5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歌颂了农民反对封建势力的胜利</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914400" fontAlgn="auto">
              <a:lnSpc>
                <a:spcPct val="15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从而对解放区新建立的民主政权进行了热情的赞颂。</a:t>
            </a:r>
            <a:endPar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4</a:t>
            </a:r>
          </a:p>
        </p:txBody>
      </p:sp>
      <p:sp>
        <p:nvSpPr>
          <p:cNvPr id="5" name="文本框 4"/>
          <p:cNvSpPr txBox="1"/>
          <p:nvPr/>
        </p:nvSpPr>
        <p:spPr>
          <a:xfrm>
            <a:off x="1494790" y="253365"/>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预 习 任 务</a:t>
            </a:r>
          </a:p>
        </p:txBody>
      </p:sp>
      <p:sp>
        <p:nvSpPr>
          <p:cNvPr id="6" name="文本框 5"/>
          <p:cNvSpPr txBox="1"/>
          <p:nvPr/>
        </p:nvSpPr>
        <p:spPr>
          <a:xfrm>
            <a:off x="4302760" y="198438"/>
            <a:ext cx="6583680" cy="607695"/>
          </a:xfrm>
          <a:prstGeom prst="rect">
            <a:avLst/>
          </a:prstGeom>
          <a:noFill/>
        </p:spPr>
        <p:txBody>
          <a:bodyPr wrap="none" rtlCol="0" anchor="ctr">
            <a:spAutoFit/>
          </a:bodyPr>
          <a:lstStyle/>
          <a:p>
            <a:pPr>
              <a:lnSpc>
                <a:spcPct val="120000"/>
              </a:lnSpc>
            </a:pPr>
            <a:r>
              <a:rPr lang="zh-CN" altLang="en-US" sz="2800" smtClean="0">
                <a:solidFill>
                  <a:schemeClr val="tx1"/>
                </a:solidFill>
                <a:latin typeface="宋体" pitchFamily="2" charset="-122"/>
                <a:ea typeface="宋体" pitchFamily="2" charset="-122"/>
              </a:rPr>
              <a:t>请用自己的话概括故事情节和小说主题。</a:t>
            </a: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pic>
        <p:nvPicPr>
          <p:cNvPr id="14" name="A13.eps" descr="id:2147493188;FounderCES"/>
          <p:cNvPicPr>
            <a:picLocks noChangeAspect="1"/>
          </p:cNvPicPr>
          <p:nvPr/>
        </p:nvPicPr>
        <p:blipFill>
          <a:blip r:embed="rId4"/>
          <a:stretch>
            <a:fillRect/>
          </a:stretch>
        </p:blipFill>
        <p:spPr>
          <a:xfrm>
            <a:off x="118110" y="1096010"/>
            <a:ext cx="11973560" cy="5214620"/>
          </a:xfrm>
          <a:prstGeom prst="rect">
            <a:avLst/>
          </a:prstGeom>
        </p:spPr>
      </p:pic>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4</a:t>
            </a:r>
          </a:p>
        </p:txBody>
      </p:sp>
      <p:sp>
        <p:nvSpPr>
          <p:cNvPr id="5" name="文本框 4"/>
          <p:cNvSpPr txBox="1"/>
          <p:nvPr/>
        </p:nvSpPr>
        <p:spPr>
          <a:xfrm>
            <a:off x="1494790" y="253365"/>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预 习 任 务</a:t>
            </a: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924560" y="2386965"/>
            <a:ext cx="10342880" cy="1863090"/>
          </a:xfrm>
          <a:prstGeom prst="rect">
            <a:avLst/>
          </a:prstGeom>
          <a:noFill/>
        </p:spPr>
        <p:txBody>
          <a:bodyPr wrap="none" rtlCol="0" anchor="t">
            <a:spAutoFit/>
          </a:bodyPr>
          <a:lstStyle/>
          <a:p>
            <a:pPr algn="l" defTabSz="0" fontAlgn="auto">
              <a:lnSpc>
                <a:spcPct val="120000"/>
              </a:lnSpc>
              <a:spcAft>
                <a:spcPct val="0"/>
              </a:spcAft>
              <a:tabLst>
                <a:tab pos="1188085"/>
                <a:tab pos="2163445"/>
                <a:tab pos="3142615"/>
                <a:tab pos="4190365"/>
              </a:tabLst>
            </a:pPr>
            <a:r>
              <a:rPr lang="en-US" altLang="zh-CN" sz="3200">
                <a:solidFill>
                  <a:srgbClr val="000000"/>
                </a:solidFill>
                <a:latin typeface="宋体" pitchFamily="2" charset="-122"/>
                <a:ea typeface="宋体" pitchFamily="2" charset="-122"/>
                <a:cs typeface="宋体" panose="02010600030101010101" pitchFamily="2" charset="-122"/>
                <a:sym typeface="+mn-ea"/>
              </a:rPr>
              <a:t>1.</a:t>
            </a:r>
            <a:r>
              <a:rPr lang="zh-CN" altLang="zh-CN" sz="3200">
                <a:solidFill>
                  <a:srgbClr val="000000"/>
                </a:solidFill>
                <a:latin typeface="宋体" pitchFamily="2" charset="-122"/>
                <a:ea typeface="宋体" pitchFamily="2" charset="-122"/>
                <a:cs typeface="宋体" panose="02010600030101010101" pitchFamily="2" charset="-122"/>
                <a:sym typeface="+mn-ea"/>
              </a:rPr>
              <a:t>试结合所选文本探究二诸葛、三仙姑同中有异的性格。</a:t>
            </a:r>
          </a:p>
          <a:p>
            <a:pPr algn="l" defTabSz="0" fontAlgn="auto">
              <a:lnSpc>
                <a:spcPct val="120000"/>
              </a:lnSpc>
              <a:spcAft>
                <a:spcPct val="0"/>
              </a:spcAft>
              <a:tabLst>
                <a:tab pos="1188085"/>
                <a:tab pos="2163445"/>
                <a:tab pos="3142615"/>
                <a:tab pos="4190365"/>
              </a:tabLst>
            </a:pPr>
            <a:endParaRPr lang="zh-CN" altLang="en-US" sz="3200" smtClean="0">
              <a:solidFill>
                <a:schemeClr val="tx1">
                  <a:lumMod val="75000"/>
                  <a:lumOff val="25000"/>
                </a:schemeClr>
              </a:solidFill>
              <a:latin typeface="宋体" pitchFamily="2" charset="-122"/>
              <a:ea typeface="宋体" pitchFamily="2" charset="-122"/>
              <a:cs typeface="宋体" panose="02010600030101010101" pitchFamily="2" charset="-122"/>
            </a:endParaRPr>
          </a:p>
          <a:p>
            <a:pPr algn="l" defTabSz="0" fontAlgn="auto">
              <a:lnSpc>
                <a:spcPct val="120000"/>
              </a:lnSpc>
              <a:spcAft>
                <a:spcPct val="0"/>
              </a:spcAft>
              <a:tabLst>
                <a:tab pos="1188085"/>
                <a:tab pos="2163445"/>
                <a:tab pos="3142615"/>
                <a:tab pos="4190365"/>
              </a:tabLst>
            </a:pPr>
            <a:r>
              <a:rPr lang="en-US" altLang="zh-CN" sz="3200">
                <a:solidFill>
                  <a:srgbClr val="000000"/>
                </a:solidFill>
                <a:latin typeface="宋体" pitchFamily="2" charset="-122"/>
                <a:ea typeface="宋体" pitchFamily="2" charset="-122"/>
                <a:cs typeface="宋体" panose="02010600030101010101" pitchFamily="2" charset="-122"/>
                <a:sym typeface="+mn-ea"/>
              </a:rPr>
              <a:t>2.</a:t>
            </a:r>
            <a:r>
              <a:rPr lang="zh-CN" altLang="zh-CN" sz="3200">
                <a:solidFill>
                  <a:srgbClr val="000000"/>
                </a:solidFill>
                <a:latin typeface="宋体" pitchFamily="2" charset="-122"/>
                <a:ea typeface="宋体" pitchFamily="2" charset="-122"/>
                <a:cs typeface="宋体" panose="02010600030101010101" pitchFamily="2" charset="-122"/>
                <a:sym typeface="+mn-ea"/>
              </a:rPr>
              <a:t>小说在语言表达方面有什么特色</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zh-CN" altLang="en-US"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文本框 4"/>
          <p:cNvSpPr txBox="1"/>
          <p:nvPr/>
        </p:nvSpPr>
        <p:spPr>
          <a:xfrm>
            <a:off x="1494790" y="253365"/>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小 组 探 究</a:t>
            </a: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文本框 4"/>
          <p:cNvSpPr txBox="1"/>
          <p:nvPr/>
        </p:nvSpPr>
        <p:spPr>
          <a:xfrm>
            <a:off x="1282700" y="253365"/>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归 纳 总 结 一</a:t>
            </a:r>
          </a:p>
        </p:txBody>
      </p:sp>
      <p:sp>
        <p:nvSpPr>
          <p:cNvPr id="2" name="文本框 1"/>
          <p:cNvSpPr txBox="1"/>
          <p:nvPr/>
        </p:nvSpPr>
        <p:spPr>
          <a:xfrm>
            <a:off x="4103370" y="198755"/>
            <a:ext cx="8361680" cy="607695"/>
          </a:xfrm>
          <a:prstGeom prst="rect">
            <a:avLst/>
          </a:prstGeom>
          <a:noFill/>
        </p:spPr>
        <p:txBody>
          <a:bodyPr wrap="none" rtlCol="0" anchor="t">
            <a:spAutoFit/>
          </a:bodyPr>
          <a:lstStyle/>
          <a:p>
            <a:pPr>
              <a:lnSpc>
                <a:spcPct val="120000"/>
              </a:lnSpc>
            </a:pPr>
            <a:r>
              <a:rPr lang="en-US" altLang="zh-CN" sz="2800">
                <a:solidFill>
                  <a:srgbClr val="000000"/>
                </a:solidFill>
                <a:latin typeface="宋体" pitchFamily="2" charset="-122"/>
                <a:ea typeface="宋体" pitchFamily="2" charset="-122"/>
                <a:cs typeface="宋体" panose="02010600030101010101" pitchFamily="2" charset="-122"/>
                <a:sym typeface="+mn-ea"/>
              </a:rPr>
              <a:t>1.</a:t>
            </a:r>
            <a:r>
              <a:rPr lang="zh-CN" altLang="zh-CN" sz="2800">
                <a:solidFill>
                  <a:srgbClr val="000000"/>
                </a:solidFill>
                <a:latin typeface="宋体" pitchFamily="2" charset="-122"/>
                <a:ea typeface="宋体" pitchFamily="2" charset="-122"/>
                <a:cs typeface="宋体" panose="02010600030101010101" pitchFamily="2" charset="-122"/>
                <a:sym typeface="+mn-ea"/>
              </a:rPr>
              <a:t>试结合文本探究二诸葛、三仙姑同中有异的性格。</a:t>
            </a:r>
            <a:endParaRPr lang="zh-CN" altLang="en-US" sz="2800" smtClean="0">
              <a:solidFill>
                <a:schemeClr val="tx1">
                  <a:lumMod val="75000"/>
                  <a:lumOff val="25000"/>
                </a:schemeClr>
              </a:solidFill>
            </a:endParaRPr>
          </a:p>
        </p:txBody>
      </p:sp>
      <p:sp>
        <p:nvSpPr>
          <p:cNvPr id="4" name="文本框 3"/>
          <p:cNvSpPr txBox="1"/>
          <p:nvPr/>
        </p:nvSpPr>
        <p:spPr>
          <a:xfrm>
            <a:off x="360045" y="1087120"/>
            <a:ext cx="10302875" cy="1863090"/>
          </a:xfrm>
          <a:prstGeom prst="rect">
            <a:avLst/>
          </a:prstGeom>
          <a:noFill/>
        </p:spPr>
        <p:txBody>
          <a:bodyPr wrap="square" rtlCol="0" anchor="t">
            <a:spAutoFit/>
          </a:bodyPr>
          <a:lstStyle/>
          <a:p>
            <a:pPr defTabSz="0">
              <a:lnSpc>
                <a:spcPct val="120000"/>
              </a:lnSpc>
              <a:spcAft>
                <a:spcPct val="0"/>
              </a:spcAft>
              <a:tabLst>
                <a:tab pos="1188085"/>
                <a:tab pos="2163445"/>
                <a:tab pos="3142615"/>
                <a:tab pos="4190365"/>
              </a:tabLst>
            </a:pPr>
            <a:r>
              <a:rPr lang="zh-CN" altLang="zh-CN" sz="3200">
                <a:solidFill>
                  <a:srgbClr val="000000"/>
                </a:solidFill>
                <a:latin typeface="楷体" charset="-122"/>
                <a:ea typeface="楷体" charset="-122"/>
                <a:cs typeface="楷体" panose="02010609060101010101" charset="-122"/>
                <a:sym typeface="+mn-ea"/>
              </a:rPr>
              <a:t>同</a:t>
            </a:r>
            <a:r>
              <a:rPr lang="en-US" altLang="zh-CN" sz="32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3200">
                <a:solidFill>
                  <a:srgbClr val="000000"/>
                </a:solidFill>
                <a:latin typeface="楷体" charset="-122"/>
                <a:ea typeface="楷体" charset="-122"/>
                <a:cs typeface="楷体" panose="02010609060101010101" charset="-122"/>
                <a:sym typeface="+mn-ea"/>
              </a:rPr>
              <a:t>两人都具有封建迷信思想</a:t>
            </a:r>
            <a:r>
              <a:rPr lang="en-US" altLang="zh-CN" sz="32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3200">
                <a:solidFill>
                  <a:srgbClr val="000000"/>
                </a:solidFill>
                <a:latin typeface="楷体" charset="-122"/>
                <a:ea typeface="楷体" charset="-122"/>
                <a:cs typeface="楷体" panose="02010609060101010101" charset="-122"/>
                <a:sym typeface="+mn-ea"/>
              </a:rPr>
              <a:t>都反对儿女自由恋爱</a:t>
            </a:r>
            <a:r>
              <a:rPr lang="en-US" altLang="zh-CN" sz="3200">
                <a:solidFill>
                  <a:srgbClr val="000000"/>
                </a:solidFill>
                <a:latin typeface="楷体" charset="-122"/>
                <a:ea typeface="楷体" charset="-122"/>
                <a:cs typeface="楷体" panose="02010609060101010101" charset="-122"/>
                <a:sym typeface="+mn-ea"/>
              </a:rPr>
              <a:t>,</a:t>
            </a:r>
            <a:r>
              <a:rPr lang="zh-CN" altLang="zh-CN" sz="3200">
                <a:solidFill>
                  <a:srgbClr val="000000"/>
                </a:solidFill>
                <a:latin typeface="楷体" charset="-122"/>
                <a:ea typeface="楷体" charset="-122"/>
                <a:cs typeface="楷体" panose="02010609060101010101" charset="-122"/>
                <a:sym typeface="+mn-ea"/>
              </a:rPr>
              <a:t>想以家长身份主宰儿女婚姻。</a:t>
            </a:r>
            <a:endParaRPr lang="zh-CN" altLang="en-US" sz="2800" smtClean="0">
              <a:solidFill>
                <a:schemeClr val="tx1">
                  <a:lumMod val="75000"/>
                  <a:lumOff val="25000"/>
                </a:schemeClr>
              </a:solidFill>
              <a:latin typeface="楷体" charset="-122"/>
              <a:ea typeface="楷体" charset="-122"/>
              <a:cs typeface="楷体" panose="02010609060101010101" charset="-122"/>
            </a:endParaRPr>
          </a:p>
        </p:txBody>
      </p:sp>
      <p:sp>
        <p:nvSpPr>
          <p:cNvPr id="6" name="文本框 5"/>
          <p:cNvSpPr txBox="1"/>
          <p:nvPr/>
        </p:nvSpPr>
        <p:spPr>
          <a:xfrm>
            <a:off x="231140" y="3592830"/>
            <a:ext cx="11729085" cy="2748915"/>
          </a:xfrm>
          <a:prstGeom prst="rect">
            <a:avLst/>
          </a:prstGeom>
          <a:noFill/>
        </p:spPr>
        <p:txBody>
          <a:bodyPr wrap="square" rtlCol="0" anchor="t">
            <a:spAutoFit/>
          </a:bodyPr>
          <a:lstStyle/>
          <a:p>
            <a:pPr defTabSz="0">
              <a:lnSpc>
                <a:spcPct val="120000"/>
              </a:lnSpc>
              <a:spcAft>
                <a:spcPct val="0"/>
              </a:spcAft>
              <a:tabLst>
                <a:tab pos="1188085"/>
                <a:tab pos="2163445"/>
                <a:tab pos="3142615"/>
                <a:tab pos="4190365"/>
              </a:tabLst>
            </a:pPr>
            <a:r>
              <a:rPr lang="zh-CN" altLang="zh-CN" sz="3200">
                <a:solidFill>
                  <a:srgbClr val="000000"/>
                </a:solidFill>
                <a:latin typeface="楷体" charset="-122"/>
                <a:ea typeface="楷体" charset="-122"/>
                <a:cs typeface="楷体" panose="02010609060101010101" charset="-122"/>
                <a:sym typeface="+mn-ea"/>
              </a:rPr>
              <a:t>异</a:t>
            </a:r>
            <a:r>
              <a:rPr lang="en-US" altLang="zh-CN" sz="32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①二诸葛是虔诚地迷信</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迷信成了他认识生活、对待生活的唯一标尺</a:t>
            </a:r>
            <a:r>
              <a:rPr lang="en-US" altLang="zh-CN" sz="28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三仙姑则是虚假地迷信</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迷信成了她欺骗别人、害人利己的手段。</a:t>
            </a:r>
            <a:endParaRPr lang="zh-CN" altLang="zh-CN" sz="2800">
              <a:solidFill>
                <a:srgbClr val="000000"/>
              </a:solidFill>
              <a:latin typeface="楷体" charset="-122"/>
              <a:ea typeface="楷体" charset="-122"/>
              <a:cs typeface="楷体" panose="02010609060101010101" charset="-122"/>
            </a:endParaRP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②二诸葛既是一个封建家长制的维护者</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同时又是一个善良、厚道的父亲</a:t>
            </a:r>
            <a:r>
              <a:rPr lang="en-US" altLang="zh-CN" sz="28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三仙姑则是一个无情的母亲</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为了满足自己的欲望</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不惜牺牲女儿的幸福。</a:t>
            </a:r>
            <a:endParaRPr lang="zh-CN" altLang="en-US" sz="280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additive="base">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 calcmode="lin" valueType="num">
                                      <p:cBhvr additive="base">
                                        <p:cTn id="2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additive="base">
                                        <p:cTn id="30"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 calcmode="lin" valueType="num">
                                      <p:cBhvr additive="base">
                                        <p:cTn id="34"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文本框 4"/>
          <p:cNvSpPr txBox="1"/>
          <p:nvPr/>
        </p:nvSpPr>
        <p:spPr>
          <a:xfrm>
            <a:off x="1282700" y="253365"/>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归 纳 总 结 二</a:t>
            </a:r>
          </a:p>
        </p:txBody>
      </p:sp>
      <p:sp>
        <p:nvSpPr>
          <p:cNvPr id="2" name="文本框 1"/>
          <p:cNvSpPr txBox="1"/>
          <p:nvPr/>
        </p:nvSpPr>
        <p:spPr>
          <a:xfrm>
            <a:off x="4247515" y="216535"/>
            <a:ext cx="6482080" cy="681990"/>
          </a:xfrm>
          <a:prstGeom prst="rect">
            <a:avLst/>
          </a:prstGeom>
          <a:noFill/>
        </p:spPr>
        <p:txBody>
          <a:bodyPr wrap="none" rtlCol="0" anchor="t">
            <a:spAutoFit/>
          </a:bodyPr>
          <a:lstStyle/>
          <a:p>
            <a:pPr algn="l" defTabSz="0" fontAlgn="auto">
              <a:lnSpc>
                <a:spcPct val="120000"/>
              </a:lnSpc>
              <a:spcAft>
                <a:spcPct val="0"/>
              </a:spcAft>
              <a:tabLst>
                <a:tab pos="1188085"/>
                <a:tab pos="2163445"/>
                <a:tab pos="3142615"/>
                <a:tab pos="4190365"/>
              </a:tabLst>
            </a:pPr>
            <a:r>
              <a:rPr lang="en-US" altLang="zh-CN" sz="3200">
                <a:solidFill>
                  <a:srgbClr val="000000"/>
                </a:solidFill>
                <a:latin typeface="宋体" pitchFamily="2" charset="-122"/>
                <a:ea typeface="宋体" pitchFamily="2" charset="-122"/>
                <a:cs typeface="宋体" panose="02010600030101010101" pitchFamily="2" charset="-122"/>
                <a:sym typeface="+mn-ea"/>
              </a:rPr>
              <a:t>2.</a:t>
            </a:r>
            <a:r>
              <a:rPr lang="zh-CN" altLang="zh-CN" sz="3200">
                <a:solidFill>
                  <a:srgbClr val="000000"/>
                </a:solidFill>
                <a:latin typeface="宋体" pitchFamily="2" charset="-122"/>
                <a:ea typeface="宋体" pitchFamily="2" charset="-122"/>
                <a:cs typeface="宋体" panose="02010600030101010101" pitchFamily="2" charset="-122"/>
                <a:sym typeface="+mn-ea"/>
              </a:rPr>
              <a:t>小说在语言表达方面有什么特色</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zh-CN" altLang="en-US" sz="3200" smtClean="0">
              <a:solidFill>
                <a:schemeClr val="tx1">
                  <a:lumMod val="75000"/>
                  <a:lumOff val="25000"/>
                </a:schemeClr>
              </a:solidFill>
            </a:endParaRPr>
          </a:p>
        </p:txBody>
      </p:sp>
      <p:sp>
        <p:nvSpPr>
          <p:cNvPr id="4" name="文本框 3"/>
          <p:cNvSpPr txBox="1"/>
          <p:nvPr/>
        </p:nvSpPr>
        <p:spPr>
          <a:xfrm>
            <a:off x="226060" y="1277620"/>
            <a:ext cx="11739880" cy="5382260"/>
          </a:xfrm>
          <a:prstGeom prst="rect">
            <a:avLst/>
          </a:prstGeom>
          <a:noFill/>
        </p:spPr>
        <p:txBody>
          <a:bodyPr wrap="none" rtlCol="0" anchor="t">
            <a:spAutoFit/>
          </a:bodyPr>
          <a:lstStyle/>
          <a:p>
            <a:pPr algn="l" defTabSz="0">
              <a:lnSpc>
                <a:spcPct val="120000"/>
              </a:lnSpc>
              <a:spcAft>
                <a:spcPct val="0"/>
              </a:spcAft>
              <a:tabLst>
                <a:tab pos="1188085"/>
                <a:tab pos="2163445"/>
                <a:tab pos="3142615"/>
                <a:tab pos="4190365"/>
              </a:tabLst>
            </a:pPr>
            <a:r>
              <a:rPr lang="en-US" altLang="zh-CN" sz="3200" b="1" u="sng">
                <a:solidFill>
                  <a:srgbClr val="FF0000"/>
                </a:solidFill>
                <a:latin typeface="楷体" charset="-122"/>
                <a:ea typeface="楷体" charset="-122"/>
                <a:cs typeface="楷体" panose="02010609060101010101" charset="-122"/>
                <a:sym typeface="+mn-ea"/>
              </a:rPr>
              <a:t>(1)</a:t>
            </a:r>
            <a:r>
              <a:rPr lang="zh-CN" altLang="zh-CN" sz="3200" b="1" u="sng">
                <a:solidFill>
                  <a:srgbClr val="FF0000"/>
                </a:solidFill>
                <a:latin typeface="楷体" charset="-122"/>
                <a:ea typeface="楷体" charset="-122"/>
                <a:cs typeface="楷体" panose="02010609060101010101" charset="-122"/>
                <a:sym typeface="+mn-ea"/>
              </a:rPr>
              <a:t>叙述语言通俗、口语化。</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例如开篇一段</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就如过去民间说书艺人的口气</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叙述流畅生动</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很有吸引力。</a:t>
            </a:r>
          </a:p>
          <a:p>
            <a:pPr algn="l" defTabSz="0">
              <a:lnSpc>
                <a:spcPct val="120000"/>
              </a:lnSpc>
              <a:spcAft>
                <a:spcPct val="0"/>
              </a:spcAft>
              <a:tabLst>
                <a:tab pos="1188085"/>
                <a:tab pos="2163445"/>
                <a:tab pos="3142615"/>
                <a:tab pos="4190365"/>
              </a:tabLst>
            </a:pPr>
            <a:r>
              <a:rPr lang="en-US" altLang="zh-CN" sz="3200" b="1" u="sng">
                <a:solidFill>
                  <a:srgbClr val="FF0000"/>
                </a:solidFill>
                <a:latin typeface="楷体" charset="-122"/>
                <a:ea typeface="楷体" charset="-122"/>
                <a:cs typeface="楷体" panose="02010609060101010101" charset="-122"/>
                <a:sym typeface="+mn-ea"/>
              </a:rPr>
              <a:t>(2)</a:t>
            </a:r>
            <a:r>
              <a:rPr lang="zh-CN" altLang="zh-CN" sz="3200" b="1" u="sng">
                <a:solidFill>
                  <a:srgbClr val="FF0000"/>
                </a:solidFill>
                <a:latin typeface="楷体" charset="-122"/>
                <a:ea typeface="楷体" charset="-122"/>
                <a:cs typeface="楷体" panose="02010609060101010101" charset="-122"/>
                <a:sym typeface="+mn-ea"/>
              </a:rPr>
              <a:t>人物对话有鲜明个性。</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例如二诸葛和三仙姑</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虽然都是所谓</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神仙</a:t>
            </a:r>
            <a:r>
              <a:rPr lang="en-US" altLang="zh-CN" sz="2800">
                <a:solidFill>
                  <a:srgbClr val="000000"/>
                </a:solidFill>
                <a:latin typeface="楷体" charset="-122"/>
                <a:ea typeface="楷体" charset="-122"/>
                <a:cs typeface="楷体" panose="02010609060101010101" charset="-122"/>
                <a:sym typeface="+mn-ea"/>
              </a:rPr>
              <a:t>”,</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但由于两人身份、思想性格不同</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对话语言也就不同了。</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像</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不宜栽种</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属猴的</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命相不对</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恩典恩典</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之类的话</a:t>
            </a:r>
            <a:r>
              <a:rPr lang="en-US" altLang="zh-CN" sz="2800">
                <a:solidFill>
                  <a:srgbClr val="000000"/>
                </a:solidFill>
                <a:latin typeface="楷体" charset="-122"/>
                <a:ea typeface="楷体" charset="-122"/>
                <a:cs typeface="楷体" panose="02010609060101010101" charset="-122"/>
                <a:sym typeface="+mn-ea"/>
              </a:rPr>
              <a:t>,</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出自农村初通文墨的阴阳先生二诸葛之口</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自然是很符合他的个性的</a:t>
            </a:r>
            <a:r>
              <a:rPr lang="en-US" altLang="zh-CN" sz="2800">
                <a:solidFill>
                  <a:srgbClr val="000000"/>
                </a:solidFill>
                <a:latin typeface="楷体" charset="-122"/>
                <a:ea typeface="楷体" charset="-122"/>
                <a:cs typeface="楷体" panose="02010609060101010101" charset="-122"/>
                <a:sym typeface="+mn-ea"/>
              </a:rPr>
              <a:t>;</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而像</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刘修德</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还我闺女</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你的孩子把我的闺女勾引到哪里了</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之类的话</a:t>
            </a:r>
            <a:r>
              <a:rPr lang="en-US" altLang="zh-CN" sz="2800">
                <a:solidFill>
                  <a:srgbClr val="000000"/>
                </a:solidFill>
                <a:latin typeface="楷体" charset="-122"/>
                <a:ea typeface="楷体" charset="-122"/>
                <a:cs typeface="楷体" panose="02010609060101010101" charset="-122"/>
                <a:sym typeface="+mn-ea"/>
              </a:rPr>
              <a:t>,</a:t>
            </a:r>
          </a:p>
          <a:p>
            <a:pPr algn="l"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出自一个粗俗刁钻的女人三仙姑之口</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是十分贴切的。</a:t>
            </a:r>
          </a:p>
          <a:p>
            <a:pPr algn="l"/>
            <a:r>
              <a:rPr lang="zh-CN" altLang="en-US" sz="3200" b="1" u="sng">
                <a:solidFill>
                  <a:srgbClr val="FF0000"/>
                </a:solidFill>
                <a:latin typeface="楷体" charset="-122"/>
                <a:ea typeface="楷体" charset="-122"/>
                <a:cs typeface="楷体" panose="02010609060101010101" charset="-122"/>
                <a:sym typeface="+mn-ea"/>
              </a:rPr>
              <a:t>（</a:t>
            </a:r>
            <a:r>
              <a:rPr lang="en-US" altLang="zh-CN" sz="3200" b="1" u="sng">
                <a:solidFill>
                  <a:srgbClr val="FF0000"/>
                </a:solidFill>
                <a:latin typeface="楷体" charset="-122"/>
                <a:ea typeface="楷体" charset="-122"/>
                <a:cs typeface="楷体" panose="02010609060101010101" charset="-122"/>
                <a:sym typeface="+mn-ea"/>
              </a:rPr>
              <a:t>3</a:t>
            </a:r>
            <a:r>
              <a:rPr lang="zh-CN" altLang="en-US" sz="3200" b="1" u="sng">
                <a:solidFill>
                  <a:srgbClr val="FF0000"/>
                </a:solidFill>
                <a:latin typeface="楷体" charset="-122"/>
                <a:ea typeface="楷体" charset="-122"/>
                <a:cs typeface="楷体" panose="02010609060101010101" charset="-122"/>
                <a:sym typeface="+mn-ea"/>
              </a:rPr>
              <a:t>）整体语言风格质朴自然，多用口语，具有乡土气息。</a:t>
            </a:r>
            <a:endParaRPr lang="zh-CN" altLang="en-US" sz="3200" b="1" u="sng" smtClean="0">
              <a:solidFill>
                <a:srgbClr val="FF0000"/>
              </a:solidFill>
              <a:latin typeface="楷体" charset="-122"/>
              <a:ea typeface="楷体"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0" y="933450"/>
            <a:ext cx="12299950" cy="5262245"/>
          </a:xfrm>
          <a:prstGeom prst="rect">
            <a:avLst/>
          </a:prstGeom>
          <a:noFill/>
        </p:spPr>
        <p:txBody>
          <a:bodyPr wrap="none" rtlCol="0">
            <a:spAutoFit/>
          </a:bodyPr>
          <a:lstStyle/>
          <a:p>
            <a:pPr algn="l"/>
            <a:r>
              <a:rPr lang="en-US" altLang="zh-CN" sz="2800">
                <a:latin typeface="宋体" pitchFamily="2" charset="-122"/>
                <a:ea typeface="宋体" pitchFamily="2" charset="-122"/>
                <a:cs typeface="宋体" panose="02010600030101010101" pitchFamily="2" charset="-122"/>
              </a:rPr>
              <a:t>9.</a:t>
            </a:r>
            <a:r>
              <a:rPr lang="zh-CN" altLang="en-US" sz="2800">
                <a:latin typeface="宋体" pitchFamily="2" charset="-122"/>
                <a:ea typeface="宋体" pitchFamily="2" charset="-122"/>
                <a:cs typeface="宋体" panose="02010600030101010101" pitchFamily="2" charset="-122"/>
              </a:rPr>
              <a:t>答：</a:t>
            </a:r>
          </a:p>
          <a:p>
            <a:pPr algn="l"/>
            <a:r>
              <a:rPr lang="zh-CN" altLang="en-US" sz="2800" b="1" u="sng">
                <a:latin typeface="Calibri"/>
                <a:ea typeface="宋体" pitchFamily="2" charset="-122"/>
                <a:cs typeface="宋体" panose="02010600030101010101" pitchFamily="2" charset="-122"/>
              </a:rPr>
              <a:t>①</a:t>
            </a:r>
            <a:r>
              <a:rPr lang="zh-CN" altLang="en-US" sz="2800" b="1" u="sng">
                <a:latin typeface="宋体" pitchFamily="2" charset="-122"/>
                <a:ea typeface="宋体" pitchFamily="2" charset="-122"/>
                <a:cs typeface="宋体" panose="02010600030101010101" pitchFamily="2" charset="-122"/>
              </a:rPr>
              <a:t>大量使用极富乡土气息的方言土语，</a:t>
            </a:r>
            <a:r>
              <a:rPr lang="zh-CN" altLang="en-US" sz="2800">
                <a:latin typeface="宋体" pitchFamily="2" charset="-122"/>
                <a:ea typeface="宋体" pitchFamily="2" charset="-122"/>
                <a:cs typeface="宋体" panose="02010600030101010101" pitchFamily="2" charset="-122"/>
              </a:rPr>
              <a:t>如“狗娃”“眼巴巴”“垄柿子架”</a:t>
            </a:r>
          </a:p>
          <a:p>
            <a:pPr algn="l"/>
            <a:r>
              <a:rPr lang="zh-CN" altLang="en-US" sz="2800">
                <a:latin typeface="宋体" pitchFamily="2" charset="-122"/>
                <a:ea typeface="宋体" pitchFamily="2" charset="-122"/>
                <a:cs typeface="宋体" panose="02010600030101010101" pitchFamily="2" charset="-122"/>
              </a:rPr>
              <a:t>“串秧子”</a:t>
            </a:r>
            <a:r>
              <a:rPr lang="zh-CN" altLang="en-US" sz="2800">
                <a:latin typeface="宋体" pitchFamily="2" charset="-122"/>
                <a:ea typeface="宋体" pitchFamily="2" charset="-122"/>
                <a:cs typeface="宋体" panose="02010600030101010101" pitchFamily="2" charset="-122"/>
                <a:sym typeface="+mn-ea"/>
              </a:rPr>
              <a:t>都具有典型的</a:t>
            </a:r>
            <a:r>
              <a:rPr lang="zh-CN" altLang="en-US" sz="2800">
                <a:latin typeface="宋体" pitchFamily="2" charset="-122"/>
                <a:ea typeface="宋体" pitchFamily="2" charset="-122"/>
                <a:cs typeface="宋体" panose="02010600030101010101" pitchFamily="2" charset="-122"/>
              </a:rPr>
              <a:t>乡土气息，</a:t>
            </a:r>
            <a:r>
              <a:rPr lang="zh-CN" altLang="en-US" sz="2800">
                <a:latin typeface="宋体" pitchFamily="2" charset="-122"/>
                <a:ea typeface="宋体" pitchFamily="2" charset="-122"/>
                <a:cs typeface="宋体" panose="02010600030101010101" pitchFamily="2" charset="-122"/>
                <a:sym typeface="+mn-ea"/>
              </a:rPr>
              <a:t>鲜活真实，充满生活情趣；</a:t>
            </a:r>
          </a:p>
          <a:p>
            <a:pPr algn="l"/>
            <a:endParaRPr lang="zh-CN" altLang="en-US" sz="2800">
              <a:latin typeface="宋体" pitchFamily="2" charset="-122"/>
              <a:ea typeface="宋体" pitchFamily="2" charset="-122"/>
              <a:cs typeface="宋体" panose="02010600030101010101" pitchFamily="2" charset="-122"/>
              <a:sym typeface="+mn-ea"/>
            </a:endParaRPr>
          </a:p>
          <a:p>
            <a:pPr algn="l"/>
            <a:r>
              <a:rPr lang="zh-CN" altLang="en-US" sz="2800" b="1" u="sng">
                <a:solidFill>
                  <a:srgbClr val="0070C0"/>
                </a:solidFill>
                <a:latin typeface="宋体" pitchFamily="2" charset="-122"/>
                <a:ea typeface="宋体" pitchFamily="2" charset="-122"/>
                <a:cs typeface="宋体" panose="02010600030101010101" pitchFamily="2" charset="-122"/>
                <a:sym typeface="+mn-ea"/>
              </a:rPr>
              <a:t>②修辞的运用极具乡土气息，</a:t>
            </a:r>
            <a:r>
              <a:rPr lang="zh-CN" altLang="en-US" sz="2800">
                <a:latin typeface="宋体" pitchFamily="2" charset="-122"/>
                <a:ea typeface="宋体" pitchFamily="2" charset="-122"/>
                <a:cs typeface="宋体" panose="02010600030101010101" pitchFamily="2" charset="-122"/>
                <a:sym typeface="+mn-ea"/>
              </a:rPr>
              <a:t>如作者写狗娃脸色的变化，</a:t>
            </a:r>
            <a:endParaRPr lang="zh-CN" altLang="en-US" sz="2800">
              <a:latin typeface="宋体" pitchFamily="2" charset="-122"/>
              <a:ea typeface="宋体" pitchFamily="2" charset="-122"/>
              <a:cs typeface="宋体" panose="02010600030101010101" pitchFamily="2" charset="-122"/>
            </a:endParaRPr>
          </a:p>
          <a:p>
            <a:pPr algn="l"/>
            <a:r>
              <a:rPr lang="zh-CN" altLang="en-US" sz="2800">
                <a:latin typeface="宋体" pitchFamily="2" charset="-122"/>
                <a:ea typeface="宋体" pitchFamily="2" charset="-122"/>
                <a:cs typeface="宋体" panose="02010600030101010101" pitchFamily="2" charset="-122"/>
                <a:sym typeface="+mn-ea"/>
              </a:rPr>
              <a:t>由好看的粉柿子变成了白角瓜，又由白角瓜变成了紫皮茄子”，</a:t>
            </a:r>
          </a:p>
          <a:p>
            <a:pPr algn="l"/>
            <a:r>
              <a:rPr lang="zh-CN" altLang="en-US" sz="2800">
                <a:latin typeface="宋体" pitchFamily="2" charset="-122"/>
                <a:ea typeface="宋体" pitchFamily="2" charset="-122"/>
                <a:cs typeface="宋体" panose="02010600030101010101" pitchFamily="2" charset="-122"/>
                <a:sym typeface="+mn-ea"/>
              </a:rPr>
              <a:t>用乡村常见的事物打比方，新颖别致；</a:t>
            </a:r>
          </a:p>
          <a:p>
            <a:pPr algn="l"/>
            <a:endParaRPr lang="zh-CN" altLang="en-US" sz="2800">
              <a:latin typeface="宋体" pitchFamily="2" charset="-122"/>
              <a:ea typeface="宋体" pitchFamily="2" charset="-122"/>
              <a:cs typeface="宋体" panose="02010600030101010101" pitchFamily="2" charset="-122"/>
              <a:sym typeface="+mn-ea"/>
            </a:endParaRPr>
          </a:p>
          <a:p>
            <a:pPr algn="l"/>
            <a:r>
              <a:rPr lang="zh-CN" altLang="en-US" sz="2800" b="1" u="sng">
                <a:latin typeface="宋体" pitchFamily="2" charset="-122"/>
                <a:ea typeface="宋体" pitchFamily="2" charset="-122"/>
                <a:cs typeface="宋体" panose="02010600030101010101" pitchFamily="2" charset="-122"/>
                <a:sym typeface="+mn-ea"/>
              </a:rPr>
              <a:t>③人物对话具有浓厚的乡土味，</a:t>
            </a:r>
            <a:r>
              <a:rPr lang="zh-CN" altLang="en-US" sz="2800">
                <a:latin typeface="宋体" pitchFamily="2" charset="-122"/>
                <a:ea typeface="宋体" pitchFamily="2" charset="-122"/>
                <a:cs typeface="宋体" panose="02010600030101010101" pitchFamily="2" charset="-122"/>
                <a:sym typeface="+mn-ea"/>
              </a:rPr>
              <a:t>如狗娃媳妇骂儿子“你个养不熟的败家子”，</a:t>
            </a:r>
            <a:endParaRPr lang="zh-CN" altLang="en-US" sz="2800">
              <a:latin typeface="宋体" pitchFamily="2" charset="-122"/>
              <a:ea typeface="宋体" pitchFamily="2" charset="-122"/>
              <a:cs typeface="宋体" panose="02010600030101010101" pitchFamily="2" charset="-122"/>
            </a:endParaRPr>
          </a:p>
          <a:p>
            <a:pPr algn="l"/>
            <a:r>
              <a:rPr lang="zh-CN" altLang="en-US" sz="2800">
                <a:latin typeface="宋体" pitchFamily="2" charset="-122"/>
                <a:ea typeface="宋体" pitchFamily="2" charset="-122"/>
                <a:cs typeface="宋体" panose="02010600030101010101" pitchFamily="2" charset="-122"/>
                <a:sym typeface="+mn-ea"/>
              </a:rPr>
              <a:t>骂狗娃“你个葫芦脑袋”，都具有乡土色彩；</a:t>
            </a:r>
            <a:endParaRPr lang="zh-CN" altLang="en-US" sz="2800">
              <a:latin typeface="宋体" pitchFamily="2" charset="-122"/>
              <a:ea typeface="宋体" pitchFamily="2" charset="-122"/>
              <a:cs typeface="宋体" panose="02010600030101010101" pitchFamily="2" charset="-122"/>
            </a:endParaRPr>
          </a:p>
          <a:p>
            <a:pPr algn="l"/>
            <a:endParaRPr lang="zh-CN" altLang="en-US" sz="2800" b="1" u="sng">
              <a:solidFill>
                <a:schemeClr val="tx1">
                  <a:lumMod val="85000"/>
                  <a:lumOff val="15000"/>
                </a:schemeClr>
              </a:solidFill>
              <a:latin typeface="宋体" pitchFamily="2" charset="-122"/>
              <a:ea typeface="宋体" pitchFamily="2" charset="-122"/>
              <a:cs typeface="宋体" panose="02010600030101010101" pitchFamily="2" charset="-122"/>
            </a:endParaRPr>
          </a:p>
          <a:p>
            <a:pPr algn="l"/>
            <a:r>
              <a:rPr lang="zh-CN" altLang="en-US" sz="2800" b="1" u="sng">
                <a:solidFill>
                  <a:schemeClr val="tx1">
                    <a:lumMod val="85000"/>
                    <a:lumOff val="15000"/>
                  </a:schemeClr>
                </a:solidFill>
                <a:latin typeface="宋体" pitchFamily="2" charset="-122"/>
                <a:ea typeface="宋体" pitchFamily="2" charset="-122"/>
                <a:cs typeface="宋体" panose="02010600030101010101" pitchFamily="2" charset="-122"/>
              </a:rPr>
              <a:t>④整体语言风格质朴自然，多用口语。</a:t>
            </a: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知 人 论 世</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1</a:t>
            </a:r>
          </a:p>
        </p:txBody>
      </p:sp>
      <p:sp>
        <p:nvSpPr>
          <p:cNvPr id="6" name="文本框 5"/>
          <p:cNvSpPr txBox="1"/>
          <p:nvPr/>
        </p:nvSpPr>
        <p:spPr>
          <a:xfrm>
            <a:off x="0" y="1292226"/>
            <a:ext cx="12451080" cy="4831080"/>
          </a:xfrm>
          <a:prstGeom prst="rect">
            <a:avLst/>
          </a:prstGeom>
          <a:noFill/>
        </p:spPr>
        <p:txBody>
          <a:bodyPr wrap="none" rtlCol="0" anchor="ctr">
            <a:spAutoFit/>
          </a:bodyPr>
          <a:lstStyle/>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孙犁(1913</a:t>
            </a:r>
            <a:r>
              <a:rPr lang="en-US" altLang="zh-CN" sz="2800" smtClean="0">
                <a:solidFill>
                  <a:schemeClr val="tx1">
                    <a:lumMod val="75000"/>
                    <a:lumOff val="25000"/>
                  </a:schemeClr>
                </a:solidFill>
                <a:latin typeface="宋体" pitchFamily="2" charset="-122"/>
                <a:ea typeface="宋体" pitchFamily="2" charset="-122"/>
                <a:cs typeface="宋体" panose="02010600030101010101" pitchFamily="2" charset="-122"/>
              </a:rPr>
              <a:t>-</a:t>
            </a: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2002)中国小说家、散文家。原名孙树勋。河北安平人。卒于天津。</a:t>
            </a: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12岁在安国县城上小学时，开始接触五四新文学。14岁考人保定育德中学。</a:t>
            </a: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高中毕业后无力升学，流浪北平。1936年到安新县同口镇小学教书。</a:t>
            </a: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延安时期发表《荷花淀》《芦花荡》等作品。</a:t>
            </a: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1945年抗日战争胜利后，回冀中农村从事写作，并参加土地革命工作，</a:t>
            </a:r>
          </a:p>
          <a:p>
            <a:pPr algn="l" fontAlgn="auto">
              <a:lnSpc>
                <a:spcPct val="100000"/>
              </a:lnSpc>
            </a:pPr>
            <a:endPar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endParaRP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写有《钟》《碑》《嘱咐》等短篇小说和一些散文。</a:t>
            </a:r>
            <a:r>
              <a:rPr lang="zh-CN" altLang="en-US" sz="2800" smtClean="0">
                <a:solidFill>
                  <a:srgbClr val="FF0000"/>
                </a:solidFill>
                <a:latin typeface="宋体" pitchFamily="2" charset="-122"/>
                <a:ea typeface="宋体" pitchFamily="2" charset="-122"/>
                <a:cs typeface="宋体" panose="02010600030101010101" pitchFamily="2" charset="-122"/>
              </a:rPr>
              <a:t>主要作品有</a:t>
            </a:r>
          </a:p>
          <a:p>
            <a:pPr algn="l" fontAlgn="auto">
              <a:lnSpc>
                <a:spcPct val="100000"/>
              </a:lnSpc>
            </a:pPr>
            <a:r>
              <a:rPr lang="zh-CN" altLang="en-US" sz="2800" smtClean="0">
                <a:solidFill>
                  <a:srgbClr val="FF0000"/>
                </a:solidFill>
                <a:latin typeface="宋体" pitchFamily="2" charset="-122"/>
                <a:ea typeface="宋体" pitchFamily="2" charset="-122"/>
                <a:cs typeface="宋体" panose="02010600030101010101" pitchFamily="2" charset="-122"/>
              </a:rPr>
              <a:t>长篇小说《风云初记》、中篇小说《铁木前传》小说与散文集《白洋淀纪事》 </a:t>
            </a:r>
          </a:p>
          <a:p>
            <a:pPr algn="l" fontAlgn="auto">
              <a:lnSpc>
                <a:spcPct val="100000"/>
              </a:lnSpc>
            </a:pPr>
            <a:endParaRPr lang="zh-CN" altLang="en-US" sz="2800" smtClean="0">
              <a:solidFill>
                <a:srgbClr val="FF0000"/>
              </a:solidFill>
              <a:latin typeface="宋体" pitchFamily="2" charset="-122"/>
              <a:ea typeface="宋体" pitchFamily="2" charset="-122"/>
              <a:cs typeface="宋体" panose="02010600030101010101" pitchFamily="2" charset="-122"/>
            </a:endParaRP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他的小说大多取材于抗日战争、解放战争和中华人民共和国建立初期，</a:t>
            </a:r>
          </a:p>
          <a:p>
            <a:pPr algn="l"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冀中平原和冀西山区一带人民在革命战争、土地改革、劳动生产的生活情景，</a:t>
            </a:r>
            <a:endParaRPr lang="zh-CN" altLang="en-US" sz="2800" smtClean="0">
              <a:solidFill>
                <a:schemeClr val="tx1">
                  <a:lumMod val="75000"/>
                  <a:lumOff val="25000"/>
                </a:schemeClr>
              </a:solidFill>
              <a:latin typeface="黑体" charset="-122"/>
              <a:ea typeface="黑体"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78765" y="135255"/>
            <a:ext cx="11634470" cy="6587490"/>
          </a:xfrm>
          <a:prstGeom prst="rect">
            <a:avLst/>
          </a:prstGeom>
          <a:noFill/>
        </p:spPr>
        <p:txBody>
          <a:bodyPr wrap="square" rtlCol="0" anchor="t">
            <a:spAutoFit/>
          </a:bodyPr>
          <a:lstStyle/>
          <a:p>
            <a:pPr algn="ct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品味小说的语言艺术</a:t>
            </a:r>
          </a:p>
          <a:p>
            <a:pPr algn="ctr" defTabSz="0">
              <a:lnSpc>
                <a:spcPct val="120000"/>
              </a:lnSpc>
              <a:spcAft>
                <a:spcPct val="0"/>
              </a:spcAft>
              <a:tabLst>
                <a:tab pos="1188085"/>
                <a:tab pos="2163445"/>
                <a:tab pos="3142615"/>
                <a:tab pos="4190365"/>
              </a:tabLst>
            </a:pPr>
            <a:endParaRPr lang="zh-CN" altLang="zh-CN" sz="3200">
              <a:solidFill>
                <a:srgbClr val="000000"/>
              </a:solidFill>
              <a:latin typeface="黑体" charset="-122"/>
              <a:ea typeface="黑体" charset="-122"/>
              <a:cs typeface="黑体" panose="02010609060101010101" charset="-122"/>
            </a:endParaRP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品味小说的语言艺术</a:t>
            </a:r>
            <a:r>
              <a:rPr lang="en-US" altLang="zh-CN" sz="3200">
                <a:solidFill>
                  <a:srgbClr val="000000"/>
                </a:solidFill>
                <a:latin typeface="黑体" charset="-122"/>
                <a:ea typeface="黑体" charset="-122"/>
                <a:cs typeface="黑体" panose="02010609060101010101" charset="-122"/>
                <a:sym typeface="+mn-ea"/>
              </a:rPr>
              <a:t>,</a:t>
            </a:r>
            <a:r>
              <a:rPr lang="zh-CN" altLang="zh-CN" sz="3200">
                <a:solidFill>
                  <a:srgbClr val="000000"/>
                </a:solidFill>
                <a:latin typeface="黑体" charset="-122"/>
                <a:ea typeface="黑体" charset="-122"/>
                <a:cs typeface="黑体" panose="02010609060101010101" charset="-122"/>
                <a:sym typeface="+mn-ea"/>
              </a:rPr>
              <a:t>包括两方面</a:t>
            </a:r>
            <a:r>
              <a:rPr lang="en-US" altLang="zh-CN" sz="3200">
                <a:solidFill>
                  <a:srgbClr val="000000"/>
                </a:solidFill>
                <a:latin typeface="黑体" charset="-122"/>
                <a:ea typeface="黑体" charset="-122"/>
                <a:cs typeface="黑体" panose="02010609060101010101" charset="-122"/>
                <a:sym typeface="+mn-ea"/>
              </a:rPr>
              <a:t>:</a:t>
            </a:r>
          </a:p>
          <a:p>
            <a:pPr defTabSz="0">
              <a:lnSpc>
                <a:spcPct val="120000"/>
              </a:lnSpc>
              <a:spcAft>
                <a:spcPct val="0"/>
              </a:spcAft>
              <a:tabLst>
                <a:tab pos="1188085"/>
                <a:tab pos="2163445"/>
                <a:tab pos="3142615"/>
                <a:tab pos="4190365"/>
              </a:tabLst>
            </a:pPr>
            <a:endParaRPr lang="en-US" altLang="zh-CN" sz="3200">
              <a:solidFill>
                <a:srgbClr val="000000"/>
              </a:solidFill>
              <a:latin typeface="黑体" charset="-122"/>
              <a:ea typeface="黑体" charset="-122"/>
              <a:cs typeface="黑体" panose="02010609060101010101" charset="-122"/>
              <a:sym typeface="+mn-ea"/>
            </a:endParaRP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一是指赏析作者的语言风格</a:t>
            </a:r>
            <a:r>
              <a:rPr lang="en-US" altLang="zh-CN" sz="3200">
                <a:solidFill>
                  <a:srgbClr val="000000"/>
                </a:solidFill>
                <a:latin typeface="黑体" charset="-122"/>
                <a:ea typeface="黑体" charset="-122"/>
                <a:cs typeface="黑体" panose="02010609060101010101" charset="-122"/>
                <a:sym typeface="+mn-ea"/>
              </a:rPr>
              <a:t>,</a:t>
            </a: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如平实、朴素、华丽、冷峻、热烈、简洁、明快、晓畅、典雅、</a:t>
            </a: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清丽、幽默、辛辣、含蓄等</a:t>
            </a:r>
            <a:r>
              <a:rPr lang="en-US" altLang="zh-CN" sz="3200">
                <a:solidFill>
                  <a:srgbClr val="000000"/>
                </a:solidFill>
                <a:latin typeface="黑体" charset="-122"/>
                <a:ea typeface="黑体" charset="-122"/>
                <a:cs typeface="黑体" panose="02010609060101010101" charset="-122"/>
                <a:sym typeface="+mn-ea"/>
              </a:rPr>
              <a:t>;</a:t>
            </a:r>
          </a:p>
          <a:p>
            <a:pPr defTabSz="0">
              <a:lnSpc>
                <a:spcPct val="120000"/>
              </a:lnSpc>
              <a:spcAft>
                <a:spcPct val="0"/>
              </a:spcAft>
              <a:tabLst>
                <a:tab pos="1188085"/>
                <a:tab pos="2163445"/>
                <a:tab pos="3142615"/>
                <a:tab pos="4190365"/>
              </a:tabLst>
            </a:pPr>
            <a:endParaRPr lang="en-US" altLang="zh-CN" sz="3200">
              <a:solidFill>
                <a:srgbClr val="000000"/>
              </a:solidFill>
              <a:latin typeface="黑体" charset="-122"/>
              <a:ea typeface="黑体" charset="-122"/>
              <a:cs typeface="黑体" panose="02010609060101010101" charset="-122"/>
              <a:sym typeface="+mn-ea"/>
            </a:endParaRP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二是指赏析语言的描写技巧</a:t>
            </a:r>
            <a:r>
              <a:rPr lang="en-US" altLang="zh-CN" sz="3200">
                <a:solidFill>
                  <a:srgbClr val="000000"/>
                </a:solidFill>
                <a:latin typeface="黑体" charset="-122"/>
                <a:ea typeface="黑体" charset="-122"/>
                <a:cs typeface="黑体" panose="02010609060101010101" charset="-122"/>
                <a:sym typeface="+mn-ea"/>
              </a:rPr>
              <a:t>,</a:t>
            </a: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如简洁传神、细腻逼真、生动形象地描摹人物动作、</a:t>
            </a:r>
          </a:p>
          <a:p>
            <a:pPr defTabSz="0">
              <a:lnSpc>
                <a:spcPct val="120000"/>
              </a:lnSpc>
              <a:spcAft>
                <a:spcPct val="0"/>
              </a:spcAft>
              <a:tabLst>
                <a:tab pos="1188085"/>
                <a:tab pos="2163445"/>
                <a:tab pos="3142615"/>
                <a:tab pos="4190365"/>
              </a:tabLst>
            </a:pPr>
            <a:r>
              <a:rPr lang="zh-CN" altLang="zh-CN" sz="3200">
                <a:solidFill>
                  <a:srgbClr val="000000"/>
                </a:solidFill>
                <a:latin typeface="黑体" charset="-122"/>
                <a:ea typeface="黑体" charset="-122"/>
                <a:cs typeface="黑体" panose="02010609060101010101" charset="-122"/>
                <a:sym typeface="+mn-ea"/>
              </a:rPr>
              <a:t>神态与内心世界等描写技巧</a:t>
            </a:r>
            <a:r>
              <a:rPr lang="en-US" altLang="zh-CN" sz="3200">
                <a:solidFill>
                  <a:srgbClr val="000000"/>
                </a:solidFill>
                <a:latin typeface="黑体" charset="-122"/>
                <a:ea typeface="黑体" charset="-122"/>
                <a:cs typeface="黑体" panose="02010609060101010101" charset="-122"/>
                <a:sym typeface="+mn-ea"/>
              </a:rPr>
              <a:t>,</a:t>
            </a:r>
            <a:r>
              <a:rPr lang="zh-CN" altLang="zh-CN" sz="3200">
                <a:solidFill>
                  <a:srgbClr val="000000"/>
                </a:solidFill>
                <a:latin typeface="黑体" charset="-122"/>
                <a:ea typeface="黑体" charset="-122"/>
                <a:cs typeface="黑体" panose="02010609060101010101" charset="-122"/>
                <a:sym typeface="+mn-ea"/>
              </a:rPr>
              <a:t>遣词造句技巧</a:t>
            </a:r>
            <a:r>
              <a:rPr lang="en-US" altLang="zh-CN" sz="3200">
                <a:solidFill>
                  <a:srgbClr val="000000"/>
                </a:solidFill>
                <a:latin typeface="黑体" charset="-122"/>
                <a:ea typeface="黑体" charset="-122"/>
                <a:cs typeface="黑体" panose="02010609060101010101" charset="-122"/>
                <a:sym typeface="+mn-ea"/>
              </a:rPr>
              <a:t>,</a:t>
            </a:r>
            <a:r>
              <a:rPr lang="zh-CN" altLang="zh-CN" sz="3200">
                <a:solidFill>
                  <a:srgbClr val="000000"/>
                </a:solidFill>
                <a:latin typeface="黑体" charset="-122"/>
                <a:ea typeface="黑体" charset="-122"/>
                <a:cs typeface="黑体" panose="02010609060101010101" charset="-122"/>
                <a:sym typeface="+mn-ea"/>
              </a:rPr>
              <a:t>修辞方面的技巧。</a:t>
            </a:r>
            <a:endParaRPr lang="zh-CN" altLang="en-US" sz="3200" smtClean="0">
              <a:solidFill>
                <a:schemeClr val="tx1">
                  <a:lumMod val="75000"/>
                  <a:lumOff val="25000"/>
                </a:schemeClr>
              </a:solidFill>
              <a:latin typeface="黑体" charset="-122"/>
              <a:ea typeface="黑体"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9535" y="90805"/>
            <a:ext cx="11678285" cy="1568450"/>
          </a:xfrm>
          <a:prstGeom prst="rect">
            <a:avLst/>
          </a:prstGeom>
          <a:noFill/>
        </p:spPr>
        <p:txBody>
          <a:bodyPr wrap="square" rtlCol="0" anchor="t">
            <a:spAutoFit/>
          </a:bodyPr>
          <a:lstStyle/>
          <a:p>
            <a:pPr algn="l" defTabSz="914400" fontAlgn="auto">
              <a:lnSpc>
                <a:spcPct val="100000"/>
              </a:lnSpc>
              <a:spcAft>
                <a:spcPct val="0"/>
              </a:spcAft>
              <a:tabLst>
                <a:tab pos="1188085"/>
                <a:tab pos="2163445"/>
                <a:tab pos="3142615"/>
                <a:tab pos="4190365"/>
              </a:tabLst>
            </a:pPr>
            <a:r>
              <a:rPr lang="zh-CN" altLang="zh-CN" sz="3200">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sym typeface="+mn-ea"/>
              </a:rPr>
              <a:t>品味语言的</a:t>
            </a:r>
            <a:r>
              <a:rPr lang="en-US" altLang="zh-CN" sz="3200">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sym typeface="+mn-ea"/>
              </a:rPr>
              <a:t>3</a:t>
            </a:r>
            <a:r>
              <a:rPr lang="zh-CN" altLang="zh-CN" sz="3200">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sym typeface="+mn-ea"/>
              </a:rPr>
              <a:t>个角度</a:t>
            </a:r>
            <a:endParaRPr lang="zh-CN" altLang="zh-CN" sz="3200">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endParaRPr>
          </a:p>
          <a:p>
            <a:pPr defTabSz="914400" fontAlgn="auto">
              <a:lnSpc>
                <a:spcPct val="100000"/>
              </a:lnSpc>
              <a:spcAft>
                <a:spcPct val="0"/>
              </a:spcAft>
              <a:tabLst>
                <a:tab pos="1188085"/>
                <a:tab pos="2163445"/>
                <a:tab pos="3142615"/>
                <a:tab pos="4190365"/>
              </a:tabLst>
            </a:pPr>
            <a:r>
              <a:rPr lang="zh-CN" altLang="zh-CN" sz="3200">
                <a:solidFill>
                  <a:schemeClr val="tx1"/>
                </a:solidFill>
                <a:latin typeface="宋体" pitchFamily="2" charset="-122"/>
                <a:ea typeface="宋体" pitchFamily="2" charset="-122"/>
                <a:cs typeface="宋体" panose="02010600030101010101" pitchFamily="2" charset="-122"/>
                <a:sym typeface="+mn-ea"/>
              </a:rPr>
              <a:t>根据句子</a:t>
            </a:r>
            <a:r>
              <a:rPr lang="en-US" altLang="zh-CN" sz="3200">
                <a:solidFill>
                  <a:schemeClr val="tx1"/>
                </a:solidFill>
                <a:latin typeface="宋体" pitchFamily="2" charset="-122"/>
                <a:ea typeface="宋体" pitchFamily="2" charset="-122"/>
                <a:cs typeface="宋体" panose="02010600030101010101" pitchFamily="2" charset="-122"/>
                <a:sym typeface="+mn-ea"/>
              </a:rPr>
              <a:t>(</a:t>
            </a:r>
            <a:r>
              <a:rPr lang="zh-CN" altLang="zh-CN" sz="3200">
                <a:solidFill>
                  <a:schemeClr val="tx1"/>
                </a:solidFill>
                <a:latin typeface="宋体" pitchFamily="2" charset="-122"/>
                <a:ea typeface="宋体" pitchFamily="2" charset="-122"/>
                <a:cs typeface="宋体" panose="02010600030101010101" pitchFamily="2" charset="-122"/>
                <a:sym typeface="+mn-ea"/>
              </a:rPr>
              <a:t>段</a:t>
            </a:r>
            <a:r>
              <a:rPr lang="en-US" altLang="zh-CN" sz="3200">
                <a:solidFill>
                  <a:schemeClr val="tx1"/>
                </a:solidFill>
                <a:latin typeface="宋体" pitchFamily="2" charset="-122"/>
                <a:ea typeface="宋体" pitchFamily="2" charset="-122"/>
                <a:cs typeface="宋体" panose="02010600030101010101" pitchFamily="2" charset="-122"/>
                <a:sym typeface="+mn-ea"/>
              </a:rPr>
              <a:t>)</a:t>
            </a:r>
            <a:r>
              <a:rPr lang="zh-CN" altLang="zh-CN" sz="3200">
                <a:solidFill>
                  <a:schemeClr val="tx1"/>
                </a:solidFill>
                <a:latin typeface="宋体" pitchFamily="2" charset="-122"/>
                <a:ea typeface="宋体" pitchFamily="2" charset="-122"/>
                <a:cs typeface="宋体" panose="02010600030101010101" pitchFamily="2" charset="-122"/>
                <a:sym typeface="+mn-ea"/>
              </a:rPr>
              <a:t>内容</a:t>
            </a:r>
            <a:r>
              <a:rPr lang="en-US" altLang="zh-CN" sz="3200">
                <a:solidFill>
                  <a:schemeClr val="tx1"/>
                </a:solidFill>
                <a:latin typeface="宋体" pitchFamily="2" charset="-122"/>
                <a:ea typeface="宋体" pitchFamily="2" charset="-122"/>
                <a:cs typeface="宋体" panose="02010600030101010101" pitchFamily="2" charset="-122"/>
                <a:sym typeface="+mn-ea"/>
              </a:rPr>
              <a:t>,</a:t>
            </a:r>
            <a:r>
              <a:rPr lang="zh-CN" altLang="zh-CN" sz="3200">
                <a:solidFill>
                  <a:schemeClr val="tx1"/>
                </a:solidFill>
                <a:latin typeface="宋体" pitchFamily="2" charset="-122"/>
                <a:ea typeface="宋体" pitchFamily="2" charset="-122"/>
                <a:cs typeface="宋体" panose="02010600030101010101" pitchFamily="2" charset="-122"/>
                <a:sym typeface="+mn-ea"/>
              </a:rPr>
              <a:t>判定其特色和运用了什么技巧。</a:t>
            </a:r>
          </a:p>
          <a:p>
            <a:pPr defTabSz="914400" fontAlgn="auto">
              <a:lnSpc>
                <a:spcPct val="100000"/>
              </a:lnSpc>
              <a:spcAft>
                <a:spcPct val="0"/>
              </a:spcAft>
              <a:tabLst>
                <a:tab pos="1188085"/>
                <a:tab pos="2163445"/>
                <a:tab pos="3142615"/>
                <a:tab pos="4190365"/>
              </a:tabLst>
            </a:pPr>
            <a:r>
              <a:rPr lang="zh-CN" altLang="zh-CN" sz="3200">
                <a:solidFill>
                  <a:schemeClr val="tx1"/>
                </a:solidFill>
                <a:latin typeface="宋体" pitchFamily="2" charset="-122"/>
                <a:ea typeface="宋体" pitchFamily="2" charset="-122"/>
                <a:cs typeface="宋体" panose="02010600030101010101" pitchFamily="2" charset="-122"/>
                <a:sym typeface="+mn-ea"/>
              </a:rPr>
              <a:t>作答时可以采用</a:t>
            </a:r>
            <a:r>
              <a:rPr lang="en-US" altLang="zh-CN" sz="3200" b="1" u="sng">
                <a:solidFill>
                  <a:srgbClr val="00B0F0"/>
                </a:solidFill>
                <a:latin typeface="宋体" pitchFamily="2" charset="-122"/>
                <a:ea typeface="宋体" pitchFamily="2" charset="-122"/>
                <a:cs typeface="宋体" panose="02010600030101010101" pitchFamily="2" charset="-122"/>
                <a:sym typeface="+mn-ea"/>
              </a:rPr>
              <a:t>“3</a:t>
            </a:r>
            <a:r>
              <a:rPr lang="zh-CN" altLang="zh-CN" sz="3200" b="1" u="sng">
                <a:solidFill>
                  <a:srgbClr val="00B0F0"/>
                </a:solidFill>
                <a:latin typeface="宋体" pitchFamily="2" charset="-122"/>
                <a:ea typeface="宋体" pitchFamily="2" charset="-122"/>
                <a:cs typeface="宋体" panose="02010600030101010101" pitchFamily="2" charset="-122"/>
                <a:sym typeface="+mn-ea"/>
              </a:rPr>
              <a:t>角度法</a:t>
            </a:r>
            <a:r>
              <a:rPr lang="en-US" altLang="zh-CN" sz="3200" b="1" u="sng">
                <a:solidFill>
                  <a:srgbClr val="00B0F0"/>
                </a:solidFill>
                <a:latin typeface="宋体" pitchFamily="2" charset="-122"/>
                <a:ea typeface="宋体" pitchFamily="2" charset="-122"/>
                <a:cs typeface="宋体" panose="02010600030101010101" pitchFamily="2" charset="-122"/>
                <a:sym typeface="+mn-ea"/>
              </a:rPr>
              <a:t>”</a:t>
            </a:r>
            <a:r>
              <a:rPr lang="zh-CN" altLang="zh-CN" sz="3200">
                <a:solidFill>
                  <a:schemeClr val="tx1"/>
                </a:solidFill>
                <a:latin typeface="宋体" pitchFamily="2" charset="-122"/>
                <a:ea typeface="宋体" pitchFamily="2" charset="-122"/>
                <a:cs typeface="宋体" panose="02010600030101010101" pitchFamily="2" charset="-122"/>
                <a:sym typeface="+mn-ea"/>
              </a:rPr>
              <a:t>全面赏析语言艺术</a:t>
            </a:r>
            <a:r>
              <a:rPr lang="en-US" altLang="zh-CN" sz="3200">
                <a:solidFill>
                  <a:schemeClr val="tx1"/>
                </a:solidFill>
                <a:latin typeface="宋体" pitchFamily="2" charset="-122"/>
                <a:ea typeface="宋体" pitchFamily="2" charset="-122"/>
                <a:cs typeface="宋体" panose="02010600030101010101" pitchFamily="2" charset="-122"/>
                <a:sym typeface="+mn-ea"/>
              </a:rPr>
              <a:t>,</a:t>
            </a:r>
            <a:r>
              <a:rPr lang="zh-CN" altLang="zh-CN" sz="3200">
                <a:solidFill>
                  <a:schemeClr val="tx1"/>
                </a:solidFill>
                <a:latin typeface="宋体" pitchFamily="2" charset="-122"/>
                <a:ea typeface="宋体" pitchFamily="2" charset="-122"/>
                <a:cs typeface="宋体" panose="02010600030101010101" pitchFamily="2" charset="-122"/>
                <a:sym typeface="+mn-ea"/>
              </a:rPr>
              <a:t>具体做法如下</a:t>
            </a:r>
            <a:r>
              <a:rPr lang="en-US" altLang="zh-CN" sz="3200">
                <a:solidFill>
                  <a:schemeClr val="tx1"/>
                </a:solidFill>
                <a:latin typeface="宋体" pitchFamily="2" charset="-122"/>
                <a:ea typeface="宋体" pitchFamily="2" charset="-122"/>
                <a:cs typeface="宋体" panose="02010600030101010101" pitchFamily="2" charset="-122"/>
                <a:sym typeface="+mn-ea"/>
              </a:rPr>
              <a:t>:</a:t>
            </a:r>
            <a:endParaRPr lang="en-US" altLang="zh-CN" sz="3200" smtClean="0">
              <a:solidFill>
                <a:schemeClr val="tx1"/>
              </a:solidFill>
              <a:latin typeface="宋体" pitchFamily="2" charset="-122"/>
              <a:ea typeface="宋体" pitchFamily="2" charset="-122"/>
              <a:cs typeface="宋体" panose="02010600030101010101" pitchFamily="2" charset="-122"/>
              <a:sym typeface="+mn-ea"/>
            </a:endParaRPr>
          </a:p>
        </p:txBody>
      </p:sp>
      <p:pic>
        <p:nvPicPr>
          <p:cNvPr id="8" name="A15.eps" descr="id:2147493280;FounderCES"/>
          <p:cNvPicPr>
            <a:picLocks noChangeAspect="1"/>
          </p:cNvPicPr>
          <p:nvPr/>
        </p:nvPicPr>
        <p:blipFill>
          <a:blip r:embed="rId2"/>
          <a:stretch>
            <a:fillRect/>
          </a:stretch>
        </p:blipFill>
        <p:spPr>
          <a:xfrm>
            <a:off x="88900" y="1659890"/>
            <a:ext cx="11970385" cy="5078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32080" y="892175"/>
            <a:ext cx="11869420" cy="4815840"/>
          </a:xfrm>
          <a:prstGeom prst="rect">
            <a:avLst/>
          </a:prstGeom>
          <a:noFill/>
        </p:spPr>
        <p:txBody>
          <a:bodyPr wrap="square" rtlCol="0" anchor="t">
            <a:spAutoFit/>
          </a:bodyPr>
          <a:lstStyle/>
          <a:p>
            <a:pPr defTabSz="0">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另外</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分析语言风格还要注意</a:t>
            </a:r>
            <a:r>
              <a:rPr lang="zh-CN" altLang="zh-CN" sz="3200" b="1" u="sng">
                <a:solidFill>
                  <a:srgbClr val="00B0F0"/>
                </a:solidFill>
                <a:latin typeface="宋体" pitchFamily="2" charset="-122"/>
                <a:ea typeface="宋体" pitchFamily="2" charset="-122"/>
                <a:cs typeface="宋体" panose="02010600030101010101" pitchFamily="2" charset="-122"/>
                <a:sym typeface="+mn-ea"/>
              </a:rPr>
              <a:t>三个特色</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zh-CN" altLang="zh-CN" sz="32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tab pos="2163445"/>
                <a:tab pos="3142615"/>
                <a:tab pos="4190365"/>
              </a:tabLst>
            </a:pPr>
            <a:r>
              <a:rPr lang="en-US" altLang="zh-CN" sz="3200" b="1" u="sng">
                <a:solidFill>
                  <a:srgbClr val="00B0F0"/>
                </a:solidFill>
                <a:latin typeface="宋体" pitchFamily="2" charset="-122"/>
                <a:ea typeface="宋体" pitchFamily="2" charset="-122"/>
                <a:cs typeface="宋体" panose="02010600030101010101" pitchFamily="2" charset="-122"/>
                <a:sym typeface="+mn-ea"/>
              </a:rPr>
              <a:t>(1)</a:t>
            </a:r>
            <a:r>
              <a:rPr lang="zh-CN" altLang="zh-CN" sz="3200" b="1" u="sng">
                <a:solidFill>
                  <a:srgbClr val="00B0F0"/>
                </a:solidFill>
                <a:latin typeface="宋体" pitchFamily="2" charset="-122"/>
                <a:ea typeface="宋体" pitchFamily="2" charset="-122"/>
                <a:cs typeface="宋体" panose="02010600030101010101" pitchFamily="2" charset="-122"/>
                <a:sym typeface="+mn-ea"/>
              </a:rPr>
              <a:t>时代特色。</a:t>
            </a:r>
          </a:p>
          <a:p>
            <a:pPr defTabSz="0">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常表现为一些词语只在某一特定的时代使用</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有明显的时代气息。</a:t>
            </a:r>
            <a:endParaRPr lang="zh-CN" altLang="zh-CN" sz="32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tab pos="2163445"/>
                <a:tab pos="3142615"/>
                <a:tab pos="4190365"/>
              </a:tabLst>
            </a:pPr>
            <a:r>
              <a:rPr lang="en-US" altLang="zh-CN" sz="3200" b="1" u="sng">
                <a:solidFill>
                  <a:srgbClr val="00B0F0"/>
                </a:solidFill>
                <a:latin typeface="宋体" pitchFamily="2" charset="-122"/>
                <a:ea typeface="宋体" pitchFamily="2" charset="-122"/>
                <a:cs typeface="宋体" panose="02010600030101010101" pitchFamily="2" charset="-122"/>
                <a:sym typeface="+mn-ea"/>
              </a:rPr>
              <a:t>(2)</a:t>
            </a:r>
            <a:r>
              <a:rPr lang="zh-CN" altLang="zh-CN" sz="3200" b="1" u="sng">
                <a:solidFill>
                  <a:srgbClr val="00B0F0"/>
                </a:solidFill>
                <a:latin typeface="宋体" pitchFamily="2" charset="-122"/>
                <a:ea typeface="宋体" pitchFamily="2" charset="-122"/>
                <a:cs typeface="宋体" panose="02010600030101010101" pitchFamily="2" charset="-122"/>
                <a:sym typeface="+mn-ea"/>
              </a:rPr>
              <a:t>地域特色。</a:t>
            </a:r>
          </a:p>
          <a:p>
            <a:pPr defTabSz="0">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常表现为大量使用方言、俚语等。比如老舍出生并长期生活在北京</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他的《骆驼祥子》中的许多词汇就带有浓郁的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京味儿</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a:t>
            </a:r>
            <a:endParaRPr lang="zh-CN" altLang="zh-CN" sz="3200">
              <a:solidFill>
                <a:srgbClr val="000000"/>
              </a:solidFill>
              <a:latin typeface="宋体" pitchFamily="2" charset="-122"/>
              <a:ea typeface="宋体" pitchFamily="2" charset="-122"/>
              <a:cs typeface="宋体" panose="02010600030101010101" pitchFamily="2" charset="-122"/>
            </a:endParaRPr>
          </a:p>
          <a:p>
            <a:pPr defTabSz="0">
              <a:lnSpc>
                <a:spcPct val="120000"/>
              </a:lnSpc>
              <a:spcAft>
                <a:spcPct val="0"/>
              </a:spcAft>
              <a:tabLst>
                <a:tab pos="1188085"/>
                <a:tab pos="2163445"/>
                <a:tab pos="3142615"/>
                <a:tab pos="4190365"/>
              </a:tabLst>
            </a:pPr>
            <a:r>
              <a:rPr lang="en-US" altLang="zh-CN" sz="3200" b="1" u="sng">
                <a:solidFill>
                  <a:srgbClr val="00B0F0"/>
                </a:solidFill>
                <a:latin typeface="宋体" pitchFamily="2" charset="-122"/>
                <a:ea typeface="宋体" pitchFamily="2" charset="-122"/>
                <a:cs typeface="宋体" panose="02010600030101010101" pitchFamily="2" charset="-122"/>
                <a:sym typeface="+mn-ea"/>
              </a:rPr>
              <a:t>(3)</a:t>
            </a:r>
            <a:r>
              <a:rPr lang="zh-CN" altLang="zh-CN" sz="3200" b="1" u="sng">
                <a:solidFill>
                  <a:srgbClr val="00B0F0"/>
                </a:solidFill>
                <a:latin typeface="宋体" pitchFamily="2" charset="-122"/>
                <a:ea typeface="宋体" pitchFamily="2" charset="-122"/>
                <a:cs typeface="宋体" panose="02010600030101010101" pitchFamily="2" charset="-122"/>
                <a:sym typeface="+mn-ea"/>
              </a:rPr>
              <a:t>语体特色。</a:t>
            </a:r>
          </a:p>
          <a:p>
            <a:pPr defTabSz="0">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分为口语和书面语。前者充满生活气息</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后者则典雅庄重。</a:t>
            </a:r>
            <a:endParaRPr lang="zh-CN" altLang="en-US" sz="32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文本框 4"/>
          <p:cNvSpPr txBox="1"/>
          <p:nvPr/>
        </p:nvSpPr>
        <p:spPr>
          <a:xfrm>
            <a:off x="1282700" y="253365"/>
            <a:ext cx="282067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课 堂 检 测</a:t>
            </a:r>
          </a:p>
        </p:txBody>
      </p:sp>
      <p:sp>
        <p:nvSpPr>
          <p:cNvPr id="4" name="文本框 3"/>
          <p:cNvSpPr txBox="1"/>
          <p:nvPr/>
        </p:nvSpPr>
        <p:spPr>
          <a:xfrm>
            <a:off x="347980" y="2076450"/>
            <a:ext cx="11495405" cy="3044190"/>
          </a:xfrm>
          <a:prstGeom prst="rect">
            <a:avLst/>
          </a:prstGeom>
          <a:noFill/>
        </p:spPr>
        <p:txBody>
          <a:bodyPr wrap="square" rtlCol="0" anchor="t">
            <a:spAutoFit/>
          </a:bodyPr>
          <a:lstStyle/>
          <a:p>
            <a:pPr algn="l" defTabSz="0" fontAlgn="auto">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二诸葛</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抬脚动手都要论一论阴阳八卦</a:t>
            </a:r>
            <a:r>
              <a:rPr lang="en-US" altLang="zh-CN" sz="3200">
                <a:solidFill>
                  <a:srgbClr val="000000"/>
                </a:solidFill>
                <a:latin typeface="宋体" pitchFamily="2" charset="-122"/>
                <a:ea typeface="宋体" pitchFamily="2" charset="-122"/>
                <a:cs typeface="宋体" panose="02010600030101010101" pitchFamily="2" charset="-122"/>
                <a:sym typeface="+mn-ea"/>
              </a:rPr>
              <a:t>, </a:t>
            </a:r>
            <a:r>
              <a:rPr lang="zh-CN" altLang="zh-CN" sz="3200">
                <a:solidFill>
                  <a:srgbClr val="000000"/>
                </a:solidFill>
                <a:latin typeface="宋体" pitchFamily="2" charset="-122"/>
                <a:ea typeface="宋体" pitchFamily="2" charset="-122"/>
                <a:cs typeface="宋体" panose="02010600030101010101" pitchFamily="2" charset="-122"/>
                <a:sym typeface="+mn-ea"/>
              </a:rPr>
              <a:t>看一看黄道黑道</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a:t>
            </a:r>
          </a:p>
          <a:p>
            <a:pPr algn="l" defTabSz="0" fontAlgn="auto">
              <a:lnSpc>
                <a:spcPct val="120000"/>
              </a:lnSpc>
              <a:spcAft>
                <a:spcPct val="0"/>
              </a:spcAft>
              <a:tabLst>
                <a:tab pos="1188085"/>
                <a:tab pos="2163445"/>
                <a:tab pos="3142615"/>
                <a:tab pos="4190365"/>
              </a:tabLst>
            </a:pPr>
            <a:endParaRPr lang="zh-CN" altLang="zh-CN" sz="3200">
              <a:solidFill>
                <a:srgbClr val="000000"/>
              </a:solidFill>
              <a:latin typeface="宋体" pitchFamily="2" charset="-122"/>
              <a:ea typeface="宋体" pitchFamily="2" charset="-122"/>
              <a:cs typeface="宋体" panose="02010600030101010101" pitchFamily="2" charset="-122"/>
              <a:sym typeface="+mn-ea"/>
            </a:endParaRPr>
          </a:p>
          <a:p>
            <a:pPr algn="l" defTabSz="0" fontAlgn="auto">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当今社会</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青少年盲目相信</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星座文化</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。对此你有何看法</a:t>
            </a:r>
            <a:r>
              <a:rPr lang="en-US" altLang="zh-CN" sz="3200">
                <a:solidFill>
                  <a:srgbClr val="000000"/>
                </a:solidFill>
                <a:latin typeface="宋体" pitchFamily="2" charset="-122"/>
                <a:ea typeface="宋体" pitchFamily="2" charset="-122"/>
                <a:cs typeface="宋体" panose="02010600030101010101" pitchFamily="2" charset="-122"/>
                <a:sym typeface="+mn-ea"/>
              </a:rPr>
              <a:t>?</a:t>
            </a:r>
          </a:p>
          <a:p>
            <a:pPr algn="l" defTabSz="0" fontAlgn="auto">
              <a:lnSpc>
                <a:spcPct val="120000"/>
              </a:lnSpc>
              <a:spcAft>
                <a:spcPct val="0"/>
              </a:spcAft>
              <a:tabLst>
                <a:tab pos="1188085"/>
                <a:tab pos="2163445"/>
                <a:tab pos="3142615"/>
                <a:tab pos="4190365"/>
              </a:tabLst>
            </a:pPr>
            <a:endParaRPr lang="en-US" altLang="zh-CN" sz="3200">
              <a:solidFill>
                <a:srgbClr val="000000"/>
              </a:solidFill>
              <a:latin typeface="宋体" pitchFamily="2" charset="-122"/>
              <a:ea typeface="宋体" pitchFamily="2" charset="-122"/>
              <a:cs typeface="宋体" panose="02010600030101010101" pitchFamily="2" charset="-122"/>
              <a:sym typeface="+mn-ea"/>
            </a:endParaRPr>
          </a:p>
          <a:p>
            <a:pPr algn="l" defTabSz="0" fontAlgn="auto">
              <a:lnSpc>
                <a:spcPct val="120000"/>
              </a:lnSpc>
              <a:spcAft>
                <a:spcPct val="0"/>
              </a:spcAft>
              <a:tabLst>
                <a:tab pos="1188085"/>
                <a:tab pos="2163445"/>
                <a:tab pos="3142615"/>
                <a:tab pos="4190365"/>
              </a:tabLst>
            </a:pPr>
            <a:r>
              <a:rPr lang="zh-CN" altLang="zh-CN" sz="3200">
                <a:solidFill>
                  <a:srgbClr val="000000"/>
                </a:solidFill>
                <a:latin typeface="宋体" pitchFamily="2" charset="-122"/>
                <a:ea typeface="宋体" pitchFamily="2" charset="-122"/>
                <a:cs typeface="宋体" panose="02010600030101010101" pitchFamily="2" charset="-122"/>
                <a:sym typeface="+mn-ea"/>
              </a:rPr>
              <a:t>你认为热衷星座的青少年是不是当代版的二诸葛</a:t>
            </a:r>
            <a:r>
              <a:rPr lang="en-US" altLang="zh-CN" sz="3200">
                <a:solidFill>
                  <a:srgbClr val="000000"/>
                </a:solidFill>
                <a:latin typeface="宋体" pitchFamily="2" charset="-122"/>
                <a:ea typeface="宋体" pitchFamily="2" charset="-122"/>
                <a:cs typeface="宋体" panose="02010600030101010101" pitchFamily="2" charset="-122"/>
                <a:sym typeface="+mn-ea"/>
              </a:rPr>
              <a:t>?</a:t>
            </a:r>
            <a:endParaRPr lang="zh-CN" altLang="en-US" sz="320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文本框 4"/>
          <p:cNvSpPr txBox="1"/>
          <p:nvPr/>
        </p:nvSpPr>
        <p:spPr>
          <a:xfrm>
            <a:off x="1560195" y="253365"/>
            <a:ext cx="2265680"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课 堂 检 测</a:t>
            </a:r>
          </a:p>
        </p:txBody>
      </p:sp>
      <p:sp>
        <p:nvSpPr>
          <p:cNvPr id="2" name="文本框 1"/>
          <p:cNvSpPr txBox="1"/>
          <p:nvPr/>
        </p:nvSpPr>
        <p:spPr>
          <a:xfrm>
            <a:off x="213360" y="1537335"/>
            <a:ext cx="11765280" cy="4742815"/>
          </a:xfrm>
          <a:prstGeom prst="rect">
            <a:avLst/>
          </a:prstGeom>
          <a:noFill/>
        </p:spPr>
        <p:txBody>
          <a:bodyPr wrap="square" rtlCol="0" anchor="t">
            <a:spAutoFit/>
          </a:bodyPr>
          <a:lstStyle/>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观点</a:t>
            </a:r>
            <a:r>
              <a:rPr lang="en-US" altLang="zh-CN" sz="2800">
                <a:solidFill>
                  <a:srgbClr val="000000"/>
                </a:solidFill>
                <a:latin typeface="楷体" charset="-122"/>
                <a:ea typeface="楷体" charset="-122"/>
                <a:cs typeface="楷体" panose="02010609060101010101" charset="-122"/>
                <a:sym typeface="+mn-ea"/>
              </a:rPr>
              <a:t>1:</a:t>
            </a:r>
            <a:r>
              <a:rPr lang="zh-CN" altLang="zh-CN" sz="2800">
                <a:solidFill>
                  <a:srgbClr val="000000"/>
                </a:solidFill>
                <a:latin typeface="楷体" charset="-122"/>
                <a:ea typeface="楷体" charset="-122"/>
                <a:cs typeface="楷体" panose="02010609060101010101" charset="-122"/>
                <a:sym typeface="+mn-ea"/>
              </a:rPr>
              <a:t>宇宙间的星球</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是客观的存在</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自古以来</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人类就密切关注星空</a:t>
            </a:r>
            <a:r>
              <a:rPr lang="en-US" altLang="zh-CN" sz="28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探讨着日月星辰的运行规律</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制定历法</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产生了天文学</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这是科学。</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但是星座的说法不是科学</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不能把星座的说法当成科学一样完全相信。</a:t>
            </a:r>
            <a:endParaRPr lang="zh-CN" altLang="zh-CN" sz="2800">
              <a:solidFill>
                <a:srgbClr val="000000"/>
              </a:solidFill>
              <a:latin typeface="楷体" charset="-122"/>
              <a:ea typeface="楷体" charset="-122"/>
              <a:cs typeface="楷体" panose="02010609060101010101" charset="-122"/>
            </a:endParaRPr>
          </a:p>
          <a:p>
            <a:pPr defTabSz="0">
              <a:lnSpc>
                <a:spcPct val="120000"/>
              </a:lnSpc>
              <a:spcAft>
                <a:spcPct val="0"/>
              </a:spcAft>
              <a:tabLst>
                <a:tab pos="1188085"/>
                <a:tab pos="2163445"/>
                <a:tab pos="3142615"/>
                <a:tab pos="4190365"/>
              </a:tabLst>
            </a:pPr>
            <a:endParaRPr lang="zh-CN" altLang="zh-CN" sz="2800">
              <a:solidFill>
                <a:srgbClr val="000000"/>
              </a:solidFill>
              <a:latin typeface="楷体" charset="-122"/>
              <a:ea typeface="楷体" charset="-122"/>
              <a:cs typeface="楷体" panose="02010609060101010101" charset="-122"/>
              <a:sym typeface="+mn-ea"/>
            </a:endParaRP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观点</a:t>
            </a:r>
            <a:r>
              <a:rPr lang="en-US" altLang="zh-CN" sz="2800">
                <a:solidFill>
                  <a:srgbClr val="000000"/>
                </a:solidFill>
                <a:latin typeface="楷体" charset="-122"/>
                <a:ea typeface="楷体" charset="-122"/>
                <a:cs typeface="楷体" panose="02010609060101010101" charset="-122"/>
                <a:sym typeface="+mn-ea"/>
              </a:rPr>
              <a:t>2:</a:t>
            </a:r>
            <a:r>
              <a:rPr lang="zh-CN" altLang="zh-CN" sz="2800">
                <a:solidFill>
                  <a:srgbClr val="000000"/>
                </a:solidFill>
                <a:latin typeface="楷体" charset="-122"/>
                <a:ea typeface="楷体" charset="-122"/>
                <a:cs typeface="楷体" panose="02010609060101010101" charset="-122"/>
                <a:sym typeface="+mn-ea"/>
              </a:rPr>
              <a:t>信不信星座仅仅是一种生活方式</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一种生活态度</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完全属于个人自由。但前提是不要盲信</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不要因此而影响正常的生活。</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如果一味相信星座</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把星座中的说法奉为圭臬</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甚至因此干扰了生活</a:t>
            </a:r>
            <a:r>
              <a:rPr lang="en-US" altLang="zh-CN" sz="2800">
                <a:solidFill>
                  <a:srgbClr val="000000"/>
                </a:solidFill>
                <a:latin typeface="楷体" charset="-122"/>
                <a:ea typeface="楷体" charset="-122"/>
                <a:cs typeface="楷体" panose="02010609060101010101"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这就陷入了迷信的深坑。</a:t>
            </a:r>
          </a:p>
          <a:p>
            <a:pPr defTabSz="0">
              <a:lnSpc>
                <a:spcPct val="120000"/>
              </a:lnSpc>
              <a:spcAft>
                <a:spcPct val="0"/>
              </a:spcAft>
              <a:tabLst>
                <a:tab pos="1188085"/>
                <a:tab pos="2163445"/>
                <a:tab pos="3142615"/>
                <a:tab pos="4190365"/>
              </a:tabLst>
            </a:pPr>
            <a:r>
              <a:rPr lang="zh-CN" altLang="zh-CN" sz="2800">
                <a:solidFill>
                  <a:srgbClr val="000000"/>
                </a:solidFill>
                <a:latin typeface="楷体" charset="-122"/>
                <a:ea typeface="楷体" charset="-122"/>
                <a:cs typeface="楷体" panose="02010609060101010101" charset="-122"/>
                <a:sym typeface="+mn-ea"/>
              </a:rPr>
              <a:t>这跟二诸葛动辄</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论一论阴阳八卦</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没什么不同</a:t>
            </a:r>
            <a:r>
              <a:rPr lang="en-US" altLang="zh-CN" sz="2800">
                <a:solidFill>
                  <a:srgbClr val="000000"/>
                </a:solidFill>
                <a:latin typeface="楷体" charset="-122"/>
                <a:ea typeface="楷体" charset="-122"/>
                <a:cs typeface="楷体" panose="02010609060101010101" charset="-122"/>
                <a:sym typeface="+mn-ea"/>
              </a:rPr>
              <a:t>,</a:t>
            </a:r>
            <a:r>
              <a:rPr lang="zh-CN" altLang="zh-CN" sz="2800">
                <a:solidFill>
                  <a:srgbClr val="000000"/>
                </a:solidFill>
                <a:latin typeface="楷体" charset="-122"/>
                <a:ea typeface="楷体" charset="-122"/>
                <a:cs typeface="楷体" panose="02010609060101010101" charset="-122"/>
                <a:sym typeface="+mn-ea"/>
              </a:rPr>
              <a:t>是一样荒唐可笑的。</a:t>
            </a:r>
            <a:endParaRPr lang="zh-CN" altLang="en-US" sz="2800" smtClean="0">
              <a:solidFill>
                <a:schemeClr val="tx1">
                  <a:lumMod val="75000"/>
                  <a:lumOff val="25000"/>
                </a:schemeClr>
              </a:solidFill>
              <a:latin typeface="楷体" charset="-122"/>
              <a:ea typeface="楷体"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325096" y="200641"/>
            <a:ext cx="11497268" cy="6501600"/>
            <a:chOff x="381303" y="238619"/>
            <a:chExt cx="11497268" cy="6501600"/>
          </a:xfrm>
        </p:grpSpPr>
        <p:pic>
          <p:nvPicPr>
            <p:cNvPr id="4" name="图片 3"/>
            <p:cNvPicPr>
              <a:picLocks noChangeAspect="1"/>
            </p:cNvPicPr>
            <p:nvPr/>
          </p:nvPicPr>
          <p:blipFill>
            <a:blip r:embed="rId3">
              <a:duotone>
                <a:prstClr val="black"/>
                <a:schemeClr val="accent2">
                  <a:tint val="45000"/>
                  <a:satMod val="400000"/>
                </a:schemeClr>
              </a:duotone>
            </a:blip>
            <a:stretch>
              <a:fillRect/>
            </a:stretch>
          </p:blipFill>
          <p:spPr>
            <a:xfrm>
              <a:off x="10613246" y="238619"/>
              <a:ext cx="1265325" cy="1243879"/>
            </a:xfrm>
            <a:prstGeom prst="rect">
              <a:avLst/>
            </a:prstGeom>
          </p:spPr>
        </p:pic>
        <p:pic>
          <p:nvPicPr>
            <p:cNvPr id="5" name="图片 4"/>
            <p:cNvPicPr>
              <a:picLocks noChangeAspect="1"/>
            </p:cNvPicPr>
            <p:nvPr/>
          </p:nvPicPr>
          <p:blipFill>
            <a:blip r:embed="rId3">
              <a:duotone>
                <a:prstClr val="black"/>
                <a:schemeClr val="accent2">
                  <a:tint val="45000"/>
                  <a:satMod val="400000"/>
                </a:schemeClr>
              </a:duotone>
            </a:blip>
            <a:stretch>
              <a:fillRect/>
            </a:stretch>
          </p:blipFill>
          <p:spPr>
            <a:xfrm rot="10800000">
              <a:off x="381303" y="5474894"/>
              <a:ext cx="1265325" cy="1243879"/>
            </a:xfrm>
            <a:prstGeom prst="rect">
              <a:avLst/>
            </a:prstGeom>
          </p:spPr>
        </p:pic>
        <p:pic>
          <p:nvPicPr>
            <p:cNvPr id="6" name="图片 5"/>
            <p:cNvPicPr>
              <a:picLocks noChangeAspect="1"/>
            </p:cNvPicPr>
            <p:nvPr/>
          </p:nvPicPr>
          <p:blipFill>
            <a:blip r:embed="rId3">
              <a:duotone>
                <a:prstClr val="black"/>
                <a:schemeClr val="accent2">
                  <a:tint val="45000"/>
                  <a:satMod val="400000"/>
                </a:schemeClr>
              </a:duotone>
            </a:blip>
            <a:stretch>
              <a:fillRect/>
            </a:stretch>
          </p:blipFill>
          <p:spPr>
            <a:xfrm rot="16200000">
              <a:off x="392026" y="249343"/>
              <a:ext cx="1265325" cy="1243879"/>
            </a:xfrm>
            <a:prstGeom prst="rect">
              <a:avLst/>
            </a:prstGeom>
          </p:spPr>
        </p:pic>
        <p:pic>
          <p:nvPicPr>
            <p:cNvPr id="7" name="图片 6"/>
            <p:cNvPicPr>
              <a:picLocks noChangeAspect="1"/>
            </p:cNvPicPr>
            <p:nvPr/>
          </p:nvPicPr>
          <p:blipFill>
            <a:blip r:embed="rId3">
              <a:duotone>
                <a:prstClr val="black"/>
                <a:schemeClr val="accent2">
                  <a:tint val="45000"/>
                  <a:satMod val="400000"/>
                </a:schemeClr>
              </a:duotone>
            </a:blip>
            <a:stretch>
              <a:fillRect/>
            </a:stretch>
          </p:blipFill>
          <p:spPr>
            <a:xfrm rot="5400000">
              <a:off x="10623969" y="5485617"/>
              <a:ext cx="1265325" cy="1243879"/>
            </a:xfrm>
            <a:prstGeom prst="rect">
              <a:avLst/>
            </a:prstGeom>
          </p:spPr>
        </p:pic>
      </p:grpSp>
      <p:pic>
        <p:nvPicPr>
          <p:cNvPr id="22" name="图片 21"/>
          <p:cNvPicPr>
            <a:picLocks noChangeAspect="1"/>
          </p:cNvPicPr>
          <p:nvPr/>
        </p:nvPicPr>
        <p:blipFill>
          <a:blip r:embed="rId4">
            <a:extLst>
              <a:ext uri="{28A0092B-C50C-407E-A947-70E740481C1C}">
                <a14:useLocalDpi xmlns:a14="http://schemas.microsoft.com/office/drawing/2010/main" val="0"/>
              </a:ext>
            </a:extLst>
          </a:blip>
          <a:srcRect t="41150" r="81692" b="39425"/>
          <a:stretch>
            <a:fillRect/>
          </a:stretch>
        </p:blipFill>
        <p:spPr>
          <a:xfrm>
            <a:off x="10218590" y="5464673"/>
            <a:ext cx="930240" cy="986971"/>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rcRect t="36103" r="81527" b="35178"/>
          <a:stretch>
            <a:fillRect/>
          </a:stretch>
        </p:blipFill>
        <p:spPr>
          <a:xfrm>
            <a:off x="9538287" y="823416"/>
            <a:ext cx="938600" cy="1459200"/>
          </a:xfrm>
          <a:prstGeom prst="rect">
            <a:avLst/>
          </a:prstGeom>
        </p:spPr>
      </p:pic>
      <p:sp>
        <p:nvSpPr>
          <p:cNvPr id="2" name="矩形 1"/>
          <p:cNvSpPr/>
          <p:nvPr/>
        </p:nvSpPr>
        <p:spPr>
          <a:xfrm>
            <a:off x="3476625" y="2829560"/>
            <a:ext cx="523875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谢 谢 观 看</a:t>
            </a:r>
            <a:endParaRPr lang="zh-CN" altLang="en-US" sz="72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pic>
        <p:nvPicPr>
          <p:cNvPr id="26" name="New picture"/>
          <p:cNvPicPr/>
          <p:nvPr/>
        </p:nvPicPr>
        <p:blipFill>
          <a:blip r:embed="rId5"/>
          <a:stretch>
            <a:fillRect/>
          </a:stretch>
        </p:blipFill>
        <p:spPr>
          <a:xfrm>
            <a:off x="10350500" y="11861800"/>
            <a:ext cx="342900" cy="2667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withGroup">
                            <p:stCondLst>
                              <p:cond delay="500"/>
                            </p:stCondLst>
                            <p:childTnLst>
                              <p:par>
                                <p:cTn id="9" presetID="10" presetClass="entr" presetSubtype="0" fill="hold" nodeType="afterEffec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nodeType="withGroup">
                            <p:stCondLst>
                              <p:cond delay="1000"/>
                            </p:stCondLst>
                            <p:childTnLst>
                              <p:par>
                                <p:cTn id="13" presetID="10" presetClass="entr" presetSubtype="0" fill="hold" nodeType="afterEffec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知 人 论 世</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1</a:t>
            </a:r>
          </a:p>
        </p:txBody>
      </p:sp>
      <p:sp>
        <p:nvSpPr>
          <p:cNvPr id="5" name="文本框 4"/>
          <p:cNvSpPr txBox="1"/>
          <p:nvPr/>
        </p:nvSpPr>
        <p:spPr>
          <a:xfrm>
            <a:off x="201930" y="972185"/>
            <a:ext cx="11788775" cy="5692775"/>
          </a:xfrm>
          <a:prstGeom prst="rect">
            <a:avLst/>
          </a:prstGeom>
          <a:noFill/>
        </p:spPr>
        <p:txBody>
          <a:bodyPr wrap="square" rtlCol="0" anchor="t">
            <a:spAutoFit/>
          </a:bodyPr>
          <a:lstStyle/>
          <a:p>
            <a:pPr algn="l" fontAlgn="auto">
              <a:lnSpc>
                <a:spcPct val="100000"/>
              </a:lnSpc>
            </a:pPr>
            <a:r>
              <a:rPr lang="zh-CN" altLang="en-US" sz="2800" smtClean="0">
                <a:solidFill>
                  <a:schemeClr val="tx1">
                    <a:lumMod val="75000"/>
                    <a:lumOff val="25000"/>
                  </a:schemeClr>
                </a:solidFill>
                <a:latin typeface="黑体" charset="-122"/>
                <a:ea typeface="黑体" charset="-122"/>
                <a:cs typeface="宋体" panose="02010600030101010101" pitchFamily="2" charset="-122"/>
                <a:sym typeface="+mn-ea"/>
              </a:rPr>
              <a:t>小说</a:t>
            </a:r>
            <a:r>
              <a:rPr lang="zh-CN" altLang="en-US" sz="2800" smtClean="0">
                <a:solidFill>
                  <a:srgbClr val="C00000"/>
                </a:solidFill>
                <a:latin typeface="黑体" charset="-122"/>
                <a:ea typeface="黑体" charset="-122"/>
                <a:cs typeface="宋体" panose="02010600030101010101" pitchFamily="2" charset="-122"/>
                <a:sym typeface="+mn-ea"/>
              </a:rPr>
              <a:t>虽以现实主义为根基，却不正面描写战争场面，</a:t>
            </a:r>
            <a:endParaRPr lang="zh-CN" altLang="en-US" sz="2800" smtClean="0">
              <a:solidFill>
                <a:srgbClr val="C00000"/>
              </a:solidFill>
              <a:latin typeface="黑体" charset="-122"/>
              <a:ea typeface="黑体" charset="-122"/>
              <a:cs typeface="宋体" panose="02010600030101010101" pitchFamily="2" charset="-122"/>
            </a:endParaRPr>
          </a:p>
          <a:p>
            <a:pPr algn="l" fontAlgn="auto">
              <a:lnSpc>
                <a:spcPct val="100000"/>
              </a:lnSpc>
            </a:pPr>
            <a:r>
              <a:rPr lang="zh-CN" altLang="en-US" sz="2800" smtClean="0">
                <a:solidFill>
                  <a:srgbClr val="C00000"/>
                </a:solidFill>
                <a:latin typeface="黑体" charset="-122"/>
                <a:ea typeface="黑体" charset="-122"/>
                <a:cs typeface="宋体" panose="02010600030101010101" pitchFamily="2" charset="-122"/>
                <a:sym typeface="+mn-ea"/>
              </a:rPr>
              <a:t>而是通过日常</a:t>
            </a:r>
            <a:r>
              <a:rPr lang="zh-CN" altLang="en-US" sz="2800" smtClean="0">
                <a:solidFill>
                  <a:srgbClr val="C00000"/>
                </a:solidFill>
                <a:latin typeface="黑体" charset="-122"/>
                <a:ea typeface="黑体" charset="-122"/>
                <a:sym typeface="+mn-ea"/>
              </a:rPr>
              <a:t>生活的侧面以及武戏文唱的技艺，</a:t>
            </a:r>
          </a:p>
          <a:p>
            <a:pPr algn="l" fontAlgn="auto">
              <a:lnSpc>
                <a:spcPct val="100000"/>
              </a:lnSpc>
            </a:pPr>
            <a:r>
              <a:rPr lang="zh-CN" altLang="en-US" sz="2800" smtClean="0">
                <a:solidFill>
                  <a:srgbClr val="C00000"/>
                </a:solidFill>
                <a:latin typeface="黑体" charset="-122"/>
                <a:ea typeface="黑体" charset="-122"/>
                <a:sym typeface="+mn-ea"/>
              </a:rPr>
              <a:t>写人的命运、心灵以及故乡白洋淀的风光美和人情美，</a:t>
            </a:r>
          </a:p>
          <a:p>
            <a:pPr algn="l" fontAlgn="auto">
              <a:lnSpc>
                <a:spcPct val="100000"/>
              </a:lnSpc>
            </a:pPr>
            <a:r>
              <a:rPr lang="zh-CN" altLang="en-US" sz="2800" smtClean="0">
                <a:solidFill>
                  <a:srgbClr val="C00000"/>
                </a:solidFill>
                <a:latin typeface="黑体" charset="-122"/>
                <a:ea typeface="黑体" charset="-122"/>
                <a:sym typeface="+mn-ea"/>
              </a:rPr>
              <a:t>特别擅长描写农村的青年女性。</a:t>
            </a:r>
            <a:endParaRPr lang="zh-CN" altLang="en-US" sz="2800" smtClean="0">
              <a:solidFill>
                <a:srgbClr val="C00000"/>
              </a:solidFill>
              <a:latin typeface="黑体" charset="-122"/>
              <a:ea typeface="黑体" charset="-122"/>
              <a:cs typeface="黑体" panose="02010609060101010101" charset="-122"/>
            </a:endParaRPr>
          </a:p>
          <a:p>
            <a:pPr fontAlgn="auto">
              <a:lnSpc>
                <a:spcPct val="100000"/>
              </a:lnSpc>
            </a:pPr>
            <a:r>
              <a:rPr lang="zh-CN" altLang="en-US" sz="2800" smtClean="0">
                <a:solidFill>
                  <a:srgbClr val="002060"/>
                </a:solidFill>
                <a:latin typeface="黑体" charset="-122"/>
                <a:ea typeface="黑体" charset="-122"/>
                <a:cs typeface="黑体" panose="02010609060101010101" charset="-122"/>
              </a:rPr>
              <a:t>细腻婉约的文笔，浓郁的浪漫主义色彩和清新、隽永的抒情诗风格，</a:t>
            </a:r>
          </a:p>
          <a:p>
            <a:pPr fontAlgn="auto">
              <a:lnSpc>
                <a:spcPct val="100000"/>
              </a:lnSpc>
            </a:pPr>
            <a:r>
              <a:rPr lang="zh-CN" altLang="en-US" sz="2800" smtClean="0">
                <a:solidFill>
                  <a:srgbClr val="002060"/>
                </a:solidFill>
                <a:latin typeface="黑体" charset="-122"/>
                <a:ea typeface="黑体" charset="-122"/>
                <a:cs typeface="黑体" panose="02010609060101010101" charset="-122"/>
              </a:rPr>
              <a:t>使孙犁的作品具有</a:t>
            </a:r>
            <a:r>
              <a:rPr lang="zh-CN" altLang="en-US" sz="2800" smtClean="0">
                <a:solidFill>
                  <a:srgbClr val="7030A0"/>
                </a:solidFill>
                <a:latin typeface="黑体" charset="-122"/>
                <a:ea typeface="黑体" charset="-122"/>
                <a:cs typeface="黑体" panose="02010609060101010101" charset="-122"/>
              </a:rPr>
              <a:t>“诗化小说”</a:t>
            </a:r>
            <a:r>
              <a:rPr lang="zh-CN" altLang="en-US" sz="2800" smtClean="0">
                <a:solidFill>
                  <a:srgbClr val="002060"/>
                </a:solidFill>
                <a:latin typeface="黑体" charset="-122"/>
                <a:ea typeface="黑体" charset="-122"/>
                <a:cs typeface="黑体" panose="02010609060101010101" charset="-122"/>
              </a:rPr>
              <a:t>的特征。</a:t>
            </a:r>
          </a:p>
          <a:p>
            <a:pPr fontAlgn="auto">
              <a:lnSpc>
                <a:spcPct val="100000"/>
              </a:lnSpc>
            </a:pPr>
            <a:r>
              <a:rPr lang="zh-CN" altLang="en-US" sz="2800" smtClean="0">
                <a:solidFill>
                  <a:srgbClr val="002060"/>
                </a:solidFill>
                <a:latin typeface="黑体" charset="-122"/>
                <a:ea typeface="黑体" charset="-122"/>
                <a:cs typeface="黑体" panose="02010609060101010101" charset="-122"/>
              </a:rPr>
              <a:t>在艺术上受他的影响而形成的具有相似风格的</a:t>
            </a:r>
            <a:r>
              <a:rPr lang="zh-CN" altLang="en-US" sz="2800" smtClean="0">
                <a:solidFill>
                  <a:srgbClr val="7030A0"/>
                </a:solidFill>
                <a:latin typeface="黑体" charset="-122"/>
                <a:ea typeface="黑体" charset="-122"/>
                <a:cs typeface="黑体" panose="02010609060101010101" charset="-122"/>
              </a:rPr>
              <a:t>“荷花淀派”</a:t>
            </a:r>
            <a:r>
              <a:rPr lang="zh-CN" altLang="en-US" sz="2800" smtClean="0">
                <a:solidFill>
                  <a:srgbClr val="002060"/>
                </a:solidFill>
                <a:latin typeface="黑体" charset="-122"/>
                <a:ea typeface="黑体" charset="-122"/>
                <a:cs typeface="黑体" panose="02010609060101010101" charset="-122"/>
              </a:rPr>
              <a:t>创作，</a:t>
            </a:r>
          </a:p>
          <a:p>
            <a:pPr fontAlgn="auto">
              <a:lnSpc>
                <a:spcPct val="100000"/>
              </a:lnSpc>
            </a:pPr>
            <a:r>
              <a:rPr lang="zh-CN" altLang="en-US" sz="2800" smtClean="0">
                <a:solidFill>
                  <a:srgbClr val="002060"/>
                </a:solidFill>
                <a:latin typeface="黑体" charset="-122"/>
                <a:ea typeface="黑体" charset="-122"/>
                <a:cs typeface="黑体" panose="02010609060101010101" charset="-122"/>
              </a:rPr>
              <a:t>即以其短篇小说代表作《荷花淀》而得名。</a:t>
            </a:r>
            <a:endParaRPr lang="zh-CN" altLang="en-US" sz="2800" smtClean="0">
              <a:solidFill>
                <a:srgbClr val="002060"/>
              </a:solidFill>
              <a:latin typeface="宋体" pitchFamily="2" charset="-122"/>
              <a:ea typeface="宋体" pitchFamily="2" charset="-122"/>
              <a:cs typeface="宋体" panose="02010600030101010101" pitchFamily="2" charset="-122"/>
            </a:endParaRP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1956年后，孙犁因病长期搁笔，但培养了不少青年作家。</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这一时期写有散文集《津门小集》、论文集《文学短论》等。</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1977年后，主要写作散文和评论，出版《晚华集》《秀露集》等作品集。</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孙犁曾任中国作家协会名誉副主席、天津市作家协会主席、</a:t>
            </a:r>
          </a:p>
          <a:p>
            <a:pPr fontAlgn="auto">
              <a:lnSpc>
                <a:spcPct val="100000"/>
              </a:lnSpc>
            </a:pPr>
            <a:r>
              <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rPr>
              <a:t>中国文学艺术家联合会委员、天津市文联名誉主席等。</a:t>
            </a: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写 作 背 景</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1</a:t>
            </a:r>
          </a:p>
        </p:txBody>
      </p:sp>
      <p:sp>
        <p:nvSpPr>
          <p:cNvPr id="100" name="文本框 99"/>
          <p:cNvSpPr txBox="1"/>
          <p:nvPr/>
        </p:nvSpPr>
        <p:spPr>
          <a:xfrm>
            <a:off x="98425" y="1078865"/>
            <a:ext cx="11995150" cy="5692775"/>
          </a:xfrm>
          <a:prstGeom prst="rect">
            <a:avLst/>
          </a:prstGeom>
          <a:noFill/>
          <a:ln w="9525">
            <a:noFill/>
          </a:ln>
        </p:spPr>
        <p:txBody>
          <a:bodyPr wrap="square">
            <a:spAutoFit/>
          </a:bodyPr>
          <a:lstStyle/>
          <a:p>
            <a:pPr indent="0" fontAlgn="auto"/>
            <a:r>
              <a:rPr lang="zh-CN" sz="2800">
                <a:latin typeface="宋体" pitchFamily="2" charset="-122"/>
                <a:ea typeface="宋体" pitchFamily="2" charset="-122"/>
                <a:cs typeface="宋体" panose="02010600030101010101" pitchFamily="2" charset="-122"/>
              </a:rPr>
              <a:t>孙犁</a:t>
            </a:r>
            <a:r>
              <a:rPr lang="en-US" sz="2800">
                <a:latin typeface="宋体" pitchFamily="2" charset="-122"/>
                <a:ea typeface="宋体" pitchFamily="2" charset="-122"/>
                <a:cs typeface="宋体" panose="02010600030101010101" pitchFamily="2" charset="-122"/>
              </a:rPr>
              <a:t>1936</a:t>
            </a:r>
            <a:r>
              <a:rPr lang="zh-CN" sz="2800">
                <a:latin typeface="宋体" pitchFamily="2" charset="-122"/>
                <a:ea typeface="宋体" pitchFamily="2" charset="-122"/>
                <a:cs typeface="宋体" panose="02010600030101010101" pitchFamily="2" charset="-122"/>
              </a:rPr>
              <a:t>年到白洋淀附近的安新县同口小学教书。</a:t>
            </a:r>
          </a:p>
          <a:p>
            <a:pPr indent="0" fontAlgn="auto"/>
            <a:r>
              <a:rPr lang="zh-CN" sz="2800">
                <a:latin typeface="宋体" pitchFamily="2" charset="-122"/>
                <a:ea typeface="宋体" pitchFamily="2" charset="-122"/>
                <a:cs typeface="宋体" panose="02010600030101010101" pitchFamily="2" charset="-122"/>
              </a:rPr>
              <a:t>在一年多的时间里，或是清晨或是黄昏，</a:t>
            </a:r>
          </a:p>
          <a:p>
            <a:pPr indent="0" fontAlgn="auto"/>
            <a:r>
              <a:rPr lang="zh-CN" sz="2800">
                <a:latin typeface="宋体" pitchFamily="2" charset="-122"/>
                <a:ea typeface="宋体" pitchFamily="2" charset="-122"/>
                <a:cs typeface="宋体" panose="02010600030101010101" pitchFamily="2" charset="-122"/>
              </a:rPr>
              <a:t>他经常到白洋淀边散步，</a:t>
            </a:r>
          </a:p>
          <a:p>
            <a:pPr indent="0" fontAlgn="auto"/>
            <a:r>
              <a:rPr lang="zh-CN" sz="2800">
                <a:latin typeface="宋体" pitchFamily="2" charset="-122"/>
                <a:ea typeface="宋体" pitchFamily="2" charset="-122"/>
                <a:cs typeface="宋体" panose="02010600030101010101" pitchFamily="2" charset="-122"/>
              </a:rPr>
              <a:t>慢慢地，他熟悉了这一带的风土人情，</a:t>
            </a:r>
          </a:p>
          <a:p>
            <a:pPr indent="0" fontAlgn="auto"/>
            <a:r>
              <a:rPr lang="zh-CN" sz="2800">
                <a:latin typeface="宋体" pitchFamily="2" charset="-122"/>
                <a:ea typeface="宋体" pitchFamily="2" charset="-122"/>
                <a:cs typeface="宋体" panose="02010600030101010101" pitchFamily="2" charset="-122"/>
              </a:rPr>
              <a:t>熟悉了这里人民的劳动和生活。</a:t>
            </a:r>
            <a:r>
              <a:rPr lang="en-US" sz="2800">
                <a:latin typeface="宋体" pitchFamily="2" charset="-122"/>
                <a:ea typeface="宋体" pitchFamily="2" charset="-122"/>
                <a:cs typeface="宋体" panose="02010600030101010101" pitchFamily="2" charset="-122"/>
              </a:rPr>
              <a:t>1937</a:t>
            </a:r>
            <a:r>
              <a:rPr lang="zh-CN" sz="2800">
                <a:latin typeface="宋体" pitchFamily="2" charset="-122"/>
                <a:ea typeface="宋体" pitchFamily="2" charset="-122"/>
                <a:cs typeface="宋体" panose="02010600030101010101" pitchFamily="2" charset="-122"/>
              </a:rPr>
              <a:t>年，日寇的铁蹄踏进这一地区，</a:t>
            </a:r>
            <a:r>
              <a:rPr lang="zh-CN" sz="2800">
                <a:latin typeface="宋体" pitchFamily="2" charset="-122"/>
                <a:ea typeface="宋体" pitchFamily="2" charset="-122"/>
                <a:cs typeface="宋体" panose="02010600030101010101" pitchFamily="2" charset="-122"/>
              </a:rPr>
              <a:t>
</a:t>
            </a:r>
          </a:p>
          <a:p>
            <a:pPr indent="0" fontAlgn="auto"/>
            <a:r>
              <a:rPr lang="zh-CN" sz="2800">
                <a:latin typeface="宋体" pitchFamily="2" charset="-122"/>
                <a:ea typeface="宋体" pitchFamily="2" charset="-122"/>
                <a:cs typeface="宋体" panose="02010600030101010101" pitchFamily="2" charset="-122"/>
              </a:rPr>
              <a:t>他切身体验到了这里人民的爱国热情和民族自尊心，</a:t>
            </a:r>
          </a:p>
          <a:p>
            <a:pPr indent="0" fontAlgn="auto"/>
            <a:r>
              <a:rPr lang="zh-CN" sz="2800">
                <a:latin typeface="宋体" pitchFamily="2" charset="-122"/>
                <a:ea typeface="宋体" pitchFamily="2" charset="-122"/>
                <a:cs typeface="宋体" panose="02010600030101010101" pitchFamily="2" charset="-122"/>
              </a:rPr>
              <a:t>在抗日的旗帜下，男女老少都动员起来，</a:t>
            </a:r>
          </a:p>
          <a:p>
            <a:pPr indent="0" fontAlgn="auto"/>
            <a:r>
              <a:rPr lang="zh-CN" sz="2800">
                <a:latin typeface="宋体" pitchFamily="2" charset="-122"/>
                <a:ea typeface="宋体" pitchFamily="2" charset="-122"/>
                <a:cs typeface="宋体" panose="02010600030101010101" pitchFamily="2" charset="-122"/>
              </a:rPr>
              <a:t>虽然热土难离，但为了保家卫国，为了打鬼子，</a:t>
            </a:r>
          </a:p>
          <a:p>
            <a:pPr indent="0" fontAlgn="auto"/>
            <a:r>
              <a:rPr lang="zh-CN" sz="2800">
                <a:latin typeface="宋体" pitchFamily="2" charset="-122"/>
                <a:ea typeface="宋体" pitchFamily="2" charset="-122"/>
                <a:cs typeface="宋体" panose="02010600030101010101" pitchFamily="2" charset="-122"/>
              </a:rPr>
              <a:t>各个村庄的青年农民都自愿地奔赴抗日前线，</a:t>
            </a:r>
          </a:p>
          <a:p>
            <a:pPr indent="0" fontAlgn="auto"/>
            <a:r>
              <a:rPr lang="zh-CN" sz="2800">
                <a:latin typeface="宋体" pitchFamily="2" charset="-122"/>
                <a:ea typeface="宋体" pitchFamily="2" charset="-122"/>
                <a:cs typeface="宋体" panose="02010600030101010101" pitchFamily="2" charset="-122"/>
              </a:rPr>
              <a:t>至于那些</a:t>
            </a:r>
            <a:r>
              <a:rPr lang="zh-CN" sz="2800" u="sng">
                <a:solidFill>
                  <a:srgbClr val="FF0000"/>
                </a:solidFill>
                <a:latin typeface="宋体" pitchFamily="2" charset="-122"/>
                <a:ea typeface="宋体" pitchFamily="2" charset="-122"/>
                <a:cs typeface="宋体" panose="02010600030101010101" pitchFamily="2" charset="-122"/>
              </a:rPr>
              <a:t>青年妇女所表现出的识大体、顾大局、乐观向上、无私奉献的精神，</a:t>
            </a:r>
            <a:r>
              <a:rPr lang="zh-CN" sz="2800">
                <a:latin typeface="宋体" pitchFamily="2" charset="-122"/>
                <a:ea typeface="宋体" pitchFamily="2" charset="-122"/>
                <a:cs typeface="宋体" panose="02010600030101010101" pitchFamily="2" charset="-122"/>
              </a:rPr>
              <a:t>更使他由衷敬佩。</a:t>
            </a:r>
          </a:p>
          <a:p>
            <a:pPr indent="0" fontAlgn="auto"/>
            <a:r>
              <a:rPr lang="zh-CN" sz="2800">
                <a:latin typeface="宋体" pitchFamily="2" charset="-122"/>
                <a:ea typeface="宋体" pitchFamily="2" charset="-122"/>
                <a:cs typeface="宋体" panose="02010600030101010101" pitchFamily="2" charset="-122"/>
              </a:rPr>
              <a:t>基于这种心理，</a:t>
            </a:r>
            <a:r>
              <a:rPr lang="en-US" sz="2800">
                <a:latin typeface="宋体" pitchFamily="2" charset="-122"/>
                <a:ea typeface="宋体" pitchFamily="2" charset="-122"/>
                <a:cs typeface="宋体" panose="02010600030101010101" pitchFamily="2" charset="-122"/>
              </a:rPr>
              <a:t>1945</a:t>
            </a:r>
            <a:r>
              <a:rPr lang="zh-CN" sz="2800">
                <a:latin typeface="宋体" pitchFamily="2" charset="-122"/>
                <a:ea typeface="宋体" pitchFamily="2" charset="-122"/>
                <a:cs typeface="宋体" panose="02010600030101010101" pitchFamily="2" charset="-122"/>
              </a:rPr>
              <a:t>年，他写成了《荷花淀》这篇著名的小说。</a:t>
            </a:r>
            <a:endParaRPr lang="zh-CN" altLang="en-US" sz="2800">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写 作 背 景</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1</a:t>
            </a:r>
          </a:p>
        </p:txBody>
      </p:sp>
      <p:sp>
        <p:nvSpPr>
          <p:cNvPr id="5" name="文本框 4"/>
          <p:cNvSpPr txBox="1"/>
          <p:nvPr/>
        </p:nvSpPr>
        <p:spPr>
          <a:xfrm>
            <a:off x="137160" y="1367155"/>
            <a:ext cx="11917680" cy="4742815"/>
          </a:xfrm>
          <a:prstGeom prst="rect">
            <a:avLst/>
          </a:prstGeom>
          <a:noFill/>
        </p:spPr>
        <p:txBody>
          <a:bodyPr wrap="none" rtlCol="0" anchor="t">
            <a:spAutoFit/>
          </a:bodyPr>
          <a:lstStyle/>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本文写于</a:t>
            </a:r>
            <a:r>
              <a:rPr lang="en-US" altLang="zh-CN" sz="2800">
                <a:solidFill>
                  <a:srgbClr val="000000"/>
                </a:solidFill>
                <a:latin typeface="宋体" pitchFamily="2" charset="-122"/>
                <a:ea typeface="宋体" pitchFamily="2" charset="-122"/>
                <a:cs typeface="宋体" panose="02010600030101010101" pitchFamily="2" charset="-122"/>
                <a:sym typeface="+mn-ea"/>
              </a:rPr>
              <a:t>1945</a:t>
            </a:r>
            <a:r>
              <a:rPr lang="zh-CN" altLang="zh-CN" sz="2800">
                <a:solidFill>
                  <a:srgbClr val="000000"/>
                </a:solidFill>
                <a:latin typeface="宋体" pitchFamily="2" charset="-122"/>
                <a:ea typeface="宋体" pitchFamily="2" charset="-122"/>
                <a:cs typeface="宋体" panose="02010600030101010101" pitchFamily="2" charset="-122"/>
                <a:sym typeface="+mn-ea"/>
              </a:rPr>
              <a:t>年春</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当时抗日战争已经进入最后阶段。</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共产党领导的抗日武装力量正在不断发展壮大</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抗日根据地也在不断扩大。</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在这场伟大的民族解放战争中</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根据地的广大群众在共产党的领导和教育下</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同仇敌忾</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奋起抗敌</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表现了艰苦卓绝的斗争精神和大无畏的英雄气概</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为保卫祖国、维护民族的独立与尊严</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建立了不可磨灭的功绩。</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《荷花淀》就是在这样的背景下</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以冀中抗日根据地人民的斗争生活为题材</a:t>
            </a:r>
            <a:r>
              <a:rPr lang="en-US" altLang="zh-CN" sz="2800">
                <a:solidFill>
                  <a:srgbClr val="000000"/>
                </a:solidFill>
                <a:latin typeface="宋体" pitchFamily="2" charset="-122"/>
                <a:ea typeface="宋体" pitchFamily="2" charset="-122"/>
                <a:cs typeface="宋体" panose="02010600030101010101" pitchFamily="2" charset="-122"/>
                <a:sym typeface="+mn-ea"/>
              </a:rPr>
              <a:t>,</a:t>
            </a:r>
          </a:p>
          <a:p>
            <a:pPr defTabSz="0">
              <a:lnSpc>
                <a:spcPct val="120000"/>
              </a:lnSpc>
              <a:spcAft>
                <a:spcPct val="0"/>
              </a:spcAft>
              <a:tabLst>
                <a:tab pos="1188085"/>
                <a:tab pos="2163445"/>
                <a:tab pos="3142615"/>
                <a:tab pos="4190365"/>
              </a:tabLst>
            </a:pPr>
            <a:r>
              <a:rPr lang="zh-CN" altLang="zh-CN" sz="2800">
                <a:solidFill>
                  <a:srgbClr val="000000"/>
                </a:solidFill>
                <a:latin typeface="宋体" pitchFamily="2" charset="-122"/>
                <a:ea typeface="宋体" pitchFamily="2" charset="-122"/>
                <a:cs typeface="宋体" panose="02010600030101010101" pitchFamily="2" charset="-122"/>
                <a:sym typeface="+mn-ea"/>
              </a:rPr>
              <a:t>经过精心构思谱写出的一曲爱国主义精神和革命乐观主义精神的赞歌。</a:t>
            </a:r>
            <a:endParaRPr lang="zh-CN" altLang="en-US" sz="2800" smtClean="0">
              <a:solidFill>
                <a:schemeClr val="tx1">
                  <a:lumMod val="75000"/>
                  <a:lumOff val="25000"/>
                </a:schemeClr>
              </a:solidFill>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自 读 深 思</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2</a:t>
            </a:r>
          </a:p>
        </p:txBody>
      </p:sp>
      <p:sp>
        <p:nvSpPr>
          <p:cNvPr id="100" name="文本框 99"/>
          <p:cNvSpPr txBox="1"/>
          <p:nvPr/>
        </p:nvSpPr>
        <p:spPr>
          <a:xfrm>
            <a:off x="148590" y="1417955"/>
            <a:ext cx="11894820" cy="4523105"/>
          </a:xfrm>
          <a:prstGeom prst="rect">
            <a:avLst/>
          </a:prstGeom>
          <a:noFill/>
          <a:ln w="9525">
            <a:noFill/>
          </a:ln>
        </p:spPr>
        <p:txBody>
          <a:bodyPr wrap="square">
            <a:spAutoFit/>
          </a:bodyPr>
          <a:lstStyle/>
          <a:p>
            <a:pPr indent="0" fontAlgn="auto"/>
            <a:r>
              <a:rPr lang="zh-CN" sz="3200">
                <a:ea typeface="宋体" pitchFamily="2" charset="-122"/>
              </a:rPr>
              <a:t>《荷花淀》写的是抗日战争胜利前夕冀中人民的斗争生活。</a:t>
            </a:r>
          </a:p>
          <a:p>
            <a:pPr indent="0" fontAlgn="auto"/>
            <a:endParaRPr lang="zh-CN" sz="3200">
              <a:ea typeface="宋体" pitchFamily="2" charset="-122"/>
            </a:endParaRPr>
          </a:p>
          <a:p>
            <a:pPr indent="0" fontAlgn="auto"/>
            <a:r>
              <a:rPr lang="zh-CN" sz="3200">
                <a:ea typeface="宋体" pitchFamily="2" charset="-122"/>
              </a:rPr>
              <a:t>小说全篇共描写了三个场面：</a:t>
            </a:r>
          </a:p>
          <a:p>
            <a:pPr indent="0" fontAlgn="auto"/>
            <a:r>
              <a:rPr lang="en-US" sz="3200">
                <a:latin typeface="宋体" pitchFamily="2" charset="-122"/>
                <a:cs typeface="Times New Roman" panose="02020603050405020304" charset="0"/>
              </a:rPr>
              <a:t>“</a:t>
            </a:r>
            <a:r>
              <a:rPr lang="zh-CN" sz="3200">
                <a:ea typeface="宋体" pitchFamily="2" charset="-122"/>
              </a:rPr>
              <a:t>（                   ）</a:t>
            </a:r>
            <a:r>
              <a:rPr lang="en-US" sz="3200">
                <a:latin typeface="宋体" pitchFamily="2" charset="-122"/>
                <a:cs typeface="Times New Roman" panose="02020603050405020304" charset="0"/>
              </a:rPr>
              <a:t>”“</a:t>
            </a:r>
            <a:r>
              <a:rPr lang="zh-CN" sz="3200">
                <a:ea typeface="宋体" pitchFamily="2" charset="-122"/>
                <a:sym typeface="+mn-ea"/>
              </a:rPr>
              <a:t>（                   ）</a:t>
            </a:r>
            <a:r>
              <a:rPr lang="en-US" sz="3200">
                <a:latin typeface="宋体" pitchFamily="2" charset="-122"/>
                <a:cs typeface="Times New Roman" panose="02020603050405020304" charset="0"/>
              </a:rPr>
              <a:t>”“</a:t>
            </a:r>
            <a:r>
              <a:rPr lang="zh-CN" sz="3200">
                <a:ea typeface="宋体" pitchFamily="2" charset="-122"/>
                <a:sym typeface="+mn-ea"/>
              </a:rPr>
              <a:t>（                   ）</a:t>
            </a:r>
            <a:r>
              <a:rPr lang="en-US" sz="3200">
                <a:latin typeface="宋体" pitchFamily="2" charset="-122"/>
                <a:cs typeface="Times New Roman" panose="02020603050405020304" charset="0"/>
              </a:rPr>
              <a:t>”</a:t>
            </a:r>
            <a:r>
              <a:rPr lang="zh-CN" sz="3200">
                <a:ea typeface="宋体" pitchFamily="2" charset="-122"/>
              </a:rPr>
              <a:t>。</a:t>
            </a:r>
          </a:p>
          <a:p>
            <a:pPr indent="0" fontAlgn="auto"/>
            <a:endParaRPr lang="zh-CN" sz="3200">
              <a:ea typeface="宋体" pitchFamily="2" charset="-122"/>
            </a:endParaRPr>
          </a:p>
          <a:p>
            <a:pPr indent="0" fontAlgn="auto"/>
            <a:r>
              <a:rPr lang="zh-CN" sz="3200">
                <a:ea typeface="宋体" pitchFamily="2" charset="-122"/>
              </a:rPr>
              <a:t>小说涉及了战争，但只是把人民英勇抗击日寇的战争作为背景，</a:t>
            </a:r>
          </a:p>
          <a:p>
            <a:pPr indent="0" fontAlgn="auto"/>
            <a:r>
              <a:rPr lang="zh-CN" sz="3200">
                <a:ea typeface="宋体" pitchFamily="2" charset="-122"/>
              </a:rPr>
              <a:t>而把笔墨集中在</a:t>
            </a:r>
            <a:r>
              <a:rPr lang="zh-CN" sz="3200">
                <a:solidFill>
                  <a:srgbClr val="FF0000"/>
                </a:solidFill>
                <a:ea typeface="宋体" pitchFamily="2" charset="-122"/>
              </a:rPr>
              <a:t>普通百姓的夫妻之情、家国之爱</a:t>
            </a:r>
            <a:r>
              <a:rPr lang="zh-CN" sz="3200">
                <a:ea typeface="宋体" pitchFamily="2" charset="-122"/>
              </a:rPr>
              <a:t>上。</a:t>
            </a:r>
          </a:p>
          <a:p>
            <a:pPr indent="0" fontAlgn="auto"/>
            <a:r>
              <a:rPr lang="zh-CN" sz="3200">
                <a:ea typeface="宋体" pitchFamily="2" charset="-122"/>
              </a:rPr>
              <a:t>这些善良、纯真的人们在战争环境中闪耀出人性的光辉，</a:t>
            </a:r>
          </a:p>
          <a:p>
            <a:pPr indent="0" fontAlgn="auto"/>
            <a:r>
              <a:rPr lang="zh-CN" sz="3200">
                <a:ea typeface="宋体" pitchFamily="2" charset="-122"/>
              </a:rPr>
              <a:t>表现了</a:t>
            </a:r>
            <a:r>
              <a:rPr lang="zh-CN" sz="3200">
                <a:solidFill>
                  <a:srgbClr val="FF0000"/>
                </a:solidFill>
                <a:ea typeface="宋体" pitchFamily="2" charset="-122"/>
              </a:rPr>
              <a:t>人民不畏强暴、保卫家园</a:t>
            </a:r>
            <a:r>
              <a:rPr lang="zh-CN" sz="3200">
                <a:ea typeface="宋体" pitchFamily="2" charset="-122"/>
              </a:rPr>
              <a:t>的精神状态。</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7" name="A09.eps" descr="id:2147492932;FounderCES"/>
          <p:cNvPicPr>
            <a:picLocks noChangeAspect="1"/>
          </p:cNvPicPr>
          <p:nvPr/>
        </p:nvPicPr>
        <p:blipFill>
          <a:blip r:embed="rId2"/>
          <a:stretch>
            <a:fillRect/>
          </a:stretch>
        </p:blipFill>
        <p:spPr>
          <a:xfrm>
            <a:off x="0" y="0"/>
            <a:ext cx="12191365" cy="6858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千图PPT彼岸天：ID 8661124库_矩形 4"/>
          <p:cNvSpPr/>
          <p:nvPr>
            <p:custDataLst>
              <p:tags r:id="rId3"/>
            </p:custDataLst>
          </p:nvPr>
        </p:nvSpPr>
        <p:spPr>
          <a:xfrm>
            <a:off x="1283338" y="308792"/>
            <a:ext cx="2819398" cy="498022"/>
          </a:xfrm>
          <a:prstGeom prst="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 name="文本框 1"/>
          <p:cNvSpPr txBox="1"/>
          <p:nvPr/>
        </p:nvSpPr>
        <p:spPr>
          <a:xfrm>
            <a:off x="1494790" y="254000"/>
            <a:ext cx="2397125" cy="607695"/>
          </a:xfrm>
          <a:prstGeom prst="rect">
            <a:avLst/>
          </a:prstGeom>
          <a:noFill/>
        </p:spPr>
        <p:txBody>
          <a:bodyPr wrap="square" rtlCol="0" anchor="ctr">
            <a:spAutoFit/>
          </a:bodyPr>
          <a:lstStyle/>
          <a:p>
            <a:pPr>
              <a:lnSpc>
                <a:spcPct val="120000"/>
              </a:lnSpc>
            </a:pPr>
            <a:r>
              <a:rPr lang="zh-CN" altLang="en-US" sz="2800" smtClean="0">
                <a:solidFill>
                  <a:schemeClr val="bg1"/>
                </a:solidFill>
                <a:latin typeface="黑体" charset="-122"/>
                <a:ea typeface="黑体" charset="-122"/>
              </a:rPr>
              <a:t>预 习 任 务 </a:t>
            </a:r>
          </a:p>
        </p:txBody>
      </p:sp>
      <p:sp>
        <p:nvSpPr>
          <p:cNvPr id="4" name="文本框 3"/>
          <p:cNvSpPr txBox="1"/>
          <p:nvPr/>
        </p:nvSpPr>
        <p:spPr>
          <a:xfrm>
            <a:off x="505460" y="141923"/>
            <a:ext cx="495935" cy="829945"/>
          </a:xfrm>
          <a:prstGeom prst="rect">
            <a:avLst/>
          </a:prstGeom>
          <a:noFill/>
        </p:spPr>
        <p:txBody>
          <a:bodyPr wrap="none" rtlCol="0" anchor="ctr">
            <a:spAutoFit/>
          </a:bodyPr>
          <a:lstStyle/>
          <a:p>
            <a:pPr>
              <a:lnSpc>
                <a:spcPct val="120000"/>
              </a:lnSpc>
            </a:pPr>
            <a:r>
              <a:rPr lang="en-US" altLang="zh-CN" sz="4000" b="1" smtClean="0">
                <a:solidFill>
                  <a:srgbClr val="002060"/>
                </a:solidFill>
                <a:latin typeface="微软雅黑" panose="020b0503020204020204" pitchFamily="34" charset="-122"/>
                <a:ea typeface="微软雅黑" panose="020b0503020204020204" pitchFamily="34" charset="-122"/>
              </a:rPr>
              <a:t>4</a:t>
            </a:r>
          </a:p>
        </p:txBody>
      </p:sp>
      <p:sp>
        <p:nvSpPr>
          <p:cNvPr id="5" name="文本框 4"/>
          <p:cNvSpPr txBox="1"/>
          <p:nvPr/>
        </p:nvSpPr>
        <p:spPr>
          <a:xfrm>
            <a:off x="95250" y="972185"/>
            <a:ext cx="10850880" cy="953135"/>
          </a:xfrm>
          <a:prstGeom prst="rect">
            <a:avLst/>
          </a:prstGeom>
          <a:noFill/>
        </p:spPr>
        <p:txBody>
          <a:bodyPr wrap="none" rtlCol="0" anchor="t">
            <a:spAutoFit/>
          </a:bodyPr>
          <a:lstStyle/>
          <a:p>
            <a:pPr defTabSz="914400" fontAlgn="auto">
              <a:lnSpc>
                <a:spcPct val="100000"/>
              </a:lnSpc>
              <a:spcAft>
                <a:spcPct val="0"/>
              </a:spcAft>
              <a:tabLst>
                <a:tab pos="1188085"/>
                <a:tab pos="2163445"/>
                <a:tab pos="3142615"/>
                <a:tab pos="4190365"/>
              </a:tabLst>
            </a:pPr>
            <a:r>
              <a:rPr lang="en-US" altLang="zh-CN" sz="2800">
                <a:solidFill>
                  <a:srgbClr val="000000"/>
                </a:solidFill>
                <a:latin typeface="黑体" charset="-122"/>
                <a:ea typeface="黑体" charset="-122"/>
                <a:cs typeface="黑体" panose="02010609060101010101" charset="-122"/>
                <a:sym typeface="+mn-ea"/>
              </a:rPr>
              <a:t>2.“</a:t>
            </a:r>
            <a:r>
              <a:rPr lang="zh-CN" altLang="zh-CN" sz="2800">
                <a:solidFill>
                  <a:srgbClr val="000000"/>
                </a:solidFill>
                <a:latin typeface="黑体" charset="-122"/>
                <a:ea typeface="黑体" charset="-122"/>
                <a:cs typeface="黑体" panose="02010609060101010101" charset="-122"/>
                <a:sym typeface="+mn-ea"/>
              </a:rPr>
              <a:t>女人的手指震动了一下</a:t>
            </a:r>
            <a:r>
              <a:rPr lang="en-US" altLang="zh-CN" sz="2800">
                <a:solidFill>
                  <a:srgbClr val="000000"/>
                </a:solidFill>
                <a:latin typeface="黑体" charset="-122"/>
                <a:ea typeface="黑体" charset="-122"/>
                <a:cs typeface="黑体" panose="02010609060101010101" charset="-122"/>
                <a:sym typeface="+mn-ea"/>
              </a:rPr>
              <a:t>,</a:t>
            </a:r>
            <a:r>
              <a:rPr lang="zh-CN" altLang="zh-CN" sz="2800">
                <a:solidFill>
                  <a:srgbClr val="000000"/>
                </a:solidFill>
                <a:latin typeface="黑体" charset="-122"/>
                <a:ea typeface="黑体" charset="-122"/>
                <a:cs typeface="黑体" panose="02010609060101010101" charset="-122"/>
                <a:sym typeface="+mn-ea"/>
              </a:rPr>
              <a:t>想是叫苇眉子划破了手。</a:t>
            </a:r>
          </a:p>
          <a:p>
            <a:pPr defTabSz="914400" fontAlgn="auto">
              <a:lnSpc>
                <a:spcPct val="100000"/>
              </a:lnSpc>
              <a:spcAft>
                <a:spcPct val="0"/>
              </a:spcAft>
              <a:tabLst>
                <a:tab pos="1188085"/>
                <a:tab pos="2163445"/>
                <a:tab pos="3142615"/>
                <a:tab pos="4190365"/>
              </a:tabLst>
            </a:pPr>
            <a:r>
              <a:rPr lang="zh-CN" altLang="zh-CN" sz="2800">
                <a:solidFill>
                  <a:srgbClr val="000000"/>
                </a:solidFill>
                <a:latin typeface="黑体" charset="-122"/>
                <a:ea typeface="黑体" charset="-122"/>
                <a:cs typeface="黑体" panose="02010609060101010101" charset="-122"/>
                <a:sym typeface="+mn-ea"/>
              </a:rPr>
              <a:t>她把一个手指放在嘴里吮了一下。</a:t>
            </a:r>
            <a:r>
              <a:rPr lang="en-US" altLang="zh-CN" sz="2800">
                <a:solidFill>
                  <a:srgbClr val="000000"/>
                </a:solidFill>
                <a:latin typeface="黑体" charset="-122"/>
                <a:ea typeface="黑体" charset="-122"/>
                <a:cs typeface="黑体" panose="02010609060101010101" charset="-122"/>
                <a:sym typeface="+mn-ea"/>
              </a:rPr>
              <a:t>”</a:t>
            </a:r>
            <a:r>
              <a:rPr lang="zh-CN" altLang="en-US" sz="2800">
                <a:solidFill>
                  <a:srgbClr val="000000"/>
                </a:solidFill>
                <a:latin typeface="黑体" charset="-122"/>
                <a:ea typeface="黑体" charset="-122"/>
                <a:cs typeface="黑体" panose="02010609060101010101" charset="-122"/>
                <a:sym typeface="+mn-ea"/>
              </a:rPr>
              <a:t>请赏析词语</a:t>
            </a:r>
            <a:r>
              <a:rPr lang="en-US" altLang="zh-CN" sz="2800">
                <a:solidFill>
                  <a:srgbClr val="000000"/>
                </a:solidFill>
                <a:latin typeface="黑体" charset="-122"/>
                <a:ea typeface="黑体" charset="-122"/>
                <a:cs typeface="黑体" panose="02010609060101010101" charset="-122"/>
                <a:sym typeface="+mn-ea"/>
              </a:rPr>
              <a:t>“</a:t>
            </a:r>
            <a:r>
              <a:rPr lang="zh-CN" altLang="zh-CN" sz="2800">
                <a:solidFill>
                  <a:srgbClr val="000000"/>
                </a:solidFill>
                <a:latin typeface="黑体" charset="-122"/>
                <a:ea typeface="黑体" charset="-122"/>
                <a:cs typeface="黑体" panose="02010609060101010101" charset="-122"/>
                <a:sym typeface="+mn-ea"/>
              </a:rPr>
              <a:t>震动</a:t>
            </a:r>
            <a:r>
              <a:rPr lang="en-US" altLang="zh-CN" sz="2800">
                <a:solidFill>
                  <a:srgbClr val="000000"/>
                </a:solidFill>
                <a:latin typeface="黑体" charset="-122"/>
                <a:ea typeface="黑体" charset="-122"/>
                <a:cs typeface="黑体" panose="02010609060101010101" charset="-122"/>
                <a:sym typeface="+mn-ea"/>
              </a:rPr>
              <a:t>”</a:t>
            </a:r>
            <a:r>
              <a:rPr lang="zh-CN" altLang="zh-CN" sz="2800">
                <a:solidFill>
                  <a:srgbClr val="000000"/>
                </a:solidFill>
                <a:latin typeface="黑体" charset="-122"/>
                <a:ea typeface="黑体" charset="-122"/>
                <a:cs typeface="黑体" panose="02010609060101010101" charset="-122"/>
                <a:sym typeface="+mn-ea"/>
              </a:rPr>
              <a:t>和</a:t>
            </a:r>
            <a:r>
              <a:rPr lang="en-US" altLang="zh-CN" sz="2800">
                <a:solidFill>
                  <a:srgbClr val="000000"/>
                </a:solidFill>
                <a:latin typeface="黑体" charset="-122"/>
                <a:ea typeface="黑体" charset="-122"/>
                <a:cs typeface="黑体" panose="02010609060101010101" charset="-122"/>
                <a:sym typeface="+mn-ea"/>
              </a:rPr>
              <a:t>“</a:t>
            </a:r>
            <a:r>
              <a:rPr lang="zh-CN" altLang="zh-CN" sz="2800">
                <a:solidFill>
                  <a:srgbClr val="000000"/>
                </a:solidFill>
                <a:latin typeface="黑体" charset="-122"/>
                <a:ea typeface="黑体" charset="-122"/>
                <a:cs typeface="黑体" panose="02010609060101010101" charset="-122"/>
                <a:sym typeface="+mn-ea"/>
              </a:rPr>
              <a:t>吮</a:t>
            </a:r>
            <a:r>
              <a:rPr lang="en-US" altLang="zh-CN" sz="2800">
                <a:solidFill>
                  <a:srgbClr val="000000"/>
                </a:solidFill>
                <a:latin typeface="黑体" charset="-122"/>
                <a:ea typeface="黑体" charset="-122"/>
                <a:cs typeface="黑体" panose="02010609060101010101" charset="-122"/>
                <a:sym typeface="+mn-ea"/>
              </a:rPr>
              <a:t>”</a:t>
            </a:r>
            <a:r>
              <a:rPr lang="zh-CN" altLang="en-US" sz="2800">
                <a:solidFill>
                  <a:srgbClr val="000000"/>
                </a:solidFill>
                <a:latin typeface="黑体" charset="-122"/>
                <a:ea typeface="黑体" charset="-122"/>
                <a:cs typeface="黑体" panose="02010609060101010101" charset="-122"/>
                <a:sym typeface="+mn-ea"/>
              </a:rPr>
              <a:t>。</a:t>
            </a:r>
            <a:endParaRPr lang="zh-CN" altLang="en-US" sz="2800" smtClean="0">
              <a:solidFill>
                <a:srgbClr val="000000"/>
              </a:solidFill>
              <a:latin typeface="黑体" charset="-122"/>
              <a:ea typeface="黑体" charset="-122"/>
              <a:cs typeface="黑体" panose="02010609060101010101" charset="-122"/>
              <a:sym typeface="+mn-ea"/>
            </a:endParaRPr>
          </a:p>
        </p:txBody>
      </p:sp>
      <p:graphicFrame>
        <p:nvGraphicFramePr>
          <p:cNvPr id="6" name="表格 5"/>
          <p:cNvGraphicFramePr>
            <a:graphicFrameLocks noGrp="1" noChangeAspect="1"/>
          </p:cNvGraphicFramePr>
          <p:nvPr>
            <p:custDataLst>
              <p:tags r:id="rId4"/>
            </p:custDataLst>
          </p:nvPr>
        </p:nvGraphicFramePr>
        <p:xfrm>
          <a:off x="0" y="1965325"/>
          <a:ext cx="12131675" cy="20842225"/>
        </p:xfrm>
        <a:graphic>
          <a:graphicData uri="http://schemas.openxmlformats.org/drawingml/2006/table">
            <a:tbl>
              <a:tblPr firstRow="1" firstCol="1" bandRow="1"/>
              <a:tblGrid>
                <a:gridCol w="11421745"/>
                <a:gridCol w="709930"/>
              </a:tblGrid>
              <a:tr h="443865">
                <a:tc>
                  <a:txBody>
                    <a:bodyPr/>
                    <a:lstStyle/>
                    <a:p>
                      <a:pPr algn="ctr" defTabSz="0">
                        <a:lnSpc>
                          <a:spcPct val="130000"/>
                        </a:lnSpc>
                        <a:spcAft>
                          <a:spcPct val="0"/>
                        </a:spcAft>
                        <a:tabLst>
                          <a:tab pos="1188085"/>
                          <a:tab pos="2163445"/>
                          <a:tab pos="3142615"/>
                          <a:tab pos="4190365"/>
                        </a:tabLst>
                      </a:pPr>
                      <a:r>
                        <a:rPr lang="zh-CN" sz="2200">
                          <a:solidFill>
                            <a:srgbClr val="000000"/>
                          </a:solidFill>
                          <a:effectLst/>
                          <a:latin typeface="Arial" pitchFamily="34" charset="0"/>
                          <a:ea typeface="黑体" charset="-122"/>
                          <a:cs typeface="Times New Roman" panose="02020603050405020304" charset="0"/>
                        </a:rPr>
                        <a:t>课文语句</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defTabSz="0">
                        <a:lnSpc>
                          <a:spcPct val="130000"/>
                        </a:lnSpc>
                        <a:spcAft>
                          <a:spcPct val="0"/>
                        </a:spcAft>
                        <a:tabLst>
                          <a:tab pos="1188085"/>
                          <a:tab pos="2163445"/>
                          <a:tab pos="3142615"/>
                          <a:tab pos="4190365"/>
                        </a:tabLst>
                      </a:pPr>
                      <a:r>
                        <a:rPr lang="zh-CN" sz="2200">
                          <a:solidFill>
                            <a:srgbClr val="000000"/>
                          </a:solidFill>
                          <a:effectLst/>
                          <a:latin typeface="Arial" pitchFamily="34" charset="0"/>
                          <a:ea typeface="黑体" charset="-122"/>
                          <a:cs typeface="Times New Roman" panose="02020603050405020304" charset="0"/>
                        </a:rPr>
                        <a:t>性格</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230">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①</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今天怎么回来得这么晚</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65">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②</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他们几个哩</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65">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③</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怎么了</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你</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185">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④女人的手指震动了一下</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想是叫苇眉子划破了手。她把一个手指放在嘴里吮了一下。</a:t>
                      </a: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230">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⑤</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你总是很积极的。</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65">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⑥</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你明白家里的难处就好了。</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65">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⑦</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你有什么话</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嘱咐嘱咐我吧。</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230">
                <a:tc>
                  <a:txBody>
                    <a:bodyPr/>
                    <a:lstStyle/>
                    <a:p>
                      <a:pPr defTabSz="0">
                        <a:lnSpc>
                          <a:spcPct val="130000"/>
                        </a:lnSpc>
                        <a:spcAft>
                          <a:spcPct val="0"/>
                        </a:spcAft>
                        <a:tabLst>
                          <a:tab pos="1188085"/>
                          <a:tab pos="2163445"/>
                          <a:tab pos="3142615"/>
                          <a:tab pos="4190365"/>
                        </a:tabLst>
                      </a:pPr>
                      <a:r>
                        <a:rPr lang="zh-CN" sz="2400">
                          <a:solidFill>
                            <a:srgbClr val="000000"/>
                          </a:solidFill>
                          <a:effectLst/>
                          <a:latin typeface="黑体" charset="-122"/>
                          <a:ea typeface="黑体" charset="-122"/>
                          <a:cs typeface="黑体" panose="02010609060101010101" charset="-122"/>
                        </a:rPr>
                        <a:t>⑧</a:t>
                      </a:r>
                      <a:r>
                        <a:rPr lang="en-US" sz="2400">
                          <a:solidFill>
                            <a:srgbClr val="000000"/>
                          </a:solidFill>
                          <a:effectLst/>
                          <a:latin typeface="黑体" charset="-122"/>
                          <a:ea typeface="黑体" charset="-122"/>
                          <a:cs typeface="黑体" panose="02010609060101010101" charset="-122"/>
                        </a:rPr>
                        <a:t>“</a:t>
                      </a:r>
                      <a:r>
                        <a:rPr lang="zh-CN" sz="2400">
                          <a:solidFill>
                            <a:srgbClr val="000000"/>
                          </a:solidFill>
                          <a:effectLst/>
                          <a:latin typeface="黑体" charset="-122"/>
                          <a:ea typeface="黑体" charset="-122"/>
                          <a:cs typeface="黑体" panose="02010609060101010101" charset="-122"/>
                        </a:rPr>
                        <a:t>嗯。</a:t>
                      </a:r>
                      <a:r>
                        <a:rPr lang="en-US" sz="2400">
                          <a:solidFill>
                            <a:srgbClr val="000000"/>
                          </a:solidFill>
                          <a:effectLst/>
                          <a:latin typeface="黑体" charset="-122"/>
                          <a:ea typeface="黑体" charset="-122"/>
                          <a:cs typeface="黑体" panose="02010609060101010101" charset="-122"/>
                        </a:rPr>
                        <a:t>”</a:t>
                      </a:r>
                      <a:endParaRPr lang="zh-CN" sz="2400">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defTabSz="0">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charset="0"/>
                        </a:rPr>
                        <a:t> </a:t>
                      </a:r>
                      <a:endParaRPr lang="zh-CN" sz="2200">
                        <a:solidFill>
                          <a:srgbClr val="000000"/>
                        </a:solidFill>
                        <a:effectLst/>
                        <a:latin typeface="NEU-BZ-S92"/>
                        <a:ea typeface="方正书宋_GBK" panose="03000509000000000000" pitchFamily="65" charset="-122"/>
                        <a:cs typeface="Times New Roman" panose="02020603050405020304"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865">
                <a:tc gridSpan="2">
                  <a:txBody>
                    <a:bodyPr/>
                    <a:lstStyle/>
                    <a:p>
                      <a:pPr defTabSz="0">
                        <a:lnSpc>
                          <a:spcPct val="130000"/>
                        </a:lnSpc>
                        <a:spcAft>
                          <a:spcPct val="0"/>
                        </a:spcAft>
                        <a:tabLst>
                          <a:tab pos="1188085"/>
                          <a:tab pos="2163445"/>
                          <a:tab pos="3142615"/>
                          <a:tab pos="4190365"/>
                        </a:tabLst>
                      </a:pPr>
                      <a:r>
                        <a:rPr lang="zh-CN" sz="2400" b="1">
                          <a:solidFill>
                            <a:srgbClr val="000000"/>
                          </a:solidFill>
                          <a:effectLst/>
                          <a:latin typeface="黑体" charset="-122"/>
                          <a:ea typeface="黑体" charset="-122"/>
                          <a:cs typeface="黑体" panose="02010609060101010101" charset="-122"/>
                        </a:rPr>
                        <a:t>总结</a:t>
                      </a:r>
                      <a:r>
                        <a:rPr lang="en-US" sz="2400" b="1" smtClean="0">
                          <a:solidFill>
                            <a:srgbClr val="000000"/>
                          </a:solidFill>
                          <a:effectLst/>
                          <a:latin typeface="黑体" charset="-122"/>
                          <a:ea typeface="黑体" charset="-122"/>
                          <a:cs typeface="黑体" panose="02010609060101010101" charset="-122"/>
                        </a:rPr>
                        <a:t>:</a:t>
                      </a:r>
                      <a:endParaRPr lang="zh-CN" sz="2400" b="1">
                        <a:solidFill>
                          <a:srgbClr val="000000"/>
                        </a:solidFill>
                        <a:effectLst/>
                        <a:latin typeface="黑体" charset="-122"/>
                        <a:ea typeface="黑体" charset="-122"/>
                        <a:cs typeface="黑体" panose="02010609060101010101" charset="-122"/>
                      </a:endParaRPr>
                    </a:p>
                  </a:txBody>
                  <a:tcPr marL="66675" marR="66675"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 calcmode="lin" valueType="num">
                                      <p:cBhvr>
                                        <p:cTn id="8" dur="500" fill="hold"/>
                                        <p:tgtEl>
                                          <p:spTgt spid="3"/>
                                        </p:tgtEl>
                                        <p:attrNameLst>
                                          <p:attrName>ppt_w</p:attrName>
                                        </p:attrNameLst>
                                      </p:cBhvr>
                                      <p:tavLst>
                                        <p:tav tm="0">
                                          <p:val>
                                            <p:fltVal val="0"/>
                                          </p:val>
                                        </p:tav>
                                        <p:tav tm="100000">
                                          <p:val>
                                            <p:strVal val="#ppt_w"/>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Effect transition="in" filter="fade">
                                      <p:cBhvr>
                                        <p:cTn id="10" dur="500"/>
                                        <p:tgtEl>
                                          <p:spTgt spid="3"/>
                                        </p:tgtEl>
                                      </p:cBhvr>
                                    </p:animEffect>
                                    <p:anim calcmode="lin" valueType="num">
                                      <p:cBhvr>
                                        <p:cTn id="11" dur="500" fill="hold"/>
                                        <p:tgtEl>
                                          <p:spTgt spid="3"/>
                                        </p:tgtEl>
                                        <p:attrNameLst>
                                          <p:attrName>ppt_x</p:attrName>
                                        </p:attrNameLst>
                                      </p:cBhvr>
                                      <p:tavLst>
                                        <p:tav tm="0">
                                          <p:val>
                                            <p:fltVal val="0.5"/>
                                          </p:val>
                                        </p:tav>
                                        <p:tav tm="100000">
                                          <p:val>
                                            <p:strVal val="#ppt_x"/>
                                          </p:val>
                                        </p:tav>
                                      </p:tavLst>
                                    </p:anim>
                                    <p:anim calcmode="lin" valueType="num">
                                      <p:cBhvr>
                                        <p:cTn id="1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KSO_WM_UNIT_TABLE_BEAUTIFY" val="smartTable{468b0e69-dc99-43f7-8d32-167146042fbd}"/>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KSO_WM_UNIT_TABLE_BEAUTIFY" val="smartTable{468b0e69-dc99-43f7-8d32-167146042fbd}"/>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AS_OS" val="Unix 3.10 unknown"/>
  <p:tag name="AS_RELEASE_DATE" val="2017.06.20"/>
  <p:tag name="AS_TITLE" val="Aspose.Slides for Java"/>
  <p:tag name="AS_VERSION" val="17.6"/>
  <p:tag name="ISLIDE TOOLS.GUIDESSETTING" val="{&quot;Id&quot;:&quot;GuidesStyle_Normal&quot;,&quot;Name&quot;:&quot;正常&quot;,&quot;HeaderHeight&quot;:10.0,&quot;FooterHeight&quot;:4.0,&quot;SideMargin&quot;:3.0,&quot;TopMargin&quot;:3.0,&quot;BottomMargin&quot;:3.0,&quot;IntervalMargin&quot;:3.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7"/>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63420BE3-0378-4AB3-A227-3A11787E5055"/>
  <p:tag name="ISPRINGCLOUDFOLDERID" val="0"/>
  <p:tag name="ISPRINGCLOUDFOLDERPATH" val="系统信息库"/>
  <p:tag name="ISPRINGONLINEFOLDERID" val="0"/>
  <p:tag name="ISPRINGONLINEFOLDERPATH" val="内容列表"/>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KSO_WM_UNIT_TABLE_BEAUTIFY" val="smartTable{56522b1b-0e8c-4d3f-aa86-00ef0717ed76}"/>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r="http://schemas.openxmlformats.org/officeDocument/2006/relationships" xmlns:a="http://schemas.openxmlformats.org/drawingml/2006/main" name="PPT定制1801380800">
  <a:themeElements>
    <a:clrScheme name="MC-欧美风主题色">
      <a:dk1>
        <a:srgbClr val="000000"/>
      </a:dk1>
      <a:lt1>
        <a:srgbClr val="FFFFFF"/>
      </a:lt1>
      <a:dk2>
        <a:srgbClr val="44546A"/>
      </a:dk2>
      <a:lt2>
        <a:srgbClr val="E7E6E6"/>
      </a:lt2>
      <a:accent1>
        <a:srgbClr val="7DA5A3"/>
      </a:accent1>
      <a:accent2>
        <a:srgbClr val="C9979C"/>
      </a:accent2>
      <a:accent3>
        <a:srgbClr val="6C7F4D"/>
      </a:accent3>
      <a:accent4>
        <a:srgbClr val="7DA5A3"/>
      </a:accent4>
      <a:accent5>
        <a:srgbClr val="C9979C"/>
      </a:accent5>
      <a:accent6>
        <a:srgbClr val="6C7F4D"/>
      </a:accent6>
      <a:hlink>
        <a:srgbClr val="0563C1"/>
      </a:hlink>
      <a:folHlink>
        <a:srgbClr val="954F72"/>
      </a:folHlink>
    </a:clrScheme>
    <a:fontScheme name="Arial+微软雅黑">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263</Paragraphs>
  <Slides>35</Slides>
  <Notes>30</Notes>
  <TotalTime>0</TotalTime>
  <HiddenSlides>0</HiddenSlides>
  <MMClips>0</MMClips>
  <ScaleCrop>0</ScaleCrop>
  <HeadingPairs>
    <vt:vector baseType="variant" size="4">
      <vt:variant>
        <vt:lpstr>Theme</vt:lpstr>
      </vt:variant>
      <vt:variant>
        <vt:i4>1</vt:i4>
      </vt:variant>
      <vt:variant>
        <vt:lpstr>Slide Titles</vt:lpstr>
      </vt:variant>
      <vt:variant>
        <vt:i4>35</vt:i4>
      </vt:variant>
    </vt:vector>
  </HeadingPairs>
  <TitlesOfParts>
    <vt:vector baseType="lpstr" size="36">
      <vt:lpstr>PPT定制1801380800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2020-10-20T19:10:24.479</cp:lastPrinted>
  <dcterms:created xsi:type="dcterms:W3CDTF">2020-10-20T19:10:24Z</dcterms:created>
  <dcterms:modified xsi:type="dcterms:W3CDTF">2020-10-20T11:10:32Z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