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zh-CN" altLang="en-US" sz="24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2400">
                <a:solidFill>
                  <a:srgbClr val="000000"/>
                </a:solidFill>
              </a:endParaRPr>
            </a:p>
          </p:txBody>
        </p:sp>
      </p:grpSp>
      <p:sp>
        <p:nvSpPr>
          <p:cNvPr id="5326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326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A32D363-0AF0-4EDB-995A-393C0D3D4B36}" type="slidenum">
              <a:rPr lang="en-US" altLang="zh-CN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524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546D1-32A3-4CBE-99F1-25107376FF86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00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617538"/>
            <a:ext cx="1951038" cy="5514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617538"/>
            <a:ext cx="5700712" cy="5514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4C937-36B9-4CBD-80E5-4D368EEF178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965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DEBF5-3016-4481-BF08-AA13A3C48FF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3754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B86C3-9FC3-4993-996A-57BFCBF65A7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70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3B87D-2363-44D2-B7E7-3B1D10D97D6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906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38E351-5F3A-4DB4-963C-9C2FC070856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90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841A7-D11F-4409-950B-E8C35016658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17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30481-14FB-4910-961E-465FF7B10F1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22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9298E-FC8F-4FB2-A1B0-B422C6984DA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932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F5F1B2-A2BE-49F4-8DA4-AC636C6BAD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863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ECFF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617538"/>
            <a:ext cx="779303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22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14A0273-4BD1-4650-A3C3-673870FA478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47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16832"/>
            <a:ext cx="6939213" cy="4764927"/>
          </a:xfrm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zh-CN" dirty="0" smtClean="0"/>
              <a:t>1.</a:t>
            </a:r>
            <a:r>
              <a:rPr lang="zh-CN" altLang="en-US" dirty="0" smtClean="0"/>
              <a:t>春</a:t>
            </a:r>
          </a:p>
        </p:txBody>
      </p:sp>
    </p:spTree>
    <p:extLst>
      <p:ext uri="{BB962C8B-B14F-4D97-AF65-F5344CB8AC3E}">
        <p14:creationId xmlns:p14="http://schemas.microsoft.com/office/powerpoint/2010/main" val="10035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课文细读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第三部分三个比喻各写出了春天的什么特点？表达了作者怎样的感情？能调换它们的顺序吗？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 bwMode="auto">
          <a:xfrm>
            <a:off x="1979712" y="4149080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rPr>
              <a:t>娃娃</a:t>
            </a: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5" name="流程图: 可选过程 4"/>
          <p:cNvSpPr/>
          <p:nvPr/>
        </p:nvSpPr>
        <p:spPr bwMode="auto">
          <a:xfrm>
            <a:off x="2004586" y="5517232"/>
            <a:ext cx="914400" cy="612648"/>
          </a:xfrm>
          <a:prstGeom prst="flowChartAlternateProces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宋体" pitchFamily="2" charset="-122"/>
              </a:rPr>
              <a:t>新</a:t>
            </a:r>
            <a:endParaRPr kumimoji="1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3638273" y="5498130"/>
            <a:ext cx="914400" cy="60635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宋体" pitchFamily="2" charset="-122"/>
              </a:rPr>
              <a:t>美</a:t>
            </a:r>
            <a:endParaRPr kumimoji="1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3605794" y="4005064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rPr>
              <a:t>小姑娘</a:t>
            </a: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5292080" y="4005064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宋体" pitchFamily="2" charset="-122"/>
              </a:rPr>
              <a:t>青年</a:t>
            </a:r>
            <a:endParaRPr kumimoji="1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5292080" y="5486944"/>
            <a:ext cx="914400" cy="606352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宋体" pitchFamily="2" charset="-122"/>
              </a:rPr>
              <a:t>力</a:t>
            </a:r>
            <a:endParaRPr kumimoji="1" lang="zh-CN" altLang="en-US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648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学了本文，你认为要如何生动形象地描绘景物，结合具体语言谈谈自己的收获。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en-US" altLang="zh-CN" dirty="0" smtClean="0">
                <a:solidFill>
                  <a:srgbClr val="7030A0"/>
                </a:solidFill>
              </a:rPr>
              <a:t>1.</a:t>
            </a:r>
            <a:r>
              <a:rPr lang="zh-CN" altLang="en-US" dirty="0" smtClean="0">
                <a:solidFill>
                  <a:srgbClr val="7030A0"/>
                </a:solidFill>
              </a:rPr>
              <a:t>调动各种感官。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r>
              <a:rPr lang="en-US" altLang="zh-CN" dirty="0" smtClean="0">
                <a:solidFill>
                  <a:srgbClr val="7030A0"/>
                </a:solidFill>
              </a:rPr>
              <a:t>2.</a:t>
            </a:r>
            <a:r>
              <a:rPr lang="zh-CN" altLang="en-US" dirty="0" smtClean="0">
                <a:solidFill>
                  <a:srgbClr val="7030A0"/>
                </a:solidFill>
              </a:rPr>
              <a:t>正面与侧面结合。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r>
              <a:rPr lang="en-US" altLang="zh-CN" dirty="0" smtClean="0">
                <a:solidFill>
                  <a:srgbClr val="7030A0"/>
                </a:solidFill>
              </a:rPr>
              <a:t>3.</a:t>
            </a:r>
            <a:r>
              <a:rPr lang="zh-CN" altLang="en-US" dirty="0" smtClean="0">
                <a:solidFill>
                  <a:srgbClr val="7030A0"/>
                </a:solidFill>
              </a:rPr>
              <a:t>虚实结合。</a:t>
            </a:r>
            <a:endParaRPr lang="en-US" altLang="zh-CN" dirty="0" smtClean="0">
              <a:solidFill>
                <a:srgbClr val="7030A0"/>
              </a:solidFill>
            </a:endParaRPr>
          </a:p>
          <a:p>
            <a:r>
              <a:rPr lang="en-US" altLang="zh-CN" dirty="0" smtClean="0">
                <a:solidFill>
                  <a:srgbClr val="7030A0"/>
                </a:solidFill>
              </a:rPr>
              <a:t>4.</a:t>
            </a:r>
            <a:r>
              <a:rPr lang="zh-CN" altLang="en-US" smtClean="0">
                <a:solidFill>
                  <a:srgbClr val="7030A0"/>
                </a:solidFill>
              </a:rPr>
              <a:t>运用比喻拟人等修辞</a:t>
            </a:r>
            <a:endParaRPr lang="zh-CN" alt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94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理清结构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 bwMode="auto">
          <a:xfrm>
            <a:off x="1403648" y="3022104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宋体" pitchFamily="2" charset="-122"/>
              </a:rPr>
              <a:t>盼春</a:t>
            </a:r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2483768" y="3573016"/>
            <a:ext cx="79208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椭圆 9"/>
          <p:cNvSpPr/>
          <p:nvPr/>
        </p:nvSpPr>
        <p:spPr bwMode="auto">
          <a:xfrm>
            <a:off x="3509941" y="3115816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宋体" pitchFamily="2" charset="-122"/>
              </a:rPr>
              <a:t>绘春</a:t>
            </a:r>
          </a:p>
        </p:txBody>
      </p:sp>
      <p:sp>
        <p:nvSpPr>
          <p:cNvPr id="12" name="椭圆 11"/>
          <p:cNvSpPr/>
          <p:nvPr/>
        </p:nvSpPr>
        <p:spPr bwMode="auto">
          <a:xfrm>
            <a:off x="6041942" y="3115816"/>
            <a:ext cx="914400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宋体" pitchFamily="2" charset="-122"/>
              </a:rPr>
              <a:t>赞春</a:t>
            </a:r>
          </a:p>
        </p:txBody>
      </p:sp>
      <p:cxnSp>
        <p:nvCxnSpPr>
          <p:cNvPr id="14" name="直接箭头连接符 13"/>
          <p:cNvCxnSpPr/>
          <p:nvPr/>
        </p:nvCxnSpPr>
        <p:spPr bwMode="auto">
          <a:xfrm>
            <a:off x="4716016" y="3573016"/>
            <a:ext cx="1008112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025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课文细读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盼望着，</a:t>
            </a:r>
            <a:r>
              <a:rPr lang="zh-CN" altLang="en-US" dirty="0">
                <a:solidFill>
                  <a:srgbClr val="C00000"/>
                </a:solidFill>
              </a:rPr>
              <a:t>盼望</a:t>
            </a:r>
            <a:r>
              <a:rPr lang="zh-CN" altLang="en-US" dirty="0" smtClean="0">
                <a:solidFill>
                  <a:srgbClr val="C00000"/>
                </a:solidFill>
              </a:rPr>
              <a:t>着，东风来了，春天的脚步近了。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r>
              <a:rPr lang="zh-CN" altLang="en-US" sz="2800" dirty="0" smtClean="0"/>
              <a:t>从</a:t>
            </a:r>
            <a:r>
              <a:rPr lang="zh-CN" altLang="en-US" sz="2800" dirty="0" smtClean="0">
                <a:solidFill>
                  <a:srgbClr val="FF0000"/>
                </a:solidFill>
              </a:rPr>
              <a:t>修辞</a:t>
            </a:r>
            <a:r>
              <a:rPr lang="zh-CN" altLang="en-US" sz="2800" dirty="0" smtClean="0"/>
              <a:t>的角度体会作者的心情，并试着</a:t>
            </a:r>
            <a:r>
              <a:rPr lang="zh-CN" altLang="en-US" sz="2800" dirty="0" smtClean="0">
                <a:solidFill>
                  <a:srgbClr val="FF0000"/>
                </a:solidFill>
              </a:rPr>
              <a:t>读出</a:t>
            </a:r>
            <a:r>
              <a:rPr lang="zh-CN" altLang="en-US" sz="2800" dirty="0" smtClean="0"/>
              <a:t>其情感。想想本段与绘春部分在</a:t>
            </a:r>
            <a:r>
              <a:rPr lang="zh-CN" altLang="en-US" sz="2800" dirty="0" smtClean="0">
                <a:solidFill>
                  <a:srgbClr val="FF0000"/>
                </a:solidFill>
              </a:rPr>
              <a:t>内容</a:t>
            </a:r>
            <a:r>
              <a:rPr lang="zh-CN" altLang="en-US" sz="2800" dirty="0" smtClean="0"/>
              <a:t>与</a:t>
            </a:r>
            <a:r>
              <a:rPr lang="zh-CN" altLang="en-US" sz="2800" dirty="0" smtClean="0">
                <a:solidFill>
                  <a:srgbClr val="FF0000"/>
                </a:solidFill>
              </a:rPr>
              <a:t>结构</a:t>
            </a:r>
            <a:r>
              <a:rPr lang="zh-CN" altLang="en-US" sz="2800" dirty="0" smtClean="0"/>
              <a:t>上有什么联系。</a:t>
            </a:r>
            <a:endParaRPr lang="en-US" altLang="zh-CN" sz="2800" dirty="0" smtClean="0"/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运用反复手法，表达向往春天的急切心情。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运用拟人手法，表达对春天的喜爱之情。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奠定感情基调，领起全文。</a:t>
            </a:r>
            <a:endParaRPr lang="zh-CN" altLang="en-US" sz="2800" dirty="0">
              <a:solidFill>
                <a:schemeClr val="accent5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30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课文细读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82688" y="2017712"/>
            <a:ext cx="7772400" cy="4651647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作者是但高明的画字正腔圆，描绘出了几幅画面，请学着用三字短语分别概括出来，试试吧。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全景图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春草图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春花图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春风图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春雨图</a:t>
            </a:r>
            <a:endParaRPr lang="en-US" altLang="zh-CN" sz="2800" dirty="0" smtClean="0">
              <a:solidFill>
                <a:schemeClr val="accent5">
                  <a:lumMod val="25000"/>
                </a:schemeClr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25000"/>
                  </a:schemeClr>
                </a:solidFill>
              </a:rPr>
              <a:t>迎春图</a:t>
            </a:r>
            <a:endParaRPr lang="zh-CN" altLang="en-US" sz="2800" dirty="0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4139952" y="3645024"/>
            <a:ext cx="914400" cy="36004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宋体" pitchFamily="2" charset="-122"/>
              </a:rPr>
              <a:t>总写</a:t>
            </a:r>
          </a:p>
        </p:txBody>
      </p:sp>
      <p:sp>
        <p:nvSpPr>
          <p:cNvPr id="9" name="圆角矩形 8"/>
          <p:cNvSpPr/>
          <p:nvPr/>
        </p:nvSpPr>
        <p:spPr bwMode="auto">
          <a:xfrm>
            <a:off x="4139952" y="5144616"/>
            <a:ext cx="914400" cy="4572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宋体" pitchFamily="2" charset="-122"/>
              </a:rPr>
              <a:t>分写</a:t>
            </a:r>
          </a:p>
        </p:txBody>
      </p:sp>
      <p:sp>
        <p:nvSpPr>
          <p:cNvPr id="10" name="右大括号 9"/>
          <p:cNvSpPr/>
          <p:nvPr/>
        </p:nvSpPr>
        <p:spPr bwMode="auto">
          <a:xfrm>
            <a:off x="2915816" y="4293096"/>
            <a:ext cx="1152128" cy="2160240"/>
          </a:xfrm>
          <a:prstGeom prst="rightBrace">
            <a:avLst>
              <a:gd name="adj1" fmla="val 8333"/>
              <a:gd name="adj2" fmla="val 47382"/>
            </a:avLst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2843808" y="3582728"/>
            <a:ext cx="978408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42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B050"/>
                </a:solidFill>
              </a:rPr>
              <a:t>春草图</a:t>
            </a:r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作者选用了哪些富有表现力的词语写出小草的哪些方面的特点？写草的同时还写了人，这对表现小草有什么作用呢？在写法上来说，是一种什么描写手法？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zh-CN" altLang="en-US" sz="2800" dirty="0" smtClean="0">
                <a:solidFill>
                  <a:schemeClr val="accent5">
                    <a:lumMod val="10000"/>
                  </a:schemeClr>
                </a:solidFill>
              </a:rPr>
              <a:t>直接描写与间接描写相结合。</a:t>
            </a:r>
            <a:endParaRPr lang="zh-CN" altLang="en-US" sz="2800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5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</a:t>
            </a:r>
            <a:r>
              <a:rPr lang="zh-CN" altLang="en-US" dirty="0" smtClean="0">
                <a:solidFill>
                  <a:srgbClr val="FF0000"/>
                </a:solidFill>
              </a:rPr>
              <a:t>花</a:t>
            </a:r>
            <a:r>
              <a:rPr lang="zh-CN" altLang="en-US" dirty="0" smtClean="0"/>
              <a:t>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从修辞角度品读作者对花的描绘。“红的像火，粉的像霞，白的像雪。”能否调换顺序？为什么？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比喻，拟人，排比</a:t>
            </a:r>
            <a:endParaRPr lang="en-US" altLang="zh-CN" dirty="0" smtClean="0"/>
          </a:p>
          <a:p>
            <a:r>
              <a:rPr lang="zh-CN" altLang="en-US" dirty="0" smtClean="0"/>
              <a:t>与前文“桃树、杏树、梨树”一一对应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2235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春风图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rgbClr val="C00000"/>
                </a:solidFill>
              </a:rPr>
              <a:t>风无形、无色、无味，看作者是如何去描写的，你能发现作者调动了哪些感觉器官去捕捉到了春风吗</a:t>
            </a:r>
            <a:r>
              <a:rPr lang="zh-CN" altLang="en-US" sz="2800" dirty="0" smtClean="0">
                <a:solidFill>
                  <a:srgbClr val="C00000"/>
                </a:solidFill>
              </a:rPr>
              <a:t>？春风的特点是什么？</a:t>
            </a:r>
            <a:endParaRPr lang="en-US" altLang="zh-CN" sz="2800" dirty="0">
              <a:solidFill>
                <a:srgbClr val="C00000"/>
              </a:solidFill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</a:rPr>
              <a:t>触觉：</a:t>
            </a:r>
            <a:r>
              <a:rPr lang="zh-CN" altLang="en-US" sz="2800" dirty="0" smtClean="0"/>
              <a:t>“吹面不寒杨柳风”“母亲的手”</a:t>
            </a:r>
            <a:r>
              <a:rPr lang="zh-CN" altLang="en-US" sz="2800" dirty="0" smtClean="0">
                <a:solidFill>
                  <a:srgbClr val="C00000"/>
                </a:solidFill>
              </a:rPr>
              <a:t>（温暖）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zh-CN" altLang="en-US" sz="2800" dirty="0" smtClean="0">
                <a:solidFill>
                  <a:srgbClr val="C00000"/>
                </a:solidFill>
              </a:rPr>
              <a:t>嗅觉：</a:t>
            </a:r>
            <a:r>
              <a:rPr lang="zh-CN" altLang="en-US" sz="2800" dirty="0" smtClean="0"/>
              <a:t>“都在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酝酿”</a:t>
            </a:r>
            <a:r>
              <a:rPr lang="zh-CN" altLang="en-US" sz="2800" dirty="0" smtClean="0">
                <a:solidFill>
                  <a:srgbClr val="C00000"/>
                </a:solidFill>
              </a:rPr>
              <a:t>（芳香）</a:t>
            </a:r>
            <a:endParaRPr lang="en-US" altLang="zh-CN" sz="2800" dirty="0" smtClean="0"/>
          </a:p>
          <a:p>
            <a:r>
              <a:rPr lang="zh-CN" altLang="en-US" sz="2800" dirty="0" smtClean="0">
                <a:solidFill>
                  <a:srgbClr val="C00000"/>
                </a:solidFill>
              </a:rPr>
              <a:t>听觉：</a:t>
            </a:r>
            <a:r>
              <a:rPr lang="zh-CN" altLang="en-US" sz="2800" dirty="0" smtClean="0"/>
              <a:t>鸟声、水声、笛声</a:t>
            </a:r>
            <a:r>
              <a:rPr lang="zh-CN" altLang="en-US" sz="2800" dirty="0" smtClean="0">
                <a:solidFill>
                  <a:srgbClr val="C00000"/>
                </a:solidFill>
              </a:rPr>
              <a:t>（柔和）</a:t>
            </a:r>
            <a:endParaRPr lang="en-US" altLang="zh-CN" sz="2800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18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春雨图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结合下例语句，谈谈春雨的特点，并分析写作手法。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/>
              <a:t>像牛毛，像花针，像细丝，密密地斜织着。</a:t>
            </a:r>
            <a:endParaRPr lang="en-US" altLang="zh-CN" sz="2800" dirty="0" smtClean="0"/>
          </a:p>
          <a:p>
            <a:r>
              <a:rPr lang="zh-CN" altLang="en-US" sz="2800" dirty="0" smtClean="0"/>
              <a:t>树叶却绿得发亮，小草也青得逼你的眼。</a:t>
            </a:r>
            <a:endParaRPr lang="en-US" altLang="zh-CN" sz="2800" dirty="0" smtClean="0"/>
          </a:p>
          <a:p>
            <a:r>
              <a:rPr lang="zh-CN" altLang="en-US" sz="2800" dirty="0" smtClean="0"/>
              <a:t>乡下去，小路上，石桥边</a:t>
            </a:r>
            <a:r>
              <a:rPr lang="en-US" altLang="zh-CN" sz="2800" dirty="0" smtClean="0"/>
              <a:t>……</a:t>
            </a:r>
            <a:r>
              <a:rPr lang="zh-CN" altLang="en-US" sz="2800" dirty="0" smtClean="0"/>
              <a:t>在雨里静默着。</a:t>
            </a:r>
            <a:endParaRPr lang="en-US" altLang="zh-CN" sz="2800" dirty="0" smtClean="0"/>
          </a:p>
          <a:p>
            <a:r>
              <a:rPr lang="zh-CN" altLang="en-US" sz="2800" dirty="0" smtClean="0">
                <a:solidFill>
                  <a:schemeClr val="accent1">
                    <a:lumMod val="50000"/>
                  </a:schemeClr>
                </a:solidFill>
              </a:rPr>
              <a:t>正面与侧面相结合。</a:t>
            </a:r>
            <a:endParaRPr lang="zh-CN" altLang="en-US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65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迎春图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zh-CN" altLang="en-US" sz="2800" dirty="0" smtClean="0">
                <a:solidFill>
                  <a:srgbClr val="002060"/>
                </a:solidFill>
              </a:rPr>
              <a:t>城里乡下，家家户户，老老小小，他们也赶趟儿似的，一个个都出来了，舒活舒活筋骨，抖擞抖擞精神，各做各的一份事去。“</a:t>
            </a:r>
            <a:r>
              <a:rPr lang="zh-CN" altLang="en-US" sz="2800" u="sng" dirty="0" smtClean="0"/>
              <a:t>一年之计在于春</a:t>
            </a:r>
            <a:r>
              <a:rPr lang="zh-CN" altLang="en-US" sz="2800" dirty="0" smtClean="0">
                <a:solidFill>
                  <a:srgbClr val="002060"/>
                </a:solidFill>
              </a:rPr>
              <a:t>”，刚起头儿，有的是工夫，有的是希望。</a:t>
            </a:r>
            <a:r>
              <a:rPr lang="en-US" altLang="zh-CN" sz="2800" dirty="0" smtClean="0">
                <a:solidFill>
                  <a:srgbClr val="C00000"/>
                </a:solidFill>
              </a:rPr>
              <a:t>——</a:t>
            </a:r>
            <a:r>
              <a:rPr lang="zh-CN" altLang="en-US" sz="2800" dirty="0" smtClean="0">
                <a:solidFill>
                  <a:srgbClr val="C00000"/>
                </a:solidFill>
              </a:rPr>
              <a:t>读读上面文字，你发现它有什么特点？画线句有什么作用？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r>
              <a:rPr lang="zh-CN" altLang="en-US" sz="2800" dirty="0" smtClean="0">
                <a:solidFill>
                  <a:schemeClr val="accent6">
                    <a:lumMod val="50000"/>
                  </a:schemeClr>
                </a:solidFill>
              </a:rPr>
              <a:t>引用俗话启迪人们要珍惜大好时光，奋发向上。</a:t>
            </a:r>
            <a:endParaRPr lang="zh-CN" alt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34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宋体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143</TotalTime>
  <Words>558</Words>
  <Application>Microsoft Office PowerPoint</Application>
  <PresentationFormat>全屏显示(4:3)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1_Blends</vt:lpstr>
      <vt:lpstr>1.春</vt:lpstr>
      <vt:lpstr>理清结构</vt:lpstr>
      <vt:lpstr>课文细读</vt:lpstr>
      <vt:lpstr>课文细读</vt:lpstr>
      <vt:lpstr>春草图</vt:lpstr>
      <vt:lpstr>春花图</vt:lpstr>
      <vt:lpstr>春风图</vt:lpstr>
      <vt:lpstr>春雨图</vt:lpstr>
      <vt:lpstr>迎春图</vt:lpstr>
      <vt:lpstr>课文细读</vt:lpstr>
      <vt:lpstr>课堂小结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1.春</dc:title>
  <dc:creator>申l国荣</dc:creator>
  <cp:lastModifiedBy>申l国荣</cp:lastModifiedBy>
  <cp:revision>14</cp:revision>
  <dcterms:created xsi:type="dcterms:W3CDTF">2018-09-06T08:26:32Z</dcterms:created>
  <dcterms:modified xsi:type="dcterms:W3CDTF">2018-09-06T12:23:25Z</dcterms:modified>
</cp:coreProperties>
</file>