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heme/theme2.xml" ContentType="application/vnd.openxmlformats-officedocument.them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757" r:id="rId2"/>
    <p:sldId id="708" r:id="rId3"/>
    <p:sldId id="640" r:id="rId4"/>
    <p:sldId id="773" r:id="rId5"/>
    <p:sldId id="774" r:id="rId6"/>
    <p:sldId id="775" r:id="rId7"/>
    <p:sldId id="776" r:id="rId8"/>
    <p:sldId id="777" r:id="rId9"/>
    <p:sldId id="778" r:id="rId10"/>
    <p:sldId id="779" r:id="rId11"/>
    <p:sldId id="780" r:id="rId12"/>
    <p:sldId id="781" r:id="rId13"/>
    <p:sldId id="782" r:id="rId14"/>
    <p:sldId id="784" r:id="rId15"/>
    <p:sldId id="783" r:id="rId16"/>
    <p:sldId id="785" r:id="rId17"/>
    <p:sldId id="787" r:id="rId18"/>
    <p:sldId id="786" r:id="rId19"/>
  </p:sldIdLst>
  <p:sldSz cx="12192000" cy="6858000"/>
  <p:notesSz cx="7104063" cy="10234613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 autoAdjust="0"/>
    <p:restoredTop sz="95329"/>
  </p:normalViewPr>
  <p:slideViewPr>
    <p:cSldViewPr snapToGrid="0">
      <p:cViewPr varScale="1">
        <p:scale>
          <a:sx n="60" d="100"/>
          <a:sy n="60" d="100"/>
        </p:scale>
        <p:origin x="-84" y="-4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heme" Target="../theme/theme2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2020-12-16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486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image" Target="../media/image6.jpeg"/><Relationship Id="rId5" Type="http://schemas.openxmlformats.org/officeDocument/2006/relationships/tags" Target="../tags/tag15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10" Type="http://schemas.openxmlformats.org/officeDocument/2006/relationships/image" Target="../media/image6.jpeg"/><Relationship Id="rId4" Type="http://schemas.openxmlformats.org/officeDocument/2006/relationships/tags" Target="../tags/tag162.xml"/><Relationship Id="rId9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10" Type="http://schemas.openxmlformats.org/officeDocument/2006/relationships/image" Target="../media/image6.jpeg"/><Relationship Id="rId4" Type="http://schemas.openxmlformats.org/officeDocument/2006/relationships/tags" Target="../tags/tag170.xml"/><Relationship Id="rId9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10" Type="http://schemas.openxmlformats.org/officeDocument/2006/relationships/image" Target="../media/image6.jpeg"/><Relationship Id="rId4" Type="http://schemas.openxmlformats.org/officeDocument/2006/relationships/tags" Target="../tags/tag178.xml"/><Relationship Id="rId9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10" Type="http://schemas.openxmlformats.org/officeDocument/2006/relationships/image" Target="../media/image6.jpeg"/><Relationship Id="rId4" Type="http://schemas.openxmlformats.org/officeDocument/2006/relationships/tags" Target="../tags/tag186.xml"/><Relationship Id="rId9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10" Type="http://schemas.openxmlformats.org/officeDocument/2006/relationships/image" Target="../media/image6.jpeg"/><Relationship Id="rId4" Type="http://schemas.openxmlformats.org/officeDocument/2006/relationships/tags" Target="../tags/tag194.xml"/><Relationship Id="rId9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3" Type="http://schemas.openxmlformats.org/officeDocument/2006/relationships/tags" Target="../tags/tag201.xml"/><Relationship Id="rId7" Type="http://schemas.openxmlformats.org/officeDocument/2006/relationships/tags" Target="../tags/tag205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10" Type="http://schemas.openxmlformats.org/officeDocument/2006/relationships/image" Target="../media/image6.jpeg"/><Relationship Id="rId4" Type="http://schemas.openxmlformats.org/officeDocument/2006/relationships/tags" Target="../tags/tag202.xml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9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image" Target="../media/image3.jpeg"/><Relationship Id="rId4" Type="http://schemas.openxmlformats.org/officeDocument/2006/relationships/tags" Target="../tags/tag75.xml"/><Relationship Id="rId9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18" Type="http://schemas.openxmlformats.org/officeDocument/2006/relationships/tags" Target="../tags/tag97.xml"/><Relationship Id="rId3" Type="http://schemas.openxmlformats.org/officeDocument/2006/relationships/tags" Target="../tags/tag82.xml"/><Relationship Id="rId21" Type="http://schemas.openxmlformats.org/officeDocument/2006/relationships/image" Target="../media/image4.png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tags" Target="../tags/tag96.xml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10" Type="http://schemas.openxmlformats.org/officeDocument/2006/relationships/tags" Target="../tags/tag89.xml"/><Relationship Id="rId19" Type="http://schemas.openxmlformats.org/officeDocument/2006/relationships/tags" Target="../tags/tag98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Relationship Id="rId2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9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image" Target="../media/image6.jpeg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0" Type="http://schemas.openxmlformats.org/officeDocument/2006/relationships/tags" Target="../tags/tag148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C:\Users\Administrator\Desktop\u=3017178487,1309106546&amp;fm=15&amp;gp=0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191069" y="1555845"/>
            <a:ext cx="11791665" cy="510426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>
            <p:custDataLst>
              <p:tags r:id="rId7"/>
            </p:custDataLst>
          </p:nvPr>
        </p:nvSpPr>
        <p:spPr>
          <a:xfrm>
            <a:off x="3712190" y="491320"/>
            <a:ext cx="40943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UI Gothic" pitchFamily="34" charset="-128"/>
                <a:ea typeface="MS UI Gothic" pitchFamily="34" charset="-128"/>
              </a:rPr>
              <a:t>迷     娘</a:t>
            </a:r>
            <a:endParaRPr lang="zh-CN" altLang="en-US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UI Gothic" pitchFamily="34" charset="-128"/>
              <a:ea typeface="MS UI Gothic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依据提示补充空缺内容。</a:t>
            </a:r>
            <a:endParaRPr lang="en-US" altLang="zh-CN" sz="36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3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、诗的最后一节描写了意大利山的</a:t>
            </a:r>
            <a:r>
              <a:rPr lang="en-US" altLang="zh-CN" sz="3600" u="sng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3600" u="sng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有对父亲般的</a:t>
            </a:r>
            <a:r>
              <a:rPr lang="en-US" altLang="zh-CN" sz="3600" u="sng" smtClean="0">
                <a:latin typeface="楷体" pitchFamily="49" charset="-122"/>
                <a:ea typeface="楷体" pitchFamily="49" charset="-122"/>
              </a:rPr>
              <a:t>             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6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6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5006447" y="254147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险峭、怪美</a:t>
            </a:r>
            <a:endParaRPr lang="zh-CN" altLang="en-US" sz="32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4438025" y="322909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真挚与尊敬</a:t>
            </a:r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3688080" y="0"/>
            <a:ext cx="818388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3200" smtClean="0"/>
          </a:p>
          <a:p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任务一</a:t>
            </a:r>
            <a:endParaRPr lang="zh-CN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赏析诗歌的意象</a:t>
            </a:r>
            <a:endParaRPr lang="zh-CN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32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、《迷娘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之一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》第一节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诗人选取了哪些意象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构成了什么样的画面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有怎样的表达效果？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意象：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柠檬花开、茂密的绿叶、金黄的橙子、蓝天和风、桃金娘静立、月桂枝高。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画面：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绿树、红花、黄橘、蓝天交相辉映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构成了一幅充满生机、色彩斑斓迷人的画卷。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效果：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诗人借这些景物表达了迷娘对故乡浓郁的思念之情。</a:t>
            </a:r>
          </a:p>
          <a:p>
            <a:endParaRPr lang="zh-CN" altLang="en-US" sz="32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2575560" y="302359"/>
            <a:ext cx="9265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、《迷娘》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之一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三个诗节描写的意象众多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各不相同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但又有共同特点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那么共同特点是什么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共同特点：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都与故乡有着密切的联系，都表现出故乡的美好和魅力。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首节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意象有柠檬花、橙子、蓝天、和风、桃金娘、月桂等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具有鲜明的意大利地域特征；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第二节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所写的圆柱、厅堂、居室、大理石立像等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具有古罗马和文艺复兴时期意大利建筑的鲜明特征；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第三节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则以迷雾、岩洞、龙种、危崖、瀑布等意象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展现阿尔卑斯山的险峻之美和神秘色彩。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小结：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这三幅图景从不同角度表现了迷娘的故乡意大利的美好、迷人和无穷魅力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构建了一个迷离而又优美、令人神往的艺术世界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抒发了迷娘对美好故乡浓郁的思念之情。</a:t>
            </a:r>
          </a:p>
          <a:p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2575560" y="302359"/>
            <a:ext cx="9265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3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、《迷娘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之一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)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》中的哪些意象具有象征意义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其对诗歌主旨的表达具有怎样的作用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挑金娘和月桂。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桃金娘为维纳斯的神树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而维纳斯是罗马神话中爱与美的女神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象征着爱情与美；月桂为阿波罗的神树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阿波罗是古希腊神话中的光明、预言、音乐和医药之神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消灾解难之神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具有太阳神的属性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象征着光明和美好。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作用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与其他意象一起造出美更动人的画面。承载了主人公对故乡的热烈情感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同时也使诗歌的主旨拓展延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伸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到对美好世界的追求层面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起到升华和深化主旨的作用。</a:t>
            </a:r>
          </a:p>
          <a:p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3520440" y="911959"/>
            <a:ext cx="76352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任务二</a:t>
            </a: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欣赏艺术手法</a:t>
            </a:r>
          </a:p>
          <a:p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</a:p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如果诗歌主人公情感的倾诉对象是一个人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怎样理解“爱人”“恩人”“父亲”这种人物称呼的转换在抒情中的作用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请结合诗歌简要分析。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4263" y="2926079"/>
            <a:ext cx="2310817" cy="35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2560320" y="241399"/>
            <a:ext cx="9265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“爱人”“恩人”“父亲”这种人物称呼的转换在抒情中的作用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称呼的转换则表现出迷娘内心情感的无比深挚热烈和复杂哀婉。</a:t>
            </a:r>
            <a:endParaRPr lang="en-US" altLang="zh-CN" sz="28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“爱人”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毫无疑问迷娘深爱着他；转而称呼他为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“恩人”“父亲”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则意味着迷娘对他深深的爱恋无法实现或难以有结果。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“父亲”和思乡之情高度融合为一体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使爱情、恩情、亲情和思乡之情在融合中得到了升华和强化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从而收到深沉含蓄、哀婉动人的审美效果。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称呼的转换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表达了迷娘内心对倾诉对象的情感复杂、真挚，既美好又哀婉。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4263" y="1981201"/>
            <a:ext cx="2691817" cy="452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3505200" y="942439"/>
            <a:ext cx="78943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、这首诗在表现手法或形式上有何特点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其作用是什么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重章叠成和反复</a:t>
            </a:r>
            <a:endParaRPr lang="en-US" altLang="zh-CN" sz="32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第一句开头和第五句都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采用了反复的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手法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加强了询问的力量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增加了思念的程度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每节诗的末尾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副歌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都用“前往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前往”“我愿跟随你……”基本相同的句式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不仅使诗歌的思想内涵增大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使诗歌所表达的感情更加热切和复杂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而且使诗歌具有音乐复唱的旋律美感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增强了诗歌的抒情性和艺术感染力。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401903" y="944881"/>
            <a:ext cx="2691817" cy="452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383280" y="576679"/>
            <a:ext cx="827532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36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艺术特色</a:t>
            </a:r>
            <a:endParaRPr lang="zh-CN" altLang="zh-CN" sz="36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①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寓情于景</a:t>
            </a:r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情景交融。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诗人将浓郁而强烈的情感融入饱蘸感情的意象中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将回归故乡、追求美好生活的热望和决心抒发出来。</a:t>
            </a:r>
          </a:p>
          <a:p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②回环往复</a:t>
            </a:r>
            <a:r>
              <a:rPr lang="en-US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感情浓烈。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每节诗的前半部分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主歌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都以迷娘的询问和叙说的口吻来描写故乡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每节诗的末尾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副歌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都用“前往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前往”“我愿跟随你……”来直抒胸臆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表达渴望返回故乡的迫切心情。</a:t>
            </a:r>
          </a:p>
          <a:p>
            <a:endParaRPr lang="zh-CN" altLang="zh-CN" sz="36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570709" y="1482602"/>
            <a:ext cx="67772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81201"/>
            <a:ext cx="2691817" cy="4528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3383280" y="576679"/>
            <a:ext cx="827532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36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主题归纳</a:t>
            </a:r>
            <a:endParaRPr lang="zh-CN" altLang="zh-CN" sz="36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这首诗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从三个不同的角度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选取众多意象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描绘出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意大利迷人的景色、宏伟的建筑和阿尔卑斯山脉的险峻神秘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表现了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迷娘对故乡的深切思念</a:t>
            </a:r>
            <a:r>
              <a:rPr lang="en-US" altLang="zh-CN" sz="36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也表达了</a:t>
            </a:r>
            <a:r>
              <a:rPr lang="zh-CN" altLang="zh-CN" sz="3600" smtClean="0">
                <a:latin typeface="楷体" pitchFamily="49" charset="-122"/>
                <a:ea typeface="楷体" pitchFamily="49" charset="-122"/>
              </a:rPr>
              <a:t>诗人对光明、自由和幸福生活的向往与追求。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41445" y="245661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399" y="3136191"/>
            <a:ext cx="7028598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19367" y="1693406"/>
            <a:ext cx="7178722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smtClean="0"/>
              <a:t>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了解作者诗歌的创作背景及与作者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相关的诗歌作品。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理解诗歌的意象特点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分析意象在主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旨表达方面的作用。</a:t>
            </a: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分析诗中称呼转变的作用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体会诗歌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在抒情方面的艺术技巧。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pic>
        <p:nvPicPr>
          <p:cNvPr id="2051" name="Picture 3" descr="C:\Users\Administrator\Desktop\u=3553853103,699599088&amp;fm=15&amp;gp=0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775510" y="3152633"/>
            <a:ext cx="3055583" cy="340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/>
          <p:cNvSpPr/>
          <p:nvPr>
            <p:custDataLst>
              <p:tags r:id="rId1"/>
            </p:custDataLst>
          </p:nvPr>
        </p:nvSpPr>
        <p:spPr>
          <a:xfrm>
            <a:off x="3037480" y="1441891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072047" y="1935983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18364" y="163774"/>
            <a:ext cx="11811339" cy="655766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52967" y="143272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156607" y="1399866"/>
            <a:ext cx="478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/>
              <a:t>目  </a:t>
            </a:r>
            <a:endParaRPr lang="en-US" altLang="zh-CN" sz="4800" b="1" smtClean="0"/>
          </a:p>
          <a:p>
            <a:r>
              <a:rPr lang="zh-CN" altLang="en-US" sz="4800" b="1" smtClean="0"/>
              <a:t>                   </a:t>
            </a:r>
            <a:endParaRPr lang="en-US" altLang="zh-CN" sz="4800" b="1" smtClean="0"/>
          </a:p>
          <a:p>
            <a:r>
              <a:rPr lang="zh-CN" altLang="en-US" sz="4800" b="1" smtClean="0"/>
              <a:t>录</a:t>
            </a: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323231" y="1484877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课前预习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" name="流程图: 可选过程 14"/>
          <p:cNvSpPr/>
          <p:nvPr>
            <p:custDataLst>
              <p:tags r:id="rId8"/>
            </p:custDataLst>
          </p:nvPr>
        </p:nvSpPr>
        <p:spPr>
          <a:xfrm>
            <a:off x="3059837" y="3584137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3180644" y="3641351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品读探究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流程图: 可选过程 17"/>
          <p:cNvSpPr/>
          <p:nvPr>
            <p:custDataLst>
              <p:tags r:id="rId10"/>
            </p:custDataLst>
          </p:nvPr>
        </p:nvSpPr>
        <p:spPr>
          <a:xfrm>
            <a:off x="5771087" y="2445362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资料链接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流程图: 可选过程 20"/>
          <p:cNvSpPr/>
          <p:nvPr>
            <p:custDataLst>
              <p:tags r:id="rId11"/>
            </p:custDataLst>
          </p:nvPr>
        </p:nvSpPr>
        <p:spPr>
          <a:xfrm>
            <a:off x="5683838" y="1611059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写作背景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流程图: 可选过程 25"/>
          <p:cNvSpPr/>
          <p:nvPr>
            <p:custDataLst>
              <p:tags r:id="rId12"/>
            </p:custDataLst>
          </p:nvPr>
        </p:nvSpPr>
        <p:spPr>
          <a:xfrm>
            <a:off x="5857004" y="3184613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初读梳理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9" name="左大括号 28"/>
          <p:cNvSpPr/>
          <p:nvPr>
            <p:custDataLst>
              <p:tags r:id="rId13"/>
            </p:custDataLst>
          </p:nvPr>
        </p:nvSpPr>
        <p:spPr>
          <a:xfrm>
            <a:off x="5369420" y="1036319"/>
            <a:ext cx="171571" cy="158405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>
            <p:custDataLst>
              <p:tags r:id="rId14"/>
            </p:custDataLst>
          </p:nvPr>
        </p:nvSpPr>
        <p:spPr>
          <a:xfrm>
            <a:off x="5521819" y="3185322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1"/>
          <a:stretch>
            <a:fillRect/>
          </a:stretch>
        </p:blipFill>
        <p:spPr bwMode="auto">
          <a:xfrm>
            <a:off x="6081713" y="3409950"/>
            <a:ext cx="28575" cy="381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6" name="流程图: 可选过程 35"/>
          <p:cNvSpPr/>
          <p:nvPr>
            <p:custDataLst>
              <p:tags r:id="rId16"/>
            </p:custDataLst>
          </p:nvPr>
        </p:nvSpPr>
        <p:spPr>
          <a:xfrm>
            <a:off x="5783498" y="4092548"/>
            <a:ext cx="1529200" cy="41985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分析意象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28" name="Picture 3" descr="C:\Users\Administrator\Desktop\u=3553853103,699599088&amp;fm=15&amp;gp=0.jp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2"/>
          <a:stretch>
            <a:fillRect/>
          </a:stretch>
        </p:blipFill>
        <p:spPr bwMode="auto">
          <a:xfrm>
            <a:off x="8447963" y="4026089"/>
            <a:ext cx="3055583" cy="2380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流程图: 可选过程 30"/>
          <p:cNvSpPr/>
          <p:nvPr>
            <p:custDataLst>
              <p:tags r:id="rId18"/>
            </p:custDataLst>
          </p:nvPr>
        </p:nvSpPr>
        <p:spPr>
          <a:xfrm>
            <a:off x="5826715" y="5009224"/>
            <a:ext cx="1529200" cy="41985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艺术手法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" name="流程图: 可选过程 40"/>
          <p:cNvSpPr/>
          <p:nvPr>
            <p:custDataLst>
              <p:tags r:id="rId19"/>
            </p:custDataLst>
          </p:nvPr>
        </p:nvSpPr>
        <p:spPr>
          <a:xfrm>
            <a:off x="5678865" y="753397"/>
            <a:ext cx="1529200" cy="41985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作家作品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398294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作家作品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95787" y="684777"/>
            <a:ext cx="846161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歌德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(1749-1832),18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世纪中叶到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世纪初德国和欧洲最重要的剧作家、诗人、思想家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恩格斯称他为“最伟大的德国人”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他一生跨两个世纪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正当欧洲社会大动荡大变革的年代。封建制度的日趋崩溃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革命力量的不断高涨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促使歌德不断接受先进思潮的影响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从而加深自己对于社会的认识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创作出当代最优秀的文艺作品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歌德除了诗歌之外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在小说、戏剧、文艺理论、哲学、历史学、造型设计等方面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都取得了卓越的成就。他的《葛兹·冯·伯里欣根》是德国第一部现实主义历史剧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《少年维特之烦恼》是一部书信体小说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《浮士德》是一部现实主义和浪漫主义结合得十分完好的诗剧。</a:t>
            </a:r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074" name="Picture 2" descr="C:\Users\Administrator\Desktop\timg (2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789158" y="1050878"/>
            <a:ext cx="3207226" cy="51725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452885" y="27295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00252" y="930437"/>
            <a:ext cx="846161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b="1" smtClean="0"/>
              <a:t>         </a:t>
            </a:r>
            <a:r>
              <a:rPr lang="zh-CN" altLang="zh-CN" sz="2800" smtClean="0"/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《迷娘》创作于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1783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年之前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后收入歌德长篇小说《威廉·迈斯特的学习时代》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作为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小说人物迷娘的唱词。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1776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歌德作为枢密公使馆参赞开始为魏玛公国服务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并获得了更多的政治任务。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179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年他被提升为枢密顾问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在魏玛进行政治改革。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歌德厌倦了魏玛公国小朝廷的庸俗公务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一心想要逃避这种烦闷的生活。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在作《迷娘曲》之前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歌德已经两次从山上眺望过山南的意大利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在作此诗后的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1786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歌德前往意大利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居住了近两年的时间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在古老文化中汲取了创作养分。</a:t>
            </a: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074" name="Picture 2" descr="C:\Users\Administrator\Desktop\timg (2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789158" y="1050878"/>
            <a:ext cx="3207226" cy="51725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07477" y="0"/>
            <a:ext cx="8461612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b="1" smtClean="0"/>
              <a:t>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《迷娘》中的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迷娘是马戏团里一个走钢丝的演员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后来被主人公威廉·迈斯特赎买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收留在身边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是小说中最动人的人物。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她是一位性格内向、身体瘦弱的少女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却有着迷一样的性格魅力。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她出生于意大利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是一个贵族与自己的妹妹私通生下的孩子。她很小的时候就被人诱拐到德国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过着饥寒交迫、颠沛流离的生活。她的父亲后来流落街头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以弹琴卖艺为生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后来也被威廉·迈斯特收留。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迷娘自从遇到迈斯特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便过上了最美好最幸福的日子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并且强烈地爱上了迈斯特。可是由于疾病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她不久就去世了。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《迷娘》就是在这样的背景下产生的一首委婉优美的诗歌。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921456" y="1746914"/>
            <a:ext cx="638260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请同学们朗诵诗歌，感知诗歌所写的内容。（配乐诗朗诵：播放舒伯特《迷娘曲》）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依据提示补充空缺内容</a:t>
            </a:r>
            <a:r>
              <a:rPr lang="zh-CN" altLang="zh-CN" sz="3200" smtClean="0"/>
              <a:t>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357349" y="354842"/>
            <a:ext cx="883465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依据提示补充空缺内容。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、诗的第一节唱出了迷娘对故国意大利的 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“你知道吗”用“你”作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用 </a:t>
            </a:r>
            <a:r>
              <a:rPr lang="zh-CN" altLang="en-US" sz="2800" u="sng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“你可知道那地方”有什么好处：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“前往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前往”呼唤表达情感：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“我愿跟随你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爱人啊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随你前往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”运用哪种抒情方式 </a:t>
            </a:r>
            <a:r>
              <a:rPr lang="en-US" altLang="zh-CN" sz="2800" u="sng" smtClean="0">
                <a:latin typeface="楷体" pitchFamily="49" charset="-122"/>
                <a:ea typeface="楷体" pitchFamily="49" charset="-122"/>
              </a:rPr>
              <a:t>            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zh-CN" sz="32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5707487" y="1169874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</a:rPr>
              <a:t>真挚动人的怀念与由衷的赞美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7760345" y="200989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</a:rPr>
              <a:t>拉近与倾诉对象的距离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6866" name="Rectangle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35680" y="2862590"/>
            <a:ext cx="81991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呼应首句</a:t>
            </a:r>
            <a:r>
              <a:rPr kumimoji="0" lang="en-US" altLang="zh-CN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反复探问</a:t>
            </a:r>
            <a:r>
              <a:rPr kumimoji="0" lang="en-US" altLang="zh-CN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800" b="1" i="0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把思念之情表达得更加深长。</a:t>
            </a:r>
            <a:endParaRPr kumimoji="0" lang="zh-CN" altLang="en-US" sz="2800" b="1" i="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7377112" y="374725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</a:rPr>
              <a:t>把无法自抑的感情推向极致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3703320" y="5087035"/>
            <a:ext cx="78333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u="sng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直抒胸臆</a:t>
            </a:r>
            <a:r>
              <a:rPr lang="en-US" altLang="zh-CN" sz="2800" b="1" u="sng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表达要同“爱人”返回故乡的热望和决心。迷娘自从遇到迈斯特便深深地爱上了他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所以这里称其为“爱人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866" grpId="1"/>
      <p:bldP spid="15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23082" y="38213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357349" y="354842"/>
            <a:ext cx="883465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依据提示补充空缺内容。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、第二节诗人又描绘出了迷娘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 </a:t>
            </a: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开头描写故园建筑的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大理石立像“凝望着我”发问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手法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让故园充满对迷娘的温情与关爱。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“你可知道那所房子”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运用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的手法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呼唤“恩人”一同前往。迷娘很小的时侯就被诱拐到国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以弹琴卖艺为生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被迈斯特收留后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过上了美好的生活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所以这里称他为“恩人”。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20120" y="2511388"/>
            <a:ext cx="7806518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u=3008609728,2686085704&amp;fm=15&amp;gp=0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234263" y="1924335"/>
            <a:ext cx="3150382" cy="4585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7810607" y="120035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那宛若仙境的家园</a:t>
            </a:r>
            <a:endParaRPr lang="zh-CN" altLang="en-US" sz="320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7394585" y="1827014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宽敞明亮和壮丽辉煌</a:t>
            </a:r>
            <a:endParaRPr lang="zh-CN" altLang="en-US" sz="32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631680" y="2587973"/>
            <a:ext cx="234696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拟人</a:t>
            </a:r>
            <a:endParaRPr kumimoji="0" lang="zh-CN" altLang="en-US" sz="3200" b="1" i="0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8657272" y="365581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反问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866" grpId="1"/>
      <p:bldP spid="15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charset="0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1830</Words>
  <Application>Microsoft Office PowerPoint</Application>
  <PresentationFormat>自定义</PresentationFormat>
  <Paragraphs>255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2020-11-24T10:44:57Z</cp:lastPrinted>
  <dcterms:created xsi:type="dcterms:W3CDTF">2020-11-24T10:44:57Z</dcterms:created>
  <dcterms:modified xsi:type="dcterms:W3CDTF">2020-12-16T05:25:04Z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