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1"/>
    <p:sldId id="304" r:id="rId52"/>
    <p:sldId id="305" r:id="rId53"/>
    <p:sldId id="306" r:id="rId54"/>
    <p:sldId id="307" r:id="rId55"/>
    <p:sldId id="308" r:id="rId56"/>
    <p:sldId id="309" r:id="rId57"/>
    <p:sldId id="310" r:id="rId58"/>
    <p:sldId id="311" r:id="rId59"/>
    <p:sldId id="312" r:id="rId60"/>
    <p:sldId id="313" r:id="rId6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28085;&#20859;&#20960;&#20998;&#38745;&#27668;.docx"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4.&#20174;&#23567;&#23398;&#29983;&#8220;&#35835;&#20070;&#31561;&#36523;&#8221;&#35828;&#24320;&#21435;.docx"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0471" y="2840681"/>
            <a:ext cx="4591256" cy="1130935"/>
          </a:xfrm>
          <a:prstGeom prst="rect">
            <a:avLst/>
          </a:prstGeom>
        </p:spPr>
        <p:txBody>
          <a:bodyPr wrap="square">
            <a:spAutoFit/>
          </a:bodyPr>
          <a:lstStyle/>
          <a:p>
            <a:pPr algn="ctr"/>
            <a:r>
              <a:rPr lang="zh-CN" altLang="en-US" sz="3375" b="1" dirty="0">
                <a:solidFill>
                  <a:srgbClr val="D7726C"/>
                </a:solidFill>
                <a:latin typeface="Times New Roman" panose="02020603050405020304" pitchFamily="18" charset="0"/>
                <a:ea typeface="微软雅黑" panose="020B0503020204020204" pitchFamily="34" charset="-122"/>
              </a:rPr>
              <a:t>课时</a:t>
            </a:r>
            <a:r>
              <a:rPr lang="zh-CN" altLang="en-US" sz="3375" b="1" dirty="0" smtClean="0">
                <a:solidFill>
                  <a:srgbClr val="D7726C"/>
                </a:solidFill>
                <a:latin typeface="Times New Roman" panose="02020603050405020304" pitchFamily="18" charset="0"/>
                <a:ea typeface="微软雅黑" panose="020B0503020204020204" pitchFamily="34" charset="-122"/>
              </a:rPr>
              <a:t>二 议论文</a:t>
            </a:r>
            <a:r>
              <a:rPr lang="zh-CN" altLang="en-US" sz="3375" b="1" dirty="0">
                <a:solidFill>
                  <a:srgbClr val="D7726C"/>
                </a:solidFill>
                <a:latin typeface="Times New Roman" panose="02020603050405020304" pitchFamily="18" charset="0"/>
                <a:ea typeface="微软雅黑" panose="020B0503020204020204" pitchFamily="34" charset="-122"/>
              </a:rPr>
              <a:t>阅读</a:t>
            </a:r>
            <a:r>
              <a:rPr lang="zh-CN" altLang="en-US" sz="3375" b="1" dirty="0" smtClean="0">
                <a:solidFill>
                  <a:srgbClr val="D7726C"/>
                </a:solidFill>
                <a:latin typeface="Times New Roman" panose="02020603050405020304" pitchFamily="18" charset="0"/>
                <a:ea typeface="微软雅黑" panose="020B0503020204020204" pitchFamily="34" charset="-122"/>
              </a:rPr>
              <a:t>的</a:t>
            </a:r>
            <a:endParaRPr lang="en-US" altLang="zh-CN" sz="3375" b="1" dirty="0" smtClean="0">
              <a:solidFill>
                <a:srgbClr val="D7726C"/>
              </a:solidFill>
              <a:latin typeface="Times New Roman" panose="02020603050405020304" pitchFamily="18" charset="0"/>
              <a:ea typeface="微软雅黑" panose="020B0503020204020204" pitchFamily="34" charset="-122"/>
            </a:endParaRPr>
          </a:p>
          <a:p>
            <a:pPr algn="ctr"/>
            <a:r>
              <a:rPr lang="zh-CN" altLang="en-US" sz="3375" b="1" dirty="0" smtClean="0">
                <a:solidFill>
                  <a:srgbClr val="D7726C"/>
                </a:solidFill>
                <a:latin typeface="Times New Roman" panose="02020603050405020304" pitchFamily="18" charset="0"/>
                <a:ea typeface="微软雅黑" panose="020B0503020204020204" pitchFamily="34" charset="-122"/>
              </a:rPr>
              <a:t>常见</a:t>
            </a:r>
            <a:r>
              <a:rPr lang="zh-CN" altLang="en-US" sz="3375" b="1" dirty="0">
                <a:solidFill>
                  <a:srgbClr val="D7726C"/>
                </a:solidFill>
                <a:latin typeface="Times New Roman" panose="02020603050405020304" pitchFamily="18" charset="0"/>
                <a:ea typeface="微软雅黑" panose="020B0503020204020204" pitchFamily="34" charset="-122"/>
              </a:rPr>
              <a:t>考点讲解</a:t>
            </a:r>
            <a:endParaRPr lang="en-US"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6908"/>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判断句子或语段运用了哪种论证方法，首先要了解常见的四种论证方法的特点，然后根据特点找语言标志或特征标志词来辨别。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）举例论证：</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00B0F0"/>
                </a:solidFill>
                <a:latin typeface="Times New Roman" panose="02020603050405020304" pitchFamily="18" charset="0"/>
                <a:ea typeface="微软雅黑" panose="020B0503020204020204" pitchFamily="34" charset="-122"/>
              </a:rPr>
              <a:t>事实为论据证明论点</a:t>
            </a:r>
            <a:r>
              <a:rPr lang="zh-CN" altLang="en-US" sz="2100" dirty="0">
                <a:latin typeface="Times New Roman" panose="02020603050405020304" pitchFamily="18" charset="0"/>
                <a:ea typeface="微软雅黑" panose="020B0503020204020204" pitchFamily="34" charset="-122"/>
              </a:rPr>
              <a:t>的方法。所举事例简明概括，真实可靠，具有典型性、代表性。常常有“如”“比如”等语言标志。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）道理论证：</a:t>
            </a:r>
            <a:r>
              <a:rPr lang="zh-CN" altLang="en-US" sz="2100" dirty="0">
                <a:latin typeface="Times New Roman" panose="02020603050405020304" pitchFamily="18" charset="0"/>
                <a:ea typeface="微软雅黑" panose="020B0503020204020204" pitchFamily="34" charset="-122"/>
              </a:rPr>
              <a:t>用</a:t>
            </a:r>
            <a:r>
              <a:rPr lang="zh-CN" altLang="en-US" sz="2100" dirty="0">
                <a:solidFill>
                  <a:srgbClr val="00B0F0"/>
                </a:solidFill>
                <a:latin typeface="Times New Roman" panose="02020603050405020304" pitchFamily="18" charset="0"/>
                <a:ea typeface="微软雅黑" panose="020B0503020204020204" pitchFamily="34" charset="-122"/>
              </a:rPr>
              <a:t>名人的言论，众所周知的道理</a:t>
            </a:r>
            <a:r>
              <a:rPr lang="zh-CN" altLang="en-US" sz="2100" dirty="0">
                <a:latin typeface="Times New Roman" panose="02020603050405020304" pitchFamily="18" charset="0"/>
                <a:ea typeface="微软雅黑" panose="020B0503020204020204" pitchFamily="34" charset="-122"/>
              </a:rPr>
              <a:t>，或古语、谚语、俗语等来证明观点。道理论证多用引号标明所引用的内容或有提示语“某某曾说过”等。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5" y="1507815"/>
            <a:ext cx="862013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）对比论证：</a:t>
            </a:r>
            <a:r>
              <a:rPr lang="zh-CN" altLang="en-US" sz="2100" dirty="0">
                <a:latin typeface="Times New Roman" panose="02020603050405020304" pitchFamily="18" charset="0"/>
                <a:ea typeface="微软雅黑" panose="020B0503020204020204" pitchFamily="34" charset="-122"/>
              </a:rPr>
              <a:t>论证一个问题时，将另一个问题和它对照，从而具体鲜明地将论述的问题论证透彻。可以是全面对比、部分对比，也可以是事实对比、道理对比。语言标志有两种：一是“反之”“但是”等语言标志；二是运用反义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）比喻论证：</a:t>
            </a:r>
            <a:r>
              <a:rPr lang="zh-CN" altLang="en-US" sz="2100" dirty="0">
                <a:latin typeface="Times New Roman" panose="02020603050405020304" pitchFamily="18" charset="0"/>
                <a:ea typeface="微软雅黑" panose="020B0503020204020204" pitchFamily="34" charset="-122"/>
              </a:rPr>
              <a:t>运用比喻，用人们浅显易懂的事物或道理来证明不容易理解的事物或深刻的道理，用此种方法来证明论点。语言特点是比喻论证的句子通常运用比喻的修辞手法，包含</a:t>
            </a:r>
            <a:r>
              <a:rPr lang="zh-CN" altLang="en-US" sz="2100" dirty="0">
                <a:solidFill>
                  <a:srgbClr val="00B0F0"/>
                </a:solidFill>
                <a:latin typeface="Times New Roman" panose="02020603050405020304" pitchFamily="18" charset="0"/>
                <a:ea typeface="微软雅黑" panose="020B0503020204020204" pitchFamily="34" charset="-122"/>
              </a:rPr>
              <a:t>本体和喻体</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098"/>
            <a:ext cx="8620133"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找论证方法，可从最常见的排除方法入手，按举例论证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对比论证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道理论证的顺序进行确认或排除，这样可以快速确定且保证万无一失。但要注意的是论证方法的运用有时不是单一的，而是两种或几种方法兼用。</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339535"/>
            <a:ext cx="8602803" cy="5759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常用论证方法及作用：</a:t>
            </a:r>
            <a:endParaRPr lang="zh-CN" altLang="en-US" sz="2100" dirty="0">
              <a:latin typeface="Times New Roman" panose="02020603050405020304" pitchFamily="18" charset="0"/>
              <a:ea typeface="微软雅黑" panose="020B0503020204020204" pitchFamily="34" charset="-122"/>
            </a:endParaRPr>
          </a:p>
        </p:txBody>
      </p:sp>
      <p:graphicFrame>
        <p:nvGraphicFramePr>
          <p:cNvPr id="4" name="表格 3"/>
          <p:cNvGraphicFramePr>
            <a:graphicFrameLocks noGrp="1"/>
          </p:cNvGraphicFramePr>
          <p:nvPr/>
        </p:nvGraphicFramePr>
        <p:xfrm>
          <a:off x="253270" y="1890374"/>
          <a:ext cx="8620125" cy="4007485"/>
        </p:xfrm>
        <a:graphic>
          <a:graphicData uri="http://schemas.openxmlformats.org/drawingml/2006/table">
            <a:tbl>
              <a:tblPr firstRow="1" bandRow="1">
                <a:tableStyleId>{9DCAF9ED-07DC-4A11-8D7F-57B35C25682E}</a:tableStyleId>
              </a:tblPr>
              <a:tblGrid>
                <a:gridCol w="1268095"/>
                <a:gridCol w="1478915"/>
                <a:gridCol w="5873115"/>
              </a:tblGrid>
              <a:tr h="989965">
                <a:tc>
                  <a:txBody>
                    <a:bodyPr/>
                    <a:lstStyle/>
                    <a:p>
                      <a:pPr algn="ctr">
                        <a:lnSpc>
                          <a:spcPct val="150000"/>
                        </a:lnSpc>
                      </a:pPr>
                      <a:r>
                        <a:rPr lang="zh-CN" altLang="en-US" sz="2100" dirty="0" smtClean="0">
                          <a:solidFill>
                            <a:schemeClr val="bg1"/>
                          </a:solidFill>
                          <a:latin typeface="Times New Roman" panose="02020603050405020304" pitchFamily="18" charset="0"/>
                          <a:ea typeface="微软雅黑" panose="020B0503020204020204" pitchFamily="34" charset="-122"/>
                        </a:rPr>
                        <a:t>论证方法</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作用</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答题模板</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r>
              <a:tr h="1508760">
                <a:tc>
                  <a:txBody>
                    <a:bodyPr/>
                    <a:lstStyle/>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举例</a:t>
                      </a:r>
                      <a:endPar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真实具体</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使论证更有说服力</a:t>
                      </a:r>
                      <a:r>
                        <a:rPr lang="en-US" altLang="zh-CN"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列举</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（概括事例）</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具体有力地论证了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（有分论点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写出它证明的分论点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从而使论证更具体</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更有说服力</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r h="1508760">
                <a:tc>
                  <a:txBody>
                    <a:bodyPr/>
                    <a:lstStyle/>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道理</a:t>
                      </a:r>
                      <a:endPar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精辟深刻</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增强论证的说服力</a:t>
                      </a:r>
                      <a:r>
                        <a:rPr lang="en-US" altLang="zh-CN"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用</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（论据）</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深刻有力地论证了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增强了论证的说服力和权威性</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42554" y="1504611"/>
          <a:ext cx="8620125" cy="4457065"/>
        </p:xfrm>
        <a:graphic>
          <a:graphicData uri="http://schemas.openxmlformats.org/drawingml/2006/table">
            <a:tbl>
              <a:tblPr firstRow="1" bandRow="1">
                <a:tableStyleId>{9DCAF9ED-07DC-4A11-8D7F-57B35C25682E}</a:tableStyleId>
              </a:tblPr>
              <a:tblGrid>
                <a:gridCol w="1268095"/>
                <a:gridCol w="2057400"/>
                <a:gridCol w="5294630"/>
              </a:tblGrid>
              <a:tr h="959485">
                <a:tc>
                  <a:txBody>
                    <a:bodyPr/>
                    <a:lstStyle/>
                    <a:p>
                      <a:pPr algn="ctr">
                        <a:lnSpc>
                          <a:spcPct val="150000"/>
                        </a:lnSpc>
                      </a:pPr>
                      <a:r>
                        <a:rPr lang="zh-CN" altLang="en-US" sz="2100" dirty="0" smtClean="0">
                          <a:solidFill>
                            <a:schemeClr val="bg1"/>
                          </a:solidFill>
                          <a:latin typeface="Times New Roman" panose="02020603050405020304" pitchFamily="18" charset="0"/>
                          <a:ea typeface="微软雅黑" panose="020B0503020204020204" pitchFamily="34" charset="-122"/>
                        </a:rPr>
                        <a:t>论证方法</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作用</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答题模板</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r>
              <a:tr h="1508760">
                <a:tc>
                  <a:txBody>
                    <a:bodyPr/>
                    <a:lstStyle/>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对比</a:t>
                      </a:r>
                      <a:endPar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对照鲜明</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突出（强调）观点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和</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加以比较（填论据）</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突出了（强调了）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的观点（有分论点就写分论点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r h="1988820">
                <a:tc>
                  <a:txBody>
                    <a:bodyPr/>
                    <a:lstStyle/>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比喻</a:t>
                      </a:r>
                      <a:endPar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生动形象</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使论证更通俗易懂</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易于接受</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比作</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生动形象地论证了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的观点（有分论点就写分论点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从而把抽象深刻的道理阐述得形象生动</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浅显易懂</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18348"/>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下面材料用作本文的论据，是否恰当？说说理由。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如果用下列句子作为选文的论据，你认为放在哪一段最合适？请简述理由。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段写道“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，文中具体表现在哪些方面？请简要概括。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段中的横线处补充一个论据。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文中引用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人的事例（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句名言），有何作用（作者的目的是什么）？</a:t>
            </a:r>
            <a:endParaRPr lang="zh-CN" altLang="en-US" sz="2100" dirty="0">
              <a:latin typeface="Times New Roman" panose="02020603050405020304" pitchFamily="18" charset="0"/>
              <a:ea typeface="微软雅黑" panose="020B0503020204020204" pitchFamily="34" charset="-122"/>
            </a:endParaRPr>
          </a:p>
        </p:txBody>
      </p:sp>
      <p:grpSp>
        <p:nvGrpSpPr>
          <p:cNvPr id="9" name="组合 8"/>
          <p:cNvGrpSpPr/>
          <p:nvPr/>
        </p:nvGrpSpPr>
        <p:grpSpPr>
          <a:xfrm>
            <a:off x="255746" y="1543050"/>
            <a:ext cx="8515826" cy="541020"/>
            <a:chOff x="537" y="1440"/>
            <a:chExt cx="17881" cy="1136"/>
          </a:xfrm>
        </p:grpSpPr>
        <p:sp>
          <p:nvSpPr>
            <p:cNvPr id="10" name="矩形 9"/>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论据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19794"/>
            <a:ext cx="8620133" cy="4592320"/>
          </a:xfrm>
          <a:prstGeom prst="rect">
            <a:avLst/>
          </a:prstGeom>
        </p:spPr>
        <p:txBody>
          <a:bodyPr wrap="square">
            <a:spAutoFit/>
          </a:bodyPr>
          <a:lstStyle/>
          <a:p>
            <a:pPr algn="just">
              <a:lnSpc>
                <a:spcPct val="150000"/>
              </a:lnSpc>
            </a:pPr>
            <a:r>
              <a:rPr lang="en-US" altLang="zh-CN" sz="1950" b="1" dirty="0">
                <a:latin typeface="Times New Roman" panose="02020603050405020304" pitchFamily="18" charset="0"/>
                <a:ea typeface="微软雅黑" panose="020B0503020204020204" pitchFamily="34" charset="-122"/>
              </a:rPr>
              <a:t>【</a:t>
            </a:r>
            <a:r>
              <a:rPr lang="zh-CN" altLang="en-US" sz="1950" b="1" dirty="0">
                <a:latin typeface="Times New Roman" panose="02020603050405020304" pitchFamily="18" charset="0"/>
                <a:ea typeface="微软雅黑" panose="020B0503020204020204" pitchFamily="34" charset="-122"/>
              </a:rPr>
              <a:t>知识放送</a:t>
            </a:r>
            <a:r>
              <a:rPr lang="en-US" altLang="zh-CN" sz="1950" b="1" dirty="0">
                <a:latin typeface="Times New Roman" panose="02020603050405020304" pitchFamily="18" charset="0"/>
                <a:ea typeface="微软雅黑" panose="020B0503020204020204" pitchFamily="34" charset="-122"/>
              </a:rPr>
              <a:t>】</a:t>
            </a:r>
            <a:endParaRPr lang="en-US" altLang="zh-CN" sz="1950" b="1" dirty="0">
              <a:latin typeface="Times New Roman" panose="02020603050405020304" pitchFamily="18" charset="0"/>
              <a:ea typeface="微软雅黑" panose="020B0503020204020204" pitchFamily="34" charset="-122"/>
            </a:endParaRPr>
          </a:p>
          <a:p>
            <a:pPr algn="just">
              <a:lnSpc>
                <a:spcPct val="150000"/>
              </a:lnSpc>
            </a:pPr>
            <a:r>
              <a:rPr lang="en-US" altLang="zh-CN" sz="1950" b="1" dirty="0" smtClean="0">
                <a:latin typeface="Times New Roman" panose="02020603050405020304" pitchFamily="18" charset="0"/>
                <a:ea typeface="微软雅黑" panose="020B0503020204020204" pitchFamily="34" charset="-122"/>
              </a:rPr>
              <a:t>1</a:t>
            </a:r>
            <a:r>
              <a:rPr lang="en-US" altLang="zh-CN" sz="1950" b="1" dirty="0">
                <a:latin typeface="Times New Roman" panose="02020603050405020304" pitchFamily="18" charset="0"/>
                <a:ea typeface="微软雅黑" panose="020B0503020204020204" pitchFamily="34" charset="-122"/>
              </a:rPr>
              <a:t>.</a:t>
            </a:r>
            <a:r>
              <a:rPr lang="zh-CN" altLang="en-US" sz="1950" b="1" dirty="0">
                <a:latin typeface="Times New Roman" panose="02020603050405020304" pitchFamily="18" charset="0"/>
                <a:ea typeface="微软雅黑" panose="020B0503020204020204" pitchFamily="34" charset="-122"/>
              </a:rPr>
              <a:t>事实论据：</a:t>
            </a:r>
            <a:r>
              <a:rPr lang="zh-CN" altLang="en-US" sz="1950" dirty="0">
                <a:latin typeface="Times New Roman" panose="02020603050405020304" pitchFamily="18" charset="0"/>
                <a:ea typeface="微软雅黑" panose="020B0503020204020204" pitchFamily="34" charset="-122"/>
              </a:rPr>
              <a:t>充当事实论据的事例必须是</a:t>
            </a:r>
            <a:r>
              <a:rPr lang="zh-CN" altLang="en-US" sz="1950" dirty="0">
                <a:solidFill>
                  <a:srgbClr val="00B0F0"/>
                </a:solidFill>
                <a:latin typeface="Times New Roman" panose="02020603050405020304" pitchFamily="18" charset="0"/>
                <a:ea typeface="微软雅黑" panose="020B0503020204020204" pitchFamily="34" charset="-122"/>
              </a:rPr>
              <a:t>典型、确凿</a:t>
            </a:r>
            <a:r>
              <a:rPr lang="zh-CN" altLang="en-US" sz="1950" dirty="0">
                <a:latin typeface="Times New Roman" panose="02020603050405020304" pitchFamily="18" charset="0"/>
                <a:ea typeface="微软雅黑" panose="020B0503020204020204" pitchFamily="34" charset="-122"/>
              </a:rPr>
              <a:t>的事实，也就是既有共性特征又有个性特征，有代表性的、真实的事例。所用的事例可以是具体的，也可以是概括的。</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b="1" dirty="0" smtClean="0">
                <a:latin typeface="Times New Roman" panose="02020603050405020304" pitchFamily="18" charset="0"/>
                <a:ea typeface="微软雅黑" panose="020B0503020204020204" pitchFamily="34" charset="-122"/>
              </a:rPr>
              <a:t>2</a:t>
            </a:r>
            <a:r>
              <a:rPr lang="en-US" altLang="zh-CN" sz="1950" b="1" dirty="0">
                <a:latin typeface="Times New Roman" panose="02020603050405020304" pitchFamily="18" charset="0"/>
                <a:ea typeface="微软雅黑" panose="020B0503020204020204" pitchFamily="34" charset="-122"/>
              </a:rPr>
              <a:t>.</a:t>
            </a:r>
            <a:r>
              <a:rPr lang="zh-CN" altLang="en-US" sz="1950" b="1" dirty="0">
                <a:latin typeface="Times New Roman" panose="02020603050405020304" pitchFamily="18" charset="0"/>
                <a:ea typeface="微软雅黑" panose="020B0503020204020204" pitchFamily="34" charset="-122"/>
              </a:rPr>
              <a:t>道理论据：</a:t>
            </a:r>
            <a:r>
              <a:rPr lang="zh-CN" altLang="en-US" sz="1950" dirty="0">
                <a:latin typeface="Times New Roman" panose="02020603050405020304" pitchFamily="18" charset="0"/>
                <a:ea typeface="微软雅黑" panose="020B0503020204020204" pitchFamily="34" charset="-122"/>
              </a:rPr>
              <a:t>支撑论点的经典论述、名言警句、公理格言等都是道理论据。但是有两点需要注意：</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b="1" dirty="0" smtClean="0">
                <a:latin typeface="Times New Roman" panose="02020603050405020304" pitchFamily="18" charset="0"/>
                <a:ea typeface="微软雅黑" panose="020B0503020204020204" pitchFamily="34" charset="-122"/>
              </a:rPr>
              <a:t>（</a:t>
            </a:r>
            <a:r>
              <a:rPr lang="en-US" altLang="zh-CN" sz="1950" b="1" dirty="0">
                <a:latin typeface="Times New Roman" panose="02020603050405020304" pitchFamily="18" charset="0"/>
                <a:ea typeface="微软雅黑" panose="020B0503020204020204" pitchFamily="34" charset="-122"/>
              </a:rPr>
              <a:t>1</a:t>
            </a:r>
            <a:r>
              <a:rPr lang="zh-CN" altLang="en-US" sz="1950" b="1" dirty="0">
                <a:latin typeface="Times New Roman" panose="02020603050405020304" pitchFamily="18" charset="0"/>
                <a:ea typeface="微软雅黑" panose="020B0503020204020204" pitchFamily="34" charset="-122"/>
              </a:rPr>
              <a:t>）有些直接用作论点的道理，同时也可充当具有自证作用的论据。</a:t>
            </a:r>
            <a:r>
              <a:rPr lang="zh-CN" altLang="en-US" sz="1950" dirty="0">
                <a:latin typeface="Times New Roman" panose="02020603050405020304" pitchFamily="18" charset="0"/>
                <a:ea typeface="微软雅黑" panose="020B0503020204020204" pitchFamily="34" charset="-122"/>
              </a:rPr>
              <a:t>此时，这个论据同时又具有了论点的作用。</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b="1" dirty="0" smtClean="0">
                <a:latin typeface="Times New Roman" panose="02020603050405020304" pitchFamily="18" charset="0"/>
                <a:ea typeface="微软雅黑" panose="020B0503020204020204" pitchFamily="34" charset="-122"/>
              </a:rPr>
              <a:t>（</a:t>
            </a:r>
            <a:r>
              <a:rPr lang="en-US" altLang="zh-CN" sz="1950" b="1" dirty="0">
                <a:latin typeface="Times New Roman" panose="02020603050405020304" pitchFamily="18" charset="0"/>
                <a:ea typeface="微软雅黑" panose="020B0503020204020204" pitchFamily="34" charset="-122"/>
              </a:rPr>
              <a:t>2</a:t>
            </a:r>
            <a:r>
              <a:rPr lang="zh-CN" altLang="en-US" sz="1950" b="1" dirty="0">
                <a:latin typeface="Times New Roman" panose="02020603050405020304" pitchFamily="18" charset="0"/>
                <a:ea typeface="微软雅黑" panose="020B0503020204020204" pitchFamily="34" charset="-122"/>
              </a:rPr>
              <a:t>）并不是所有的引言都是道理论据。</a:t>
            </a:r>
            <a:r>
              <a:rPr lang="zh-CN" altLang="en-US" sz="1950" dirty="0">
                <a:latin typeface="Times New Roman" panose="02020603050405020304" pitchFamily="18" charset="0"/>
                <a:ea typeface="微软雅黑" panose="020B0503020204020204" pitchFamily="34" charset="-122"/>
              </a:rPr>
              <a:t>虽然引用名人名言能够构成道理论据，但是只有那些对论点具有理论支撑作用的引言才是道理论据。</a:t>
            </a:r>
            <a:endParaRPr lang="en-US" altLang="zh-CN" sz="195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1"/>
            <a:ext cx="8620133"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一：理解、概括论据</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把握论据特点</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事实</a:t>
            </a:r>
            <a:r>
              <a:rPr lang="zh-CN" altLang="en-US" sz="2100" dirty="0">
                <a:latin typeface="Times New Roman" panose="02020603050405020304" pitchFamily="18" charset="0"/>
                <a:ea typeface="微软雅黑" panose="020B0503020204020204" pitchFamily="34" charset="-122"/>
              </a:rPr>
              <a:t>论据必须是</a:t>
            </a:r>
            <a:r>
              <a:rPr lang="zh-CN" altLang="en-US" sz="2100" dirty="0">
                <a:solidFill>
                  <a:srgbClr val="00B0F0"/>
                </a:solidFill>
                <a:latin typeface="Times New Roman" panose="02020603050405020304" pitchFamily="18" charset="0"/>
                <a:ea typeface="微软雅黑" panose="020B0503020204020204" pitchFamily="34" charset="-122"/>
              </a:rPr>
              <a:t>真实、确凿</a:t>
            </a:r>
            <a:r>
              <a:rPr lang="zh-CN" altLang="en-US" sz="2100" dirty="0">
                <a:latin typeface="Times New Roman" panose="02020603050405020304" pitchFamily="18" charset="0"/>
                <a:ea typeface="微软雅黑" panose="020B0503020204020204" pitchFamily="34" charset="-122"/>
              </a:rPr>
              <a:t>的事实。所用事例可以是具体的，也可以是概括的。道理论据必须科学、严密，如果是引用，必须完整准确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1"/>
            <a:ext cx="8620133"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概括准确严密。</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）概括出来的论据要紧扣</a:t>
            </a:r>
            <a:r>
              <a:rPr lang="zh-CN" altLang="en-US" sz="2100" dirty="0">
                <a:solidFill>
                  <a:srgbClr val="00B0F0"/>
                </a:solidFill>
                <a:latin typeface="Times New Roman" panose="02020603050405020304" pitchFamily="18" charset="0"/>
                <a:ea typeface="微软雅黑" panose="020B0503020204020204" pitchFamily="34" charset="-122"/>
              </a:rPr>
              <a:t>中心论</a:t>
            </a:r>
            <a:r>
              <a:rPr lang="zh-CN" altLang="en-US" sz="2100" dirty="0">
                <a:latin typeface="Times New Roman" panose="02020603050405020304" pitchFamily="18" charset="0"/>
                <a:ea typeface="微软雅黑" panose="020B0503020204020204" pitchFamily="34" charset="-122"/>
              </a:rPr>
              <a:t>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）注意概括的方法。事实论据要概括出“</a:t>
            </a:r>
            <a:r>
              <a:rPr lang="zh-CN" altLang="en-US" sz="2100" dirty="0">
                <a:solidFill>
                  <a:srgbClr val="00B0F0"/>
                </a:solidFill>
                <a:latin typeface="Times New Roman" panose="02020603050405020304" pitchFamily="18" charset="0"/>
                <a:ea typeface="微软雅黑" panose="020B0503020204020204" pitchFamily="34" charset="-122"/>
              </a:rPr>
              <a:t>何人、何事、结果</a:t>
            </a:r>
            <a:r>
              <a:rPr lang="zh-CN" altLang="en-US" sz="2100" dirty="0">
                <a:latin typeface="Times New Roman" panose="02020603050405020304" pitchFamily="18" charset="0"/>
                <a:ea typeface="微软雅黑" panose="020B0503020204020204" pitchFamily="34" charset="-122"/>
              </a:rPr>
              <a:t>”，道理论据要概括出“</a:t>
            </a:r>
            <a:r>
              <a:rPr lang="zh-CN" altLang="en-US" sz="2100" dirty="0">
                <a:solidFill>
                  <a:srgbClr val="00B0F0"/>
                </a:solidFill>
                <a:latin typeface="Times New Roman" panose="02020603050405020304" pitchFamily="18" charset="0"/>
                <a:ea typeface="微软雅黑" panose="020B0503020204020204" pitchFamily="34" charset="-122"/>
              </a:rPr>
              <a:t>怎样论证、论证的什么道理</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）用语简洁，符合题目要求，比如符合字数限定</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什么</a:t>
            </a:r>
            <a:r>
              <a:rPr lang="zh-CN" altLang="en-US" sz="2100" dirty="0">
                <a:latin typeface="Times New Roman" panose="02020603050405020304" pitchFamily="18" charset="0"/>
                <a:ea typeface="微软雅黑" panose="020B0503020204020204" pitchFamily="34" charset="-122"/>
              </a:rPr>
              <a:t>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做了什么事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结果如何</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20612"/>
            <a:ext cx="860280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二：分析论据的类型作用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首先指出是</a:t>
            </a:r>
            <a:r>
              <a:rPr lang="zh-CN" altLang="en-US" sz="2100" dirty="0">
                <a:solidFill>
                  <a:srgbClr val="00B0F0"/>
                </a:solidFill>
                <a:latin typeface="Times New Roman" panose="02020603050405020304" pitchFamily="18" charset="0"/>
                <a:ea typeface="微软雅黑" panose="020B0503020204020204" pitchFamily="34" charset="-122"/>
              </a:rPr>
              <a:t>事实论据</a:t>
            </a:r>
            <a:r>
              <a:rPr lang="zh-CN" altLang="en-US" sz="2100" dirty="0">
                <a:latin typeface="Times New Roman" panose="02020603050405020304" pitchFamily="18" charset="0"/>
                <a:ea typeface="微软雅黑" panose="020B0503020204020204" pitchFamily="34" charset="-122"/>
              </a:rPr>
              <a:t>还是</a:t>
            </a:r>
            <a:r>
              <a:rPr lang="zh-CN" altLang="en-US" sz="2100" dirty="0">
                <a:solidFill>
                  <a:srgbClr val="00B0F0"/>
                </a:solidFill>
                <a:latin typeface="Times New Roman" panose="02020603050405020304" pitchFamily="18" charset="0"/>
                <a:ea typeface="微软雅黑" panose="020B0503020204020204" pitchFamily="34" charset="-122"/>
              </a:rPr>
              <a:t>道理论据</a:t>
            </a:r>
            <a:r>
              <a:rPr lang="zh-CN" altLang="en-US" sz="2100" dirty="0">
                <a:latin typeface="Times New Roman" panose="02020603050405020304" pitchFamily="18" charset="0"/>
                <a:ea typeface="微软雅黑" panose="020B0503020204020204" pitchFamily="34" charset="-122"/>
              </a:rPr>
              <a:t>，然后具体指出</a:t>
            </a:r>
            <a:r>
              <a:rPr lang="zh-CN" altLang="en-US" sz="2100" dirty="0">
                <a:solidFill>
                  <a:srgbClr val="00B0F0"/>
                </a:solidFill>
                <a:latin typeface="Times New Roman" panose="02020603050405020304" pitchFamily="18" charset="0"/>
                <a:ea typeface="微软雅黑" panose="020B0503020204020204" pitchFamily="34" charset="-122"/>
              </a:rPr>
              <a:t>论据作用</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论据作用必须清楚每一类论据的一般作用，无论事实论据还是道理论据，都是用来证明作者观点的。答题时必须明确答出直接证明的那个观点，这个观点未必是全文的中心论点，它有可能只是一个分论点或者是段落的中心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485" y="2110151"/>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本文的观点是什么？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本文的中心论点是什么？请用文中的语句回答。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找出本文的中心论点，并说说作者是如何提出来的。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概括、提炼某一段的论点。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为本文拟标题。</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72485" y="1583812"/>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中心论点</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0257"/>
            <a:ext cx="8620133"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文章开头举事例的作用一般有：</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）引出论点（或论题）；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）充当事实论据，证明了论点；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）激发读者的阅读兴趣。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文章开头引用名言的作用一般有：</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）引出论点（或论题）；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）充当道理论据，证明了论点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0257"/>
            <a:ext cx="8620133" cy="15455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这</a:t>
            </a:r>
            <a:r>
              <a:rPr lang="zh-CN" altLang="en-US" sz="2100" dirty="0">
                <a:latin typeface="Times New Roman" panose="02020603050405020304" pitchFamily="18" charset="0"/>
                <a:ea typeface="微软雅黑" panose="020B0503020204020204" pitchFamily="34" charset="-122"/>
              </a:rPr>
              <a:t>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（事实或道理）论据，真实（深刻）有力地论证了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的观点，增强了文章的说服力。</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2991"/>
            <a:ext cx="862013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三：论据的补写</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看清楚要求补写的论据</a:t>
            </a:r>
            <a:r>
              <a:rPr lang="zh-CN" altLang="en-US" sz="2100" dirty="0">
                <a:solidFill>
                  <a:srgbClr val="00B0F0"/>
                </a:solidFill>
                <a:latin typeface="Times New Roman" panose="02020603050405020304" pitchFamily="18" charset="0"/>
                <a:ea typeface="微软雅黑" panose="020B0503020204020204" pitchFamily="34" charset="-122"/>
              </a:rPr>
              <a:t>类型</a:t>
            </a:r>
            <a:r>
              <a:rPr lang="zh-CN" altLang="en-US" sz="2100" dirty="0">
                <a:latin typeface="Times New Roman" panose="02020603050405020304" pitchFamily="18" charset="0"/>
                <a:ea typeface="微软雅黑" panose="020B0503020204020204" pitchFamily="34" charset="-122"/>
              </a:rPr>
              <a:t>，即看清楚题干的要求是补写事实论据，还是道理论据。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补写的论据要有</a:t>
            </a:r>
            <a:r>
              <a:rPr lang="zh-CN" altLang="en-US" sz="2100" dirty="0">
                <a:solidFill>
                  <a:srgbClr val="00B0F0"/>
                </a:solidFill>
                <a:latin typeface="Times New Roman" panose="02020603050405020304" pitchFamily="18" charset="0"/>
                <a:ea typeface="微软雅黑" panose="020B0503020204020204" pitchFamily="34" charset="-122"/>
              </a:rPr>
              <a:t>说服力</a:t>
            </a:r>
            <a:r>
              <a:rPr lang="zh-CN" altLang="en-US" sz="2100" dirty="0">
                <a:latin typeface="Times New Roman" panose="02020603050405020304" pitchFamily="18" charset="0"/>
                <a:ea typeface="微软雅黑" panose="020B0503020204020204" pitchFamily="34" charset="-122"/>
              </a:rPr>
              <a:t>，能充分证明论点；有</a:t>
            </a:r>
            <a:r>
              <a:rPr lang="zh-CN" altLang="en-US" sz="2100" dirty="0">
                <a:solidFill>
                  <a:srgbClr val="00B0F0"/>
                </a:solidFill>
                <a:latin typeface="Times New Roman" panose="02020603050405020304" pitchFamily="18" charset="0"/>
                <a:ea typeface="微软雅黑" panose="020B0503020204020204" pitchFamily="34" charset="-122"/>
              </a:rPr>
              <a:t>代表性</a:t>
            </a:r>
            <a:r>
              <a:rPr lang="zh-CN" altLang="en-US" sz="2100" dirty="0">
                <a:latin typeface="Times New Roman" panose="02020603050405020304" pitchFamily="18" charset="0"/>
                <a:ea typeface="微软雅黑" panose="020B0503020204020204" pitchFamily="34" charset="-122"/>
              </a:rPr>
              <a:t>，力求众所周知；简洁流畅，勿超过规定字数</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2991"/>
            <a:ext cx="8620133"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补充事实论据时要选择真实而典型的事例，所选事例和观点要统一，可采用“人物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简短评价”的答题模式；补写道理论据时，要紧扣论点引用具有权威性的，大家熟知的名言、警句、谚语等，并且引用要完整，不可断章取义，更不可杜撰，有出处的一定要写清出处。</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一句中，“这”指的是什么？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仔细阅读第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段，说说“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的具体内容。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联系上下文，说出加点词语（画线句子）在文中的含义</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zh-CN" altLang="en-US" sz="2100" dirty="0" smtClean="0">
                <a:latin typeface="Times New Roman" panose="02020603050405020304" pitchFamily="18" charset="0"/>
                <a:ea typeface="微软雅黑" panose="020B0503020204020204" pitchFamily="34" charset="-122"/>
              </a:rPr>
              <a:t>第</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段中加点的“</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具体指什么？这样有什么好处？能否删除？</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段为例简析本文的语言特点。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议论文中常用修辞的作用是什么？</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议论文语言</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83311"/>
            <a:ext cx="8602803"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分析议论文的语言特色可以从以下几个方面入手</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从逻辑的角度，分析其用词的</a:t>
            </a:r>
            <a:r>
              <a:rPr lang="zh-CN" altLang="en-US" sz="2100" dirty="0">
                <a:solidFill>
                  <a:srgbClr val="00B0F0"/>
                </a:solidFill>
                <a:latin typeface="Times New Roman" panose="02020603050405020304" pitchFamily="18" charset="0"/>
                <a:ea typeface="微软雅黑" panose="020B0503020204020204" pitchFamily="34" charset="-122"/>
              </a:rPr>
              <a:t>准确性、严密性</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从说理的角度，分析其叙述的</a:t>
            </a:r>
            <a:r>
              <a:rPr lang="zh-CN" altLang="en-US" sz="2100" dirty="0">
                <a:solidFill>
                  <a:srgbClr val="00B0F0"/>
                </a:solidFill>
                <a:latin typeface="Times New Roman" panose="02020603050405020304" pitchFamily="18" charset="0"/>
                <a:ea typeface="微软雅黑" panose="020B0503020204020204" pitchFamily="34" charset="-122"/>
              </a:rPr>
              <a:t>概括性和简洁性</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从修辞的角度，分析其用词的</a:t>
            </a:r>
            <a:r>
              <a:rPr lang="zh-CN" altLang="en-US" sz="2100" dirty="0">
                <a:solidFill>
                  <a:srgbClr val="00B0F0"/>
                </a:solidFill>
                <a:latin typeface="Times New Roman" panose="02020603050405020304" pitchFamily="18" charset="0"/>
                <a:ea typeface="微软雅黑" panose="020B0503020204020204" pitchFamily="34" charset="-122"/>
              </a:rPr>
              <a:t>鲜明性、生动性和感情色彩</a:t>
            </a:r>
            <a:r>
              <a:rPr lang="zh-CN" altLang="en-US" sz="2100" dirty="0">
                <a:latin typeface="Times New Roman" panose="02020603050405020304" pitchFamily="18" charset="0"/>
                <a:ea typeface="微软雅黑" panose="020B0503020204020204" pitchFamily="34" charset="-122"/>
              </a:rPr>
              <a:t>。语言准确表现为：概念使用准确，定语、状语等修饰成分恰当。语言严密表现为：判断和推理严密，语言表达周密，逻辑性强。语言概括简洁表现为：议论文中事实叙述比较简略、笼统。语言鲜明表现为：表述明确，不模棱两可，态度明确，爱憎分明，恰当使用修辞方法和特殊句式，增强语言的生动性和说服力。</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一：重点字词的赏析</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看清题</a:t>
            </a:r>
            <a:r>
              <a:rPr lang="zh-CN" altLang="en-US" sz="2100" dirty="0" smtClean="0">
                <a:latin typeface="Times New Roman" panose="02020603050405020304" pitchFamily="18" charset="0"/>
                <a:ea typeface="微软雅黑" panose="020B0503020204020204" pitchFamily="34" charset="-122"/>
              </a:rPr>
              <a:t>干，在</a:t>
            </a:r>
            <a:r>
              <a:rPr lang="zh-CN" altLang="en-US" sz="2100" dirty="0">
                <a:latin typeface="Times New Roman" panose="02020603050405020304" pitchFamily="18" charset="0"/>
                <a:ea typeface="微软雅黑" panose="020B0503020204020204" pitchFamily="34" charset="-122"/>
              </a:rPr>
              <a:t>文中找准重点字词或加点字词。分析重点字词或加点字词的本义，品味语境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揣摩感受语境，具体分析其作用。从修辞的角度分析用词的鲜明、生动性和感情色彩。</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最后从词语的本义和延伸义入手，结合语境，结合议论文语言</a:t>
            </a:r>
            <a:r>
              <a:rPr lang="zh-CN" altLang="en-US" sz="2100" dirty="0">
                <a:solidFill>
                  <a:srgbClr val="00B0F0"/>
                </a:solidFill>
                <a:latin typeface="Times New Roman" panose="02020603050405020304" pitchFamily="18" charset="0"/>
                <a:ea typeface="微软雅黑" panose="020B0503020204020204" pitchFamily="34" charset="-122"/>
              </a:rPr>
              <a:t>严密、生动、简洁、准确</a:t>
            </a:r>
            <a:r>
              <a:rPr lang="zh-CN" altLang="en-US" sz="2100" dirty="0">
                <a:latin typeface="Times New Roman" panose="02020603050405020304" pitchFamily="18" charset="0"/>
                <a:ea typeface="微软雅黑" panose="020B0503020204020204" pitchFamily="34" charset="-122"/>
              </a:rPr>
              <a:t>的特点概括总结。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62761"/>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二：代词的指代内容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明确指代内容的容量。</a:t>
            </a:r>
            <a:r>
              <a:rPr lang="zh-CN" altLang="en-US" sz="2100" dirty="0">
                <a:latin typeface="Times New Roman" panose="02020603050405020304" pitchFamily="18" charset="0"/>
                <a:ea typeface="微软雅黑" panose="020B0503020204020204" pitchFamily="34" charset="-122"/>
              </a:rPr>
              <a:t>指代词的指代内容可以是一个词，一个短语，一个句子，甚至是一个段落。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辨认指代内容的位置。</a:t>
            </a:r>
            <a:r>
              <a:rPr lang="zh-CN" altLang="en-US" sz="2100" dirty="0">
                <a:latin typeface="Times New Roman" panose="02020603050405020304" pitchFamily="18" charset="0"/>
                <a:ea typeface="微软雅黑" panose="020B0503020204020204" pitchFamily="34" charset="-122"/>
              </a:rPr>
              <a:t>大体有两种：一是指代内容在代词前，二是指代内容在代词后。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归纳指代内容的含义</a:t>
            </a:r>
            <a:r>
              <a:rPr lang="zh-CN" altLang="en-US" sz="2100" dirty="0">
                <a:latin typeface="Times New Roman" panose="02020603050405020304" pitchFamily="18" charset="0"/>
                <a:ea typeface="微软雅黑" panose="020B0503020204020204" pitchFamily="34" charset="-122"/>
              </a:rPr>
              <a:t>。找</a:t>
            </a:r>
            <a:r>
              <a:rPr lang="zh-CN" altLang="en-US" sz="2100" dirty="0">
                <a:solidFill>
                  <a:srgbClr val="00B0F0"/>
                </a:solidFill>
                <a:latin typeface="Times New Roman" panose="02020603050405020304" pitchFamily="18" charset="0"/>
                <a:ea typeface="微软雅黑" panose="020B0503020204020204" pitchFamily="34" charset="-122"/>
              </a:rPr>
              <a:t>关键词、关键句</a:t>
            </a:r>
            <a:r>
              <a:rPr lang="zh-CN" altLang="en-US" sz="2100" dirty="0">
                <a:latin typeface="Times New Roman" panose="02020603050405020304" pitchFamily="18" charset="0"/>
                <a:ea typeface="微软雅黑" panose="020B0503020204020204" pitchFamily="34" charset="-122"/>
              </a:rPr>
              <a:t>，用简洁准确的语言归纳。</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将指代内容代入验证。</a:t>
            </a:r>
            <a:r>
              <a:rPr lang="zh-CN" altLang="en-US" sz="2100" dirty="0">
                <a:latin typeface="Times New Roman" panose="02020603050405020304" pitchFamily="18" charset="0"/>
                <a:ea typeface="微软雅黑" panose="020B0503020204020204" pitchFamily="34" charset="-122"/>
              </a:rPr>
              <a:t>找出指代内容后，将其代入原文，看是否通顺，合乎文意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695" y="1494913"/>
            <a:ext cx="8614611"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三：句子理解</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从句子</a:t>
            </a:r>
            <a:r>
              <a:rPr lang="zh-CN" altLang="en-US" sz="2100" dirty="0">
                <a:solidFill>
                  <a:srgbClr val="00B0F0"/>
                </a:solidFill>
                <a:latin typeface="Times New Roman" panose="02020603050405020304" pitchFamily="18" charset="0"/>
                <a:ea typeface="微软雅黑" panose="020B0503020204020204" pitchFamily="34" charset="-122"/>
              </a:rPr>
              <a:t>结构、内容</a:t>
            </a:r>
            <a:r>
              <a:rPr lang="zh-CN" altLang="en-US" sz="2100" dirty="0">
                <a:latin typeface="Times New Roman" panose="02020603050405020304" pitchFamily="18" charset="0"/>
                <a:ea typeface="微软雅黑" panose="020B0503020204020204" pitchFamily="34" charset="-122"/>
              </a:rPr>
              <a:t>来分析。首先分析句子主要讲什么，再通过内容分析句子的主干，明确陈述的对象，理解其修饰、限制的成分，并且注意定、状、补这些修饰成分对句子内涵的揭示作用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695" y="1494913"/>
            <a:ext cx="86146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从句子</a:t>
            </a:r>
            <a:r>
              <a:rPr lang="zh-CN" altLang="en-US" sz="2100" dirty="0">
                <a:solidFill>
                  <a:srgbClr val="00B0F0"/>
                </a:solidFill>
                <a:latin typeface="Times New Roman" panose="02020603050405020304" pitchFamily="18" charset="0"/>
                <a:ea typeface="微软雅黑" panose="020B0503020204020204" pitchFamily="34" charset="-122"/>
              </a:rPr>
              <a:t>位置</a:t>
            </a:r>
            <a:r>
              <a:rPr lang="zh-CN" altLang="en-US" sz="2100" dirty="0">
                <a:latin typeface="Times New Roman" panose="02020603050405020304" pitchFamily="18" charset="0"/>
                <a:ea typeface="微软雅黑" panose="020B0503020204020204" pitchFamily="34" charset="-122"/>
              </a:rPr>
              <a:t>来分析。根据句子在文章中所处的位置，也可以有效地理解句子含义。句子出现在靠近结尾或结尾段，或者是某个分论点的结尾处，对前文起总结的作用，那么理解它就必须对其上文内容有所了解，结合上文内容分析句子的作用；句子出现在文章的首段，那么理解它时就必须从它所领起的内容去分析；句子在中间段，就要从它的过渡、承上启下的作用去分析，因此就要注意审视句子的上下文段的内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从上下文</a:t>
            </a:r>
            <a:r>
              <a:rPr lang="zh-CN" altLang="en-US" sz="2100" dirty="0">
                <a:solidFill>
                  <a:srgbClr val="00B0F0"/>
                </a:solidFill>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来分析。句子的上下文和所考查的句子基本上都有着或多或少的联系，可通过对上下文的理解加强对所考查句子的理解</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把握中心论点可以从以下几个方面入手：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）看标题。</a:t>
            </a:r>
            <a:r>
              <a:rPr lang="zh-CN" altLang="en-US" sz="2100" dirty="0">
                <a:latin typeface="Times New Roman" panose="02020603050405020304" pitchFamily="18" charset="0"/>
                <a:ea typeface="微软雅黑" panose="020B0503020204020204" pitchFamily="34" charset="-122"/>
              </a:rPr>
              <a:t>议论文的标题与中心论点的关系一般有三</a:t>
            </a:r>
            <a:r>
              <a:rPr lang="zh-CN" altLang="en-US" sz="2100" dirty="0" smtClean="0">
                <a:latin typeface="Times New Roman" panose="02020603050405020304" pitchFamily="18" charset="0"/>
                <a:ea typeface="微软雅黑" panose="020B0503020204020204" pitchFamily="34" charset="-122"/>
              </a:rPr>
              <a:t>种：</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直接揭示论点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提示论点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提示议论的范围（即论题）</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90659"/>
            <a:ext cx="8602803"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词语好在哪里？能否删除？</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不能删。用了“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词（几乎、常常、更、最、将要等），准确地论证了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（论点），体现了议论文语言的准确严谨（议论文语言的特点）；删掉“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，显得太绝对化。或删掉后原文文意发生了变化，不符合实际</a:t>
            </a: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五：议论文中常用修辞的作用是什么</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，形象生动，把抽象的道理形象化，有力地论证了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的论点，便于读者理解和接受。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排比：增强了文章论证的气势，增强了文章的说服力和感染力。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反问：增强语气，发人深思。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设问：启发读者思考，强调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观点。</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131457"/>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请简要概括本文的结构类型。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段和第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段的顺序能否调换？为什么？请简要分析。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根据全文内容，简要分析第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请简述本文的论证思路。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议论文的结构层次</a:t>
            </a:r>
            <a:endParaRPr lang="en-US" altLang="zh-CN" sz="2100" b="1"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分析</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结构层次、概括论证过程</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10889"/>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议论文的一般结构形式是：</a:t>
            </a:r>
            <a:r>
              <a:rPr lang="zh-CN" altLang="en-US" sz="2100" dirty="0">
                <a:solidFill>
                  <a:srgbClr val="00B0F0"/>
                </a:solidFill>
                <a:latin typeface="Times New Roman" panose="02020603050405020304" pitchFamily="18" charset="0"/>
                <a:ea typeface="微软雅黑" panose="020B0503020204020204" pitchFamily="34" charset="-122"/>
              </a:rPr>
              <a:t>引论</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本论</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结论</a:t>
            </a:r>
            <a:r>
              <a:rPr lang="zh-CN" altLang="en-US" sz="2100" dirty="0">
                <a:latin typeface="Times New Roman" panose="02020603050405020304" pitchFamily="18" charset="0"/>
                <a:ea typeface="微软雅黑" panose="020B0503020204020204" pitchFamily="34" charset="-122"/>
              </a:rPr>
              <a:t>，体现为：提出问题、分析问题、解决问题。因此可以说一般都是三段式。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在论证过程中，常见的结构形式有以下三种</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）并列式结构；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）层进式结构；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）总分式结构。总分式的结构形式可分为</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总；②总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分；③分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88056"/>
            <a:ext cx="860280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顺序能否调换</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判断：</a:t>
            </a:r>
            <a:r>
              <a:rPr lang="zh-CN" altLang="en-US" sz="2100" dirty="0">
                <a:latin typeface="Times New Roman" panose="02020603050405020304" pitchFamily="18" charset="0"/>
                <a:ea typeface="微软雅黑" panose="020B0503020204020204" pitchFamily="34" charset="-122"/>
              </a:rPr>
              <a:t>一般是不能。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分析：</a:t>
            </a:r>
            <a:r>
              <a:rPr lang="zh-CN" altLang="en-US" sz="2100" dirty="0">
                <a:latin typeface="Times New Roman" panose="02020603050405020304" pitchFamily="18" charset="0"/>
                <a:ea typeface="微软雅黑" panose="020B0503020204020204" pitchFamily="34" charset="-122"/>
              </a:rPr>
              <a:t>先看这两段与前面的段落之间有没有相互照应的关系，再看这两段之间在时间上有没有先后关系、在逻辑上有没有递进关系等。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结论：</a:t>
            </a:r>
            <a:r>
              <a:rPr lang="zh-CN" altLang="en-US" sz="2100" dirty="0">
                <a:latin typeface="Times New Roman" panose="02020603050405020304" pitchFamily="18" charset="0"/>
                <a:ea typeface="微软雅黑" panose="020B0503020204020204" pitchFamily="34" charset="-122"/>
              </a:rPr>
              <a:t>体现了议论文语言的</a:t>
            </a:r>
            <a:r>
              <a:rPr lang="zh-CN" altLang="en-US" sz="2100" dirty="0">
                <a:solidFill>
                  <a:srgbClr val="00B0F0"/>
                </a:solidFill>
                <a:latin typeface="Times New Roman" panose="02020603050405020304" pitchFamily="18" charset="0"/>
                <a:ea typeface="微软雅黑" panose="020B0503020204020204" pitchFamily="34" charset="-122"/>
              </a:rPr>
              <a:t>严密性、准确性</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4204"/>
            <a:ext cx="862013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段落的作用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议论文开头的作用：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）开门见山，提出中心论点。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）针对现实中某种现象（事例、观点）进行分析，然后提出论点（提出论题），具有很强的针对性。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）引用名言提出论点或论题，同时，名言又是证明论点的论据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4204"/>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）由某个故事或事例引出论点或论题，同时，故事和事例又是证明论点的论据。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）摆出错误的论点和论据，为下文的批驳树立靶子</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）用生动的比喻或故事（如寓言）引出论点，既能激发读者的阅读兴趣，又能把抽象的道理形象化，便于读者接受</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2"/>
            <a:ext cx="8620133"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议论文结尾的作用：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）深化中心论点，提出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的结论。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）发出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的号召或希望人们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）补充论证了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。（其作用是使论证更严密）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）总结全文，得出中心论点。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）提出问题，发人深思，启发人们去关注或思考某个问题。</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4926"/>
            <a:ext cx="8602803"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中间段落的作用：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）一般是承上启下的过渡作用。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）内容上，要具体分析段落内容，看其与前后段的关系及与文章中心论点的关系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4926"/>
            <a:ext cx="860280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论证思路</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论证的一般思路是：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论点是怎样提出的？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论点是怎样被证明的（用了哪些道理和事实论据，是否有正反两面的分析说理）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联系全文的结构，是否有总结？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在段落层次的基础上加一些诸如“首先”“然后”“接着”“最后”一类表起承转合的词语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）看内容。</a:t>
            </a:r>
            <a:r>
              <a:rPr lang="zh-CN" altLang="en-US" sz="2100" dirty="0">
                <a:latin typeface="Times New Roman" panose="02020603050405020304" pitchFamily="18" charset="0"/>
                <a:ea typeface="微软雅黑" panose="020B0503020204020204" pitchFamily="34" charset="-122"/>
              </a:rPr>
              <a:t>中心论点是作者对所议论的问题的见解和主张，且一般是</a:t>
            </a:r>
            <a:r>
              <a:rPr lang="zh-CN" altLang="en-US" sz="2100" dirty="0">
                <a:solidFill>
                  <a:srgbClr val="00B0F0"/>
                </a:solidFill>
                <a:latin typeface="Times New Roman" panose="02020603050405020304" pitchFamily="18" charset="0"/>
                <a:ea typeface="微软雅黑" panose="020B0503020204020204" pitchFamily="34" charset="-122"/>
              </a:rPr>
              <a:t>正面的、积极的</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）看句式。</a:t>
            </a:r>
            <a:r>
              <a:rPr lang="zh-CN" altLang="en-US" sz="2100" dirty="0">
                <a:latin typeface="Times New Roman" panose="02020603050405020304" pitchFamily="18" charset="0"/>
                <a:ea typeface="微软雅黑" panose="020B0503020204020204" pitchFamily="34" charset="-122"/>
              </a:rPr>
              <a:t>中心论点是一</a:t>
            </a:r>
            <a:r>
              <a:rPr lang="zh-CN" altLang="en-US" sz="2100" dirty="0" smtClean="0">
                <a:latin typeface="Times New Roman" panose="02020603050405020304" pitchFamily="18" charset="0"/>
                <a:ea typeface="微软雅黑" panose="020B0503020204020204" pitchFamily="34" charset="-122"/>
              </a:rPr>
              <a:t>个</a:t>
            </a:r>
            <a:r>
              <a:rPr lang="zh-CN" altLang="en-US" sz="2100" dirty="0" smtClean="0">
                <a:solidFill>
                  <a:srgbClr val="00B0F0"/>
                </a:solidFill>
                <a:latin typeface="Times New Roman" panose="02020603050405020304" pitchFamily="18" charset="0"/>
                <a:ea typeface="微软雅黑" panose="020B0503020204020204" pitchFamily="34" charset="-122"/>
              </a:rPr>
              <a:t>完整而明确的表</a:t>
            </a:r>
            <a:r>
              <a:rPr lang="zh-CN" altLang="en-US" sz="2100" dirty="0">
                <a:solidFill>
                  <a:srgbClr val="00B0F0"/>
                </a:solidFill>
                <a:latin typeface="Times New Roman" panose="02020603050405020304" pitchFamily="18" charset="0"/>
                <a:ea typeface="微软雅黑" panose="020B0503020204020204" pitchFamily="34" charset="-122"/>
              </a:rPr>
              <a:t>肯定或否定的判断句</a:t>
            </a:r>
            <a:r>
              <a:rPr lang="zh-CN" altLang="en-US" sz="2100" dirty="0">
                <a:latin typeface="Times New Roman" panose="02020603050405020304" pitchFamily="18" charset="0"/>
                <a:ea typeface="微软雅黑" panose="020B0503020204020204" pitchFamily="34" charset="-122"/>
              </a:rPr>
              <a:t>，问句绝对不可能是中心论点；中心</a:t>
            </a:r>
            <a:r>
              <a:rPr lang="zh-CN" altLang="en-US" sz="2100" dirty="0" smtClean="0">
                <a:latin typeface="Times New Roman" panose="02020603050405020304" pitchFamily="18" charset="0"/>
                <a:ea typeface="微软雅黑" panose="020B0503020204020204" pitchFamily="34" charset="-122"/>
              </a:rPr>
              <a:t>论点一般</a:t>
            </a:r>
            <a:r>
              <a:rPr lang="zh-CN" altLang="en-US" sz="2100" dirty="0">
                <a:latin typeface="Times New Roman" panose="02020603050405020304" pitchFamily="18" charset="0"/>
                <a:ea typeface="微软雅黑" panose="020B0503020204020204" pitchFamily="34" charset="-122"/>
              </a:rPr>
              <a:t>有提示性的语言，如：开头有“我认为”“我们要”“我们应该”“可见”“由此可见”等词句，结尾有“总之”“综上所述”等词句</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）看形式。</a:t>
            </a:r>
            <a:r>
              <a:rPr lang="zh-CN" altLang="en-US" sz="2100" dirty="0">
                <a:latin typeface="Times New Roman" panose="02020603050405020304" pitchFamily="18" charset="0"/>
                <a:ea typeface="微软雅黑" panose="020B0503020204020204" pitchFamily="34" charset="-122"/>
              </a:rPr>
              <a:t>论点一般是</a:t>
            </a:r>
            <a:r>
              <a:rPr lang="zh-CN" altLang="en-US" sz="2100" dirty="0">
                <a:solidFill>
                  <a:srgbClr val="00B0F0"/>
                </a:solidFill>
                <a:latin typeface="Times New Roman" panose="02020603050405020304" pitchFamily="18" charset="0"/>
                <a:ea typeface="微软雅黑" panose="020B0503020204020204" pitchFamily="34" charset="-122"/>
              </a:rPr>
              <a:t>完整的一句话</a:t>
            </a:r>
            <a:r>
              <a:rPr lang="zh-CN" altLang="en-US" sz="2100" dirty="0">
                <a:latin typeface="Times New Roman" panose="02020603050405020304" pitchFamily="18" charset="0"/>
                <a:ea typeface="微软雅黑" panose="020B0503020204020204" pitchFamily="34" charset="-122"/>
              </a:rPr>
              <a:t>，不可能是偏正短语、并列短语，但可能是动宾短语、主谓短语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 </a:t>
            </a:r>
            <a:r>
              <a:rPr lang="en-US" altLang="zh-CN" sz="2100" b="1"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作者</a:t>
            </a:r>
            <a:r>
              <a:rPr lang="zh-CN" altLang="en-US" sz="2100" dirty="0">
                <a:latin typeface="Times New Roman" panose="02020603050405020304" pitchFamily="18" charset="0"/>
                <a:ea typeface="微软雅黑" panose="020B0503020204020204" pitchFamily="34" charset="-122"/>
              </a:rPr>
              <a:t>为了证明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观点，先通过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引出论点（或分论点），再使用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的论据，然后对论据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进行了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的分析，从而证明了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的观点（或得出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的结论）。关键要说清楚证明过程的层次性</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联系文中的某个观点，结合自己的经历，简要谈谈你是如何理解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联系实际，谈谈本文给你的启示。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联系实际，说说我们应该怎么做（或你有什么好的建议、措施）。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阅读下面的材料，用自己的话概括</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拓展探究</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看清题干要求，理解出题人目的。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结合本文，抓住文本所表达的观点。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联系实际，有感而发。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表述清晰，语言流畅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95526"/>
            <a:ext cx="860280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题型一：表观点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表达观点的句子要层次明晰、简洁明了。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表达要有条理性，采用“分点论述”方式表达；表达要完整，可以采用“总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总”式结构进行答题，先“总述”观点，然后分别论述证明观点，最后总结强调观点。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我</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，理由是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二：谈启示</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既要</a:t>
            </a:r>
            <a:r>
              <a:rPr lang="zh-CN" altLang="en-US" sz="2100" dirty="0">
                <a:latin typeface="Times New Roman" panose="02020603050405020304" pitchFamily="18" charset="0"/>
                <a:ea typeface="微软雅黑" panose="020B0503020204020204" pitchFamily="34" charset="-122"/>
              </a:rPr>
              <a:t>围绕阅读材料，又要结合实际生活，有自己个性化的感悟。切忌绕开阅读材料，不切实际地陈述。答案组织上贴合选文的中心论点，态度和感悟要注意积极向上，紧密联系生活。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正如</a:t>
            </a:r>
            <a:r>
              <a:rPr lang="zh-CN" altLang="en-US" sz="2100" dirty="0">
                <a:latin typeface="Times New Roman" panose="02020603050405020304" pitchFamily="18" charset="0"/>
                <a:ea typeface="微软雅黑" panose="020B0503020204020204" pitchFamily="34" charset="-122"/>
              </a:rPr>
              <a:t>文章所说（文章的中心论点或是自己感受最深的一句话）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生活中的实例或现象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（对以上两点谈自己的看法）。</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4194"/>
            <a:ext cx="862013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三：提建议、措施</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判断。看其要求从哪个方面发表建议，建议紧扣阅读材料。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所提建议、措施要合理，可操作性强。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陈述的理由，能自圆其说。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答案分条陈述，一目了然</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4909"/>
            <a:ext cx="8620133"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5</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答题方法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）用一个层次明晰的句子简明地表述自己的观点；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）用“分点说明”的方式进行答题；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）用“总分式”结构进行答题，先用“总说”来表达观点，然后从几个方面进行分说。</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7558"/>
            <a:ext cx="860280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四：材料探究</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题目</a:t>
            </a:r>
            <a:r>
              <a:rPr lang="zh-CN" altLang="en-US" sz="2100" dirty="0">
                <a:latin typeface="Times New Roman" panose="02020603050405020304" pitchFamily="18" charset="0"/>
                <a:ea typeface="微软雅黑" panose="020B0503020204020204" pitchFamily="34" charset="-122"/>
              </a:rPr>
              <a:t>所列举的阅读材料（多用时事材料）往往是文章中心论点的延伸和现实体现。因此，视题目所问，结合材料所述事实、道理作答，落脚点回归到中心论点上。</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要紧扣文章作者的正面观点，与文章的价值观取向一致。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从容易作答的角度表明自己的观点、看法。</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可以从原文中提炼支持自己观点、结论的论据。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思路条理要清晰，要有说服力，语言表述要简洁。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6801" y="2931110"/>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课堂变式练</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天水卷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阅读下面的文章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2926997" y="3050151"/>
            <a:ext cx="3290005" cy="870585"/>
          </a:xfrm>
          <a:prstGeom prst="rect">
            <a:avLst/>
          </a:prstGeom>
        </p:spPr>
        <p:txBody>
          <a:bodyPr wrap="square">
            <a:spAutoFit/>
          </a:bodyPr>
          <a:lstStyle/>
          <a:p>
            <a:pPr algn="just">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涵养几分静气</a:t>
            </a:r>
            <a:endParaRPr lang="zh-CN" altLang="en-US" sz="3375"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2" y="1505116"/>
            <a:ext cx="8687665" cy="4592320"/>
          </a:xfrm>
          <a:prstGeom prst="rect">
            <a:avLst/>
          </a:prstGeom>
        </p:spPr>
        <p:txBody>
          <a:bodyPr wrap="square">
            <a:spAutoFit/>
          </a:bodyPr>
          <a:lstStyle/>
          <a:p>
            <a:pPr algn="just">
              <a:lnSpc>
                <a:spcPct val="150000"/>
              </a:lnSpc>
            </a:pPr>
            <a:r>
              <a:rPr lang="zh-CN" altLang="en-US" sz="1950" b="1" dirty="0" smtClean="0">
                <a:latin typeface="Times New Roman" panose="02020603050405020304" pitchFamily="18" charset="0"/>
                <a:ea typeface="微软雅黑" panose="020B0503020204020204" pitchFamily="34" charset="-122"/>
              </a:rPr>
              <a:t>（</a:t>
            </a:r>
            <a:r>
              <a:rPr lang="en-US" altLang="zh-CN" sz="1950" b="1" dirty="0">
                <a:latin typeface="Times New Roman" panose="02020603050405020304" pitchFamily="18" charset="0"/>
                <a:ea typeface="微软雅黑" panose="020B0503020204020204" pitchFamily="34" charset="-122"/>
              </a:rPr>
              <a:t>5</a:t>
            </a:r>
            <a:r>
              <a:rPr lang="zh-CN" altLang="en-US" sz="1950" b="1" dirty="0">
                <a:latin typeface="Times New Roman" panose="02020603050405020304" pitchFamily="18" charset="0"/>
                <a:ea typeface="微软雅黑" panose="020B0503020204020204" pitchFamily="34" charset="-122"/>
              </a:rPr>
              <a:t>）看位置。</a:t>
            </a:r>
            <a:r>
              <a:rPr lang="zh-CN" altLang="en-US" sz="1950" dirty="0">
                <a:latin typeface="Times New Roman" panose="02020603050405020304" pitchFamily="18" charset="0"/>
                <a:ea typeface="微软雅黑" panose="020B0503020204020204" pitchFamily="34" charset="-122"/>
              </a:rPr>
              <a:t>中心论点常出现在</a:t>
            </a:r>
            <a:r>
              <a:rPr lang="zh-CN" altLang="en-US" sz="1950" dirty="0">
                <a:solidFill>
                  <a:srgbClr val="00B0F0"/>
                </a:solidFill>
                <a:latin typeface="Times New Roman" panose="02020603050405020304" pitchFamily="18" charset="0"/>
                <a:ea typeface="微软雅黑" panose="020B0503020204020204" pitchFamily="34" charset="-122"/>
              </a:rPr>
              <a:t>文章标题、开头、过渡句（段）、结尾</a:t>
            </a:r>
            <a:r>
              <a:rPr lang="zh-CN" altLang="en-US" sz="1950" dirty="0">
                <a:latin typeface="Times New Roman" panose="02020603050405020304" pitchFamily="18" charset="0"/>
                <a:ea typeface="微软雅黑" panose="020B0503020204020204" pitchFamily="34" charset="-122"/>
              </a:rPr>
              <a:t>等地方。</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b="1" dirty="0" smtClean="0">
                <a:latin typeface="Times New Roman" panose="02020603050405020304" pitchFamily="18" charset="0"/>
                <a:ea typeface="微软雅黑" panose="020B0503020204020204" pitchFamily="34" charset="-122"/>
              </a:rPr>
              <a:t>①</a:t>
            </a:r>
            <a:r>
              <a:rPr lang="zh-CN" altLang="en-US" sz="1950" b="1" dirty="0">
                <a:latin typeface="Times New Roman" panose="02020603050405020304" pitchFamily="18" charset="0"/>
                <a:ea typeface="微软雅黑" panose="020B0503020204020204" pitchFamily="34" charset="-122"/>
              </a:rPr>
              <a:t>研究标题。</a:t>
            </a:r>
            <a:r>
              <a:rPr lang="zh-CN" altLang="en-US" sz="1950" dirty="0">
                <a:latin typeface="Times New Roman" panose="02020603050405020304" pitchFamily="18" charset="0"/>
                <a:ea typeface="微软雅黑" panose="020B0503020204020204" pitchFamily="34" charset="-122"/>
              </a:rPr>
              <a:t>议论文的标题大致分两类：一类是</a:t>
            </a:r>
            <a:r>
              <a:rPr lang="zh-CN" altLang="en-US" sz="1950" dirty="0">
                <a:solidFill>
                  <a:srgbClr val="00B0F0"/>
                </a:solidFill>
                <a:latin typeface="Times New Roman" panose="02020603050405020304" pitchFamily="18" charset="0"/>
                <a:ea typeface="微软雅黑" panose="020B0503020204020204" pitchFamily="34" charset="-122"/>
              </a:rPr>
              <a:t>论点型</a:t>
            </a:r>
            <a:r>
              <a:rPr lang="zh-CN" altLang="en-US" sz="1950" dirty="0">
                <a:latin typeface="Times New Roman" panose="02020603050405020304" pitchFamily="18" charset="0"/>
                <a:ea typeface="微软雅黑" panose="020B0503020204020204" pitchFamily="34" charset="-122"/>
              </a:rPr>
              <a:t>，即标题本身就表明了中心论点；一类是</a:t>
            </a:r>
            <a:r>
              <a:rPr lang="zh-CN" altLang="en-US" sz="1950" dirty="0">
                <a:solidFill>
                  <a:srgbClr val="00B0F0"/>
                </a:solidFill>
                <a:latin typeface="Times New Roman" panose="02020603050405020304" pitchFamily="18" charset="0"/>
                <a:ea typeface="微软雅黑" panose="020B0503020204020204" pitchFamily="34" charset="-122"/>
              </a:rPr>
              <a:t>论题型</a:t>
            </a:r>
            <a:r>
              <a:rPr lang="zh-CN" altLang="en-US" sz="1950" dirty="0">
                <a:latin typeface="Times New Roman" panose="02020603050405020304" pitchFamily="18" charset="0"/>
                <a:ea typeface="微软雅黑" panose="020B0503020204020204" pitchFamily="34" charset="-122"/>
              </a:rPr>
              <a:t>，即标题只是议论的话题，表明论述的对象、范围或问题。</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b="1" dirty="0" smtClean="0">
                <a:latin typeface="Times New Roman" panose="02020603050405020304" pitchFamily="18" charset="0"/>
                <a:ea typeface="微软雅黑" panose="020B0503020204020204" pitchFamily="34" charset="-122"/>
              </a:rPr>
              <a:t>②</a:t>
            </a:r>
            <a:r>
              <a:rPr lang="zh-CN" altLang="en-US" sz="1950" b="1" dirty="0">
                <a:latin typeface="Times New Roman" panose="02020603050405020304" pitchFamily="18" charset="0"/>
                <a:ea typeface="微软雅黑" panose="020B0503020204020204" pitchFamily="34" charset="-122"/>
              </a:rPr>
              <a:t>研究开头。</a:t>
            </a:r>
            <a:r>
              <a:rPr lang="zh-CN" altLang="en-US" sz="1950" dirty="0">
                <a:latin typeface="Times New Roman" panose="02020603050405020304" pitchFamily="18" charset="0"/>
                <a:ea typeface="微软雅黑" panose="020B0503020204020204" pitchFamily="34" charset="-122"/>
              </a:rPr>
              <a:t>议论文的开头有四种形式</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A</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开宗明义、开门见山亮出观点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B</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通过一个故事引出中心论点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C</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列举生活中的现象分析归纳出中心论点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D</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根据自己的经历归纳出中心论点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请概述本文的中心论点</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遇事</a:t>
            </a:r>
            <a:r>
              <a:rPr lang="zh-CN" altLang="en-US" sz="2100" dirty="0">
                <a:solidFill>
                  <a:srgbClr val="C00000"/>
                </a:solidFill>
                <a:latin typeface="微软雅黑" panose="020B0503020204020204" pitchFamily="34" charset="-122"/>
                <a:ea typeface="微软雅黑" panose="020B0503020204020204" pitchFamily="34" charset="-122"/>
              </a:rPr>
              <a:t>需要涵养静气</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而非苦恼抱怨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意思接近即可</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阅读全文</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谈谈如何才能做到“涵养静气”</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遇到</a:t>
            </a:r>
            <a:r>
              <a:rPr lang="zh-CN" altLang="en-US" sz="2100" dirty="0">
                <a:solidFill>
                  <a:srgbClr val="C00000"/>
                </a:solidFill>
                <a:latin typeface="微软雅黑" panose="020B0503020204020204" pitchFamily="34" charset="-122"/>
                <a:ea typeface="微软雅黑" panose="020B0503020204020204" pitchFamily="34" charset="-122"/>
              </a:rPr>
              <a:t>事情</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不去苦恼抱怨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不烦躁惊慌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而应该稳住阵脚</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静下心来</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凝神细思</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寻觅解决之道</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同时也应严格自律</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经历艰难困苦的历练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通过读书荡涤浮躁之气</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首段在全文中有什么作用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通过</a:t>
            </a:r>
            <a:r>
              <a:rPr lang="zh-CN" altLang="en-US" sz="2100" dirty="0">
                <a:solidFill>
                  <a:srgbClr val="C00000"/>
                </a:solidFill>
                <a:latin typeface="微软雅黑" panose="020B0503020204020204" pitchFamily="34" charset="-122"/>
                <a:ea typeface="微软雅黑" panose="020B0503020204020204" pitchFamily="34" charset="-122"/>
              </a:rPr>
              <a:t>父与子不同心境下寻找手表的故事</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引出文章“遇事需要涵养静气而非苦恼抱怨”的中心论点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同时激发读者的阅读兴趣</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将抽象的道理具体化</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便于读者理解</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文中第③段画线句子运用了怎样的论证方法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有什么作用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运用</a:t>
            </a:r>
            <a:r>
              <a:rPr lang="zh-CN" altLang="en-US" sz="2100" dirty="0">
                <a:solidFill>
                  <a:srgbClr val="C00000"/>
                </a:solidFill>
                <a:latin typeface="微软雅黑" panose="020B0503020204020204" pitchFamily="34" charset="-122"/>
                <a:ea typeface="微软雅黑" panose="020B0503020204020204" pitchFamily="34" charset="-122"/>
              </a:rPr>
              <a:t>举例论证的方法</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举出毛泽东为锻炼意志到喧闹的地方读书的例子</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具体清晰地论证了“涵养静心功夫</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离不开严格的自律”的论点</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5.</a:t>
            </a:r>
            <a:r>
              <a:rPr lang="zh-CN" altLang="en-US" sz="2100" dirty="0">
                <a:latin typeface="微软雅黑" panose="020B0503020204020204" pitchFamily="34" charset="-122"/>
                <a:ea typeface="微软雅黑" panose="020B0503020204020204" pitchFamily="34" charset="-122"/>
              </a:rPr>
              <a:t>请联系自己的生活实际</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再写出一个“涵养静气”的方法</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示例</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每当我遇到烦恼</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心绪浮躁的时候</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我会选择出门跑步听歌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让自己出一身汗</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回来之后我就会身心舒畅</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忘记烦恼</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重新积极乐观地面对问题</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要求有一定的阐述</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襄阳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阅读下面的文章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1692098" y="3017494"/>
            <a:ext cx="5759804" cy="1650365"/>
          </a:xfrm>
          <a:prstGeom prst="rect">
            <a:avLst/>
          </a:prstGeom>
        </p:spPr>
        <p:txBody>
          <a:bodyPr wrap="square">
            <a:spAutoFit/>
          </a:bodyPr>
          <a:lstStyle/>
          <a:p>
            <a:pPr algn="just">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从小学生“读书等身”说开去</a:t>
            </a:r>
            <a:endParaRPr lang="zh-CN" altLang="en-US" sz="3375"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这篇文章的中心论点是什么</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请用原文语句回答</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只要</a:t>
            </a:r>
            <a:r>
              <a:rPr lang="zh-CN" altLang="en-US" sz="2100" dirty="0">
                <a:solidFill>
                  <a:srgbClr val="C00000"/>
                </a:solidFill>
                <a:latin typeface="微软雅黑" panose="020B0503020204020204" pitchFamily="34" charset="-122"/>
                <a:ea typeface="微软雅黑" panose="020B0503020204020204" pitchFamily="34" charset="-122"/>
              </a:rPr>
              <a:t>每天坚持读书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就能做到“读书等身”</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第②③段主要运用了哪一种论证方法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有什么作用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举例</a:t>
            </a:r>
            <a:r>
              <a:rPr lang="zh-CN" altLang="en-US" sz="2100" dirty="0">
                <a:solidFill>
                  <a:srgbClr val="C00000"/>
                </a:solidFill>
                <a:latin typeface="微软雅黑" panose="020B0503020204020204" pitchFamily="34" charset="-122"/>
                <a:ea typeface="微软雅黑" panose="020B0503020204020204" pitchFamily="34" charset="-122"/>
              </a:rPr>
              <a:t>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通过举“玉峰实验学校开展各种读书活动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成效显著”的事例</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具体有力地论证了中心论点“只要每天坚持读书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就能做到‘读书等身’”</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增强了说服力</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仔细阅读第⑤段</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分析本段的论证思路</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首先</a:t>
            </a:r>
            <a:r>
              <a:rPr lang="zh-CN" altLang="en-US" sz="2100" dirty="0">
                <a:solidFill>
                  <a:srgbClr val="C00000"/>
                </a:solidFill>
                <a:latin typeface="微软雅黑" panose="020B0503020204020204" pitchFamily="34" charset="-122"/>
                <a:ea typeface="微软雅黑" panose="020B0503020204020204" pitchFamily="34" charset="-122"/>
              </a:rPr>
              <a:t>引用名言强调抓紧时间读书的重要性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然后举彭雪枫勤读的例子</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告诉我们要抓紧时间</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坚持每日读书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最后告诉我们</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一些碎片时间</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是可以成为读书时间的</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根据本文观点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说一说在今天这个网络化</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信息化的时代</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我们可以怎样读书</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答出三点即可</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zh-CN" altLang="en-US" sz="2100" b="1" dirty="0">
                <a:solidFill>
                  <a:srgbClr val="C00000"/>
                </a:solidFill>
                <a:latin typeface="微软雅黑" panose="020B0503020204020204" pitchFamily="34" charset="-122"/>
                <a:ea typeface="微软雅黑" panose="020B0503020204020204" pitchFamily="34" charset="-122"/>
              </a:rPr>
              <a:t>示例</a:t>
            </a:r>
            <a:r>
              <a:rPr lang="en-US" altLang="zh-CN" sz="2100" b="1" dirty="0" smtClean="0">
                <a:solidFill>
                  <a:srgbClr val="C00000"/>
                </a:solidFill>
                <a:latin typeface="微软雅黑" panose="020B0503020204020204" pitchFamily="34" charset="-122"/>
                <a:ea typeface="微软雅黑" panose="020B0503020204020204" pitchFamily="34" charset="-122"/>
              </a:rPr>
              <a:t>:</a:t>
            </a:r>
            <a:endParaRPr lang="en-US" altLang="zh-CN" sz="2100" b="1"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坚持每天阅读</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合理利用自己的碎片时间</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③</a:t>
            </a:r>
            <a:r>
              <a:rPr lang="zh-CN" altLang="en-US" sz="2100" dirty="0">
                <a:solidFill>
                  <a:srgbClr val="C00000"/>
                </a:solidFill>
                <a:latin typeface="微软雅黑" panose="020B0503020204020204" pitchFamily="34" charset="-122"/>
                <a:ea typeface="微软雅黑" panose="020B0503020204020204" pitchFamily="34" charset="-122"/>
              </a:rPr>
              <a:t>要读有价值的东西</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④</a:t>
            </a:r>
            <a:r>
              <a:rPr lang="zh-CN" altLang="en-US" sz="2100" dirty="0">
                <a:solidFill>
                  <a:srgbClr val="C00000"/>
                </a:solidFill>
                <a:latin typeface="微软雅黑" panose="020B0503020204020204" pitchFamily="34" charset="-122"/>
                <a:ea typeface="微软雅黑" panose="020B0503020204020204" pitchFamily="34" charset="-122"/>
              </a:rPr>
              <a:t>静下心来挤时间读书</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⑤</a:t>
            </a:r>
            <a:r>
              <a:rPr lang="zh-CN" altLang="en-US" sz="2100" dirty="0">
                <a:solidFill>
                  <a:srgbClr val="C00000"/>
                </a:solidFill>
                <a:latin typeface="微软雅黑" panose="020B0503020204020204" pitchFamily="34" charset="-122"/>
                <a:ea typeface="微软雅黑" panose="020B0503020204020204" pitchFamily="34" charset="-122"/>
              </a:rPr>
              <a:t>读书形式可以多样化</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⑥</a:t>
            </a:r>
            <a:r>
              <a:rPr lang="zh-CN" altLang="en-US" sz="2100" dirty="0">
                <a:solidFill>
                  <a:srgbClr val="C00000"/>
                </a:solidFill>
                <a:latin typeface="微软雅黑" panose="020B0503020204020204" pitchFamily="34" charset="-122"/>
                <a:ea typeface="微软雅黑" panose="020B0503020204020204" pitchFamily="34" charset="-122"/>
              </a:rPr>
              <a:t>多读书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读好书</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5.</a:t>
            </a:r>
            <a:r>
              <a:rPr lang="zh-CN" altLang="en-US" sz="2100" dirty="0">
                <a:latin typeface="微软雅黑" panose="020B0503020204020204" pitchFamily="34" charset="-122"/>
                <a:ea typeface="微软雅黑" panose="020B0503020204020204" pitchFamily="34" charset="-122"/>
              </a:rPr>
              <a:t>下列对原文理解和分析不正确的一项是</a:t>
            </a:r>
            <a:r>
              <a:rPr lang="en-US" altLang="zh-CN" sz="2100" dirty="0" smtClean="0">
                <a:latin typeface="微软雅黑" panose="020B0503020204020204" pitchFamily="34" charset="-122"/>
                <a:ea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rPr>
              <a:t>江苏昆山玉峰实验学校通过多种活动方式</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让学生爱上了阅读</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也让更多孩子“读书等身”</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第④段引用了大量的调查数据</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意在告诉我们</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成年人纸质阅读量明显不足</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原因是工作忙没有时间</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rPr>
              <a:t>选文第⑦段论述了读与写的关系</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读是写的前提</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只有大量的阅读</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才能厚积薄发</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rPr>
              <a:t>全文思路清晰</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结构严谨</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既摆事实又讲道理</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具有很强的现实意义</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
        <p:nvSpPr>
          <p:cNvPr id="3" name="矩形 2"/>
          <p:cNvSpPr/>
          <p:nvPr/>
        </p:nvSpPr>
        <p:spPr>
          <a:xfrm>
            <a:off x="5373935" y="1603215"/>
            <a:ext cx="361315" cy="414020"/>
          </a:xfrm>
          <a:prstGeom prst="rect">
            <a:avLst/>
          </a:prstGeom>
        </p:spPr>
        <p:txBody>
          <a:bodyPr wrap="none">
            <a:spAutoFit/>
          </a:bodyPr>
          <a:lstStyle/>
          <a:p>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zh-CN" altLang="en-US" sz="21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149" y="2643781"/>
            <a:ext cx="7496177" cy="1650365"/>
          </a:xfrm>
          <a:prstGeom prst="rect">
            <a:avLst/>
          </a:prstGeom>
        </p:spPr>
        <p:txBody>
          <a:bodyPr wrap="square">
            <a:spAutoFit/>
          </a:bodyPr>
          <a:lstStyle/>
          <a:p>
            <a:pPr algn="ctr">
              <a:lnSpc>
                <a:spcPct val="150000"/>
              </a:lnSpc>
            </a:pPr>
            <a:r>
              <a:rPr lang="zh-CN" altLang="en-US" sz="3375" b="1" dirty="0">
                <a:solidFill>
                  <a:srgbClr val="ED7D31"/>
                </a:solidFill>
                <a:latin typeface="微软雅黑" panose="020B0503020204020204" pitchFamily="34" charset="-122"/>
                <a:ea typeface="微软雅黑" panose="020B0503020204020204" pitchFamily="34" charset="-122"/>
              </a:rPr>
              <a:t>请完成</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练测本</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中</a:t>
            </a:r>
            <a:r>
              <a:rPr lang="zh-CN" altLang="en-US" sz="3375" b="1" dirty="0" smtClean="0">
                <a:solidFill>
                  <a:srgbClr val="ED7D31"/>
                </a:solidFill>
                <a:latin typeface="微软雅黑" panose="020B0503020204020204" pitchFamily="34" charset="-122"/>
                <a:ea typeface="微软雅黑" panose="020B0503020204020204" pitchFamily="34" charset="-122"/>
              </a:rPr>
              <a:t>的</a:t>
            </a:r>
            <a:endParaRPr lang="en-US" altLang="zh-CN" sz="3375" b="1" dirty="0" smtClean="0">
              <a:solidFill>
                <a:srgbClr val="ED7D31"/>
              </a:solidFill>
              <a:latin typeface="微软雅黑" panose="020B0503020204020204" pitchFamily="34" charset="-122"/>
              <a:ea typeface="微软雅黑" panose="020B0503020204020204" pitchFamily="34" charset="-122"/>
            </a:endParaRPr>
          </a:p>
          <a:p>
            <a:pPr algn="ctr">
              <a:lnSpc>
                <a:spcPct val="150000"/>
              </a:lnSpc>
            </a:pPr>
            <a:r>
              <a:rPr lang="zh-CN" altLang="en-US" sz="3375" b="1" dirty="0" smtClean="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考点过关</a:t>
            </a:r>
            <a:r>
              <a:rPr lang="zh-CN" altLang="en-US" sz="3375" b="1" dirty="0" smtClean="0">
                <a:solidFill>
                  <a:srgbClr val="ED7D31"/>
                </a:solidFill>
                <a:latin typeface="微软雅黑" panose="020B0503020204020204" pitchFamily="34" charset="-122"/>
                <a:ea typeface="微软雅黑" panose="020B0503020204020204" pitchFamily="34" charset="-122"/>
              </a:rPr>
              <a:t>训练十八</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十九</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二十”</a:t>
            </a:r>
            <a:endParaRPr lang="zh-CN" altLang="en-US" sz="3375" b="1" dirty="0">
              <a:solidFill>
                <a:srgbClr val="ED7D3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2649" y="1501571"/>
            <a:ext cx="8620133"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研究过渡句（段）。</a:t>
            </a:r>
            <a:r>
              <a:rPr lang="zh-CN" altLang="en-US" sz="2100" dirty="0">
                <a:latin typeface="Times New Roman" panose="02020603050405020304" pitchFamily="18" charset="0"/>
                <a:ea typeface="微软雅黑" panose="020B0503020204020204" pitchFamily="34" charset="-122"/>
              </a:rPr>
              <a:t>过渡句（段）起承上启下的作用，它总结了上文又引出了下文，起概括作用，这样的句子也有可能是中心论点。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研究结尾。</a:t>
            </a:r>
            <a:r>
              <a:rPr lang="zh-CN" altLang="en-US" sz="2100" dirty="0">
                <a:latin typeface="Times New Roman" panose="02020603050405020304" pitchFamily="18" charset="0"/>
                <a:ea typeface="微软雅黑" panose="020B0503020204020204" pitchFamily="34" charset="-122"/>
              </a:rPr>
              <a:t>有的议论文的结尾</a:t>
            </a:r>
            <a:r>
              <a:rPr lang="zh-CN" altLang="en-US" sz="2100" dirty="0">
                <a:solidFill>
                  <a:srgbClr val="00B0F0"/>
                </a:solidFill>
                <a:latin typeface="Times New Roman" panose="02020603050405020304" pitchFamily="18" charset="0"/>
                <a:ea typeface="微软雅黑" panose="020B0503020204020204" pitchFamily="34" charset="-122"/>
              </a:rPr>
              <a:t>归纳全文，篇末点题，揭示中心</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）综合概括：</a:t>
            </a:r>
            <a:r>
              <a:rPr lang="zh-CN" altLang="en-US" sz="2100" dirty="0">
                <a:latin typeface="Times New Roman" panose="02020603050405020304" pitchFamily="18" charset="0"/>
                <a:ea typeface="微软雅黑" panose="020B0503020204020204" pitchFamily="34" charset="-122"/>
              </a:rPr>
              <a:t>有的文章中没有直接的句子点题，作者的观点蕴含在文章的字里行间，要通过</a:t>
            </a:r>
            <a:r>
              <a:rPr lang="zh-CN" altLang="en-US" sz="2100" dirty="0">
                <a:solidFill>
                  <a:srgbClr val="00B0F0"/>
                </a:solidFill>
                <a:latin typeface="Times New Roman" panose="02020603050405020304" pitchFamily="18" charset="0"/>
                <a:ea typeface="微软雅黑" panose="020B0503020204020204" pitchFamily="34" charset="-122"/>
              </a:rPr>
              <a:t>阅读、归纳、整理</a:t>
            </a:r>
            <a:r>
              <a:rPr lang="zh-CN" altLang="en-US" sz="2100" dirty="0">
                <a:latin typeface="Times New Roman" panose="02020603050405020304" pitchFamily="18" charset="0"/>
                <a:ea typeface="微软雅黑" panose="020B0503020204020204" pitchFamily="34" charset="-122"/>
              </a:rPr>
              <a:t>，然后概括出中心论点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383700"/>
            <a:ext cx="8620133"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中心论点与论题、分论点、论据的区别：</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smtClean="0">
                <a:latin typeface="Times New Roman" panose="02020603050405020304" pitchFamily="18" charset="0"/>
                <a:ea typeface="微软雅黑" panose="020B0503020204020204" pitchFamily="34" charset="-122"/>
              </a:rPr>
              <a:t>1</a:t>
            </a:r>
            <a:r>
              <a:rPr lang="zh-CN" altLang="en-US" sz="2100" b="1" dirty="0" smtClean="0">
                <a:latin typeface="Times New Roman" panose="02020603050405020304" pitchFamily="18" charset="0"/>
                <a:ea typeface="微软雅黑" panose="020B0503020204020204" pitchFamily="34" charset="-122"/>
              </a:rPr>
              <a:t>）论点是对论题的扩充。</a:t>
            </a:r>
            <a:r>
              <a:rPr lang="zh-CN" altLang="en-US" sz="2100" dirty="0" smtClean="0">
                <a:latin typeface="Times New Roman" panose="02020603050405020304" pitchFamily="18" charset="0"/>
                <a:ea typeface="微软雅黑" panose="020B0503020204020204" pitchFamily="34" charset="-122"/>
              </a:rPr>
              <a:t>论题是作者在一篇议论文中要论述的问题，可以是</a:t>
            </a:r>
            <a:r>
              <a:rPr lang="zh-CN" altLang="en-US" sz="2100" dirty="0" smtClean="0">
                <a:solidFill>
                  <a:srgbClr val="00B0F0"/>
                </a:solidFill>
                <a:latin typeface="Times New Roman" panose="02020603050405020304" pitchFamily="18" charset="0"/>
                <a:ea typeface="微软雅黑" panose="020B0503020204020204" pitchFamily="34" charset="-122"/>
              </a:rPr>
              <a:t>现象、问题或者事实</a:t>
            </a:r>
            <a:r>
              <a:rPr lang="zh-CN" altLang="en-US" sz="2100" dirty="0" smtClean="0">
                <a:latin typeface="Times New Roman" panose="02020603050405020304" pitchFamily="18" charset="0"/>
                <a:ea typeface="微软雅黑" panose="020B0503020204020204" pitchFamily="34" charset="-122"/>
              </a:rPr>
              <a:t>等，没有任何褒贬感情倾向，一般是短语或词语；而中心论点是作者对所论述的问题的见解和主张，有明确的褒贬感情倾向，即肯定或否定，赞扬或批判。一般是一个句子。</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）分论点一般是本段的中心句，位于主体部分段落的开头或结尾。</a:t>
            </a:r>
            <a:r>
              <a:rPr lang="zh-CN" altLang="en-US" sz="2100" dirty="0">
                <a:latin typeface="Times New Roman" panose="02020603050405020304" pitchFamily="18" charset="0"/>
                <a:ea typeface="微软雅黑" panose="020B0503020204020204" pitchFamily="34" charset="-122"/>
              </a:rPr>
              <a:t>中心论点与分论点是</a:t>
            </a:r>
            <a:r>
              <a:rPr lang="zh-CN" altLang="en-US" sz="2100" dirty="0">
                <a:solidFill>
                  <a:srgbClr val="00B0F0"/>
                </a:solidFill>
                <a:latin typeface="Times New Roman" panose="02020603050405020304" pitchFamily="18" charset="0"/>
                <a:ea typeface="微软雅黑" panose="020B0503020204020204" pitchFamily="34" charset="-122"/>
              </a:rPr>
              <a:t>被证明与证明</a:t>
            </a:r>
            <a:r>
              <a:rPr lang="zh-CN" altLang="en-US" sz="2100" dirty="0">
                <a:latin typeface="Times New Roman" panose="02020603050405020304" pitchFamily="18" charset="0"/>
                <a:ea typeface="微软雅黑" panose="020B0503020204020204" pitchFamily="34" charset="-122"/>
              </a:rPr>
              <a:t>的关系。分论点是对中心论点有力的支撑和证明，其本身也可以是论据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）议论文中作者为了能更好地阐明道理，常用论据来证明自己的观点，抓住文中论据用来证明的问题。尤其要抓住的是作者对论据所阐述的话，这些话往往能帮助理解论点。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概括、提炼某一段的论点，就是找本段的</a:t>
            </a:r>
            <a:r>
              <a:rPr lang="zh-CN" altLang="en-US" sz="2100" dirty="0">
                <a:solidFill>
                  <a:srgbClr val="00B0F0"/>
                </a:solidFill>
                <a:latin typeface="Times New Roman" panose="02020603050405020304" pitchFamily="18" charset="0"/>
                <a:ea typeface="微软雅黑" panose="020B0503020204020204" pitchFamily="34" charset="-122"/>
              </a:rPr>
              <a:t>中心句</a:t>
            </a:r>
            <a:r>
              <a:rPr lang="zh-CN" altLang="en-US" sz="2100" dirty="0">
                <a:latin typeface="Times New Roman" panose="02020603050405020304" pitchFamily="18" charset="0"/>
                <a:ea typeface="微软雅黑" panose="020B0503020204020204" pitchFamily="34" charset="-122"/>
              </a:rPr>
              <a:t>。一般在段首，还可以在段尾和中间</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给议论文拟标题，可以从两个方面思考作答：一是看本文</a:t>
            </a:r>
            <a:r>
              <a:rPr lang="zh-CN" altLang="en-US" sz="2100" dirty="0">
                <a:solidFill>
                  <a:srgbClr val="00B0F0"/>
                </a:solidFill>
                <a:latin typeface="Times New Roman" panose="02020603050405020304" pitchFamily="18" charset="0"/>
                <a:ea typeface="微软雅黑" panose="020B0503020204020204" pitchFamily="34" charset="-122"/>
              </a:rPr>
              <a:t>议论的话题</a:t>
            </a:r>
            <a:r>
              <a:rPr lang="zh-CN" altLang="en-US" sz="2100" dirty="0">
                <a:latin typeface="Times New Roman" panose="02020603050405020304" pitchFamily="18" charset="0"/>
                <a:ea typeface="微软雅黑" panose="020B0503020204020204" pitchFamily="34" charset="-122"/>
              </a:rPr>
              <a:t>是什么，就可用论题作标题；二是看作者</a:t>
            </a:r>
            <a:r>
              <a:rPr lang="zh-CN" altLang="en-US" sz="2100" dirty="0">
                <a:solidFill>
                  <a:srgbClr val="00B0F0"/>
                </a:solidFill>
                <a:latin typeface="Times New Roman" panose="02020603050405020304" pitchFamily="18" charset="0"/>
                <a:ea typeface="微软雅黑" panose="020B0503020204020204" pitchFamily="34" charset="-122"/>
              </a:rPr>
              <a:t>所持的观点</a:t>
            </a:r>
            <a:r>
              <a:rPr lang="zh-CN" altLang="en-US" sz="2100" dirty="0">
                <a:latin typeface="Times New Roman" panose="02020603050405020304" pitchFamily="18" charset="0"/>
                <a:ea typeface="微软雅黑" panose="020B0503020204020204" pitchFamily="34" charset="-122"/>
              </a:rPr>
              <a:t>是什么，即中心论点是什么，就可用揭示中心论点的语句作标题</a:t>
            </a:r>
            <a:r>
              <a:rPr lang="zh-CN" altLang="en-US"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选文第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段除了举例论证外，还主要运用了哪种论证方法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请结合文章内容分析其作用。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段采用了哪种论证方法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作用是什么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本文运用了多种论证方法，请说出其中两种，并结合文章内容，分析其中一种论证方法的作用。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段画线部分运用了什么论证方法？并说明其作用。</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论证</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方法及其</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作用</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7555</Words>
  <Application>WPS 演示</Application>
  <PresentationFormat>在屏幕上显示</PresentationFormat>
  <Paragraphs>356</Paragraphs>
  <Slides>58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58</vt:i4>
      </vt:variant>
    </vt:vector>
  </HeadingPairs>
  <TitlesOfParts>
    <vt:vector size="65"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