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8" r:id="rId3"/>
    <p:sldId id="257" r:id="rId4"/>
    <p:sldId id="269" r:id="rId5"/>
    <p:sldId id="271" r:id="rId6"/>
    <p:sldId id="261" r:id="rId7"/>
    <p:sldId id="260" r:id="rId8"/>
    <p:sldId id="274" r:id="rId9"/>
    <p:sldId id="27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6600"/>
    <a:srgbClr val="FF0066"/>
    <a:srgbClr val="0000FF"/>
    <a:srgbClr val="FF3399"/>
    <a:srgbClr val="000000"/>
    <a:srgbClr val="FF33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6"/>
    <p:restoredTop sz="94682"/>
  </p:normalViewPr>
  <p:slideViewPr>
    <p:cSldViewPr showGuides="1">
      <p:cViewPr varScale="1">
        <p:scale>
          <a:sx n="107" d="100"/>
          <a:sy n="107" d="100"/>
        </p:scale>
        <p:origin x="-8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3970" name="标题 83969"/>
          <p:cNvSpPr>
            <a:spLocks noGrp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  <a:prstGeom prst="rect">
            <a:avLst/>
          </a:prstGeom>
          <a:noFill/>
          <a:ln w="9525">
            <a:noFill/>
          </a:ln>
        </p:spPr>
        <p:txBody>
          <a:bodyPr anchor="b" anchorCtr="1"/>
          <a:lstStyle>
            <a:lvl1pPr lvl="0" algn="ctr">
              <a:defRPr kern="120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3971" name="副标题 83970"/>
          <p:cNvSpPr>
            <a:spLocks noGrp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83972" name="任意多边形 83971"/>
          <p:cNvSpPr/>
          <p:nvPr/>
        </p:nvSpPr>
        <p:spPr>
          <a:xfrm>
            <a:off x="285750" y="2803525"/>
            <a:ext cx="1588" cy="3035300"/>
          </a:xfrm>
          <a:custGeom>
            <a:avLst/>
            <a:gdLst/>
            <a:ahLst/>
            <a:cxnLst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83973" name="页脚占位符 8397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dirty="0"/>
          </a:p>
        </p:txBody>
      </p:sp>
      <p:sp>
        <p:nvSpPr>
          <p:cNvPr id="83974" name="灯片编号占位符 8397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  <p:sp>
        <p:nvSpPr>
          <p:cNvPr id="83975" name="日期占位符 83974"/>
          <p:cNvSpPr>
            <a:spLocks noGrp="1"/>
          </p:cNvSpPr>
          <p:nvPr>
            <p:ph type="dt" sz="quarter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buClr>
                <a:srgbClr val="000000"/>
              </a:buClr>
            </a:pP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52930" cy="57277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905000"/>
            <a:ext cx="4032504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>
            <a:duotone>
              <a:schemeClr val="bg1"/>
              <a:srgbClr val="FFFFFF"/>
            </a:duotone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82946" name="标题 82945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2947" name="文本占位符 82946"/>
          <p:cNvSpPr>
            <a:spLocks noGrp="1"/>
          </p:cNvSpPr>
          <p:nvPr>
            <p:ph type="body" idx="1"/>
          </p:nvPr>
        </p:nvSpPr>
        <p:spPr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82948" name="日期占位符 829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altLang="en-US" dirty="0"/>
          </a:p>
        </p:txBody>
      </p:sp>
      <p:sp>
        <p:nvSpPr>
          <p:cNvPr id="82949" name="页脚占位符 829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ctr">
              <a:defRPr sz="1400"/>
            </a:lvl1pPr>
          </a:lstStyle>
          <a:p>
            <a:pPr lvl="0">
              <a:buClr>
                <a:srgbClr val="000000"/>
              </a:buClr>
            </a:pPr>
            <a:endParaRPr lang="zh-CN" dirty="0"/>
          </a:p>
        </p:txBody>
      </p:sp>
      <p:sp>
        <p:nvSpPr>
          <p:cNvPr id="82950" name="灯片编号占位符 829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algn="r">
              <a:defRPr sz="1400"/>
            </a:lvl1pPr>
          </a:lstStyle>
          <a:p>
            <a:pPr lvl="0">
              <a:buClr>
                <a:srgbClr val="000000"/>
              </a:buClr>
            </a:pPr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effectLst>
            <a:outerShdw blurRad="38100" dist="38100" dir="2700000">
              <a:srgbClr val="000000"/>
            </a:outerShdw>
          </a:effectLst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8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120000"/>
        <a:buFont typeface="Tahoma" panose="020B0604030504040204" pitchFamily="34" charset="0"/>
        <a:buChar char="•"/>
        <a:defRPr sz="24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Font typeface="Tahoma" panose="020B0604030504040204" pitchFamily="34" charset="0"/>
        <a:buChar char="–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effectLst>
            <a:outerShdw blurRad="38100" dist="38100" dir="2700000">
              <a:srgbClr val="000000"/>
            </a:outerShdw>
          </a:effectLst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8" name="图片 36867" descr="fj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715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矩形 36868"/>
          <p:cNvSpPr/>
          <p:nvPr/>
        </p:nvSpPr>
        <p:spPr>
          <a:xfrm>
            <a:off x="1619250" y="1773238"/>
            <a:ext cx="5060950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800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800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小石潭记</a:t>
            </a:r>
            <a:r>
              <a:rPr lang="en-US" altLang="zh-CN" sz="4800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4800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说课</a:t>
            </a:r>
            <a:endParaRPr lang="zh-CN" altLang="en-US" sz="4800" dirty="0">
              <a:solidFill>
                <a:srgbClr val="FF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矩形 36869"/>
          <p:cNvSpPr/>
          <p:nvPr/>
        </p:nvSpPr>
        <p:spPr>
          <a:xfrm>
            <a:off x="2771775" y="4551363"/>
            <a:ext cx="4246880" cy="5791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万塘中心学校　唐吉梁</a:t>
            </a:r>
            <a:endParaRPr lang="zh-CN" altLang="en-US" sz="3200" dirty="0">
              <a:solidFill>
                <a:srgbClr val="FF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8" name="文本框 33797"/>
          <p:cNvSpPr txBox="1"/>
          <p:nvPr/>
        </p:nvSpPr>
        <p:spPr>
          <a:xfrm>
            <a:off x="539750" y="193675"/>
            <a:ext cx="7993063" cy="666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（四）研读课文，与柳宗元同游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、再读课文，理解课文抓住景物特征写景的写法。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）思考：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a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、本文是一篇山水游记，作者按什么顺序游览小石潭？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b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、小石潭有哪些奇特的风景？试以“小石潭的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-------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真奇，奇在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-----------------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。”的句式把景色描绘出来。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、找出你最欣赏的语句，试从词语的使用、修辞手法、描写角度等方面进行分析文章的写作技巧。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）学生自主阅读，在小组内展开讨论。小组代表发言，教师点评并板书。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（五）品读课文，理解作者情感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在欣赏美景时，作者流露出怎样的情感？试结合文中相关语句分析。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框 34819"/>
          <p:cNvSpPr txBox="1"/>
          <p:nvPr/>
        </p:nvSpPr>
        <p:spPr>
          <a:xfrm>
            <a:off x="179388" y="188913"/>
            <a:ext cx="208915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说板书</a:t>
            </a:r>
            <a:endParaRPr lang="zh-CN" altLang="en-US" sz="4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1" name="文本框 34820"/>
          <p:cNvSpPr txBox="1"/>
          <p:nvPr/>
        </p:nvSpPr>
        <p:spPr>
          <a:xfrm>
            <a:off x="250825" y="2924175"/>
            <a:ext cx="71913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000" dirty="0">
                <a:solidFill>
                  <a:srgbClr val="EA2A1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奇</a:t>
            </a:r>
            <a:endParaRPr lang="zh-CN" altLang="en-US" sz="4000" dirty="0">
              <a:solidFill>
                <a:srgbClr val="EA2A16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1547813" y="3213100"/>
            <a:ext cx="129698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3" name="直接连接符 34822"/>
          <p:cNvSpPr/>
          <p:nvPr/>
        </p:nvSpPr>
        <p:spPr>
          <a:xfrm flipV="1">
            <a:off x="971550" y="2060575"/>
            <a:ext cx="1008063" cy="10080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24" name="文本框 34823"/>
          <p:cNvSpPr txBox="1"/>
          <p:nvPr/>
        </p:nvSpPr>
        <p:spPr>
          <a:xfrm>
            <a:off x="1476375" y="3429000"/>
            <a:ext cx="1295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5" name="直接连接符 34824"/>
          <p:cNvSpPr/>
          <p:nvPr/>
        </p:nvSpPr>
        <p:spPr>
          <a:xfrm flipV="1">
            <a:off x="1042988" y="2924175"/>
            <a:ext cx="865187" cy="3603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26" name="文本框 34825"/>
          <p:cNvSpPr txBox="1"/>
          <p:nvPr/>
        </p:nvSpPr>
        <p:spPr>
          <a:xfrm>
            <a:off x="1476375" y="3789363"/>
            <a:ext cx="165576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7" name="直接连接符 34826"/>
          <p:cNvSpPr/>
          <p:nvPr/>
        </p:nvSpPr>
        <p:spPr>
          <a:xfrm>
            <a:off x="1187450" y="3500438"/>
            <a:ext cx="863600" cy="431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28" name="文本框 34827"/>
          <p:cNvSpPr txBox="1"/>
          <p:nvPr/>
        </p:nvSpPr>
        <p:spPr>
          <a:xfrm>
            <a:off x="1403350" y="4149725"/>
            <a:ext cx="1728788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29" name="直接连接符 34828"/>
          <p:cNvSpPr/>
          <p:nvPr/>
        </p:nvSpPr>
        <p:spPr>
          <a:xfrm>
            <a:off x="1042988" y="3573463"/>
            <a:ext cx="1008062" cy="11509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30" name="文本框 34829"/>
          <p:cNvSpPr txBox="1"/>
          <p:nvPr/>
        </p:nvSpPr>
        <p:spPr>
          <a:xfrm>
            <a:off x="1908175" y="1557338"/>
            <a:ext cx="3384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潭石   千姿百态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1" name="文本框 34830"/>
          <p:cNvSpPr txBox="1"/>
          <p:nvPr/>
        </p:nvSpPr>
        <p:spPr>
          <a:xfrm>
            <a:off x="2051050" y="2492375"/>
            <a:ext cx="309721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潭水   声悦水澈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2" name="文本框 34831"/>
          <p:cNvSpPr txBox="1"/>
          <p:nvPr/>
        </p:nvSpPr>
        <p:spPr>
          <a:xfrm>
            <a:off x="1979613" y="3789363"/>
            <a:ext cx="31686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潭源   曲折蜿蜒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3" name="文本框 34832"/>
          <p:cNvSpPr txBox="1"/>
          <p:nvPr/>
        </p:nvSpPr>
        <p:spPr>
          <a:xfrm>
            <a:off x="1908175" y="4652963"/>
            <a:ext cx="302418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潭境   清幽凄凉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4" name="文本框 34833"/>
          <p:cNvSpPr txBox="1"/>
          <p:nvPr/>
        </p:nvSpPr>
        <p:spPr>
          <a:xfrm>
            <a:off x="5148263" y="1628775"/>
            <a:ext cx="1584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点面结合</a:t>
            </a:r>
            <a:endParaRPr lang="zh-CN" altLang="en-US" sz="2400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5" name="文本框 34834"/>
          <p:cNvSpPr txBox="1"/>
          <p:nvPr/>
        </p:nvSpPr>
        <p:spPr>
          <a:xfrm>
            <a:off x="5219700" y="2276475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正侧结合</a:t>
            </a:r>
            <a:endParaRPr lang="zh-CN" altLang="en-US" sz="2400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6" name="文本框 34835"/>
          <p:cNvSpPr txBox="1"/>
          <p:nvPr/>
        </p:nvSpPr>
        <p:spPr>
          <a:xfrm>
            <a:off x="5219700" y="2708275"/>
            <a:ext cx="16557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动静结合</a:t>
            </a:r>
            <a:endParaRPr lang="zh-CN" altLang="en-US" sz="2400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7" name="文本框 34836"/>
          <p:cNvSpPr txBox="1"/>
          <p:nvPr/>
        </p:nvSpPr>
        <p:spPr>
          <a:xfrm>
            <a:off x="5219700" y="3213100"/>
            <a:ext cx="15843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虚实结合</a:t>
            </a:r>
            <a:endParaRPr lang="zh-CN" altLang="en-US" sz="2400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8" name="文本框 34837"/>
          <p:cNvSpPr txBox="1"/>
          <p:nvPr/>
        </p:nvSpPr>
        <p:spPr>
          <a:xfrm>
            <a:off x="5148263" y="3933825"/>
            <a:ext cx="1439862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dirty="0">
                <a:solidFill>
                  <a:srgbClr val="66FF33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比喻生动</a:t>
            </a:r>
            <a:endParaRPr lang="zh-CN" altLang="en-US" sz="2400" dirty="0">
              <a:solidFill>
                <a:srgbClr val="66FF33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39" name="文本框 34838"/>
          <p:cNvSpPr txBox="1"/>
          <p:nvPr/>
        </p:nvSpPr>
        <p:spPr>
          <a:xfrm>
            <a:off x="6804025" y="1916113"/>
            <a:ext cx="8636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1" name="文本框 34840"/>
          <p:cNvSpPr txBox="1"/>
          <p:nvPr/>
        </p:nvSpPr>
        <p:spPr>
          <a:xfrm>
            <a:off x="6804025" y="3933825"/>
            <a:ext cx="100806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2" name="直接连接符 34841"/>
          <p:cNvSpPr/>
          <p:nvPr/>
        </p:nvSpPr>
        <p:spPr>
          <a:xfrm>
            <a:off x="7451725" y="2636838"/>
            <a:ext cx="0" cy="16557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4843" name="文本框 34842"/>
          <p:cNvSpPr txBox="1"/>
          <p:nvPr/>
        </p:nvSpPr>
        <p:spPr>
          <a:xfrm>
            <a:off x="6732588" y="1628775"/>
            <a:ext cx="21240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乐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（发现美景的欣喜）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4844" name="文本框 34843"/>
          <p:cNvSpPr txBox="1"/>
          <p:nvPr/>
        </p:nvSpPr>
        <p:spPr>
          <a:xfrm>
            <a:off x="6588125" y="4292600"/>
            <a:ext cx="25558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solidFill>
                  <a:srgbClr val="FF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凄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（凄苦悲凉的心境）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2530" name="组合 22529"/>
          <p:cNvGrpSpPr/>
          <p:nvPr/>
        </p:nvGrpSpPr>
        <p:grpSpPr>
          <a:xfrm>
            <a:off x="900113" y="404813"/>
            <a:ext cx="7343775" cy="1368425"/>
            <a:chOff x="567" y="255"/>
            <a:chExt cx="4626" cy="862"/>
          </a:xfrm>
        </p:grpSpPr>
        <p:sp>
          <p:nvSpPr>
            <p:cNvPr id="22531" name="文本框 22530"/>
            <p:cNvSpPr txBox="1"/>
            <p:nvPr/>
          </p:nvSpPr>
          <p:spPr>
            <a:xfrm>
              <a:off x="1202" y="255"/>
              <a:ext cx="3583" cy="506"/>
            </a:xfrm>
            <a:prstGeom prst="rect">
              <a:avLst/>
            </a:prstGeom>
            <a:solidFill>
              <a:srgbClr val="CCFFCC"/>
            </a:solidFill>
            <a:ln w="101600" cap="flat" cmpd="tri">
              <a:solidFill>
                <a:srgbClr val="8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 lvl="0">
                <a:spcBef>
                  <a:spcPct val="50000"/>
                </a:spcBef>
              </a:pPr>
              <a:r>
                <a:rPr lang="en-US" altLang="zh-CN" sz="40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《</a:t>
              </a:r>
              <a:r>
                <a:rPr lang="zh-CN" altLang="en-US" sz="40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小石潭记</a:t>
              </a:r>
              <a:r>
                <a:rPr lang="en-US" altLang="zh-CN" sz="40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》</a:t>
              </a:r>
              <a:r>
                <a:rPr lang="zh-CN" altLang="en-US" sz="4000" b="1" dirty="0">
                  <a:solidFill>
                    <a:srgbClr val="FF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说课流程</a:t>
              </a:r>
              <a:endParaRPr lang="zh-CN" altLang="en-US" sz="4000" b="1" dirty="0">
                <a:solidFill>
                  <a:srgbClr val="FF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2" name="直接连接符 22531"/>
            <p:cNvSpPr/>
            <p:nvPr/>
          </p:nvSpPr>
          <p:spPr>
            <a:xfrm>
              <a:off x="567" y="1117"/>
              <a:ext cx="4626" cy="0"/>
            </a:xfrm>
            <a:prstGeom prst="line">
              <a:avLst/>
            </a:prstGeom>
            <a:ln w="76200" cap="flat" cmpd="sng">
              <a:solidFill>
                <a:schemeClr val="accent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2533" name="直接连接符 22532"/>
            <p:cNvSpPr/>
            <p:nvPr/>
          </p:nvSpPr>
          <p:spPr>
            <a:xfrm>
              <a:off x="3061" y="845"/>
              <a:ext cx="0" cy="272"/>
            </a:xfrm>
            <a:prstGeom prst="line">
              <a:avLst/>
            </a:prstGeom>
            <a:ln w="76200" cap="flat" cmpd="tri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34" name="组合 22533"/>
          <p:cNvGrpSpPr/>
          <p:nvPr/>
        </p:nvGrpSpPr>
        <p:grpSpPr>
          <a:xfrm>
            <a:off x="609600" y="1752600"/>
            <a:ext cx="822325" cy="3240088"/>
            <a:chOff x="385" y="1117"/>
            <a:chExt cx="518" cy="2041"/>
          </a:xfrm>
        </p:grpSpPr>
        <p:sp>
          <p:nvSpPr>
            <p:cNvPr id="22535" name="文本框 22534"/>
            <p:cNvSpPr txBox="1"/>
            <p:nvPr/>
          </p:nvSpPr>
          <p:spPr>
            <a:xfrm>
              <a:off x="385" y="1434"/>
              <a:ext cx="518" cy="1724"/>
            </a:xfrm>
            <a:prstGeom prst="rect">
              <a:avLst/>
            </a:prstGeom>
            <a:solidFill>
              <a:schemeClr val="folHlink"/>
            </a:solidFill>
            <a:ln w="88900" cap="flat" cmpd="thinThick">
              <a:solidFill>
                <a:srgbClr val="F91127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rId1" action="ppaction://hlinksldjump"/>
                </a:rPr>
                <a:t>说教学板书</a:t>
              </a:r>
              <a:endParaRPr lang="zh-CN" altLang="en-US" sz="36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hlinkClick r:id="rId1" action="ppaction://hlinksldjump"/>
              </a:endParaRPr>
            </a:p>
          </p:txBody>
        </p:sp>
        <p:sp>
          <p:nvSpPr>
            <p:cNvPr id="22536" name="直接连接符 22535"/>
            <p:cNvSpPr/>
            <p:nvPr/>
          </p:nvSpPr>
          <p:spPr>
            <a:xfrm>
              <a:off x="567" y="1117"/>
              <a:ext cx="0" cy="272"/>
            </a:xfrm>
            <a:prstGeom prst="line">
              <a:avLst/>
            </a:prstGeom>
            <a:ln w="38100" cap="flat" cmpd="sng">
              <a:solidFill>
                <a:srgbClr val="F91127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37" name="组合 22536"/>
          <p:cNvGrpSpPr/>
          <p:nvPr/>
        </p:nvGrpSpPr>
        <p:grpSpPr>
          <a:xfrm>
            <a:off x="3708400" y="1844675"/>
            <a:ext cx="822325" cy="3527425"/>
            <a:chOff x="2290" y="1117"/>
            <a:chExt cx="518" cy="3039"/>
          </a:xfrm>
        </p:grpSpPr>
        <p:sp>
          <p:nvSpPr>
            <p:cNvPr id="22538" name="文本框 22537"/>
            <p:cNvSpPr txBox="1"/>
            <p:nvPr/>
          </p:nvSpPr>
          <p:spPr>
            <a:xfrm>
              <a:off x="2290" y="1434"/>
              <a:ext cx="518" cy="2722"/>
            </a:xfrm>
            <a:prstGeom prst="rect">
              <a:avLst/>
            </a:prstGeom>
            <a:solidFill>
              <a:schemeClr val="folHlink"/>
            </a:solidFill>
            <a:ln w="88900" cap="flat" cmpd="thinThick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33CC33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" action="ppaction://noaction"/>
                </a:rPr>
                <a:t>说</a:t>
              </a:r>
              <a:r>
                <a:rPr lang="zh-CN" altLang="en-US" sz="3600" b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教法、学法</a:t>
              </a:r>
              <a:endPara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9" name="直接连接符 22538"/>
            <p:cNvSpPr/>
            <p:nvPr/>
          </p:nvSpPr>
          <p:spPr>
            <a:xfrm>
              <a:off x="2517" y="1117"/>
              <a:ext cx="0" cy="272"/>
            </a:xfrm>
            <a:prstGeom prst="line">
              <a:avLst/>
            </a:prstGeom>
            <a:ln w="38100" cap="flat" cmpd="sng">
              <a:solidFill>
                <a:schemeClr val="accent2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40" name="组合 22539"/>
          <p:cNvGrpSpPr/>
          <p:nvPr/>
        </p:nvGrpSpPr>
        <p:grpSpPr>
          <a:xfrm>
            <a:off x="5148263" y="1700213"/>
            <a:ext cx="822325" cy="4176712"/>
            <a:chOff x="3193" y="1117"/>
            <a:chExt cx="518" cy="2041"/>
          </a:xfrm>
        </p:grpSpPr>
        <p:sp>
          <p:nvSpPr>
            <p:cNvPr id="22541" name="文本框 22540"/>
            <p:cNvSpPr txBox="1"/>
            <p:nvPr/>
          </p:nvSpPr>
          <p:spPr>
            <a:xfrm>
              <a:off x="3193" y="1434"/>
              <a:ext cx="518" cy="1724"/>
            </a:xfrm>
            <a:prstGeom prst="rect">
              <a:avLst/>
            </a:prstGeom>
            <a:solidFill>
              <a:schemeClr val="folHlink"/>
            </a:solidFill>
            <a:ln w="88900" cap="flat" cmpd="thinThick">
              <a:solidFill>
                <a:srgbClr val="00AE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accent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" action="ppaction://noaction"/>
                </a:rPr>
                <a:t>说</a:t>
              </a:r>
              <a:r>
                <a:rPr lang="zh-CN" altLang="en-US" sz="3600" b="1" dirty="0">
                  <a:solidFill>
                    <a:schemeClr val="bg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hlinkClick r:id="" action="ppaction://noaction"/>
                </a:rPr>
                <a:t>重点、难点</a:t>
              </a:r>
              <a:endParaRPr lang="zh-CN" altLang="en-US" sz="36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hlinkClick r:id="" action="ppaction://noaction"/>
              </a:endParaRPr>
            </a:p>
          </p:txBody>
        </p:sp>
        <p:sp>
          <p:nvSpPr>
            <p:cNvPr id="22542" name="直接连接符 22541"/>
            <p:cNvSpPr/>
            <p:nvPr/>
          </p:nvSpPr>
          <p:spPr>
            <a:xfrm>
              <a:off x="3424" y="1117"/>
              <a:ext cx="0" cy="272"/>
            </a:xfrm>
            <a:prstGeom prst="line">
              <a:avLst/>
            </a:prstGeom>
            <a:ln w="38100" cap="flat" cmpd="sng">
              <a:solidFill>
                <a:srgbClr val="00AE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43" name="组合 22542"/>
          <p:cNvGrpSpPr/>
          <p:nvPr/>
        </p:nvGrpSpPr>
        <p:grpSpPr>
          <a:xfrm>
            <a:off x="6540500" y="1773238"/>
            <a:ext cx="790575" cy="4103687"/>
            <a:chOff x="4120" y="1117"/>
            <a:chExt cx="498" cy="2585"/>
          </a:xfrm>
        </p:grpSpPr>
        <p:sp>
          <p:nvSpPr>
            <p:cNvPr id="22544" name="文本框 22543"/>
            <p:cNvSpPr txBox="1"/>
            <p:nvPr/>
          </p:nvSpPr>
          <p:spPr>
            <a:xfrm>
              <a:off x="4120" y="1434"/>
              <a:ext cx="498" cy="2268"/>
            </a:xfrm>
            <a:prstGeom prst="rect">
              <a:avLst/>
            </a:prstGeom>
            <a:solidFill>
              <a:schemeClr val="folHlink"/>
            </a:solidFill>
            <a:ln w="57150" cap="flat" cmpd="thinThick">
              <a:solidFill>
                <a:srgbClr val="F620F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rId2" action="ppaction://hlinksldjump"/>
                </a:rPr>
                <a:t>说素质教育目标</a:t>
              </a:r>
              <a:endParaRPr lang="zh-CN" altLang="en-US" sz="3600" b="1" dirty="0">
                <a:solidFill>
                  <a:schemeClr val="bg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hlinkClick r:id="rId2" action="ppaction://hlinksldjump"/>
              </a:endParaRPr>
            </a:p>
          </p:txBody>
        </p:sp>
        <p:sp>
          <p:nvSpPr>
            <p:cNvPr id="22545" name="直接连接符 22544"/>
            <p:cNvSpPr/>
            <p:nvPr/>
          </p:nvSpPr>
          <p:spPr>
            <a:xfrm>
              <a:off x="4377" y="1117"/>
              <a:ext cx="0" cy="272"/>
            </a:xfrm>
            <a:prstGeom prst="line">
              <a:avLst/>
            </a:prstGeom>
            <a:ln w="38100" cap="flat" cmpd="sng">
              <a:solidFill>
                <a:srgbClr val="F620F1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46" name="组合 22545"/>
          <p:cNvGrpSpPr/>
          <p:nvPr/>
        </p:nvGrpSpPr>
        <p:grpSpPr>
          <a:xfrm>
            <a:off x="1979613" y="1773238"/>
            <a:ext cx="822325" cy="3240087"/>
            <a:chOff x="1338" y="1117"/>
            <a:chExt cx="518" cy="2041"/>
          </a:xfrm>
        </p:grpSpPr>
        <p:sp>
          <p:nvSpPr>
            <p:cNvPr id="22547" name="文本框 22546"/>
            <p:cNvSpPr txBox="1"/>
            <p:nvPr/>
          </p:nvSpPr>
          <p:spPr>
            <a:xfrm>
              <a:off x="1338" y="1434"/>
              <a:ext cx="518" cy="1724"/>
            </a:xfrm>
            <a:prstGeom prst="rect">
              <a:avLst/>
            </a:prstGeom>
            <a:solidFill>
              <a:schemeClr val="folHlink"/>
            </a:solidFill>
            <a:ln w="88900" cap="flat" cmpd="thinThick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" action="ppaction://noaction"/>
                </a:rPr>
                <a:t>说</a:t>
              </a:r>
              <a:r>
                <a:rPr lang="zh-CN" altLang="en-US" sz="3600" b="1" dirty="0">
                  <a:solidFill>
                    <a:schemeClr val="hlink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</a:rPr>
                <a:t>教学过程</a:t>
              </a:r>
              <a:endParaRPr lang="zh-CN" altLang="en-US" sz="3600" b="1" dirty="0">
                <a:solidFill>
                  <a:schemeClr val="hlink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48" name="直接连接符 22547"/>
            <p:cNvSpPr/>
            <p:nvPr/>
          </p:nvSpPr>
          <p:spPr>
            <a:xfrm>
              <a:off x="1610" y="1117"/>
              <a:ext cx="0" cy="272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22549" name="组合 22548"/>
          <p:cNvGrpSpPr/>
          <p:nvPr/>
        </p:nvGrpSpPr>
        <p:grpSpPr>
          <a:xfrm>
            <a:off x="7885113" y="1773238"/>
            <a:ext cx="822325" cy="2303462"/>
            <a:chOff x="4967" y="1117"/>
            <a:chExt cx="518" cy="1451"/>
          </a:xfrm>
        </p:grpSpPr>
        <p:sp>
          <p:nvSpPr>
            <p:cNvPr id="22550" name="文本框 22549"/>
            <p:cNvSpPr txBox="1"/>
            <p:nvPr/>
          </p:nvSpPr>
          <p:spPr>
            <a:xfrm>
              <a:off x="4967" y="1434"/>
              <a:ext cx="518" cy="1134"/>
            </a:xfrm>
            <a:prstGeom prst="rect">
              <a:avLst/>
            </a:prstGeom>
            <a:solidFill>
              <a:schemeClr val="folHlink"/>
            </a:solidFill>
            <a:ln w="88900" cap="flat" cmpd="thinThick">
              <a:solidFill>
                <a:srgbClr val="00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3600" b="1" dirty="0">
                  <a:solidFill>
                    <a:schemeClr val="bg1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ahoma" panose="020B0604030504040204" pitchFamily="34" charset="0"/>
                  <a:ea typeface="宋体" panose="02010600030101010101" pitchFamily="2" charset="-122"/>
                  <a:hlinkClick r:id="rId3" action="ppaction://hlinksldjump"/>
                </a:rPr>
                <a:t>说教材</a:t>
              </a:r>
              <a:endParaRPr lang="zh-CN" altLang="en-US" sz="3600" b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hlinkClick r:id="rId3" action="ppaction://hlinksldjump"/>
              </a:endParaRPr>
            </a:p>
          </p:txBody>
        </p:sp>
        <p:sp>
          <p:nvSpPr>
            <p:cNvPr id="22551" name="直接连接符 22550"/>
            <p:cNvSpPr/>
            <p:nvPr/>
          </p:nvSpPr>
          <p:spPr>
            <a:xfrm>
              <a:off x="5193" y="1117"/>
              <a:ext cx="0" cy="317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triangle" w="med" len="med"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2" name="图片 37891" descr="西湖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708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3" name="矩形 37892"/>
          <p:cNvSpPr>
            <a:spLocks noRot="1"/>
          </p:cNvSpPr>
          <p:nvPr/>
        </p:nvSpPr>
        <p:spPr>
          <a:xfrm>
            <a:off x="696913" y="285750"/>
            <a:ext cx="2451100" cy="914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1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sz="5400" b="1" dirty="0">
                <a:solidFill>
                  <a:srgbClr val="FF33CC"/>
                </a:solidFill>
              </a:rPr>
              <a:t>说教材</a:t>
            </a:r>
            <a:endParaRPr lang="zh-CN" altLang="en-US" sz="5400" b="1" dirty="0">
              <a:solidFill>
                <a:srgbClr val="FF33CC"/>
              </a:solidFill>
            </a:endParaRPr>
          </a:p>
        </p:txBody>
      </p:sp>
      <p:sp>
        <p:nvSpPr>
          <p:cNvPr id="37894" name="矩形 37893"/>
          <p:cNvSpPr>
            <a:spLocks noRot="1"/>
          </p:cNvSpPr>
          <p:nvPr/>
        </p:nvSpPr>
        <p:spPr>
          <a:xfrm>
            <a:off x="152400" y="1828800"/>
            <a:ext cx="8534400" cy="4648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 typeface="Tahoma" panose="020B0604030504040204" pitchFamily="34" charset="0"/>
              <a:buChar char="•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>
              <a:buNone/>
            </a:pPr>
            <a:r>
              <a:rPr lang="en-US" altLang="zh-CN" b="1" dirty="0">
                <a:solidFill>
                  <a:schemeClr val="bg2"/>
                </a:solidFill>
                <a:latin typeface="Times New Roman" panose="02020603050405020304" pitchFamily="18" charset="0"/>
              </a:rPr>
              <a:t>         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小石潭记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是语文版八年级（上）第六单元第一课。本单元的课文都是历来传诵的名家名篇。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小石潭记</a:t>
            </a:r>
            <a:r>
              <a:rPr lang="en-US" altLang="zh-CN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  <a:latin typeface="Times New Roman" panose="02020603050405020304" pitchFamily="18" charset="0"/>
              </a:rPr>
              <a:t>是柳宗元的著名山水游记</a:t>
            </a:r>
            <a:r>
              <a:rPr lang="en-US" altLang="zh-CN" sz="2800" b="1" dirty="0">
                <a:solidFill>
                  <a:srgbClr val="FFFF00"/>
                </a:solidFill>
              </a:rPr>
              <a:t>《</a:t>
            </a:r>
            <a:r>
              <a:rPr lang="zh-CN" altLang="en-US" sz="2800" b="1" dirty="0">
                <a:solidFill>
                  <a:srgbClr val="FFFF00"/>
                </a:solidFill>
              </a:rPr>
              <a:t>永州八记</a:t>
            </a:r>
            <a:r>
              <a:rPr lang="en-US" altLang="zh-CN" sz="2800" b="1" dirty="0">
                <a:solidFill>
                  <a:srgbClr val="FFFF00"/>
                </a:solidFill>
              </a:rPr>
              <a:t>》</a:t>
            </a:r>
            <a:r>
              <a:rPr lang="zh-CN" altLang="en-US" sz="2800" b="1" dirty="0">
                <a:solidFill>
                  <a:srgbClr val="FFFF00"/>
                </a:solidFill>
              </a:rPr>
              <a:t>中的第四篇。作者从不同角度描绘了小石潭的各种景物，着意渲染它的寂寞、凄寒、忧怆的气氛，借景抒发自己在贬官失意时的悲凉、凄苦的心境。</a:t>
            </a:r>
            <a:endParaRPr lang="zh-CN" altLang="en-US" sz="2800" b="1" dirty="0">
              <a:solidFill>
                <a:srgbClr val="FFFF00"/>
              </a:solidFill>
            </a:endParaRPr>
          </a:p>
          <a:p>
            <a:pPr lvl="0">
              <a:buNone/>
            </a:pPr>
            <a:r>
              <a:rPr lang="zh-CN" altLang="en-US" sz="2800" b="1" dirty="0">
                <a:solidFill>
                  <a:srgbClr val="FFFF00"/>
                </a:solidFill>
              </a:rPr>
              <a:t>         新教材入选这篇文章，意在让学生学习名家名篇，培养学生阅读古文的能力，品味文章的优美意境，提高审美情趣，激发学生对祖国大好河山的热爱。 </a:t>
            </a:r>
            <a:endParaRPr lang="zh-CN" altLang="en-US" sz="2800" b="1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4" name="图片 40963" descr="湖心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文本框 40964"/>
          <p:cNvSpPr txBox="1"/>
          <p:nvPr/>
        </p:nvSpPr>
        <p:spPr>
          <a:xfrm>
            <a:off x="304800" y="1628775"/>
            <a:ext cx="8839200" cy="3743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知识目标：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、了解作家作品常识。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、能正确朗读课文，疏通文意。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2400" b="1" dirty="0">
                <a:solidFill>
                  <a:srgbClr val="FFFF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积累常见的文言实词、虚词。</a:t>
            </a:r>
            <a:endParaRPr lang="zh-CN" altLang="en-US" sz="2400" b="1" dirty="0">
              <a:solidFill>
                <a:srgbClr val="FFFF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能力目标：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、提高阅读文言文的能力。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、学习抓住景物特点写景，借景抒情的写法。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情感目标：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、理解作者在贬居生活中悲凉凄苦的心境。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0" hangingPunct="0">
              <a:spcBef>
                <a:spcPct val="50000"/>
              </a:spcBef>
            </a:pP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</a:t>
            </a:r>
            <a:r>
              <a:rPr lang="en-US" altLang="zh-CN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、体会小石潭的优美景色，培养健康的审美情趣。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0966" name="矩形 40965"/>
          <p:cNvSpPr>
            <a:spLocks noRot="1"/>
          </p:cNvSpPr>
          <p:nvPr/>
        </p:nvSpPr>
        <p:spPr>
          <a:xfrm>
            <a:off x="538163" y="239713"/>
            <a:ext cx="4270375" cy="8905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rgbClr val="FF33CC"/>
                </a:solidFill>
              </a:rPr>
              <a:t>说素质教育目标</a:t>
            </a:r>
            <a:endParaRPr lang="zh-CN" altLang="en-US" b="1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/>
      <p:bldP spid="409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6" name="文本框 28675"/>
          <p:cNvSpPr txBox="1"/>
          <p:nvPr/>
        </p:nvSpPr>
        <p:spPr>
          <a:xfrm>
            <a:off x="684213" y="476250"/>
            <a:ext cx="489585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5400" dirty="0">
                <a:latin typeface="Arial" panose="020B0604020202020204" pitchFamily="34" charset="0"/>
                <a:ea typeface="宋体" panose="02010600030101010101" pitchFamily="2" charset="-122"/>
              </a:rPr>
              <a:t>说重点、难点</a:t>
            </a:r>
            <a:endParaRPr lang="zh-CN" altLang="en-US" sz="5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7" name="文本框 28676"/>
          <p:cNvSpPr txBox="1"/>
          <p:nvPr/>
        </p:nvSpPr>
        <p:spPr>
          <a:xfrm>
            <a:off x="468313" y="1989138"/>
            <a:ext cx="7920037" cy="3262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重点：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疏通文意，积累文意实词、虚词。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          </a:t>
            </a:r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学习抓住特点，鲜明生动地写景状物的方法。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难点：理解作者寄情于山水的思想感情。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  <p:bldP spid="286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547688" y="754063"/>
            <a:ext cx="4303712" cy="922337"/>
          </a:xfrm>
        </p:spPr>
        <p:txBody>
          <a:bodyPr anchor="ctr"/>
          <a:p>
            <a:r>
              <a:rPr lang="zh-CN" altLang="en-US" b="1" dirty="0">
                <a:solidFill>
                  <a:srgbClr val="F91127"/>
                </a:solidFill>
              </a:rPr>
              <a:t>说教法、学法</a:t>
            </a:r>
            <a:endParaRPr lang="zh-CN" altLang="en-US" b="1">
              <a:solidFill>
                <a:srgbClr val="F91127"/>
              </a:solidFill>
            </a:endParaRPr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1309688" y="2393950"/>
            <a:ext cx="5829300" cy="2306638"/>
          </a:xfrm>
        </p:spPr>
        <p:txBody>
          <a:bodyPr/>
          <a:p>
            <a:pPr algn="just">
              <a:lnSpc>
                <a:spcPct val="90000"/>
              </a:lnSpc>
              <a:buBlip>
                <a:blip r:embed="rId1"/>
              </a:buBlip>
            </a:pPr>
            <a:r>
              <a:rPr lang="zh-CN" altLang="en-US" sz="3600" b="1" dirty="0">
                <a:solidFill>
                  <a:srgbClr val="FD1A09"/>
                </a:solidFill>
              </a:rPr>
              <a:t>教学方法：诵读法、质疑法、讨论法</a:t>
            </a:r>
            <a:endParaRPr lang="zh-CN" altLang="en-US" sz="3600" b="1" dirty="0">
              <a:solidFill>
                <a:srgbClr val="FD1A09"/>
              </a:solidFill>
            </a:endParaRPr>
          </a:p>
          <a:p>
            <a:pPr algn="just">
              <a:lnSpc>
                <a:spcPct val="90000"/>
              </a:lnSpc>
              <a:buNone/>
            </a:pPr>
            <a:endParaRPr lang="zh-CN" altLang="en-US" sz="3600" b="1" dirty="0">
              <a:solidFill>
                <a:srgbClr val="FD1A09"/>
              </a:solidFill>
            </a:endParaRPr>
          </a:p>
          <a:p>
            <a:pPr algn="just">
              <a:lnSpc>
                <a:spcPct val="90000"/>
              </a:lnSpc>
              <a:buBlip>
                <a:blip r:embed="rId1"/>
              </a:buBlip>
            </a:pPr>
            <a:r>
              <a:rPr lang="zh-CN" altLang="en-US" sz="3600" b="1" dirty="0">
                <a:solidFill>
                  <a:srgbClr val="FD1A09"/>
                </a:solidFill>
              </a:rPr>
              <a:t>学法指导：朗读法、自主探究法、交流合作法</a:t>
            </a:r>
            <a:endParaRPr lang="zh-CN" altLang="en-US" sz="3600" b="1">
              <a:solidFill>
                <a:srgbClr val="FD1A0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7651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charRg st="18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651">
                                            <p:txEl>
                                              <p:charRg st="18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60" name="矩形 45059"/>
          <p:cNvSpPr/>
          <p:nvPr/>
        </p:nvSpPr>
        <p:spPr>
          <a:xfrm>
            <a:off x="1908175" y="765175"/>
            <a:ext cx="6119813" cy="4235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教学程序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导入新课</a:t>
            </a:r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――</a:t>
            </a:r>
            <a:endParaRPr lang="en-US" altLang="zh-CN" sz="3200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了解作者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――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疏通文意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――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课文赏析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――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拓展实践</a:t>
            </a:r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-----</a:t>
            </a:r>
            <a:endParaRPr lang="en-US" altLang="zh-CN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</a:t>
            </a: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课堂小结</a:t>
            </a:r>
            <a:endParaRPr lang="zh-CN" altLang="en-US" sz="3200" b="1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  <a:buClr>
                <a:srgbClr val="000000"/>
              </a:buClr>
            </a:pPr>
            <a:endParaRPr lang="zh-CN" altLang="en-US" sz="3200" b="1" dirty="0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6" name="图片 44035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矩形 44036"/>
          <p:cNvSpPr>
            <a:spLocks noRot="1"/>
          </p:cNvSpPr>
          <p:nvPr/>
        </p:nvSpPr>
        <p:spPr>
          <a:xfrm>
            <a:off x="0" y="0"/>
            <a:ext cx="3276600" cy="13843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4400" b="0" i="0" u="none" kern="1200" baseline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 b="1" dirty="0">
                <a:solidFill>
                  <a:srgbClr val="0000FF"/>
                </a:solidFill>
              </a:rPr>
              <a:t>教学过程</a:t>
            </a: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4038" name="矩形 44037"/>
          <p:cNvSpPr>
            <a:spLocks noRot="1"/>
          </p:cNvSpPr>
          <p:nvPr/>
        </p:nvSpPr>
        <p:spPr>
          <a:xfrm>
            <a:off x="1403350" y="1196975"/>
            <a:ext cx="7740650" cy="36004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•"/>
              <a:defRPr sz="32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8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Font typeface="Tahoma" panose="020B0604030504040204" pitchFamily="34" charset="0"/>
              <a:buChar char="•"/>
              <a:defRPr sz="24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Tahoma" panose="020B0604030504040204" pitchFamily="34" charset="0"/>
              <a:buChar char="–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</a:lstStyle>
          <a:p>
            <a:pPr lvl="0" algn="just">
              <a:lnSpc>
                <a:spcPct val="90000"/>
              </a:lnSpc>
              <a:buNone/>
            </a:pPr>
            <a:r>
              <a:rPr lang="en-US" altLang="zh-CN" dirty="0">
                <a:solidFill>
                  <a:srgbClr val="FD1A0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zh-CN" altLang="en-US" sz="2400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（一）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激趣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导入：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</a:rPr>
              <a:t>刘大杰带我们领略了巴东三峡的奇险秀丽，赵丽宏带我们欣赏了周庄水乡的诗情画意，冯君莉让我们感受了青海湖的神奇美妙，今天我们将穿越时空，跟随柳宗元走进奇特的小石潭。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buNone/>
            </a:pPr>
            <a:r>
              <a:rPr lang="zh-CN" altLang="en-US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lnSpc>
                <a:spcPct val="90000"/>
              </a:lnSpc>
              <a:buNone/>
            </a:pPr>
            <a:endParaRPr lang="zh-CN" altLang="en-US" b="1" dirty="0">
              <a:solidFill>
                <a:srgbClr val="FFFF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4040" name="文本框 44039"/>
          <p:cNvSpPr txBox="1"/>
          <p:nvPr/>
        </p:nvSpPr>
        <p:spPr>
          <a:xfrm>
            <a:off x="1979613" y="4365625"/>
            <a:ext cx="6481762" cy="2043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（二）走近作者，了解背景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学生交流收集到的资料。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教师补充说明。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038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0" end="1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4038">
                                            <p:txEl>
                                              <p:charRg st="10" end="1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>
                                            <p:txEl>
                                              <p:charRg st="100" end="10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4038">
                                            <p:txEl>
                                              <p:charRg st="100" end="10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  <p:bldP spid="44038" grpId="0" build="p"/>
      <p:bldP spid="440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2" name="文本框 32771"/>
          <p:cNvSpPr txBox="1"/>
          <p:nvPr/>
        </p:nvSpPr>
        <p:spPr>
          <a:xfrm>
            <a:off x="0" y="0"/>
            <a:ext cx="9144000" cy="773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（三）整体感知，走进</a:t>
            </a: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小石潭</a:t>
            </a:r>
            <a:r>
              <a:rPr lang="en-US" altLang="zh-CN" sz="280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8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朗读课文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听读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自读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齐读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男女生分读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要求：读出字音，读出节奏，读出语气，读出情感。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细读课文，疏通文意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形式：小组合作学习，结合注释疏通全文，勾画疑难词句，共同讨论。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教师点拨，强调重点词句。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3.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课堂检测，巩固基础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1)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解释红色的词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从小丘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西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行百二十步      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日光下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澈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en-US" altLang="zh-CN" sz="240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斗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折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蛇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行，明灭可见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d.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清   水尤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冽      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e.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可   潭中鱼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百许头    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f. 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以    全石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为底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以其境过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              不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知其源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其境过清 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）用现代汉语解释句子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a.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青树翠蔓，蒙络摇缀，参差披拂。     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B.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凄神寒骨，悄怆幽邃。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c.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其岸势犬牙差互，不可知其源。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cean">
  <a:themeElements>
    <a:clrScheme name="">
      <a:dk1>
        <a:srgbClr val="FFFFFF"/>
      </a:dk1>
      <a:lt1>
        <a:srgbClr val="000099"/>
      </a:lt1>
      <a:dk2>
        <a:srgbClr val="FFFFFF"/>
      </a:dk2>
      <a:lt2>
        <a:srgbClr val="010199"/>
      </a:lt2>
      <a:accent1>
        <a:srgbClr val="33CCCC"/>
      </a:accent1>
      <a:accent2>
        <a:srgbClr val="00C600"/>
      </a:accent2>
      <a:accent3>
        <a:srgbClr val="AAAACA"/>
      </a:accent3>
      <a:accent4>
        <a:srgbClr val="DCDCDC"/>
      </a:accent4>
      <a:accent5>
        <a:srgbClr val="ADE2E2"/>
      </a:accent5>
      <a:accent6>
        <a:srgbClr val="00B100"/>
      </a:accent6>
      <a:hlink>
        <a:srgbClr val="FFCC00"/>
      </a:hlink>
      <a:folHlink>
        <a:srgbClr val="6699FF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000099"/>
        </a:lt1>
        <a:dk2>
          <a:srgbClr val="FFFFFF"/>
        </a:dk2>
        <a:lt2>
          <a:srgbClr val="010199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CDCDC"/>
        </a:accent4>
        <a:accent5>
          <a:srgbClr val="ADE2E2"/>
        </a:accent5>
        <a:accent6>
          <a:srgbClr val="00B100"/>
        </a:accent6>
        <a:hlink>
          <a:srgbClr val="FFCC00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D93FF"/>
        </a:lt1>
        <a:dk2>
          <a:srgbClr val="FFFFFF"/>
        </a:dk2>
        <a:lt2>
          <a:srgbClr val="000066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CDCDC"/>
        </a:accent4>
        <a:accent5>
          <a:srgbClr val="B9B9FF"/>
        </a:accent5>
        <a:accent6>
          <a:srgbClr val="8989E5"/>
        </a:accent6>
        <a:hlink>
          <a:srgbClr val="FF33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72E88"/>
        </a:lt1>
        <a:dk2>
          <a:srgbClr val="FFFFFF"/>
        </a:dk2>
        <a:lt2>
          <a:srgbClr val="000000"/>
        </a:lt2>
        <a:accent1>
          <a:srgbClr val="FF6600"/>
        </a:accent1>
        <a:accent2>
          <a:srgbClr val="FFCC00"/>
        </a:accent2>
        <a:accent3>
          <a:srgbClr val="B5ACC4"/>
        </a:accent3>
        <a:accent4>
          <a:srgbClr val="DCDCDC"/>
        </a:accent4>
        <a:accent5>
          <a:srgbClr val="FFB9AA"/>
        </a:accent5>
        <a:accent6>
          <a:srgbClr val="E5B700"/>
        </a:accent6>
        <a:hlink>
          <a:srgbClr val="33CCCC"/>
        </a:hlink>
        <a:folHlink>
          <a:srgbClr val="36CC6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003366"/>
        </a:lt2>
        <a:accent1>
          <a:srgbClr val="9966FF"/>
        </a:accent1>
        <a:accent2>
          <a:srgbClr val="00CC66"/>
        </a:accent2>
        <a:accent3>
          <a:srgbClr val="B9B9CA"/>
        </a:accent3>
        <a:accent4>
          <a:srgbClr val="DCDCDC"/>
        </a:accent4>
        <a:accent5>
          <a:srgbClr val="CAB9FF"/>
        </a:accent5>
        <a:accent6>
          <a:srgbClr val="00B75B"/>
        </a:accent6>
        <a:hlink>
          <a:srgbClr val="65C8FF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336600"/>
        </a:lt1>
        <a:dk2>
          <a:srgbClr val="FFFFFF"/>
        </a:dk2>
        <a:lt2>
          <a:srgbClr val="000000"/>
        </a:lt2>
        <a:accent1>
          <a:srgbClr val="B7C533"/>
        </a:accent1>
        <a:accent2>
          <a:srgbClr val="CCCCFF"/>
        </a:accent2>
        <a:accent3>
          <a:srgbClr val="ADB9AA"/>
        </a:accent3>
        <a:accent4>
          <a:srgbClr val="DCDCDC"/>
        </a:accent4>
        <a:accent5>
          <a:srgbClr val="D7DEAD"/>
        </a:accent5>
        <a:accent6>
          <a:srgbClr val="B7B7E5"/>
        </a:accent6>
        <a:hlink>
          <a:srgbClr val="FFFFCC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6B80"/>
        </a:lt1>
        <a:dk2>
          <a:srgbClr val="C1CB75"/>
        </a:dk2>
        <a:lt2>
          <a:srgbClr val="000000"/>
        </a:lt2>
        <a:accent1>
          <a:srgbClr val="6F8406"/>
        </a:accent1>
        <a:accent2>
          <a:srgbClr val="D9E288"/>
        </a:accent2>
        <a:accent3>
          <a:srgbClr val="AABAC1"/>
        </a:accent3>
        <a:accent4>
          <a:srgbClr val="DCDCDC"/>
        </a:accent4>
        <a:accent5>
          <a:srgbClr val="BBC2AA"/>
        </a:accent5>
        <a:accent6>
          <a:srgbClr val="C2CA79"/>
        </a:accent6>
        <a:hlink>
          <a:srgbClr val="00CC00"/>
        </a:hlink>
        <a:folHlink>
          <a:srgbClr val="C0FF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6600"/>
        </a:lt1>
        <a:dk2>
          <a:srgbClr val="FFFFFF"/>
        </a:dk2>
        <a:lt2>
          <a:srgbClr val="5F5F5F"/>
        </a:lt2>
        <a:accent1>
          <a:srgbClr val="CC6600"/>
        </a:accent1>
        <a:accent2>
          <a:srgbClr val="FF6600"/>
        </a:accent2>
        <a:accent3>
          <a:srgbClr val="FFB9AA"/>
        </a:accent3>
        <a:accent4>
          <a:srgbClr val="DCDCDC"/>
        </a:accent4>
        <a:accent5>
          <a:srgbClr val="E2B9AA"/>
        </a:accent5>
        <a:accent6>
          <a:srgbClr val="E55B00"/>
        </a:accent6>
        <a:hlink>
          <a:srgbClr val="FFFF99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FFBA2F"/>
        </a:lt1>
        <a:dk2>
          <a:srgbClr val="A50021"/>
        </a:dk2>
        <a:lt2>
          <a:srgbClr val="000000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CDCDC"/>
        </a:accent4>
        <a:accent5>
          <a:srgbClr val="FFB9AA"/>
        </a:accent5>
        <a:accent6>
          <a:srgbClr val="B75B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0</TotalTime>
  <Words>1618</Words>
  <Application>WPS 演示</Application>
  <PresentationFormat>在屏幕上显示</PresentationFormat>
  <Paragraphs>122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Tahoma</vt:lpstr>
      <vt:lpstr>Times New Roman</vt:lpstr>
      <vt:lpstr>微软雅黑</vt:lpstr>
      <vt:lpstr>Calibri</vt:lpstr>
      <vt:lpstr>Arial Unicode MS</vt:lpstr>
      <vt:lpstr>Ocean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说教法、学法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Administrator</cp:lastModifiedBy>
  <cp:revision>13</cp:revision>
  <dcterms:created xsi:type="dcterms:W3CDTF">2009-10-24T06:56:00Z</dcterms:created>
  <dcterms:modified xsi:type="dcterms:W3CDTF">2017-04-16T03:10:04Z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2052-10.1.0.6120</vt:lpwstr>
  </property>
</Properties>
</file>