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sldIdLst>
    <p:sldId id="257" r:id="rId2"/>
    <p:sldId id="318" r:id="rId3"/>
    <p:sldId id="258" r:id="rId4"/>
    <p:sldId id="268" r:id="rId5"/>
    <p:sldId id="259" r:id="rId6"/>
    <p:sldId id="260" r:id="rId7"/>
    <p:sldId id="261" r:id="rId8"/>
    <p:sldId id="263" r:id="rId9"/>
    <p:sldId id="262" r:id="rId10"/>
    <p:sldId id="316" r:id="rId11"/>
    <p:sldId id="277" r:id="rId12"/>
    <p:sldId id="265" r:id="rId13"/>
    <p:sldId id="278" r:id="rId14"/>
    <p:sldId id="279" r:id="rId15"/>
    <p:sldId id="272" r:id="rId16"/>
    <p:sldId id="266" r:id="rId17"/>
    <p:sldId id="271" r:id="rId18"/>
    <p:sldId id="270" r:id="rId19"/>
    <p:sldId id="276" r:id="rId20"/>
    <p:sldId id="269" r:id="rId21"/>
    <p:sldId id="282" r:id="rId22"/>
    <p:sldId id="283" r:id="rId23"/>
    <p:sldId id="314" r:id="rId24"/>
    <p:sldId id="284" r:id="rId25"/>
    <p:sldId id="287" r:id="rId26"/>
    <p:sldId id="280" r:id="rId27"/>
    <p:sldId id="292" r:id="rId28"/>
    <p:sldId id="298" r:id="rId29"/>
    <p:sldId id="297" r:id="rId30"/>
    <p:sldId id="291" r:id="rId31"/>
    <p:sldId id="294" r:id="rId32"/>
    <p:sldId id="293" r:id="rId33"/>
    <p:sldId id="313" r:id="rId34"/>
    <p:sldId id="281" r:id="rId35"/>
    <p:sldId id="285" r:id="rId36"/>
    <p:sldId id="288" r:id="rId37"/>
    <p:sldId id="286" r:id="rId38"/>
    <p:sldId id="305" r:id="rId39"/>
    <p:sldId id="290" r:id="rId40"/>
    <p:sldId id="315" r:id="rId41"/>
    <p:sldId id="289" r:id="rId42"/>
    <p:sldId id="301" r:id="rId43"/>
    <p:sldId id="302" r:id="rId44"/>
    <p:sldId id="307" r:id="rId45"/>
    <p:sldId id="308" r:id="rId46"/>
    <p:sldId id="309" r:id="rId47"/>
    <p:sldId id="310" r:id="rId48"/>
    <p:sldId id="306" r:id="rId49"/>
    <p:sldId id="317" r:id="rId50"/>
    <p:sldId id="349" r:id="rId51"/>
    <p:sldId id="329" r:id="rId52"/>
    <p:sldId id="323" r:id="rId53"/>
    <p:sldId id="353" r:id="rId54"/>
    <p:sldId id="325" r:id="rId55"/>
    <p:sldId id="326" r:id="rId56"/>
    <p:sldId id="327" r:id="rId57"/>
    <p:sldId id="354" r:id="rId58"/>
    <p:sldId id="333" r:id="rId59"/>
    <p:sldId id="352" r:id="rId60"/>
    <p:sldId id="335" r:id="rId61"/>
    <p:sldId id="338" r:id="rId62"/>
    <p:sldId id="339" r:id="rId63"/>
    <p:sldId id="340" r:id="rId64"/>
    <p:sldId id="341" r:id="rId65"/>
    <p:sldId id="332" r:id="rId66"/>
    <p:sldId id="342" r:id="rId67"/>
    <p:sldId id="343" r:id="rId68"/>
    <p:sldId id="344" r:id="rId69"/>
    <p:sldId id="345" r:id="rId70"/>
    <p:sldId id="346" r:id="rId71"/>
    <p:sldId id="348" r:id="rId72"/>
    <p:sldId id="331" r:id="rId73"/>
    <p:sldId id="322" r:id="rId74"/>
    <p:sldId id="321" r:id="rId75"/>
    <p:sldId id="320" r:id="rId76"/>
    <p:sldId id="356" r:id="rId77"/>
    <p:sldId id="357" r:id="rId78"/>
    <p:sldId id="358" r:id="rId79"/>
    <p:sldId id="355" r:id="rId80"/>
    <p:sldId id="359" r:id="rId81"/>
    <p:sldId id="364" r:id="rId82"/>
    <p:sldId id="361" r:id="rId83"/>
    <p:sldId id="365" r:id="rId84"/>
    <p:sldId id="366" r:id="rId85"/>
    <p:sldId id="367" r:id="rId86"/>
    <p:sldId id="368" r:id="rId87"/>
    <p:sldId id="369" r:id="rId88"/>
    <p:sldId id="370" r:id="rId89"/>
    <p:sldId id="381" r:id="rId90"/>
    <p:sldId id="319" r:id="rId91"/>
    <p:sldId id="371" r:id="rId92"/>
    <p:sldId id="372" r:id="rId93"/>
    <p:sldId id="373" r:id="rId94"/>
    <p:sldId id="374" r:id="rId95"/>
    <p:sldId id="375" r:id="rId96"/>
    <p:sldId id="376" r:id="rId97"/>
    <p:sldId id="377" r:id="rId98"/>
    <p:sldId id="378" r:id="rId99"/>
    <p:sldId id="379" r:id="rId100"/>
    <p:sldId id="380" r:id="rId101"/>
    <p:sldId id="360" r:id="rId10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FFFF"/>
    <a:srgbClr val="FFCCFF"/>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37" d="100"/>
        <a:sy n="37" d="100"/>
      </p:scale>
      <p:origin x="0" y="1764"/>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981200"/>
            <a:ext cx="7772400" cy="1876428"/>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857628"/>
            <a:ext cx="6400800" cy="17532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86644" y="274640"/>
            <a:ext cx="1400156" cy="5851525"/>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0"/>
            <a:ext cx="6829444"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4150"/>
            <a:ext cx="7772400" cy="1860850"/>
          </a:xfrm>
        </p:spPr>
        <p:txBody>
          <a:bodyPr anchor="t"/>
          <a:lstStyle>
            <a:lvl1pPr algn="l">
              <a:defRPr sz="44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2356428"/>
            <a:ext cx="7772400" cy="15012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86319D-735C-4AE7-A314-9194C689D81D}" type="slidenum">
              <a:rPr lang="zh-CN" altLang="en-US" smtClean="0"/>
              <a:pPr/>
              <a:t>‹#›</a:t>
            </a:fld>
            <a:endParaRPr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26258" y="381000"/>
            <a:ext cx="2667000" cy="1833554"/>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352800" y="380999"/>
            <a:ext cx="5410200" cy="574516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326258" y="2214554"/>
            <a:ext cx="2667000" cy="39121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p:cNvGrpSpPr/>
          <p:nvPr/>
        </p:nvGrpSpPr>
        <p:grpSpPr>
          <a:xfrm>
            <a:off x="1580474" y="553734"/>
            <a:ext cx="7349244" cy="4741531"/>
            <a:chOff x="428596" y="553734"/>
            <a:chExt cx="7349244" cy="4741531"/>
          </a:xfrm>
        </p:grpSpPr>
        <p:sp>
          <p:nvSpPr>
            <p:cNvPr id="16" name="矩形 15"/>
            <p:cNvSpPr/>
            <p:nvPr userDrawn="1"/>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userDrawn="1"/>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userDrawn="1"/>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图片占位符 2"/>
          <p:cNvSpPr>
            <a:spLocks noGrp="1"/>
          </p:cNvSpPr>
          <p:nvPr>
            <p:ph type="pic" idx="1"/>
          </p:nvPr>
        </p:nvSpPr>
        <p:spPr>
          <a:xfrm>
            <a:off x="1651912" y="612776"/>
            <a:ext cx="7215238" cy="4602175"/>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useBgFill="1">
        <p:nvSpPr>
          <p:cNvPr id="2" name="标题 1"/>
          <p:cNvSpPr>
            <a:spLocks noGrp="1"/>
          </p:cNvSpPr>
          <p:nvPr>
            <p:ph type="title"/>
          </p:nvPr>
        </p:nvSpPr>
        <p:spPr>
          <a:xfrm>
            <a:off x="0" y="595295"/>
            <a:ext cx="1357290" cy="5691227"/>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714480" y="5481658"/>
            <a:ext cx="7215238"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AF3D262-572D-4B64-A926-24D8B6A56565}" type="datetimeFigureOut">
              <a:rPr lang="zh-CN" altLang="en-US" smtClean="0"/>
              <a:pPr/>
              <a:t>2018/11/30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86319D-735C-4AE7-A314-9194C689D81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72440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8878" y="6483997"/>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DAF3D262-572D-4B64-A926-24D8B6A56565}" type="datetimeFigureOut">
              <a:rPr lang="zh-CN" altLang="en-US" smtClean="0"/>
              <a:pPr/>
              <a:t>2018/11/30</a:t>
            </a:fld>
            <a:endParaRPr lang="zh-CN" altLang="en-US"/>
          </a:p>
        </p:txBody>
      </p:sp>
      <p:sp>
        <p:nvSpPr>
          <p:cNvPr id="5" name="页脚占位符 4"/>
          <p:cNvSpPr>
            <a:spLocks noGrp="1"/>
          </p:cNvSpPr>
          <p:nvPr>
            <p:ph type="ftr" sz="quarter" idx="3"/>
          </p:nvPr>
        </p:nvSpPr>
        <p:spPr>
          <a:xfrm>
            <a:off x="3124200" y="6483997"/>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2644" y="6483997"/>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AE86319D-735C-4AE7-A314-9194C689D81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baike.baidu.com/item/%E5%9B%9B%E5%B7%9D/212569" TargetMode="External"/><Relationship Id="rId2" Type="http://schemas.openxmlformats.org/officeDocument/2006/relationships/hyperlink" Target="https://baike.baidu.com/item/%E6%9D%8E%E7%99%BD/1043"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so.gushiwen.org/authorv_515ea88d1858.aspx" TargetMode="External"/><Relationship Id="rId2" Type="http://schemas.openxmlformats.org/officeDocument/2006/relationships/hyperlink" Target="https://so.gushiwen.org/shiwenv_514b8bc0ee4f.aspx"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photo.blog.sina.com.cn/showpic.html"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hyperlink" Target="http://baike.baidu.com/subview/80869/6510919.htm" TargetMode="External"/><Relationship Id="rId2" Type="http://schemas.openxmlformats.org/officeDocument/2006/relationships/hyperlink" Target="http://baike.baidu.com/view/6028.htm"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http://baike.baidu.com/view/43698.htm" TargetMode="External"/><Relationship Id="rId2" Type="http://schemas.openxmlformats.org/officeDocument/2006/relationships/hyperlink" Target="http://baike.baidu.com/subview/80869/6510919.htm"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hyperlink" Target="http://baike.baidu.com/view/2370.htm"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hyperlink" Target="https://baike.baidu.com/item/%E6%B9%98%E6%8A%A5/1275098" TargetMode="External"/><Relationship Id="rId3" Type="http://schemas.openxmlformats.org/officeDocument/2006/relationships/hyperlink" Target="https://baike.baidu.com/item/%E6%B9%96%E5%8D%97/228213" TargetMode="External"/><Relationship Id="rId7" Type="http://schemas.openxmlformats.org/officeDocument/2006/relationships/hyperlink" Target="https://baike.baidu.com/item/%E6%97%B6%E5%8A%A1%E5%AD%A6%E5%A0%82/1619823" TargetMode="External"/><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hyperlink" Target="https://baike.baidu.com/item/%E4%BB%81%E5%AD%A6/7228707" TargetMode="External"/><Relationship Id="rId11" Type="http://schemas.openxmlformats.org/officeDocument/2006/relationships/hyperlink" Target="https://baike.baidu.com/item/%E6%88%8A%E6%88%8C%E5%85%AD%E5%90%9B%E5%AD%90/395363" TargetMode="External"/><Relationship Id="rId5" Type="http://schemas.openxmlformats.org/officeDocument/2006/relationships/hyperlink" Target="https://baike.baidu.com/item/%E7%BB%B4%E6%96%B0%E6%B4%BE/10841975" TargetMode="External"/><Relationship Id="rId10" Type="http://schemas.openxmlformats.org/officeDocument/2006/relationships/hyperlink" Target="https://baike.baidu.com/item/%E6%88%8A%E6%88%8C%E5%8F%98%E6%B3%95/316808" TargetMode="External"/><Relationship Id="rId4" Type="http://schemas.openxmlformats.org/officeDocument/2006/relationships/hyperlink" Target="https://baike.baidu.com/item/%E6%B5%8F%E9%98%B3/1006909" TargetMode="External"/><Relationship Id="rId9" Type="http://schemas.openxmlformats.org/officeDocument/2006/relationships/hyperlink" Target="https://baike.baidu.com/item/%E5%85%89%E7%BB%AA/558952" TargetMode="External"/></Relationships>
</file>

<file path=ppt/slides/_rels/slide7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so.gushiwen.org/authorv_7c1cdd864767.aspx"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hyperlink" Target="https://baike.baidu.com/item/%E5%B9%B3%E7%BE%8C%E5%B3%A1" TargetMode="External"/><Relationship Id="rId13" Type="http://schemas.openxmlformats.org/officeDocument/2006/relationships/hyperlink" Target="https://baike.baidu.com/item/%E5%B7%B4%E5%8E%BF" TargetMode="External"/><Relationship Id="rId3" Type="http://schemas.openxmlformats.org/officeDocument/2006/relationships/hyperlink" Target="https://baike.baidu.com/item/%E5%B3%A8%E7%9C%89%E5%B1%B1%E5%B8%82" TargetMode="External"/><Relationship Id="rId7" Type="http://schemas.openxmlformats.org/officeDocument/2006/relationships/hyperlink" Target="https://baike.baidu.com/item/%E5%98%89%E5%B7%9E%E5%B0%8F%E4%B8%89%E5%B3%A1" TargetMode="External"/><Relationship Id="rId12" Type="http://schemas.openxmlformats.org/officeDocument/2006/relationships/hyperlink" Target="https://baike.baidu.com/item/%E8%A5%BF%E9%99%B5%E5%B3%A1" TargetMode="External"/><Relationship Id="rId2" Type="http://schemas.openxmlformats.org/officeDocument/2006/relationships/hyperlink" Target="https://baike.baidu.com/pic/%E5%B3%A8%E7%9C%89%E5%B1%B1%E6%9C%88%E6%AD%8C/2635/0/060828381f30e924e63811a849086e061c95f78f?fr=lemma&amp;ct=single" TargetMode="External"/><Relationship Id="rId1" Type="http://schemas.openxmlformats.org/officeDocument/2006/relationships/slideLayout" Target="../slideLayouts/slideLayout7.xml"/><Relationship Id="rId6" Type="http://schemas.openxmlformats.org/officeDocument/2006/relationships/hyperlink" Target="https://baike.baidu.com/item/%E4%B9%90%E5%B1%B1%E5%8E%BF%E5%BF%97" TargetMode="External"/><Relationship Id="rId11" Type="http://schemas.openxmlformats.org/officeDocument/2006/relationships/hyperlink" Target="https://baike.baidu.com/item/%E5%B7%AB%E5%B3%A1" TargetMode="External"/><Relationship Id="rId5" Type="http://schemas.openxmlformats.org/officeDocument/2006/relationships/hyperlink" Target="https://baike.baidu.com/item/%E5%A4%A7%E6%B8%A1%E6%B2%B3/3380" TargetMode="External"/><Relationship Id="rId10" Type="http://schemas.openxmlformats.org/officeDocument/2006/relationships/hyperlink" Target="https://baike.baidu.com/item/%E7%9E%BF%E5%A1%98%E5%B3%A1" TargetMode="External"/><Relationship Id="rId4" Type="http://schemas.openxmlformats.org/officeDocument/2006/relationships/hyperlink" Target="https://baike.baidu.com/item/%E9%9D%92%E8%A1%A3%E6%B1%9F" TargetMode="External"/><Relationship Id="rId9" Type="http://schemas.openxmlformats.org/officeDocument/2006/relationships/hyperlink" Target="https://baike.baidu.com/item/%E9%95%BF%E6%B1%9F%E4%B8%89%E5%B3%A1/371964"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204864"/>
            <a:ext cx="6552728" cy="212365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6600" dirty="0" smtClean="0"/>
              <a:t>课外古诗词诵读</a:t>
            </a:r>
            <a:endParaRPr lang="en-US" altLang="zh-CN" sz="6600" dirty="0" smtClean="0"/>
          </a:p>
          <a:p>
            <a:r>
              <a:rPr lang="zh-CN" altLang="en-US" sz="6600" dirty="0" smtClean="0"/>
              <a:t>           共</a:t>
            </a:r>
            <a:r>
              <a:rPr lang="en-US" altLang="zh-CN" sz="6600" dirty="0" smtClean="0"/>
              <a:t>8</a:t>
            </a:r>
            <a:r>
              <a:rPr lang="zh-CN" altLang="en-US" sz="6600" dirty="0" smtClean="0"/>
              <a:t>首</a:t>
            </a:r>
            <a:endParaRPr lang="zh-CN" altLang="en-US" sz="6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04664"/>
            <a:ext cx="8424936"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en-US" altLang="zh-CN" sz="3600" b="1" dirty="0" smtClean="0">
                <a:latin typeface="宋体" pitchFamily="2" charset="-122"/>
                <a:ea typeface="宋体" pitchFamily="2" charset="-122"/>
              </a:rPr>
              <a:t>《</a:t>
            </a:r>
            <a:r>
              <a:rPr lang="zh-CN" altLang="en-US" sz="3600" b="1" dirty="0" smtClean="0">
                <a:latin typeface="宋体" pitchFamily="2" charset="-122"/>
                <a:ea typeface="宋体" pitchFamily="2" charset="-122"/>
              </a:rPr>
              <a:t>峨眉山月歌</a:t>
            </a:r>
            <a:r>
              <a:rPr lang="en-US" altLang="zh-CN" sz="3600" b="1" dirty="0" smtClean="0">
                <a:latin typeface="宋体" pitchFamily="2" charset="-122"/>
                <a:ea typeface="宋体" pitchFamily="2" charset="-122"/>
              </a:rPr>
              <a:t>》</a:t>
            </a:r>
            <a:r>
              <a:rPr lang="zh-CN" altLang="en-US" sz="3600" b="1" dirty="0" smtClean="0">
                <a:latin typeface="宋体" pitchFamily="2" charset="-122"/>
                <a:ea typeface="宋体" pitchFamily="2" charset="-122"/>
              </a:rPr>
              <a:t>是唐代伟大诗人李白的诗作。这是李白初次出四川时创作的一首诗，</a:t>
            </a:r>
            <a:r>
              <a:rPr lang="zh-CN" altLang="en-US" sz="3600" b="1" u="sng" dirty="0" smtClean="0">
                <a:solidFill>
                  <a:srgbClr val="3333FF"/>
                </a:solidFill>
                <a:latin typeface="宋体" pitchFamily="2" charset="-122"/>
                <a:ea typeface="宋体" pitchFamily="2" charset="-122"/>
              </a:rPr>
              <a:t>心情是复杂的：</a:t>
            </a:r>
            <a:endParaRPr lang="en-US" altLang="zh-CN" sz="3600" b="1" u="sng" dirty="0" smtClean="0">
              <a:solidFill>
                <a:srgbClr val="3333FF"/>
              </a:solidFill>
              <a:latin typeface="宋体" pitchFamily="2" charset="-122"/>
              <a:ea typeface="宋体" pitchFamily="2" charset="-122"/>
            </a:endParaRPr>
          </a:p>
          <a:p>
            <a:pPr>
              <a:lnSpc>
                <a:spcPct val="200000"/>
              </a:lnSpc>
            </a:pPr>
            <a:r>
              <a:rPr lang="zh-CN" altLang="en-US" sz="3600" b="1" u="sng" dirty="0" smtClean="0">
                <a:solidFill>
                  <a:srgbClr val="FF0000"/>
                </a:solidFill>
                <a:latin typeface="宋体" pitchFamily="2" charset="-122"/>
                <a:ea typeface="宋体" pitchFamily="2" charset="-122"/>
              </a:rPr>
              <a:t>   （</a:t>
            </a:r>
            <a:r>
              <a:rPr lang="en-US" altLang="zh-CN" sz="3600" b="1" u="sng" dirty="0" smtClean="0">
                <a:solidFill>
                  <a:srgbClr val="FF0000"/>
                </a:solidFill>
                <a:latin typeface="宋体" pitchFamily="2" charset="-122"/>
                <a:ea typeface="宋体" pitchFamily="2" charset="-122"/>
              </a:rPr>
              <a:t>1</a:t>
            </a:r>
            <a:r>
              <a:rPr lang="zh-CN" altLang="en-US" sz="3600" b="1" u="sng" dirty="0" smtClean="0">
                <a:solidFill>
                  <a:srgbClr val="FF0000"/>
                </a:solidFill>
                <a:latin typeface="宋体" pitchFamily="2" charset="-122"/>
                <a:ea typeface="宋体" pitchFamily="2" charset="-122"/>
              </a:rPr>
              <a:t>）出川的喜悦；</a:t>
            </a:r>
            <a:endParaRPr lang="en-US" altLang="zh-CN" sz="3600" b="1" u="sng" dirty="0" smtClean="0">
              <a:solidFill>
                <a:srgbClr val="FF0000"/>
              </a:solidFill>
              <a:latin typeface="宋体" pitchFamily="2" charset="-122"/>
              <a:ea typeface="宋体" pitchFamily="2" charset="-122"/>
            </a:endParaRPr>
          </a:p>
          <a:p>
            <a:pPr>
              <a:lnSpc>
                <a:spcPct val="200000"/>
              </a:lnSpc>
            </a:pPr>
            <a:r>
              <a:rPr lang="zh-CN" altLang="en-US" sz="3600" b="1" u="sng" dirty="0" smtClean="0">
                <a:solidFill>
                  <a:srgbClr val="FF0000"/>
                </a:solidFill>
                <a:latin typeface="宋体" pitchFamily="2" charset="-122"/>
                <a:ea typeface="宋体" pitchFamily="2" charset="-122"/>
              </a:rPr>
              <a:t>   （</a:t>
            </a:r>
            <a:r>
              <a:rPr lang="en-US" altLang="zh-CN" sz="3600" b="1" u="sng" dirty="0" smtClean="0">
                <a:solidFill>
                  <a:srgbClr val="FF0000"/>
                </a:solidFill>
                <a:latin typeface="宋体" pitchFamily="2" charset="-122"/>
                <a:ea typeface="宋体" pitchFamily="2" charset="-122"/>
              </a:rPr>
              <a:t>2</a:t>
            </a:r>
            <a:r>
              <a:rPr lang="zh-CN" altLang="en-US" sz="3600" b="1" u="sng" dirty="0" smtClean="0">
                <a:solidFill>
                  <a:srgbClr val="FF0000"/>
                </a:solidFill>
                <a:latin typeface="宋体" pitchFamily="2" charset="-122"/>
                <a:ea typeface="宋体" pitchFamily="2" charset="-122"/>
              </a:rPr>
              <a:t>）对故乡的不舍。</a:t>
            </a:r>
            <a:endParaRPr lang="en-US" altLang="zh-CN" sz="3600" b="1" u="sng" dirty="0" smtClean="0">
              <a:solidFill>
                <a:srgbClr val="FF000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836712"/>
            <a:ext cx="41044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6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潼关</a:t>
            </a:r>
            <a:r>
              <a:rPr lang="en-US" altLang="zh-CN" sz="3600" dirty="0" smtClean="0">
                <a:latin typeface="华文细黑" pitchFamily="2" charset="-122"/>
                <a:ea typeface="华文细黑" pitchFamily="2" charset="-122"/>
              </a:rPr>
              <a:t>》</a:t>
            </a:r>
            <a:r>
              <a:rPr lang="zh-CN" altLang="en-US" sz="3600" baseline="30000" dirty="0" smtClean="0">
                <a:latin typeface="华文细黑" pitchFamily="2" charset="-122"/>
                <a:ea typeface="华文细黑" pitchFamily="2" charset="-122"/>
              </a:rPr>
              <a:t> </a:t>
            </a:r>
            <a:endParaRPr lang="zh-CN" altLang="en-US" sz="3600" dirty="0" smtClean="0">
              <a:latin typeface="华文细黑" pitchFamily="2" charset="-122"/>
              <a:ea typeface="华文细黑" pitchFamily="2" charset="-122"/>
            </a:endParaRPr>
          </a:p>
          <a:p>
            <a:pPr>
              <a:lnSpc>
                <a:spcPct val="150000"/>
              </a:lnSpc>
            </a:pPr>
            <a:r>
              <a:rPr lang="zh-CN" altLang="en-US" sz="3600" dirty="0" smtClean="0">
                <a:latin typeface="华文细黑" pitchFamily="2" charset="-122"/>
                <a:ea typeface="华文细黑" pitchFamily="2" charset="-122"/>
              </a:rPr>
              <a:t>     清</a:t>
            </a:r>
            <a:r>
              <a:rPr lang="en-US" altLang="zh-CN" sz="3600" dirty="0" smtClean="0">
                <a:latin typeface="华文细黑" pitchFamily="2" charset="-122"/>
                <a:ea typeface="华文细黑" pitchFamily="2" charset="-122"/>
              </a:rPr>
              <a:t>·</a:t>
            </a:r>
            <a:r>
              <a:rPr lang="zh-CN" altLang="en-US" sz="3600" dirty="0" smtClean="0">
                <a:latin typeface="华文细黑" pitchFamily="2" charset="-122"/>
                <a:ea typeface="华文细黑" pitchFamily="2" charset="-122"/>
              </a:rPr>
              <a:t>谭嗣同</a:t>
            </a:r>
          </a:p>
          <a:p>
            <a:pPr>
              <a:lnSpc>
                <a:spcPct val="150000"/>
              </a:lnSpc>
            </a:pPr>
            <a:r>
              <a:rPr lang="zh-CN" altLang="en-US" sz="3600" dirty="0" smtClean="0">
                <a:latin typeface="华文细黑" pitchFamily="2" charset="-122"/>
                <a:ea typeface="华文细黑" pitchFamily="2" charset="-122"/>
              </a:rPr>
              <a:t>终古高云簇此城，</a:t>
            </a:r>
          </a:p>
          <a:p>
            <a:pPr>
              <a:lnSpc>
                <a:spcPct val="150000"/>
              </a:lnSpc>
            </a:pPr>
            <a:r>
              <a:rPr lang="zh-CN" altLang="en-US" sz="3600" dirty="0" smtClean="0">
                <a:latin typeface="华文细黑" pitchFamily="2" charset="-122"/>
                <a:ea typeface="华文细黑" pitchFamily="2" charset="-122"/>
              </a:rPr>
              <a:t>秋风吹散马蹄声。</a:t>
            </a:r>
          </a:p>
          <a:p>
            <a:pPr>
              <a:lnSpc>
                <a:spcPct val="150000"/>
              </a:lnSpc>
            </a:pPr>
            <a:r>
              <a:rPr lang="zh-CN" altLang="en-US" sz="3600" dirty="0" smtClean="0">
                <a:latin typeface="华文细黑" pitchFamily="2" charset="-122"/>
                <a:ea typeface="华文细黑" pitchFamily="2" charset="-122"/>
              </a:rPr>
              <a:t>河流大野犹嫌束，</a:t>
            </a:r>
          </a:p>
          <a:p>
            <a:pPr>
              <a:lnSpc>
                <a:spcPct val="150000"/>
              </a:lnSpc>
            </a:pPr>
            <a:r>
              <a:rPr lang="zh-CN" altLang="en-US" sz="3600" dirty="0" smtClean="0">
                <a:latin typeface="华文细黑" pitchFamily="2" charset="-122"/>
                <a:ea typeface="华文细黑" pitchFamily="2" charset="-122"/>
              </a:rPr>
              <a:t>山入潼关不解平</a:t>
            </a:r>
            <a:r>
              <a:rPr lang="zh-CN" altLang="en-US" sz="3600" baseline="300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a:t>
            </a:r>
            <a:endParaRPr lang="zh-CN" altLang="en-US" sz="3600" dirty="0">
              <a:latin typeface="华文细黑" pitchFamily="2" charset="-122"/>
              <a:ea typeface="华文细黑" pitchFamily="2" charset="-122"/>
            </a:endParaRPr>
          </a:p>
        </p:txBody>
      </p:sp>
      <p:pic>
        <p:nvPicPr>
          <p:cNvPr id="4" name="Picture 2" descr="http://images.69ys.com/paimai/2016/4/9/1521/paipin/201604091202451945133273.jpg"/>
          <p:cNvPicPr>
            <a:picLocks noChangeAspect="1" noChangeArrowheads="1"/>
          </p:cNvPicPr>
          <p:nvPr/>
        </p:nvPicPr>
        <p:blipFill>
          <a:blip r:embed="rId2" cstate="print"/>
          <a:srcRect/>
          <a:stretch>
            <a:fillRect/>
          </a:stretch>
        </p:blipFill>
        <p:spPr bwMode="auto">
          <a:xfrm>
            <a:off x="4932040" y="1916832"/>
            <a:ext cx="3842382" cy="2867472"/>
          </a:xfrm>
          <a:prstGeom prst="rect">
            <a:avLst/>
          </a:prstGeom>
          <a:noFill/>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988840"/>
            <a:ext cx="7056784" cy="193899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6000" dirty="0" smtClean="0"/>
              <a:t>作业：</a:t>
            </a:r>
            <a:endParaRPr lang="en-US" altLang="zh-CN" sz="6000" dirty="0" smtClean="0"/>
          </a:p>
          <a:p>
            <a:r>
              <a:rPr lang="zh-CN" altLang="en-US" sz="6000" dirty="0" smtClean="0"/>
              <a:t>背诵、默写这</a:t>
            </a:r>
            <a:r>
              <a:rPr lang="en-US" altLang="zh-CN" sz="6000" dirty="0" smtClean="0"/>
              <a:t>8</a:t>
            </a:r>
            <a:r>
              <a:rPr lang="zh-CN" altLang="en-US" sz="6000" dirty="0" smtClean="0"/>
              <a:t>首诗。</a:t>
            </a:r>
            <a:endParaRPr lang="zh-CN" altLang="en-US" sz="6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302359"/>
            <a:ext cx="4464496"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rgbClr val="7030A0"/>
                </a:solidFill>
                <a:latin typeface="华文行楷" pitchFamily="2" charset="-122"/>
                <a:ea typeface="华文行楷" pitchFamily="2" charset="-122"/>
              </a:rPr>
              <a:t>      峨眉山月歌  </a:t>
            </a:r>
            <a:endParaRPr lang="en-US" altLang="zh-CN" sz="4000" b="1" dirty="0" smtClean="0">
              <a:solidFill>
                <a:srgbClr val="7030A0"/>
              </a:solidFill>
              <a:latin typeface="华文行楷" pitchFamily="2" charset="-122"/>
              <a:ea typeface="华文行楷" pitchFamily="2" charset="-122"/>
            </a:endParaRPr>
          </a:p>
          <a:p>
            <a:pPr>
              <a:lnSpc>
                <a:spcPct val="150000"/>
              </a:lnSpc>
            </a:pPr>
            <a:r>
              <a:rPr lang="zh-CN" altLang="en-US" sz="4000" b="1" dirty="0" smtClean="0">
                <a:solidFill>
                  <a:srgbClr val="C00000"/>
                </a:solidFill>
                <a:latin typeface="华文行楷" pitchFamily="2" charset="-122"/>
                <a:ea typeface="华文行楷" pitchFamily="2" charset="-122"/>
              </a:rPr>
              <a:t>           李  白</a:t>
            </a:r>
            <a:endParaRPr lang="en-US" altLang="zh-CN" sz="4000" b="1" dirty="0" smtClean="0">
              <a:solidFill>
                <a:srgbClr val="C00000"/>
              </a:solidFill>
              <a:latin typeface="华文行楷" pitchFamily="2" charset="-122"/>
              <a:ea typeface="华文行楷" pitchFamily="2" charset="-122"/>
            </a:endParaRPr>
          </a:p>
          <a:p>
            <a:pPr>
              <a:lnSpc>
                <a:spcPct val="150000"/>
              </a:lnSpc>
            </a:pPr>
            <a:r>
              <a:rPr lang="zh-CN" altLang="en-US" sz="4000" dirty="0" smtClean="0">
                <a:latin typeface="华文行楷" pitchFamily="2" charset="-122"/>
                <a:ea typeface="华文行楷" pitchFamily="2" charset="-122"/>
              </a:rPr>
              <a:t>峨眉山月半轮秋，</a:t>
            </a:r>
            <a:endParaRPr lang="en-US" altLang="zh-CN" sz="4000" dirty="0" smtClean="0">
              <a:latin typeface="华文行楷" pitchFamily="2" charset="-122"/>
              <a:ea typeface="华文行楷" pitchFamily="2" charset="-122"/>
            </a:endParaRPr>
          </a:p>
          <a:p>
            <a:pPr>
              <a:lnSpc>
                <a:spcPct val="150000"/>
              </a:lnSpc>
            </a:pPr>
            <a:r>
              <a:rPr lang="zh-CN" altLang="en-US" sz="4000" dirty="0" smtClean="0">
                <a:latin typeface="华文行楷" pitchFamily="2" charset="-122"/>
                <a:ea typeface="华文行楷" pitchFamily="2" charset="-122"/>
              </a:rPr>
              <a:t>影入平羌江水流。</a:t>
            </a:r>
          </a:p>
          <a:p>
            <a:pPr>
              <a:lnSpc>
                <a:spcPct val="150000"/>
              </a:lnSpc>
            </a:pPr>
            <a:r>
              <a:rPr lang="zh-CN" altLang="en-US" sz="4000" dirty="0" smtClean="0">
                <a:latin typeface="华文行楷" pitchFamily="2" charset="-122"/>
                <a:ea typeface="华文行楷" pitchFamily="2" charset="-122"/>
              </a:rPr>
              <a:t>夜发清溪向三峡，</a:t>
            </a:r>
            <a:endParaRPr lang="en-US" altLang="zh-CN" sz="4000" dirty="0" smtClean="0">
              <a:latin typeface="华文行楷" pitchFamily="2" charset="-122"/>
              <a:ea typeface="华文行楷" pitchFamily="2" charset="-122"/>
            </a:endParaRPr>
          </a:p>
          <a:p>
            <a:pPr>
              <a:lnSpc>
                <a:spcPct val="150000"/>
              </a:lnSpc>
            </a:pPr>
            <a:r>
              <a:rPr lang="zh-CN" altLang="en-US" sz="4000" dirty="0" smtClean="0">
                <a:latin typeface="华文行楷" pitchFamily="2" charset="-122"/>
                <a:ea typeface="华文行楷" pitchFamily="2" charset="-122"/>
              </a:rPr>
              <a:t>思君不见下渝州。</a:t>
            </a:r>
            <a:r>
              <a:rPr lang="zh-CN" altLang="en-US" sz="4000" baseline="30000" dirty="0" smtClean="0">
                <a:latin typeface="华文行楷" pitchFamily="2" charset="-122"/>
                <a:ea typeface="华文行楷" pitchFamily="2" charset="-122"/>
              </a:rPr>
              <a:t> </a:t>
            </a:r>
            <a:endParaRPr lang="zh-CN" altLang="en-US" sz="4000" dirty="0"/>
          </a:p>
        </p:txBody>
      </p:sp>
      <p:sp>
        <p:nvSpPr>
          <p:cNvPr id="4" name="TextBox 3"/>
          <p:cNvSpPr txBox="1"/>
          <p:nvPr/>
        </p:nvSpPr>
        <p:spPr>
          <a:xfrm>
            <a:off x="5148064" y="332656"/>
            <a:ext cx="3528392" cy="600164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3200" dirty="0">
                <a:solidFill>
                  <a:srgbClr val="FF0000"/>
                </a:solidFill>
              </a:rPr>
              <a:t>白话译文</a:t>
            </a:r>
          </a:p>
          <a:p>
            <a:r>
              <a:rPr lang="zh-CN" altLang="en-US" sz="3200" dirty="0"/>
              <a:t>高峻的峨眉山前，悬挂着半轮秋月。流动的平羌江上，倒映着精亮月影。</a:t>
            </a:r>
          </a:p>
          <a:p>
            <a:r>
              <a:rPr lang="zh-CN" altLang="en-US" sz="3200" dirty="0"/>
              <a:t>夜间乘船出发</a:t>
            </a:r>
            <a:r>
              <a:rPr lang="zh-CN" altLang="en-US" sz="3200" dirty="0" smtClean="0"/>
              <a:t>，</a:t>
            </a:r>
            <a:endParaRPr lang="en-US" altLang="zh-CN" sz="3200" dirty="0" smtClean="0"/>
          </a:p>
          <a:p>
            <a:r>
              <a:rPr lang="zh-CN" altLang="en-US" sz="3200" dirty="0" smtClean="0"/>
              <a:t>离开</a:t>
            </a:r>
            <a:r>
              <a:rPr lang="zh-CN" altLang="en-US" sz="3200" dirty="0"/>
              <a:t>清溪直奔三峡。想你却难相见</a:t>
            </a:r>
            <a:r>
              <a:rPr lang="zh-CN" altLang="en-US" sz="3200" dirty="0" smtClean="0"/>
              <a:t>，</a:t>
            </a:r>
            <a:endParaRPr lang="en-US" altLang="zh-CN" sz="3200" dirty="0" smtClean="0"/>
          </a:p>
          <a:p>
            <a:r>
              <a:rPr lang="zh-CN" altLang="en-US" sz="3200" dirty="0" smtClean="0"/>
              <a:t>恋恋不舍去向渝州</a:t>
            </a:r>
            <a:r>
              <a:rPr lang="zh-CN" altLang="en-US" sz="3200" dirty="0"/>
              <a:t>。</a:t>
            </a:r>
            <a:r>
              <a:rPr lang="zh-CN" altLang="en-US" sz="3200" baseline="30000" dirty="0"/>
              <a:t> </a:t>
            </a:r>
            <a:r>
              <a:rPr lang="zh-CN" altLang="en-US" sz="3200" dirty="0"/>
              <a:t> </a:t>
            </a:r>
          </a:p>
          <a:p>
            <a:r>
              <a:rPr lang="zh-CN" altLang="en-US" sz="3200" dirty="0"/>
              <a:t/>
            </a:r>
            <a:br>
              <a:rPr lang="zh-CN" altLang="en-US" sz="3200" dirty="0"/>
            </a:b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352928"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b="1" dirty="0" smtClean="0">
                <a:latin typeface="宋体" pitchFamily="2" charset="-122"/>
                <a:ea typeface="宋体" pitchFamily="2" charset="-122"/>
              </a:rPr>
              <a:t>赏析 ：</a:t>
            </a:r>
            <a:endParaRPr lang="en-US" altLang="zh-CN" sz="2800" b="1" dirty="0" smtClean="0">
              <a:latin typeface="宋体" pitchFamily="2" charset="-122"/>
              <a:ea typeface="宋体" pitchFamily="2" charset="-122"/>
            </a:endParaRPr>
          </a:p>
          <a:p>
            <a:pPr>
              <a:lnSpc>
                <a:spcPct val="150000"/>
              </a:lnSpc>
            </a:pPr>
            <a:r>
              <a:rPr lang="en-US" altLang="zh-CN" sz="2800" b="1" dirty="0" smtClean="0">
                <a:latin typeface="宋体" pitchFamily="2" charset="-122"/>
                <a:ea typeface="宋体" pitchFamily="2" charset="-122"/>
              </a:rPr>
              <a:t>《</a:t>
            </a:r>
            <a:r>
              <a:rPr lang="zh-CN" altLang="en-US" sz="2800" b="1" dirty="0">
                <a:latin typeface="宋体" pitchFamily="2" charset="-122"/>
                <a:ea typeface="宋体" pitchFamily="2" charset="-122"/>
              </a:rPr>
              <a:t>峨眉山月歌</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是唐代伟大诗人</a:t>
            </a:r>
            <a:r>
              <a:rPr lang="zh-CN" altLang="en-US" sz="2800" b="1" dirty="0">
                <a:latin typeface="宋体" pitchFamily="2" charset="-122"/>
                <a:ea typeface="宋体" pitchFamily="2" charset="-122"/>
                <a:hlinkClick r:id="rId2"/>
              </a:rPr>
              <a:t>李白</a:t>
            </a:r>
            <a:r>
              <a:rPr lang="zh-CN" altLang="en-US" sz="2800" b="1" dirty="0">
                <a:latin typeface="宋体" pitchFamily="2" charset="-122"/>
                <a:ea typeface="宋体" pitchFamily="2" charset="-122"/>
              </a:rPr>
              <a:t>的诗作。这是李白初次出</a:t>
            </a:r>
            <a:r>
              <a:rPr lang="zh-CN" altLang="en-US" sz="2800" b="1" dirty="0">
                <a:latin typeface="宋体" pitchFamily="2" charset="-122"/>
                <a:ea typeface="宋体" pitchFamily="2" charset="-122"/>
                <a:hlinkClick r:id="rId3"/>
              </a:rPr>
              <a:t>四川</a:t>
            </a:r>
            <a:r>
              <a:rPr lang="zh-CN" altLang="en-US" sz="2800" b="1" dirty="0">
                <a:latin typeface="宋体" pitchFamily="2" charset="-122"/>
                <a:ea typeface="宋体" pitchFamily="2" charset="-122"/>
              </a:rPr>
              <a:t>时创作的一首</a:t>
            </a:r>
            <a:r>
              <a:rPr lang="zh-CN" altLang="en-US" sz="2800" b="1" u="sng" dirty="0">
                <a:solidFill>
                  <a:srgbClr val="FF0000"/>
                </a:solidFill>
                <a:latin typeface="宋体" pitchFamily="2" charset="-122"/>
                <a:ea typeface="宋体" pitchFamily="2" charset="-122"/>
              </a:rPr>
              <a:t>依恋家乡山水</a:t>
            </a:r>
            <a:r>
              <a:rPr lang="zh-CN" altLang="en-US" sz="2800" b="1" dirty="0">
                <a:latin typeface="宋体" pitchFamily="2" charset="-122"/>
                <a:ea typeface="宋体" pitchFamily="2" charset="-122"/>
              </a:rPr>
              <a:t>的诗，写诗人在舟中所见的</a:t>
            </a:r>
            <a:r>
              <a:rPr lang="zh-CN" altLang="en-US" sz="2800" b="1" u="sng" dirty="0">
                <a:solidFill>
                  <a:srgbClr val="C00000"/>
                </a:solidFill>
                <a:latin typeface="宋体" pitchFamily="2" charset="-122"/>
                <a:ea typeface="宋体" pitchFamily="2" charset="-122"/>
              </a:rPr>
              <a:t>夜景</a:t>
            </a:r>
            <a:r>
              <a:rPr lang="zh-CN" altLang="en-US" sz="2800" b="1" dirty="0">
                <a:latin typeface="宋体" pitchFamily="2" charset="-122"/>
                <a:ea typeface="宋体" pitchFamily="2" charset="-122"/>
              </a:rPr>
              <a:t>：峨眉山上空高悬着半轮秋月，平羌江水中流动着月亮映影。首句是</a:t>
            </a:r>
            <a:r>
              <a:rPr lang="zh-CN" altLang="en-US" sz="2800" b="1" dirty="0">
                <a:solidFill>
                  <a:srgbClr val="FF0000"/>
                </a:solidFill>
                <a:latin typeface="宋体" pitchFamily="2" charset="-122"/>
                <a:ea typeface="宋体" pitchFamily="2" charset="-122"/>
              </a:rPr>
              <a:t>仰望，</a:t>
            </a:r>
            <a:r>
              <a:rPr lang="zh-CN" altLang="en-US" sz="2800" b="1" dirty="0">
                <a:latin typeface="宋体" pitchFamily="2" charset="-122"/>
                <a:ea typeface="宋体" pitchFamily="2" charset="-122"/>
              </a:rPr>
              <a:t>写</a:t>
            </a:r>
            <a:r>
              <a:rPr lang="zh-CN" altLang="en-US" sz="2800" b="1" u="sng" dirty="0">
                <a:solidFill>
                  <a:srgbClr val="FF0000"/>
                </a:solidFill>
                <a:latin typeface="宋体" pitchFamily="2" charset="-122"/>
                <a:ea typeface="宋体" pitchFamily="2" charset="-122"/>
              </a:rPr>
              <a:t>静态</a:t>
            </a:r>
            <a:r>
              <a:rPr lang="zh-CN" altLang="en-US" sz="2800" b="1" dirty="0">
                <a:latin typeface="宋体" pitchFamily="2" charset="-122"/>
                <a:ea typeface="宋体" pitchFamily="2" charset="-122"/>
              </a:rPr>
              <a:t>之景；次句是</a:t>
            </a:r>
            <a:r>
              <a:rPr lang="zh-CN" altLang="en-US" sz="2800" b="1" dirty="0">
                <a:solidFill>
                  <a:srgbClr val="3333FF"/>
                </a:solidFill>
                <a:latin typeface="宋体" pitchFamily="2" charset="-122"/>
                <a:ea typeface="宋体" pitchFamily="2" charset="-122"/>
              </a:rPr>
              <a:t>俯视</a:t>
            </a:r>
            <a:r>
              <a:rPr lang="zh-CN" altLang="en-US" sz="2800" b="1" dirty="0">
                <a:latin typeface="宋体" pitchFamily="2" charset="-122"/>
                <a:ea typeface="宋体" pitchFamily="2" charset="-122"/>
              </a:rPr>
              <a:t>，写</a:t>
            </a:r>
            <a:r>
              <a:rPr lang="zh-CN" altLang="en-US" sz="2800" b="1" u="sng" dirty="0">
                <a:solidFill>
                  <a:srgbClr val="3333FF"/>
                </a:solidFill>
                <a:latin typeface="宋体" pitchFamily="2" charset="-122"/>
                <a:ea typeface="宋体" pitchFamily="2" charset="-122"/>
              </a:rPr>
              <a:t>动态</a:t>
            </a:r>
            <a:r>
              <a:rPr lang="zh-CN" altLang="en-US" sz="2800" b="1" dirty="0">
                <a:latin typeface="宋体" pitchFamily="2" charset="-122"/>
                <a:ea typeface="宋体" pitchFamily="2" charset="-122"/>
              </a:rPr>
              <a:t>之景。第三句写出发和前往的地点，第四句写</a:t>
            </a:r>
            <a:r>
              <a:rPr lang="zh-CN" altLang="en-US" sz="2800" b="1" u="sng" dirty="0">
                <a:solidFill>
                  <a:srgbClr val="FF0000"/>
                </a:solidFill>
                <a:latin typeface="宋体" pitchFamily="2" charset="-122"/>
                <a:ea typeface="宋体" pitchFamily="2" charset="-122"/>
              </a:rPr>
              <a:t>思念友人之情</a:t>
            </a:r>
            <a:r>
              <a:rPr lang="zh-CN" altLang="en-US" sz="2800" b="1" dirty="0">
                <a:latin typeface="宋体" pitchFamily="2" charset="-122"/>
                <a:ea typeface="宋体" pitchFamily="2" charset="-122"/>
              </a:rPr>
              <a:t>。全诗连用五个地名，通过山月和江水展现了</a:t>
            </a:r>
            <a:r>
              <a:rPr lang="zh-CN" altLang="en-US" sz="2800" b="1" u="sng" dirty="0">
                <a:solidFill>
                  <a:srgbClr val="C00000"/>
                </a:solidFill>
                <a:latin typeface="宋体" pitchFamily="2" charset="-122"/>
                <a:ea typeface="宋体" pitchFamily="2" charset="-122"/>
              </a:rPr>
              <a:t>一幅千里蜀江行旅</a:t>
            </a:r>
            <a:r>
              <a:rPr lang="zh-CN" altLang="en-US" sz="2800" b="1" u="sng" dirty="0" smtClean="0">
                <a:solidFill>
                  <a:srgbClr val="C00000"/>
                </a:solidFill>
                <a:latin typeface="宋体" pitchFamily="2" charset="-122"/>
                <a:ea typeface="宋体" pitchFamily="2" charset="-122"/>
              </a:rPr>
              <a:t>图。</a:t>
            </a:r>
            <a:endParaRPr lang="zh-CN" altLang="en-US" sz="2800" b="1" u="sng" dirty="0">
              <a:solidFill>
                <a:srgbClr val="C0000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544" y="692696"/>
            <a:ext cx="4968552" cy="517064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400" b="1" dirty="0" smtClean="0">
                <a:solidFill>
                  <a:srgbClr val="7030A0"/>
                </a:solidFill>
                <a:latin typeface="宋体" pitchFamily="2" charset="-122"/>
                <a:ea typeface="宋体" pitchFamily="2" charset="-122"/>
              </a:rPr>
              <a:t> 峨眉山月歌  </a:t>
            </a:r>
            <a:r>
              <a:rPr lang="zh-CN" altLang="en-US" sz="4400" b="1" dirty="0" smtClean="0">
                <a:solidFill>
                  <a:srgbClr val="C00000"/>
                </a:solidFill>
                <a:latin typeface="宋体" pitchFamily="2" charset="-122"/>
                <a:ea typeface="宋体" pitchFamily="2" charset="-122"/>
              </a:rPr>
              <a:t>李白</a:t>
            </a:r>
            <a:endParaRPr lang="en-US" altLang="zh-CN" sz="4400" b="1" dirty="0" smtClean="0">
              <a:solidFill>
                <a:srgbClr val="C00000"/>
              </a:solidFill>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峨眉山月半轮秋，</a:t>
            </a:r>
            <a:endParaRPr lang="en-US" altLang="zh-CN" sz="4400" b="1" dirty="0" smtClean="0">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影入平羌江水流。</a:t>
            </a:r>
          </a:p>
          <a:p>
            <a:pPr>
              <a:lnSpc>
                <a:spcPct val="150000"/>
              </a:lnSpc>
            </a:pPr>
            <a:r>
              <a:rPr lang="zh-CN" altLang="en-US" sz="4400" b="1" dirty="0" smtClean="0">
                <a:latin typeface="宋体" pitchFamily="2" charset="-122"/>
                <a:ea typeface="宋体" pitchFamily="2" charset="-122"/>
              </a:rPr>
              <a:t>夜发清溪向三峡，</a:t>
            </a:r>
            <a:endParaRPr lang="en-US" altLang="zh-CN" sz="4400" b="1" dirty="0" smtClean="0">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思君不见下渝州。</a:t>
            </a:r>
            <a:r>
              <a:rPr lang="zh-CN" altLang="en-US" sz="4400" b="1" baseline="30000" dirty="0" smtClean="0">
                <a:latin typeface="宋体" pitchFamily="2" charset="-122"/>
                <a:ea typeface="宋体" pitchFamily="2" charset="-122"/>
              </a:rPr>
              <a:t> </a:t>
            </a:r>
            <a:endParaRPr lang="zh-CN" altLang="en-US" sz="4400" b="1" dirty="0">
              <a:latin typeface="宋体" pitchFamily="2" charset="-122"/>
              <a:ea typeface="宋体" pitchFamily="2" charset="-122"/>
            </a:endParaRPr>
          </a:p>
        </p:txBody>
      </p:sp>
      <p:pic>
        <p:nvPicPr>
          <p:cNvPr id="4" name="Picture 4" descr="http://pic.chinawenben.com/upload/1_rxk8ox3v5vj2b725o8aqj1dv.jpg"/>
          <p:cNvPicPr>
            <a:picLocks noChangeAspect="1" noChangeArrowheads="1"/>
          </p:cNvPicPr>
          <p:nvPr/>
        </p:nvPicPr>
        <p:blipFill>
          <a:blip r:embed="rId2" cstate="print"/>
          <a:srcRect l="41667"/>
          <a:stretch>
            <a:fillRect/>
          </a:stretch>
        </p:blipFill>
        <p:spPr bwMode="auto">
          <a:xfrm>
            <a:off x="5796136" y="836712"/>
            <a:ext cx="2808312" cy="460851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2</a:t>
            </a:r>
            <a:endParaRPr lang="zh-CN" altLang="en-US" sz="7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48680"/>
            <a:ext cx="4176464"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4000" b="1" dirty="0" smtClean="0">
                <a:solidFill>
                  <a:srgbClr val="000000"/>
                </a:solidFill>
                <a:latin typeface="宋体" pitchFamily="2" charset="-122"/>
                <a:ea typeface="宋体" pitchFamily="2" charset="-122"/>
              </a:rPr>
              <a:t>《</a:t>
            </a:r>
            <a:r>
              <a:rPr lang="zh-CN" altLang="en-US" sz="4000" b="1" dirty="0" smtClean="0">
                <a:solidFill>
                  <a:srgbClr val="000000"/>
                </a:solidFill>
                <a:latin typeface="宋体" pitchFamily="2" charset="-122"/>
                <a:ea typeface="宋体" pitchFamily="2" charset="-122"/>
              </a:rPr>
              <a:t>江南逢李龟年</a:t>
            </a:r>
            <a:r>
              <a:rPr lang="en-US" altLang="zh-CN" sz="4000" b="1" dirty="0" smtClean="0">
                <a:solidFill>
                  <a:srgbClr val="000000"/>
                </a:solidFill>
                <a:latin typeface="宋体" pitchFamily="2" charset="-122"/>
                <a:ea typeface="宋体" pitchFamily="2" charset="-122"/>
              </a:rPr>
              <a:t>》</a:t>
            </a:r>
          </a:p>
          <a:p>
            <a:pPr>
              <a:lnSpc>
                <a:spcPct val="150000"/>
              </a:lnSpc>
            </a:pPr>
            <a:r>
              <a:rPr lang="en-US" altLang="zh-CN" sz="4000" b="1" dirty="0" smtClean="0">
                <a:solidFill>
                  <a:srgbClr val="000000"/>
                </a:solidFill>
                <a:latin typeface="宋体" pitchFamily="2" charset="-122"/>
                <a:ea typeface="宋体" pitchFamily="2" charset="-122"/>
              </a:rPr>
              <a:t>     </a:t>
            </a:r>
            <a:r>
              <a:rPr lang="zh-CN" altLang="en-US" sz="4000" b="1" dirty="0" smtClean="0">
                <a:solidFill>
                  <a:srgbClr val="000000"/>
                </a:solidFill>
                <a:latin typeface="宋体" pitchFamily="2" charset="-122"/>
                <a:ea typeface="宋体" pitchFamily="2" charset="-122"/>
              </a:rPr>
              <a:t>杜 甫</a:t>
            </a:r>
          </a:p>
          <a:p>
            <a:pPr>
              <a:lnSpc>
                <a:spcPct val="150000"/>
              </a:lnSpc>
            </a:pPr>
            <a:r>
              <a:rPr lang="zh-CN" altLang="en-US" sz="4000" b="1" dirty="0" smtClean="0">
                <a:solidFill>
                  <a:srgbClr val="000000"/>
                </a:solidFill>
                <a:latin typeface="宋体" pitchFamily="2" charset="-122"/>
                <a:ea typeface="宋体" pitchFamily="2" charset="-122"/>
              </a:rPr>
              <a:t>岐王宅里寻常见，</a:t>
            </a:r>
            <a:br>
              <a:rPr lang="zh-CN" altLang="en-US" sz="4000" b="1" dirty="0" smtClean="0">
                <a:solidFill>
                  <a:srgbClr val="000000"/>
                </a:solidFill>
                <a:latin typeface="宋体" pitchFamily="2" charset="-122"/>
                <a:ea typeface="宋体" pitchFamily="2" charset="-122"/>
              </a:rPr>
            </a:br>
            <a:r>
              <a:rPr lang="zh-CN" altLang="en-US" sz="4000" b="1" dirty="0" smtClean="0">
                <a:solidFill>
                  <a:srgbClr val="000000"/>
                </a:solidFill>
                <a:latin typeface="宋体" pitchFamily="2" charset="-122"/>
                <a:ea typeface="宋体" pitchFamily="2" charset="-122"/>
              </a:rPr>
              <a:t>崔九堂前几度闻。</a:t>
            </a:r>
          </a:p>
          <a:p>
            <a:pPr>
              <a:lnSpc>
                <a:spcPct val="150000"/>
              </a:lnSpc>
            </a:pPr>
            <a:r>
              <a:rPr lang="zh-CN" altLang="en-US" sz="4000" b="1" dirty="0" smtClean="0">
                <a:solidFill>
                  <a:srgbClr val="000000"/>
                </a:solidFill>
                <a:latin typeface="宋体" pitchFamily="2" charset="-122"/>
                <a:ea typeface="宋体" pitchFamily="2" charset="-122"/>
              </a:rPr>
              <a:t>正是江南好风景，</a:t>
            </a:r>
          </a:p>
          <a:p>
            <a:pPr>
              <a:lnSpc>
                <a:spcPct val="150000"/>
              </a:lnSpc>
            </a:pPr>
            <a:r>
              <a:rPr lang="zh-CN" altLang="en-US" sz="4000" b="1" dirty="0" smtClean="0">
                <a:solidFill>
                  <a:srgbClr val="000000"/>
                </a:solidFill>
                <a:latin typeface="宋体" pitchFamily="2" charset="-122"/>
                <a:ea typeface="宋体" pitchFamily="2" charset="-122"/>
              </a:rPr>
              <a:t>落花时节又逢君。</a:t>
            </a:r>
            <a:endParaRPr lang="zh-CN" altLang="en-US" sz="4000" b="1" dirty="0">
              <a:solidFill>
                <a:srgbClr val="000000"/>
              </a:solidFill>
              <a:latin typeface="宋体" pitchFamily="2" charset="-122"/>
              <a:ea typeface="宋体" pitchFamily="2" charset="-122"/>
            </a:endParaRPr>
          </a:p>
        </p:txBody>
      </p:sp>
      <p:pic>
        <p:nvPicPr>
          <p:cNvPr id="3" name="Picture 2" descr="https://timgsa.baidu.com/timg?image&amp;quality=80&amp;size=b9999_10000&amp;sec=1538113994145&amp;di=2c6955d7945e3454739b110d0525a542&amp;imgtype=0&amp;src=http%3A%2F%2Fs8.sinaimg.cn%2Fmiddle%2F6cef76a0x9bfbbe26a8b7%26690"/>
          <p:cNvPicPr>
            <a:picLocks noChangeAspect="1" noChangeArrowheads="1"/>
          </p:cNvPicPr>
          <p:nvPr/>
        </p:nvPicPr>
        <p:blipFill>
          <a:blip r:embed="rId2" cstate="print"/>
          <a:srcRect/>
          <a:stretch>
            <a:fillRect/>
          </a:stretch>
        </p:blipFill>
        <p:spPr bwMode="auto">
          <a:xfrm>
            <a:off x="5076056" y="908720"/>
            <a:ext cx="3462407" cy="488825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ss0.bdstatic.com/94oJfD_bAAcT8t7mm9GUKT-xh_/timg?image&amp;quality=100&amp;size=b4000_4000&amp;sec=1538103906&amp;di=991f4a266f12a9f8e28830772184ea56&amp;src=http://p18.qhimg.com/t01b60e3cae19187e16.jpg"/>
          <p:cNvPicPr>
            <a:picLocks noChangeAspect="1" noChangeArrowheads="1"/>
          </p:cNvPicPr>
          <p:nvPr/>
        </p:nvPicPr>
        <p:blipFill>
          <a:blip r:embed="rId2" cstate="print"/>
          <a:srcRect/>
          <a:stretch>
            <a:fillRect/>
          </a:stretch>
        </p:blipFill>
        <p:spPr bwMode="auto">
          <a:xfrm>
            <a:off x="539552" y="404664"/>
            <a:ext cx="7920880" cy="594066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timgsa.baidu.com/timg?image&amp;quality=80&amp;size=b9999_10000&amp;sec=1538114174161&amp;di=ab4b52676284c9e459787b32de902efa&amp;imgtype=0&amp;src=http%3A%2F%2Fx.itunes123.com%2Fuploadfiles%2Fd6c7dbfaa208b50d88c3b62edbf9bdc3.jpg"/>
          <p:cNvPicPr>
            <a:picLocks noChangeAspect="1" noChangeArrowheads="1"/>
          </p:cNvPicPr>
          <p:nvPr/>
        </p:nvPicPr>
        <p:blipFill>
          <a:blip r:embed="rId2" cstate="print"/>
          <a:srcRect/>
          <a:stretch>
            <a:fillRect/>
          </a:stretch>
        </p:blipFill>
        <p:spPr bwMode="auto">
          <a:xfrm>
            <a:off x="1043608" y="764704"/>
            <a:ext cx="6696744" cy="3766919"/>
          </a:xfrm>
          <a:prstGeom prst="rect">
            <a:avLst/>
          </a:prstGeom>
          <a:noFill/>
        </p:spPr>
      </p:pic>
      <p:sp>
        <p:nvSpPr>
          <p:cNvPr id="3" name="矩形 2"/>
          <p:cNvSpPr/>
          <p:nvPr/>
        </p:nvSpPr>
        <p:spPr>
          <a:xfrm>
            <a:off x="2627784" y="5013176"/>
            <a:ext cx="3890809" cy="646331"/>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3600" b="1" dirty="0" smtClean="0">
                <a:solidFill>
                  <a:srgbClr val="000000"/>
                </a:solidFill>
                <a:latin typeface="宋体" pitchFamily="2" charset="-122"/>
                <a:ea typeface="宋体" pitchFamily="2" charset="-122"/>
              </a:rPr>
              <a:t>岐王宅里寻常见，</a:t>
            </a:r>
            <a:endParaRPr lang="zh-CN" altLang="en-US" sz="3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timgsa.baidu.com/timg?image&amp;quality=80&amp;size=b9999_10000&amp;sec=1538113994139&amp;di=fafb9bf0197819c98f8c43ec6b3fcb44&amp;imgtype=0&amp;src=http%3A%2F%2Fimg2.ph.126.net%2FiorqXFLuwt_8VsvCq-uJWw%3D%3D%2F3142949590051437002.jpg"/>
          <p:cNvPicPr>
            <a:picLocks noChangeAspect="1" noChangeArrowheads="1"/>
          </p:cNvPicPr>
          <p:nvPr/>
        </p:nvPicPr>
        <p:blipFill>
          <a:blip r:embed="rId2" cstate="print"/>
          <a:srcRect/>
          <a:stretch>
            <a:fillRect/>
          </a:stretch>
        </p:blipFill>
        <p:spPr bwMode="auto">
          <a:xfrm>
            <a:off x="1547664" y="548680"/>
            <a:ext cx="5832648" cy="4335189"/>
          </a:xfrm>
          <a:prstGeom prst="rect">
            <a:avLst/>
          </a:prstGeom>
          <a:noFill/>
        </p:spPr>
      </p:pic>
      <p:sp>
        <p:nvSpPr>
          <p:cNvPr id="4" name="矩形 3"/>
          <p:cNvSpPr/>
          <p:nvPr/>
        </p:nvSpPr>
        <p:spPr>
          <a:xfrm>
            <a:off x="2411760" y="5229200"/>
            <a:ext cx="4301177" cy="707886"/>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4000" b="1" dirty="0" smtClean="0">
                <a:solidFill>
                  <a:srgbClr val="000000"/>
                </a:solidFill>
                <a:latin typeface="宋体" pitchFamily="2" charset="-122"/>
                <a:ea typeface="宋体" pitchFamily="2" charset="-122"/>
              </a:rPr>
              <a:t>崔九堂前几度闻。</a:t>
            </a:r>
            <a:endParaRPr lang="zh-CN" altLang="en-US" sz="4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imgsa.baidu.com/timg?image&amp;quality=80&amp;size=b9999_10000&amp;sec=1538113994141&amp;di=c27d378cd1c86138e5d51fb7c3d85a0a&amp;imgtype=0&amp;src=http%3A%2F%2F5b0988e595225.cdn.sohucs.com%2Fimages%2F20180330%2F80b3c21ef8ff4b3599b865d0e6876a32.jpg"/>
          <p:cNvPicPr>
            <a:picLocks noChangeAspect="1" noChangeArrowheads="1"/>
          </p:cNvPicPr>
          <p:nvPr/>
        </p:nvPicPr>
        <p:blipFill>
          <a:blip r:embed="rId2" cstate="print"/>
          <a:srcRect/>
          <a:stretch>
            <a:fillRect/>
          </a:stretch>
        </p:blipFill>
        <p:spPr bwMode="auto">
          <a:xfrm>
            <a:off x="1907704" y="332656"/>
            <a:ext cx="5467555" cy="4869542"/>
          </a:xfrm>
          <a:prstGeom prst="rect">
            <a:avLst/>
          </a:prstGeom>
          <a:noFill/>
        </p:spPr>
      </p:pic>
      <p:sp>
        <p:nvSpPr>
          <p:cNvPr id="3" name="矩形 2"/>
          <p:cNvSpPr/>
          <p:nvPr/>
        </p:nvSpPr>
        <p:spPr>
          <a:xfrm>
            <a:off x="2411760" y="5445224"/>
            <a:ext cx="4301177" cy="87139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nSpc>
                <a:spcPct val="150000"/>
              </a:lnSpc>
            </a:pPr>
            <a:r>
              <a:rPr lang="zh-CN" altLang="en-US" sz="4000" b="1" dirty="0" smtClean="0">
                <a:solidFill>
                  <a:srgbClr val="000000"/>
                </a:solidFill>
                <a:latin typeface="宋体" pitchFamily="2" charset="-122"/>
                <a:ea typeface="宋体" pitchFamily="2" charset="-122"/>
              </a:rPr>
              <a:t>正是江南好风景，</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204864"/>
            <a:ext cx="6552728" cy="110799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6600" dirty="0" smtClean="0"/>
              <a:t>课外古诗词诵读</a:t>
            </a:r>
            <a:r>
              <a:rPr lang="en-US" altLang="zh-CN" sz="6600" dirty="0" smtClean="0"/>
              <a:t>1</a:t>
            </a:r>
            <a:endParaRPr lang="zh-CN" altLang="en-US" sz="6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timgsa.baidu.com/timg?image&amp;quality=80&amp;size=b9999_10000&amp;sec=1538113994143&amp;di=eb640371dc035788d134f51c55b5ea02&amp;imgtype=0&amp;src=http%3A%2F%2Fpic.kekenet.com%2F2015%2F0215%2F68391423969290.jpg"/>
          <p:cNvPicPr>
            <a:picLocks noChangeAspect="1" noChangeArrowheads="1"/>
          </p:cNvPicPr>
          <p:nvPr/>
        </p:nvPicPr>
        <p:blipFill>
          <a:blip r:embed="rId2" cstate="print"/>
          <a:srcRect/>
          <a:stretch>
            <a:fillRect/>
          </a:stretch>
        </p:blipFill>
        <p:spPr bwMode="auto">
          <a:xfrm>
            <a:off x="1475656" y="332656"/>
            <a:ext cx="6023766" cy="4644412"/>
          </a:xfrm>
          <a:prstGeom prst="rect">
            <a:avLst/>
          </a:prstGeom>
          <a:noFill/>
        </p:spPr>
      </p:pic>
      <p:sp>
        <p:nvSpPr>
          <p:cNvPr id="3" name="矩形 2"/>
          <p:cNvSpPr/>
          <p:nvPr/>
        </p:nvSpPr>
        <p:spPr>
          <a:xfrm>
            <a:off x="2411760" y="5229200"/>
            <a:ext cx="4301177" cy="87139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nSpc>
                <a:spcPct val="150000"/>
              </a:lnSpc>
            </a:pPr>
            <a:r>
              <a:rPr lang="zh-CN" altLang="en-US" sz="4000" b="1" dirty="0" smtClean="0">
                <a:solidFill>
                  <a:srgbClr val="000000"/>
                </a:solidFill>
                <a:latin typeface="宋体" pitchFamily="2" charset="-122"/>
                <a:ea typeface="宋体" pitchFamily="2" charset="-122"/>
              </a:rPr>
              <a:t>落花时节又逢君。</a:t>
            </a:r>
            <a:endParaRPr lang="zh-CN" altLang="en-US" sz="4000" b="1" dirty="0">
              <a:solidFill>
                <a:srgbClr val="00000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611560" y="548680"/>
            <a:ext cx="8064896" cy="523314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33327" tIns="61893" rIns="0" bIns="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3200" b="1" i="0" u="none" strike="noStrike" cap="none" normalizeH="0" baseline="0" dirty="0" smtClean="0">
                <a:ln>
                  <a:noFill/>
                </a:ln>
                <a:solidFill>
                  <a:srgbClr val="0F0F0F"/>
                </a:solidFill>
                <a:effectLst/>
                <a:latin typeface="Arial" pitchFamily="34" charset="0"/>
                <a:ea typeface="����"/>
                <a:cs typeface="宋体" pitchFamily="2" charset="-122"/>
              </a:rPr>
              <a:t>创作背景</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sz="3200" b="1" i="0" strike="noStrike" cap="none" normalizeH="0" baseline="0" dirty="0" smtClean="0">
                <a:ln>
                  <a:noFill/>
                </a:ln>
                <a:solidFill>
                  <a:srgbClr val="19537D"/>
                </a:solidFill>
                <a:effectLst/>
                <a:latin typeface="Arial" pitchFamily="34" charset="0"/>
                <a:ea typeface="����"/>
                <a:cs typeface="宋体" pitchFamily="2" charset="-122"/>
              </a:rPr>
              <a:t>                                                                    </a:t>
            </a:r>
            <a:r>
              <a:rPr lang="en-US" altLang="zh-CN" sz="3200" b="1" dirty="0" smtClean="0">
                <a:solidFill>
                  <a:srgbClr val="19537D"/>
                </a:solidFill>
                <a:latin typeface="Arial" pitchFamily="34" charset="0"/>
                <a:ea typeface="����"/>
                <a:cs typeface="宋体" pitchFamily="2" charset="-122"/>
              </a:rPr>
              <a:t>    </a:t>
            </a:r>
            <a:r>
              <a:rPr kumimoji="0" lang="zh-CN" sz="3200" b="1" i="0" strike="noStrike" cap="none" normalizeH="0" baseline="0" dirty="0" smtClean="0">
                <a:ln>
                  <a:noFill/>
                </a:ln>
                <a:solidFill>
                  <a:srgbClr val="0F0F0F"/>
                </a:solidFill>
                <a:effectLst/>
                <a:latin typeface="Arial" pitchFamily="34" charset="0"/>
                <a:ea typeface="����"/>
                <a:cs typeface="宋体" pitchFamily="2" charset="-122"/>
              </a:rPr>
              <a:t>此</a:t>
            </a:r>
            <a:r>
              <a:rPr kumimoji="0" lang="zh-CN" sz="3200" b="1" i="0" strike="noStrike" cap="none" normalizeH="0" baseline="0" dirty="0" smtClean="0">
                <a:ln>
                  <a:noFill/>
                </a:ln>
                <a:solidFill>
                  <a:srgbClr val="19537D"/>
                </a:solidFill>
                <a:effectLst/>
                <a:latin typeface="Arial" pitchFamily="34" charset="0"/>
                <a:ea typeface="����"/>
                <a:cs typeface="宋体" pitchFamily="2" charset="-122"/>
              </a:rPr>
              <a:t>诗</a:t>
            </a:r>
            <a:r>
              <a:rPr kumimoji="0" lang="zh-CN" sz="3200" b="1" i="0" strike="noStrike" cap="none" normalizeH="0" baseline="0" dirty="0" smtClean="0">
                <a:ln>
                  <a:noFill/>
                </a:ln>
                <a:solidFill>
                  <a:srgbClr val="0F0F0F"/>
                </a:solidFill>
                <a:effectLst/>
                <a:latin typeface="Arial" pitchFamily="34" charset="0"/>
                <a:ea typeface="����"/>
                <a:cs typeface="宋体" pitchFamily="2" charset="-122"/>
              </a:rPr>
              <a:t>大概作</a:t>
            </a:r>
            <a:r>
              <a:rPr kumimoji="0" lang="zh-CN" sz="3200" b="1" i="0" u="none" strike="noStrike" cap="none" normalizeH="0" baseline="0" dirty="0" smtClean="0">
                <a:ln>
                  <a:noFill/>
                </a:ln>
                <a:solidFill>
                  <a:srgbClr val="0F0F0F"/>
                </a:solidFill>
                <a:effectLst/>
                <a:latin typeface="Arial" pitchFamily="34" charset="0"/>
                <a:ea typeface="����"/>
                <a:cs typeface="宋体" pitchFamily="2" charset="-122"/>
              </a:rPr>
              <a:t>于公元</a:t>
            </a:r>
            <a:r>
              <a:rPr kumimoji="0" lang="zh-CN" altLang="zh-CN" sz="3200" b="1" i="0" u="none" strike="noStrike" cap="none" normalizeH="0" baseline="0" dirty="0" smtClean="0">
                <a:ln>
                  <a:noFill/>
                </a:ln>
                <a:solidFill>
                  <a:srgbClr val="0F0F0F"/>
                </a:solidFill>
                <a:effectLst/>
                <a:latin typeface="Arial" pitchFamily="34" charset="0"/>
                <a:ea typeface="����"/>
                <a:cs typeface="宋体" pitchFamily="2" charset="-122"/>
              </a:rPr>
              <a:t>770</a:t>
            </a:r>
            <a:r>
              <a:rPr kumimoji="0" lang="zh-CN" sz="3200" b="1" i="0" u="none" strike="noStrike" cap="none" normalizeH="0" baseline="0" dirty="0" smtClean="0">
                <a:ln>
                  <a:noFill/>
                </a:ln>
                <a:solidFill>
                  <a:srgbClr val="0F0F0F"/>
                </a:solidFill>
                <a:effectLst/>
                <a:latin typeface="Arial" pitchFamily="34" charset="0"/>
                <a:ea typeface="����"/>
                <a:cs typeface="宋体" pitchFamily="2" charset="-122"/>
              </a:rPr>
              <a:t>年（大历五年）</a:t>
            </a:r>
            <a:r>
              <a:rPr kumimoji="0" lang="zh-CN" sz="3200" b="1" i="0" u="sng" strike="noStrike" cap="none" normalizeH="0" baseline="0" dirty="0" smtClean="0">
                <a:ln>
                  <a:noFill/>
                </a:ln>
                <a:solidFill>
                  <a:srgbClr val="19537D"/>
                </a:solidFill>
                <a:effectLst/>
                <a:latin typeface="Arial" pitchFamily="34" charset="0"/>
                <a:ea typeface="����"/>
                <a:cs typeface="宋体" pitchFamily="2" charset="-122"/>
              </a:rPr>
              <a:t>杜甫</a:t>
            </a:r>
            <a:r>
              <a:rPr kumimoji="0" lang="zh-CN" sz="3200" b="1" i="0" u="none" strike="noStrike" cap="none" normalizeH="0" baseline="0" dirty="0" smtClean="0">
                <a:ln>
                  <a:noFill/>
                </a:ln>
                <a:solidFill>
                  <a:srgbClr val="0F0F0F"/>
                </a:solidFill>
                <a:effectLst/>
                <a:latin typeface="Arial" pitchFamily="34" charset="0"/>
                <a:ea typeface="����"/>
                <a:cs typeface="宋体" pitchFamily="2" charset="-122"/>
              </a:rPr>
              <a:t>在长沙的时候。安史之乱后，杜甫漂泊到江南一带，和流落的宫廷歌唱家李龟年重逢，回忆起在岐王和崔九的府第频繁相见和听歌的情景而感慨万千写下这首诗。</a:t>
            </a:r>
            <a:r>
              <a:rPr kumimoji="0" lang="zh-CN" sz="3200" b="1" i="0" u="sng" strike="noStrike" cap="none" normalizeH="0" baseline="0" dirty="0" smtClean="0">
                <a:ln>
                  <a:noFill/>
                </a:ln>
                <a:solidFill>
                  <a:schemeClr val="tx1"/>
                </a:solidFill>
                <a:effectLst/>
                <a:latin typeface="Arial" pitchFamily="34" charset="0"/>
                <a:ea typeface="宋体" pitchFamily="2" charset="-122"/>
                <a:cs typeface="宋体" pitchFamily="2" charset="-122"/>
              </a:rPr>
              <a:t> </a:t>
            </a:r>
            <a:endParaRPr kumimoji="0" lang="zh-CN" sz="3200" b="1" i="0" u="sng" strike="noStrike" cap="none" normalizeH="0" baseline="0" dirty="0" smtClean="0">
              <a:ln>
                <a:noFill/>
              </a:ln>
              <a:solidFill>
                <a:srgbClr val="19537D"/>
              </a:solidFill>
              <a:effectLst/>
              <a:latin typeface="Arial" pitchFamily="34" charset="0"/>
              <a:ea typeface="����"/>
              <a:cs typeface="宋体" pitchFamily="2" charset="-122"/>
            </a:endParaRPr>
          </a:p>
        </p:txBody>
      </p:sp>
      <p:pic>
        <p:nvPicPr>
          <p:cNvPr id="41986" name="Picture 2" descr="https://so.gushiwen.org/img/speaker.png"/>
          <p:cNvPicPr>
            <a:picLocks noChangeAspect="1" noChangeArrowheads="1"/>
          </p:cNvPicPr>
          <p:nvPr/>
        </p:nvPicPr>
        <p:blipFill>
          <a:blip r:embed="rId2" cstate="print"/>
          <a:srcRect/>
          <a:stretch>
            <a:fillRect/>
          </a:stretch>
        </p:blipFill>
        <p:spPr bwMode="auto">
          <a:xfrm>
            <a:off x="68263" y="198438"/>
            <a:ext cx="152400" cy="1524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20688"/>
            <a:ext cx="8424936" cy="526297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400" b="1" dirty="0" smtClean="0">
                <a:solidFill>
                  <a:srgbClr val="C00000"/>
                </a:solidFill>
                <a:latin typeface="宋体" pitchFamily="2" charset="-122"/>
                <a:ea typeface="宋体" pitchFamily="2" charset="-122"/>
              </a:rPr>
              <a:t>注释</a:t>
            </a:r>
            <a:r>
              <a:rPr lang="zh-CN" altLang="en-US" sz="2400" b="1" dirty="0" smtClean="0">
                <a:latin typeface="宋体" pitchFamily="2" charset="-122"/>
                <a:ea typeface="宋体" pitchFamily="2" charset="-122"/>
              </a:rPr>
              <a:t/>
            </a:r>
            <a:br>
              <a:rPr lang="zh-CN" altLang="en-US" sz="2400" b="1" dirty="0" smtClean="0">
                <a:latin typeface="宋体" pitchFamily="2" charset="-122"/>
                <a:ea typeface="宋体" pitchFamily="2" charset="-122"/>
              </a:rPr>
            </a:br>
            <a:r>
              <a:rPr lang="zh-CN" altLang="en-US" sz="2400" b="1" dirty="0" smtClean="0">
                <a:latin typeface="宋体" pitchFamily="2" charset="-122"/>
                <a:ea typeface="宋体" pitchFamily="2" charset="-122"/>
              </a:rPr>
              <a:t>李龟年：唐朝开元、天宝年间的著名乐师，擅长唱歌。因为受到皇帝唐玄宗的宠幸而红极一时。“安史之乱”后，李龟年流落江南，卖艺为生。</a:t>
            </a:r>
            <a:br>
              <a:rPr lang="zh-CN" altLang="en-US" sz="2400" b="1" dirty="0" smtClean="0">
                <a:latin typeface="宋体" pitchFamily="2" charset="-122"/>
                <a:ea typeface="宋体" pitchFamily="2" charset="-122"/>
              </a:rPr>
            </a:br>
            <a:r>
              <a:rPr lang="zh-CN" altLang="en-US" sz="2400" b="1" dirty="0" smtClean="0">
                <a:latin typeface="宋体" pitchFamily="2" charset="-122"/>
                <a:ea typeface="宋体" pitchFamily="2" charset="-122"/>
              </a:rPr>
              <a:t>岐王：唐玄宗</a:t>
            </a:r>
            <a:r>
              <a:rPr lang="zh-CN" altLang="en-US" sz="2400" b="1" u="sng" dirty="0" smtClean="0">
                <a:latin typeface="宋体" pitchFamily="2" charset="-122"/>
                <a:ea typeface="宋体" pitchFamily="2" charset="-122"/>
              </a:rPr>
              <a:t>李隆基</a:t>
            </a:r>
            <a:r>
              <a:rPr lang="zh-CN" altLang="en-US" sz="2400" b="1" dirty="0" smtClean="0">
                <a:latin typeface="宋体" pitchFamily="2" charset="-122"/>
                <a:ea typeface="宋体" pitchFamily="2" charset="-122"/>
              </a:rPr>
              <a:t>的弟弟，名叫李范，以好学爱才著称，雅善音律。</a:t>
            </a:r>
            <a:br>
              <a:rPr lang="zh-CN" altLang="en-US" sz="2400" b="1" dirty="0" smtClean="0">
                <a:latin typeface="宋体" pitchFamily="2" charset="-122"/>
                <a:ea typeface="宋体" pitchFamily="2" charset="-122"/>
              </a:rPr>
            </a:br>
            <a:r>
              <a:rPr lang="zh-CN" altLang="en-US" sz="2400" b="1" u="sng" dirty="0" smtClean="0">
                <a:solidFill>
                  <a:srgbClr val="FF0000"/>
                </a:solidFill>
                <a:latin typeface="宋体" pitchFamily="2" charset="-122"/>
                <a:ea typeface="宋体" pitchFamily="2" charset="-122"/>
              </a:rPr>
              <a:t>寻常：经常。</a:t>
            </a:r>
            <a:r>
              <a:rPr lang="zh-CN" altLang="en-US" sz="2400" b="1" dirty="0" smtClean="0">
                <a:latin typeface="宋体" pitchFamily="2" charset="-122"/>
                <a:ea typeface="宋体" pitchFamily="2" charset="-122"/>
              </a:rPr>
              <a:t/>
            </a:r>
            <a:br>
              <a:rPr lang="zh-CN" altLang="en-US" sz="2400" b="1" dirty="0" smtClean="0">
                <a:latin typeface="宋体" pitchFamily="2" charset="-122"/>
                <a:ea typeface="宋体" pitchFamily="2" charset="-122"/>
              </a:rPr>
            </a:br>
            <a:r>
              <a:rPr lang="zh-CN" altLang="en-US" sz="2400" b="1" dirty="0" smtClean="0">
                <a:latin typeface="宋体" pitchFamily="2" charset="-122"/>
                <a:ea typeface="宋体" pitchFamily="2" charset="-122"/>
              </a:rPr>
              <a:t>崔九：崔涤，在兄弟中排行第九，中书令崔湜的弟弟。玄宗时，曾任殿中监，出入禁中，得玄宗宠幸。崔姓，是当时一家大姓，以此表明李龟年原来受赏识。</a:t>
            </a:r>
            <a:br>
              <a:rPr lang="zh-CN" altLang="en-US" sz="2400" b="1" dirty="0" smtClean="0">
                <a:latin typeface="宋体" pitchFamily="2" charset="-122"/>
                <a:ea typeface="宋体" pitchFamily="2" charset="-122"/>
              </a:rPr>
            </a:br>
            <a:r>
              <a:rPr lang="zh-CN" altLang="en-US" sz="2400" b="1" dirty="0" smtClean="0">
                <a:latin typeface="宋体" pitchFamily="2" charset="-122"/>
                <a:ea typeface="宋体" pitchFamily="2" charset="-122"/>
              </a:rPr>
              <a:t>江南：这里指今湖南省一带。</a:t>
            </a:r>
            <a:br>
              <a:rPr lang="zh-CN" altLang="en-US" sz="2400" b="1" dirty="0" smtClean="0">
                <a:latin typeface="宋体" pitchFamily="2" charset="-122"/>
                <a:ea typeface="宋体" pitchFamily="2" charset="-122"/>
              </a:rPr>
            </a:br>
            <a:r>
              <a:rPr lang="zh-CN" altLang="en-US" sz="2400" b="1" u="sng" dirty="0" smtClean="0">
                <a:solidFill>
                  <a:srgbClr val="C00000"/>
                </a:solidFill>
                <a:latin typeface="宋体" pitchFamily="2" charset="-122"/>
                <a:ea typeface="宋体" pitchFamily="2" charset="-122"/>
              </a:rPr>
              <a:t>落花时节：暮春时节，</a:t>
            </a:r>
            <a:r>
              <a:rPr lang="zh-CN" altLang="en-US" sz="2400" b="1" dirty="0" smtClean="0">
                <a:latin typeface="宋体" pitchFamily="2" charset="-122"/>
                <a:ea typeface="宋体" pitchFamily="2" charset="-122"/>
              </a:rPr>
              <a:t>通常指阴历三月。</a:t>
            </a:r>
            <a:r>
              <a:rPr lang="zh-CN" altLang="en-US" sz="2400" b="1" u="sng" dirty="0" smtClean="0">
                <a:latin typeface="宋体" pitchFamily="2" charset="-122"/>
                <a:ea typeface="宋体" pitchFamily="2" charset="-122"/>
              </a:rPr>
              <a:t>落花的寓意很多，人衰老飘零，社会的凋弊丧乱都在其中。</a:t>
            </a:r>
            <a:br>
              <a:rPr lang="zh-CN" altLang="en-US" sz="2400" b="1" u="sng" dirty="0" smtClean="0">
                <a:latin typeface="宋体" pitchFamily="2" charset="-122"/>
                <a:ea typeface="宋体" pitchFamily="2" charset="-122"/>
              </a:rPr>
            </a:br>
            <a:r>
              <a:rPr lang="zh-CN" altLang="en-US" sz="2400" b="1" dirty="0" smtClean="0">
                <a:latin typeface="宋体" pitchFamily="2" charset="-122"/>
                <a:ea typeface="宋体" pitchFamily="2" charset="-122"/>
              </a:rPr>
              <a:t>君：指李龟年。</a:t>
            </a:r>
            <a:endParaRPr lang="zh-CN" altLang="en-US" sz="2400"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4704"/>
            <a:ext cx="8424936" cy="557235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en-US" sz="2400" b="1" u="sng" dirty="0" smtClean="0">
                <a:latin typeface="华文宋体" pitchFamily="2" charset="-122"/>
                <a:ea typeface="华文宋体" pitchFamily="2" charset="-122"/>
                <a:hlinkClick r:id="rId2"/>
              </a:rPr>
              <a:t>这首诗</a:t>
            </a:r>
            <a:r>
              <a:rPr lang="zh-CN" altLang="en-US" sz="2400" b="1" dirty="0" smtClean="0">
                <a:latin typeface="华文宋体" pitchFamily="2" charset="-122"/>
                <a:ea typeface="华文宋体" pitchFamily="2" charset="-122"/>
              </a:rPr>
              <a:t>是感伤</a:t>
            </a:r>
            <a:r>
              <a:rPr lang="zh-CN" altLang="en-US" sz="2400" b="1" u="sng" dirty="0" smtClean="0">
                <a:solidFill>
                  <a:srgbClr val="C00000"/>
                </a:solidFill>
                <a:latin typeface="华文宋体" pitchFamily="2" charset="-122"/>
                <a:ea typeface="华文宋体" pitchFamily="2" charset="-122"/>
              </a:rPr>
              <a:t>世态炎凉的</a:t>
            </a:r>
            <a:r>
              <a:rPr lang="zh-CN" altLang="en-US" sz="2400" b="1" dirty="0" smtClean="0">
                <a:latin typeface="华文宋体" pitchFamily="2" charset="-122"/>
                <a:ea typeface="华文宋体" pitchFamily="2" charset="-122"/>
              </a:rPr>
              <a:t>。</a:t>
            </a:r>
            <a:r>
              <a:rPr lang="zh-CN" altLang="zh-CN" sz="2400" b="1" dirty="0" smtClean="0">
                <a:latin typeface="华文宋体" pitchFamily="2" charset="-122"/>
                <a:ea typeface="华文宋体" pitchFamily="2" charset="-122"/>
              </a:rPr>
              <a:t>是一首</a:t>
            </a:r>
            <a:r>
              <a:rPr lang="zh-CN" altLang="zh-CN" sz="2400" b="1" u="sng" dirty="0" smtClean="0">
                <a:latin typeface="华文宋体" pitchFamily="2" charset="-122"/>
                <a:ea typeface="华文宋体" pitchFamily="2" charset="-122"/>
              </a:rPr>
              <a:t> </a:t>
            </a:r>
            <a:r>
              <a:rPr lang="zh-CN" altLang="en-US" sz="2400" b="1" u="sng" dirty="0" smtClean="0">
                <a:solidFill>
                  <a:srgbClr val="FF0000"/>
                </a:solidFill>
                <a:latin typeface="华文宋体" pitchFamily="2" charset="-122"/>
                <a:ea typeface="华文宋体" pitchFamily="2" charset="-122"/>
              </a:rPr>
              <a:t>咏怀咏史</a:t>
            </a:r>
            <a:r>
              <a:rPr lang="zh-CN" altLang="zh-CN" sz="2400" b="1" u="sng" dirty="0" smtClean="0">
                <a:solidFill>
                  <a:srgbClr val="FF0000"/>
                </a:solidFill>
                <a:latin typeface="华文宋体" pitchFamily="2" charset="-122"/>
                <a:ea typeface="华文宋体" pitchFamily="2" charset="-122"/>
              </a:rPr>
              <a:t>诗</a:t>
            </a:r>
            <a:r>
              <a:rPr lang="zh-CN" altLang="zh-CN" sz="2400" b="1" u="sng" dirty="0" smtClean="0">
                <a:latin typeface="华文宋体" pitchFamily="2" charset="-122"/>
                <a:ea typeface="华文宋体" pitchFamily="2" charset="-122"/>
              </a:rPr>
              <a:t>。</a:t>
            </a:r>
            <a:r>
              <a:rPr lang="zh-CN" altLang="en-US" sz="2400" b="1" dirty="0" smtClean="0">
                <a:latin typeface="华文宋体" pitchFamily="2" charset="-122"/>
                <a:ea typeface="华文宋体" pitchFamily="2" charset="-122"/>
              </a:rPr>
              <a:t>李龟年是唐玄宗初年的著名歌手，常在贵族豪门歌唱。</a:t>
            </a:r>
            <a:r>
              <a:rPr lang="zh-CN" altLang="en-US" sz="2400" b="1" u="sng" dirty="0" smtClean="0">
                <a:latin typeface="华文宋体" pitchFamily="2" charset="-122"/>
                <a:ea typeface="华文宋体" pitchFamily="2" charset="-122"/>
                <a:hlinkClick r:id="rId3"/>
              </a:rPr>
              <a:t>杜甫</a:t>
            </a:r>
            <a:r>
              <a:rPr lang="zh-CN" altLang="en-US" sz="2400" b="1" dirty="0" smtClean="0">
                <a:latin typeface="华文宋体" pitchFamily="2" charset="-122"/>
                <a:ea typeface="华文宋体" pitchFamily="2" charset="-122"/>
              </a:rPr>
              <a:t>少年时才华卓著，常出入于岐王李隆范和中书监崔涤的门庭，得以欣赏李龟年的歌唱艺术。</a:t>
            </a:r>
            <a:r>
              <a:rPr lang="zh-CN" altLang="en-US" sz="2400" b="1" u="sng" dirty="0" smtClean="0">
                <a:latin typeface="华文宋体" pitchFamily="2" charset="-122"/>
                <a:ea typeface="华文宋体" pitchFamily="2" charset="-122"/>
              </a:rPr>
              <a:t>诗的开首二句是</a:t>
            </a:r>
            <a:r>
              <a:rPr lang="zh-CN" altLang="en-US" sz="2400" b="1" u="sng" dirty="0" smtClean="0">
                <a:solidFill>
                  <a:srgbClr val="FF0000"/>
                </a:solidFill>
                <a:latin typeface="华文宋体" pitchFamily="2" charset="-122"/>
                <a:ea typeface="华文宋体" pitchFamily="2" charset="-122"/>
              </a:rPr>
              <a:t>追忆昔日</a:t>
            </a:r>
            <a:r>
              <a:rPr lang="zh-CN" altLang="en-US" sz="2400" b="1" u="sng" dirty="0" smtClean="0">
                <a:latin typeface="华文宋体" pitchFamily="2" charset="-122"/>
                <a:ea typeface="华文宋体" pitchFamily="2" charset="-122"/>
              </a:rPr>
              <a:t>与李龟年的接触，寄寓诗人对开元初年鼎盛的眷怀；后两句是对国事凋零，艺人颠沛流离的</a:t>
            </a:r>
            <a:r>
              <a:rPr lang="zh-CN" altLang="en-US" sz="2400" b="1" u="sng" dirty="0" smtClean="0">
                <a:solidFill>
                  <a:srgbClr val="FF0000"/>
                </a:solidFill>
                <a:latin typeface="华文宋体" pitchFamily="2" charset="-122"/>
                <a:ea typeface="华文宋体" pitchFamily="2" charset="-122"/>
              </a:rPr>
              <a:t>感慨</a:t>
            </a:r>
            <a:r>
              <a:rPr lang="zh-CN" altLang="en-US" sz="2400" b="1" u="sng" dirty="0" smtClean="0">
                <a:latin typeface="华文宋体" pitchFamily="2" charset="-122"/>
                <a:ea typeface="华文宋体" pitchFamily="2" charset="-122"/>
              </a:rPr>
              <a:t>。（直接抒情）。</a:t>
            </a:r>
            <a:r>
              <a:rPr lang="zh-CN" altLang="en-US" sz="2400" b="1" dirty="0" smtClean="0">
                <a:latin typeface="华文宋体" pitchFamily="2" charset="-122"/>
                <a:ea typeface="华文宋体" pitchFamily="2" charset="-122"/>
              </a:rPr>
              <a:t>仅仅四句却概括了整个开元时期的</a:t>
            </a:r>
            <a:r>
              <a:rPr lang="zh-CN" altLang="en-US" sz="2400" b="1" dirty="0" smtClean="0">
                <a:solidFill>
                  <a:srgbClr val="FF0000"/>
                </a:solidFill>
                <a:latin typeface="华文宋体" pitchFamily="2" charset="-122"/>
                <a:ea typeface="华文宋体" pitchFamily="2" charset="-122"/>
              </a:rPr>
              <a:t>时代沧桑，人生巨变</a:t>
            </a:r>
            <a:r>
              <a:rPr lang="zh-CN" altLang="en-US" sz="2400" b="1" dirty="0" smtClean="0">
                <a:latin typeface="华文宋体" pitchFamily="2" charset="-122"/>
                <a:ea typeface="华文宋体" pitchFamily="2" charset="-122"/>
              </a:rPr>
              <a:t>。</a:t>
            </a:r>
            <a:r>
              <a:rPr lang="zh-CN" altLang="en-US" sz="2400" b="1" dirty="0" smtClean="0">
                <a:latin typeface="宋体" pitchFamily="2" charset="-122"/>
                <a:ea typeface="宋体" pitchFamily="2" charset="-122"/>
              </a:rPr>
              <a:t> “见、闻”“逢”之间，</a:t>
            </a:r>
            <a:r>
              <a:rPr lang="zh-CN" altLang="en-US" sz="2400" b="1" dirty="0" smtClean="0">
                <a:solidFill>
                  <a:srgbClr val="C00000"/>
                </a:solidFill>
                <a:latin typeface="宋体" pitchFamily="2" charset="-122"/>
                <a:ea typeface="宋体" pitchFamily="2" charset="-122"/>
              </a:rPr>
              <a:t>联结着四十年的</a:t>
            </a:r>
            <a:r>
              <a:rPr lang="zh-CN" altLang="en-US" sz="2400" b="1" u="sng" dirty="0" smtClean="0">
                <a:solidFill>
                  <a:srgbClr val="C00000"/>
                </a:solidFill>
                <a:latin typeface="宋体" pitchFamily="2" charset="-122"/>
                <a:ea typeface="宋体" pitchFamily="2" charset="-122"/>
              </a:rPr>
              <a:t>沧桑巨变。</a:t>
            </a:r>
            <a:r>
              <a:rPr lang="zh-CN" altLang="en-US" sz="2400" b="1" dirty="0" smtClean="0">
                <a:latin typeface="宋体" pitchFamily="2" charset="-122"/>
                <a:ea typeface="宋体" pitchFamily="2" charset="-122"/>
              </a:rPr>
              <a:t>表现出了给唐代带来浩劫的那场大动乱</a:t>
            </a:r>
            <a:r>
              <a:rPr lang="zh-CN" altLang="en-US" sz="2400" b="1" dirty="0" smtClean="0">
                <a:solidFill>
                  <a:srgbClr val="FF0000"/>
                </a:solidFill>
                <a:latin typeface="宋体" pitchFamily="2" charset="-122"/>
                <a:ea typeface="宋体" pitchFamily="2" charset="-122"/>
              </a:rPr>
              <a:t>（安史之乱）</a:t>
            </a:r>
            <a:r>
              <a:rPr lang="zh-CN" altLang="en-US" sz="2400" b="1" dirty="0" smtClean="0">
                <a:latin typeface="宋体" pitchFamily="2" charset="-122"/>
                <a:ea typeface="宋体" pitchFamily="2" charset="-122"/>
              </a:rPr>
              <a:t>的阴影，以及它给人们造成的巨大灾难和心灵创伤。</a:t>
            </a:r>
            <a:endParaRPr lang="zh-CN" altLang="en-US" sz="2400" b="1" u="sng" dirty="0">
              <a:latin typeface="华文宋体" pitchFamily="2" charset="-122"/>
              <a:ea typeface="华文宋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568952" cy="618630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en-US" sz="2400" b="1" dirty="0" smtClean="0">
                <a:solidFill>
                  <a:srgbClr val="FF0000"/>
                </a:solidFill>
                <a:latin typeface="宋体" pitchFamily="2" charset="-122"/>
                <a:ea typeface="宋体" pitchFamily="2" charset="-122"/>
              </a:rPr>
              <a:t>赏析：</a:t>
            </a:r>
            <a:endParaRPr lang="en-US" altLang="zh-CN" sz="2400" b="1" dirty="0" smtClean="0">
              <a:solidFill>
                <a:srgbClr val="FF0000"/>
              </a:solidFill>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四句诗，从岐王宅里、崔九堂前的“见”“闻”，到落花江南的重“逢”，“见、闻”“逢”之间，</a:t>
            </a:r>
            <a:r>
              <a:rPr lang="zh-CN" altLang="en-US" sz="2400" b="1" u="sng" dirty="0" smtClean="0">
                <a:solidFill>
                  <a:srgbClr val="C00000"/>
                </a:solidFill>
                <a:latin typeface="宋体" pitchFamily="2" charset="-122"/>
                <a:ea typeface="宋体" pitchFamily="2" charset="-122"/>
              </a:rPr>
              <a:t>联结着四十年的沧桑巨变</a:t>
            </a:r>
            <a:r>
              <a:rPr lang="zh-CN" altLang="en-US" sz="2400" b="1" dirty="0" smtClean="0">
                <a:latin typeface="宋体" pitchFamily="2" charset="-122"/>
                <a:ea typeface="宋体" pitchFamily="2" charset="-122"/>
              </a:rPr>
              <a:t>。世境离乱，年华盛衰，人情聚散，都浓缩在这短短的二十八字中。尽管诗中没有一笔正面涉及时世身世，但透过诗人的追忆感喟，却表现出了给唐代社会物质财富和文化繁荣带来浩劫的那场大动乱</a:t>
            </a:r>
            <a:r>
              <a:rPr lang="zh-CN" altLang="en-US" sz="2400" b="1" dirty="0" smtClean="0">
                <a:solidFill>
                  <a:srgbClr val="FF0000"/>
                </a:solidFill>
                <a:latin typeface="宋体" pitchFamily="2" charset="-122"/>
                <a:ea typeface="宋体" pitchFamily="2" charset="-122"/>
              </a:rPr>
              <a:t>（安史之乱）</a:t>
            </a:r>
            <a:r>
              <a:rPr lang="zh-CN" altLang="en-US" sz="2400" b="1" dirty="0" smtClean="0">
                <a:latin typeface="宋体" pitchFamily="2" charset="-122"/>
                <a:ea typeface="宋体" pitchFamily="2" charset="-122"/>
              </a:rPr>
              <a:t>的阴影，以及它给人们造成的巨大灾难和心灵创伤。</a:t>
            </a:r>
            <a:endParaRPr lang="en-US" altLang="zh-CN" sz="2400" b="1" dirty="0" smtClean="0">
              <a:latin typeface="宋体" pitchFamily="2" charset="-122"/>
              <a:ea typeface="宋体" pitchFamily="2" charset="-122"/>
            </a:endParaRPr>
          </a:p>
          <a:p>
            <a:pPr>
              <a:lnSpc>
                <a:spcPct val="150000"/>
              </a:lnSpc>
            </a:pPr>
            <a:r>
              <a:rPr lang="zh-CN" altLang="en-US" sz="2400" dirty="0" smtClean="0">
                <a:solidFill>
                  <a:srgbClr val="7030A0"/>
                </a:solidFill>
                <a:latin typeface="宋体" pitchFamily="2" charset="-122"/>
                <a:ea typeface="宋体" pitchFamily="2" charset="-122"/>
              </a:rPr>
              <a:t>（</a:t>
            </a:r>
            <a:r>
              <a:rPr lang="zh-CN" altLang="en-US" sz="2400" dirty="0" smtClean="0">
                <a:solidFill>
                  <a:srgbClr val="7030A0"/>
                </a:solidFill>
              </a:rPr>
              <a:t>不要小看这</a:t>
            </a:r>
            <a:r>
              <a:rPr lang="en-US" altLang="zh-CN" sz="2400" dirty="0" smtClean="0">
                <a:solidFill>
                  <a:srgbClr val="7030A0"/>
                </a:solidFill>
              </a:rPr>
              <a:t>28</a:t>
            </a:r>
            <a:r>
              <a:rPr lang="zh-CN" altLang="en-US" sz="2400" dirty="0" smtClean="0">
                <a:solidFill>
                  <a:srgbClr val="7030A0"/>
                </a:solidFill>
              </a:rPr>
              <a:t>个字，这就是一部缩微版的</a:t>
            </a:r>
            <a:r>
              <a:rPr lang="zh-CN" altLang="en-US" sz="2400" u="sng" dirty="0" smtClean="0">
                <a:solidFill>
                  <a:srgbClr val="FF0000"/>
                </a:solidFill>
              </a:rPr>
              <a:t>唐玄宗盛衰史</a:t>
            </a:r>
            <a:r>
              <a:rPr lang="zh-CN" altLang="en-US" sz="2400" dirty="0" smtClean="0">
                <a:solidFill>
                  <a:srgbClr val="7030A0"/>
                </a:solidFill>
              </a:rPr>
              <a:t>，也是一首绝句版的</a:t>
            </a:r>
            <a:r>
              <a:rPr lang="en-US" altLang="zh-CN" sz="2400" dirty="0" smtClean="0">
                <a:solidFill>
                  <a:srgbClr val="7030A0"/>
                </a:solidFill>
              </a:rPr>
              <a:t>《</a:t>
            </a:r>
            <a:r>
              <a:rPr lang="zh-CN" altLang="en-US" sz="2400" dirty="0" smtClean="0">
                <a:solidFill>
                  <a:srgbClr val="7030A0"/>
                </a:solidFill>
              </a:rPr>
              <a:t>长恨歌</a:t>
            </a:r>
            <a:r>
              <a:rPr lang="en-US" altLang="zh-CN" sz="2400" dirty="0" smtClean="0">
                <a:solidFill>
                  <a:srgbClr val="7030A0"/>
                </a:solidFill>
              </a:rPr>
              <a:t>》</a:t>
            </a:r>
            <a:r>
              <a:rPr lang="zh-CN" altLang="en-US" sz="2400" dirty="0" smtClean="0">
                <a:solidFill>
                  <a:srgbClr val="7030A0"/>
                </a:solidFill>
              </a:rPr>
              <a:t>，蒙曼解读</a:t>
            </a:r>
            <a:r>
              <a:rPr lang="en-US" altLang="zh-CN" sz="2400" dirty="0" smtClean="0">
                <a:solidFill>
                  <a:srgbClr val="7030A0"/>
                </a:solidFill>
              </a:rPr>
              <a:t>《</a:t>
            </a:r>
            <a:r>
              <a:rPr lang="zh-CN" altLang="en-US" sz="2400" dirty="0" smtClean="0">
                <a:solidFill>
                  <a:srgbClr val="7030A0"/>
                </a:solidFill>
              </a:rPr>
              <a:t>江南逢李龟年</a:t>
            </a:r>
            <a:r>
              <a:rPr lang="en-US" altLang="zh-CN" sz="2400" dirty="0" smtClean="0">
                <a:solidFill>
                  <a:srgbClr val="7030A0"/>
                </a:solidFill>
              </a:rPr>
              <a:t>》</a:t>
            </a:r>
          </a:p>
          <a:p>
            <a:pPr>
              <a:lnSpc>
                <a:spcPct val="150000"/>
              </a:lnSpc>
            </a:pPr>
            <a:r>
              <a:rPr lang="zh-CN" altLang="en-US" sz="2400" dirty="0" smtClean="0">
                <a:solidFill>
                  <a:srgbClr val="7030A0"/>
                </a:solidFill>
              </a:rPr>
              <a:t>）</a:t>
            </a:r>
            <a:endParaRPr lang="zh-CN" altLang="en-US" sz="2400" dirty="0">
              <a:solidFill>
                <a:srgbClr val="7030A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48680"/>
            <a:ext cx="4176464"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4000" b="1" dirty="0" smtClean="0">
                <a:solidFill>
                  <a:srgbClr val="000000"/>
                </a:solidFill>
                <a:latin typeface="宋体" pitchFamily="2" charset="-122"/>
                <a:ea typeface="宋体" pitchFamily="2" charset="-122"/>
              </a:rPr>
              <a:t>《</a:t>
            </a:r>
            <a:r>
              <a:rPr lang="zh-CN" altLang="en-US" sz="4000" b="1" dirty="0" smtClean="0">
                <a:solidFill>
                  <a:srgbClr val="000000"/>
                </a:solidFill>
                <a:latin typeface="宋体" pitchFamily="2" charset="-122"/>
                <a:ea typeface="宋体" pitchFamily="2" charset="-122"/>
              </a:rPr>
              <a:t>江南逢李龟年</a:t>
            </a:r>
            <a:r>
              <a:rPr lang="en-US" altLang="zh-CN" sz="4000" b="1" dirty="0" smtClean="0">
                <a:solidFill>
                  <a:srgbClr val="000000"/>
                </a:solidFill>
                <a:latin typeface="宋体" pitchFamily="2" charset="-122"/>
                <a:ea typeface="宋体" pitchFamily="2" charset="-122"/>
              </a:rPr>
              <a:t>》</a:t>
            </a:r>
          </a:p>
          <a:p>
            <a:pPr>
              <a:lnSpc>
                <a:spcPct val="150000"/>
              </a:lnSpc>
            </a:pPr>
            <a:r>
              <a:rPr lang="en-US" altLang="zh-CN" sz="4000" b="1" dirty="0" smtClean="0">
                <a:solidFill>
                  <a:srgbClr val="000000"/>
                </a:solidFill>
                <a:latin typeface="宋体" pitchFamily="2" charset="-122"/>
                <a:ea typeface="宋体" pitchFamily="2" charset="-122"/>
              </a:rPr>
              <a:t>     </a:t>
            </a:r>
            <a:r>
              <a:rPr lang="zh-CN" altLang="en-US" sz="4000" b="1" dirty="0" smtClean="0">
                <a:solidFill>
                  <a:srgbClr val="000000"/>
                </a:solidFill>
                <a:latin typeface="宋体" pitchFamily="2" charset="-122"/>
                <a:ea typeface="宋体" pitchFamily="2" charset="-122"/>
              </a:rPr>
              <a:t>杜 甫</a:t>
            </a:r>
          </a:p>
          <a:p>
            <a:pPr>
              <a:lnSpc>
                <a:spcPct val="150000"/>
              </a:lnSpc>
            </a:pPr>
            <a:r>
              <a:rPr lang="zh-CN" altLang="en-US" sz="4000" b="1" dirty="0" smtClean="0">
                <a:solidFill>
                  <a:srgbClr val="000000"/>
                </a:solidFill>
                <a:latin typeface="宋体" pitchFamily="2" charset="-122"/>
                <a:ea typeface="宋体" pitchFamily="2" charset="-122"/>
              </a:rPr>
              <a:t>岐王宅里寻常见，</a:t>
            </a:r>
            <a:br>
              <a:rPr lang="zh-CN" altLang="en-US" sz="4000" b="1" dirty="0" smtClean="0">
                <a:solidFill>
                  <a:srgbClr val="000000"/>
                </a:solidFill>
                <a:latin typeface="宋体" pitchFamily="2" charset="-122"/>
                <a:ea typeface="宋体" pitchFamily="2" charset="-122"/>
              </a:rPr>
            </a:br>
            <a:r>
              <a:rPr lang="zh-CN" altLang="en-US" sz="4000" b="1" dirty="0" smtClean="0">
                <a:solidFill>
                  <a:srgbClr val="000000"/>
                </a:solidFill>
                <a:latin typeface="宋体" pitchFamily="2" charset="-122"/>
                <a:ea typeface="宋体" pitchFamily="2" charset="-122"/>
              </a:rPr>
              <a:t>崔九堂前几度闻。</a:t>
            </a:r>
          </a:p>
          <a:p>
            <a:pPr>
              <a:lnSpc>
                <a:spcPct val="150000"/>
              </a:lnSpc>
            </a:pPr>
            <a:r>
              <a:rPr lang="zh-CN" altLang="en-US" sz="4000" b="1" dirty="0" smtClean="0">
                <a:solidFill>
                  <a:srgbClr val="000000"/>
                </a:solidFill>
                <a:latin typeface="宋体" pitchFamily="2" charset="-122"/>
                <a:ea typeface="宋体" pitchFamily="2" charset="-122"/>
              </a:rPr>
              <a:t>正是江南好风景，</a:t>
            </a:r>
          </a:p>
          <a:p>
            <a:pPr>
              <a:lnSpc>
                <a:spcPct val="150000"/>
              </a:lnSpc>
            </a:pPr>
            <a:r>
              <a:rPr lang="zh-CN" altLang="en-US" sz="4000" b="1" dirty="0" smtClean="0">
                <a:solidFill>
                  <a:srgbClr val="000000"/>
                </a:solidFill>
                <a:latin typeface="宋体" pitchFamily="2" charset="-122"/>
                <a:ea typeface="宋体" pitchFamily="2" charset="-122"/>
              </a:rPr>
              <a:t>落花时节又逢君。</a:t>
            </a:r>
            <a:endParaRPr lang="zh-CN" altLang="en-US" sz="4000" b="1" dirty="0">
              <a:solidFill>
                <a:srgbClr val="000000"/>
              </a:solidFill>
              <a:latin typeface="宋体" pitchFamily="2" charset="-122"/>
              <a:ea typeface="宋体" pitchFamily="2" charset="-122"/>
            </a:endParaRPr>
          </a:p>
        </p:txBody>
      </p:sp>
      <p:pic>
        <p:nvPicPr>
          <p:cNvPr id="3" name="Picture 2" descr="https://timgsa.baidu.com/timg?image&amp;quality=80&amp;size=b9999_10000&amp;sec=1538113994145&amp;di=2c6955d7945e3454739b110d0525a542&amp;imgtype=0&amp;src=http%3A%2F%2Fs8.sinaimg.cn%2Fmiddle%2F6cef76a0x9bfbbe26a8b7%26690"/>
          <p:cNvPicPr>
            <a:picLocks noChangeAspect="1" noChangeArrowheads="1"/>
          </p:cNvPicPr>
          <p:nvPr/>
        </p:nvPicPr>
        <p:blipFill>
          <a:blip r:embed="rId2" cstate="print"/>
          <a:srcRect/>
          <a:stretch>
            <a:fillRect/>
          </a:stretch>
        </p:blipFill>
        <p:spPr bwMode="auto">
          <a:xfrm>
            <a:off x="5076056" y="908720"/>
            <a:ext cx="3462407" cy="488825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3</a:t>
            </a:r>
            <a:endParaRPr lang="zh-CN" altLang="en-US" sz="7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ss1.bdstatic.com/70cFuXSh_Q1YnxGkpoWK1HF6hhy/it/u=2652288882,3794757813&amp;fm=26&amp;gp=0.jpg"/>
          <p:cNvPicPr>
            <a:picLocks noChangeAspect="1" noChangeArrowheads="1"/>
          </p:cNvPicPr>
          <p:nvPr/>
        </p:nvPicPr>
        <p:blipFill>
          <a:blip r:embed="rId2" cstate="print"/>
          <a:srcRect t="18144" b="19361"/>
          <a:stretch>
            <a:fillRect/>
          </a:stretch>
        </p:blipFill>
        <p:spPr bwMode="auto">
          <a:xfrm>
            <a:off x="467544" y="1340768"/>
            <a:ext cx="8142339" cy="381642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692696"/>
            <a:ext cx="741682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4000" b="1" dirty="0" smtClean="0">
                <a:latin typeface="华文中宋" pitchFamily="2" charset="-122"/>
                <a:ea typeface="华文中宋" pitchFamily="2" charset="-122"/>
              </a:rPr>
              <a:t>        行军九日思长安故园</a:t>
            </a:r>
          </a:p>
          <a:p>
            <a:pPr>
              <a:lnSpc>
                <a:spcPct val="200000"/>
              </a:lnSpc>
            </a:pPr>
            <a:r>
              <a:rPr lang="zh-CN" altLang="en-US" sz="4000" b="1" dirty="0" smtClean="0">
                <a:latin typeface="华文中宋" pitchFamily="2" charset="-122"/>
                <a:ea typeface="华文中宋" pitchFamily="2" charset="-122"/>
              </a:rPr>
              <a:t>            岑</a:t>
            </a:r>
            <a:r>
              <a:rPr lang="en-US" altLang="zh-CN" sz="4000" b="1" dirty="0" smtClean="0"/>
              <a:t>(</a:t>
            </a:r>
            <a:r>
              <a:rPr lang="en-US" altLang="zh-CN" sz="4000" dirty="0" err="1" smtClean="0"/>
              <a:t>cén</a:t>
            </a:r>
            <a:r>
              <a:rPr lang="en-US" altLang="zh-CN" sz="4000" b="1" dirty="0" smtClean="0"/>
              <a:t>)</a:t>
            </a:r>
            <a:r>
              <a:rPr lang="zh-CN" altLang="zh-CN" sz="4000" b="1" dirty="0" smtClean="0"/>
              <a:t> </a:t>
            </a:r>
            <a:r>
              <a:rPr lang="zh-CN" altLang="en-US" sz="4000" b="1" dirty="0" smtClean="0">
                <a:latin typeface="华文中宋" pitchFamily="2" charset="-122"/>
                <a:ea typeface="华文中宋" pitchFamily="2" charset="-122"/>
              </a:rPr>
              <a:t>参</a:t>
            </a:r>
            <a:r>
              <a:rPr lang="en-US" altLang="zh-CN" sz="4000" dirty="0" smtClean="0"/>
              <a:t>(</a:t>
            </a:r>
            <a:r>
              <a:rPr lang="en-US" altLang="zh-CN" sz="4000" dirty="0" err="1" smtClean="0"/>
              <a:t>shēn</a:t>
            </a:r>
            <a:r>
              <a:rPr lang="en-US" altLang="zh-CN" sz="4000" dirty="0" smtClean="0"/>
              <a:t>)</a:t>
            </a:r>
            <a:endParaRPr lang="zh-CN" altLang="zh-CN" sz="4000" dirty="0" smtClean="0"/>
          </a:p>
          <a:p>
            <a:pPr>
              <a:lnSpc>
                <a:spcPct val="200000"/>
              </a:lnSpc>
            </a:pPr>
            <a:r>
              <a:rPr lang="zh-CN" altLang="en-US" sz="4000" b="1" dirty="0" smtClean="0">
                <a:latin typeface="华文中宋" pitchFamily="2" charset="-122"/>
                <a:ea typeface="华文中宋" pitchFamily="2" charset="-122"/>
              </a:rPr>
              <a:t>    强欲登高去，无人送酒来。</a:t>
            </a:r>
            <a:br>
              <a:rPr lang="zh-CN" altLang="en-US" sz="4000" b="1" dirty="0" smtClean="0">
                <a:latin typeface="华文中宋" pitchFamily="2" charset="-122"/>
                <a:ea typeface="华文中宋" pitchFamily="2" charset="-122"/>
              </a:rPr>
            </a:br>
            <a:r>
              <a:rPr lang="zh-CN" altLang="en-US" sz="4000" b="1" dirty="0" smtClean="0">
                <a:latin typeface="华文中宋" pitchFamily="2" charset="-122"/>
                <a:ea typeface="华文中宋" pitchFamily="2" charset="-122"/>
              </a:rPr>
              <a:t>    遥怜故园菊，应傍战场开。</a:t>
            </a:r>
            <a:endParaRPr lang="zh-CN" altLang="en-US" sz="4000" b="1"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548680"/>
            <a:ext cx="5688632" cy="331821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3600" b="1" dirty="0" smtClean="0">
                <a:latin typeface="华文中宋" pitchFamily="2" charset="-122"/>
                <a:ea typeface="华文中宋" pitchFamily="2" charset="-122"/>
              </a:rPr>
              <a:t>   行军九日思长安故园</a:t>
            </a:r>
          </a:p>
          <a:p>
            <a:pPr>
              <a:lnSpc>
                <a:spcPct val="150000"/>
              </a:lnSpc>
            </a:pPr>
            <a:r>
              <a:rPr lang="zh-CN" altLang="en-US" sz="3600" b="1" dirty="0" smtClean="0">
                <a:latin typeface="华文中宋" pitchFamily="2" charset="-122"/>
                <a:ea typeface="华文中宋" pitchFamily="2" charset="-122"/>
              </a:rPr>
              <a:t>                  岑 参 </a:t>
            </a:r>
          </a:p>
          <a:p>
            <a:pPr>
              <a:lnSpc>
                <a:spcPct val="150000"/>
              </a:lnSpc>
            </a:pPr>
            <a:r>
              <a:rPr lang="zh-CN" altLang="en-US" sz="3600" b="1" dirty="0" smtClean="0">
                <a:latin typeface="华文中宋" pitchFamily="2" charset="-122"/>
                <a:ea typeface="华文中宋" pitchFamily="2" charset="-122"/>
              </a:rPr>
              <a:t>强欲登高去，无人送酒来。</a:t>
            </a:r>
            <a:br>
              <a:rPr lang="zh-CN" altLang="en-US" sz="3600" b="1" dirty="0" smtClean="0">
                <a:latin typeface="华文中宋" pitchFamily="2" charset="-122"/>
                <a:ea typeface="华文中宋" pitchFamily="2" charset="-122"/>
              </a:rPr>
            </a:br>
            <a:r>
              <a:rPr lang="zh-CN" altLang="en-US" sz="3600" b="1" dirty="0" smtClean="0">
                <a:latin typeface="华文中宋" pitchFamily="2" charset="-122"/>
                <a:ea typeface="华文中宋" pitchFamily="2" charset="-122"/>
              </a:rPr>
              <a:t>遥怜故园菊，应傍战场开。</a:t>
            </a:r>
            <a:endParaRPr lang="zh-CN" altLang="en-US" sz="3600" b="1" dirty="0">
              <a:latin typeface="华文中宋" pitchFamily="2" charset="-122"/>
              <a:ea typeface="华文中宋" pitchFamily="2" charset="-122"/>
            </a:endParaRPr>
          </a:p>
        </p:txBody>
      </p:sp>
      <p:sp>
        <p:nvSpPr>
          <p:cNvPr id="4" name="矩形 3"/>
          <p:cNvSpPr/>
          <p:nvPr/>
        </p:nvSpPr>
        <p:spPr>
          <a:xfrm>
            <a:off x="611560" y="4149080"/>
            <a:ext cx="7992888"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400" b="1" dirty="0" smtClean="0">
                <a:latin typeface="华文楷体" pitchFamily="2" charset="-122"/>
                <a:ea typeface="华文楷体" pitchFamily="2" charset="-122"/>
              </a:rPr>
              <a:t>注释</a:t>
            </a:r>
            <a:br>
              <a:rPr lang="zh-CN" altLang="en-US" sz="2400" b="1" dirty="0" smtClean="0">
                <a:latin typeface="华文楷体" pitchFamily="2" charset="-122"/>
                <a:ea typeface="华文楷体" pitchFamily="2" charset="-122"/>
              </a:rPr>
            </a:br>
            <a:r>
              <a:rPr lang="zh-CN" altLang="en-US" sz="2400" b="1" dirty="0" smtClean="0">
                <a:latin typeface="华文楷体" pitchFamily="2" charset="-122"/>
                <a:ea typeface="华文楷体" pitchFamily="2" charset="-122"/>
              </a:rPr>
              <a:t>九日：指九月九日重阳节。</a:t>
            </a:r>
            <a:br>
              <a:rPr lang="zh-CN" altLang="en-US" sz="2400" b="1" dirty="0" smtClean="0">
                <a:latin typeface="华文楷体" pitchFamily="2" charset="-122"/>
                <a:ea typeface="华文楷体" pitchFamily="2" charset="-122"/>
              </a:rPr>
            </a:br>
            <a:r>
              <a:rPr lang="zh-CN" altLang="en-US" sz="2400" b="1" u="sng" dirty="0" smtClean="0">
                <a:solidFill>
                  <a:srgbClr val="FF0000"/>
                </a:solidFill>
                <a:latin typeface="华文楷体" pitchFamily="2" charset="-122"/>
                <a:ea typeface="华文楷体" pitchFamily="2" charset="-122"/>
              </a:rPr>
              <a:t>强：勉强。</a:t>
            </a:r>
            <a:r>
              <a:rPr lang="zh-CN" altLang="en-US" sz="2400" b="1" dirty="0" smtClean="0">
                <a:latin typeface="华文楷体" pitchFamily="2" charset="-122"/>
                <a:ea typeface="华文楷体" pitchFamily="2" charset="-122"/>
              </a:rPr>
              <a:t/>
            </a:r>
            <a:br>
              <a:rPr lang="zh-CN" altLang="en-US" sz="2400" b="1" dirty="0" smtClean="0">
                <a:latin typeface="华文楷体" pitchFamily="2" charset="-122"/>
                <a:ea typeface="华文楷体" pitchFamily="2" charset="-122"/>
              </a:rPr>
            </a:br>
            <a:r>
              <a:rPr lang="zh-CN" altLang="en-US" sz="2400" b="1" dirty="0" smtClean="0">
                <a:latin typeface="华文楷体" pitchFamily="2" charset="-122"/>
                <a:ea typeface="华文楷体" pitchFamily="2" charset="-122"/>
              </a:rPr>
              <a:t>登高：重阳节有登高赏菊饮酒以避灾祸的风俗。</a:t>
            </a:r>
            <a:br>
              <a:rPr lang="zh-CN" altLang="en-US" sz="2400" b="1" dirty="0" smtClean="0">
                <a:latin typeface="华文楷体" pitchFamily="2" charset="-122"/>
                <a:ea typeface="华文楷体" pitchFamily="2" charset="-122"/>
              </a:rPr>
            </a:br>
            <a:r>
              <a:rPr lang="zh-CN" altLang="en-US" sz="2400" b="1" u="sng" dirty="0" smtClean="0">
                <a:solidFill>
                  <a:srgbClr val="FF0000"/>
                </a:solidFill>
                <a:latin typeface="华文楷体" pitchFamily="2" charset="-122"/>
                <a:ea typeface="华文楷体" pitchFamily="2" charset="-122"/>
              </a:rPr>
              <a:t>怜：可怜。</a:t>
            </a:r>
            <a:r>
              <a:rPr lang="zh-CN" altLang="en-US" sz="2400" b="1" dirty="0" smtClean="0">
                <a:latin typeface="华文楷体" pitchFamily="2" charset="-122"/>
                <a:ea typeface="华文楷体" pitchFamily="2" charset="-122"/>
              </a:rPr>
              <a:t/>
            </a:r>
            <a:br>
              <a:rPr lang="zh-CN" altLang="en-US" sz="2400" b="1" dirty="0" smtClean="0">
                <a:latin typeface="华文楷体" pitchFamily="2" charset="-122"/>
                <a:ea typeface="华文楷体" pitchFamily="2" charset="-122"/>
              </a:rPr>
            </a:br>
            <a:r>
              <a:rPr lang="zh-CN" altLang="en-US" sz="2400" b="1" u="sng" dirty="0" smtClean="0">
                <a:solidFill>
                  <a:srgbClr val="FF0000"/>
                </a:solidFill>
                <a:latin typeface="华文楷体" pitchFamily="2" charset="-122"/>
                <a:ea typeface="华文楷体" pitchFamily="2" charset="-122"/>
              </a:rPr>
              <a:t>傍：靠近</a:t>
            </a:r>
            <a:endParaRPr lang="zh-CN" altLang="en-US" sz="2400" b="1" u="sng" dirty="0">
              <a:solidFill>
                <a:srgbClr val="FF0000"/>
              </a:solidFill>
              <a:latin typeface="华文楷体" pitchFamily="2" charset="-122"/>
              <a:ea typeface="华文楷体" pitchFamily="2" charset="-122"/>
            </a:endParaRPr>
          </a:p>
        </p:txBody>
      </p:sp>
      <p:pic>
        <p:nvPicPr>
          <p:cNvPr id="13314" name="Picture 2" descr="https://timgsa.baidu.com/timg?image&amp;quality=80&amp;size=b9999_10000&amp;sec=1538200480832&amp;di=f9aa04ddb9717783129170c19a0e4b3f&amp;imgtype=0&amp;src=http%3A%2F%2Fe.hiphotos.baidu.com%2Fzhidao%2Fwh%3D450%2C600%2Fsign%3D0d370fe3da43ad4ba67b4ec4b7327699%2F574e9258d109b3de4886162ec7bf6c81800a4cbf.jpg"/>
          <p:cNvPicPr>
            <a:picLocks noChangeAspect="1" noChangeArrowheads="1"/>
          </p:cNvPicPr>
          <p:nvPr/>
        </p:nvPicPr>
        <p:blipFill>
          <a:blip r:embed="rId2" cstate="print"/>
          <a:srcRect/>
          <a:stretch>
            <a:fillRect/>
          </a:stretch>
        </p:blipFill>
        <p:spPr bwMode="auto">
          <a:xfrm>
            <a:off x="6516216" y="1556792"/>
            <a:ext cx="2232248" cy="144016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497443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5400" dirty="0" smtClean="0"/>
              <a:t>1</a:t>
            </a:r>
            <a:r>
              <a:rPr lang="zh-CN" altLang="en-US" sz="5400" dirty="0" smtClean="0"/>
              <a:t>、峨眉山月歌</a:t>
            </a:r>
            <a:endParaRPr lang="en-US" altLang="zh-CN" sz="5400" dirty="0" smtClean="0"/>
          </a:p>
          <a:p>
            <a:pPr>
              <a:lnSpc>
                <a:spcPct val="150000"/>
              </a:lnSpc>
            </a:pPr>
            <a:r>
              <a:rPr lang="en-US" altLang="zh-CN" sz="5400" dirty="0" smtClean="0"/>
              <a:t>2</a:t>
            </a:r>
            <a:r>
              <a:rPr lang="zh-CN" altLang="en-US" sz="5400" dirty="0" smtClean="0"/>
              <a:t>、江南逢李龟年</a:t>
            </a:r>
            <a:endParaRPr lang="en-US" altLang="zh-CN" sz="5400" dirty="0" smtClean="0"/>
          </a:p>
          <a:p>
            <a:pPr>
              <a:lnSpc>
                <a:spcPct val="150000"/>
              </a:lnSpc>
            </a:pPr>
            <a:r>
              <a:rPr lang="en-US" altLang="zh-CN" sz="5400" dirty="0" smtClean="0"/>
              <a:t>3</a:t>
            </a:r>
            <a:r>
              <a:rPr lang="zh-CN" altLang="en-US" sz="5400" dirty="0" smtClean="0"/>
              <a:t>、行军九日思长安故园</a:t>
            </a:r>
            <a:endParaRPr lang="en-US" altLang="zh-CN" sz="5400" dirty="0" smtClean="0"/>
          </a:p>
          <a:p>
            <a:pPr>
              <a:lnSpc>
                <a:spcPct val="150000"/>
              </a:lnSpc>
            </a:pPr>
            <a:r>
              <a:rPr lang="en-US" altLang="zh-CN" sz="5400" dirty="0" smtClean="0"/>
              <a:t>4</a:t>
            </a:r>
            <a:r>
              <a:rPr lang="zh-CN" altLang="en-US" sz="5400" dirty="0" smtClean="0"/>
              <a:t>、夜上受降城闻笛</a:t>
            </a:r>
            <a:endParaRPr lang="zh-CN" altLang="en-US" sz="5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timgsa.baidu.com/timg?image&amp;quality=80&amp;size=b9999_10000&amp;sec=1538795237&amp;di=a43be702b18fd44324f43c5c46f6b706&amp;imgtype=jpg&amp;er=1&amp;src=http%3A%2F%2Fpic.chinawenben.com%2Fupload%2F3_12rxdq3r7j8d8br5d8bk185o7j3j5ax21rdvjr5d.jpg"/>
          <p:cNvPicPr>
            <a:picLocks noChangeAspect="1" noChangeArrowheads="1"/>
          </p:cNvPicPr>
          <p:nvPr/>
        </p:nvPicPr>
        <p:blipFill>
          <a:blip r:embed="rId2" cstate="print"/>
          <a:srcRect/>
          <a:stretch>
            <a:fillRect/>
          </a:stretch>
        </p:blipFill>
        <p:spPr bwMode="auto">
          <a:xfrm>
            <a:off x="395536" y="188640"/>
            <a:ext cx="8448938" cy="6336704"/>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4365104"/>
            <a:ext cx="7992888" cy="193899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400" b="1" dirty="0" smtClean="0">
                <a:solidFill>
                  <a:srgbClr val="C00000"/>
                </a:solidFill>
                <a:latin typeface="华文楷体" pitchFamily="2" charset="-122"/>
                <a:ea typeface="华文楷体" pitchFamily="2" charset="-122"/>
              </a:rPr>
              <a:t>译文：</a:t>
            </a:r>
            <a:endParaRPr lang="en-US" altLang="zh-CN" sz="2400" b="1" dirty="0" smtClean="0">
              <a:solidFill>
                <a:srgbClr val="C00000"/>
              </a:solidFill>
              <a:latin typeface="华文楷体" pitchFamily="2" charset="-122"/>
              <a:ea typeface="华文楷体" pitchFamily="2" charset="-122"/>
            </a:endParaRPr>
          </a:p>
          <a:p>
            <a:r>
              <a:rPr lang="zh-CN" altLang="en-US" sz="2400" b="1" dirty="0" smtClean="0">
                <a:solidFill>
                  <a:srgbClr val="C00000"/>
                </a:solidFill>
                <a:latin typeface="华文楷体" pitchFamily="2" charset="-122"/>
                <a:ea typeface="华文楷体" pitchFamily="2" charset="-122"/>
              </a:rPr>
              <a:t>九月九日重阳佳节，勉强地想要按照习俗去登高饮酒，却没有像王弘那样的人把酒送来。</a:t>
            </a:r>
          </a:p>
          <a:p>
            <a:r>
              <a:rPr lang="zh-CN" altLang="en-US" sz="2400" b="1" dirty="0" smtClean="0">
                <a:solidFill>
                  <a:srgbClr val="C00000"/>
                </a:solidFill>
                <a:latin typeface="华文楷体" pitchFamily="2" charset="-122"/>
                <a:ea typeface="华文楷体" pitchFamily="2" charset="-122"/>
              </a:rPr>
              <a:t>我在远方想念长安故园中的菊花，这时应正寂寞地在战场旁边盛开。</a:t>
            </a:r>
            <a:r>
              <a:rPr lang="zh-CN" altLang="en-US" sz="2400" b="1" baseline="30000" dirty="0" smtClean="0">
                <a:solidFill>
                  <a:srgbClr val="C00000"/>
                </a:solidFill>
                <a:latin typeface="华文楷体" pitchFamily="2" charset="-122"/>
                <a:ea typeface="华文楷体" pitchFamily="2" charset="-122"/>
              </a:rPr>
              <a:t> </a:t>
            </a:r>
            <a:endParaRPr lang="zh-CN" altLang="en-US" sz="2400" b="1" dirty="0" smtClean="0">
              <a:solidFill>
                <a:srgbClr val="C00000"/>
              </a:solidFill>
              <a:latin typeface="华文楷体" pitchFamily="2" charset="-122"/>
              <a:ea typeface="华文楷体" pitchFamily="2" charset="-122"/>
            </a:endParaRPr>
          </a:p>
        </p:txBody>
      </p:sp>
      <p:sp>
        <p:nvSpPr>
          <p:cNvPr id="3" name="矩形 2"/>
          <p:cNvSpPr/>
          <p:nvPr/>
        </p:nvSpPr>
        <p:spPr>
          <a:xfrm>
            <a:off x="827584" y="548680"/>
            <a:ext cx="5688632" cy="331821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3600" b="1" dirty="0" smtClean="0">
                <a:latin typeface="华文中宋" pitchFamily="2" charset="-122"/>
                <a:ea typeface="华文中宋" pitchFamily="2" charset="-122"/>
              </a:rPr>
              <a:t>   行军九日思长安故园</a:t>
            </a:r>
          </a:p>
          <a:p>
            <a:pPr>
              <a:lnSpc>
                <a:spcPct val="150000"/>
              </a:lnSpc>
            </a:pPr>
            <a:r>
              <a:rPr lang="zh-CN" altLang="en-US" sz="3600" b="1" dirty="0" smtClean="0">
                <a:latin typeface="华文中宋" pitchFamily="2" charset="-122"/>
                <a:ea typeface="华文中宋" pitchFamily="2" charset="-122"/>
              </a:rPr>
              <a:t>                  岑 参 </a:t>
            </a:r>
          </a:p>
          <a:p>
            <a:pPr>
              <a:lnSpc>
                <a:spcPct val="150000"/>
              </a:lnSpc>
            </a:pPr>
            <a:r>
              <a:rPr lang="zh-CN" altLang="en-US" sz="3600" b="1" dirty="0" smtClean="0">
                <a:latin typeface="华文中宋" pitchFamily="2" charset="-122"/>
                <a:ea typeface="华文中宋" pitchFamily="2" charset="-122"/>
              </a:rPr>
              <a:t>强欲登高去，无人送酒来。</a:t>
            </a:r>
            <a:br>
              <a:rPr lang="zh-CN" altLang="en-US" sz="3600" b="1" dirty="0" smtClean="0">
                <a:latin typeface="华文中宋" pitchFamily="2" charset="-122"/>
                <a:ea typeface="华文中宋" pitchFamily="2" charset="-122"/>
              </a:rPr>
            </a:br>
            <a:r>
              <a:rPr lang="zh-CN" altLang="en-US" sz="3600" b="1" dirty="0" smtClean="0">
                <a:latin typeface="华文中宋" pitchFamily="2" charset="-122"/>
                <a:ea typeface="华文中宋" pitchFamily="2" charset="-122"/>
              </a:rPr>
              <a:t>遥怜故园菊，应傍战场开。</a:t>
            </a:r>
            <a:endParaRPr lang="zh-CN" altLang="en-US" sz="3600" b="1" dirty="0">
              <a:latin typeface="华文中宋" pitchFamily="2" charset="-122"/>
              <a:ea typeface="华文中宋" pitchFamily="2" charset="-122"/>
            </a:endParaRPr>
          </a:p>
        </p:txBody>
      </p:sp>
      <p:pic>
        <p:nvPicPr>
          <p:cNvPr id="4" name="Picture 2" descr="https://timgsa.baidu.com/timg?image&amp;quality=80&amp;size=b9999_10000&amp;sec=1538200378493&amp;di=d7fc961f0c1d5f9804d00170dee97206&amp;imgtype=0&amp;src=http%3A%2F%2Fs9.rr.itc.cn%2Fr%2FwapChange%2F20165_28_19%2Fa3e2e55325641379855.jpg"/>
          <p:cNvPicPr>
            <a:picLocks noChangeAspect="1" noChangeArrowheads="1"/>
          </p:cNvPicPr>
          <p:nvPr/>
        </p:nvPicPr>
        <p:blipFill>
          <a:blip r:embed="rId2" cstate="print"/>
          <a:srcRect/>
          <a:stretch>
            <a:fillRect/>
          </a:stretch>
        </p:blipFill>
        <p:spPr bwMode="auto">
          <a:xfrm>
            <a:off x="6804248" y="1484784"/>
            <a:ext cx="1879148" cy="14074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476672"/>
            <a:ext cx="7560840"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2800" b="1" dirty="0" smtClean="0">
                <a:solidFill>
                  <a:srgbClr val="FF0000"/>
                </a:solidFill>
                <a:latin typeface="宋体" pitchFamily="2" charset="-122"/>
                <a:ea typeface="宋体" pitchFamily="2" charset="-122"/>
              </a:rPr>
              <a:t>赏析思想感情</a:t>
            </a:r>
            <a:r>
              <a:rPr lang="en-US" altLang="zh-CN" sz="2800" b="1" dirty="0" smtClean="0">
                <a:solidFill>
                  <a:srgbClr val="FF0000"/>
                </a:solidFill>
                <a:latin typeface="宋体" pitchFamily="2" charset="-122"/>
                <a:ea typeface="宋体" pitchFamily="2" charset="-122"/>
              </a:rPr>
              <a:t>: </a:t>
            </a:r>
            <a:endParaRPr lang="zh-CN" altLang="zh-CN" sz="2800" b="1" dirty="0" smtClean="0">
              <a:solidFill>
                <a:srgbClr val="FF0000"/>
              </a:solidFill>
              <a:latin typeface="宋体" pitchFamily="2" charset="-122"/>
              <a:ea typeface="宋体" pitchFamily="2" charset="-122"/>
            </a:endParaRPr>
          </a:p>
          <a:p>
            <a:pPr>
              <a:lnSpc>
                <a:spcPct val="150000"/>
              </a:lnSpc>
            </a:pPr>
            <a:r>
              <a:rPr lang="zh-CN" altLang="en-US" sz="2800" b="1" dirty="0" smtClean="0">
                <a:latin typeface="宋体" pitchFamily="2" charset="-122"/>
                <a:ea typeface="宋体" pitchFamily="2" charset="-122"/>
              </a:rPr>
              <a:t>这首诗由欲登高而引出无人送酒的联想，又由无人送酒遥想故园之菊，由故园之菊而慨叹故园为战场。</a:t>
            </a:r>
            <a:endParaRPr lang="en-US" altLang="zh-CN" sz="2800" b="1" dirty="0" smtClean="0">
              <a:latin typeface="宋体" pitchFamily="2" charset="-122"/>
              <a:ea typeface="宋体" pitchFamily="2" charset="-122"/>
            </a:endParaRPr>
          </a:p>
          <a:p>
            <a:pPr>
              <a:lnSpc>
                <a:spcPct val="150000"/>
              </a:lnSpc>
            </a:pPr>
            <a:r>
              <a:rPr lang="zh-CN" altLang="en-US" sz="2800" b="1" dirty="0" smtClean="0">
                <a:latin typeface="宋体" pitchFamily="2" charset="-122"/>
                <a:ea typeface="宋体" pitchFamily="2" charset="-122"/>
              </a:rPr>
              <a:t>诗人表现的</a:t>
            </a:r>
            <a:r>
              <a:rPr lang="zh-CN" altLang="en-US" sz="2800" b="1" dirty="0" smtClean="0">
                <a:solidFill>
                  <a:srgbClr val="C00000"/>
                </a:solidFill>
                <a:latin typeface="宋体" pitchFamily="2" charset="-122"/>
                <a:ea typeface="宋体" pitchFamily="2" charset="-122"/>
              </a:rPr>
              <a:t>不是一般的</a:t>
            </a:r>
            <a:r>
              <a:rPr lang="zh-CN" altLang="en-US" sz="2800" b="1" u="sng" dirty="0" smtClean="0">
                <a:solidFill>
                  <a:srgbClr val="C00000"/>
                </a:solidFill>
                <a:latin typeface="宋体" pitchFamily="2" charset="-122"/>
                <a:ea typeface="宋体" pitchFamily="2" charset="-122"/>
              </a:rPr>
              <a:t>节日思乡，</a:t>
            </a:r>
            <a:r>
              <a:rPr lang="zh-CN" altLang="en-US" sz="2800" b="1" dirty="0" smtClean="0">
                <a:solidFill>
                  <a:srgbClr val="C00000"/>
                </a:solidFill>
                <a:latin typeface="宋体" pitchFamily="2" charset="-122"/>
                <a:ea typeface="宋体" pitchFamily="2" charset="-122"/>
              </a:rPr>
              <a:t>而是</a:t>
            </a:r>
            <a:r>
              <a:rPr lang="zh-CN" altLang="en-US" sz="2800" b="1" u="sng" dirty="0" smtClean="0">
                <a:solidFill>
                  <a:srgbClr val="C00000"/>
                </a:solidFill>
                <a:latin typeface="宋体" pitchFamily="2" charset="-122"/>
                <a:ea typeface="宋体" pitchFamily="2" charset="-122"/>
              </a:rPr>
              <a:t>对百姓疾苦的关切</a:t>
            </a:r>
            <a:r>
              <a:rPr lang="zh-CN" altLang="en-US" sz="2800" b="1" dirty="0" smtClean="0">
                <a:solidFill>
                  <a:srgbClr val="C00000"/>
                </a:solidFill>
                <a:latin typeface="宋体" pitchFamily="2" charset="-122"/>
                <a:ea typeface="宋体" pitchFamily="2" charset="-122"/>
              </a:rPr>
              <a:t>，</a:t>
            </a:r>
            <a:r>
              <a:rPr lang="zh-CN" altLang="en-US" sz="2800" b="1" u="sng" dirty="0" smtClean="0">
                <a:solidFill>
                  <a:srgbClr val="C00000"/>
                </a:solidFill>
                <a:latin typeface="宋体" pitchFamily="2" charset="-122"/>
                <a:ea typeface="宋体" pitchFamily="2" charset="-122"/>
              </a:rPr>
              <a:t>对和平的渴望</a:t>
            </a:r>
            <a:r>
              <a:rPr lang="zh-CN" altLang="en-US" sz="2800" b="1" dirty="0" smtClean="0">
                <a:solidFill>
                  <a:srgbClr val="C00000"/>
                </a:solidFill>
                <a:latin typeface="宋体" pitchFamily="2" charset="-122"/>
                <a:ea typeface="宋体" pitchFamily="2" charset="-122"/>
              </a:rPr>
              <a:t>。</a:t>
            </a:r>
            <a:endParaRPr lang="zh-CN" altLang="en-US" sz="2800" b="1" dirty="0">
              <a:solidFill>
                <a:srgbClr val="C00000"/>
              </a:solidFill>
              <a:latin typeface="宋体" pitchFamily="2" charset="-122"/>
              <a:ea typeface="宋体" pitchFamily="2" charset="-122"/>
            </a:endParaRPr>
          </a:p>
        </p:txBody>
      </p:sp>
      <p:pic>
        <p:nvPicPr>
          <p:cNvPr id="11266" name="Picture 2" descr="https://timgsa.baidu.com/timg?image&amp;quality=80&amp;size=b9999_10000&amp;sec=1538200378493&amp;di=d7fc961f0c1d5f9804d00170dee97206&amp;imgtype=0&amp;src=http%3A%2F%2Fs9.rr.itc.cn%2Fr%2FwapChange%2F20165_28_19%2Fa3e2e55325641379855.jpg"/>
          <p:cNvPicPr>
            <a:picLocks noChangeAspect="1" noChangeArrowheads="1"/>
          </p:cNvPicPr>
          <p:nvPr/>
        </p:nvPicPr>
        <p:blipFill>
          <a:blip r:embed="rId2" cstate="print"/>
          <a:srcRect/>
          <a:stretch>
            <a:fillRect/>
          </a:stretch>
        </p:blipFill>
        <p:spPr bwMode="auto">
          <a:xfrm>
            <a:off x="6156176" y="4869160"/>
            <a:ext cx="2071431" cy="155145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692696"/>
            <a:ext cx="741682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4000" b="1" dirty="0" smtClean="0">
                <a:latin typeface="华文中宋" pitchFamily="2" charset="-122"/>
                <a:ea typeface="华文中宋" pitchFamily="2" charset="-122"/>
              </a:rPr>
              <a:t>        行军九日思长安故园</a:t>
            </a:r>
          </a:p>
          <a:p>
            <a:pPr>
              <a:lnSpc>
                <a:spcPct val="200000"/>
              </a:lnSpc>
            </a:pPr>
            <a:r>
              <a:rPr lang="zh-CN" altLang="en-US" sz="4000" b="1" dirty="0" smtClean="0">
                <a:latin typeface="华文中宋" pitchFamily="2" charset="-122"/>
                <a:ea typeface="华文中宋" pitchFamily="2" charset="-122"/>
              </a:rPr>
              <a:t>            岑</a:t>
            </a:r>
            <a:r>
              <a:rPr lang="en-US" altLang="zh-CN" sz="4000" b="1" dirty="0" smtClean="0"/>
              <a:t>(</a:t>
            </a:r>
            <a:r>
              <a:rPr lang="en-US" altLang="zh-CN" sz="4000" dirty="0" err="1" smtClean="0"/>
              <a:t>cén</a:t>
            </a:r>
            <a:r>
              <a:rPr lang="en-US" altLang="zh-CN" sz="4000" b="1" dirty="0" smtClean="0"/>
              <a:t>)</a:t>
            </a:r>
            <a:r>
              <a:rPr lang="zh-CN" altLang="zh-CN" sz="4000" b="1" dirty="0" smtClean="0"/>
              <a:t> </a:t>
            </a:r>
            <a:r>
              <a:rPr lang="zh-CN" altLang="en-US" sz="4000" b="1" dirty="0" smtClean="0">
                <a:latin typeface="华文中宋" pitchFamily="2" charset="-122"/>
                <a:ea typeface="华文中宋" pitchFamily="2" charset="-122"/>
              </a:rPr>
              <a:t>参</a:t>
            </a:r>
            <a:r>
              <a:rPr lang="en-US" altLang="zh-CN" sz="4000" dirty="0" smtClean="0"/>
              <a:t>(</a:t>
            </a:r>
            <a:r>
              <a:rPr lang="en-US" altLang="zh-CN" sz="4000" dirty="0" err="1" smtClean="0"/>
              <a:t>shēn</a:t>
            </a:r>
            <a:r>
              <a:rPr lang="en-US" altLang="zh-CN" sz="4000" dirty="0" smtClean="0"/>
              <a:t>)</a:t>
            </a:r>
            <a:endParaRPr lang="zh-CN" altLang="zh-CN" sz="4000" dirty="0" smtClean="0"/>
          </a:p>
          <a:p>
            <a:pPr>
              <a:lnSpc>
                <a:spcPct val="200000"/>
              </a:lnSpc>
            </a:pPr>
            <a:r>
              <a:rPr lang="zh-CN" altLang="en-US" sz="4000" b="1" dirty="0" smtClean="0">
                <a:latin typeface="华文中宋" pitchFamily="2" charset="-122"/>
                <a:ea typeface="华文中宋" pitchFamily="2" charset="-122"/>
              </a:rPr>
              <a:t>    强欲登高去，无人送酒来。</a:t>
            </a:r>
            <a:br>
              <a:rPr lang="zh-CN" altLang="en-US" sz="4000" b="1" dirty="0" smtClean="0">
                <a:latin typeface="华文中宋" pitchFamily="2" charset="-122"/>
                <a:ea typeface="华文中宋" pitchFamily="2" charset="-122"/>
              </a:rPr>
            </a:br>
            <a:r>
              <a:rPr lang="zh-CN" altLang="en-US" sz="4000" b="1" dirty="0" smtClean="0">
                <a:latin typeface="华文中宋" pitchFamily="2" charset="-122"/>
                <a:ea typeface="华文中宋" pitchFamily="2" charset="-122"/>
              </a:rPr>
              <a:t>    遥怜故园菊，应傍战场开。</a:t>
            </a:r>
            <a:endParaRPr lang="zh-CN" altLang="en-US" sz="4000" b="1"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4</a:t>
            </a:r>
            <a:endParaRPr lang="zh-CN" altLang="en-US" sz="72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736" y="332656"/>
            <a:ext cx="4392488" cy="600164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200000"/>
              </a:lnSpc>
            </a:pPr>
            <a:r>
              <a:rPr lang="zh-CN" altLang="en-US" sz="3200" b="1" dirty="0" smtClean="0">
                <a:latin typeface="宋体" pitchFamily="2" charset="-122"/>
                <a:ea typeface="宋体" pitchFamily="2" charset="-122"/>
              </a:rPr>
              <a:t>   夜上受降城闻笛</a:t>
            </a:r>
          </a:p>
          <a:p>
            <a:pPr>
              <a:lnSpc>
                <a:spcPct val="200000"/>
              </a:lnSpc>
            </a:pPr>
            <a:r>
              <a:rPr lang="zh-CN" altLang="en-US" sz="3200" b="1" dirty="0" smtClean="0">
                <a:latin typeface="宋体" pitchFamily="2" charset="-122"/>
                <a:ea typeface="宋体" pitchFamily="2" charset="-122"/>
              </a:rPr>
              <a:t>       李 益</a:t>
            </a:r>
          </a:p>
          <a:p>
            <a:pPr>
              <a:lnSpc>
                <a:spcPct val="200000"/>
              </a:lnSpc>
            </a:pPr>
            <a:r>
              <a:rPr lang="zh-CN" altLang="en-US" sz="3200" b="1" dirty="0" smtClean="0">
                <a:latin typeface="宋体" pitchFamily="2" charset="-122"/>
                <a:ea typeface="宋体" pitchFamily="2" charset="-122"/>
              </a:rPr>
              <a:t>  回乐烽前沙似雪，</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受降城外月如霜。</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不知何处吹芦管，</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一夜征人尽望乡。</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timgsa.baidu.com/timg?image&amp;quality=80&amp;size=b9999_10000&amp;sec=1538283924727&amp;di=df45a8cb1eead7d4f0600de9e9f4650c&amp;imgtype=0&amp;src=http%3A%2F%2Fwww.laoren.com%2Fd%2Ffile%2Flrbzp%2Fmj%2F2014-03-12%2Fa1e69acbc124c36c986a5a5bcc541277.jpg"/>
          <p:cNvPicPr>
            <a:picLocks noChangeAspect="1" noChangeArrowheads="1"/>
          </p:cNvPicPr>
          <p:nvPr/>
        </p:nvPicPr>
        <p:blipFill>
          <a:blip r:embed="rId2" cstate="print"/>
          <a:srcRect/>
          <a:stretch>
            <a:fillRect/>
          </a:stretch>
        </p:blipFill>
        <p:spPr bwMode="auto">
          <a:xfrm>
            <a:off x="971600" y="620688"/>
            <a:ext cx="7018039" cy="3744416"/>
          </a:xfrm>
          <a:prstGeom prst="rect">
            <a:avLst/>
          </a:prstGeom>
          <a:noFill/>
        </p:spPr>
      </p:pic>
      <p:sp>
        <p:nvSpPr>
          <p:cNvPr id="3" name="矩形 2"/>
          <p:cNvSpPr/>
          <p:nvPr/>
        </p:nvSpPr>
        <p:spPr>
          <a:xfrm>
            <a:off x="1691680" y="4869160"/>
            <a:ext cx="6120680" cy="95410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200000"/>
              </a:lnSpc>
            </a:pPr>
            <a:r>
              <a:rPr lang="zh-CN" altLang="en-US" sz="2800" b="1" dirty="0" smtClean="0">
                <a:latin typeface="宋体" pitchFamily="2" charset="-122"/>
                <a:ea typeface="宋体" pitchFamily="2" charset="-122"/>
              </a:rPr>
              <a:t>回乐烽前沙似雪，受降城外月如霜。</a:t>
            </a:r>
            <a:endParaRPr lang="en-US"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descr="http://img5.imgtn.bdimg.com/it/u=3015295720,824941513&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9220" name="Picture 4" descr="http://s1.sinaimg.cn/mw690/001OD5tdzy7lnrj418I10&amp;690"/>
          <p:cNvPicPr>
            <a:picLocks noChangeAspect="1" noChangeArrowheads="1"/>
          </p:cNvPicPr>
          <p:nvPr/>
        </p:nvPicPr>
        <p:blipFill>
          <a:blip r:embed="rId2" cstate="print"/>
          <a:srcRect b="21089"/>
          <a:stretch>
            <a:fillRect/>
          </a:stretch>
        </p:blipFill>
        <p:spPr bwMode="auto">
          <a:xfrm>
            <a:off x="1619672" y="692696"/>
            <a:ext cx="5883654" cy="3816424"/>
          </a:xfrm>
          <a:prstGeom prst="rect">
            <a:avLst/>
          </a:prstGeom>
          <a:noFill/>
        </p:spPr>
      </p:pic>
      <p:sp>
        <p:nvSpPr>
          <p:cNvPr id="5" name="矩形 4"/>
          <p:cNvSpPr/>
          <p:nvPr/>
        </p:nvSpPr>
        <p:spPr>
          <a:xfrm>
            <a:off x="1547664" y="5013176"/>
            <a:ext cx="6552728" cy="95410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2800" b="1" dirty="0" smtClean="0">
                <a:latin typeface="宋体" pitchFamily="2" charset="-122"/>
                <a:ea typeface="宋体" pitchFamily="2" charset="-122"/>
              </a:rPr>
              <a:t>不知何处吹芦管， 一夜征人尽望乡。</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332656"/>
            <a:ext cx="7992888" cy="618630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en-US" sz="2400" b="1" dirty="0" smtClean="0">
                <a:solidFill>
                  <a:srgbClr val="C00000"/>
                </a:solidFill>
                <a:latin typeface="仿宋" pitchFamily="49" charset="-122"/>
                <a:ea typeface="仿宋" pitchFamily="49" charset="-122"/>
              </a:rPr>
              <a:t>注释</a:t>
            </a:r>
            <a:r>
              <a:rPr lang="zh-CN" altLang="en-US" sz="2400" b="1" dirty="0" smtClean="0">
                <a:latin typeface="仿宋" pitchFamily="49" charset="-122"/>
                <a:ea typeface="仿宋" pitchFamily="49" charset="-122"/>
              </a:rPr>
              <a:t/>
            </a:r>
            <a:br>
              <a:rPr lang="zh-CN" altLang="en-US" sz="2400" b="1" dirty="0" smtClean="0">
                <a:latin typeface="仿宋" pitchFamily="49" charset="-122"/>
                <a:ea typeface="仿宋" pitchFamily="49" charset="-122"/>
              </a:rPr>
            </a:br>
            <a:r>
              <a:rPr lang="en-US" altLang="zh-CN" sz="2400" b="1" dirty="0" smtClean="0">
                <a:solidFill>
                  <a:srgbClr val="C00000"/>
                </a:solidFill>
                <a:latin typeface="仿宋" pitchFamily="49" charset="-122"/>
                <a:ea typeface="仿宋" pitchFamily="49" charset="-122"/>
              </a:rPr>
              <a:t>1.</a:t>
            </a:r>
            <a:r>
              <a:rPr lang="zh-CN" altLang="en-US" sz="2400" b="1" dirty="0" smtClean="0">
                <a:solidFill>
                  <a:srgbClr val="C00000"/>
                </a:solidFill>
                <a:latin typeface="仿宋" pitchFamily="49" charset="-122"/>
                <a:ea typeface="仿宋" pitchFamily="49" charset="-122"/>
              </a:rPr>
              <a:t>受降城：</a:t>
            </a:r>
            <a:r>
              <a:rPr lang="zh-CN" altLang="en-US" sz="2400" b="1" dirty="0" smtClean="0">
                <a:latin typeface="仿宋" pitchFamily="49" charset="-122"/>
                <a:ea typeface="仿宋" pitchFamily="49" charset="-122"/>
              </a:rPr>
              <a:t>唐初名将张仁愿​为了防御突厥，在黄河以北筑受降城，分东、中、西三城，都在今内蒙古自治区境内。另有一种说法是：公元</a:t>
            </a:r>
            <a:r>
              <a:rPr lang="en-US" altLang="zh-CN" sz="2400" b="1" dirty="0" smtClean="0">
                <a:latin typeface="仿宋" pitchFamily="49" charset="-122"/>
                <a:ea typeface="仿宋" pitchFamily="49" charset="-122"/>
              </a:rPr>
              <a:t>646</a:t>
            </a:r>
            <a:r>
              <a:rPr lang="zh-CN" altLang="en-US" sz="2400" b="1" dirty="0" smtClean="0">
                <a:latin typeface="仿宋" pitchFamily="49" charset="-122"/>
                <a:ea typeface="仿宋" pitchFamily="49" charset="-122"/>
              </a:rPr>
              <a:t>年（贞观二十年），唐太宗亲临灵州接受突厥一部的投降</a:t>
            </a:r>
            <a:r>
              <a:rPr lang="en-US" altLang="zh-CN" sz="2400" b="1" dirty="0" smtClean="0">
                <a:latin typeface="仿宋" pitchFamily="49" charset="-122"/>
                <a:ea typeface="仿宋" pitchFamily="49" charset="-122"/>
              </a:rPr>
              <a:t>,“</a:t>
            </a:r>
            <a:r>
              <a:rPr lang="zh-CN" altLang="en-US" sz="2400" b="1" dirty="0" smtClean="0">
                <a:latin typeface="仿宋" pitchFamily="49" charset="-122"/>
                <a:ea typeface="仿宋" pitchFamily="49" charset="-122"/>
              </a:rPr>
              <a:t>受降城”之名即由此而来。</a:t>
            </a:r>
            <a:br>
              <a:rPr lang="zh-CN" altLang="en-US" sz="2400" b="1" dirty="0" smtClean="0">
                <a:latin typeface="仿宋" pitchFamily="49" charset="-122"/>
                <a:ea typeface="仿宋" pitchFamily="49" charset="-122"/>
              </a:rPr>
            </a:br>
            <a:r>
              <a:rPr lang="en-US" altLang="zh-CN" sz="2400" b="1" dirty="0" smtClean="0">
                <a:solidFill>
                  <a:srgbClr val="C00000"/>
                </a:solidFill>
                <a:latin typeface="仿宋" pitchFamily="49" charset="-122"/>
                <a:ea typeface="仿宋" pitchFamily="49" charset="-122"/>
              </a:rPr>
              <a:t>2.</a:t>
            </a:r>
            <a:r>
              <a:rPr lang="zh-CN" altLang="en-US" sz="2400" b="1" dirty="0" smtClean="0">
                <a:solidFill>
                  <a:srgbClr val="C00000"/>
                </a:solidFill>
                <a:latin typeface="仿宋" pitchFamily="49" charset="-122"/>
                <a:ea typeface="仿宋" pitchFamily="49" charset="-122"/>
              </a:rPr>
              <a:t>回乐峰：</a:t>
            </a:r>
            <a:r>
              <a:rPr lang="zh-CN" altLang="en-US" sz="2400" b="1" dirty="0" smtClean="0">
                <a:latin typeface="仿宋" pitchFamily="49" charset="-122"/>
                <a:ea typeface="仿宋" pitchFamily="49" charset="-122"/>
              </a:rPr>
              <a:t>唐代有回乐县​，灵州治所，在今宁夏回族自治区灵武县西南。回乐峰即当地山峰。一作</a:t>
            </a:r>
            <a:r>
              <a:rPr lang="zh-CN" altLang="en-US" sz="2400" b="1" u="sng" dirty="0" smtClean="0">
                <a:solidFill>
                  <a:srgbClr val="C00000"/>
                </a:solidFill>
                <a:latin typeface="仿宋" pitchFamily="49" charset="-122"/>
                <a:ea typeface="仿宋" pitchFamily="49" charset="-122"/>
              </a:rPr>
              <a:t>“回乐烽”：指回乐县附近的烽火台。</a:t>
            </a:r>
            <a:br>
              <a:rPr lang="zh-CN" altLang="en-US" sz="2400" b="1" u="sng" dirty="0" smtClean="0">
                <a:solidFill>
                  <a:srgbClr val="C00000"/>
                </a:solidFill>
                <a:latin typeface="仿宋" pitchFamily="49" charset="-122"/>
                <a:ea typeface="仿宋" pitchFamily="49" charset="-122"/>
              </a:rPr>
            </a:br>
            <a:r>
              <a:rPr lang="en-US" altLang="zh-CN" sz="2400" b="1" dirty="0" smtClean="0">
                <a:latin typeface="仿宋" pitchFamily="49" charset="-122"/>
                <a:ea typeface="仿宋" pitchFamily="49" charset="-122"/>
              </a:rPr>
              <a:t>3.</a:t>
            </a:r>
            <a:r>
              <a:rPr lang="zh-CN" altLang="en-US" sz="2400" b="1" u="sng" dirty="0" smtClean="0">
                <a:solidFill>
                  <a:srgbClr val="C00000"/>
                </a:solidFill>
                <a:latin typeface="仿宋" pitchFamily="49" charset="-122"/>
                <a:ea typeface="仿宋" pitchFamily="49" charset="-122"/>
              </a:rPr>
              <a:t>芦管：笛子。一作“芦笛”。</a:t>
            </a:r>
            <a:r>
              <a:rPr lang="zh-CN" altLang="en-US" sz="2400" b="1" dirty="0" smtClean="0">
                <a:solidFill>
                  <a:srgbClr val="C00000"/>
                </a:solidFill>
                <a:latin typeface="仿宋" pitchFamily="49" charset="-122"/>
                <a:ea typeface="仿宋" pitchFamily="49" charset="-122"/>
              </a:rPr>
              <a:t>（边塞诗的典型意象，如</a:t>
            </a:r>
            <a:r>
              <a:rPr lang="en-US" altLang="zh-CN" sz="2400" b="1" dirty="0" smtClean="0">
                <a:solidFill>
                  <a:srgbClr val="C00000"/>
                </a:solidFill>
                <a:latin typeface="仿宋" pitchFamily="49" charset="-122"/>
                <a:ea typeface="仿宋" pitchFamily="49" charset="-122"/>
              </a:rPr>
              <a:t>;</a:t>
            </a:r>
          </a:p>
          <a:p>
            <a:pPr>
              <a:lnSpc>
                <a:spcPct val="150000"/>
              </a:lnSpc>
            </a:pPr>
            <a:r>
              <a:rPr lang="zh-CN" altLang="en-US" sz="2400" b="1" dirty="0" smtClean="0">
                <a:solidFill>
                  <a:srgbClr val="C00000"/>
                </a:solidFill>
                <a:latin typeface="仿宋" pitchFamily="49" charset="-122"/>
                <a:ea typeface="仿宋" pitchFamily="49" charset="-122"/>
              </a:rPr>
              <a:t>羌笛）</a:t>
            </a:r>
            <a:r>
              <a:rPr lang="zh-CN" altLang="en-US" sz="2400" b="1" u="sng" dirty="0" smtClean="0">
                <a:solidFill>
                  <a:srgbClr val="C00000"/>
                </a:solidFill>
                <a:latin typeface="仿宋" pitchFamily="49" charset="-122"/>
                <a:ea typeface="仿宋" pitchFamily="49" charset="-122"/>
              </a:rPr>
              <a:t/>
            </a:r>
            <a:br>
              <a:rPr lang="zh-CN" altLang="en-US" sz="2400" b="1" u="sng" dirty="0" smtClean="0">
                <a:solidFill>
                  <a:srgbClr val="C00000"/>
                </a:solidFill>
                <a:latin typeface="仿宋" pitchFamily="49" charset="-122"/>
                <a:ea typeface="仿宋" pitchFamily="49" charset="-122"/>
              </a:rPr>
            </a:br>
            <a:r>
              <a:rPr lang="en-US" altLang="zh-CN" sz="2400" b="1" u="sng" dirty="0" smtClean="0">
                <a:solidFill>
                  <a:srgbClr val="C00000"/>
                </a:solidFill>
                <a:latin typeface="仿宋" pitchFamily="49" charset="-122"/>
                <a:ea typeface="仿宋" pitchFamily="49" charset="-122"/>
              </a:rPr>
              <a:t>4.</a:t>
            </a:r>
            <a:r>
              <a:rPr lang="zh-CN" altLang="en-US" sz="2400" b="1" u="sng" dirty="0" smtClean="0">
                <a:solidFill>
                  <a:srgbClr val="C00000"/>
                </a:solidFill>
                <a:latin typeface="仿宋" pitchFamily="49" charset="-122"/>
                <a:ea typeface="仿宋" pitchFamily="49" charset="-122"/>
              </a:rPr>
              <a:t>征人：戍边的将士。</a:t>
            </a:r>
            <a:r>
              <a:rPr lang="en-US" altLang="zh-CN" sz="2400" b="1" u="sng" dirty="0" smtClean="0">
                <a:solidFill>
                  <a:srgbClr val="C00000"/>
                </a:solidFill>
                <a:latin typeface="仿宋" pitchFamily="49" charset="-122"/>
                <a:ea typeface="仿宋" pitchFamily="49" charset="-122"/>
              </a:rPr>
              <a:t>5.</a:t>
            </a:r>
            <a:r>
              <a:rPr lang="zh-CN" altLang="en-US" sz="2400" b="1" u="sng" dirty="0" smtClean="0">
                <a:solidFill>
                  <a:srgbClr val="C00000"/>
                </a:solidFill>
                <a:latin typeface="仿宋" pitchFamily="49" charset="-122"/>
                <a:ea typeface="仿宋" pitchFamily="49" charset="-122"/>
              </a:rPr>
              <a:t>尽：全。</a:t>
            </a:r>
            <a:endParaRPr lang="zh-CN" altLang="en-US" sz="2400" b="1" u="sng" dirty="0">
              <a:solidFill>
                <a:srgbClr val="C000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08720"/>
            <a:ext cx="2880320" cy="452431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2400" b="1" dirty="0" smtClean="0">
                <a:latin typeface="宋体" pitchFamily="2" charset="-122"/>
                <a:ea typeface="宋体" pitchFamily="2" charset="-122"/>
              </a:rPr>
              <a:t>  夜上受降城闻笛</a:t>
            </a:r>
          </a:p>
          <a:p>
            <a:pPr>
              <a:lnSpc>
                <a:spcPct val="200000"/>
              </a:lnSpc>
            </a:pPr>
            <a:r>
              <a:rPr lang="zh-CN" altLang="en-US" sz="2400" b="1" dirty="0" smtClean="0">
                <a:latin typeface="宋体" pitchFamily="2" charset="-122"/>
                <a:ea typeface="宋体" pitchFamily="2" charset="-122"/>
              </a:rPr>
              <a:t>       李 益</a:t>
            </a:r>
          </a:p>
          <a:p>
            <a:pPr>
              <a:lnSpc>
                <a:spcPct val="200000"/>
              </a:lnSpc>
            </a:pPr>
            <a:r>
              <a:rPr lang="zh-CN" altLang="en-US" sz="2400" b="1" dirty="0" smtClean="0">
                <a:latin typeface="宋体" pitchFamily="2" charset="-122"/>
                <a:ea typeface="宋体" pitchFamily="2" charset="-122"/>
              </a:rPr>
              <a:t> 回乐烽前沙似雪，</a:t>
            </a:r>
            <a:endParaRPr lang="en-US" altLang="zh-CN" sz="2400" b="1" dirty="0" smtClean="0">
              <a:latin typeface="宋体" pitchFamily="2" charset="-122"/>
              <a:ea typeface="宋体" pitchFamily="2" charset="-122"/>
            </a:endParaRPr>
          </a:p>
          <a:p>
            <a:pPr>
              <a:lnSpc>
                <a:spcPct val="200000"/>
              </a:lnSpc>
            </a:pPr>
            <a:r>
              <a:rPr lang="zh-CN" altLang="en-US" sz="2400" b="1" dirty="0" smtClean="0">
                <a:latin typeface="宋体" pitchFamily="2" charset="-122"/>
                <a:ea typeface="宋体" pitchFamily="2" charset="-122"/>
              </a:rPr>
              <a:t> 受降城外月如霜。</a:t>
            </a:r>
            <a:endParaRPr lang="en-US" altLang="zh-CN" sz="2400" b="1" dirty="0" smtClean="0">
              <a:latin typeface="宋体" pitchFamily="2" charset="-122"/>
              <a:ea typeface="宋体" pitchFamily="2" charset="-122"/>
            </a:endParaRPr>
          </a:p>
          <a:p>
            <a:pPr>
              <a:lnSpc>
                <a:spcPct val="200000"/>
              </a:lnSpc>
            </a:pPr>
            <a:r>
              <a:rPr lang="zh-CN" altLang="en-US" sz="2400" b="1" dirty="0" smtClean="0">
                <a:latin typeface="宋体" pitchFamily="2" charset="-122"/>
                <a:ea typeface="宋体" pitchFamily="2" charset="-122"/>
              </a:rPr>
              <a:t> 不知何处吹芦管，</a:t>
            </a:r>
            <a:endParaRPr lang="en-US" altLang="zh-CN" sz="2400" b="1" dirty="0" smtClean="0">
              <a:latin typeface="宋体" pitchFamily="2" charset="-122"/>
              <a:ea typeface="宋体" pitchFamily="2" charset="-122"/>
            </a:endParaRPr>
          </a:p>
          <a:p>
            <a:pPr>
              <a:lnSpc>
                <a:spcPct val="200000"/>
              </a:lnSpc>
            </a:pPr>
            <a:r>
              <a:rPr lang="zh-CN" altLang="en-US" sz="2400" b="1" dirty="0" smtClean="0">
                <a:latin typeface="宋体" pitchFamily="2" charset="-122"/>
                <a:ea typeface="宋体" pitchFamily="2" charset="-122"/>
              </a:rPr>
              <a:t> 一夜征人尽望乡。</a:t>
            </a:r>
          </a:p>
        </p:txBody>
      </p:sp>
      <p:sp>
        <p:nvSpPr>
          <p:cNvPr id="3" name="矩形 2"/>
          <p:cNvSpPr/>
          <p:nvPr/>
        </p:nvSpPr>
        <p:spPr>
          <a:xfrm>
            <a:off x="3851920" y="548680"/>
            <a:ext cx="4680520" cy="332398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en-US" sz="2800" b="1" dirty="0" smtClean="0">
                <a:solidFill>
                  <a:srgbClr val="3333FF"/>
                </a:solidFill>
                <a:latin typeface="楷体" pitchFamily="49" charset="-122"/>
                <a:ea typeface="楷体" pitchFamily="49" charset="-122"/>
              </a:rPr>
              <a:t>白话译文</a:t>
            </a:r>
          </a:p>
          <a:p>
            <a:pPr>
              <a:lnSpc>
                <a:spcPct val="150000"/>
              </a:lnSpc>
            </a:pPr>
            <a:r>
              <a:rPr lang="zh-CN" altLang="en-US" sz="2800" b="1" dirty="0" smtClean="0">
                <a:solidFill>
                  <a:srgbClr val="3333FF"/>
                </a:solidFill>
                <a:latin typeface="楷体" pitchFamily="49" charset="-122"/>
                <a:ea typeface="楷体" pitchFamily="49" charset="-122"/>
              </a:rPr>
              <a:t>回乐峰前的沙地白得像雪，受降城外的月色犹如秋霜。</a:t>
            </a:r>
          </a:p>
          <a:p>
            <a:pPr>
              <a:lnSpc>
                <a:spcPct val="150000"/>
              </a:lnSpc>
            </a:pPr>
            <a:r>
              <a:rPr lang="zh-CN" altLang="en-US" sz="2800" b="1" dirty="0" smtClean="0">
                <a:solidFill>
                  <a:srgbClr val="3333FF"/>
                </a:solidFill>
                <a:latin typeface="楷体" pitchFamily="49" charset="-122"/>
                <a:ea typeface="楷体" pitchFamily="49" charset="-122"/>
              </a:rPr>
              <a:t>不知何处吹起凄凉的芦管，一夜间将士个个眺望故乡。</a:t>
            </a:r>
            <a:endParaRPr lang="zh-CN" altLang="en-US" sz="2800" b="1" dirty="0">
              <a:solidFill>
                <a:srgbClr val="3333FF"/>
              </a:solidFill>
              <a:latin typeface="楷体" pitchFamily="49" charset="-122"/>
              <a:ea typeface="楷体" pitchFamily="49" charset="-122"/>
            </a:endParaRPr>
          </a:p>
        </p:txBody>
      </p:sp>
      <p:pic>
        <p:nvPicPr>
          <p:cNvPr id="4" name="Picture 2" descr="https://timgsa.baidu.com/timg?image&amp;quality=80&amp;size=b9999_10000&amp;sec=1538283924727&amp;di=df45a8cb1eead7d4f0600de9e9f4650c&amp;imgtype=0&amp;src=http%3A%2F%2Fwww.laoren.com%2Fd%2Ffile%2Flrbzp%2Fmj%2F2014-03-12%2Fa1e69acbc124c36c986a5a5bcc541277.jpg"/>
          <p:cNvPicPr>
            <a:picLocks noChangeAspect="1" noChangeArrowheads="1"/>
          </p:cNvPicPr>
          <p:nvPr/>
        </p:nvPicPr>
        <p:blipFill>
          <a:blip r:embed="rId2" cstate="print"/>
          <a:srcRect/>
          <a:stretch>
            <a:fillRect/>
          </a:stretch>
        </p:blipFill>
        <p:spPr bwMode="auto">
          <a:xfrm>
            <a:off x="4283968" y="4149080"/>
            <a:ext cx="4048869" cy="2160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1</a:t>
            </a:r>
            <a:endParaRPr lang="zh-CN" altLang="en-US" sz="7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1268760"/>
            <a:ext cx="8424936" cy="353943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1.2</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句用了</a:t>
            </a:r>
            <a:r>
              <a:rPr kumimoji="0" lang="zh-CN" altLang="en-US" sz="2800" b="1" i="0" u="sng" strike="noStrike" cap="none" normalizeH="0" baseline="0" dirty="0" smtClean="0">
                <a:ln>
                  <a:noFill/>
                </a:ln>
                <a:solidFill>
                  <a:srgbClr val="000000"/>
                </a:solidFill>
                <a:effectLst/>
                <a:latin typeface="Calibri" pitchFamily="34" charset="0"/>
                <a:ea typeface="宋体" pitchFamily="2" charset="-122"/>
                <a:cs typeface="Times New Roman" pitchFamily="18" charset="0"/>
              </a:rPr>
              <a:t> </a:t>
            </a:r>
            <a:r>
              <a:rPr kumimoji="0" lang="zh-CN" altLang="en-US" sz="2800" b="1" i="0" u="sng" strike="noStrike" cap="none" normalizeH="0" baseline="0" dirty="0" smtClean="0">
                <a:ln>
                  <a:noFill/>
                </a:ln>
                <a:solidFill>
                  <a:srgbClr val="FF0000"/>
                </a:solidFill>
                <a:effectLst/>
                <a:latin typeface="Calibri" pitchFamily="34" charset="0"/>
                <a:ea typeface="宋体" pitchFamily="2" charset="-122"/>
                <a:cs typeface="Times New Roman" pitchFamily="18" charset="0"/>
              </a:rPr>
              <a:t>比喻</a:t>
            </a:r>
            <a:r>
              <a:rPr kumimoji="0" lang="en-US" altLang="zh-CN" sz="2800" b="1" i="0" u="sng"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altLang="en-US" sz="2800" b="1" i="0" u="sng" strike="noStrike" cap="none" normalizeH="0" baseline="0" dirty="0" smtClean="0">
                <a:ln>
                  <a:noFill/>
                </a:ln>
                <a:solidFill>
                  <a:srgbClr val="FF0000"/>
                </a:solidFill>
                <a:effectLst/>
                <a:latin typeface="Calibri" pitchFamily="34" charset="0"/>
                <a:ea typeface="宋体" pitchFamily="2" charset="-122"/>
                <a:cs typeface="Times New Roman" pitchFamily="18" charset="0"/>
              </a:rPr>
              <a:t>对偶  </a:t>
            </a:r>
            <a:r>
              <a:rPr kumimoji="0" lang="zh-CN" altLang="en-US" sz="2800" b="1" i="0" u="sng" strike="noStrike" cap="none" normalizeH="0" baseline="0" dirty="0" smtClean="0">
                <a:ln>
                  <a:noFill/>
                </a:ln>
                <a:solidFill>
                  <a:srgbClr val="000000"/>
                </a:solidFill>
                <a:effectLst/>
                <a:latin typeface="Calibri" pitchFamily="34" charset="0"/>
                <a:ea typeface="宋体" pitchFamily="2"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的修辞手法；</a:t>
            </a:r>
            <a:endPar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也用了</a:t>
            </a:r>
            <a:r>
              <a:rPr kumimoji="0" lang="zh-CN" altLang="en-US" sz="2800" b="1" i="0" u="sng" strike="noStrike" cap="none" normalizeH="0" baseline="0" dirty="0" smtClean="0">
                <a:ln>
                  <a:noFill/>
                </a:ln>
                <a:solidFill>
                  <a:srgbClr val="000000"/>
                </a:solidFill>
                <a:effectLst/>
                <a:latin typeface="Calibri" pitchFamily="34" charset="0"/>
                <a:ea typeface="宋体" pitchFamily="2" charset="-122"/>
                <a:cs typeface="Times New Roman" pitchFamily="18" charset="0"/>
              </a:rPr>
              <a:t>    </a:t>
            </a:r>
            <a:r>
              <a:rPr lang="zh-CN" altLang="en-US" sz="2800" b="1" u="sng" dirty="0" smtClean="0">
                <a:solidFill>
                  <a:srgbClr val="FF0000"/>
                </a:solidFill>
                <a:latin typeface="Calibri" pitchFamily="34" charset="0"/>
                <a:ea typeface="宋体" pitchFamily="2" charset="-122"/>
                <a:cs typeface="Times New Roman" pitchFamily="18" charset="0"/>
              </a:rPr>
              <a:t>借景抒情</a:t>
            </a:r>
            <a:r>
              <a:rPr kumimoji="0" lang="zh-CN" altLang="en-US" sz="2800" b="1" i="0" u="sng" strike="noStrike" cap="none" normalizeH="0" baseline="0" dirty="0" smtClean="0">
                <a:ln>
                  <a:noFill/>
                </a:ln>
                <a:solidFill>
                  <a:srgbClr val="000000"/>
                </a:solidFill>
                <a:effectLst/>
                <a:latin typeface="Calibri" pitchFamily="34" charset="0"/>
                <a:ea typeface="宋体" pitchFamily="2"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的表现手法；</a:t>
            </a:r>
            <a:endPar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2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在万籁俱寂的夜里，夜风送来凄凉幽怨的芦笛声，陡然唤醒了征人的</a:t>
            </a:r>
            <a:r>
              <a:rPr kumimoji="0" lang="zh-CN" altLang="en-US" sz="2800" b="1" i="0" u="sng" strike="noStrike" cap="none" normalizeH="0" baseline="0" dirty="0" smtClean="0">
                <a:ln>
                  <a:noFill/>
                </a:ln>
                <a:solidFill>
                  <a:srgbClr val="000000"/>
                </a:solidFill>
                <a:effectLst/>
                <a:latin typeface="Calibri" pitchFamily="34" charset="0"/>
                <a:ea typeface="宋体" pitchFamily="2" charset="-122"/>
                <a:cs typeface="Times New Roman" pitchFamily="18" charset="0"/>
              </a:rPr>
              <a:t> </a:t>
            </a:r>
            <a:r>
              <a:rPr kumimoji="0" lang="zh-CN" altLang="en-US" sz="2800" b="1" i="0" u="sng" strike="noStrike" cap="none" normalizeH="0" baseline="0" dirty="0" smtClean="0">
                <a:ln>
                  <a:noFill/>
                </a:ln>
                <a:solidFill>
                  <a:srgbClr val="FF0000"/>
                </a:solidFill>
                <a:effectLst/>
                <a:latin typeface="Calibri" pitchFamily="34" charset="0"/>
                <a:ea typeface="宋体" pitchFamily="2" charset="-122"/>
                <a:cs typeface="Times New Roman" pitchFamily="18" charset="0"/>
              </a:rPr>
              <a:t>思乡情绪。</a:t>
            </a:r>
            <a:endParaRPr kumimoji="0" lang="zh-CN" altLang="en-US" sz="2800" b="1" i="0" u="sng" strike="noStrike" cap="none" normalizeH="0" baseline="0" dirty="0" smtClean="0">
              <a:ln>
                <a:noFill/>
              </a:ln>
              <a:solidFill>
                <a:srgbClr val="FF0000"/>
              </a:solidFill>
              <a:effectLst/>
              <a:latin typeface="Arial" pitchFamily="34" charset="0"/>
              <a:ea typeface="宋体" pitchFamily="2" charset="-122"/>
              <a:cs typeface="宋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764704"/>
            <a:ext cx="7848872" cy="526297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2800" b="1" dirty="0" smtClean="0">
                <a:solidFill>
                  <a:srgbClr val="FF0000"/>
                </a:solidFill>
                <a:latin typeface="宋体" pitchFamily="2" charset="-122"/>
                <a:ea typeface="宋体" pitchFamily="2" charset="-122"/>
              </a:rPr>
              <a:t>赏析：</a:t>
            </a:r>
            <a:endParaRPr lang="en-US" altLang="zh-CN" sz="2800" b="1" dirty="0" smtClean="0">
              <a:solidFill>
                <a:srgbClr val="FF0000"/>
              </a:solidFill>
              <a:latin typeface="宋体" pitchFamily="2" charset="-122"/>
              <a:ea typeface="宋体" pitchFamily="2" charset="-122"/>
            </a:endParaRPr>
          </a:p>
          <a:p>
            <a:pPr>
              <a:lnSpc>
                <a:spcPct val="200000"/>
              </a:lnSpc>
            </a:pPr>
            <a:r>
              <a:rPr lang="zh-CN" altLang="en-US" sz="2800" b="1" dirty="0" smtClean="0">
                <a:latin typeface="宋体" pitchFamily="2" charset="-122"/>
                <a:ea typeface="宋体" pitchFamily="2" charset="-122"/>
              </a:rPr>
              <a:t>   如霜的月光和月下雪一般的沙漠，正是触发征人乡思的典型环境。在这万籁俱寂的静夜里，夜风送来了凄凉幽怨的芦笛声，更加唤起了征人思乡之情。“一夜征人尽望乡”，写出了人物不尽的</a:t>
            </a:r>
            <a:r>
              <a:rPr lang="zh-CN" altLang="en-US" sz="2800" b="1" u="sng" dirty="0" smtClean="0">
                <a:solidFill>
                  <a:srgbClr val="FF0000"/>
                </a:solidFill>
                <a:latin typeface="宋体" pitchFamily="2" charset="-122"/>
                <a:ea typeface="宋体" pitchFamily="2" charset="-122"/>
              </a:rPr>
              <a:t>乡愁。</a:t>
            </a:r>
            <a:endParaRPr lang="zh-CN" altLang="en-US" sz="2800" b="1" u="sng" dirty="0">
              <a:solidFill>
                <a:srgbClr val="FF000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736" y="332656"/>
            <a:ext cx="4392488" cy="600164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200000"/>
              </a:lnSpc>
            </a:pPr>
            <a:r>
              <a:rPr lang="zh-CN" altLang="en-US" sz="3200" b="1" dirty="0" smtClean="0">
                <a:latin typeface="宋体" pitchFamily="2" charset="-122"/>
                <a:ea typeface="宋体" pitchFamily="2" charset="-122"/>
              </a:rPr>
              <a:t>   夜上受降城闻笛</a:t>
            </a:r>
          </a:p>
          <a:p>
            <a:pPr>
              <a:lnSpc>
                <a:spcPct val="200000"/>
              </a:lnSpc>
            </a:pPr>
            <a:r>
              <a:rPr lang="zh-CN" altLang="en-US" sz="3200" b="1" dirty="0" smtClean="0">
                <a:latin typeface="宋体" pitchFamily="2" charset="-122"/>
                <a:ea typeface="宋体" pitchFamily="2" charset="-122"/>
              </a:rPr>
              <a:t>       李 益</a:t>
            </a:r>
          </a:p>
          <a:p>
            <a:pPr>
              <a:lnSpc>
                <a:spcPct val="200000"/>
              </a:lnSpc>
            </a:pPr>
            <a:r>
              <a:rPr lang="zh-CN" altLang="en-US" sz="3200" b="1" dirty="0" smtClean="0">
                <a:latin typeface="宋体" pitchFamily="2" charset="-122"/>
                <a:ea typeface="宋体" pitchFamily="2" charset="-122"/>
              </a:rPr>
              <a:t>  回乐烽前沙似雪，</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受降城外月如霜。</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不知何处吹芦管，</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一夜征人尽望乡。</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497443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5400" dirty="0" smtClean="0"/>
              <a:t>1</a:t>
            </a:r>
            <a:r>
              <a:rPr lang="zh-CN" altLang="en-US" sz="5400" dirty="0" smtClean="0"/>
              <a:t>、峨眉山月歌</a:t>
            </a:r>
            <a:endParaRPr lang="en-US" altLang="zh-CN" sz="5400" dirty="0" smtClean="0"/>
          </a:p>
          <a:p>
            <a:pPr>
              <a:lnSpc>
                <a:spcPct val="150000"/>
              </a:lnSpc>
            </a:pPr>
            <a:r>
              <a:rPr lang="en-US" altLang="zh-CN" sz="5400" dirty="0" smtClean="0"/>
              <a:t>2</a:t>
            </a:r>
            <a:r>
              <a:rPr lang="zh-CN" altLang="en-US" sz="5400" dirty="0" smtClean="0"/>
              <a:t>、江南逢李龟年</a:t>
            </a:r>
            <a:endParaRPr lang="en-US" altLang="zh-CN" sz="5400" dirty="0" smtClean="0"/>
          </a:p>
          <a:p>
            <a:pPr>
              <a:lnSpc>
                <a:spcPct val="150000"/>
              </a:lnSpc>
            </a:pPr>
            <a:r>
              <a:rPr lang="en-US" altLang="zh-CN" sz="5400" dirty="0" smtClean="0"/>
              <a:t>3</a:t>
            </a:r>
            <a:r>
              <a:rPr lang="zh-CN" altLang="en-US" sz="5400" dirty="0" smtClean="0"/>
              <a:t>、行军九日思长安故园</a:t>
            </a:r>
            <a:endParaRPr lang="en-US" altLang="zh-CN" sz="5400" dirty="0" smtClean="0"/>
          </a:p>
          <a:p>
            <a:pPr>
              <a:lnSpc>
                <a:spcPct val="150000"/>
              </a:lnSpc>
            </a:pPr>
            <a:r>
              <a:rPr lang="en-US" altLang="zh-CN" sz="5400" dirty="0" smtClean="0"/>
              <a:t>4</a:t>
            </a:r>
            <a:r>
              <a:rPr lang="zh-CN" altLang="en-US" sz="5400" dirty="0" smtClean="0"/>
              <a:t>、夜上受降城闻笛</a:t>
            </a:r>
            <a:endParaRPr lang="zh-CN" altLang="en-US" sz="5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544" y="692696"/>
            <a:ext cx="4968552"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rgbClr val="7030A0"/>
                </a:solidFill>
                <a:latin typeface="宋体" pitchFamily="2" charset="-122"/>
                <a:ea typeface="宋体" pitchFamily="2" charset="-122"/>
              </a:rPr>
              <a:t> </a:t>
            </a:r>
            <a:r>
              <a:rPr lang="en-US" altLang="zh-CN" sz="4000" b="1" dirty="0" smtClean="0">
                <a:solidFill>
                  <a:srgbClr val="7030A0"/>
                </a:solidFill>
                <a:latin typeface="宋体" pitchFamily="2" charset="-122"/>
                <a:ea typeface="宋体" pitchFamily="2" charset="-122"/>
              </a:rPr>
              <a:t>1. </a:t>
            </a:r>
            <a:r>
              <a:rPr lang="zh-CN" altLang="en-US" sz="4000" b="1" dirty="0" smtClean="0">
                <a:solidFill>
                  <a:srgbClr val="7030A0"/>
                </a:solidFill>
                <a:latin typeface="宋体" pitchFamily="2" charset="-122"/>
                <a:ea typeface="宋体" pitchFamily="2" charset="-122"/>
              </a:rPr>
              <a:t>峨眉山月歌 </a:t>
            </a:r>
            <a:endParaRPr lang="en-US" altLang="zh-CN" sz="4000" b="1" dirty="0" smtClean="0">
              <a:solidFill>
                <a:srgbClr val="7030A0"/>
              </a:solidFill>
              <a:latin typeface="宋体" pitchFamily="2" charset="-122"/>
              <a:ea typeface="宋体" pitchFamily="2" charset="-122"/>
            </a:endParaRPr>
          </a:p>
          <a:p>
            <a:pPr>
              <a:lnSpc>
                <a:spcPct val="150000"/>
              </a:lnSpc>
            </a:pPr>
            <a:r>
              <a:rPr lang="en-US" altLang="zh-CN" sz="4000" b="1" dirty="0" smtClean="0">
                <a:solidFill>
                  <a:srgbClr val="7030A0"/>
                </a:solidFill>
                <a:latin typeface="宋体" pitchFamily="2" charset="-122"/>
                <a:ea typeface="宋体" pitchFamily="2" charset="-122"/>
              </a:rPr>
              <a:t>      </a:t>
            </a:r>
            <a:r>
              <a:rPr lang="zh-CN" altLang="en-US" sz="4000" b="1" dirty="0" smtClean="0">
                <a:solidFill>
                  <a:srgbClr val="C00000"/>
                </a:solidFill>
                <a:latin typeface="宋体" pitchFamily="2" charset="-122"/>
                <a:ea typeface="宋体" pitchFamily="2" charset="-122"/>
              </a:rPr>
              <a:t>李  白</a:t>
            </a:r>
            <a:endParaRPr lang="en-US" altLang="zh-CN" sz="4000" b="1" dirty="0" smtClean="0">
              <a:solidFill>
                <a:srgbClr val="C00000"/>
              </a:solidFill>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峨眉山月半轮秋，</a:t>
            </a:r>
            <a:endParaRPr lang="en-US" altLang="zh-CN" sz="4000" b="1" dirty="0" smtClean="0">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影入平羌江水流。</a:t>
            </a:r>
          </a:p>
          <a:p>
            <a:pPr>
              <a:lnSpc>
                <a:spcPct val="150000"/>
              </a:lnSpc>
            </a:pPr>
            <a:r>
              <a:rPr lang="zh-CN" altLang="en-US" sz="4000" b="1" dirty="0" smtClean="0">
                <a:latin typeface="宋体" pitchFamily="2" charset="-122"/>
                <a:ea typeface="宋体" pitchFamily="2" charset="-122"/>
              </a:rPr>
              <a:t> 夜发清溪向三峡，</a:t>
            </a:r>
            <a:endParaRPr lang="en-US" altLang="zh-CN" sz="4000" b="1" dirty="0" smtClean="0">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思君不见下渝州。</a:t>
            </a:r>
            <a:r>
              <a:rPr lang="zh-CN" altLang="en-US" sz="4000" b="1" baseline="30000" dirty="0" smtClean="0">
                <a:latin typeface="宋体" pitchFamily="2" charset="-122"/>
                <a:ea typeface="宋体" pitchFamily="2" charset="-122"/>
              </a:rPr>
              <a:t> </a:t>
            </a:r>
            <a:endParaRPr lang="zh-CN" altLang="en-US" sz="4000" b="1" dirty="0">
              <a:latin typeface="宋体" pitchFamily="2" charset="-122"/>
              <a:ea typeface="宋体" pitchFamily="2" charset="-122"/>
            </a:endParaRPr>
          </a:p>
        </p:txBody>
      </p:sp>
      <p:pic>
        <p:nvPicPr>
          <p:cNvPr id="4" name="Picture 4" descr="http://pic.chinawenben.com/upload/1_rxk8ox3v5vj2b725o8aqj1dv.jpg"/>
          <p:cNvPicPr>
            <a:picLocks noChangeAspect="1" noChangeArrowheads="1"/>
          </p:cNvPicPr>
          <p:nvPr/>
        </p:nvPicPr>
        <p:blipFill>
          <a:blip r:embed="rId2" cstate="print"/>
          <a:srcRect l="41667"/>
          <a:stretch>
            <a:fillRect/>
          </a:stretch>
        </p:blipFill>
        <p:spPr bwMode="auto">
          <a:xfrm>
            <a:off x="5796136" y="836712"/>
            <a:ext cx="2808312" cy="4608512"/>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48680"/>
            <a:ext cx="4464496"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4000" b="1" dirty="0" smtClean="0">
                <a:solidFill>
                  <a:srgbClr val="000000"/>
                </a:solidFill>
                <a:latin typeface="宋体" pitchFamily="2" charset="-122"/>
                <a:ea typeface="宋体" pitchFamily="2" charset="-122"/>
              </a:rPr>
              <a:t>2.《</a:t>
            </a:r>
            <a:r>
              <a:rPr lang="zh-CN" altLang="en-US" sz="4000" b="1" dirty="0" smtClean="0">
                <a:solidFill>
                  <a:srgbClr val="000000"/>
                </a:solidFill>
                <a:latin typeface="宋体" pitchFamily="2" charset="-122"/>
                <a:ea typeface="宋体" pitchFamily="2" charset="-122"/>
              </a:rPr>
              <a:t>江南逢李龟年</a:t>
            </a:r>
            <a:r>
              <a:rPr lang="en-US" altLang="zh-CN" sz="4000" b="1" dirty="0" smtClean="0">
                <a:solidFill>
                  <a:srgbClr val="000000"/>
                </a:solidFill>
                <a:latin typeface="宋体" pitchFamily="2" charset="-122"/>
                <a:ea typeface="宋体" pitchFamily="2" charset="-122"/>
              </a:rPr>
              <a:t>》</a:t>
            </a:r>
          </a:p>
          <a:p>
            <a:pPr>
              <a:lnSpc>
                <a:spcPct val="150000"/>
              </a:lnSpc>
            </a:pPr>
            <a:r>
              <a:rPr lang="en-US" altLang="zh-CN" sz="4000" b="1" dirty="0" smtClean="0">
                <a:solidFill>
                  <a:srgbClr val="000000"/>
                </a:solidFill>
                <a:latin typeface="宋体" pitchFamily="2" charset="-122"/>
                <a:ea typeface="宋体" pitchFamily="2" charset="-122"/>
              </a:rPr>
              <a:t>      </a:t>
            </a:r>
            <a:r>
              <a:rPr lang="zh-CN" altLang="en-US" sz="4000" b="1" dirty="0" smtClean="0">
                <a:solidFill>
                  <a:srgbClr val="000000"/>
                </a:solidFill>
                <a:latin typeface="宋体" pitchFamily="2" charset="-122"/>
                <a:ea typeface="宋体" pitchFamily="2" charset="-122"/>
              </a:rPr>
              <a:t>杜 甫</a:t>
            </a:r>
          </a:p>
          <a:p>
            <a:pPr>
              <a:lnSpc>
                <a:spcPct val="150000"/>
              </a:lnSpc>
            </a:pPr>
            <a:r>
              <a:rPr lang="zh-CN" altLang="en-US" sz="4000" b="1" dirty="0" smtClean="0">
                <a:solidFill>
                  <a:srgbClr val="000000"/>
                </a:solidFill>
                <a:latin typeface="宋体" pitchFamily="2" charset="-122"/>
                <a:ea typeface="宋体" pitchFamily="2" charset="-122"/>
              </a:rPr>
              <a:t> 岐王宅里寻常见，</a:t>
            </a:r>
            <a:br>
              <a:rPr lang="zh-CN" altLang="en-US" sz="4000" b="1" dirty="0" smtClean="0">
                <a:solidFill>
                  <a:srgbClr val="000000"/>
                </a:solidFill>
                <a:latin typeface="宋体" pitchFamily="2" charset="-122"/>
                <a:ea typeface="宋体" pitchFamily="2" charset="-122"/>
              </a:rPr>
            </a:br>
            <a:r>
              <a:rPr lang="zh-CN" altLang="en-US" sz="4000" b="1" dirty="0" smtClean="0">
                <a:solidFill>
                  <a:srgbClr val="000000"/>
                </a:solidFill>
                <a:latin typeface="宋体" pitchFamily="2" charset="-122"/>
                <a:ea typeface="宋体" pitchFamily="2" charset="-122"/>
              </a:rPr>
              <a:t> 崔九堂前几度闻。</a:t>
            </a:r>
          </a:p>
          <a:p>
            <a:pPr>
              <a:lnSpc>
                <a:spcPct val="150000"/>
              </a:lnSpc>
            </a:pPr>
            <a:r>
              <a:rPr lang="zh-CN" altLang="en-US" sz="4000" b="1" dirty="0" smtClean="0">
                <a:solidFill>
                  <a:srgbClr val="000000"/>
                </a:solidFill>
                <a:latin typeface="宋体" pitchFamily="2" charset="-122"/>
                <a:ea typeface="宋体" pitchFamily="2" charset="-122"/>
              </a:rPr>
              <a:t> 正是江南好风景，</a:t>
            </a:r>
          </a:p>
          <a:p>
            <a:pPr>
              <a:lnSpc>
                <a:spcPct val="150000"/>
              </a:lnSpc>
            </a:pPr>
            <a:r>
              <a:rPr lang="zh-CN" altLang="en-US" sz="4000" b="1" dirty="0" smtClean="0">
                <a:solidFill>
                  <a:srgbClr val="000000"/>
                </a:solidFill>
                <a:latin typeface="宋体" pitchFamily="2" charset="-122"/>
                <a:ea typeface="宋体" pitchFamily="2" charset="-122"/>
              </a:rPr>
              <a:t> 落花时节又逢君。</a:t>
            </a:r>
            <a:endParaRPr lang="zh-CN" altLang="en-US" sz="4000" b="1" dirty="0">
              <a:solidFill>
                <a:srgbClr val="000000"/>
              </a:solidFill>
              <a:latin typeface="宋体" pitchFamily="2" charset="-122"/>
              <a:ea typeface="宋体" pitchFamily="2" charset="-122"/>
            </a:endParaRPr>
          </a:p>
        </p:txBody>
      </p:sp>
      <p:pic>
        <p:nvPicPr>
          <p:cNvPr id="3" name="Picture 2" descr="https://timgsa.baidu.com/timg?image&amp;quality=80&amp;size=b9999_10000&amp;sec=1538113994145&amp;di=2c6955d7945e3454739b110d0525a542&amp;imgtype=0&amp;src=http%3A%2F%2Fs8.sinaimg.cn%2Fmiddle%2F6cef76a0x9bfbbe26a8b7%26690"/>
          <p:cNvPicPr>
            <a:picLocks noChangeAspect="1" noChangeArrowheads="1"/>
          </p:cNvPicPr>
          <p:nvPr/>
        </p:nvPicPr>
        <p:blipFill>
          <a:blip r:embed="rId2" cstate="print"/>
          <a:srcRect/>
          <a:stretch>
            <a:fillRect/>
          </a:stretch>
        </p:blipFill>
        <p:spPr bwMode="auto">
          <a:xfrm>
            <a:off x="5076056" y="908720"/>
            <a:ext cx="3462407" cy="4888254"/>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692696"/>
            <a:ext cx="741682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4000" b="1" dirty="0" smtClean="0">
                <a:latin typeface="华文中宋" pitchFamily="2" charset="-122"/>
                <a:ea typeface="华文中宋" pitchFamily="2" charset="-122"/>
              </a:rPr>
              <a:t>       </a:t>
            </a:r>
            <a:r>
              <a:rPr lang="en-US" altLang="zh-CN" sz="4000" b="1" dirty="0" smtClean="0">
                <a:latin typeface="华文中宋" pitchFamily="2" charset="-122"/>
                <a:ea typeface="华文中宋" pitchFamily="2" charset="-122"/>
              </a:rPr>
              <a:t>3.</a:t>
            </a:r>
            <a:r>
              <a:rPr lang="zh-CN" altLang="en-US" sz="4000" b="1" dirty="0" smtClean="0">
                <a:latin typeface="华文中宋" pitchFamily="2" charset="-122"/>
                <a:ea typeface="华文中宋" pitchFamily="2" charset="-122"/>
              </a:rPr>
              <a:t>行军九日思长安故园</a:t>
            </a:r>
          </a:p>
          <a:p>
            <a:pPr>
              <a:lnSpc>
                <a:spcPct val="200000"/>
              </a:lnSpc>
            </a:pPr>
            <a:r>
              <a:rPr lang="zh-CN" altLang="en-US" sz="4000" b="1" dirty="0" smtClean="0">
                <a:latin typeface="华文中宋" pitchFamily="2" charset="-122"/>
                <a:ea typeface="华文中宋" pitchFamily="2" charset="-122"/>
              </a:rPr>
              <a:t>                  岑 参 </a:t>
            </a:r>
          </a:p>
          <a:p>
            <a:pPr>
              <a:lnSpc>
                <a:spcPct val="200000"/>
              </a:lnSpc>
            </a:pPr>
            <a:r>
              <a:rPr lang="zh-CN" altLang="en-US" sz="4000" b="1" dirty="0" smtClean="0">
                <a:latin typeface="华文中宋" pitchFamily="2" charset="-122"/>
                <a:ea typeface="华文中宋" pitchFamily="2" charset="-122"/>
              </a:rPr>
              <a:t>    强欲登高去，无人送酒来。</a:t>
            </a:r>
            <a:br>
              <a:rPr lang="zh-CN" altLang="en-US" sz="4000" b="1" dirty="0" smtClean="0">
                <a:latin typeface="华文中宋" pitchFamily="2" charset="-122"/>
                <a:ea typeface="华文中宋" pitchFamily="2" charset="-122"/>
              </a:rPr>
            </a:br>
            <a:r>
              <a:rPr lang="zh-CN" altLang="en-US" sz="4000" b="1" dirty="0" smtClean="0">
                <a:latin typeface="华文中宋" pitchFamily="2" charset="-122"/>
                <a:ea typeface="华文中宋" pitchFamily="2" charset="-122"/>
              </a:rPr>
              <a:t>    遥怜故园菊，应傍战场开。</a:t>
            </a:r>
            <a:endParaRPr lang="zh-CN" altLang="en-US" sz="4000" b="1"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736" y="332656"/>
            <a:ext cx="4392488" cy="600164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200000"/>
              </a:lnSpc>
            </a:pPr>
            <a:r>
              <a:rPr lang="zh-CN" altLang="en-US" sz="3200" b="1" dirty="0" smtClean="0">
                <a:latin typeface="宋体" pitchFamily="2" charset="-122"/>
                <a:ea typeface="宋体" pitchFamily="2" charset="-122"/>
              </a:rPr>
              <a:t>  </a:t>
            </a:r>
            <a:r>
              <a:rPr lang="en-US" altLang="zh-CN" sz="3200" b="1" dirty="0" smtClean="0">
                <a:latin typeface="宋体" pitchFamily="2" charset="-122"/>
                <a:ea typeface="宋体" pitchFamily="2" charset="-122"/>
              </a:rPr>
              <a:t>4.</a:t>
            </a:r>
            <a:r>
              <a:rPr lang="zh-CN" altLang="en-US" sz="3200" b="1" dirty="0" smtClean="0">
                <a:latin typeface="宋体" pitchFamily="2" charset="-122"/>
                <a:ea typeface="宋体" pitchFamily="2" charset="-122"/>
              </a:rPr>
              <a:t> 夜上受降城闻笛</a:t>
            </a:r>
          </a:p>
          <a:p>
            <a:pPr>
              <a:lnSpc>
                <a:spcPct val="200000"/>
              </a:lnSpc>
            </a:pPr>
            <a:r>
              <a:rPr lang="zh-CN" altLang="en-US" sz="3200" b="1" dirty="0" smtClean="0">
                <a:latin typeface="宋体" pitchFamily="2" charset="-122"/>
                <a:ea typeface="宋体" pitchFamily="2" charset="-122"/>
              </a:rPr>
              <a:t>       李 益</a:t>
            </a:r>
          </a:p>
          <a:p>
            <a:pPr>
              <a:lnSpc>
                <a:spcPct val="200000"/>
              </a:lnSpc>
            </a:pPr>
            <a:r>
              <a:rPr lang="zh-CN" altLang="en-US" sz="3200" b="1" dirty="0" smtClean="0">
                <a:latin typeface="宋体" pitchFamily="2" charset="-122"/>
                <a:ea typeface="宋体" pitchFamily="2" charset="-122"/>
              </a:rPr>
              <a:t>  回乐烽前沙似雪，</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受降城外月如霜。</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不知何处吹芦管，</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一夜征人尽望乡。</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692696"/>
            <a:ext cx="7128792" cy="144655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4400" dirty="0" smtClean="0"/>
              <a:t>作业：</a:t>
            </a:r>
            <a:endParaRPr lang="en-US" altLang="zh-CN" sz="4400" dirty="0" smtClean="0"/>
          </a:p>
          <a:p>
            <a:r>
              <a:rPr lang="en-US" altLang="zh-CN" sz="4400" dirty="0" smtClean="0"/>
              <a:t>    </a:t>
            </a:r>
            <a:r>
              <a:rPr lang="zh-CN" altLang="en-US" sz="4400" dirty="0" smtClean="0"/>
              <a:t>抄写并背诵这四首诗。</a:t>
            </a:r>
            <a:endParaRPr lang="zh-CN" altLang="en-US" sz="4400" dirty="0"/>
          </a:p>
        </p:txBody>
      </p:sp>
      <p:sp>
        <p:nvSpPr>
          <p:cNvPr id="3" name="TextBox 2"/>
          <p:cNvSpPr txBox="1"/>
          <p:nvPr/>
        </p:nvSpPr>
        <p:spPr>
          <a:xfrm>
            <a:off x="1619672" y="2708920"/>
            <a:ext cx="6120680" cy="255454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4000" dirty="0" smtClean="0"/>
              <a:t>1</a:t>
            </a:r>
            <a:r>
              <a:rPr lang="zh-CN" altLang="en-US" sz="4000" dirty="0" smtClean="0"/>
              <a:t>、峨眉山月歌</a:t>
            </a:r>
            <a:endParaRPr lang="en-US" altLang="zh-CN" sz="4000" dirty="0" smtClean="0"/>
          </a:p>
          <a:p>
            <a:r>
              <a:rPr lang="en-US" altLang="zh-CN" sz="4000" dirty="0" smtClean="0"/>
              <a:t>2</a:t>
            </a:r>
            <a:r>
              <a:rPr lang="zh-CN" altLang="en-US" sz="4000" dirty="0" smtClean="0"/>
              <a:t>、江南逢李龟年</a:t>
            </a:r>
            <a:endParaRPr lang="en-US" altLang="zh-CN" sz="4000" dirty="0" smtClean="0"/>
          </a:p>
          <a:p>
            <a:r>
              <a:rPr lang="en-US" altLang="zh-CN" sz="4000" dirty="0" smtClean="0"/>
              <a:t>3</a:t>
            </a:r>
            <a:r>
              <a:rPr lang="zh-CN" altLang="en-US" sz="4000" dirty="0" smtClean="0"/>
              <a:t>、行军九日思长安故园</a:t>
            </a:r>
            <a:endParaRPr lang="en-US" altLang="zh-CN" sz="4000" dirty="0" smtClean="0"/>
          </a:p>
          <a:p>
            <a:r>
              <a:rPr lang="en-US" altLang="zh-CN" sz="4000" dirty="0" smtClean="0"/>
              <a:t>4</a:t>
            </a:r>
            <a:r>
              <a:rPr lang="zh-CN" altLang="en-US" sz="4000" dirty="0" smtClean="0"/>
              <a:t>、夜上受降城闻笛</a:t>
            </a:r>
            <a:endParaRPr lang="zh-CN" altLang="en-US" sz="40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204864"/>
            <a:ext cx="6552728" cy="110799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6600" dirty="0" smtClean="0"/>
              <a:t>课外古诗词诵读</a:t>
            </a:r>
            <a:r>
              <a:rPr lang="en-US" altLang="zh-CN" sz="6600" dirty="0" smtClean="0"/>
              <a:t>2</a:t>
            </a:r>
            <a:endParaRPr lang="zh-CN" altLang="en-US" sz="6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gss3.bdstatic.com/-Po3dSag_xI4khGkpoWK1HF6hhy/baike/c0%3Dbaike92%2C5%2C5%2C92%2C30/sign=95df0af3f8faaf5190ee89eded3dff8b/aa64034f78f0f736f407eed40f55b319eac4136d.jpg"/>
          <p:cNvPicPr>
            <a:picLocks noChangeAspect="1" noChangeArrowheads="1"/>
          </p:cNvPicPr>
          <p:nvPr/>
        </p:nvPicPr>
        <p:blipFill>
          <a:blip r:embed="rId2" cstate="print"/>
          <a:srcRect/>
          <a:stretch>
            <a:fillRect/>
          </a:stretch>
        </p:blipFill>
        <p:spPr bwMode="auto">
          <a:xfrm>
            <a:off x="3635896" y="404664"/>
            <a:ext cx="4074416" cy="5904656"/>
          </a:xfrm>
          <a:prstGeom prst="rect">
            <a:avLst/>
          </a:prstGeom>
          <a:noFill/>
        </p:spPr>
      </p:pic>
      <p:sp>
        <p:nvSpPr>
          <p:cNvPr id="4" name="TextBox 3"/>
          <p:cNvSpPr txBox="1"/>
          <p:nvPr/>
        </p:nvSpPr>
        <p:spPr>
          <a:xfrm>
            <a:off x="1331640" y="908720"/>
            <a:ext cx="1107996" cy="4680520"/>
          </a:xfrm>
          <a:prstGeom prst="rect">
            <a:avLst/>
          </a:prstGeom>
          <a:noFill/>
        </p:spPr>
        <p:txBody>
          <a:bodyPr vert="eaVert" wrap="square" rtlCol="0">
            <a:spAutoFit/>
          </a:bodyPr>
          <a:lstStyle/>
          <a:p>
            <a:r>
              <a:rPr lang="zh-CN" altLang="en-US" sz="6000" dirty="0" smtClean="0"/>
              <a:t>峨眉山月歌</a:t>
            </a:r>
            <a:endParaRPr lang="zh-CN" altLang="en-US" sz="6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632848" cy="452431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4800" dirty="0" smtClean="0">
                <a:solidFill>
                  <a:srgbClr val="FFFFFF"/>
                </a:solidFill>
                <a:latin typeface="华文细黑" pitchFamily="2" charset="-122"/>
                <a:ea typeface="华文细黑" pitchFamily="2" charset="-122"/>
              </a:rPr>
              <a:t>5</a:t>
            </a:r>
            <a:r>
              <a:rPr lang="zh-CN" altLang="en-US" sz="4800" dirty="0" smtClean="0">
                <a:solidFill>
                  <a:srgbClr val="FFFFFF"/>
                </a:solidFill>
                <a:latin typeface="华文细黑" pitchFamily="2" charset="-122"/>
                <a:ea typeface="华文细黑" pitchFamily="2" charset="-122"/>
              </a:rPr>
              <a:t>、</a:t>
            </a:r>
            <a:r>
              <a:rPr lang="zh-CN" altLang="en-US" sz="4800" b="1" dirty="0" smtClean="0">
                <a:solidFill>
                  <a:srgbClr val="FFFFFF"/>
                </a:solidFill>
                <a:latin typeface="华文细黑" pitchFamily="2" charset="-122"/>
                <a:ea typeface="华文细黑" pitchFamily="2" charset="-122"/>
              </a:rPr>
              <a:t>秋        词        </a:t>
            </a:r>
          </a:p>
          <a:p>
            <a:pPr>
              <a:lnSpc>
                <a:spcPct val="150000"/>
              </a:lnSpc>
            </a:pPr>
            <a:r>
              <a:rPr lang="en-US" altLang="zh-CN" sz="4800" dirty="0" smtClean="0">
                <a:solidFill>
                  <a:srgbClr val="FFFFFF"/>
                </a:solidFill>
                <a:latin typeface="华文细黑" pitchFamily="2" charset="-122"/>
                <a:ea typeface="华文细黑" pitchFamily="2" charset="-122"/>
              </a:rPr>
              <a:t>6</a:t>
            </a:r>
            <a:r>
              <a:rPr lang="zh-CN" altLang="en-US" sz="4800" dirty="0" smtClean="0">
                <a:solidFill>
                  <a:srgbClr val="FFFFFF"/>
                </a:solidFill>
                <a:latin typeface="华文细黑" pitchFamily="2" charset="-122"/>
                <a:ea typeface="华文细黑" pitchFamily="2" charset="-122"/>
              </a:rPr>
              <a:t>、</a:t>
            </a:r>
            <a:r>
              <a:rPr lang="en-US" altLang="zh-CN" sz="4800" b="1" dirty="0" smtClean="0">
                <a:solidFill>
                  <a:srgbClr val="FFFFFF"/>
                </a:solidFill>
                <a:latin typeface="华文细黑" pitchFamily="2" charset="-122"/>
                <a:ea typeface="华文细黑" pitchFamily="2" charset="-122"/>
                <a:cs typeface="Times New Roman" pitchFamily="18" charset="0"/>
              </a:rPr>
              <a:t> </a:t>
            </a:r>
            <a:r>
              <a:rPr lang="zh-CN" altLang="en-US" sz="4800" b="1" dirty="0" smtClean="0">
                <a:solidFill>
                  <a:srgbClr val="FFFFFF"/>
                </a:solidFill>
                <a:latin typeface="华文细黑" pitchFamily="2" charset="-122"/>
                <a:ea typeface="华文细黑" pitchFamily="2" charset="-122"/>
                <a:cs typeface="Times New Roman" pitchFamily="18" charset="0"/>
              </a:rPr>
              <a:t>夜雨寄北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7</a:t>
            </a:r>
            <a:r>
              <a:rPr lang="zh-CN" altLang="en-US" sz="4800" dirty="0" smtClean="0">
                <a:solidFill>
                  <a:srgbClr val="FFFFFF"/>
                </a:solidFill>
                <a:latin typeface="华文细黑" pitchFamily="2" charset="-122"/>
                <a:ea typeface="华文细黑" pitchFamily="2" charset="-122"/>
              </a:rPr>
              <a:t>、</a:t>
            </a:r>
            <a:r>
              <a:rPr lang="en-US" altLang="zh-CN" sz="4800" b="1" kern="1800" dirty="0" smtClean="0">
                <a:solidFill>
                  <a:srgbClr val="FFFFFF"/>
                </a:solidFill>
                <a:latin typeface="华文细黑" pitchFamily="2" charset="-122"/>
                <a:ea typeface="华文细黑" pitchFamily="2" charset="-122"/>
                <a:cs typeface="Arial" panose="020B0604020202020204" pitchFamily="34" charset="0"/>
              </a:rPr>
              <a:t> </a:t>
            </a:r>
            <a:r>
              <a:rPr lang="zh-CN" altLang="zh-CN" sz="4800" b="1" kern="1800" dirty="0" smtClean="0">
                <a:solidFill>
                  <a:srgbClr val="FFFFFF"/>
                </a:solidFill>
                <a:latin typeface="华文细黑" pitchFamily="2" charset="-122"/>
                <a:ea typeface="华文细黑" pitchFamily="2" charset="-122"/>
                <a:cs typeface="Arial" panose="020B0604020202020204" pitchFamily="34" charset="0"/>
              </a:rPr>
              <a:t>十一月四日风雨大作</a:t>
            </a:r>
            <a:r>
              <a:rPr lang="en-US" altLang="zh-CN" sz="4800" b="1" kern="100" dirty="0" smtClean="0">
                <a:solidFill>
                  <a:srgbClr val="FFFFFF"/>
                </a:solidFill>
                <a:latin typeface="华文细黑" pitchFamily="2" charset="-122"/>
                <a:ea typeface="华文细黑" pitchFamily="2" charset="-122"/>
                <a:cs typeface="Arial" panose="020B0604020202020204" pitchFamily="34" charset="0"/>
              </a:rPr>
              <a:t>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8</a:t>
            </a:r>
            <a:r>
              <a:rPr lang="zh-CN" altLang="en-US" sz="4800" dirty="0" smtClean="0">
                <a:solidFill>
                  <a:srgbClr val="FFFFFF"/>
                </a:solidFill>
                <a:latin typeface="华文细黑" pitchFamily="2" charset="-122"/>
                <a:ea typeface="华文细黑" pitchFamily="2" charset="-122"/>
              </a:rPr>
              <a:t>、潼关</a:t>
            </a:r>
            <a:endParaRPr lang="zh-CN" altLang="en-US" sz="4800" dirty="0">
              <a:solidFill>
                <a:srgbClr val="FFFFFF"/>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7904" y="2492896"/>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5</a:t>
            </a:r>
            <a:endParaRPr lang="zh-CN" altLang="en-US" sz="72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3" descr="刘禹锡《秋词二首》">
            <a:hlinkClick r:id="rId2"/>
          </p:cNvPr>
          <p:cNvPicPr>
            <a:picLocks noChangeAspect="1" noChangeArrowheads="1"/>
          </p:cNvPicPr>
          <p:nvPr/>
        </p:nvPicPr>
        <p:blipFill>
          <a:blip r:embed="rId3" cstate="print"/>
          <a:srcRect/>
          <a:stretch>
            <a:fillRect/>
          </a:stretch>
        </p:blipFill>
        <p:spPr bwMode="auto">
          <a:xfrm>
            <a:off x="1403350" y="333375"/>
            <a:ext cx="4221163" cy="6248400"/>
          </a:xfrm>
          <a:prstGeom prst="rect">
            <a:avLst/>
          </a:prstGeom>
          <a:noFill/>
          <a:ln w="9525">
            <a:noFill/>
            <a:miter lim="800000"/>
            <a:headEnd/>
            <a:tailEnd/>
          </a:ln>
        </p:spPr>
      </p:pic>
      <p:sp>
        <p:nvSpPr>
          <p:cNvPr id="55299" name="Text Box 4"/>
          <p:cNvSpPr txBox="1">
            <a:spLocks noChangeArrowheads="1"/>
          </p:cNvSpPr>
          <p:nvPr/>
        </p:nvSpPr>
        <p:spPr bwMode="auto">
          <a:xfrm>
            <a:off x="6644680" y="981075"/>
            <a:ext cx="1538883" cy="47529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eaVert">
            <a:spAutoFit/>
          </a:bodyPr>
          <a:lstStyle/>
          <a:p>
            <a:pPr eaLnBrk="1" hangingPunct="1"/>
            <a:r>
              <a:rPr lang="zh-CN" altLang="en-US" sz="4400" dirty="0">
                <a:solidFill>
                  <a:srgbClr val="3333FF"/>
                </a:solidFill>
                <a:ea typeface="华文新魏" pitchFamily="2" charset="-122"/>
              </a:rPr>
              <a:t>晴空一鹤排云上，</a:t>
            </a:r>
          </a:p>
          <a:p>
            <a:pPr eaLnBrk="1" hangingPunct="1"/>
            <a:r>
              <a:rPr lang="zh-CN" altLang="en-US" sz="4400" dirty="0">
                <a:solidFill>
                  <a:srgbClr val="3333FF"/>
                </a:solidFill>
                <a:ea typeface="华文新魏" pitchFamily="2" charset="-122"/>
              </a:rPr>
              <a:t>便引诗情到碧宵。</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115616" y="404664"/>
            <a:ext cx="6985000" cy="5909310"/>
          </a:xfrm>
          <a:prstGeom prst="rect">
            <a:avLst/>
          </a:prstGeom>
          <a:solidFill>
            <a:srgbClr val="FFFFFF"/>
          </a:solidFill>
          <a:ln w="9525">
            <a:noFill/>
            <a:miter lim="800000"/>
            <a:headEnd/>
            <a:tailEnd/>
          </a:ln>
        </p:spPr>
        <p:txBody>
          <a:bodyPr>
            <a:spAutoFit/>
          </a:bodyPr>
          <a:lstStyle/>
          <a:p>
            <a:pPr algn="ctr" eaLnBrk="1" hangingPunct="1">
              <a:lnSpc>
                <a:spcPct val="135000"/>
              </a:lnSpc>
            </a:pPr>
            <a:r>
              <a:rPr lang="zh-CN" altLang="en-US" sz="4000" b="1" dirty="0">
                <a:solidFill>
                  <a:srgbClr val="3333FF"/>
                </a:solidFill>
                <a:latin typeface="华文细黑" pitchFamily="2" charset="-122"/>
                <a:ea typeface="华文细黑" pitchFamily="2" charset="-122"/>
              </a:rPr>
              <a:t>秋        词        </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刘禹锡</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自古逢秋悲寂寥，</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我言秋日胜春朝。</a:t>
            </a:r>
            <a:br>
              <a:rPr lang="zh-CN" altLang="en-US" sz="4000" b="1" dirty="0">
                <a:solidFill>
                  <a:srgbClr val="3333FF"/>
                </a:solidFill>
                <a:latin typeface="华文细黑" pitchFamily="2" charset="-122"/>
                <a:ea typeface="华文细黑" pitchFamily="2" charset="-122"/>
              </a:rPr>
            </a:br>
            <a:r>
              <a:rPr lang="zh-CN" altLang="en-US" sz="4000" b="1" dirty="0">
                <a:solidFill>
                  <a:srgbClr val="3333FF"/>
                </a:solidFill>
                <a:latin typeface="华文细黑" pitchFamily="2" charset="-122"/>
                <a:ea typeface="华文细黑" pitchFamily="2" charset="-122"/>
              </a:rPr>
              <a:t>晴空一鹤排云上，</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便引诗情到碧宵</a:t>
            </a:r>
            <a:r>
              <a:rPr lang="zh-CN" altLang="en-US" sz="4000" b="1" dirty="0" smtClean="0">
                <a:solidFill>
                  <a:srgbClr val="3333FF"/>
                </a:solidFill>
                <a:latin typeface="华文细黑" pitchFamily="2" charset="-122"/>
                <a:ea typeface="华文细黑" pitchFamily="2" charset="-122"/>
              </a:rPr>
              <a:t>。</a:t>
            </a:r>
            <a:endParaRPr lang="en-US" altLang="zh-CN" sz="4000" b="1" dirty="0" smtClean="0">
              <a:solidFill>
                <a:srgbClr val="3333FF"/>
              </a:solidFill>
              <a:latin typeface="华文细黑" pitchFamily="2" charset="-122"/>
              <a:ea typeface="华文细黑" pitchFamily="2" charset="-122"/>
            </a:endParaRPr>
          </a:p>
          <a:p>
            <a:pPr algn="ctr" eaLnBrk="1" hangingPunct="1">
              <a:lnSpc>
                <a:spcPct val="135000"/>
              </a:lnSpc>
            </a:pPr>
            <a:r>
              <a:rPr lang="zh-CN" altLang="en-US" sz="4000" b="1" dirty="0" smtClean="0">
                <a:solidFill>
                  <a:srgbClr val="3333FF"/>
                </a:solidFill>
                <a:latin typeface="华文细黑" pitchFamily="2" charset="-122"/>
                <a:ea typeface="华文细黑" pitchFamily="2" charset="-122"/>
              </a:rPr>
              <a:t> </a:t>
            </a:r>
            <a:endParaRPr lang="zh-CN" altLang="en-US" sz="4000" b="1" dirty="0">
              <a:solidFill>
                <a:srgbClr val="3333FF"/>
              </a:solidFill>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539750" y="1047750"/>
            <a:ext cx="8208963" cy="3998913"/>
          </a:xfrm>
          <a:prstGeom prst="rect">
            <a:avLst/>
          </a:prstGeom>
          <a:solidFill>
            <a:srgbClr val="CCFFFF"/>
          </a:solidFill>
          <a:ln w="9525">
            <a:solidFill>
              <a:srgbClr val="CCFFFF"/>
            </a:solidFill>
            <a:miter lim="800000"/>
            <a:headEnd/>
            <a:tailEnd/>
          </a:ln>
        </p:spPr>
        <p:txBody>
          <a:bodyPr anchor="ctr">
            <a:spAutoFit/>
          </a:bodyPr>
          <a:lstStyle/>
          <a:p>
            <a:pPr eaLnBrk="1" hangingPunct="1">
              <a:lnSpc>
                <a:spcPct val="160000"/>
              </a:lnSpc>
            </a:pPr>
            <a:r>
              <a:rPr lang="en-US" altLang="zh-CN" sz="3200" b="1">
                <a:solidFill>
                  <a:srgbClr val="000000"/>
                </a:solidFill>
                <a:latin typeface="华文中宋" pitchFamily="2" charset="-122"/>
                <a:ea typeface="华文中宋" pitchFamily="2" charset="-122"/>
              </a:rPr>
              <a:t>《</a:t>
            </a:r>
            <a:r>
              <a:rPr lang="zh-CN" altLang="en-US" sz="3200" b="1">
                <a:solidFill>
                  <a:srgbClr val="000000"/>
                </a:solidFill>
                <a:latin typeface="华文中宋" pitchFamily="2" charset="-122"/>
                <a:ea typeface="华文中宋" pitchFamily="2" charset="-122"/>
              </a:rPr>
              <a:t>秋词</a:t>
            </a:r>
            <a:r>
              <a:rPr lang="en-US" altLang="zh-CN" sz="3200" b="1">
                <a:solidFill>
                  <a:srgbClr val="000000"/>
                </a:solidFill>
                <a:latin typeface="华文中宋" pitchFamily="2" charset="-122"/>
                <a:ea typeface="华文中宋" pitchFamily="2" charset="-122"/>
              </a:rPr>
              <a:t>》</a:t>
            </a:r>
            <a:r>
              <a:rPr lang="zh-CN" altLang="en-US" sz="3200" b="1">
                <a:solidFill>
                  <a:srgbClr val="000000"/>
                </a:solidFill>
                <a:latin typeface="华文中宋" pitchFamily="2" charset="-122"/>
                <a:ea typeface="华文中宋" pitchFamily="2" charset="-122"/>
              </a:rPr>
              <a:t>是唐代诗人刘禹锡的组诗作品。诗的可贵，在于诗人对秋天和秋色的感受与众不同，一反过去文人</a:t>
            </a:r>
            <a:r>
              <a:rPr lang="zh-CN" altLang="en-US" sz="3200" b="1">
                <a:solidFill>
                  <a:srgbClr val="FF0000"/>
                </a:solidFill>
                <a:latin typeface="华文中宋" pitchFamily="2" charset="-122"/>
                <a:ea typeface="华文中宋" pitchFamily="2" charset="-122"/>
              </a:rPr>
              <a:t>悲秋</a:t>
            </a:r>
            <a:r>
              <a:rPr lang="zh-CN" altLang="en-US" sz="3200" b="1">
                <a:solidFill>
                  <a:srgbClr val="000000"/>
                </a:solidFill>
                <a:latin typeface="华文中宋" pitchFamily="2" charset="-122"/>
                <a:ea typeface="华文中宋" pitchFamily="2" charset="-122"/>
              </a:rPr>
              <a:t>的传统，</a:t>
            </a:r>
            <a:r>
              <a:rPr lang="zh-CN" altLang="en-US" sz="3200" b="1" u="sng">
                <a:solidFill>
                  <a:srgbClr val="FF0000"/>
                </a:solidFill>
                <a:latin typeface="华文中宋" pitchFamily="2" charset="-122"/>
                <a:ea typeface="华文中宋" pitchFamily="2" charset="-122"/>
              </a:rPr>
              <a:t>赞颂了秋天的美好，</a:t>
            </a:r>
            <a:r>
              <a:rPr lang="zh-CN" altLang="en-US" sz="3200" b="1">
                <a:solidFill>
                  <a:srgbClr val="000000"/>
                </a:solidFill>
                <a:latin typeface="华文中宋" pitchFamily="2" charset="-122"/>
                <a:ea typeface="华文中宋" pitchFamily="2" charset="-122"/>
              </a:rPr>
              <a:t>并借黄鹤直冲云霄的描写，表现了作者奋发</a:t>
            </a:r>
            <a:r>
              <a:rPr lang="zh-CN" altLang="en-US" sz="3200" b="1">
                <a:solidFill>
                  <a:srgbClr val="FF0000"/>
                </a:solidFill>
                <a:latin typeface="华文中宋" pitchFamily="2" charset="-122"/>
                <a:ea typeface="华文中宋" pitchFamily="2" charset="-122"/>
              </a:rPr>
              <a:t>进取的豪情</a:t>
            </a:r>
            <a:r>
              <a:rPr lang="zh-CN" altLang="en-US" sz="3200" b="1">
                <a:solidFill>
                  <a:srgbClr val="000000"/>
                </a:solidFill>
                <a:latin typeface="华文中宋" pitchFamily="2" charset="-122"/>
                <a:ea typeface="华文中宋" pitchFamily="2" charset="-122"/>
              </a:rPr>
              <a:t>和</a:t>
            </a:r>
            <a:r>
              <a:rPr lang="zh-CN" altLang="en-US" sz="3200" b="1">
                <a:solidFill>
                  <a:srgbClr val="FF0000"/>
                </a:solidFill>
                <a:latin typeface="华文中宋" pitchFamily="2" charset="-122"/>
                <a:ea typeface="华文中宋" pitchFamily="2" charset="-122"/>
              </a:rPr>
              <a:t>豁达乐观</a:t>
            </a:r>
            <a:r>
              <a:rPr lang="zh-CN" altLang="en-US" sz="3200" b="1">
                <a:solidFill>
                  <a:srgbClr val="000000"/>
                </a:solidFill>
                <a:latin typeface="华文中宋" pitchFamily="2" charset="-122"/>
                <a:ea typeface="华文中宋" pitchFamily="2" charset="-122"/>
              </a:rPr>
              <a:t>的情 怀。</a:t>
            </a:r>
            <a:r>
              <a:rPr lang="en-US" altLang="zh-CN" sz="3200" b="1">
                <a:solidFill>
                  <a:srgbClr val="000000"/>
                </a:solidFill>
                <a:latin typeface="华文中宋" pitchFamily="2" charset="-122"/>
                <a:ea typeface="华文中宋" pitchFamily="2" charset="-122"/>
              </a:rPr>
              <a:t> </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468313" y="831850"/>
            <a:ext cx="8207375" cy="4975225"/>
          </a:xfrm>
          <a:prstGeom prst="rect">
            <a:avLst/>
          </a:prstGeom>
          <a:solidFill>
            <a:srgbClr val="FFFFFF"/>
          </a:solidFill>
          <a:ln w="9525">
            <a:solidFill>
              <a:schemeClr val="tx1"/>
            </a:solidFill>
            <a:miter lim="800000"/>
            <a:headEnd/>
            <a:tailEnd/>
          </a:ln>
        </p:spPr>
        <p:txBody>
          <a:bodyPr anchor="ctr">
            <a:spAutoFit/>
          </a:bodyPr>
          <a:lstStyle/>
          <a:p>
            <a:pPr indent="304800" eaLnBrk="1" hangingPunct="1"/>
            <a:r>
              <a:rPr lang="zh-CN" altLang="en-US" sz="3200" b="1" dirty="0">
                <a:solidFill>
                  <a:srgbClr val="000099"/>
                </a:solidFill>
                <a:latin typeface="楷体" pitchFamily="49" charset="-122"/>
                <a:ea typeface="楷体" pitchFamily="49" charset="-122"/>
              </a:rPr>
              <a:t>词句注释</a:t>
            </a:r>
          </a:p>
          <a:p>
            <a:pPr indent="304800" eaLnBrk="1" hangingPunct="1"/>
            <a:r>
              <a:rPr lang="zh-CN" altLang="en-US" sz="3200" b="1" dirty="0">
                <a:solidFill>
                  <a:srgbClr val="000099"/>
                </a:solidFill>
                <a:latin typeface="楷体" pitchFamily="49" charset="-122"/>
                <a:ea typeface="楷体" pitchFamily="49" charset="-122"/>
              </a:rPr>
              <a:t>⑴悲寂寥：悲叹萧条空寂。宋玉</a:t>
            </a:r>
            <a:r>
              <a:rPr lang="en-US" altLang="zh-CN" sz="3200" b="1" dirty="0">
                <a:solidFill>
                  <a:srgbClr val="000099"/>
                </a:solidFill>
                <a:latin typeface="楷体" pitchFamily="49" charset="-122"/>
                <a:ea typeface="楷体" pitchFamily="49" charset="-122"/>
              </a:rPr>
              <a:t>《</a:t>
            </a:r>
            <a:r>
              <a:rPr lang="zh-CN" altLang="en-US" sz="3200" b="1" dirty="0">
                <a:solidFill>
                  <a:srgbClr val="000099"/>
                </a:solidFill>
                <a:latin typeface="楷体" pitchFamily="49" charset="-122"/>
                <a:ea typeface="楷体" pitchFamily="49" charset="-122"/>
              </a:rPr>
              <a:t>九辩</a:t>
            </a:r>
            <a:r>
              <a:rPr lang="en-US" altLang="zh-CN" sz="3200" b="1" dirty="0">
                <a:solidFill>
                  <a:srgbClr val="000099"/>
                </a:solidFill>
                <a:latin typeface="楷体" pitchFamily="49" charset="-122"/>
                <a:ea typeface="楷体" pitchFamily="49" charset="-122"/>
              </a:rPr>
              <a:t>》</a:t>
            </a:r>
            <a:r>
              <a:rPr lang="zh-CN" altLang="en-US" sz="3200" b="1" dirty="0">
                <a:solidFill>
                  <a:srgbClr val="000099"/>
                </a:solidFill>
                <a:latin typeface="楷体" pitchFamily="49" charset="-122"/>
                <a:ea typeface="楷体" pitchFamily="49" charset="-122"/>
              </a:rPr>
              <a:t>有“悲哉，秋之为气也”、“寂寥兮，收潦而水清”等句。</a:t>
            </a:r>
          </a:p>
          <a:p>
            <a:pPr indent="304800" eaLnBrk="1" hangingPunct="1"/>
            <a:r>
              <a:rPr lang="zh-CN" altLang="en-US" sz="3200" b="1" dirty="0">
                <a:solidFill>
                  <a:srgbClr val="000099"/>
                </a:solidFill>
                <a:latin typeface="楷体" pitchFamily="49" charset="-122"/>
                <a:ea typeface="楷体" pitchFamily="49" charset="-122"/>
              </a:rPr>
              <a:t>⑵春朝：春初朝，</a:t>
            </a:r>
            <a:r>
              <a:rPr lang="zh-CN" altLang="en-US" sz="3200" b="1" u="sng" dirty="0">
                <a:solidFill>
                  <a:srgbClr val="FF0000"/>
                </a:solidFill>
                <a:latin typeface="楷体" pitchFamily="49" charset="-122"/>
                <a:ea typeface="楷体" pitchFamily="49" charset="-122"/>
              </a:rPr>
              <a:t>朝，早晨的意思，</a:t>
            </a:r>
            <a:r>
              <a:rPr lang="zh-CN" altLang="en-US" sz="3200" b="1" dirty="0">
                <a:solidFill>
                  <a:srgbClr val="000099"/>
                </a:solidFill>
                <a:latin typeface="楷体" pitchFamily="49" charset="-122"/>
                <a:ea typeface="楷体" pitchFamily="49" charset="-122"/>
              </a:rPr>
              <a:t>这里指的是刚开始。</a:t>
            </a:r>
          </a:p>
          <a:p>
            <a:pPr indent="304800" eaLnBrk="1" hangingPunct="1"/>
            <a:r>
              <a:rPr lang="zh-CN" altLang="en-US" sz="3200" b="1" dirty="0">
                <a:solidFill>
                  <a:srgbClr val="000099"/>
                </a:solidFill>
                <a:latin typeface="楷体" pitchFamily="49" charset="-122"/>
                <a:ea typeface="楷体" pitchFamily="49" charset="-122"/>
              </a:rPr>
              <a:t>⑶排云：推开白云。排：推开，有冲破的意思。</a:t>
            </a:r>
          </a:p>
          <a:p>
            <a:pPr indent="304800" eaLnBrk="1" hangingPunct="1"/>
            <a:r>
              <a:rPr lang="zh-CN" altLang="en-US" sz="3200" b="1" dirty="0">
                <a:solidFill>
                  <a:srgbClr val="000099"/>
                </a:solidFill>
                <a:latin typeface="楷体" pitchFamily="49" charset="-122"/>
                <a:ea typeface="楷体" pitchFamily="49" charset="-122"/>
              </a:rPr>
              <a:t>⑷诗情：作诗的情绪、兴致</a:t>
            </a:r>
            <a:r>
              <a:rPr lang="zh-CN" altLang="en-US" sz="3200" b="1" dirty="0" smtClean="0">
                <a:solidFill>
                  <a:srgbClr val="000099"/>
                </a:solidFill>
                <a:latin typeface="楷体" pitchFamily="49" charset="-122"/>
                <a:ea typeface="楷体" pitchFamily="49" charset="-122"/>
              </a:rPr>
              <a:t>。</a:t>
            </a:r>
            <a:endParaRPr lang="en-US" altLang="zh-CN" sz="3200" b="1" dirty="0" smtClean="0">
              <a:solidFill>
                <a:srgbClr val="000099"/>
              </a:solidFill>
              <a:latin typeface="楷体" pitchFamily="49" charset="-122"/>
              <a:ea typeface="楷体" pitchFamily="49" charset="-122"/>
            </a:endParaRPr>
          </a:p>
          <a:p>
            <a:pPr indent="304800" eaLnBrk="1" hangingPunct="1"/>
            <a:r>
              <a:rPr lang="zh-CN" altLang="en-US" sz="3200" b="1" dirty="0" smtClean="0">
                <a:solidFill>
                  <a:srgbClr val="000099"/>
                </a:solidFill>
                <a:latin typeface="楷体" pitchFamily="49" charset="-122"/>
                <a:ea typeface="楷体" pitchFamily="49" charset="-122"/>
              </a:rPr>
              <a:t>（</a:t>
            </a:r>
            <a:r>
              <a:rPr lang="en-US" altLang="zh-CN" sz="3200" b="1" dirty="0" smtClean="0">
                <a:solidFill>
                  <a:srgbClr val="000099"/>
                </a:solidFill>
                <a:latin typeface="楷体" pitchFamily="49" charset="-122"/>
                <a:ea typeface="楷体" pitchFamily="49" charset="-122"/>
              </a:rPr>
              <a:t>5</a:t>
            </a:r>
            <a:r>
              <a:rPr lang="zh-CN" altLang="en-US" sz="3200" b="1" dirty="0" smtClean="0">
                <a:solidFill>
                  <a:srgbClr val="000099"/>
                </a:solidFill>
                <a:latin typeface="楷体" pitchFamily="49" charset="-122"/>
                <a:ea typeface="楷体" pitchFamily="49" charset="-122"/>
              </a:rPr>
              <a:t>）碧</a:t>
            </a:r>
            <a:r>
              <a:rPr lang="zh-CN" altLang="en-US" sz="3200" b="1" dirty="0">
                <a:solidFill>
                  <a:srgbClr val="000099"/>
                </a:solidFill>
                <a:latin typeface="楷体" pitchFamily="49" charset="-122"/>
                <a:ea typeface="楷体" pitchFamily="49" charset="-122"/>
              </a:rPr>
              <a:t>霄：青天。</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323850" y="549275"/>
            <a:ext cx="8589963" cy="5578475"/>
          </a:xfrm>
          <a:prstGeom prst="rect">
            <a:avLst/>
          </a:prstGeom>
          <a:solidFill>
            <a:srgbClr val="FFFFFF"/>
          </a:solidFill>
          <a:ln w="9525">
            <a:solidFill>
              <a:schemeClr val="tx1"/>
            </a:solidFill>
            <a:miter lim="800000"/>
            <a:headEnd/>
            <a:tailEnd/>
          </a:ln>
        </p:spPr>
        <p:txBody>
          <a:bodyPr anchor="ctr">
            <a:spAutoFit/>
          </a:bodyPr>
          <a:lstStyle/>
          <a:p>
            <a:pPr indent="304800" eaLnBrk="1" hangingPunct="1"/>
            <a:r>
              <a:rPr lang="en-US" altLang="zh-CN" sz="2400" b="1">
                <a:solidFill>
                  <a:srgbClr val="000000"/>
                </a:solidFill>
                <a:latin typeface="仿宋" pitchFamily="49" charset="-122"/>
                <a:ea typeface="仿宋" pitchFamily="49" charset="-122"/>
              </a:rPr>
              <a:t>【</a:t>
            </a:r>
            <a:r>
              <a:rPr lang="zh-CN" altLang="en-US" sz="2400" b="1">
                <a:solidFill>
                  <a:srgbClr val="000000"/>
                </a:solidFill>
                <a:latin typeface="仿宋" pitchFamily="49" charset="-122"/>
                <a:ea typeface="仿宋" pitchFamily="49" charset="-122"/>
              </a:rPr>
              <a:t>赏析</a:t>
            </a:r>
            <a:r>
              <a:rPr lang="en-US" altLang="zh-CN" sz="2400" b="1">
                <a:solidFill>
                  <a:srgbClr val="000000"/>
                </a:solidFill>
                <a:latin typeface="仿宋" pitchFamily="49" charset="-122"/>
                <a:ea typeface="仿宋" pitchFamily="49" charset="-122"/>
              </a:rPr>
              <a:t>】</a:t>
            </a:r>
          </a:p>
          <a:p>
            <a:pPr indent="304800" eaLnBrk="1" hangingPunct="1"/>
            <a:r>
              <a:rPr lang="en-US" altLang="zh-CN" sz="2400" b="1">
                <a:solidFill>
                  <a:srgbClr val="000000"/>
                </a:solidFill>
                <a:latin typeface="仿宋" pitchFamily="49" charset="-122"/>
                <a:ea typeface="仿宋" pitchFamily="49" charset="-122"/>
              </a:rPr>
              <a:t>1</a:t>
            </a:r>
            <a:r>
              <a:rPr lang="zh-CN" altLang="en-US" sz="2400" b="1">
                <a:solidFill>
                  <a:srgbClr val="000000"/>
                </a:solidFill>
                <a:latin typeface="仿宋" pitchFamily="49" charset="-122"/>
                <a:ea typeface="仿宋" pitchFamily="49" charset="-122"/>
              </a:rPr>
              <a:t>、</a:t>
            </a:r>
            <a:r>
              <a:rPr lang="zh-CN" altLang="en-US" sz="2400" b="1">
                <a:solidFill>
                  <a:srgbClr val="FF0000"/>
                </a:solidFill>
                <a:latin typeface="仿宋" pitchFamily="49" charset="-122"/>
                <a:ea typeface="仿宋" pitchFamily="49" charset="-122"/>
              </a:rPr>
              <a:t>“自古逢秋悲寂寥”，</a:t>
            </a:r>
            <a:r>
              <a:rPr lang="zh-CN" altLang="en-US" sz="2400" b="1">
                <a:solidFill>
                  <a:srgbClr val="000000"/>
                </a:solidFill>
                <a:latin typeface="仿宋" pitchFamily="49" charset="-122"/>
                <a:ea typeface="仿宋" pitchFamily="49" charset="-122"/>
              </a:rPr>
              <a:t>诗人开篇，断然否定了前人悲秋的观念，明确指出自古以来，人们每逢到了秋天就感叹秋天的寂寞萧索。</a:t>
            </a:r>
          </a:p>
          <a:p>
            <a:pPr indent="304800" eaLnBrk="1" hangingPunct="1"/>
            <a:r>
              <a:rPr lang="en-US" altLang="zh-CN" sz="2400" b="1">
                <a:solidFill>
                  <a:srgbClr val="000000"/>
                </a:solidFill>
                <a:latin typeface="仿宋" pitchFamily="49" charset="-122"/>
                <a:ea typeface="仿宋" pitchFamily="49" charset="-122"/>
              </a:rPr>
              <a:t>2</a:t>
            </a:r>
            <a:r>
              <a:rPr lang="zh-CN" altLang="en-US" sz="2400" b="1">
                <a:solidFill>
                  <a:srgbClr val="000000"/>
                </a:solidFill>
                <a:latin typeface="仿宋" pitchFamily="49" charset="-122"/>
                <a:ea typeface="仿宋" pitchFamily="49" charset="-122"/>
              </a:rPr>
              <a:t>、接着一句</a:t>
            </a:r>
            <a:r>
              <a:rPr lang="zh-CN" altLang="en-US" sz="2400" b="1">
                <a:solidFill>
                  <a:srgbClr val="0000FF"/>
                </a:solidFill>
                <a:latin typeface="仿宋" pitchFamily="49" charset="-122"/>
                <a:ea typeface="仿宋" pitchFamily="49" charset="-122"/>
              </a:rPr>
              <a:t>直抒胸臆</a:t>
            </a:r>
            <a:r>
              <a:rPr lang="zh-CN" altLang="en-US" sz="2400" b="1">
                <a:solidFill>
                  <a:srgbClr val="000000"/>
                </a:solidFill>
                <a:latin typeface="仿宋" pitchFamily="49" charset="-122"/>
                <a:ea typeface="仿宋" pitchFamily="49" charset="-122"/>
              </a:rPr>
              <a:t>，态度鲜明，说出的是诗人的态度</a:t>
            </a:r>
            <a:r>
              <a:rPr lang="en-US" altLang="zh-CN" sz="2400" b="1">
                <a:solidFill>
                  <a:srgbClr val="000000"/>
                </a:solidFill>
                <a:latin typeface="仿宋" pitchFamily="49" charset="-122"/>
                <a:ea typeface="仿宋" pitchFamily="49" charset="-122"/>
              </a:rPr>
              <a:t>--- </a:t>
            </a:r>
            <a:r>
              <a:rPr lang="en-US" altLang="zh-CN" sz="2400" b="1">
                <a:solidFill>
                  <a:srgbClr val="FF0000"/>
                </a:solidFill>
                <a:latin typeface="仿宋" pitchFamily="49" charset="-122"/>
                <a:ea typeface="仿宋" pitchFamily="49" charset="-122"/>
              </a:rPr>
              <a:t>“</a:t>
            </a:r>
            <a:r>
              <a:rPr lang="zh-CN" altLang="en-US" sz="2400" b="1">
                <a:solidFill>
                  <a:srgbClr val="FF0000"/>
                </a:solidFill>
                <a:latin typeface="仿宋" pitchFamily="49" charset="-122"/>
                <a:ea typeface="仿宋" pitchFamily="49" charset="-122"/>
              </a:rPr>
              <a:t>我言秋日胜春朝”，</a:t>
            </a:r>
            <a:r>
              <a:rPr lang="zh-CN" altLang="en-US" sz="2400" b="1">
                <a:solidFill>
                  <a:srgbClr val="000000"/>
                </a:solidFill>
                <a:latin typeface="仿宋" pitchFamily="49" charset="-122"/>
                <a:ea typeface="仿宋" pitchFamily="49" charset="-122"/>
              </a:rPr>
              <a:t>用</a:t>
            </a:r>
            <a:r>
              <a:rPr lang="zh-CN" altLang="en-US" sz="2400" b="1">
                <a:solidFill>
                  <a:srgbClr val="0000FF"/>
                </a:solidFill>
                <a:latin typeface="仿宋" pitchFamily="49" charset="-122"/>
                <a:ea typeface="仿宋" pitchFamily="49" charset="-122"/>
              </a:rPr>
              <a:t>对比</a:t>
            </a:r>
            <a:r>
              <a:rPr lang="zh-CN" altLang="en-US" sz="2400" b="1">
                <a:solidFill>
                  <a:srgbClr val="000000"/>
                </a:solidFill>
                <a:latin typeface="仿宋" pitchFamily="49" charset="-122"/>
                <a:ea typeface="仿宋" pitchFamily="49" charset="-122"/>
              </a:rPr>
              <a:t>手法，热情赞美秋天。</a:t>
            </a:r>
          </a:p>
          <a:p>
            <a:pPr indent="304800" eaLnBrk="1" hangingPunct="1"/>
            <a:r>
              <a:rPr lang="en-US" altLang="zh-CN" sz="2400" b="1">
                <a:solidFill>
                  <a:srgbClr val="000000"/>
                </a:solidFill>
                <a:latin typeface="仿宋" pitchFamily="49" charset="-122"/>
                <a:ea typeface="仿宋" pitchFamily="49" charset="-122"/>
              </a:rPr>
              <a:t>3</a:t>
            </a:r>
            <a:r>
              <a:rPr lang="zh-CN" altLang="en-US" sz="2400" b="1">
                <a:solidFill>
                  <a:srgbClr val="000000"/>
                </a:solidFill>
                <a:latin typeface="仿宋" pitchFamily="49" charset="-122"/>
                <a:ea typeface="仿宋" pitchFamily="49" charset="-122"/>
              </a:rPr>
              <a:t>、第三句具体生动地勾勒了一幅壮美的</a:t>
            </a:r>
            <a:r>
              <a:rPr lang="zh-CN" altLang="en-US" sz="2400" b="1">
                <a:solidFill>
                  <a:srgbClr val="0000FF"/>
                </a:solidFill>
                <a:latin typeface="仿宋" pitchFamily="49" charset="-122"/>
                <a:ea typeface="仿宋" pitchFamily="49" charset="-122"/>
              </a:rPr>
              <a:t>秋景的画面</a:t>
            </a:r>
            <a:r>
              <a:rPr lang="zh-CN" altLang="en-US" sz="2400" b="1">
                <a:solidFill>
                  <a:srgbClr val="000000"/>
                </a:solidFill>
                <a:latin typeface="仿宋" pitchFamily="49" charset="-122"/>
                <a:ea typeface="仿宋" pitchFamily="49" charset="-122"/>
              </a:rPr>
              <a:t>“</a:t>
            </a:r>
            <a:r>
              <a:rPr lang="zh-CN" altLang="en-US" sz="2400" b="1">
                <a:solidFill>
                  <a:srgbClr val="FF0000"/>
                </a:solidFill>
                <a:latin typeface="仿宋" pitchFamily="49" charset="-122"/>
                <a:ea typeface="仿宋" pitchFamily="49" charset="-122"/>
              </a:rPr>
              <a:t>晴空一鹤排云上”，</a:t>
            </a:r>
            <a:r>
              <a:rPr lang="zh-CN" altLang="en-US" sz="2400" b="1">
                <a:solidFill>
                  <a:srgbClr val="000000"/>
                </a:solidFill>
                <a:latin typeface="仿宋" pitchFamily="49" charset="-122"/>
                <a:ea typeface="仿宋" pitchFamily="49" charset="-122"/>
              </a:rPr>
              <a:t>展现的是秋高气爽，万里晴空，白云漂浮的开阔景象。</a:t>
            </a:r>
          </a:p>
          <a:p>
            <a:pPr indent="304800" eaLnBrk="1" hangingPunct="1"/>
            <a:r>
              <a:rPr lang="en-US" altLang="zh-CN" sz="2400" b="1">
                <a:solidFill>
                  <a:srgbClr val="000000"/>
                </a:solidFill>
                <a:latin typeface="仿宋" pitchFamily="49" charset="-122"/>
                <a:ea typeface="仿宋" pitchFamily="49" charset="-122"/>
              </a:rPr>
              <a:t>4</a:t>
            </a:r>
            <a:r>
              <a:rPr lang="zh-CN" altLang="en-US" sz="2400" b="1">
                <a:solidFill>
                  <a:srgbClr val="000000"/>
                </a:solidFill>
                <a:latin typeface="仿宋" pitchFamily="49" charset="-122"/>
                <a:ea typeface="仿宋" pitchFamily="49" charset="-122"/>
              </a:rPr>
              <a:t>、第四句，那凌云的鹤，也载着诗人的诗情，一同遨游到了云霄，</a:t>
            </a:r>
            <a:r>
              <a:rPr lang="zh-CN" altLang="en-US" sz="2400" b="1">
                <a:solidFill>
                  <a:srgbClr val="FF0000"/>
                </a:solidFill>
                <a:latin typeface="仿宋" pitchFamily="49" charset="-122"/>
                <a:ea typeface="仿宋" pitchFamily="49" charset="-122"/>
              </a:rPr>
              <a:t>“便引诗情到碧宵！</a:t>
            </a:r>
            <a:r>
              <a:rPr lang="zh-CN" altLang="en-US" sz="2400" b="1">
                <a:solidFill>
                  <a:srgbClr val="000000"/>
                </a:solidFill>
                <a:latin typeface="仿宋" pitchFamily="49" charset="-122"/>
                <a:ea typeface="仿宋" pitchFamily="49" charset="-122"/>
              </a:rPr>
              <a:t>”虽然，这鹤是孤独的，然而它所呈现出来的气势，却是非凡的，诗人是以“鹤”自喻</a:t>
            </a:r>
            <a:r>
              <a:rPr lang="zh-CN" altLang="en-US" sz="2400" b="1">
                <a:solidFill>
                  <a:srgbClr val="0000FF"/>
                </a:solidFill>
                <a:latin typeface="仿宋" pitchFamily="49" charset="-122"/>
                <a:ea typeface="仿宋" pitchFamily="49" charset="-122"/>
              </a:rPr>
              <a:t>（拟物），</a:t>
            </a:r>
            <a:r>
              <a:rPr lang="zh-CN" altLang="en-US" sz="2400" b="1">
                <a:solidFill>
                  <a:srgbClr val="000000"/>
                </a:solidFill>
                <a:latin typeface="仿宋" pitchFamily="49" charset="-122"/>
                <a:ea typeface="仿宋" pitchFamily="49" charset="-122"/>
              </a:rPr>
              <a:t>直接抒写自己的感受，看到这一壮美的景象，作者心中那激荡澎湃的诗情勃发出来，也像白鹤凌空一样，直冲云霄了。字里行间作者那</a:t>
            </a:r>
            <a:r>
              <a:rPr lang="zh-CN" altLang="en-US" sz="2400" b="1">
                <a:solidFill>
                  <a:srgbClr val="0000FF"/>
                </a:solidFill>
                <a:latin typeface="仿宋" pitchFamily="49" charset="-122"/>
                <a:ea typeface="仿宋" pitchFamily="49" charset="-122"/>
              </a:rPr>
              <a:t>乐观的情怀，昂扬的斗志。</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115616" y="404664"/>
            <a:ext cx="6985000" cy="5909310"/>
          </a:xfrm>
          <a:prstGeom prst="rect">
            <a:avLst/>
          </a:prstGeom>
          <a:solidFill>
            <a:srgbClr val="FFFFFF"/>
          </a:solidFill>
          <a:ln w="9525">
            <a:noFill/>
            <a:miter lim="800000"/>
            <a:headEnd/>
            <a:tailEnd/>
          </a:ln>
        </p:spPr>
        <p:txBody>
          <a:bodyPr>
            <a:spAutoFit/>
          </a:bodyPr>
          <a:lstStyle/>
          <a:p>
            <a:pPr algn="ctr" eaLnBrk="1" hangingPunct="1">
              <a:lnSpc>
                <a:spcPct val="135000"/>
              </a:lnSpc>
            </a:pPr>
            <a:r>
              <a:rPr lang="zh-CN" altLang="en-US" sz="4000" b="1" dirty="0">
                <a:solidFill>
                  <a:srgbClr val="3333FF"/>
                </a:solidFill>
                <a:latin typeface="华文细黑" pitchFamily="2" charset="-122"/>
                <a:ea typeface="华文细黑" pitchFamily="2" charset="-122"/>
              </a:rPr>
              <a:t>秋        词        </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刘禹锡</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自古逢秋悲寂寥，</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我言秋日胜春朝。</a:t>
            </a:r>
            <a:br>
              <a:rPr lang="zh-CN" altLang="en-US" sz="4000" b="1" dirty="0">
                <a:solidFill>
                  <a:srgbClr val="3333FF"/>
                </a:solidFill>
                <a:latin typeface="华文细黑" pitchFamily="2" charset="-122"/>
                <a:ea typeface="华文细黑" pitchFamily="2" charset="-122"/>
              </a:rPr>
            </a:br>
            <a:r>
              <a:rPr lang="zh-CN" altLang="en-US" sz="4000" b="1" dirty="0">
                <a:solidFill>
                  <a:srgbClr val="3333FF"/>
                </a:solidFill>
                <a:latin typeface="华文细黑" pitchFamily="2" charset="-122"/>
                <a:ea typeface="华文细黑" pitchFamily="2" charset="-122"/>
              </a:rPr>
              <a:t>晴空一鹤排云上，</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便引诗情到碧宵</a:t>
            </a:r>
            <a:r>
              <a:rPr lang="zh-CN" altLang="en-US" sz="4000" b="1" dirty="0" smtClean="0">
                <a:solidFill>
                  <a:srgbClr val="3333FF"/>
                </a:solidFill>
                <a:latin typeface="华文细黑" pitchFamily="2" charset="-122"/>
                <a:ea typeface="华文细黑" pitchFamily="2" charset="-122"/>
              </a:rPr>
              <a:t>。</a:t>
            </a:r>
            <a:endParaRPr lang="en-US" altLang="zh-CN" sz="4000" b="1" dirty="0" smtClean="0">
              <a:solidFill>
                <a:srgbClr val="3333FF"/>
              </a:solidFill>
              <a:latin typeface="华文细黑" pitchFamily="2" charset="-122"/>
              <a:ea typeface="华文细黑" pitchFamily="2" charset="-122"/>
            </a:endParaRPr>
          </a:p>
          <a:p>
            <a:pPr algn="ctr" eaLnBrk="1" hangingPunct="1">
              <a:lnSpc>
                <a:spcPct val="135000"/>
              </a:lnSpc>
            </a:pPr>
            <a:r>
              <a:rPr lang="zh-CN" altLang="en-US" sz="4000" b="1" dirty="0" smtClean="0">
                <a:solidFill>
                  <a:srgbClr val="3333FF"/>
                </a:solidFill>
                <a:latin typeface="华文细黑" pitchFamily="2" charset="-122"/>
                <a:ea typeface="华文细黑" pitchFamily="2" charset="-122"/>
              </a:rPr>
              <a:t> </a:t>
            </a:r>
            <a:endParaRPr lang="zh-CN" altLang="en-US" sz="4000" b="1" dirty="0">
              <a:solidFill>
                <a:srgbClr val="3333FF"/>
              </a:solidFill>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6</a:t>
            </a:r>
            <a:endParaRPr lang="zh-CN" altLang="en-US" sz="72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s://timgsa.baidu.com/timg?image&amp;quality=80&amp;size=b9999_10000&amp;sec=1543295222126&amp;di=07b447a6079a315311f6a051d8217005&amp;imgtype=0&amp;src=http%3A%2F%2Fcdnimg103.lizhi.fm%2Faudio_cover%2F2017%2F04%2F24%2F2598054742821829127_320x320.jpg"/>
          <p:cNvPicPr>
            <a:picLocks noChangeAspect="1" noChangeArrowheads="1"/>
          </p:cNvPicPr>
          <p:nvPr/>
        </p:nvPicPr>
        <p:blipFill>
          <a:blip r:embed="rId2" cstate="print"/>
          <a:srcRect/>
          <a:stretch>
            <a:fillRect/>
          </a:stretch>
        </p:blipFill>
        <p:spPr bwMode="auto">
          <a:xfrm>
            <a:off x="1331640" y="0"/>
            <a:ext cx="6669358"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gss0.bdstatic.com/94o3dSag_xI4khGkpoWK1HF6hhy/baike/w%3D268/sign=7ed320cb9052982205333ec5efcb7b3b/e850352ac65c10386bb3d2ceb2119313b17e89e8.jpg"/>
          <p:cNvPicPr>
            <a:picLocks noChangeAspect="1" noChangeArrowheads="1"/>
          </p:cNvPicPr>
          <p:nvPr/>
        </p:nvPicPr>
        <p:blipFill>
          <a:blip r:embed="rId2" cstate="print"/>
          <a:srcRect/>
          <a:stretch>
            <a:fillRect/>
          </a:stretch>
        </p:blipFill>
        <p:spPr bwMode="auto">
          <a:xfrm>
            <a:off x="5580112" y="1124744"/>
            <a:ext cx="2341930" cy="3384376"/>
          </a:xfrm>
          <a:prstGeom prst="rect">
            <a:avLst/>
          </a:prstGeom>
          <a:noFill/>
        </p:spPr>
      </p:pic>
      <p:sp>
        <p:nvSpPr>
          <p:cNvPr id="4" name="TextBox 3"/>
          <p:cNvSpPr txBox="1"/>
          <p:nvPr/>
        </p:nvSpPr>
        <p:spPr>
          <a:xfrm>
            <a:off x="6012160" y="4797152"/>
            <a:ext cx="1656184" cy="923330"/>
          </a:xfrm>
          <a:prstGeom prst="rect">
            <a:avLst/>
          </a:prstGeom>
          <a:noFill/>
        </p:spPr>
        <p:txBody>
          <a:bodyPr wrap="square" rtlCol="0">
            <a:spAutoFit/>
          </a:bodyPr>
          <a:lstStyle/>
          <a:p>
            <a:r>
              <a:rPr lang="zh-CN" altLang="en-US" sz="5400" dirty="0" smtClean="0"/>
              <a:t>李白</a:t>
            </a:r>
            <a:endParaRPr lang="zh-CN" altLang="en-US" sz="5400" dirty="0"/>
          </a:p>
        </p:txBody>
      </p:sp>
      <p:pic>
        <p:nvPicPr>
          <p:cNvPr id="6" name="Picture 4" descr="http://pic.chinawenben.com/upload/1_rxk8ox3v5vj2b725o8aqj1dv.jpg"/>
          <p:cNvPicPr>
            <a:picLocks noChangeAspect="1" noChangeArrowheads="1"/>
          </p:cNvPicPr>
          <p:nvPr/>
        </p:nvPicPr>
        <p:blipFill>
          <a:blip r:embed="rId3" cstate="print"/>
          <a:srcRect l="41667"/>
          <a:stretch>
            <a:fillRect/>
          </a:stretch>
        </p:blipFill>
        <p:spPr bwMode="auto">
          <a:xfrm>
            <a:off x="611560" y="332656"/>
            <a:ext cx="4032448" cy="6048672"/>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e:\program files\360se6\User Data\temp\4d086e061d950a7bf99a5fbd08d162d9f2d3c918.jpg"/>
          <p:cNvPicPr>
            <a:picLocks noChangeAspect="1" noChangeArrowheads="1"/>
          </p:cNvPicPr>
          <p:nvPr/>
        </p:nvPicPr>
        <p:blipFill>
          <a:blip r:embed="rId2" cstate="print"/>
          <a:srcRect/>
          <a:stretch>
            <a:fillRect/>
          </a:stretch>
        </p:blipFill>
        <p:spPr bwMode="auto">
          <a:xfrm>
            <a:off x="2051050" y="333375"/>
            <a:ext cx="6553200" cy="6146800"/>
          </a:xfrm>
          <a:prstGeom prst="rect">
            <a:avLst/>
          </a:prstGeom>
          <a:noFill/>
          <a:ln w="9525">
            <a:noFill/>
            <a:miter lim="800000"/>
            <a:headEnd/>
            <a:tailEnd/>
          </a:ln>
        </p:spPr>
      </p:pic>
      <p:sp>
        <p:nvSpPr>
          <p:cNvPr id="34819" name="TextBox 3"/>
          <p:cNvSpPr txBox="1">
            <a:spLocks noChangeArrowheads="1"/>
          </p:cNvSpPr>
          <p:nvPr/>
        </p:nvSpPr>
        <p:spPr bwMode="auto">
          <a:xfrm>
            <a:off x="539829" y="692150"/>
            <a:ext cx="1107996" cy="4608513"/>
          </a:xfrm>
          <a:prstGeom prst="rect">
            <a:avLst/>
          </a:prstGeom>
          <a:ln>
            <a:headEnd/>
            <a:tailEnd/>
          </a:ln>
        </p:spPr>
        <p:style>
          <a:lnRef idx="2">
            <a:schemeClr val="dk1"/>
          </a:lnRef>
          <a:fillRef idx="1">
            <a:schemeClr val="lt1"/>
          </a:fillRef>
          <a:effectRef idx="0">
            <a:schemeClr val="dk1"/>
          </a:effectRef>
          <a:fontRef idx="minor">
            <a:schemeClr val="dk1"/>
          </a:fontRef>
        </p:style>
        <p:txBody>
          <a:bodyPr vert="eaVert">
            <a:spAutoFit/>
          </a:bodyPr>
          <a:lstStyle/>
          <a:p>
            <a:pPr algn="ctr"/>
            <a:r>
              <a:rPr lang="zh-CN" altLang="en-US" sz="6000" b="1" dirty="0">
                <a:latin typeface="仿宋" pitchFamily="49" charset="-122"/>
                <a:ea typeface="仿宋" pitchFamily="49" charset="-122"/>
              </a:rPr>
              <a:t>夜雨寄北</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395536" y="692696"/>
            <a:ext cx="8424862" cy="50165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pPr eaLnBrk="0" hangingPunct="0">
              <a:lnSpc>
                <a:spcPct val="200000"/>
              </a:lnSpc>
            </a:pPr>
            <a:r>
              <a:rPr lang="en-US" altLang="zh-CN" sz="4000" b="1" dirty="0" smtClean="0">
                <a:latin typeface="华文细黑" pitchFamily="2" charset="-122"/>
                <a:ea typeface="华文细黑" pitchFamily="2" charset="-122"/>
                <a:cs typeface="Times New Roman" pitchFamily="18" charset="0"/>
              </a:rPr>
              <a:t>        </a:t>
            </a:r>
            <a:r>
              <a:rPr lang="zh-CN" altLang="en-US" sz="4000" b="1" dirty="0" smtClean="0">
                <a:latin typeface="华文细黑" pitchFamily="2" charset="-122"/>
                <a:ea typeface="华文细黑" pitchFamily="2" charset="-122"/>
                <a:cs typeface="Times New Roman" pitchFamily="18" charset="0"/>
              </a:rPr>
              <a:t>夜</a:t>
            </a:r>
            <a:r>
              <a:rPr lang="zh-CN" altLang="en-US" sz="4000" b="1" dirty="0">
                <a:latin typeface="华文细黑" pitchFamily="2" charset="-122"/>
                <a:ea typeface="华文细黑" pitchFamily="2" charset="-122"/>
                <a:cs typeface="Times New Roman" pitchFamily="18" charset="0"/>
              </a:rPr>
              <a:t>雨寄北   （唐）李商隐</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君问归期未有期，巴山夜雨涨秋池。</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何当共剪西窗烛，却话巴山夜雨时。</a:t>
            </a:r>
            <a:endParaRPr lang="zh-CN" altLang="en-US" sz="4000" dirty="0">
              <a:latin typeface="华文细黑" pitchFamily="2" charset="-122"/>
              <a:ea typeface="华文细黑" pitchFamily="2" charset="-122"/>
            </a:endParaRPr>
          </a:p>
          <a:p>
            <a:pPr eaLnBrk="0" hangingPunct="0">
              <a:lnSpc>
                <a:spcPct val="200000"/>
              </a:lnSpc>
            </a:pPr>
            <a:endParaRPr lang="zh-CN" altLang="en-US" sz="4000" dirty="0">
              <a:latin typeface="华文细黑" pitchFamily="2" charset="-122"/>
              <a:ea typeface="华文细黑"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981075"/>
            <a:ext cx="8353425" cy="48323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夜雨寄北</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是晚唐诗人</a:t>
            </a:r>
            <a:r>
              <a:rPr lang="zh-CN" altLang="en-US" sz="2800" b="1" dirty="0">
                <a:latin typeface="仿宋" pitchFamily="49" charset="-122"/>
                <a:ea typeface="仿宋" pitchFamily="49" charset="-122"/>
                <a:hlinkClick r:id="rId2"/>
              </a:rPr>
              <a:t>李商隐</a:t>
            </a:r>
            <a:r>
              <a:rPr lang="zh-CN" altLang="en-US" sz="2800" b="1" dirty="0">
                <a:latin typeface="仿宋" pitchFamily="49" charset="-122"/>
                <a:ea typeface="仿宋" pitchFamily="49" charset="-122"/>
              </a:rPr>
              <a:t>身居异乡</a:t>
            </a:r>
            <a:r>
              <a:rPr lang="zh-CN" altLang="en-US" sz="2800" b="1" dirty="0">
                <a:latin typeface="仿宋" pitchFamily="49" charset="-122"/>
                <a:ea typeface="仿宋" pitchFamily="49" charset="-122"/>
                <a:hlinkClick r:id="rId3"/>
              </a:rPr>
              <a:t>巴蜀</a:t>
            </a:r>
            <a:r>
              <a:rPr lang="zh-CN" altLang="en-US" sz="2800" b="1" dirty="0">
                <a:latin typeface="仿宋" pitchFamily="49" charset="-122"/>
                <a:ea typeface="仿宋" pitchFamily="49" charset="-122"/>
              </a:rPr>
              <a:t>，写给远在长安的妻子（或友人）的一首抒情七言绝句，是诗人给对方的复信。</a:t>
            </a:r>
            <a:endParaRPr lang="en-US" altLang="zh-CN" sz="2800" b="1" dirty="0">
              <a:latin typeface="仿宋" pitchFamily="49" charset="-122"/>
              <a:ea typeface="仿宋" pitchFamily="49" charset="-122"/>
            </a:endParaRPr>
          </a:p>
          <a:p>
            <a:pPr>
              <a:defRPr/>
            </a:pPr>
            <a:endParaRPr lang="en-US" altLang="zh-CN" sz="2800" b="1" dirty="0">
              <a:latin typeface="仿宋" pitchFamily="49" charset="-122"/>
              <a:ea typeface="仿宋" pitchFamily="49" charset="-122"/>
            </a:endParaRPr>
          </a:p>
          <a:p>
            <a:pPr>
              <a:defRPr/>
            </a:pPr>
            <a:r>
              <a:rPr lang="zh-CN" altLang="en-US" sz="2800" b="1" dirty="0">
                <a:latin typeface="仿宋" pitchFamily="49" charset="-122"/>
                <a:ea typeface="仿宋" pitchFamily="49" charset="-122"/>
              </a:rPr>
              <a:t>诗的</a:t>
            </a:r>
            <a:r>
              <a:rPr lang="zh-CN" altLang="en-US" sz="2800" b="1" dirty="0">
                <a:solidFill>
                  <a:srgbClr val="FF0000"/>
                </a:solidFill>
                <a:latin typeface="仿宋" pitchFamily="49" charset="-122"/>
                <a:ea typeface="仿宋" pitchFamily="49" charset="-122"/>
              </a:rPr>
              <a:t>开头两句以问答和对眼前环境的抒写</a:t>
            </a:r>
            <a:r>
              <a:rPr lang="zh-CN" altLang="en-US" sz="2800" b="1" dirty="0">
                <a:latin typeface="仿宋" pitchFamily="49" charset="-122"/>
                <a:ea typeface="仿宋" pitchFamily="49" charset="-122"/>
              </a:rPr>
              <a:t>，阐发了孤寂的情怀和对妻子深深的怀念。</a:t>
            </a:r>
            <a:r>
              <a:rPr lang="zh-CN" altLang="en-US" sz="2800" b="1" dirty="0">
                <a:solidFill>
                  <a:srgbClr val="FF0000"/>
                </a:solidFill>
                <a:latin typeface="仿宋" pitchFamily="49" charset="-122"/>
                <a:ea typeface="仿宋" pitchFamily="49" charset="-122"/>
              </a:rPr>
              <a:t>后两句即设想来日重逢谈心的欢悦，反衬今夜的孤寂。</a:t>
            </a:r>
            <a:endParaRPr lang="en-US" altLang="zh-CN" sz="2800" b="1" dirty="0">
              <a:solidFill>
                <a:srgbClr val="FF0000"/>
              </a:solidFill>
              <a:latin typeface="仿宋" pitchFamily="49" charset="-122"/>
              <a:ea typeface="仿宋" pitchFamily="49" charset="-122"/>
            </a:endParaRPr>
          </a:p>
          <a:p>
            <a:pPr>
              <a:defRPr/>
            </a:pPr>
            <a:endParaRPr lang="en-US" altLang="zh-CN" sz="2800" b="1" dirty="0">
              <a:latin typeface="仿宋" pitchFamily="49" charset="-122"/>
              <a:ea typeface="仿宋" pitchFamily="49" charset="-122"/>
            </a:endParaRPr>
          </a:p>
          <a:p>
            <a:pPr>
              <a:defRPr/>
            </a:pPr>
            <a:r>
              <a:rPr lang="zh-CN" altLang="en-US" sz="2800" b="1" dirty="0">
                <a:latin typeface="仿宋" pitchFamily="49" charset="-122"/>
                <a:ea typeface="仿宋" pitchFamily="49" charset="-122"/>
              </a:rPr>
              <a:t>这首诗即兴写来，写出了诗人刹那间情感的曲折变化。</a:t>
            </a:r>
            <a:r>
              <a:rPr lang="zh-CN" altLang="en-US" sz="2800" b="1" dirty="0">
                <a:solidFill>
                  <a:srgbClr val="FF0000"/>
                </a:solidFill>
                <a:latin typeface="仿宋" pitchFamily="49" charset="-122"/>
                <a:ea typeface="仿宋" pitchFamily="49" charset="-122"/>
              </a:rPr>
              <a:t>语言朴实，</a:t>
            </a:r>
            <a:r>
              <a:rPr lang="zh-CN" altLang="en-US" sz="2800" b="1" dirty="0">
                <a:latin typeface="仿宋" pitchFamily="49" charset="-122"/>
                <a:ea typeface="仿宋" pitchFamily="49" charset="-122"/>
              </a:rPr>
              <a:t>与李商隐的大部分诗词表现出来的的辞藻华美，用典精巧，这首诗却质朴、自然。</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850" y="476250"/>
            <a:ext cx="8496300" cy="52641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zh-CN" altLang="en-US" sz="2400" b="1" u="sng" dirty="0">
                <a:solidFill>
                  <a:srgbClr val="FF0000"/>
                </a:solidFill>
                <a:latin typeface="仿宋" pitchFamily="49" charset="-122"/>
                <a:ea typeface="仿宋" pitchFamily="49" charset="-122"/>
              </a:rPr>
              <a:t>字词注释</a:t>
            </a:r>
          </a:p>
          <a:p>
            <a:pPr>
              <a:defRPr/>
            </a:pPr>
            <a:r>
              <a:rPr lang="zh-CN" altLang="en-US" sz="2400" b="1" dirty="0">
                <a:latin typeface="仿宋" pitchFamily="49" charset="-122"/>
                <a:ea typeface="仿宋" pitchFamily="49" charset="-122"/>
              </a:rPr>
              <a:t>寄北：写诗寄给北方的人。诗人当时在</a:t>
            </a:r>
            <a:r>
              <a:rPr lang="zh-CN" altLang="en-US" sz="2400" b="1" dirty="0">
                <a:latin typeface="仿宋" pitchFamily="49" charset="-122"/>
                <a:ea typeface="仿宋" pitchFamily="49" charset="-122"/>
                <a:hlinkClick r:id="rId2"/>
              </a:rPr>
              <a:t>巴蜀</a:t>
            </a:r>
            <a:r>
              <a:rPr lang="zh-CN" altLang="en-US" sz="2400" b="1" dirty="0">
                <a:latin typeface="仿宋" pitchFamily="49" charset="-122"/>
                <a:ea typeface="仿宋" pitchFamily="49" charset="-122"/>
              </a:rPr>
              <a:t>（现在四川省），他的亲友在长安，所以说“寄北”。这首诗表达了诗人对亲友的深刻怀念。</a:t>
            </a:r>
          </a:p>
          <a:p>
            <a:pPr>
              <a:defRPr/>
            </a:pPr>
            <a:r>
              <a:rPr lang="zh-CN" altLang="en-US" sz="2400" b="1" dirty="0">
                <a:latin typeface="仿宋" pitchFamily="49" charset="-122"/>
                <a:ea typeface="仿宋" pitchFamily="49" charset="-122"/>
              </a:rPr>
              <a:t>君：对对方的尊称，等于现代汉语中的“您”。</a:t>
            </a:r>
          </a:p>
          <a:p>
            <a:pPr>
              <a:defRPr/>
            </a:pPr>
            <a:r>
              <a:rPr lang="zh-CN" altLang="en-US" sz="2400" b="1" dirty="0">
                <a:latin typeface="仿宋" pitchFamily="49" charset="-122"/>
                <a:ea typeface="仿宋" pitchFamily="49" charset="-122"/>
              </a:rPr>
              <a:t>归期：指回家的日期。</a:t>
            </a:r>
          </a:p>
          <a:p>
            <a:pPr>
              <a:defRPr/>
            </a:pPr>
            <a:r>
              <a:rPr lang="zh-CN" altLang="en-US" sz="2400" b="1" dirty="0">
                <a:latin typeface="仿宋" pitchFamily="49" charset="-122"/>
                <a:ea typeface="仿宋" pitchFamily="49" charset="-122"/>
              </a:rPr>
              <a:t>巴山：指</a:t>
            </a:r>
            <a:r>
              <a:rPr lang="zh-CN" altLang="en-US" sz="2400" b="1" dirty="0">
                <a:latin typeface="仿宋" pitchFamily="49" charset="-122"/>
                <a:ea typeface="仿宋" pitchFamily="49" charset="-122"/>
                <a:hlinkClick r:id="rId3"/>
              </a:rPr>
              <a:t>大巴山</a:t>
            </a:r>
            <a:r>
              <a:rPr lang="zh-CN" altLang="en-US" sz="2400" b="1" dirty="0">
                <a:latin typeface="仿宋" pitchFamily="49" charset="-122"/>
                <a:ea typeface="仿宋" pitchFamily="49" charset="-122"/>
              </a:rPr>
              <a:t>，在陕西南部和四川东北交界处。这里泛指巴蜀一带。</a:t>
            </a:r>
          </a:p>
          <a:p>
            <a:pPr>
              <a:defRPr/>
            </a:pPr>
            <a:r>
              <a:rPr lang="zh-CN" altLang="en-US" sz="2400" b="1" dirty="0">
                <a:solidFill>
                  <a:srgbClr val="FF0000"/>
                </a:solidFill>
                <a:latin typeface="仿宋" pitchFamily="49" charset="-122"/>
                <a:ea typeface="仿宋" pitchFamily="49" charset="-122"/>
              </a:rPr>
              <a:t>秋池：秋天的池塘。</a:t>
            </a:r>
          </a:p>
          <a:p>
            <a:pPr>
              <a:defRPr/>
            </a:pPr>
            <a:r>
              <a:rPr lang="zh-CN" altLang="en-US" sz="2400" b="1" dirty="0">
                <a:solidFill>
                  <a:srgbClr val="FF0000"/>
                </a:solidFill>
                <a:latin typeface="仿宋" pitchFamily="49" charset="-122"/>
                <a:ea typeface="仿宋" pitchFamily="49" charset="-122"/>
              </a:rPr>
              <a:t>何当：什么时候。</a:t>
            </a:r>
          </a:p>
          <a:p>
            <a:pPr>
              <a:defRPr/>
            </a:pPr>
            <a:r>
              <a:rPr lang="zh-CN" altLang="en-US" sz="2400" b="1" dirty="0">
                <a:solidFill>
                  <a:srgbClr val="FF0000"/>
                </a:solidFill>
                <a:latin typeface="仿宋" pitchFamily="49" charset="-122"/>
                <a:ea typeface="仿宋" pitchFamily="49" charset="-122"/>
              </a:rPr>
              <a:t>剪西窗烛：剪烛</a:t>
            </a:r>
            <a:r>
              <a:rPr lang="zh-CN" altLang="en-US" sz="2400" b="1" dirty="0">
                <a:latin typeface="仿宋" pitchFamily="49" charset="-122"/>
                <a:ea typeface="仿宋" pitchFamily="49" charset="-122"/>
              </a:rPr>
              <a:t>，剪去燃焦的烛芯，使灯光明亮。这里形容深夜</a:t>
            </a:r>
            <a:r>
              <a:rPr lang="zh-CN" altLang="en-US" sz="2400" b="1" dirty="0">
                <a:solidFill>
                  <a:srgbClr val="FF0000"/>
                </a:solidFill>
                <a:latin typeface="仿宋" pitchFamily="49" charset="-122"/>
                <a:ea typeface="仿宋" pitchFamily="49" charset="-122"/>
              </a:rPr>
              <a:t>秉烛长谈</a:t>
            </a:r>
            <a:r>
              <a:rPr lang="zh-CN" altLang="en-US" sz="2400" b="1" dirty="0">
                <a:latin typeface="仿宋" pitchFamily="49" charset="-122"/>
                <a:ea typeface="仿宋" pitchFamily="49" charset="-122"/>
              </a:rPr>
              <a:t>。“西窗话雨”“西窗剪烛”用作成语，所指也不限于夫妇，有时也用以写朋友间的思念之情。</a:t>
            </a:r>
          </a:p>
          <a:p>
            <a:pPr>
              <a:defRPr/>
            </a:pPr>
            <a:r>
              <a:rPr lang="zh-CN" altLang="en-US" sz="2400" b="1" dirty="0">
                <a:solidFill>
                  <a:srgbClr val="FF0000"/>
                </a:solidFill>
                <a:latin typeface="仿宋" pitchFamily="49" charset="-122"/>
                <a:ea typeface="仿宋" pitchFamily="49" charset="-122"/>
              </a:rPr>
              <a:t>却话：却：再；回头说，追述</a:t>
            </a:r>
            <a:r>
              <a:rPr lang="zh-CN" altLang="en-US" sz="2400" b="1" dirty="0">
                <a:latin typeface="仿宋" pitchFamily="49" charset="-122"/>
                <a:ea typeface="仿宋" pitchFamily="49" charset="-122"/>
              </a:rPr>
              <a: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395288" y="549275"/>
            <a:ext cx="8424862" cy="50165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pPr eaLnBrk="0" hangingPunct="0">
              <a:lnSpc>
                <a:spcPct val="200000"/>
              </a:lnSpc>
            </a:pPr>
            <a:r>
              <a:rPr lang="en-US" altLang="zh-CN" sz="4000" b="1" dirty="0" smtClean="0">
                <a:latin typeface="华文细黑" pitchFamily="2" charset="-122"/>
                <a:ea typeface="华文细黑" pitchFamily="2" charset="-122"/>
                <a:cs typeface="Times New Roman" pitchFamily="18" charset="0"/>
              </a:rPr>
              <a:t>        </a:t>
            </a:r>
            <a:r>
              <a:rPr lang="zh-CN" altLang="en-US" sz="4000" b="1" dirty="0" smtClean="0">
                <a:latin typeface="华文细黑" pitchFamily="2" charset="-122"/>
                <a:ea typeface="华文细黑" pitchFamily="2" charset="-122"/>
                <a:cs typeface="Times New Roman" pitchFamily="18" charset="0"/>
              </a:rPr>
              <a:t>夜</a:t>
            </a:r>
            <a:r>
              <a:rPr lang="zh-CN" altLang="en-US" sz="4000" b="1" dirty="0">
                <a:latin typeface="华文细黑" pitchFamily="2" charset="-122"/>
                <a:ea typeface="华文细黑" pitchFamily="2" charset="-122"/>
                <a:cs typeface="Times New Roman" pitchFamily="18" charset="0"/>
              </a:rPr>
              <a:t>雨寄北   （唐）李商隐</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君问归期未有期，巴山夜雨涨秋池。</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何当共剪西窗烛，却话巴山夜雨时。</a:t>
            </a:r>
            <a:endParaRPr lang="zh-CN" altLang="en-US" sz="4000" dirty="0">
              <a:latin typeface="华文细黑" pitchFamily="2" charset="-122"/>
              <a:ea typeface="华文细黑" pitchFamily="2" charset="-122"/>
            </a:endParaRPr>
          </a:p>
          <a:p>
            <a:pPr eaLnBrk="0" hangingPunct="0">
              <a:lnSpc>
                <a:spcPct val="200000"/>
              </a:lnSpc>
            </a:pPr>
            <a:endParaRPr lang="zh-CN" altLang="en-US" sz="4000" dirty="0">
              <a:latin typeface="华文细黑" pitchFamily="2" charset="-122"/>
              <a:ea typeface="华文细黑"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7</a:t>
            </a:r>
            <a:endParaRPr lang="zh-CN" altLang="en-US" sz="72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981075"/>
            <a:ext cx="7416800" cy="45545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lnSpc>
                <a:spcPct val="150000"/>
              </a:lnSpc>
              <a:spcAft>
                <a:spcPts val="750"/>
              </a:spcAft>
              <a:defRPr/>
            </a:pPr>
            <a:r>
              <a:rPr lang="en-US" altLang="zh-CN" sz="3600" b="1" kern="1800" dirty="0">
                <a:solidFill>
                  <a:srgbClr val="000000"/>
                </a:solidFill>
                <a:latin typeface="华文细黑" pitchFamily="2" charset="-122"/>
                <a:ea typeface="华文细黑" pitchFamily="2" charset="-122"/>
                <a:cs typeface="Arial" panose="020B0604020202020204" pitchFamily="34" charset="0"/>
              </a:rPr>
              <a:t>         </a:t>
            </a:r>
            <a:r>
              <a:rPr lang="zh-CN" altLang="zh-CN" sz="3600" b="1" kern="1800" dirty="0">
                <a:solidFill>
                  <a:srgbClr val="000000"/>
                </a:solidFill>
                <a:latin typeface="华文细黑" pitchFamily="2" charset="-122"/>
                <a:ea typeface="华文细黑" pitchFamily="2" charset="-122"/>
                <a:cs typeface="Arial" panose="020B0604020202020204" pitchFamily="34" charset="0"/>
              </a:rPr>
              <a:t>十一月四日风雨大作</a:t>
            </a: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p>
          <a:p>
            <a:pPr eaLnBrk="1" hangingPunct="1">
              <a:lnSpc>
                <a:spcPct val="150000"/>
              </a:lnSpc>
              <a:spcAft>
                <a:spcPts val="750"/>
              </a:spcAft>
              <a:defRPr/>
            </a:pP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陆</a:t>
            </a:r>
            <a:r>
              <a:rPr lang="en-US" altLang="zh-CN" sz="3600" b="1" kern="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游</a:t>
            </a:r>
            <a:endParaRPr lang="en-US" altLang="zh-CN" sz="3600" b="1" kern="0" dirty="0">
              <a:solidFill>
                <a:srgbClr val="000000"/>
              </a:solidFill>
              <a:latin typeface="华文细黑" pitchFamily="2" charset="-122"/>
              <a:ea typeface="华文细黑" pitchFamily="2" charset="-122"/>
              <a:cs typeface="Arial" panose="020B0604020202020204" pitchFamily="34" charset="0"/>
            </a:endParaRPr>
          </a:p>
          <a:p>
            <a:pPr eaLnBrk="1" hangingPunct="1">
              <a:lnSpc>
                <a:spcPct val="150000"/>
              </a:lnSpc>
              <a:spcAft>
                <a:spcPts val="750"/>
              </a:spcAft>
              <a:defRPr/>
            </a:pPr>
            <a:r>
              <a:rPr lang="zh-CN" altLang="zh-CN" sz="3600" b="1" dirty="0">
                <a:solidFill>
                  <a:srgbClr val="000000"/>
                </a:solidFill>
                <a:latin typeface="华文细黑" pitchFamily="2" charset="-122"/>
                <a:ea typeface="华文细黑" pitchFamily="2" charset="-122"/>
                <a:cs typeface="Arial" panose="020B0604020202020204" pitchFamily="34" charset="0"/>
              </a:rPr>
              <a:t>僵卧孤村不自哀，尚思为国戍轮台。</a:t>
            </a:r>
            <a:r>
              <a:rPr lang="en-US" altLang="zh-CN" sz="3600" b="1" dirty="0">
                <a:solidFill>
                  <a:srgbClr val="000000"/>
                </a:solidFill>
                <a:latin typeface="华文细黑" pitchFamily="2" charset="-122"/>
                <a:ea typeface="华文细黑" pitchFamily="2" charset="-122"/>
                <a:cs typeface="Arial" panose="020B0604020202020204" pitchFamily="34" charset="0"/>
              </a:rPr>
              <a:t/>
            </a:r>
            <a:br>
              <a:rPr lang="en-US" altLang="zh-CN" sz="3600" b="1" dirty="0">
                <a:solidFill>
                  <a:srgbClr val="000000"/>
                </a:solidFill>
                <a:latin typeface="华文细黑" pitchFamily="2" charset="-122"/>
                <a:ea typeface="华文细黑" pitchFamily="2" charset="-122"/>
                <a:cs typeface="Arial" panose="020B0604020202020204" pitchFamily="34" charset="0"/>
              </a:rPr>
            </a:br>
            <a:r>
              <a:rPr lang="zh-CN" altLang="zh-CN" sz="3600" b="1" dirty="0">
                <a:solidFill>
                  <a:srgbClr val="000000"/>
                </a:solidFill>
                <a:latin typeface="华文细黑" pitchFamily="2" charset="-122"/>
                <a:ea typeface="华文细黑" pitchFamily="2" charset="-122"/>
                <a:cs typeface="Arial" panose="020B0604020202020204" pitchFamily="34" charset="0"/>
              </a:rPr>
              <a:t>夜阑卧听风吹雨，铁马冰河入梦来。</a:t>
            </a:r>
          </a:p>
          <a:p>
            <a:pPr eaLnBrk="1" hangingPunct="1">
              <a:lnSpc>
                <a:spcPct val="150000"/>
              </a:lnSpc>
              <a:spcAft>
                <a:spcPts val="750"/>
              </a:spcAft>
              <a:defRPr/>
            </a:pPr>
            <a:endParaRPr lang="zh-CN" altLang="zh-CN" sz="3600" b="1" kern="100" dirty="0">
              <a:solidFill>
                <a:srgbClr val="000000"/>
              </a:solidFill>
              <a:latin typeface="华文细黑" pitchFamily="2" charset="-122"/>
              <a:ea typeface="华文细黑" pitchFamily="2" charset="-122"/>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图片 1"/>
          <p:cNvPicPr>
            <a:picLocks noChangeAspect="1"/>
          </p:cNvPicPr>
          <p:nvPr/>
        </p:nvPicPr>
        <p:blipFill>
          <a:blip r:embed="rId2" cstate="print"/>
          <a:srcRect/>
          <a:stretch>
            <a:fillRect/>
          </a:stretch>
        </p:blipFill>
        <p:spPr bwMode="auto">
          <a:xfrm>
            <a:off x="611188" y="620713"/>
            <a:ext cx="7777162" cy="54498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260350"/>
            <a:ext cx="8569325" cy="600233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eaLnBrk="1" hangingPunct="1">
              <a:defRPr/>
            </a:pPr>
            <a:r>
              <a:rPr lang="zh-CN" altLang="zh-CN" sz="2400" b="1" dirty="0">
                <a:solidFill>
                  <a:srgbClr val="FF0000"/>
                </a:solidFill>
                <a:latin typeface="仿宋" pitchFamily="49" charset="-122"/>
                <a:ea typeface="仿宋" pitchFamily="49" charset="-122"/>
                <a:cs typeface="宋体" panose="02010600030101010101" pitchFamily="2" charset="-122"/>
              </a:rPr>
              <a:t>注释</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僵卧：直挺挺躺着。这里形容自己穷居孤村，无所作为。僵：僵硬，僵直。</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孤村：孤寂荒凉的村庄。不自哀：不为自己而感到悲伤，不为自己哀伤。</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尚：副词，还，仍然；</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思：想着，想到。为：介词，为，为了；　　</a:t>
            </a:r>
            <a:endParaRPr lang="en-US" altLang="zh-CN" sz="2400" b="1" dirty="0">
              <a:solidFill>
                <a:srgbClr val="000000"/>
              </a:solidFill>
              <a:latin typeface="仿宋" pitchFamily="49" charset="-122"/>
              <a:ea typeface="仿宋" pitchFamily="49" charset="-122"/>
              <a:cs typeface="宋体" panose="02010600030101010101" pitchFamily="2" charset="-122"/>
            </a:endParaRPr>
          </a:p>
          <a:p>
            <a:pPr eaLnBrk="1" hangingPunct="1">
              <a:defRPr/>
            </a:pPr>
            <a:r>
              <a:rPr lang="en-US" altLang="zh-CN" sz="2400" b="1" dirty="0">
                <a:solidFill>
                  <a:srgbClr val="000000"/>
                </a:solidFill>
                <a:latin typeface="仿宋" pitchFamily="49" charset="-122"/>
                <a:ea typeface="仿宋" pitchFamily="49" charset="-122"/>
                <a:cs typeface="宋体" panose="02010600030101010101" pitchFamily="2" charset="-122"/>
              </a:rPr>
              <a:t>    </a:t>
            </a:r>
            <a:r>
              <a:rPr lang="zh-CN" altLang="zh-CN" sz="2400" b="1" dirty="0">
                <a:solidFill>
                  <a:srgbClr val="000000"/>
                </a:solidFill>
                <a:latin typeface="仿宋" pitchFamily="49" charset="-122"/>
                <a:ea typeface="仿宋" pitchFamily="49" charset="-122"/>
                <a:cs typeface="宋体" panose="02010600030101010101" pitchFamily="2" charset="-122"/>
              </a:rPr>
              <a:t>戍轮台：在新疆一带防守。戍（</a:t>
            </a:r>
            <a:r>
              <a:rPr lang="en-US" altLang="zh-CN" sz="2400" b="1" dirty="0" err="1">
                <a:solidFill>
                  <a:srgbClr val="000000"/>
                </a:solidFill>
                <a:latin typeface="仿宋" pitchFamily="49" charset="-122"/>
                <a:ea typeface="仿宋" pitchFamily="49" charset="-122"/>
                <a:cs typeface="宋体" panose="02010600030101010101" pitchFamily="2" charset="-122"/>
              </a:rPr>
              <a:t>sh</a:t>
            </a:r>
            <a:r>
              <a:rPr lang="zh-CN" altLang="zh-CN" sz="2400" b="1" dirty="0">
                <a:solidFill>
                  <a:srgbClr val="000000"/>
                </a:solidFill>
                <a:latin typeface="仿宋" pitchFamily="49" charset="-122"/>
                <a:ea typeface="仿宋" pitchFamily="49" charset="-122"/>
                <a:cs typeface="宋体" panose="02010600030101010101" pitchFamily="2" charset="-122"/>
              </a:rPr>
              <a:t>ù），守卫。轮台，现在的新疆轮台县，汉代曾在这里驻兵屯守。这里泛指北方的边防据点。</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夜阑：夜深。</a:t>
            </a:r>
            <a:r>
              <a:rPr lang="zh-CN" altLang="zh-CN" sz="2400" b="1" dirty="0">
                <a:solidFill>
                  <a:srgbClr val="FF0000"/>
                </a:solidFill>
                <a:latin typeface="仿宋" pitchFamily="49" charset="-122"/>
                <a:ea typeface="仿宋" pitchFamily="49" charset="-122"/>
                <a:cs typeface="宋体" panose="02010600030101010101" pitchFamily="2" charset="-122"/>
              </a:rPr>
              <a:t>阑：残尽</a:t>
            </a:r>
            <a:r>
              <a:rPr lang="zh-CN" altLang="zh-CN" sz="2400" b="1" dirty="0">
                <a:solidFill>
                  <a:srgbClr val="000000"/>
                </a:solidFill>
                <a:latin typeface="仿宋" pitchFamily="49" charset="-122"/>
                <a:ea typeface="仿宋" pitchFamily="49" charset="-122"/>
                <a:cs typeface="宋体" panose="02010600030101010101" pitchFamily="2" charset="-122"/>
              </a:rPr>
              <a:t>。</a:t>
            </a:r>
            <a:r>
              <a:rPr lang="en-US" altLang="zh-CN" sz="2400" b="1" dirty="0">
                <a:solidFill>
                  <a:srgbClr val="000000"/>
                </a:solidFill>
                <a:latin typeface="仿宋" pitchFamily="49" charset="-122"/>
                <a:ea typeface="仿宋" pitchFamily="49" charset="-122"/>
                <a:cs typeface="宋体" panose="02010600030101010101" pitchFamily="2" charset="-122"/>
              </a:rPr>
              <a:t>   </a:t>
            </a:r>
            <a:r>
              <a:rPr lang="zh-CN" altLang="zh-CN" sz="2400" b="1" dirty="0">
                <a:solidFill>
                  <a:srgbClr val="000000"/>
                </a:solidFill>
                <a:latin typeface="仿宋" pitchFamily="49" charset="-122"/>
                <a:ea typeface="仿宋" pitchFamily="49" charset="-122"/>
                <a:cs typeface="宋体" panose="02010600030101010101" pitchFamily="2" charset="-122"/>
              </a:rPr>
              <a:t>卧听：躺着听。</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风吹雨：风雨交加，和题目中“风雨大作”相呼应；当时南宋王朝处于风雨飘摇之中，“风吹雨”也是时局写照，故诗人直到深夜尚难成眠。</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铁马：披着铁甲的战马。</a:t>
            </a:r>
            <a:r>
              <a:rPr lang="en-US" altLang="zh-CN" sz="2400" b="1" dirty="0">
                <a:solidFill>
                  <a:srgbClr val="000000"/>
                </a:solidFill>
                <a:latin typeface="仿宋" pitchFamily="49" charset="-122"/>
                <a:ea typeface="仿宋" pitchFamily="49" charset="-122"/>
                <a:cs typeface="宋体" panose="02010600030101010101" pitchFamily="2" charset="-122"/>
              </a:rPr>
              <a:t/>
            </a:r>
            <a:br>
              <a:rPr lang="en-US" altLang="zh-CN" sz="2400" b="1" dirty="0">
                <a:solidFill>
                  <a:srgbClr val="000000"/>
                </a:solidFill>
                <a:latin typeface="仿宋" pitchFamily="49" charset="-122"/>
                <a:ea typeface="仿宋" pitchFamily="49" charset="-122"/>
                <a:cs typeface="宋体" panose="02010600030101010101" pitchFamily="2" charset="-122"/>
              </a:rPr>
            </a:br>
            <a:r>
              <a:rPr lang="zh-CN" altLang="zh-CN" sz="2400" b="1" dirty="0">
                <a:solidFill>
                  <a:srgbClr val="000000"/>
                </a:solidFill>
                <a:latin typeface="仿宋" pitchFamily="49" charset="-122"/>
                <a:ea typeface="仿宋" pitchFamily="49" charset="-122"/>
                <a:cs typeface="宋体" panose="02010600030101010101" pitchFamily="2" charset="-122"/>
              </a:rPr>
              <a:t>　　冰河：冰封的河流，指北方地区的河流。</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8313" y="3933825"/>
            <a:ext cx="8280400" cy="193833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eaLnBrk="1" hangingPunct="1">
              <a:defRPr/>
            </a:pPr>
            <a:r>
              <a:rPr lang="zh-CN"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t>翻译</a:t>
            </a:r>
            <a:r>
              <a:rPr lang="en-US"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t/>
            </a:r>
            <a:br>
              <a:rPr lang="en-US"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br>
            <a:r>
              <a:rPr lang="zh-CN"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t>　　我直挺挺躺在孤寂荒凉的乡村里，没有为自己的处境而感到悲哀，心中还想着替国家守卫边疆。</a:t>
            </a:r>
            <a:r>
              <a:rPr lang="en-US"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t/>
            </a:r>
            <a:br>
              <a:rPr lang="en-US"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br>
            <a:r>
              <a:rPr lang="zh-CN" altLang="zh-CN" sz="2400" b="1" dirty="0">
                <a:solidFill>
                  <a:srgbClr val="3333FF"/>
                </a:solidFill>
                <a:latin typeface="华文楷体" panose="02010600040101010101" pitchFamily="2" charset="-122"/>
                <a:ea typeface="华文楷体" panose="02010600040101010101" pitchFamily="2" charset="-122"/>
                <a:cs typeface="宋体" panose="02010600030101010101" pitchFamily="2" charset="-122"/>
              </a:rPr>
              <a:t>　　深夜里，我躺在床上听到那风雨的声音，迷迷糊糊地梦见，自己骑着披着铁甲的战马跨过冰封的河流出征北方疆场。</a:t>
            </a:r>
          </a:p>
        </p:txBody>
      </p:sp>
      <p:sp>
        <p:nvSpPr>
          <p:cNvPr id="3" name="矩形 2"/>
          <p:cNvSpPr/>
          <p:nvPr/>
        </p:nvSpPr>
        <p:spPr>
          <a:xfrm>
            <a:off x="900113" y="692150"/>
            <a:ext cx="7416800" cy="28829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lnSpc>
                <a:spcPct val="150000"/>
              </a:lnSpc>
              <a:spcAft>
                <a:spcPts val="750"/>
              </a:spcAft>
              <a:defRPr/>
            </a:pPr>
            <a:r>
              <a:rPr lang="zh-CN" altLang="zh-CN" sz="2800" b="1" kern="1800" dirty="0">
                <a:solidFill>
                  <a:srgbClr val="000000"/>
                </a:solidFill>
                <a:latin typeface="华文细黑" pitchFamily="2" charset="-122"/>
                <a:ea typeface="华文细黑" pitchFamily="2" charset="-122"/>
                <a:cs typeface="Arial" panose="020B0604020202020204" pitchFamily="34" charset="0"/>
              </a:rPr>
              <a:t>十一月四日风雨大作</a:t>
            </a:r>
            <a:r>
              <a:rPr lang="en-US" altLang="zh-CN" sz="2800" b="1" kern="100" dirty="0">
                <a:solidFill>
                  <a:srgbClr val="000000"/>
                </a:solidFill>
                <a:latin typeface="华文细黑" pitchFamily="2" charset="-122"/>
                <a:ea typeface="华文细黑" pitchFamily="2" charset="-122"/>
                <a:cs typeface="Arial" panose="020B0604020202020204" pitchFamily="34" charset="0"/>
              </a:rPr>
              <a:t>     </a:t>
            </a:r>
            <a:r>
              <a:rPr lang="zh-CN" altLang="zh-CN" sz="2800" b="1" kern="0" dirty="0">
                <a:solidFill>
                  <a:srgbClr val="000000"/>
                </a:solidFill>
                <a:latin typeface="华文细黑" pitchFamily="2" charset="-122"/>
                <a:ea typeface="华文细黑" pitchFamily="2" charset="-122"/>
                <a:cs typeface="Arial" panose="020B0604020202020204" pitchFamily="34" charset="0"/>
              </a:rPr>
              <a:t>陆</a:t>
            </a:r>
            <a:r>
              <a:rPr lang="en-US" altLang="zh-CN" sz="2800" b="1" kern="0" dirty="0">
                <a:solidFill>
                  <a:srgbClr val="000000"/>
                </a:solidFill>
                <a:latin typeface="华文细黑" pitchFamily="2" charset="-122"/>
                <a:ea typeface="华文细黑" pitchFamily="2" charset="-122"/>
                <a:cs typeface="Arial" panose="020B0604020202020204" pitchFamily="34" charset="0"/>
              </a:rPr>
              <a:t>  </a:t>
            </a:r>
            <a:r>
              <a:rPr lang="zh-CN" altLang="zh-CN" sz="2800" b="1" kern="0" dirty="0">
                <a:solidFill>
                  <a:srgbClr val="000000"/>
                </a:solidFill>
                <a:latin typeface="华文细黑" pitchFamily="2" charset="-122"/>
                <a:ea typeface="华文细黑" pitchFamily="2" charset="-122"/>
                <a:cs typeface="Arial" panose="020B0604020202020204" pitchFamily="34" charset="0"/>
              </a:rPr>
              <a:t>游</a:t>
            </a:r>
            <a:endParaRPr lang="en-US" altLang="zh-CN" sz="2800" b="1" kern="0" dirty="0">
              <a:solidFill>
                <a:srgbClr val="000000"/>
              </a:solidFill>
              <a:latin typeface="华文细黑" pitchFamily="2" charset="-122"/>
              <a:ea typeface="华文细黑" pitchFamily="2" charset="-122"/>
              <a:cs typeface="Arial" panose="020B0604020202020204" pitchFamily="34" charset="0"/>
            </a:endParaRPr>
          </a:p>
          <a:p>
            <a:pPr algn="ctr" eaLnBrk="1" hangingPunct="1">
              <a:lnSpc>
                <a:spcPct val="150000"/>
              </a:lnSpc>
              <a:spcAft>
                <a:spcPts val="750"/>
              </a:spcAft>
              <a:defRPr/>
            </a:pPr>
            <a:r>
              <a:rPr lang="zh-CN" altLang="zh-CN" sz="2800" b="1" dirty="0">
                <a:solidFill>
                  <a:srgbClr val="000000"/>
                </a:solidFill>
                <a:latin typeface="华文细黑" pitchFamily="2" charset="-122"/>
                <a:ea typeface="华文细黑" pitchFamily="2" charset="-122"/>
                <a:cs typeface="Arial" panose="020B0604020202020204" pitchFamily="34" charset="0"/>
              </a:rPr>
              <a:t>僵卧孤村不自哀，尚思为国戍轮台。</a:t>
            </a:r>
            <a:r>
              <a:rPr lang="en-US" altLang="zh-CN" sz="2800" b="1" dirty="0">
                <a:solidFill>
                  <a:srgbClr val="000000"/>
                </a:solidFill>
                <a:latin typeface="华文细黑" pitchFamily="2" charset="-122"/>
                <a:ea typeface="华文细黑" pitchFamily="2" charset="-122"/>
                <a:cs typeface="Arial" panose="020B0604020202020204" pitchFamily="34" charset="0"/>
              </a:rPr>
              <a:t/>
            </a:r>
            <a:br>
              <a:rPr lang="en-US" altLang="zh-CN" sz="2800" b="1" dirty="0">
                <a:solidFill>
                  <a:srgbClr val="000000"/>
                </a:solidFill>
                <a:latin typeface="华文细黑" pitchFamily="2" charset="-122"/>
                <a:ea typeface="华文细黑" pitchFamily="2" charset="-122"/>
                <a:cs typeface="Arial" panose="020B0604020202020204" pitchFamily="34" charset="0"/>
              </a:rPr>
            </a:br>
            <a:r>
              <a:rPr lang="zh-CN" altLang="zh-CN" sz="2800" b="1" dirty="0">
                <a:solidFill>
                  <a:srgbClr val="000000"/>
                </a:solidFill>
                <a:latin typeface="华文细黑" pitchFamily="2" charset="-122"/>
                <a:ea typeface="华文细黑" pitchFamily="2" charset="-122"/>
                <a:cs typeface="Arial" panose="020B0604020202020204" pitchFamily="34" charset="0"/>
              </a:rPr>
              <a:t>夜阑卧听风吹雨，铁马冰河入梦来。</a:t>
            </a:r>
          </a:p>
          <a:p>
            <a:pPr algn="ctr" eaLnBrk="1" hangingPunct="1">
              <a:lnSpc>
                <a:spcPct val="150000"/>
              </a:lnSpc>
              <a:spcAft>
                <a:spcPts val="750"/>
              </a:spcAft>
              <a:defRPr/>
            </a:pPr>
            <a:endParaRPr lang="zh-CN" altLang="zh-CN" sz="2800" b="1" kern="100" dirty="0">
              <a:solidFill>
                <a:srgbClr val="000000"/>
              </a:solidFill>
              <a:latin typeface="华文细黑" pitchFamily="2" charset="-122"/>
              <a:ea typeface="华文细黑" pitchFamily="2"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544" y="692696"/>
            <a:ext cx="4968552" cy="517064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400" b="1" dirty="0" smtClean="0">
                <a:solidFill>
                  <a:srgbClr val="7030A0"/>
                </a:solidFill>
                <a:latin typeface="宋体" pitchFamily="2" charset="-122"/>
                <a:ea typeface="宋体" pitchFamily="2" charset="-122"/>
              </a:rPr>
              <a:t> 峨眉山月歌  </a:t>
            </a:r>
            <a:r>
              <a:rPr lang="zh-CN" altLang="en-US" sz="4400" b="1" dirty="0" smtClean="0">
                <a:solidFill>
                  <a:srgbClr val="C00000"/>
                </a:solidFill>
                <a:latin typeface="宋体" pitchFamily="2" charset="-122"/>
                <a:ea typeface="宋体" pitchFamily="2" charset="-122"/>
              </a:rPr>
              <a:t>李白</a:t>
            </a:r>
            <a:endParaRPr lang="en-US" altLang="zh-CN" sz="4400" b="1" dirty="0" smtClean="0">
              <a:solidFill>
                <a:srgbClr val="C00000"/>
              </a:solidFill>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峨眉山月半轮秋，</a:t>
            </a:r>
            <a:endParaRPr lang="en-US" altLang="zh-CN" sz="4400" b="1" dirty="0" smtClean="0">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影入平羌江水流。</a:t>
            </a:r>
          </a:p>
          <a:p>
            <a:pPr>
              <a:lnSpc>
                <a:spcPct val="150000"/>
              </a:lnSpc>
            </a:pPr>
            <a:r>
              <a:rPr lang="zh-CN" altLang="en-US" sz="4400" b="1" dirty="0" smtClean="0">
                <a:latin typeface="宋体" pitchFamily="2" charset="-122"/>
                <a:ea typeface="宋体" pitchFamily="2" charset="-122"/>
              </a:rPr>
              <a:t>夜发清溪向三峡，</a:t>
            </a:r>
            <a:endParaRPr lang="en-US" altLang="zh-CN" sz="4400" b="1" dirty="0" smtClean="0">
              <a:latin typeface="宋体" pitchFamily="2" charset="-122"/>
              <a:ea typeface="宋体" pitchFamily="2" charset="-122"/>
            </a:endParaRPr>
          </a:p>
          <a:p>
            <a:pPr>
              <a:lnSpc>
                <a:spcPct val="150000"/>
              </a:lnSpc>
            </a:pPr>
            <a:r>
              <a:rPr lang="zh-CN" altLang="en-US" sz="4400" b="1" dirty="0" smtClean="0">
                <a:latin typeface="宋体" pitchFamily="2" charset="-122"/>
                <a:ea typeface="宋体" pitchFamily="2" charset="-122"/>
              </a:rPr>
              <a:t>思君不见下渝州。</a:t>
            </a:r>
            <a:r>
              <a:rPr lang="zh-CN" altLang="en-US" sz="4400" b="1" baseline="30000" dirty="0" smtClean="0">
                <a:latin typeface="宋体" pitchFamily="2" charset="-122"/>
                <a:ea typeface="宋体" pitchFamily="2" charset="-122"/>
              </a:rPr>
              <a:t> </a:t>
            </a:r>
            <a:endParaRPr lang="zh-CN" altLang="en-US" sz="4400" b="1" dirty="0">
              <a:latin typeface="宋体" pitchFamily="2" charset="-122"/>
              <a:ea typeface="宋体" pitchFamily="2" charset="-122"/>
            </a:endParaRPr>
          </a:p>
        </p:txBody>
      </p:sp>
      <p:pic>
        <p:nvPicPr>
          <p:cNvPr id="4" name="Picture 4" descr="http://pic.chinawenben.com/upload/1_rxk8ox3v5vj2b725o8aqj1dv.jpg"/>
          <p:cNvPicPr>
            <a:picLocks noChangeAspect="1" noChangeArrowheads="1"/>
          </p:cNvPicPr>
          <p:nvPr/>
        </p:nvPicPr>
        <p:blipFill>
          <a:blip r:embed="rId2" cstate="print"/>
          <a:srcRect l="41667"/>
          <a:stretch>
            <a:fillRect/>
          </a:stretch>
        </p:blipFill>
        <p:spPr bwMode="auto">
          <a:xfrm>
            <a:off x="5796136" y="836712"/>
            <a:ext cx="2808312" cy="4608512"/>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549275"/>
            <a:ext cx="8208962" cy="590931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1" hangingPunct="1">
              <a:lnSpc>
                <a:spcPct val="150000"/>
              </a:lnSpc>
              <a:defRPr/>
            </a:pPr>
            <a:r>
              <a:rPr lang="en-US" altLang="zh-CN" sz="2800" b="1" dirty="0">
                <a:solidFill>
                  <a:srgbClr val="0000FF"/>
                </a:solidFill>
                <a:cs typeface="Arial" charset="0"/>
              </a:rPr>
              <a:t>【</a:t>
            </a:r>
            <a:r>
              <a:rPr lang="zh-CN" altLang="zh-CN" sz="2800" b="1" dirty="0">
                <a:solidFill>
                  <a:srgbClr val="0000FF"/>
                </a:solidFill>
                <a:cs typeface="Arial" charset="0"/>
              </a:rPr>
              <a:t>创作背景</a:t>
            </a:r>
            <a:r>
              <a:rPr lang="zh-CN" altLang="en-US" sz="2800" b="1" dirty="0">
                <a:solidFill>
                  <a:srgbClr val="0000FF"/>
                </a:solidFill>
                <a:cs typeface="Arial" charset="0"/>
              </a:rPr>
              <a:t>及其思想感情</a:t>
            </a:r>
            <a:r>
              <a:rPr lang="en-US" altLang="zh-CN" sz="2800" b="1" dirty="0">
                <a:solidFill>
                  <a:srgbClr val="0000FF"/>
                </a:solidFill>
                <a:cs typeface="Arial" charset="0"/>
              </a:rPr>
              <a:t>】</a:t>
            </a:r>
            <a:endParaRPr lang="zh-CN" altLang="zh-CN" sz="2800" b="1" dirty="0">
              <a:solidFill>
                <a:srgbClr val="0000FF"/>
              </a:solidFill>
              <a:latin typeface="等线" pitchFamily="2" charset="-122"/>
              <a:ea typeface="等线" pitchFamily="2" charset="-122"/>
              <a:cs typeface="Times New Roman" pitchFamily="18" charset="0"/>
            </a:endParaRPr>
          </a:p>
          <a:p>
            <a:pPr eaLnBrk="1" hangingPunct="1">
              <a:lnSpc>
                <a:spcPct val="150000"/>
              </a:lnSpc>
              <a:defRPr/>
            </a:pPr>
            <a:r>
              <a:rPr lang="en-US" altLang="zh-CN" sz="2800" b="1" dirty="0">
                <a:solidFill>
                  <a:srgbClr val="000000"/>
                </a:solidFill>
                <a:latin typeface="宋体" pitchFamily="2" charset="-122"/>
                <a:ea typeface="等线" pitchFamily="2" charset="-122"/>
                <a:cs typeface="Times New Roman" pitchFamily="18" charset="0"/>
                <a:hlinkClick r:id="rId2"/>
              </a:rPr>
              <a:t>  </a:t>
            </a:r>
            <a:r>
              <a:rPr lang="en-US" altLang="zh-CN" sz="2800" b="1" dirty="0" err="1">
                <a:solidFill>
                  <a:srgbClr val="000000"/>
                </a:solidFill>
                <a:latin typeface="宋体" pitchFamily="2" charset="-122"/>
                <a:ea typeface="等线" pitchFamily="2" charset="-122"/>
                <a:cs typeface="Times New Roman" pitchFamily="18" charset="0"/>
                <a:hlinkClick r:id="rId2"/>
              </a:rPr>
              <a:t>陆游</a:t>
            </a:r>
            <a:r>
              <a:rPr lang="zh-CN" altLang="zh-CN" sz="2800" b="1" dirty="0">
                <a:solidFill>
                  <a:srgbClr val="000000"/>
                </a:solidFill>
                <a:ea typeface="等线" pitchFamily="2" charset="-122"/>
                <a:cs typeface="Arial" charset="0"/>
              </a:rPr>
              <a:t>自南宋孝宗</a:t>
            </a:r>
            <a:r>
              <a:rPr lang="en-US" altLang="zh-CN" sz="2800" b="1" dirty="0" err="1">
                <a:solidFill>
                  <a:srgbClr val="000000"/>
                </a:solidFill>
                <a:latin typeface="宋体" pitchFamily="2" charset="-122"/>
                <a:ea typeface="等线" pitchFamily="2" charset="-122"/>
                <a:cs typeface="Times New Roman" pitchFamily="18" charset="0"/>
              </a:rPr>
              <a:t>淳熙</a:t>
            </a:r>
            <a:r>
              <a:rPr lang="zh-CN" altLang="zh-CN" sz="2800" b="1" dirty="0">
                <a:solidFill>
                  <a:srgbClr val="000000"/>
                </a:solidFill>
                <a:ea typeface="等线" pitchFamily="2" charset="-122"/>
                <a:cs typeface="Arial" charset="0"/>
              </a:rPr>
              <a:t>十六年（</a:t>
            </a:r>
            <a:r>
              <a:rPr lang="en-US" altLang="zh-CN" sz="2800" b="1" dirty="0">
                <a:solidFill>
                  <a:srgbClr val="000000"/>
                </a:solidFill>
                <a:ea typeface="等线" pitchFamily="2" charset="-122"/>
                <a:cs typeface="Times New Roman" pitchFamily="18" charset="0"/>
              </a:rPr>
              <a:t>1189</a:t>
            </a:r>
            <a:r>
              <a:rPr lang="zh-CN" altLang="zh-CN" sz="2800" b="1" dirty="0">
                <a:solidFill>
                  <a:srgbClr val="000000"/>
                </a:solidFill>
                <a:ea typeface="等线" pitchFamily="2" charset="-122"/>
                <a:cs typeface="Arial" charset="0"/>
              </a:rPr>
              <a:t>年）罢官后，闲居家乡山阴农村。此诗作于南宋光宗绍熙三年（</a:t>
            </a:r>
            <a:r>
              <a:rPr lang="en-US" altLang="zh-CN" sz="2800" b="1" dirty="0">
                <a:solidFill>
                  <a:srgbClr val="000000"/>
                </a:solidFill>
                <a:ea typeface="等线" pitchFamily="2" charset="-122"/>
                <a:cs typeface="Times New Roman" pitchFamily="18" charset="0"/>
              </a:rPr>
              <a:t>1192</a:t>
            </a:r>
            <a:r>
              <a:rPr lang="zh-CN" altLang="zh-CN" sz="2800" b="1" dirty="0">
                <a:solidFill>
                  <a:srgbClr val="000000"/>
                </a:solidFill>
                <a:ea typeface="等线" pitchFamily="2" charset="-122"/>
                <a:cs typeface="Arial" charset="0"/>
              </a:rPr>
              <a:t>年）十一月四日。</a:t>
            </a:r>
            <a:r>
              <a:rPr lang="zh-CN" altLang="zh-CN" sz="2800" b="1" dirty="0">
                <a:solidFill>
                  <a:srgbClr val="FF0000"/>
                </a:solidFill>
                <a:ea typeface="等线" pitchFamily="2" charset="-122"/>
                <a:cs typeface="Arial" charset="0"/>
              </a:rPr>
              <a:t>当时诗人已经</a:t>
            </a:r>
            <a:r>
              <a:rPr lang="en-US" altLang="zh-CN" sz="2800" b="1" dirty="0">
                <a:solidFill>
                  <a:srgbClr val="FF0000"/>
                </a:solidFill>
                <a:ea typeface="等线" pitchFamily="2" charset="-122"/>
                <a:cs typeface="Times New Roman" pitchFamily="18" charset="0"/>
              </a:rPr>
              <a:t>68</a:t>
            </a:r>
            <a:r>
              <a:rPr lang="zh-CN" altLang="zh-CN" sz="2800" b="1" dirty="0">
                <a:solidFill>
                  <a:srgbClr val="FF0000"/>
                </a:solidFill>
                <a:ea typeface="等线" pitchFamily="2" charset="-122"/>
                <a:cs typeface="Arial" charset="0"/>
              </a:rPr>
              <a:t>岁，</a:t>
            </a:r>
            <a:r>
              <a:rPr lang="zh-CN" altLang="zh-CN" sz="2800" b="1" dirty="0">
                <a:solidFill>
                  <a:srgbClr val="000000"/>
                </a:solidFill>
                <a:ea typeface="等线" pitchFamily="2" charset="-122"/>
                <a:cs typeface="Arial" charset="0"/>
              </a:rPr>
              <a:t>虽然年迈，但爱国情怀丝毫未减，</a:t>
            </a:r>
            <a:r>
              <a:rPr lang="zh-CN" altLang="zh-CN" sz="2800" b="1" dirty="0">
                <a:solidFill>
                  <a:srgbClr val="FF0000"/>
                </a:solidFill>
                <a:ea typeface="等线" pitchFamily="2" charset="-122"/>
                <a:cs typeface="Arial" charset="0"/>
              </a:rPr>
              <a:t>日夜思念报效祖国。</a:t>
            </a:r>
            <a:r>
              <a:rPr lang="zh-CN" altLang="zh-CN" sz="2800" b="1" dirty="0">
                <a:solidFill>
                  <a:srgbClr val="000000"/>
                </a:solidFill>
                <a:ea typeface="等线" pitchFamily="2" charset="-122"/>
                <a:cs typeface="Arial" charset="0"/>
              </a:rPr>
              <a:t>诗人收复国土的强烈愿望，在现实中已不可能实现，于是，在一个</a:t>
            </a:r>
            <a:r>
              <a:rPr lang="en-US" altLang="zh-CN" sz="2800" b="1" dirty="0">
                <a:solidFill>
                  <a:srgbClr val="000000"/>
                </a:solidFill>
                <a:ea typeface="等线" pitchFamily="2" charset="-122"/>
                <a:cs typeface="Times New Roman" pitchFamily="18" charset="0"/>
              </a:rPr>
              <a:t>“</a:t>
            </a:r>
            <a:r>
              <a:rPr lang="zh-CN" altLang="zh-CN" sz="2800" b="1" dirty="0">
                <a:solidFill>
                  <a:srgbClr val="000000"/>
                </a:solidFill>
                <a:ea typeface="等线" pitchFamily="2" charset="-122"/>
                <a:cs typeface="Arial" charset="0"/>
              </a:rPr>
              <a:t>风雨大作</a:t>
            </a:r>
            <a:r>
              <a:rPr lang="en-US" altLang="zh-CN" sz="2800" b="1" dirty="0">
                <a:solidFill>
                  <a:srgbClr val="000000"/>
                </a:solidFill>
                <a:ea typeface="等线" pitchFamily="2" charset="-122"/>
                <a:cs typeface="Times New Roman" pitchFamily="18" charset="0"/>
              </a:rPr>
              <a:t>”</a:t>
            </a:r>
            <a:r>
              <a:rPr lang="zh-CN" altLang="zh-CN" sz="2800" b="1" dirty="0">
                <a:solidFill>
                  <a:srgbClr val="000000"/>
                </a:solidFill>
                <a:ea typeface="等线" pitchFamily="2" charset="-122"/>
                <a:cs typeface="Arial" charset="0"/>
              </a:rPr>
              <a:t>的夜里，触景生情，由情生思</a:t>
            </a:r>
            <a:r>
              <a:rPr lang="zh-CN" altLang="zh-CN" sz="2800" b="1" dirty="0" smtClean="0">
                <a:solidFill>
                  <a:srgbClr val="000000"/>
                </a:solidFill>
                <a:ea typeface="等线" pitchFamily="2" charset="-122"/>
                <a:cs typeface="Arial" charset="0"/>
              </a:rPr>
              <a:t>，</a:t>
            </a:r>
            <a:r>
              <a:rPr lang="zh-CN" altLang="en-US" sz="2800" b="1" u="sng" dirty="0" smtClean="0">
                <a:solidFill>
                  <a:srgbClr val="FF0000"/>
                </a:solidFill>
                <a:ea typeface="等线" pitchFamily="2" charset="-122"/>
                <a:cs typeface="Arial" charset="0"/>
              </a:rPr>
              <a:t>虚实结合，</a:t>
            </a:r>
            <a:r>
              <a:rPr lang="zh-CN" altLang="zh-CN" sz="2800" b="1" dirty="0" smtClean="0">
                <a:solidFill>
                  <a:schemeClr val="tx1"/>
                </a:solidFill>
                <a:ea typeface="等线" pitchFamily="2" charset="-122"/>
                <a:cs typeface="Arial" charset="0"/>
              </a:rPr>
              <a:t>在</a:t>
            </a:r>
            <a:r>
              <a:rPr lang="zh-CN" altLang="zh-CN" sz="2800" b="1" dirty="0">
                <a:solidFill>
                  <a:schemeClr val="tx1"/>
                </a:solidFill>
                <a:ea typeface="等线" pitchFamily="2" charset="-122"/>
                <a:cs typeface="Arial" charset="0"/>
              </a:rPr>
              <a:t>梦中实现了自己</a:t>
            </a:r>
            <a:r>
              <a:rPr lang="zh-CN" altLang="zh-CN" sz="2800" b="1" dirty="0">
                <a:solidFill>
                  <a:srgbClr val="000000"/>
                </a:solidFill>
                <a:ea typeface="等线" pitchFamily="2" charset="-122"/>
                <a:cs typeface="Arial" charset="0"/>
              </a:rPr>
              <a:t>金戈铁马驰骋中原的愿望。</a:t>
            </a:r>
            <a:endParaRPr lang="zh-CN" altLang="zh-CN" sz="2800" b="1" dirty="0">
              <a:solidFill>
                <a:srgbClr val="000000"/>
              </a:solidFill>
              <a:latin typeface="等线" pitchFamily="2" charset="-122"/>
              <a:ea typeface="等线" pitchFamily="2" charset="-122"/>
              <a:cs typeface="Arial"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981075"/>
            <a:ext cx="7416800" cy="45545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lnSpc>
                <a:spcPct val="150000"/>
              </a:lnSpc>
              <a:spcAft>
                <a:spcPts val="750"/>
              </a:spcAft>
              <a:defRPr/>
            </a:pPr>
            <a:r>
              <a:rPr lang="en-US" altLang="zh-CN" sz="3600" b="1" kern="1800" dirty="0">
                <a:solidFill>
                  <a:srgbClr val="000000"/>
                </a:solidFill>
                <a:latin typeface="华文细黑" pitchFamily="2" charset="-122"/>
                <a:ea typeface="华文细黑" pitchFamily="2" charset="-122"/>
                <a:cs typeface="Arial" panose="020B0604020202020204" pitchFamily="34" charset="0"/>
              </a:rPr>
              <a:t>         </a:t>
            </a:r>
            <a:r>
              <a:rPr lang="zh-CN" altLang="zh-CN" sz="3600" b="1" kern="1800" dirty="0">
                <a:solidFill>
                  <a:srgbClr val="000000"/>
                </a:solidFill>
                <a:latin typeface="华文细黑" pitchFamily="2" charset="-122"/>
                <a:ea typeface="华文细黑" pitchFamily="2" charset="-122"/>
                <a:cs typeface="Arial" panose="020B0604020202020204" pitchFamily="34" charset="0"/>
              </a:rPr>
              <a:t>十一月四日风雨大作</a:t>
            </a: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p>
          <a:p>
            <a:pPr eaLnBrk="1" hangingPunct="1">
              <a:lnSpc>
                <a:spcPct val="150000"/>
              </a:lnSpc>
              <a:spcAft>
                <a:spcPts val="750"/>
              </a:spcAft>
              <a:defRPr/>
            </a:pP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陆</a:t>
            </a:r>
            <a:r>
              <a:rPr lang="en-US" altLang="zh-CN" sz="3600" b="1" kern="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游</a:t>
            </a:r>
            <a:endParaRPr lang="en-US" altLang="zh-CN" sz="3600" b="1" kern="0" dirty="0">
              <a:solidFill>
                <a:srgbClr val="000000"/>
              </a:solidFill>
              <a:latin typeface="华文细黑" pitchFamily="2" charset="-122"/>
              <a:ea typeface="华文细黑" pitchFamily="2" charset="-122"/>
              <a:cs typeface="Arial" panose="020B0604020202020204" pitchFamily="34" charset="0"/>
            </a:endParaRPr>
          </a:p>
          <a:p>
            <a:pPr eaLnBrk="1" hangingPunct="1">
              <a:lnSpc>
                <a:spcPct val="150000"/>
              </a:lnSpc>
              <a:spcAft>
                <a:spcPts val="750"/>
              </a:spcAft>
              <a:defRPr/>
            </a:pPr>
            <a:r>
              <a:rPr lang="zh-CN" altLang="zh-CN" sz="3600" b="1" dirty="0">
                <a:solidFill>
                  <a:srgbClr val="000000"/>
                </a:solidFill>
                <a:latin typeface="华文细黑" pitchFamily="2" charset="-122"/>
                <a:ea typeface="华文细黑" pitchFamily="2" charset="-122"/>
                <a:cs typeface="Arial" panose="020B0604020202020204" pitchFamily="34" charset="0"/>
              </a:rPr>
              <a:t>僵卧孤村不自哀，尚思为国戍轮台。</a:t>
            </a:r>
            <a:r>
              <a:rPr lang="en-US" altLang="zh-CN" sz="3600" b="1" dirty="0">
                <a:solidFill>
                  <a:srgbClr val="000000"/>
                </a:solidFill>
                <a:latin typeface="华文细黑" pitchFamily="2" charset="-122"/>
                <a:ea typeface="华文细黑" pitchFamily="2" charset="-122"/>
                <a:cs typeface="Arial" panose="020B0604020202020204" pitchFamily="34" charset="0"/>
              </a:rPr>
              <a:t/>
            </a:r>
            <a:br>
              <a:rPr lang="en-US" altLang="zh-CN" sz="3600" b="1" dirty="0">
                <a:solidFill>
                  <a:srgbClr val="000000"/>
                </a:solidFill>
                <a:latin typeface="华文细黑" pitchFamily="2" charset="-122"/>
                <a:ea typeface="华文细黑" pitchFamily="2" charset="-122"/>
                <a:cs typeface="Arial" panose="020B0604020202020204" pitchFamily="34" charset="0"/>
              </a:rPr>
            </a:br>
            <a:r>
              <a:rPr lang="zh-CN" altLang="zh-CN" sz="3600" b="1" dirty="0">
                <a:solidFill>
                  <a:srgbClr val="000000"/>
                </a:solidFill>
                <a:latin typeface="华文细黑" pitchFamily="2" charset="-122"/>
                <a:ea typeface="华文细黑" pitchFamily="2" charset="-122"/>
                <a:cs typeface="Arial" panose="020B0604020202020204" pitchFamily="34" charset="0"/>
              </a:rPr>
              <a:t>夜阑卧听风吹雨，铁马冰河入梦来。</a:t>
            </a:r>
          </a:p>
          <a:p>
            <a:pPr eaLnBrk="1" hangingPunct="1">
              <a:lnSpc>
                <a:spcPct val="150000"/>
              </a:lnSpc>
              <a:spcAft>
                <a:spcPts val="750"/>
              </a:spcAft>
              <a:defRPr/>
            </a:pPr>
            <a:endParaRPr lang="zh-CN" altLang="zh-CN" sz="3600" b="1" kern="100" dirty="0">
              <a:solidFill>
                <a:srgbClr val="000000"/>
              </a:solidFill>
              <a:latin typeface="华文细黑" pitchFamily="2" charset="-122"/>
              <a:ea typeface="华文细黑" pitchFamily="2" charset="-122"/>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2348880"/>
            <a:ext cx="1008112"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altLang="zh-CN" sz="7200" dirty="0" smtClean="0"/>
              <a:t> 8</a:t>
            </a:r>
            <a:endParaRPr lang="zh-CN" altLang="en-US" sz="72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556792"/>
            <a:ext cx="8136904"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atinLnBrk="1">
              <a:lnSpc>
                <a:spcPct val="150000"/>
              </a:lnSpc>
            </a:pPr>
            <a:r>
              <a:rPr lang="zh-CN" altLang="en-US" sz="4000" b="1" dirty="0" smtClean="0">
                <a:solidFill>
                  <a:srgbClr val="3333FF"/>
                </a:solidFill>
                <a:latin typeface="华文细黑" pitchFamily="2" charset="-122"/>
                <a:ea typeface="华文细黑" pitchFamily="2" charset="-122"/>
              </a:rPr>
              <a:t>望门投止思张俭，忍死须臾待杜根。</a:t>
            </a:r>
            <a:endParaRPr lang="zh-CN" altLang="en-US" sz="4000" dirty="0" smtClean="0">
              <a:solidFill>
                <a:srgbClr val="3333FF"/>
              </a:solidFill>
              <a:latin typeface="华文细黑" pitchFamily="2" charset="-122"/>
              <a:ea typeface="华文细黑" pitchFamily="2" charset="-122"/>
            </a:endParaRPr>
          </a:p>
          <a:p>
            <a:pPr latinLnBrk="1">
              <a:lnSpc>
                <a:spcPct val="150000"/>
              </a:lnSpc>
            </a:pPr>
            <a:r>
              <a:rPr lang="zh-CN" altLang="en-US" sz="4000" b="1" u="sng" dirty="0" smtClean="0">
                <a:solidFill>
                  <a:srgbClr val="FF0000"/>
                </a:solidFill>
                <a:latin typeface="华文细黑" pitchFamily="2" charset="-122"/>
                <a:ea typeface="华文细黑" pitchFamily="2" charset="-122"/>
              </a:rPr>
              <a:t>我自横刀向天笑，去留肝胆两昆仑。               </a:t>
            </a:r>
            <a:r>
              <a:rPr lang="en-US" altLang="zh-CN" sz="4000" b="1" dirty="0" smtClean="0">
                <a:solidFill>
                  <a:srgbClr val="FF0000"/>
                </a:solidFill>
                <a:latin typeface="华文细黑" pitchFamily="2" charset="-122"/>
                <a:ea typeface="华文细黑" pitchFamily="2" charset="-122"/>
              </a:rPr>
              <a:t>                                      </a:t>
            </a:r>
            <a:r>
              <a:rPr lang="zh-CN" altLang="en-US" sz="4000" b="1" dirty="0" smtClean="0">
                <a:solidFill>
                  <a:srgbClr val="FF0000"/>
                </a:solidFill>
                <a:latin typeface="华文细黑" pitchFamily="2" charset="-122"/>
                <a:ea typeface="华文细黑" pitchFamily="2" charset="-122"/>
              </a:rPr>
              <a:t>  </a:t>
            </a:r>
            <a:r>
              <a:rPr lang="en-US" altLang="zh-CN" sz="4000" b="1" dirty="0" smtClean="0">
                <a:solidFill>
                  <a:srgbClr val="FF0000"/>
                </a:solidFill>
                <a:latin typeface="华文细黑" pitchFamily="2" charset="-122"/>
                <a:ea typeface="华文细黑" pitchFamily="2" charset="-122"/>
              </a:rPr>
              <a:t>----</a:t>
            </a:r>
            <a:r>
              <a:rPr lang="zh-CN" altLang="en-US" sz="4000" dirty="0" smtClean="0">
                <a:solidFill>
                  <a:srgbClr val="C00000"/>
                </a:solidFill>
                <a:latin typeface="华文细黑" pitchFamily="2" charset="-122"/>
                <a:ea typeface="华文细黑" pitchFamily="2" charset="-122"/>
              </a:rPr>
              <a:t>谭嗣同</a:t>
            </a:r>
            <a:endParaRPr lang="zh-CN" altLang="en-US" sz="4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64704"/>
            <a:ext cx="8208912" cy="5262979"/>
          </a:xfrm>
          <a:prstGeom prst="rect">
            <a:avLst/>
          </a:prstGeom>
          <a:solidFill>
            <a:schemeClr val="bg1"/>
          </a:solidFill>
        </p:spPr>
        <p:txBody>
          <a:bodyPr wrap="square">
            <a:spAutoFit/>
          </a:bodyPr>
          <a:lstStyle/>
          <a:p>
            <a:pPr latinLnBrk="1">
              <a:lnSpc>
                <a:spcPct val="150000"/>
              </a:lnSpc>
            </a:pPr>
            <a:r>
              <a:rPr lang="zh-CN" altLang="en-US" sz="2800" b="1" dirty="0" smtClean="0">
                <a:solidFill>
                  <a:srgbClr val="3333FF"/>
                </a:solidFill>
                <a:latin typeface="华文细黑" pitchFamily="2" charset="-122"/>
                <a:ea typeface="华文细黑" pitchFamily="2" charset="-122"/>
              </a:rPr>
              <a:t>望门投止思张俭，忍死须臾待杜根。</a:t>
            </a:r>
            <a:endParaRPr lang="zh-CN" altLang="en-US" sz="2800" dirty="0" smtClean="0">
              <a:solidFill>
                <a:srgbClr val="3333FF"/>
              </a:solidFill>
              <a:latin typeface="华文细黑" pitchFamily="2" charset="-122"/>
              <a:ea typeface="华文细黑" pitchFamily="2" charset="-122"/>
            </a:endParaRPr>
          </a:p>
          <a:p>
            <a:pPr latinLnBrk="1">
              <a:lnSpc>
                <a:spcPct val="150000"/>
              </a:lnSpc>
            </a:pPr>
            <a:r>
              <a:rPr lang="zh-CN" altLang="en-US" sz="2800" b="1" u="sng" dirty="0" smtClean="0">
                <a:solidFill>
                  <a:srgbClr val="FF0000"/>
                </a:solidFill>
                <a:latin typeface="华文细黑" pitchFamily="2" charset="-122"/>
                <a:ea typeface="华文细黑" pitchFamily="2" charset="-122"/>
              </a:rPr>
              <a:t>我自横刀向天笑，去留肝胆两昆仑。</a:t>
            </a:r>
            <a:endParaRPr lang="zh-CN" altLang="en-US" sz="2800" u="sng" dirty="0" smtClean="0">
              <a:solidFill>
                <a:srgbClr val="FF0000"/>
              </a:solidFill>
              <a:latin typeface="华文细黑" pitchFamily="2" charset="-122"/>
              <a:ea typeface="华文细黑" pitchFamily="2" charset="-122"/>
            </a:endParaRPr>
          </a:p>
          <a:p>
            <a:pPr latinLnBrk="1">
              <a:lnSpc>
                <a:spcPct val="150000"/>
              </a:lnSpc>
            </a:pPr>
            <a:r>
              <a:rPr lang="zh-CN" altLang="en-US" sz="2800" dirty="0" smtClean="0">
                <a:latin typeface="华文细黑" pitchFamily="2" charset="-122"/>
                <a:ea typeface="华文细黑" pitchFamily="2" charset="-122"/>
              </a:rPr>
              <a:t>每每读起这首让人</a:t>
            </a:r>
            <a:r>
              <a:rPr lang="zh-CN" altLang="en-US" sz="2800" u="sng" dirty="0" smtClean="0">
                <a:latin typeface="华文细黑" pitchFamily="2" charset="-122"/>
                <a:ea typeface="华文细黑" pitchFamily="2" charset="-122"/>
              </a:rPr>
              <a:t>荡气回肠</a:t>
            </a:r>
            <a:r>
              <a:rPr lang="zh-CN" altLang="en-US" sz="2800" dirty="0" smtClean="0">
                <a:latin typeface="华文细黑" pitchFamily="2" charset="-122"/>
                <a:ea typeface="华文细黑" pitchFamily="2" charset="-122"/>
              </a:rPr>
              <a:t>的诗句，眼前总会浮现出英雄义士</a:t>
            </a:r>
            <a:r>
              <a:rPr lang="zh-CN" altLang="en-US" sz="2800" dirty="0" smtClean="0">
                <a:solidFill>
                  <a:srgbClr val="C00000"/>
                </a:solidFill>
                <a:latin typeface="华文细黑" pitchFamily="2" charset="-122"/>
                <a:ea typeface="华文细黑" pitchFamily="2" charset="-122"/>
              </a:rPr>
              <a:t>谭嗣同</a:t>
            </a:r>
            <a:r>
              <a:rPr lang="zh-CN" altLang="en-US" sz="2800" dirty="0" smtClean="0">
                <a:latin typeface="华文细黑" pitchFamily="2" charset="-122"/>
                <a:ea typeface="华文细黑" pitchFamily="2" charset="-122"/>
              </a:rPr>
              <a:t>那张坚毅的面容来。作为“戊戌六君子”之一的谭嗣同，在死神即将来临时，没有痛哭流涕的忏悔，也没有卑躬屈膝的求饶，而是从容赋诗，慷慨赴死。</a:t>
            </a:r>
            <a:r>
              <a:rPr lang="zh-CN" altLang="en-US" sz="2800" dirty="0" smtClean="0">
                <a:solidFill>
                  <a:srgbClr val="3333FF"/>
                </a:solidFill>
                <a:latin typeface="华文细黑" pitchFamily="2" charset="-122"/>
                <a:ea typeface="华文细黑" pitchFamily="2" charset="-122"/>
              </a:rPr>
              <a:t>那种大义凛然的悲壮，视死如归的气概，</a:t>
            </a:r>
            <a:r>
              <a:rPr lang="zh-CN" altLang="en-US" sz="2800" dirty="0" smtClean="0">
                <a:latin typeface="华文细黑" pitchFamily="2" charset="-122"/>
                <a:ea typeface="华文细黑" pitchFamily="2" charset="-122"/>
              </a:rPr>
              <a:t>时至今日仍然让人唏嘘之余敬佩不已。</a:t>
            </a:r>
            <a:endParaRPr lang="zh-CN" altLang="en-US" sz="2800" dirty="0">
              <a:latin typeface="华文细黑" pitchFamily="2" charset="-122"/>
              <a:ea typeface="华文细黑"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s://gss3.bdstatic.com/7Po3dSag_xI4khGkpoWK1HF6hhy/baike/c0%3Dbaike80%2C5%2C5%2C80%2C26/sign=fd21065b9b8fa0ec6bca6c5f47fe328b/2cf5e0fe9925bc31c391c5f054df8db1ca13708e.jpg"/>
          <p:cNvPicPr>
            <a:picLocks noChangeAspect="1" noChangeArrowheads="1"/>
          </p:cNvPicPr>
          <p:nvPr/>
        </p:nvPicPr>
        <p:blipFill>
          <a:blip r:embed="rId2" cstate="print"/>
          <a:srcRect/>
          <a:stretch>
            <a:fillRect/>
          </a:stretch>
        </p:blipFill>
        <p:spPr bwMode="auto">
          <a:xfrm>
            <a:off x="5436096" y="836712"/>
            <a:ext cx="3105150" cy="4133850"/>
          </a:xfrm>
          <a:prstGeom prst="rect">
            <a:avLst/>
          </a:prstGeom>
          <a:noFill/>
        </p:spPr>
      </p:pic>
      <p:sp>
        <p:nvSpPr>
          <p:cNvPr id="4" name="矩形 3"/>
          <p:cNvSpPr/>
          <p:nvPr/>
        </p:nvSpPr>
        <p:spPr>
          <a:xfrm>
            <a:off x="395536" y="548680"/>
            <a:ext cx="4572000" cy="5632311"/>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zh-CN" altLang="en-US" sz="2400" b="1" dirty="0" smtClean="0">
                <a:latin typeface="华文细黑" pitchFamily="2" charset="-122"/>
                <a:ea typeface="华文细黑" pitchFamily="2" charset="-122"/>
              </a:rPr>
              <a:t>谭嗣同（</a:t>
            </a:r>
            <a:r>
              <a:rPr lang="en-US" altLang="zh-CN" sz="2400" b="1" dirty="0" smtClean="0">
                <a:latin typeface="华文细黑" pitchFamily="2" charset="-122"/>
                <a:ea typeface="华文细黑" pitchFamily="2" charset="-122"/>
              </a:rPr>
              <a:t>1865.3.10—1898.9.28</a:t>
            </a:r>
            <a:r>
              <a:rPr lang="zh-CN" altLang="en-US" sz="2400" b="1" dirty="0" smtClean="0">
                <a:latin typeface="华文细黑" pitchFamily="2" charset="-122"/>
                <a:ea typeface="华文细黑" pitchFamily="2" charset="-122"/>
              </a:rPr>
              <a:t>），男，字复生，号壮飞，</a:t>
            </a:r>
            <a:r>
              <a:rPr lang="zh-CN" altLang="en-US" sz="2400" b="1" dirty="0" smtClean="0">
                <a:latin typeface="华文细黑" pitchFamily="2" charset="-122"/>
                <a:ea typeface="华文细黑" pitchFamily="2" charset="-122"/>
                <a:hlinkClick r:id="rId3"/>
              </a:rPr>
              <a:t>湖南</a:t>
            </a:r>
            <a:r>
              <a:rPr lang="zh-CN" altLang="en-US" sz="2400" b="1" dirty="0" smtClean="0">
                <a:latin typeface="华文细黑" pitchFamily="2" charset="-122"/>
                <a:ea typeface="华文细黑" pitchFamily="2" charset="-122"/>
                <a:hlinkClick r:id="rId4"/>
              </a:rPr>
              <a:t>浏阳</a:t>
            </a:r>
            <a:r>
              <a:rPr lang="zh-CN" altLang="en-US" sz="2400" b="1" dirty="0" smtClean="0">
                <a:latin typeface="华文细黑" pitchFamily="2" charset="-122"/>
                <a:ea typeface="华文细黑" pitchFamily="2" charset="-122"/>
              </a:rPr>
              <a:t>人，中国近代著名政治家、思想家，</a:t>
            </a:r>
            <a:r>
              <a:rPr lang="zh-CN" altLang="en-US" sz="2400" b="1" dirty="0" smtClean="0">
                <a:latin typeface="华文细黑" pitchFamily="2" charset="-122"/>
                <a:ea typeface="华文细黑" pitchFamily="2" charset="-122"/>
                <a:hlinkClick r:id="rId5"/>
              </a:rPr>
              <a:t>维新派</a:t>
            </a:r>
            <a:r>
              <a:rPr lang="zh-CN" altLang="en-US" sz="2400" b="1" dirty="0" smtClean="0">
                <a:latin typeface="华文细黑" pitchFamily="2" charset="-122"/>
                <a:ea typeface="华文细黑" pitchFamily="2" charset="-122"/>
              </a:rPr>
              <a:t>人士。其所著的</a:t>
            </a:r>
            <a:r>
              <a:rPr lang="en-US" altLang="zh-CN" sz="2400" b="1" dirty="0" smtClean="0">
                <a:latin typeface="华文细黑" pitchFamily="2" charset="-122"/>
                <a:ea typeface="华文细黑" pitchFamily="2" charset="-122"/>
              </a:rPr>
              <a:t>《</a:t>
            </a:r>
            <a:r>
              <a:rPr lang="zh-CN" altLang="en-US" sz="2400" b="1" dirty="0" smtClean="0">
                <a:latin typeface="华文细黑" pitchFamily="2" charset="-122"/>
                <a:ea typeface="华文细黑" pitchFamily="2" charset="-122"/>
                <a:hlinkClick r:id="rId6"/>
              </a:rPr>
              <a:t>仁学</a:t>
            </a:r>
            <a:r>
              <a:rPr lang="en-US" altLang="zh-CN" sz="2400" b="1" dirty="0" smtClean="0">
                <a:latin typeface="华文细黑" pitchFamily="2" charset="-122"/>
                <a:ea typeface="华文细黑" pitchFamily="2" charset="-122"/>
              </a:rPr>
              <a:t>》</a:t>
            </a:r>
            <a:r>
              <a:rPr lang="zh-CN" altLang="en-US" sz="2400" b="1" dirty="0" smtClean="0">
                <a:latin typeface="华文细黑" pitchFamily="2" charset="-122"/>
                <a:ea typeface="华文细黑" pitchFamily="2" charset="-122"/>
              </a:rPr>
              <a:t>，是维新派的第一部哲学著作，也是中国近代思想史中的重要著作。</a:t>
            </a:r>
            <a:r>
              <a:rPr lang="zh-CN" altLang="en-US" sz="2400" b="1" baseline="30000" dirty="0" smtClean="0">
                <a:latin typeface="华文细黑" pitchFamily="2" charset="-122"/>
                <a:ea typeface="华文细黑" pitchFamily="2" charset="-122"/>
              </a:rPr>
              <a:t> </a:t>
            </a:r>
            <a:endParaRPr lang="zh-CN" altLang="en-US" sz="2400" b="1" dirty="0" smtClean="0">
              <a:latin typeface="华文细黑" pitchFamily="2" charset="-122"/>
              <a:ea typeface="华文细黑" pitchFamily="2" charset="-122"/>
            </a:endParaRPr>
          </a:p>
          <a:p>
            <a:r>
              <a:rPr lang="zh-CN" altLang="en-US" sz="2400" b="1" dirty="0" smtClean="0">
                <a:latin typeface="华文细黑" pitchFamily="2" charset="-122"/>
                <a:ea typeface="华文细黑" pitchFamily="2" charset="-122"/>
              </a:rPr>
              <a:t>谭嗣同早年曾在家乡湖南倡办</a:t>
            </a:r>
            <a:r>
              <a:rPr lang="zh-CN" altLang="en-US" sz="2400" b="1" dirty="0" smtClean="0">
                <a:latin typeface="华文细黑" pitchFamily="2" charset="-122"/>
                <a:ea typeface="华文细黑" pitchFamily="2" charset="-122"/>
                <a:hlinkClick r:id="rId7"/>
              </a:rPr>
              <a:t>时务学堂</a:t>
            </a:r>
            <a:r>
              <a:rPr lang="zh-CN" altLang="en-US" sz="2400" b="1" dirty="0" smtClean="0">
                <a:latin typeface="华文细黑" pitchFamily="2" charset="-122"/>
                <a:ea typeface="华文细黑" pitchFamily="2" charset="-122"/>
              </a:rPr>
              <a:t>、南学会等，主办</a:t>
            </a:r>
            <a:r>
              <a:rPr lang="en-US" altLang="zh-CN" sz="2400" b="1" dirty="0" smtClean="0">
                <a:latin typeface="华文细黑" pitchFamily="2" charset="-122"/>
                <a:ea typeface="华文细黑" pitchFamily="2" charset="-122"/>
              </a:rPr>
              <a:t>《</a:t>
            </a:r>
            <a:r>
              <a:rPr lang="zh-CN" altLang="en-US" sz="2400" b="1" dirty="0" smtClean="0">
                <a:latin typeface="华文细黑" pitchFamily="2" charset="-122"/>
                <a:ea typeface="华文细黑" pitchFamily="2" charset="-122"/>
                <a:hlinkClick r:id="rId8"/>
              </a:rPr>
              <a:t>湘报</a:t>
            </a:r>
            <a:r>
              <a:rPr lang="en-US" altLang="zh-CN" sz="2400" b="1" dirty="0" smtClean="0">
                <a:latin typeface="华文细黑" pitchFamily="2" charset="-122"/>
                <a:ea typeface="华文细黑" pitchFamily="2" charset="-122"/>
              </a:rPr>
              <a:t>》</a:t>
            </a:r>
            <a:r>
              <a:rPr lang="zh-CN" altLang="en-US" sz="2400" b="1" dirty="0" smtClean="0">
                <a:latin typeface="华文细黑" pitchFamily="2" charset="-122"/>
                <a:ea typeface="华文细黑" pitchFamily="2" charset="-122"/>
              </a:rPr>
              <a:t>，又倡导开矿山、修铁路，宣传变法维新，推行新政。</a:t>
            </a:r>
            <a:r>
              <a:rPr lang="zh-CN" altLang="en-US" sz="2400" b="1" baseline="30000" dirty="0" smtClean="0">
                <a:latin typeface="华文细黑" pitchFamily="2" charset="-122"/>
                <a:ea typeface="华文细黑" pitchFamily="2" charset="-122"/>
              </a:rPr>
              <a:t> </a:t>
            </a:r>
            <a:endParaRPr lang="zh-CN" altLang="en-US" sz="2400" b="1" dirty="0" smtClean="0">
              <a:latin typeface="华文细黑" pitchFamily="2" charset="-122"/>
              <a:ea typeface="华文细黑" pitchFamily="2" charset="-122"/>
            </a:endParaRPr>
          </a:p>
          <a:p>
            <a:r>
              <a:rPr lang="zh-CN" altLang="en-US" sz="2400" b="1" dirty="0" smtClean="0">
                <a:latin typeface="华文细黑" pitchFamily="2" charset="-122"/>
                <a:ea typeface="华文细黑" pitchFamily="2" charset="-122"/>
              </a:rPr>
              <a:t>公元</a:t>
            </a:r>
            <a:r>
              <a:rPr lang="en-US" altLang="zh-CN" sz="2400" b="1" dirty="0" smtClean="0">
                <a:latin typeface="华文细黑" pitchFamily="2" charset="-122"/>
                <a:ea typeface="华文细黑" pitchFamily="2" charset="-122"/>
              </a:rPr>
              <a:t>1898</a:t>
            </a:r>
            <a:r>
              <a:rPr lang="zh-CN" altLang="en-US" sz="2400" b="1" dirty="0" smtClean="0">
                <a:latin typeface="华文细黑" pitchFamily="2" charset="-122"/>
                <a:ea typeface="华文细黑" pitchFamily="2" charset="-122"/>
              </a:rPr>
              <a:t>年（</a:t>
            </a:r>
            <a:r>
              <a:rPr lang="zh-CN" altLang="en-US" sz="2400" b="1" dirty="0" smtClean="0">
                <a:latin typeface="华文细黑" pitchFamily="2" charset="-122"/>
                <a:ea typeface="华文细黑" pitchFamily="2" charset="-122"/>
                <a:hlinkClick r:id="rId9"/>
              </a:rPr>
              <a:t>光绪</a:t>
            </a:r>
            <a:r>
              <a:rPr lang="zh-CN" altLang="en-US" sz="2400" b="1" dirty="0" smtClean="0">
                <a:latin typeface="华文细黑" pitchFamily="2" charset="-122"/>
                <a:ea typeface="华文细黑" pitchFamily="2" charset="-122"/>
              </a:rPr>
              <a:t>二十四年）谭嗣同参加领导</a:t>
            </a:r>
            <a:r>
              <a:rPr lang="zh-CN" altLang="en-US" sz="2400" b="1" dirty="0" smtClean="0">
                <a:latin typeface="华文细黑" pitchFamily="2" charset="-122"/>
                <a:ea typeface="华文细黑" pitchFamily="2" charset="-122"/>
                <a:hlinkClick r:id="rId10"/>
              </a:rPr>
              <a:t>戊戌变法</a:t>
            </a:r>
            <a:r>
              <a:rPr lang="zh-CN" altLang="en-US" sz="2400" b="1" dirty="0" smtClean="0">
                <a:latin typeface="华文细黑" pitchFamily="2" charset="-122"/>
                <a:ea typeface="华文细黑" pitchFamily="2" charset="-122"/>
              </a:rPr>
              <a:t>，失败后被杀，年仅</a:t>
            </a:r>
            <a:r>
              <a:rPr lang="en-US" altLang="zh-CN" sz="2400" b="1" dirty="0" smtClean="0">
                <a:latin typeface="华文细黑" pitchFamily="2" charset="-122"/>
                <a:ea typeface="华文细黑" pitchFamily="2" charset="-122"/>
              </a:rPr>
              <a:t>33</a:t>
            </a:r>
            <a:r>
              <a:rPr lang="zh-CN" altLang="en-US" sz="2400" b="1" dirty="0" smtClean="0">
                <a:latin typeface="华文细黑" pitchFamily="2" charset="-122"/>
                <a:ea typeface="华文细黑" pitchFamily="2" charset="-122"/>
              </a:rPr>
              <a:t>岁，为“</a:t>
            </a:r>
            <a:r>
              <a:rPr lang="zh-CN" altLang="en-US" sz="2400" b="1" dirty="0" smtClean="0">
                <a:latin typeface="华文细黑" pitchFamily="2" charset="-122"/>
                <a:ea typeface="华文细黑" pitchFamily="2" charset="-122"/>
                <a:hlinkClick r:id="rId11"/>
              </a:rPr>
              <a:t>戊戌六君子</a:t>
            </a:r>
            <a:r>
              <a:rPr lang="zh-CN" altLang="en-US" sz="2400" b="1" dirty="0" smtClean="0">
                <a:latin typeface="华文细黑" pitchFamily="2" charset="-122"/>
                <a:ea typeface="华文细黑" pitchFamily="2" charset="-122"/>
              </a:rPr>
              <a:t>”之一。</a:t>
            </a:r>
            <a:r>
              <a:rPr lang="zh-CN" altLang="en-US" sz="2400" b="1" baseline="30000" dirty="0" smtClean="0">
                <a:latin typeface="华文细黑" pitchFamily="2" charset="-122"/>
                <a:ea typeface="华文细黑" pitchFamily="2" charset="-122"/>
              </a:rPr>
              <a:t> </a:t>
            </a:r>
            <a:endParaRPr lang="zh-CN" altLang="en-US" sz="2400" b="1" dirty="0">
              <a:latin typeface="华文细黑" pitchFamily="2" charset="-122"/>
              <a:ea typeface="华文细黑" pitchFamily="2" charset="-122"/>
            </a:endParaRPr>
          </a:p>
        </p:txBody>
      </p:sp>
      <p:sp>
        <p:nvSpPr>
          <p:cNvPr id="5" name="矩形 4"/>
          <p:cNvSpPr/>
          <p:nvPr/>
        </p:nvSpPr>
        <p:spPr>
          <a:xfrm>
            <a:off x="6228184" y="5229200"/>
            <a:ext cx="1723549" cy="707886"/>
          </a:xfrm>
          <a:prstGeom prst="rect">
            <a:avLst/>
          </a:prstGeom>
        </p:spPr>
        <p:txBody>
          <a:bodyPr wrap="none">
            <a:spAutoFit/>
          </a:bodyPr>
          <a:lstStyle/>
          <a:p>
            <a:r>
              <a:rPr lang="zh-CN" altLang="en-US" sz="4000" b="1" dirty="0" smtClean="0">
                <a:latin typeface="华文细黑" pitchFamily="2" charset="-122"/>
                <a:ea typeface="华文细黑" pitchFamily="2" charset="-122"/>
              </a:rPr>
              <a:t>谭嗣同</a:t>
            </a:r>
            <a:endParaRPr lang="zh-CN" altLang="en-US" sz="40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836712"/>
            <a:ext cx="41044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6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潼关</a:t>
            </a:r>
            <a:r>
              <a:rPr lang="en-US" altLang="zh-CN" sz="3600" dirty="0" smtClean="0">
                <a:latin typeface="华文细黑" pitchFamily="2" charset="-122"/>
                <a:ea typeface="华文细黑" pitchFamily="2" charset="-122"/>
              </a:rPr>
              <a:t>》</a:t>
            </a:r>
            <a:r>
              <a:rPr lang="zh-CN" altLang="en-US" sz="3600" baseline="30000" dirty="0" smtClean="0">
                <a:latin typeface="华文细黑" pitchFamily="2" charset="-122"/>
                <a:ea typeface="华文细黑" pitchFamily="2" charset="-122"/>
              </a:rPr>
              <a:t> </a:t>
            </a:r>
            <a:endParaRPr lang="zh-CN" altLang="en-US" sz="3600" dirty="0" smtClean="0">
              <a:latin typeface="华文细黑" pitchFamily="2" charset="-122"/>
              <a:ea typeface="华文细黑" pitchFamily="2" charset="-122"/>
            </a:endParaRPr>
          </a:p>
          <a:p>
            <a:pPr>
              <a:lnSpc>
                <a:spcPct val="150000"/>
              </a:lnSpc>
            </a:pPr>
            <a:r>
              <a:rPr lang="zh-CN" altLang="en-US" sz="3600" dirty="0" smtClean="0">
                <a:latin typeface="华文细黑" pitchFamily="2" charset="-122"/>
                <a:ea typeface="华文细黑" pitchFamily="2" charset="-122"/>
              </a:rPr>
              <a:t>     清</a:t>
            </a:r>
            <a:r>
              <a:rPr lang="en-US" altLang="zh-CN" sz="3600" dirty="0" smtClean="0">
                <a:latin typeface="华文细黑" pitchFamily="2" charset="-122"/>
                <a:ea typeface="华文细黑" pitchFamily="2" charset="-122"/>
              </a:rPr>
              <a:t>·</a:t>
            </a:r>
            <a:r>
              <a:rPr lang="zh-CN" altLang="en-US" sz="3600" dirty="0" smtClean="0">
                <a:latin typeface="华文细黑" pitchFamily="2" charset="-122"/>
                <a:ea typeface="华文细黑" pitchFamily="2" charset="-122"/>
              </a:rPr>
              <a:t>谭嗣同</a:t>
            </a:r>
          </a:p>
          <a:p>
            <a:pPr>
              <a:lnSpc>
                <a:spcPct val="150000"/>
              </a:lnSpc>
            </a:pPr>
            <a:r>
              <a:rPr lang="zh-CN" altLang="en-US" sz="3600" dirty="0" smtClean="0">
                <a:latin typeface="华文细黑" pitchFamily="2" charset="-122"/>
                <a:ea typeface="华文细黑" pitchFamily="2" charset="-122"/>
              </a:rPr>
              <a:t>终古高云簇此城，</a:t>
            </a:r>
          </a:p>
          <a:p>
            <a:pPr>
              <a:lnSpc>
                <a:spcPct val="150000"/>
              </a:lnSpc>
            </a:pPr>
            <a:r>
              <a:rPr lang="zh-CN" altLang="en-US" sz="3600" dirty="0" smtClean="0">
                <a:latin typeface="华文细黑" pitchFamily="2" charset="-122"/>
                <a:ea typeface="华文细黑" pitchFamily="2" charset="-122"/>
              </a:rPr>
              <a:t>秋风吹散马蹄声。</a:t>
            </a:r>
          </a:p>
          <a:p>
            <a:pPr>
              <a:lnSpc>
                <a:spcPct val="150000"/>
              </a:lnSpc>
            </a:pPr>
            <a:r>
              <a:rPr lang="zh-CN" altLang="en-US" sz="3600" dirty="0" smtClean="0">
                <a:latin typeface="华文细黑" pitchFamily="2" charset="-122"/>
                <a:ea typeface="华文细黑" pitchFamily="2" charset="-122"/>
              </a:rPr>
              <a:t>河流大野犹嫌束，</a:t>
            </a:r>
          </a:p>
          <a:p>
            <a:pPr>
              <a:lnSpc>
                <a:spcPct val="150000"/>
              </a:lnSpc>
            </a:pPr>
            <a:r>
              <a:rPr lang="zh-CN" altLang="en-US" sz="3600" dirty="0" smtClean="0">
                <a:latin typeface="华文细黑" pitchFamily="2" charset="-122"/>
                <a:ea typeface="华文细黑" pitchFamily="2" charset="-122"/>
              </a:rPr>
              <a:t>山入潼关不解平</a:t>
            </a:r>
            <a:r>
              <a:rPr lang="zh-CN" altLang="en-US" sz="3600" baseline="300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a:t>
            </a:r>
            <a:endParaRPr lang="zh-CN" altLang="en-US" sz="3600" dirty="0">
              <a:latin typeface="华文细黑" pitchFamily="2" charset="-122"/>
              <a:ea typeface="华文细黑" pitchFamily="2" charset="-122"/>
            </a:endParaRPr>
          </a:p>
        </p:txBody>
      </p:sp>
      <p:pic>
        <p:nvPicPr>
          <p:cNvPr id="4" name="Picture 2" descr="http://images.69ys.com/paimai/2016/4/9/1521/paipin/201604091202451945133273.jpg"/>
          <p:cNvPicPr>
            <a:picLocks noChangeAspect="1" noChangeArrowheads="1"/>
          </p:cNvPicPr>
          <p:nvPr/>
        </p:nvPicPr>
        <p:blipFill>
          <a:blip r:embed="rId2" cstate="print"/>
          <a:srcRect/>
          <a:stretch>
            <a:fillRect/>
          </a:stretch>
        </p:blipFill>
        <p:spPr bwMode="auto">
          <a:xfrm>
            <a:off x="4932040" y="1916832"/>
            <a:ext cx="3842382" cy="2867472"/>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www.sxdaily.com.cn/NMediaFile/2016/0707/SXRB201607071113411905406874379.jpg"/>
          <p:cNvPicPr>
            <a:picLocks noChangeAspect="1" noChangeArrowheads="1"/>
          </p:cNvPicPr>
          <p:nvPr/>
        </p:nvPicPr>
        <p:blipFill>
          <a:blip r:embed="rId2" cstate="print"/>
          <a:srcRect/>
          <a:stretch>
            <a:fillRect/>
          </a:stretch>
        </p:blipFill>
        <p:spPr bwMode="auto">
          <a:xfrm>
            <a:off x="0" y="1268760"/>
            <a:ext cx="9144000" cy="2952328"/>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images.69ys.com/paimai/2016/4/9/1521/paipin/201604091202451945133273.jpg"/>
          <p:cNvPicPr>
            <a:picLocks noChangeAspect="1" noChangeArrowheads="1"/>
          </p:cNvPicPr>
          <p:nvPr/>
        </p:nvPicPr>
        <p:blipFill>
          <a:blip r:embed="rId2" cstate="print"/>
          <a:srcRect/>
          <a:stretch>
            <a:fillRect/>
          </a:stretch>
        </p:blipFill>
        <p:spPr bwMode="auto">
          <a:xfrm>
            <a:off x="395536" y="404664"/>
            <a:ext cx="8280920" cy="6179840"/>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611560" y="1268760"/>
            <a:ext cx="7992888" cy="3755816"/>
          </a:xfrm>
          <a:prstGeom prst="rect">
            <a:avLst/>
          </a:prstGeom>
          <a:solidFill>
            <a:srgbClr val="F0EFE2"/>
          </a:solidFill>
          <a:ln w="9525">
            <a:noFill/>
            <a:miter lim="800000"/>
            <a:headEnd/>
            <a:tailEnd/>
          </a:ln>
          <a:effectLst/>
        </p:spPr>
        <p:txBody>
          <a:bodyPr vert="horz" wrap="square" lIns="33327" tIns="61893" rIns="0" bIns="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3200" b="1" i="0" u="none"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创作背景</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sz="3200" b="0" i="0" u="sng"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　　公元</a:t>
            </a:r>
            <a:r>
              <a:rPr kumimoji="0" lang="zh-CN" altLang="zh-CN" sz="3200" b="0" i="0" u="sng"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1882</a:t>
            </a:r>
            <a:r>
              <a:rPr kumimoji="0" lang="zh-CN" sz="3200" b="0" i="0" u="sng"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年秋，</a:t>
            </a:r>
            <a:r>
              <a:rPr kumimoji="0" lang="zh-CN" sz="3200" b="0" i="0" u="sng" strike="noStrike" cap="none" normalizeH="0" baseline="0" dirty="0" smtClean="0">
                <a:ln>
                  <a:noFill/>
                </a:ln>
                <a:solidFill>
                  <a:srgbClr val="C00000"/>
                </a:solidFill>
                <a:effectLst/>
                <a:latin typeface="华文细黑" pitchFamily="2" charset="-122"/>
                <a:ea typeface="华文细黑" pitchFamily="2" charset="-122"/>
                <a:cs typeface="宋体" pitchFamily="2" charset="-122"/>
              </a:rPr>
              <a:t>十四岁</a:t>
            </a:r>
            <a:r>
              <a:rPr kumimoji="0" lang="zh-CN" sz="3200" b="0" i="0" u="sng"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的</a:t>
            </a:r>
            <a:r>
              <a:rPr kumimoji="0" lang="zh-CN" sz="3200" b="0" i="0" u="sng" strike="noStrike" cap="none" normalizeH="0" baseline="0" dirty="0" smtClean="0">
                <a:ln>
                  <a:noFill/>
                </a:ln>
                <a:solidFill>
                  <a:srgbClr val="19537D"/>
                </a:solidFill>
                <a:effectLst/>
                <a:latin typeface="华文细黑" pitchFamily="2" charset="-122"/>
                <a:ea typeface="华文细黑" pitchFamily="2" charset="-122"/>
                <a:cs typeface="宋体" pitchFamily="2" charset="-122"/>
                <a:hlinkClick r:id="rId2"/>
              </a:rPr>
              <a:t>谭嗣同</a:t>
            </a:r>
            <a:r>
              <a:rPr kumimoji="0" lang="zh-CN" sz="3200" b="0" i="0" u="none"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a:t>
            </a:r>
            <a:r>
              <a:rPr kumimoji="0" lang="zh-CN" altLang="zh-CN" sz="3200" b="0" i="0" u="none"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1865—1898</a:t>
            </a:r>
            <a:r>
              <a:rPr kumimoji="0" lang="zh-CN" sz="3200" b="0" i="0" u="none"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），从湖南故乡赴甘肃兰州父亲任所途中，经过陕西潼关，在这里饱览了一番北国山河的壮丽风采</a:t>
            </a:r>
            <a:r>
              <a:rPr kumimoji="0" lang="zh-CN" sz="3200" b="0" i="0" u="none"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a:t>
            </a:r>
            <a:r>
              <a:rPr kumimoji="0" lang="zh-CN" sz="3200" b="0" i="0" strike="noStrike" cap="none" normalizeH="0" baseline="0" dirty="0" smtClean="0">
                <a:ln>
                  <a:noFill/>
                </a:ln>
                <a:effectLst/>
                <a:latin typeface="华文细黑" pitchFamily="2" charset="-122"/>
                <a:ea typeface="华文细黑" pitchFamily="2" charset="-122"/>
                <a:cs typeface="宋体" pitchFamily="2" charset="-122"/>
              </a:rPr>
              <a:t>作此诗。 </a:t>
            </a:r>
            <a:endParaRPr kumimoji="0" lang="zh-CN" sz="3200" b="1" i="0" strike="noStrike" cap="none" normalizeH="0" baseline="0" dirty="0" smtClean="0">
              <a:ln>
                <a:noFill/>
              </a:ln>
              <a:effectLst/>
              <a:latin typeface="华文细黑" pitchFamily="2" charset="-122"/>
              <a:ea typeface="华文细黑" pitchFamily="2" charset="-122"/>
              <a:cs typeface="宋体" pitchFamily="2" charset="-122"/>
            </a:endParaRPr>
          </a:p>
        </p:txBody>
      </p:sp>
      <p:pic>
        <p:nvPicPr>
          <p:cNvPr id="96258" name="Picture 2" descr="https://so.gushiwen.org/img/speaker.png"/>
          <p:cNvPicPr>
            <a:picLocks noChangeAspect="1" noChangeArrowheads="1"/>
          </p:cNvPicPr>
          <p:nvPr/>
        </p:nvPicPr>
        <p:blipFill>
          <a:blip r:embed="rId3" cstate="print"/>
          <a:srcRect/>
          <a:stretch>
            <a:fillRect/>
          </a:stretch>
        </p:blipFill>
        <p:spPr bwMode="auto">
          <a:xfrm>
            <a:off x="68263" y="198438"/>
            <a:ext cx="152400" cy="1524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404664"/>
            <a:ext cx="7632848"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b="1" dirty="0">
                <a:solidFill>
                  <a:srgbClr val="FF0000"/>
                </a:solidFill>
                <a:latin typeface="宋体" pitchFamily="2" charset="-122"/>
                <a:ea typeface="宋体" pitchFamily="2" charset="-122"/>
              </a:rPr>
              <a:t>创作背景</a:t>
            </a:r>
          </a:p>
          <a:p>
            <a:pPr>
              <a:lnSpc>
                <a:spcPct val="150000"/>
              </a:lnSpc>
            </a:pPr>
            <a:r>
              <a:rPr lang="zh-CN" altLang="en-US" sz="2800" b="1" dirty="0" smtClean="0">
                <a:latin typeface="宋体" pitchFamily="2" charset="-122"/>
                <a:ea typeface="宋体" pitchFamily="2" charset="-122"/>
              </a:rPr>
              <a:t>此</a:t>
            </a:r>
            <a:r>
              <a:rPr lang="zh-CN" altLang="en-US" sz="2800" b="1" dirty="0">
                <a:latin typeface="宋体" pitchFamily="2" charset="-122"/>
                <a:ea typeface="宋体" pitchFamily="2" charset="-122"/>
              </a:rPr>
              <a:t>诗是李白初离蜀地时的作品，大约作于开元十二年（</a:t>
            </a:r>
            <a:r>
              <a:rPr lang="en-US" altLang="zh-CN" sz="2800" b="1" dirty="0">
                <a:latin typeface="宋体" pitchFamily="2" charset="-122"/>
                <a:ea typeface="宋体" pitchFamily="2" charset="-122"/>
              </a:rPr>
              <a:t>724</a:t>
            </a:r>
            <a:r>
              <a:rPr lang="zh-CN" altLang="en-US" sz="2800" b="1" dirty="0">
                <a:latin typeface="宋体" pitchFamily="2" charset="-122"/>
                <a:ea typeface="宋体" pitchFamily="2" charset="-122"/>
              </a:rPr>
              <a:t>年）秋天。当时李白“仗剑去国，辞亲远游”，</a:t>
            </a:r>
            <a:r>
              <a:rPr lang="zh-CN" altLang="en-US" sz="2800" b="1" u="sng" dirty="0">
                <a:solidFill>
                  <a:srgbClr val="FF0000"/>
                </a:solidFill>
                <a:latin typeface="宋体" pitchFamily="2" charset="-122"/>
                <a:ea typeface="宋体" pitchFamily="2" charset="-122"/>
              </a:rPr>
              <a:t>在离开蜀中赴长江中下游的舟行途中，写下此诗。</a:t>
            </a:r>
            <a:r>
              <a:rPr lang="zh-CN" altLang="en-US" sz="2800" b="1" dirty="0">
                <a:latin typeface="宋体" pitchFamily="2" charset="-122"/>
                <a:ea typeface="宋体" pitchFamily="2" charset="-122"/>
              </a:rPr>
              <a:t>峨眉山是蜀中大山，也是蜀地的代称。李白是蜀人，因此峨眉山月也就是故园之月。</a:t>
            </a:r>
            <a:r>
              <a:rPr lang="zh-CN" altLang="en-US" sz="2800" b="1" baseline="30000" dirty="0">
                <a:latin typeface="宋体" pitchFamily="2" charset="-122"/>
                <a:ea typeface="宋体" pitchFamily="2" charset="-122"/>
              </a:rPr>
              <a:t> </a:t>
            </a:r>
            <a:endParaRPr lang="zh-CN" altLang="en-US" sz="2800" b="1" dirty="0">
              <a:latin typeface="宋体" pitchFamily="2" charset="-122"/>
              <a:ea typeface="宋体" pitchFamily="2" charset="-122"/>
            </a:endParaRPr>
          </a:p>
          <a:p>
            <a:pPr>
              <a:lnSpc>
                <a:spcPct val="150000"/>
              </a:lnSpc>
            </a:pPr>
            <a:r>
              <a:rPr lang="zh-CN" altLang="en-US" sz="2800" b="1" dirty="0">
                <a:latin typeface="宋体" pitchFamily="2" charset="-122"/>
                <a:ea typeface="宋体" pitchFamily="2" charset="-122"/>
              </a:rPr>
              <a:t/>
            </a:r>
            <a:br>
              <a:rPr lang="zh-CN" altLang="en-US" sz="2800" b="1" dirty="0">
                <a:latin typeface="宋体" pitchFamily="2" charset="-122"/>
                <a:ea typeface="宋体" pitchFamily="2" charset="-122"/>
              </a:rPr>
            </a:br>
            <a:endParaRPr lang="zh-CN" altLang="en-US" sz="2800"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352928" cy="181588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dirty="0" smtClean="0">
                <a:solidFill>
                  <a:srgbClr val="3333FF"/>
                </a:solidFill>
                <a:latin typeface="华文细黑" pitchFamily="2" charset="-122"/>
                <a:ea typeface="华文细黑" pitchFamily="2" charset="-122"/>
              </a:rPr>
              <a:t>注释</a:t>
            </a:r>
            <a:r>
              <a:rPr lang="zh-CN" altLang="en-US" sz="2800" dirty="0" smtClean="0">
                <a:solidFill>
                  <a:srgbClr val="3333FF"/>
                </a:solidFill>
                <a:latin typeface="华文细黑" pitchFamily="2" charset="-122"/>
                <a:ea typeface="华文细黑" pitchFamily="2" charset="-122"/>
              </a:rPr>
              <a:t>：</a:t>
            </a:r>
            <a:endParaRPr lang="zh-CN" altLang="en-US" sz="2800" dirty="0" smtClean="0">
              <a:solidFill>
                <a:srgbClr val="3333FF"/>
              </a:solidFill>
              <a:latin typeface="华文细黑" pitchFamily="2" charset="-122"/>
              <a:ea typeface="华文细黑" pitchFamily="2" charset="-122"/>
            </a:endParaRPr>
          </a:p>
          <a:p>
            <a:r>
              <a:rPr lang="zh-CN" altLang="en-US" sz="2800" dirty="0" smtClean="0">
                <a:solidFill>
                  <a:srgbClr val="3333FF"/>
                </a:solidFill>
                <a:latin typeface="华文细黑" pitchFamily="2" charset="-122"/>
                <a:ea typeface="华文细黑" pitchFamily="2" charset="-122"/>
              </a:rPr>
              <a:t>潼关：在今陕西，关城地势险峻，自古即为要塞。</a:t>
            </a:r>
          </a:p>
          <a:p>
            <a:r>
              <a:rPr lang="zh-CN" altLang="en-US" sz="2800" dirty="0" smtClean="0">
                <a:solidFill>
                  <a:srgbClr val="C00000"/>
                </a:solidFill>
                <a:latin typeface="华文细黑" pitchFamily="2" charset="-122"/>
                <a:ea typeface="华文细黑" pitchFamily="2" charset="-122"/>
              </a:rPr>
              <a:t>终古</a:t>
            </a:r>
            <a:r>
              <a:rPr lang="zh-CN" altLang="en-US" sz="2800" dirty="0" smtClean="0">
                <a:solidFill>
                  <a:schemeClr val="tx1"/>
                </a:solidFill>
                <a:latin typeface="华文细黑" pitchFamily="2" charset="-122"/>
                <a:ea typeface="华文细黑" pitchFamily="2" charset="-122"/>
              </a:rPr>
              <a:t>：久远；</a:t>
            </a:r>
            <a:r>
              <a:rPr lang="zh-CN" altLang="en-US" sz="2800" dirty="0" smtClean="0">
                <a:solidFill>
                  <a:srgbClr val="C00000"/>
                </a:solidFill>
                <a:latin typeface="华文细黑" pitchFamily="2" charset="-122"/>
                <a:ea typeface="华文细黑" pitchFamily="2" charset="-122"/>
              </a:rPr>
              <a:t>解：</a:t>
            </a:r>
            <a:r>
              <a:rPr lang="zh-CN" altLang="en-US" sz="2800" dirty="0" smtClean="0">
                <a:solidFill>
                  <a:schemeClr val="tx1"/>
                </a:solidFill>
                <a:latin typeface="华文细黑" pitchFamily="2" charset="-122"/>
                <a:ea typeface="华文细黑" pitchFamily="2" charset="-122"/>
              </a:rPr>
              <a:t>懂得；</a:t>
            </a:r>
            <a:r>
              <a:rPr lang="zh-CN" altLang="en-US" sz="2800" dirty="0" smtClean="0">
                <a:solidFill>
                  <a:srgbClr val="C00000"/>
                </a:solidFill>
                <a:latin typeface="华文细黑" pitchFamily="2" charset="-122"/>
                <a:ea typeface="华文细黑" pitchFamily="2" charset="-122"/>
              </a:rPr>
              <a:t>束：</a:t>
            </a:r>
            <a:r>
              <a:rPr lang="zh-CN" altLang="en-US" sz="2800" dirty="0" smtClean="0">
                <a:solidFill>
                  <a:schemeClr val="tx1"/>
                </a:solidFill>
                <a:latin typeface="华文细黑" pitchFamily="2" charset="-122"/>
                <a:ea typeface="华文细黑" pitchFamily="2" charset="-122"/>
              </a:rPr>
              <a:t>拘束；</a:t>
            </a:r>
            <a:r>
              <a:rPr lang="zh-CN" altLang="en-US" sz="2800" dirty="0" smtClean="0">
                <a:solidFill>
                  <a:srgbClr val="C00000"/>
                </a:solidFill>
                <a:latin typeface="华文细黑" pitchFamily="2" charset="-122"/>
                <a:ea typeface="华文细黑" pitchFamily="2" charset="-122"/>
              </a:rPr>
              <a:t>簇：</a:t>
            </a:r>
            <a:r>
              <a:rPr lang="zh-CN" altLang="en-US" sz="2800" dirty="0" smtClean="0">
                <a:solidFill>
                  <a:schemeClr val="tx1"/>
                </a:solidFill>
                <a:latin typeface="华文细黑" pitchFamily="2" charset="-122"/>
                <a:ea typeface="华文细黑" pitchFamily="2" charset="-122"/>
              </a:rPr>
              <a:t>簇拥</a:t>
            </a:r>
            <a:endParaRPr lang="en-US" altLang="zh-CN" sz="2800" dirty="0" smtClean="0">
              <a:solidFill>
                <a:schemeClr val="tx1"/>
              </a:solidFill>
              <a:latin typeface="华文细黑" pitchFamily="2" charset="-122"/>
              <a:ea typeface="华文细黑" pitchFamily="2" charset="-122"/>
            </a:endParaRPr>
          </a:p>
          <a:p>
            <a:r>
              <a:rPr lang="zh-CN" altLang="en-US" sz="2800" dirty="0" smtClean="0">
                <a:solidFill>
                  <a:srgbClr val="C00000"/>
                </a:solidFill>
                <a:latin typeface="华文细黑" pitchFamily="2" charset="-122"/>
                <a:ea typeface="华文细黑" pitchFamily="2" charset="-122"/>
              </a:rPr>
              <a:t>   </a:t>
            </a:r>
            <a:r>
              <a:rPr lang="zh-CN" altLang="en-US" sz="2800" dirty="0" smtClean="0">
                <a:solidFill>
                  <a:srgbClr val="C00000"/>
                </a:solidFill>
                <a:latin typeface="华文细黑" pitchFamily="2" charset="-122"/>
                <a:ea typeface="华文细黑" pitchFamily="2" charset="-122"/>
              </a:rPr>
              <a:t> </a:t>
            </a:r>
            <a:r>
              <a:rPr lang="zh-CN" altLang="en-US" sz="2800" dirty="0" smtClean="0">
                <a:solidFill>
                  <a:srgbClr val="C00000"/>
                </a:solidFill>
                <a:latin typeface="华文细黑" pitchFamily="2" charset="-122"/>
                <a:ea typeface="华文细黑" pitchFamily="2" charset="-122"/>
              </a:rPr>
              <a:t>平</a:t>
            </a:r>
            <a:r>
              <a:rPr lang="zh-CN" altLang="en-US" sz="2800" dirty="0" smtClean="0">
                <a:solidFill>
                  <a:schemeClr val="tx1"/>
                </a:solidFill>
                <a:latin typeface="华文细黑" pitchFamily="2" charset="-122"/>
                <a:ea typeface="华文细黑" pitchFamily="2" charset="-122"/>
              </a:rPr>
              <a:t>：平坦；</a:t>
            </a:r>
            <a:r>
              <a:rPr lang="zh-CN" altLang="en-US" sz="2800" dirty="0" smtClean="0">
                <a:solidFill>
                  <a:srgbClr val="C00000"/>
                </a:solidFill>
                <a:latin typeface="华文细黑" pitchFamily="2" charset="-122"/>
                <a:ea typeface="华文细黑" pitchFamily="2" charset="-122"/>
              </a:rPr>
              <a:t>河：</a:t>
            </a:r>
            <a:r>
              <a:rPr lang="zh-CN" altLang="en-US" sz="2800" dirty="0" smtClean="0">
                <a:solidFill>
                  <a:schemeClr val="tx1"/>
                </a:solidFill>
                <a:latin typeface="华文细黑" pitchFamily="2" charset="-122"/>
                <a:ea typeface="华文细黑" pitchFamily="2" charset="-122"/>
              </a:rPr>
              <a:t>黄河</a:t>
            </a:r>
            <a:endParaRPr lang="zh-CN" altLang="en-US" sz="2800" dirty="0" smtClean="0">
              <a:solidFill>
                <a:schemeClr val="tx1"/>
              </a:solidFill>
              <a:latin typeface="华文细黑" pitchFamily="2" charset="-122"/>
              <a:ea typeface="华文细黑" pitchFamily="2" charset="-122"/>
            </a:endParaRPr>
          </a:p>
        </p:txBody>
      </p:sp>
      <p:sp>
        <p:nvSpPr>
          <p:cNvPr id="4" name="矩形 3"/>
          <p:cNvSpPr/>
          <p:nvPr/>
        </p:nvSpPr>
        <p:spPr>
          <a:xfrm>
            <a:off x="2339752" y="2708920"/>
            <a:ext cx="4104456"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36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潼关</a:t>
            </a:r>
            <a:r>
              <a:rPr lang="en-US" altLang="zh-CN" sz="3600" dirty="0" smtClean="0">
                <a:latin typeface="华文细黑" pitchFamily="2" charset="-122"/>
                <a:ea typeface="华文细黑" pitchFamily="2" charset="-122"/>
              </a:rPr>
              <a:t>》</a:t>
            </a:r>
            <a:r>
              <a:rPr lang="zh-CN" altLang="en-US" sz="3600" baseline="30000" dirty="0" smtClean="0">
                <a:latin typeface="华文细黑" pitchFamily="2" charset="-122"/>
                <a:ea typeface="华文细黑" pitchFamily="2" charset="-122"/>
              </a:rPr>
              <a:t> </a:t>
            </a:r>
            <a:endParaRPr lang="zh-CN" altLang="en-US" sz="3600" dirty="0" smtClean="0">
              <a:latin typeface="华文细黑" pitchFamily="2" charset="-122"/>
              <a:ea typeface="华文细黑" pitchFamily="2" charset="-122"/>
            </a:endParaRPr>
          </a:p>
          <a:p>
            <a:r>
              <a:rPr lang="zh-CN" altLang="en-US" sz="3600" dirty="0" smtClean="0">
                <a:latin typeface="华文细黑" pitchFamily="2" charset="-122"/>
                <a:ea typeface="华文细黑" pitchFamily="2" charset="-122"/>
              </a:rPr>
              <a:t>     清</a:t>
            </a:r>
            <a:r>
              <a:rPr lang="en-US" altLang="zh-CN" sz="3600" dirty="0" smtClean="0">
                <a:latin typeface="华文细黑" pitchFamily="2" charset="-122"/>
                <a:ea typeface="华文细黑" pitchFamily="2" charset="-122"/>
              </a:rPr>
              <a:t>·</a:t>
            </a:r>
            <a:r>
              <a:rPr lang="zh-CN" altLang="en-US" sz="3600" dirty="0" smtClean="0">
                <a:latin typeface="华文细黑" pitchFamily="2" charset="-122"/>
                <a:ea typeface="华文细黑" pitchFamily="2" charset="-122"/>
              </a:rPr>
              <a:t>谭嗣同</a:t>
            </a:r>
          </a:p>
          <a:p>
            <a:r>
              <a:rPr lang="zh-CN" altLang="en-US" sz="3600" dirty="0" smtClean="0">
                <a:latin typeface="华文细黑" pitchFamily="2" charset="-122"/>
                <a:ea typeface="华文细黑" pitchFamily="2" charset="-122"/>
              </a:rPr>
              <a:t>终古高云簇此城，</a:t>
            </a:r>
          </a:p>
          <a:p>
            <a:r>
              <a:rPr lang="zh-CN" altLang="en-US" sz="3600" dirty="0" smtClean="0">
                <a:latin typeface="华文细黑" pitchFamily="2" charset="-122"/>
                <a:ea typeface="华文细黑" pitchFamily="2" charset="-122"/>
              </a:rPr>
              <a:t>秋风吹散马蹄声。</a:t>
            </a:r>
          </a:p>
          <a:p>
            <a:r>
              <a:rPr lang="zh-CN" altLang="en-US" sz="3600" dirty="0" smtClean="0">
                <a:latin typeface="华文细黑" pitchFamily="2" charset="-122"/>
                <a:ea typeface="华文细黑" pitchFamily="2" charset="-122"/>
              </a:rPr>
              <a:t>河流大野犹嫌束，</a:t>
            </a:r>
          </a:p>
          <a:p>
            <a:r>
              <a:rPr lang="zh-CN" altLang="en-US" sz="3600" dirty="0" smtClean="0">
                <a:latin typeface="华文细黑" pitchFamily="2" charset="-122"/>
                <a:ea typeface="华文细黑" pitchFamily="2" charset="-122"/>
              </a:rPr>
              <a:t>山入潼关不解平</a:t>
            </a:r>
            <a:r>
              <a:rPr lang="zh-CN" altLang="en-US" sz="3600" baseline="300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a:t>
            </a:r>
            <a:endParaRPr lang="zh-CN" altLang="en-US" sz="36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3212976"/>
            <a:ext cx="8352928" cy="33239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en-US" sz="2800" b="1" dirty="0" smtClean="0">
                <a:solidFill>
                  <a:srgbClr val="3333FF"/>
                </a:solidFill>
                <a:latin typeface="华文楷体" pitchFamily="2" charset="-122"/>
                <a:ea typeface="华文楷体" pitchFamily="2" charset="-122"/>
              </a:rPr>
              <a:t>译文：</a:t>
            </a:r>
            <a:endParaRPr lang="en-US" altLang="zh-CN" sz="2800" b="1" dirty="0" smtClean="0">
              <a:solidFill>
                <a:srgbClr val="3333FF"/>
              </a:solidFill>
              <a:latin typeface="华文楷体" pitchFamily="2" charset="-122"/>
              <a:ea typeface="华文楷体" pitchFamily="2" charset="-122"/>
            </a:endParaRPr>
          </a:p>
          <a:p>
            <a:pPr>
              <a:lnSpc>
                <a:spcPct val="150000"/>
              </a:lnSpc>
            </a:pPr>
            <a:r>
              <a:rPr lang="zh-CN" altLang="en-US" sz="2800" b="1" dirty="0" smtClean="0">
                <a:solidFill>
                  <a:srgbClr val="3333FF"/>
                </a:solidFill>
                <a:latin typeface="华文楷体" pitchFamily="2" charset="-122"/>
                <a:ea typeface="华文楷体" pitchFamily="2" charset="-122"/>
              </a:rPr>
              <a:t>久远的高云拥簇</a:t>
            </a:r>
            <a:r>
              <a:rPr lang="zh-CN" altLang="en-US" sz="2800" b="1" dirty="0" smtClean="0">
                <a:solidFill>
                  <a:srgbClr val="3333FF"/>
                </a:solidFill>
                <a:latin typeface="华文楷体" pitchFamily="2" charset="-122"/>
                <a:ea typeface="华文楷体" pitchFamily="2" charset="-122"/>
              </a:rPr>
              <a:t>着潼关这座城，</a:t>
            </a:r>
            <a:endParaRPr lang="en-US" altLang="zh-CN" sz="2800" b="1" dirty="0" smtClean="0">
              <a:solidFill>
                <a:srgbClr val="3333FF"/>
              </a:solidFill>
              <a:latin typeface="华文楷体" pitchFamily="2" charset="-122"/>
              <a:ea typeface="华文楷体" pitchFamily="2" charset="-122"/>
            </a:endParaRPr>
          </a:p>
          <a:p>
            <a:pPr>
              <a:lnSpc>
                <a:spcPct val="150000"/>
              </a:lnSpc>
            </a:pPr>
            <a:r>
              <a:rPr lang="zh-CN" altLang="en-US" sz="2800" b="1" dirty="0" smtClean="0">
                <a:solidFill>
                  <a:srgbClr val="3333FF"/>
                </a:solidFill>
                <a:latin typeface="华文楷体" pitchFamily="2" charset="-122"/>
                <a:ea typeface="华文楷体" pitchFamily="2" charset="-122"/>
              </a:rPr>
              <a:t>清脆</a:t>
            </a:r>
            <a:r>
              <a:rPr lang="zh-CN" altLang="en-US" sz="2800" b="1" dirty="0" smtClean="0">
                <a:solidFill>
                  <a:srgbClr val="3333FF"/>
                </a:solidFill>
                <a:latin typeface="华文楷体" pitchFamily="2" charset="-122"/>
                <a:ea typeface="华文楷体" pitchFamily="2" charset="-122"/>
              </a:rPr>
              <a:t>的马蹄声被猎猎秋风吹散</a:t>
            </a:r>
            <a:r>
              <a:rPr lang="zh-CN" altLang="en-US" sz="2800" b="1" dirty="0" smtClean="0">
                <a:solidFill>
                  <a:srgbClr val="3333FF"/>
                </a:solidFill>
                <a:latin typeface="华文楷体" pitchFamily="2" charset="-122"/>
                <a:ea typeface="华文楷体" pitchFamily="2" charset="-122"/>
              </a:rPr>
              <a:t>。</a:t>
            </a:r>
            <a:endParaRPr lang="en-US" altLang="zh-CN" sz="2800" b="1" dirty="0" smtClean="0">
              <a:solidFill>
                <a:srgbClr val="3333FF"/>
              </a:solidFill>
              <a:latin typeface="华文楷体" pitchFamily="2" charset="-122"/>
              <a:ea typeface="华文楷体" pitchFamily="2" charset="-122"/>
            </a:endParaRPr>
          </a:p>
          <a:p>
            <a:pPr>
              <a:lnSpc>
                <a:spcPct val="150000"/>
              </a:lnSpc>
            </a:pPr>
            <a:r>
              <a:rPr lang="zh-CN" altLang="en-US" sz="2800" b="1" dirty="0" smtClean="0">
                <a:solidFill>
                  <a:srgbClr val="3333FF"/>
                </a:solidFill>
                <a:latin typeface="华文楷体" pitchFamily="2" charset="-122"/>
                <a:ea typeface="华文楷体" pitchFamily="2" charset="-122"/>
              </a:rPr>
              <a:t>黄河流</a:t>
            </a:r>
            <a:r>
              <a:rPr lang="zh-CN" altLang="en-US" sz="2800" b="1" dirty="0" smtClean="0">
                <a:solidFill>
                  <a:srgbClr val="3333FF"/>
                </a:solidFill>
                <a:latin typeface="华文楷体" pitchFamily="2" charset="-122"/>
                <a:ea typeface="华文楷体" pitchFamily="2" charset="-122"/>
              </a:rPr>
              <a:t>入大</a:t>
            </a:r>
            <a:r>
              <a:rPr lang="zh-CN" altLang="en-US" sz="2800" b="1" dirty="0" smtClean="0">
                <a:solidFill>
                  <a:srgbClr val="3333FF"/>
                </a:solidFill>
                <a:latin typeface="华文楷体" pitchFamily="2" charset="-122"/>
                <a:ea typeface="华文楷体" pitchFamily="2" charset="-122"/>
              </a:rPr>
              <a:t>荒野还嫌</a:t>
            </a:r>
            <a:r>
              <a:rPr lang="zh-CN" altLang="en-US" sz="2800" b="1" dirty="0" smtClean="0">
                <a:solidFill>
                  <a:srgbClr val="3333FF"/>
                </a:solidFill>
                <a:latin typeface="华文楷体" pitchFamily="2" charset="-122"/>
                <a:ea typeface="华文楷体" pitchFamily="2" charset="-122"/>
              </a:rPr>
              <a:t>拘束</a:t>
            </a:r>
            <a:r>
              <a:rPr lang="zh-CN" altLang="en-US" sz="2800" b="1" dirty="0" smtClean="0">
                <a:solidFill>
                  <a:srgbClr val="3333FF"/>
                </a:solidFill>
                <a:latin typeface="华文楷体" pitchFamily="2" charset="-122"/>
                <a:ea typeface="华文楷体" pitchFamily="2" charset="-122"/>
              </a:rPr>
              <a:t>，</a:t>
            </a:r>
            <a:endParaRPr lang="en-US" altLang="zh-CN" sz="2800" b="1" dirty="0" smtClean="0">
              <a:solidFill>
                <a:srgbClr val="3333FF"/>
              </a:solidFill>
              <a:latin typeface="华文楷体" pitchFamily="2" charset="-122"/>
              <a:ea typeface="华文楷体" pitchFamily="2" charset="-122"/>
            </a:endParaRPr>
          </a:p>
          <a:p>
            <a:pPr>
              <a:lnSpc>
                <a:spcPct val="150000"/>
              </a:lnSpc>
            </a:pPr>
            <a:r>
              <a:rPr lang="zh-CN" altLang="en-US" sz="2800" b="1" dirty="0" smtClean="0">
                <a:solidFill>
                  <a:srgbClr val="3333FF"/>
                </a:solidFill>
                <a:latin typeface="华文楷体" pitchFamily="2" charset="-122"/>
                <a:ea typeface="华文楷体" pitchFamily="2" charset="-122"/>
              </a:rPr>
              <a:t>秦岭</a:t>
            </a:r>
            <a:r>
              <a:rPr lang="zh-CN" altLang="en-US" sz="2800" b="1" dirty="0" smtClean="0">
                <a:solidFill>
                  <a:srgbClr val="3333FF"/>
                </a:solidFill>
                <a:latin typeface="华文楷体" pitchFamily="2" charset="-122"/>
                <a:ea typeface="华文楷体" pitchFamily="2" charset="-122"/>
              </a:rPr>
              <a:t>山脉进入潼关也</a:t>
            </a:r>
            <a:r>
              <a:rPr lang="zh-CN" altLang="en-US" sz="2800" b="1" dirty="0" smtClean="0">
                <a:solidFill>
                  <a:srgbClr val="3333FF"/>
                </a:solidFill>
                <a:latin typeface="华文楷体" pitchFamily="2" charset="-122"/>
                <a:ea typeface="华文楷体" pitchFamily="2" charset="-122"/>
              </a:rPr>
              <a:t>不知道什么是平坦</a:t>
            </a:r>
            <a:r>
              <a:rPr lang="zh-CN" altLang="en-US" sz="2800" b="1" dirty="0" smtClean="0">
                <a:solidFill>
                  <a:srgbClr val="3333FF"/>
                </a:solidFill>
                <a:latin typeface="华文楷体" pitchFamily="2" charset="-122"/>
                <a:ea typeface="华文楷体" pitchFamily="2" charset="-122"/>
              </a:rPr>
              <a:t>。</a:t>
            </a:r>
            <a:endParaRPr lang="en-US" altLang="zh-CN" sz="2800" b="1" dirty="0" smtClean="0">
              <a:solidFill>
                <a:srgbClr val="3333FF"/>
              </a:solidFill>
              <a:latin typeface="华文楷体" pitchFamily="2" charset="-122"/>
              <a:ea typeface="华文楷体" pitchFamily="2" charset="-122"/>
            </a:endParaRPr>
          </a:p>
        </p:txBody>
      </p:sp>
      <p:sp>
        <p:nvSpPr>
          <p:cNvPr id="4" name="矩形 3"/>
          <p:cNvSpPr/>
          <p:nvPr/>
        </p:nvSpPr>
        <p:spPr>
          <a:xfrm>
            <a:off x="2195736" y="260648"/>
            <a:ext cx="4104456" cy="267765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ltLang="zh-CN" sz="2800" dirty="0" smtClean="0">
                <a:latin typeface="华文细黑" pitchFamily="2" charset="-122"/>
                <a:ea typeface="华文细黑" pitchFamily="2" charset="-122"/>
              </a:rPr>
              <a:t>《</a:t>
            </a:r>
            <a:r>
              <a:rPr lang="zh-CN" altLang="en-US" sz="2800" dirty="0" smtClean="0">
                <a:latin typeface="华文细黑" pitchFamily="2" charset="-122"/>
                <a:ea typeface="华文细黑" pitchFamily="2" charset="-122"/>
              </a:rPr>
              <a:t>潼关</a:t>
            </a:r>
            <a:r>
              <a:rPr lang="en-US" altLang="zh-CN" sz="2800" dirty="0" smtClean="0">
                <a:latin typeface="华文细黑" pitchFamily="2" charset="-122"/>
                <a:ea typeface="华文细黑" pitchFamily="2" charset="-122"/>
              </a:rPr>
              <a:t>》</a:t>
            </a:r>
            <a:r>
              <a:rPr lang="zh-CN" altLang="en-US" sz="2800" baseline="30000" dirty="0" smtClean="0">
                <a:latin typeface="华文细黑" pitchFamily="2" charset="-122"/>
                <a:ea typeface="华文细黑" pitchFamily="2" charset="-122"/>
              </a:rPr>
              <a:t> </a:t>
            </a:r>
            <a:endParaRPr lang="zh-CN" altLang="en-US" sz="2800" dirty="0" smtClean="0">
              <a:latin typeface="华文细黑" pitchFamily="2" charset="-122"/>
              <a:ea typeface="华文细黑" pitchFamily="2" charset="-122"/>
            </a:endParaRPr>
          </a:p>
          <a:p>
            <a:pPr algn="ctr"/>
            <a:r>
              <a:rPr lang="zh-CN" altLang="en-US" sz="2800" dirty="0" smtClean="0">
                <a:latin typeface="华文细黑" pitchFamily="2" charset="-122"/>
                <a:ea typeface="华文细黑" pitchFamily="2" charset="-122"/>
              </a:rPr>
              <a:t>  清</a:t>
            </a:r>
            <a:r>
              <a:rPr lang="en-US" altLang="zh-CN" sz="2800" dirty="0" smtClean="0">
                <a:latin typeface="华文细黑" pitchFamily="2" charset="-122"/>
                <a:ea typeface="华文细黑" pitchFamily="2" charset="-122"/>
              </a:rPr>
              <a:t>·</a:t>
            </a:r>
            <a:r>
              <a:rPr lang="zh-CN" altLang="en-US" sz="2800" dirty="0" smtClean="0">
                <a:latin typeface="华文细黑" pitchFamily="2" charset="-122"/>
                <a:ea typeface="华文细黑" pitchFamily="2" charset="-122"/>
              </a:rPr>
              <a:t>谭嗣同</a:t>
            </a:r>
          </a:p>
          <a:p>
            <a:pPr algn="ctr"/>
            <a:r>
              <a:rPr lang="zh-CN" altLang="en-US" sz="2800" dirty="0" smtClean="0">
                <a:latin typeface="华文细黑" pitchFamily="2" charset="-122"/>
                <a:ea typeface="华文细黑" pitchFamily="2" charset="-122"/>
              </a:rPr>
              <a:t>终古高云簇此城，</a:t>
            </a:r>
          </a:p>
          <a:p>
            <a:pPr algn="ctr"/>
            <a:r>
              <a:rPr lang="zh-CN" altLang="en-US" sz="2800" dirty="0" smtClean="0">
                <a:latin typeface="华文细黑" pitchFamily="2" charset="-122"/>
                <a:ea typeface="华文细黑" pitchFamily="2" charset="-122"/>
              </a:rPr>
              <a:t>秋风吹散马蹄声。</a:t>
            </a:r>
          </a:p>
          <a:p>
            <a:pPr algn="ctr"/>
            <a:r>
              <a:rPr lang="zh-CN" altLang="en-US" sz="2800" dirty="0" smtClean="0">
                <a:latin typeface="华文细黑" pitchFamily="2" charset="-122"/>
                <a:ea typeface="华文细黑" pitchFamily="2" charset="-122"/>
              </a:rPr>
              <a:t>河流大野犹嫌束，</a:t>
            </a:r>
          </a:p>
          <a:p>
            <a:pPr algn="ctr"/>
            <a:r>
              <a:rPr lang="zh-CN" altLang="en-US" sz="2800" dirty="0" smtClean="0">
                <a:latin typeface="华文细黑" pitchFamily="2" charset="-122"/>
                <a:ea typeface="华文细黑" pitchFamily="2" charset="-122"/>
              </a:rPr>
              <a:t>山入潼关不解平</a:t>
            </a:r>
            <a:r>
              <a:rPr lang="zh-CN" altLang="en-US" sz="2800" baseline="30000" dirty="0" smtClean="0">
                <a:latin typeface="华文细黑" pitchFamily="2" charset="-122"/>
                <a:ea typeface="华文细黑" pitchFamily="2" charset="-122"/>
              </a:rPr>
              <a:t> </a:t>
            </a:r>
            <a:r>
              <a:rPr lang="zh-CN" altLang="en-US" sz="2800" dirty="0" smtClean="0">
                <a:latin typeface="华文细黑" pitchFamily="2" charset="-122"/>
                <a:ea typeface="华文细黑" pitchFamily="2" charset="-122"/>
              </a:rPr>
              <a:t>。</a:t>
            </a:r>
            <a:endParaRPr lang="zh-CN" altLang="en-US" sz="2800" dirty="0">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323528" y="765595"/>
            <a:ext cx="8568952" cy="514081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33327" tIns="61893" rIns="0" bIns="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2000" b="1" i="0" strike="noStrike" cap="none" normalizeH="0" baseline="0" dirty="0" smtClean="0">
                <a:ln>
                  <a:noFill/>
                </a:ln>
                <a:solidFill>
                  <a:srgbClr val="C00000"/>
                </a:solidFill>
                <a:effectLst/>
                <a:latin typeface="华文细黑" pitchFamily="2" charset="-122"/>
                <a:ea typeface="华文细黑" pitchFamily="2" charset="-122"/>
                <a:cs typeface="宋体" pitchFamily="2" charset="-122"/>
              </a:rPr>
              <a:t>赏析</a:t>
            </a: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1" i="0" strike="noStrike" cap="none" normalizeH="0" baseline="0" dirty="0" smtClean="0">
                <a:ln>
                  <a:noFill/>
                </a:ln>
                <a:solidFill>
                  <a:srgbClr val="19537D"/>
                </a:solidFill>
                <a:effectLst/>
                <a:latin typeface="华文细黑" pitchFamily="2" charset="-122"/>
                <a:ea typeface="华文细黑" pitchFamily="2" charset="-122"/>
                <a:cs typeface="宋体" pitchFamily="2" charset="-122"/>
              </a:rPr>
              <a:t>          </a:t>
            </a:r>
            <a:r>
              <a:rPr lang="zh-CN" altLang="en-US" sz="2000" b="1" dirty="0" smtClean="0">
                <a:latin typeface="华文细黑" pitchFamily="2" charset="-122"/>
                <a:ea typeface="华文细黑" pitchFamily="2" charset="-122"/>
              </a:rPr>
              <a:t>谭嗣同</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这</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位英气勃发的少年，骑马登上半山间的潼关古道，傍</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山</a:t>
            </a:r>
            <a:r>
              <a:rPr kumimoji="0" lang="zh-CN" altLang="en-US"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临</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河</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，乘兴前进，任清脆的马蹄声被猎猎西风吹散、吹远，飞入滚滚的云涛里。大概从古到今，这巍峨的雄关就被白云，团团簇拥</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着吧</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a:t>
            </a:r>
            <a:endParaRPr kumimoji="0" lang="zh-CN" sz="2000" b="1" i="0" strike="noStrike" cap="none" normalizeH="0" baseline="0" dirty="0" smtClean="0">
              <a:ln>
                <a:noFill/>
              </a:ln>
              <a:solidFill>
                <a:schemeClr val="tx1"/>
              </a:solidFill>
              <a:effectLst/>
              <a:latin typeface="华文细黑" pitchFamily="2" charset="-122"/>
              <a:ea typeface="华文细黑"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　</a:t>
            </a:r>
            <a:r>
              <a:rPr kumimoji="0" lang="zh-CN" sz="2000" b="1" i="0" strike="noStrike" cap="none" normalizeH="0" baseline="0" dirty="0" smtClean="0">
                <a:ln>
                  <a:noFill/>
                </a:ln>
                <a:solidFill>
                  <a:schemeClr val="tx1"/>
                </a:solidFill>
                <a:effectLst/>
                <a:latin typeface="华文细黑" pitchFamily="2" charset="-122"/>
                <a:ea typeface="华文细黑" pitchFamily="2" charset="-122"/>
                <a:cs typeface="宋体" pitchFamily="2" charset="-122"/>
              </a:rPr>
              <a:t>　</a:t>
            </a:r>
            <a:r>
              <a:rPr kumimoji="0" lang="zh-CN" sz="2000" b="1" i="0" strike="noStrike" cap="none" normalizeH="0" baseline="0" dirty="0" smtClean="0">
                <a:ln>
                  <a:noFill/>
                </a:ln>
                <a:solidFill>
                  <a:schemeClr val="tx1"/>
                </a:solidFill>
                <a:effectLst/>
                <a:latin typeface="华文细黑" pitchFamily="2" charset="-122"/>
                <a:ea typeface="华文细黑" pitchFamily="2" charset="-122"/>
                <a:cs typeface="宋体" pitchFamily="2" charset="-122"/>
              </a:rPr>
              <a:t>诗人</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立马城关，眼见黄河从北面高原峡谷奔腾怒吼而来</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，奔</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向平坦广阔的原野，但气势却不见缓和，好像仍嫌河床箍得太紧；而那连绵不断</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的山峰</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，在关东并不怎样惹眼，刚入潼关便突兀而起、耸入</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云天！</a:t>
            </a:r>
            <a:endParaRPr kumimoji="0" lang="zh-CN" sz="2000" b="1" i="0" strike="noStrike" cap="none" normalizeH="0" baseline="0" dirty="0" smtClean="0">
              <a:ln>
                <a:noFill/>
              </a:ln>
              <a:solidFill>
                <a:schemeClr val="tx1"/>
              </a:solidFill>
              <a:effectLst/>
              <a:latin typeface="华文细黑" pitchFamily="2" charset="-122"/>
              <a:ea typeface="华文细黑"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　　</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所谓</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大河“犹嫌束”、群山“不解平”，全是</a:t>
            </a:r>
            <a:r>
              <a:rPr kumimoji="0" lang="zh-CN" sz="2000" b="1" i="0" u="sng"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黄河、华山的磅礴气</a:t>
            </a: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势在诗人心理上所引起的感应，</a:t>
            </a:r>
            <a:r>
              <a:rPr kumimoji="0" lang="zh-CN" sz="2000" b="1" i="0" u="sng" strike="noStrike" cap="none" normalizeH="0" baseline="0" dirty="0" smtClean="0">
                <a:ln>
                  <a:noFill/>
                </a:ln>
                <a:solidFill>
                  <a:srgbClr val="C00000"/>
                </a:solidFill>
                <a:effectLst/>
                <a:latin typeface="华文细黑" pitchFamily="2" charset="-122"/>
                <a:ea typeface="华文细黑" pitchFamily="2" charset="-122"/>
                <a:cs typeface="宋体" pitchFamily="2" charset="-122"/>
              </a:rPr>
              <a:t>反映着这位少年诗人豪迈奔放的激情和冲决封建束缚、追求思想解放的</a:t>
            </a:r>
            <a:r>
              <a:rPr kumimoji="0" lang="zh-CN" sz="2000" b="1" i="0" u="sng" strike="noStrike" cap="none" normalizeH="0" baseline="0" dirty="0" smtClean="0">
                <a:ln>
                  <a:noFill/>
                </a:ln>
                <a:solidFill>
                  <a:srgbClr val="C00000"/>
                </a:solidFill>
                <a:effectLst/>
                <a:latin typeface="华文细黑" pitchFamily="2" charset="-122"/>
                <a:ea typeface="华文细黑" pitchFamily="2" charset="-122"/>
                <a:cs typeface="宋体" pitchFamily="2" charset="-122"/>
              </a:rPr>
              <a:t>愿望</a:t>
            </a:r>
            <a:r>
              <a:rPr lang="zh-CN" altLang="en-US" sz="2000" b="1" u="sng" dirty="0" smtClean="0">
                <a:solidFill>
                  <a:srgbClr val="C00000"/>
                </a:solidFill>
                <a:latin typeface="华文细黑" pitchFamily="2" charset="-122"/>
                <a:ea typeface="华文细黑" pitchFamily="2" charset="-122"/>
                <a:cs typeface="宋体" pitchFamily="2" charset="-122"/>
              </a:rPr>
              <a:t>！（诗言志）</a:t>
            </a:r>
            <a:endParaRPr kumimoji="0" lang="zh-CN" sz="2000" b="1" i="0" strike="noStrike" cap="none" normalizeH="0" baseline="0" dirty="0" smtClean="0">
              <a:ln>
                <a:noFill/>
              </a:ln>
              <a:solidFill>
                <a:srgbClr val="C00000"/>
              </a:solidFill>
              <a:effectLst/>
              <a:latin typeface="华文细黑" pitchFamily="2" charset="-122"/>
              <a:ea typeface="华文细黑"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1" i="0" strike="noStrike" cap="none" normalizeH="0" baseline="0" dirty="0" smtClean="0">
                <a:ln>
                  <a:noFill/>
                </a:ln>
                <a:solidFill>
                  <a:srgbClr val="0F0F0F"/>
                </a:solidFill>
                <a:effectLst/>
                <a:latin typeface="华文细黑" pitchFamily="2" charset="-122"/>
                <a:ea typeface="华文细黑" pitchFamily="2" charset="-122"/>
                <a:cs typeface="宋体" pitchFamily="2" charset="-122"/>
              </a:rPr>
              <a:t>　</a:t>
            </a:r>
            <a:endParaRPr kumimoji="0" lang="zh-CN" sz="2000" b="1" i="0" strike="noStrike" cap="none" normalizeH="0" baseline="0" dirty="0" smtClean="0">
              <a:ln>
                <a:noFill/>
              </a:ln>
              <a:solidFill>
                <a:srgbClr val="19537D"/>
              </a:solidFill>
              <a:effectLst/>
              <a:latin typeface="华文细黑" pitchFamily="2" charset="-122"/>
              <a:ea typeface="华文细黑" pitchFamily="2" charset="-122"/>
              <a:cs typeface="宋体" pitchFamily="2" charset="-122"/>
            </a:endParaRPr>
          </a:p>
        </p:txBody>
      </p:sp>
      <p:pic>
        <p:nvPicPr>
          <p:cNvPr id="97282" name="Picture 2" descr="https://so.gushiwen.org/img/speaker.png"/>
          <p:cNvPicPr>
            <a:picLocks noChangeAspect="1" noChangeArrowheads="1"/>
          </p:cNvPicPr>
          <p:nvPr/>
        </p:nvPicPr>
        <p:blipFill>
          <a:blip r:embed="rId2" cstate="print"/>
          <a:srcRect/>
          <a:stretch>
            <a:fillRect/>
          </a:stretch>
        </p:blipFill>
        <p:spPr bwMode="auto">
          <a:xfrm>
            <a:off x="68263" y="-106363"/>
            <a:ext cx="152400" cy="152401"/>
          </a:xfrm>
          <a:prstGeom prst="rect">
            <a:avLst/>
          </a:prstGeom>
          <a:no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836712"/>
            <a:ext cx="41044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6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潼关</a:t>
            </a:r>
            <a:r>
              <a:rPr lang="en-US" altLang="zh-CN" sz="3600" dirty="0" smtClean="0">
                <a:latin typeface="华文细黑" pitchFamily="2" charset="-122"/>
                <a:ea typeface="华文细黑" pitchFamily="2" charset="-122"/>
              </a:rPr>
              <a:t>》</a:t>
            </a:r>
            <a:r>
              <a:rPr lang="zh-CN" altLang="en-US" sz="3600" baseline="30000" dirty="0" smtClean="0">
                <a:latin typeface="华文细黑" pitchFamily="2" charset="-122"/>
                <a:ea typeface="华文细黑" pitchFamily="2" charset="-122"/>
              </a:rPr>
              <a:t> </a:t>
            </a:r>
            <a:endParaRPr lang="zh-CN" altLang="en-US" sz="3600" dirty="0" smtClean="0">
              <a:latin typeface="华文细黑" pitchFamily="2" charset="-122"/>
              <a:ea typeface="华文细黑" pitchFamily="2" charset="-122"/>
            </a:endParaRPr>
          </a:p>
          <a:p>
            <a:pPr>
              <a:lnSpc>
                <a:spcPct val="150000"/>
              </a:lnSpc>
            </a:pPr>
            <a:r>
              <a:rPr lang="zh-CN" altLang="en-US" sz="3600" dirty="0" smtClean="0">
                <a:latin typeface="华文细黑" pitchFamily="2" charset="-122"/>
                <a:ea typeface="华文细黑" pitchFamily="2" charset="-122"/>
              </a:rPr>
              <a:t>     清</a:t>
            </a:r>
            <a:r>
              <a:rPr lang="en-US" altLang="zh-CN" sz="3600" dirty="0" smtClean="0">
                <a:latin typeface="华文细黑" pitchFamily="2" charset="-122"/>
                <a:ea typeface="华文细黑" pitchFamily="2" charset="-122"/>
              </a:rPr>
              <a:t>·</a:t>
            </a:r>
            <a:r>
              <a:rPr lang="zh-CN" altLang="en-US" sz="3600" dirty="0" smtClean="0">
                <a:latin typeface="华文细黑" pitchFamily="2" charset="-122"/>
                <a:ea typeface="华文细黑" pitchFamily="2" charset="-122"/>
              </a:rPr>
              <a:t>谭嗣同</a:t>
            </a:r>
          </a:p>
          <a:p>
            <a:pPr>
              <a:lnSpc>
                <a:spcPct val="150000"/>
              </a:lnSpc>
            </a:pPr>
            <a:r>
              <a:rPr lang="zh-CN" altLang="en-US" sz="3600" dirty="0" smtClean="0">
                <a:latin typeface="华文细黑" pitchFamily="2" charset="-122"/>
                <a:ea typeface="华文细黑" pitchFamily="2" charset="-122"/>
              </a:rPr>
              <a:t>终古高云簇此城，</a:t>
            </a:r>
          </a:p>
          <a:p>
            <a:pPr>
              <a:lnSpc>
                <a:spcPct val="150000"/>
              </a:lnSpc>
            </a:pPr>
            <a:r>
              <a:rPr lang="zh-CN" altLang="en-US" sz="3600" dirty="0" smtClean="0">
                <a:latin typeface="华文细黑" pitchFamily="2" charset="-122"/>
                <a:ea typeface="华文细黑" pitchFamily="2" charset="-122"/>
              </a:rPr>
              <a:t>秋风吹散马蹄声。</a:t>
            </a:r>
          </a:p>
          <a:p>
            <a:pPr>
              <a:lnSpc>
                <a:spcPct val="150000"/>
              </a:lnSpc>
            </a:pPr>
            <a:r>
              <a:rPr lang="zh-CN" altLang="en-US" sz="3600" dirty="0" smtClean="0">
                <a:latin typeface="华文细黑" pitchFamily="2" charset="-122"/>
                <a:ea typeface="华文细黑" pitchFamily="2" charset="-122"/>
              </a:rPr>
              <a:t>河流大野犹嫌束，</a:t>
            </a:r>
          </a:p>
          <a:p>
            <a:pPr>
              <a:lnSpc>
                <a:spcPct val="150000"/>
              </a:lnSpc>
            </a:pPr>
            <a:r>
              <a:rPr lang="zh-CN" altLang="en-US" sz="3600" dirty="0" smtClean="0">
                <a:latin typeface="华文细黑" pitchFamily="2" charset="-122"/>
                <a:ea typeface="华文细黑" pitchFamily="2" charset="-122"/>
              </a:rPr>
              <a:t>山入潼关不解平</a:t>
            </a:r>
            <a:r>
              <a:rPr lang="zh-CN" altLang="en-US" sz="3600" baseline="300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a:t>
            </a:r>
            <a:endParaRPr lang="zh-CN" altLang="en-US" sz="3600" dirty="0">
              <a:latin typeface="华文细黑" pitchFamily="2" charset="-122"/>
              <a:ea typeface="华文细黑" pitchFamily="2" charset="-122"/>
            </a:endParaRPr>
          </a:p>
        </p:txBody>
      </p:sp>
      <p:pic>
        <p:nvPicPr>
          <p:cNvPr id="4" name="Picture 2" descr="http://images.69ys.com/paimai/2016/4/9/1521/paipin/201604091202451945133273.jpg"/>
          <p:cNvPicPr>
            <a:picLocks noChangeAspect="1" noChangeArrowheads="1"/>
          </p:cNvPicPr>
          <p:nvPr/>
        </p:nvPicPr>
        <p:blipFill>
          <a:blip r:embed="rId2" cstate="print"/>
          <a:srcRect/>
          <a:stretch>
            <a:fillRect/>
          </a:stretch>
        </p:blipFill>
        <p:spPr bwMode="auto">
          <a:xfrm>
            <a:off x="4932040" y="1916832"/>
            <a:ext cx="3842382" cy="2867472"/>
          </a:xfrm>
          <a:prstGeom prst="rect">
            <a:avLst/>
          </a:prstGeom>
          <a:noFill/>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632848" cy="452431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4800" dirty="0" smtClean="0">
                <a:solidFill>
                  <a:srgbClr val="FFFFFF"/>
                </a:solidFill>
                <a:latin typeface="华文细黑" pitchFamily="2" charset="-122"/>
                <a:ea typeface="华文细黑" pitchFamily="2" charset="-122"/>
              </a:rPr>
              <a:t>5</a:t>
            </a:r>
            <a:r>
              <a:rPr lang="zh-CN" altLang="en-US" sz="4800" dirty="0" smtClean="0">
                <a:solidFill>
                  <a:srgbClr val="FFFFFF"/>
                </a:solidFill>
                <a:latin typeface="华文细黑" pitchFamily="2" charset="-122"/>
                <a:ea typeface="华文细黑" pitchFamily="2" charset="-122"/>
              </a:rPr>
              <a:t>、</a:t>
            </a:r>
            <a:r>
              <a:rPr lang="zh-CN" altLang="en-US" sz="4800" b="1" dirty="0" smtClean="0">
                <a:solidFill>
                  <a:srgbClr val="FFFFFF"/>
                </a:solidFill>
                <a:latin typeface="华文细黑" pitchFamily="2" charset="-122"/>
                <a:ea typeface="华文细黑" pitchFamily="2" charset="-122"/>
              </a:rPr>
              <a:t>秋        词        </a:t>
            </a:r>
          </a:p>
          <a:p>
            <a:pPr>
              <a:lnSpc>
                <a:spcPct val="150000"/>
              </a:lnSpc>
            </a:pPr>
            <a:r>
              <a:rPr lang="en-US" altLang="zh-CN" sz="4800" dirty="0" smtClean="0">
                <a:solidFill>
                  <a:srgbClr val="FFFFFF"/>
                </a:solidFill>
                <a:latin typeface="华文细黑" pitchFamily="2" charset="-122"/>
                <a:ea typeface="华文细黑" pitchFamily="2" charset="-122"/>
              </a:rPr>
              <a:t>6</a:t>
            </a:r>
            <a:r>
              <a:rPr lang="zh-CN" altLang="en-US" sz="4800" dirty="0" smtClean="0">
                <a:solidFill>
                  <a:srgbClr val="FFFFFF"/>
                </a:solidFill>
                <a:latin typeface="华文细黑" pitchFamily="2" charset="-122"/>
                <a:ea typeface="华文细黑" pitchFamily="2" charset="-122"/>
              </a:rPr>
              <a:t>、</a:t>
            </a:r>
            <a:r>
              <a:rPr lang="en-US" altLang="zh-CN" sz="4800" b="1" dirty="0" smtClean="0">
                <a:solidFill>
                  <a:srgbClr val="FFFFFF"/>
                </a:solidFill>
                <a:latin typeface="华文细黑" pitchFamily="2" charset="-122"/>
                <a:ea typeface="华文细黑" pitchFamily="2" charset="-122"/>
                <a:cs typeface="Times New Roman" pitchFamily="18" charset="0"/>
              </a:rPr>
              <a:t> </a:t>
            </a:r>
            <a:r>
              <a:rPr lang="zh-CN" altLang="en-US" sz="4800" b="1" dirty="0" smtClean="0">
                <a:solidFill>
                  <a:srgbClr val="FFFFFF"/>
                </a:solidFill>
                <a:latin typeface="华文细黑" pitchFamily="2" charset="-122"/>
                <a:ea typeface="华文细黑" pitchFamily="2" charset="-122"/>
                <a:cs typeface="Times New Roman" pitchFamily="18" charset="0"/>
              </a:rPr>
              <a:t>夜雨寄北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7</a:t>
            </a:r>
            <a:r>
              <a:rPr lang="zh-CN" altLang="en-US" sz="4800" dirty="0" smtClean="0">
                <a:solidFill>
                  <a:srgbClr val="FFFFFF"/>
                </a:solidFill>
                <a:latin typeface="华文细黑" pitchFamily="2" charset="-122"/>
                <a:ea typeface="华文细黑" pitchFamily="2" charset="-122"/>
              </a:rPr>
              <a:t>、</a:t>
            </a:r>
            <a:r>
              <a:rPr lang="en-US" altLang="zh-CN" sz="4800" b="1" kern="1800" dirty="0" smtClean="0">
                <a:solidFill>
                  <a:srgbClr val="FFFFFF"/>
                </a:solidFill>
                <a:latin typeface="华文细黑" pitchFamily="2" charset="-122"/>
                <a:ea typeface="华文细黑" pitchFamily="2" charset="-122"/>
                <a:cs typeface="Arial" panose="020B0604020202020204" pitchFamily="34" charset="0"/>
              </a:rPr>
              <a:t> </a:t>
            </a:r>
            <a:r>
              <a:rPr lang="zh-CN" altLang="zh-CN" sz="4800" b="1" kern="1800" dirty="0" smtClean="0">
                <a:solidFill>
                  <a:srgbClr val="FFFFFF"/>
                </a:solidFill>
                <a:latin typeface="华文细黑" pitchFamily="2" charset="-122"/>
                <a:ea typeface="华文细黑" pitchFamily="2" charset="-122"/>
                <a:cs typeface="Arial" panose="020B0604020202020204" pitchFamily="34" charset="0"/>
              </a:rPr>
              <a:t>十一月四日风雨大作</a:t>
            </a:r>
            <a:r>
              <a:rPr lang="en-US" altLang="zh-CN" sz="4800" b="1" kern="100" dirty="0" smtClean="0">
                <a:solidFill>
                  <a:srgbClr val="FFFFFF"/>
                </a:solidFill>
                <a:latin typeface="华文细黑" pitchFamily="2" charset="-122"/>
                <a:ea typeface="华文细黑" pitchFamily="2" charset="-122"/>
                <a:cs typeface="Arial" panose="020B0604020202020204" pitchFamily="34" charset="0"/>
              </a:rPr>
              <a:t>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8</a:t>
            </a:r>
            <a:r>
              <a:rPr lang="zh-CN" altLang="en-US" sz="4800" dirty="0" smtClean="0">
                <a:solidFill>
                  <a:srgbClr val="FFFFFF"/>
                </a:solidFill>
                <a:latin typeface="华文细黑" pitchFamily="2" charset="-122"/>
                <a:ea typeface="华文细黑" pitchFamily="2" charset="-122"/>
              </a:rPr>
              <a:t>、潼关</a:t>
            </a:r>
            <a:endParaRPr lang="zh-CN" altLang="en-US" sz="4800" dirty="0">
              <a:solidFill>
                <a:srgbClr val="FFFFFF"/>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115616" y="404664"/>
            <a:ext cx="6985000" cy="5909310"/>
          </a:xfrm>
          <a:prstGeom prst="rect">
            <a:avLst/>
          </a:prstGeom>
          <a:solidFill>
            <a:srgbClr val="FFFFFF"/>
          </a:solidFill>
          <a:ln w="9525">
            <a:noFill/>
            <a:miter lim="800000"/>
            <a:headEnd/>
            <a:tailEnd/>
          </a:ln>
        </p:spPr>
        <p:txBody>
          <a:bodyPr>
            <a:spAutoFit/>
          </a:bodyPr>
          <a:lstStyle/>
          <a:p>
            <a:pPr algn="ctr" eaLnBrk="1" hangingPunct="1">
              <a:lnSpc>
                <a:spcPct val="135000"/>
              </a:lnSpc>
            </a:pPr>
            <a:r>
              <a:rPr lang="zh-CN" altLang="en-US" sz="4000" b="1" dirty="0">
                <a:solidFill>
                  <a:srgbClr val="3333FF"/>
                </a:solidFill>
                <a:latin typeface="华文细黑" pitchFamily="2" charset="-122"/>
                <a:ea typeface="华文细黑" pitchFamily="2" charset="-122"/>
              </a:rPr>
              <a:t>秋        词        </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刘禹锡</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自古逢秋悲寂寥，</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我言秋日胜春朝。</a:t>
            </a:r>
            <a:br>
              <a:rPr lang="zh-CN" altLang="en-US" sz="4000" b="1" dirty="0">
                <a:solidFill>
                  <a:srgbClr val="3333FF"/>
                </a:solidFill>
                <a:latin typeface="华文细黑" pitchFamily="2" charset="-122"/>
                <a:ea typeface="华文细黑" pitchFamily="2" charset="-122"/>
              </a:rPr>
            </a:br>
            <a:r>
              <a:rPr lang="zh-CN" altLang="en-US" sz="4000" b="1" dirty="0">
                <a:solidFill>
                  <a:srgbClr val="3333FF"/>
                </a:solidFill>
                <a:latin typeface="华文细黑" pitchFamily="2" charset="-122"/>
                <a:ea typeface="华文细黑" pitchFamily="2" charset="-122"/>
              </a:rPr>
              <a:t>晴空一鹤排云上，</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便引诗情到碧宵</a:t>
            </a:r>
            <a:r>
              <a:rPr lang="zh-CN" altLang="en-US" sz="4000" b="1" dirty="0" smtClean="0">
                <a:solidFill>
                  <a:srgbClr val="3333FF"/>
                </a:solidFill>
                <a:latin typeface="华文细黑" pitchFamily="2" charset="-122"/>
                <a:ea typeface="华文细黑" pitchFamily="2" charset="-122"/>
              </a:rPr>
              <a:t>。</a:t>
            </a:r>
            <a:endParaRPr lang="en-US" altLang="zh-CN" sz="4000" b="1" dirty="0" smtClean="0">
              <a:solidFill>
                <a:srgbClr val="3333FF"/>
              </a:solidFill>
              <a:latin typeface="华文细黑" pitchFamily="2" charset="-122"/>
              <a:ea typeface="华文细黑" pitchFamily="2" charset="-122"/>
            </a:endParaRPr>
          </a:p>
          <a:p>
            <a:pPr algn="ctr" eaLnBrk="1" hangingPunct="1">
              <a:lnSpc>
                <a:spcPct val="135000"/>
              </a:lnSpc>
            </a:pPr>
            <a:r>
              <a:rPr lang="zh-CN" altLang="en-US" sz="4000" b="1" dirty="0" smtClean="0">
                <a:solidFill>
                  <a:srgbClr val="3333FF"/>
                </a:solidFill>
                <a:latin typeface="华文细黑" pitchFamily="2" charset="-122"/>
                <a:ea typeface="华文细黑" pitchFamily="2" charset="-122"/>
              </a:rPr>
              <a:t> </a:t>
            </a:r>
            <a:endParaRPr lang="zh-CN" altLang="en-US" sz="4000" b="1" dirty="0">
              <a:solidFill>
                <a:srgbClr val="3333FF"/>
              </a:solidFill>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395288" y="549275"/>
            <a:ext cx="8424862" cy="50165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pPr eaLnBrk="0" hangingPunct="0">
              <a:lnSpc>
                <a:spcPct val="200000"/>
              </a:lnSpc>
            </a:pPr>
            <a:r>
              <a:rPr lang="en-US" altLang="zh-CN" sz="4000" b="1" dirty="0" smtClean="0">
                <a:latin typeface="华文细黑" pitchFamily="2" charset="-122"/>
                <a:ea typeface="华文细黑" pitchFamily="2" charset="-122"/>
                <a:cs typeface="Times New Roman" pitchFamily="18" charset="0"/>
              </a:rPr>
              <a:t>        </a:t>
            </a:r>
            <a:r>
              <a:rPr lang="zh-CN" altLang="en-US" sz="4000" b="1" dirty="0" smtClean="0">
                <a:latin typeface="华文细黑" pitchFamily="2" charset="-122"/>
                <a:ea typeface="华文细黑" pitchFamily="2" charset="-122"/>
                <a:cs typeface="Times New Roman" pitchFamily="18" charset="0"/>
              </a:rPr>
              <a:t>夜</a:t>
            </a:r>
            <a:r>
              <a:rPr lang="zh-CN" altLang="en-US" sz="4000" b="1" dirty="0">
                <a:latin typeface="华文细黑" pitchFamily="2" charset="-122"/>
                <a:ea typeface="华文细黑" pitchFamily="2" charset="-122"/>
                <a:cs typeface="Times New Roman" pitchFamily="18" charset="0"/>
              </a:rPr>
              <a:t>雨寄北   （唐）李商隐</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君问归期未有期，巴山夜雨涨秋池。</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何当共剪西窗烛，却话巴山夜雨时。</a:t>
            </a:r>
            <a:endParaRPr lang="zh-CN" altLang="en-US" sz="4000" dirty="0">
              <a:latin typeface="华文细黑" pitchFamily="2" charset="-122"/>
              <a:ea typeface="华文细黑" pitchFamily="2" charset="-122"/>
            </a:endParaRPr>
          </a:p>
          <a:p>
            <a:pPr eaLnBrk="0" hangingPunct="0">
              <a:lnSpc>
                <a:spcPct val="200000"/>
              </a:lnSpc>
            </a:pPr>
            <a:endParaRPr lang="zh-CN" altLang="en-US" sz="40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981075"/>
            <a:ext cx="7416800" cy="45545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lnSpc>
                <a:spcPct val="150000"/>
              </a:lnSpc>
              <a:spcAft>
                <a:spcPts val="750"/>
              </a:spcAft>
              <a:defRPr/>
            </a:pPr>
            <a:r>
              <a:rPr lang="en-US" altLang="zh-CN" sz="3600" b="1" kern="1800" dirty="0">
                <a:solidFill>
                  <a:srgbClr val="000000"/>
                </a:solidFill>
                <a:latin typeface="华文细黑" pitchFamily="2" charset="-122"/>
                <a:ea typeface="华文细黑" pitchFamily="2" charset="-122"/>
                <a:cs typeface="Arial" panose="020B0604020202020204" pitchFamily="34" charset="0"/>
              </a:rPr>
              <a:t>         </a:t>
            </a:r>
            <a:r>
              <a:rPr lang="zh-CN" altLang="zh-CN" sz="3600" b="1" kern="1800" dirty="0">
                <a:solidFill>
                  <a:srgbClr val="000000"/>
                </a:solidFill>
                <a:latin typeface="华文细黑" pitchFamily="2" charset="-122"/>
                <a:ea typeface="华文细黑" pitchFamily="2" charset="-122"/>
                <a:cs typeface="Arial" panose="020B0604020202020204" pitchFamily="34" charset="0"/>
              </a:rPr>
              <a:t>十一月四日风雨大作</a:t>
            </a: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p>
          <a:p>
            <a:pPr eaLnBrk="1" hangingPunct="1">
              <a:lnSpc>
                <a:spcPct val="150000"/>
              </a:lnSpc>
              <a:spcAft>
                <a:spcPts val="750"/>
              </a:spcAft>
              <a:defRPr/>
            </a:pP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陆</a:t>
            </a:r>
            <a:r>
              <a:rPr lang="en-US" altLang="zh-CN" sz="3600" b="1" kern="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游</a:t>
            </a:r>
            <a:endParaRPr lang="en-US" altLang="zh-CN" sz="3600" b="1" kern="0" dirty="0">
              <a:solidFill>
                <a:srgbClr val="000000"/>
              </a:solidFill>
              <a:latin typeface="华文细黑" pitchFamily="2" charset="-122"/>
              <a:ea typeface="华文细黑" pitchFamily="2" charset="-122"/>
              <a:cs typeface="Arial" panose="020B0604020202020204" pitchFamily="34" charset="0"/>
            </a:endParaRPr>
          </a:p>
          <a:p>
            <a:pPr eaLnBrk="1" hangingPunct="1">
              <a:lnSpc>
                <a:spcPct val="150000"/>
              </a:lnSpc>
              <a:spcAft>
                <a:spcPts val="750"/>
              </a:spcAft>
              <a:defRPr/>
            </a:pPr>
            <a:r>
              <a:rPr lang="zh-CN" altLang="zh-CN" sz="3600" b="1" dirty="0">
                <a:solidFill>
                  <a:srgbClr val="000000"/>
                </a:solidFill>
                <a:latin typeface="华文细黑" pitchFamily="2" charset="-122"/>
                <a:ea typeface="华文细黑" pitchFamily="2" charset="-122"/>
                <a:cs typeface="Arial" panose="020B0604020202020204" pitchFamily="34" charset="0"/>
              </a:rPr>
              <a:t>僵卧孤村不自哀，尚思为国戍轮台。</a:t>
            </a:r>
            <a:r>
              <a:rPr lang="en-US" altLang="zh-CN" sz="3600" b="1" dirty="0">
                <a:solidFill>
                  <a:srgbClr val="000000"/>
                </a:solidFill>
                <a:latin typeface="华文细黑" pitchFamily="2" charset="-122"/>
                <a:ea typeface="华文细黑" pitchFamily="2" charset="-122"/>
                <a:cs typeface="Arial" panose="020B0604020202020204" pitchFamily="34" charset="0"/>
              </a:rPr>
              <a:t/>
            </a:r>
            <a:br>
              <a:rPr lang="en-US" altLang="zh-CN" sz="3600" b="1" dirty="0">
                <a:solidFill>
                  <a:srgbClr val="000000"/>
                </a:solidFill>
                <a:latin typeface="华文细黑" pitchFamily="2" charset="-122"/>
                <a:ea typeface="华文细黑" pitchFamily="2" charset="-122"/>
                <a:cs typeface="Arial" panose="020B0604020202020204" pitchFamily="34" charset="0"/>
              </a:rPr>
            </a:br>
            <a:r>
              <a:rPr lang="zh-CN" altLang="zh-CN" sz="3600" b="1" dirty="0">
                <a:solidFill>
                  <a:srgbClr val="000000"/>
                </a:solidFill>
                <a:latin typeface="华文细黑" pitchFamily="2" charset="-122"/>
                <a:ea typeface="华文细黑" pitchFamily="2" charset="-122"/>
                <a:cs typeface="Arial" panose="020B0604020202020204" pitchFamily="34" charset="0"/>
              </a:rPr>
              <a:t>夜阑卧听风吹雨，铁马冰河入梦来。</a:t>
            </a:r>
          </a:p>
          <a:p>
            <a:pPr eaLnBrk="1" hangingPunct="1">
              <a:lnSpc>
                <a:spcPct val="150000"/>
              </a:lnSpc>
              <a:spcAft>
                <a:spcPts val="750"/>
              </a:spcAft>
              <a:defRPr/>
            </a:pPr>
            <a:endParaRPr lang="zh-CN" altLang="zh-CN" sz="3600" b="1" kern="100" dirty="0">
              <a:solidFill>
                <a:srgbClr val="000000"/>
              </a:solidFill>
              <a:latin typeface="华文细黑" pitchFamily="2" charset="-122"/>
              <a:ea typeface="华文细黑" pitchFamily="2" charset="-122"/>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836712"/>
            <a:ext cx="41044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6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潼关</a:t>
            </a:r>
            <a:r>
              <a:rPr lang="en-US" altLang="zh-CN" sz="3600" dirty="0" smtClean="0">
                <a:latin typeface="华文细黑" pitchFamily="2" charset="-122"/>
                <a:ea typeface="华文细黑" pitchFamily="2" charset="-122"/>
              </a:rPr>
              <a:t>》</a:t>
            </a:r>
            <a:r>
              <a:rPr lang="zh-CN" altLang="en-US" sz="3600" baseline="30000" dirty="0" smtClean="0">
                <a:latin typeface="华文细黑" pitchFamily="2" charset="-122"/>
                <a:ea typeface="华文细黑" pitchFamily="2" charset="-122"/>
              </a:rPr>
              <a:t> </a:t>
            </a:r>
            <a:endParaRPr lang="zh-CN" altLang="en-US" sz="3600" dirty="0" smtClean="0">
              <a:latin typeface="华文细黑" pitchFamily="2" charset="-122"/>
              <a:ea typeface="华文细黑" pitchFamily="2" charset="-122"/>
            </a:endParaRPr>
          </a:p>
          <a:p>
            <a:pPr>
              <a:lnSpc>
                <a:spcPct val="150000"/>
              </a:lnSpc>
            </a:pPr>
            <a:r>
              <a:rPr lang="zh-CN" altLang="en-US" sz="3600" dirty="0" smtClean="0">
                <a:latin typeface="华文细黑" pitchFamily="2" charset="-122"/>
                <a:ea typeface="华文细黑" pitchFamily="2" charset="-122"/>
              </a:rPr>
              <a:t>     清</a:t>
            </a:r>
            <a:r>
              <a:rPr lang="en-US" altLang="zh-CN" sz="3600" dirty="0" smtClean="0">
                <a:latin typeface="华文细黑" pitchFamily="2" charset="-122"/>
                <a:ea typeface="华文细黑" pitchFamily="2" charset="-122"/>
              </a:rPr>
              <a:t>·</a:t>
            </a:r>
            <a:r>
              <a:rPr lang="zh-CN" altLang="en-US" sz="3600" dirty="0" smtClean="0">
                <a:latin typeface="华文细黑" pitchFamily="2" charset="-122"/>
                <a:ea typeface="华文细黑" pitchFamily="2" charset="-122"/>
              </a:rPr>
              <a:t>谭嗣同</a:t>
            </a:r>
          </a:p>
          <a:p>
            <a:pPr>
              <a:lnSpc>
                <a:spcPct val="150000"/>
              </a:lnSpc>
            </a:pPr>
            <a:r>
              <a:rPr lang="zh-CN" altLang="en-US" sz="3600" dirty="0" smtClean="0">
                <a:latin typeface="华文细黑" pitchFamily="2" charset="-122"/>
                <a:ea typeface="华文细黑" pitchFamily="2" charset="-122"/>
              </a:rPr>
              <a:t>终古高云簇此城，</a:t>
            </a:r>
          </a:p>
          <a:p>
            <a:pPr>
              <a:lnSpc>
                <a:spcPct val="150000"/>
              </a:lnSpc>
            </a:pPr>
            <a:r>
              <a:rPr lang="zh-CN" altLang="en-US" sz="3600" dirty="0" smtClean="0">
                <a:latin typeface="华文细黑" pitchFamily="2" charset="-122"/>
                <a:ea typeface="华文细黑" pitchFamily="2" charset="-122"/>
              </a:rPr>
              <a:t>秋风吹散马蹄声。</a:t>
            </a:r>
          </a:p>
          <a:p>
            <a:pPr>
              <a:lnSpc>
                <a:spcPct val="150000"/>
              </a:lnSpc>
            </a:pPr>
            <a:r>
              <a:rPr lang="zh-CN" altLang="en-US" sz="3600" dirty="0" smtClean="0">
                <a:latin typeface="华文细黑" pitchFamily="2" charset="-122"/>
                <a:ea typeface="华文细黑" pitchFamily="2" charset="-122"/>
              </a:rPr>
              <a:t>河流大野犹嫌束，</a:t>
            </a:r>
          </a:p>
          <a:p>
            <a:pPr>
              <a:lnSpc>
                <a:spcPct val="150000"/>
              </a:lnSpc>
            </a:pPr>
            <a:r>
              <a:rPr lang="zh-CN" altLang="en-US" sz="3600" dirty="0" smtClean="0">
                <a:latin typeface="华文细黑" pitchFamily="2" charset="-122"/>
                <a:ea typeface="华文细黑" pitchFamily="2" charset="-122"/>
              </a:rPr>
              <a:t>山入潼关不解平</a:t>
            </a:r>
            <a:r>
              <a:rPr lang="zh-CN" altLang="en-US" sz="3600" baseline="30000" dirty="0" smtClean="0">
                <a:latin typeface="华文细黑" pitchFamily="2" charset="-122"/>
                <a:ea typeface="华文细黑" pitchFamily="2" charset="-122"/>
              </a:rPr>
              <a:t> </a:t>
            </a:r>
            <a:r>
              <a:rPr lang="zh-CN" altLang="en-US" sz="3600" dirty="0" smtClean="0">
                <a:latin typeface="华文细黑" pitchFamily="2" charset="-122"/>
                <a:ea typeface="华文细黑" pitchFamily="2" charset="-122"/>
              </a:rPr>
              <a:t>。</a:t>
            </a:r>
            <a:endParaRPr lang="zh-CN" altLang="en-US" sz="3600" dirty="0">
              <a:latin typeface="华文细黑" pitchFamily="2" charset="-122"/>
              <a:ea typeface="华文细黑" pitchFamily="2" charset="-122"/>
            </a:endParaRPr>
          </a:p>
        </p:txBody>
      </p:sp>
      <p:pic>
        <p:nvPicPr>
          <p:cNvPr id="4" name="Picture 2" descr="http://images.69ys.com/paimai/2016/4/9/1521/paipin/201604091202451945133273.jpg"/>
          <p:cNvPicPr>
            <a:picLocks noChangeAspect="1" noChangeArrowheads="1"/>
          </p:cNvPicPr>
          <p:nvPr/>
        </p:nvPicPr>
        <p:blipFill>
          <a:blip r:embed="rId2" cstate="print"/>
          <a:srcRect/>
          <a:stretch>
            <a:fillRect/>
          </a:stretch>
        </p:blipFill>
        <p:spPr bwMode="auto">
          <a:xfrm>
            <a:off x="4932040" y="1916832"/>
            <a:ext cx="3842382" cy="2867472"/>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988840"/>
            <a:ext cx="7056784" cy="193899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6000" dirty="0" smtClean="0"/>
              <a:t>作业：</a:t>
            </a:r>
            <a:endParaRPr lang="en-US" altLang="zh-CN" sz="6000" dirty="0" smtClean="0"/>
          </a:p>
          <a:p>
            <a:r>
              <a:rPr lang="zh-CN" altLang="en-US" sz="6000" dirty="0" smtClean="0"/>
              <a:t>背诵、默写这</a:t>
            </a:r>
            <a:r>
              <a:rPr lang="en-US" altLang="zh-CN" sz="6000" dirty="0" smtClean="0"/>
              <a:t>4</a:t>
            </a:r>
            <a:r>
              <a:rPr lang="zh-CN" altLang="en-US" sz="6000" dirty="0" smtClean="0"/>
              <a:t>首诗。</a:t>
            </a:r>
            <a:endParaRPr lang="zh-CN" altLang="en-US" sz="6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95536" y="374784"/>
            <a:ext cx="8280920" cy="6001643"/>
          </a:xfrm>
          <a:prstGeom prst="rect">
            <a:avLst/>
          </a:prstGeom>
          <a:solidFill>
            <a:srgbClr val="FFFFFF"/>
          </a:solidFill>
          <a:ln w="9525">
            <a:noFill/>
            <a:miter lim="800000"/>
            <a:headEnd/>
            <a:tailEnd/>
          </a:ln>
          <a:effectLst/>
        </p:spPr>
        <p:txBody>
          <a:bodyPr vert="horz" wrap="square" lIns="12696" tIns="0" rIns="0" bIns="0" numCol="1" anchor="ctr" anchorCtr="0" compatLnSpc="1">
            <a:prstTxWarp prst="textNoShape">
              <a:avLst/>
            </a:prstTxWarp>
            <a:spAutoFit/>
          </a:bodyPr>
          <a:lstStyle/>
          <a:p>
            <a:pPr marL="0" marR="0" lvl="0" indent="317500" algn="l" defTabSz="914400" rtl="0" eaLnBrk="1" fontAlgn="base" latinLnBrk="0" hangingPunct="1">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333333"/>
                </a:solidFill>
                <a:effectLst/>
                <a:latin typeface="微软雅黑" pitchFamily="34" charset="-122"/>
                <a:ea typeface="微软雅黑" pitchFamily="34" charset="-122"/>
                <a:cs typeface="宋体" pitchFamily="2" charset="-122"/>
              </a:rPr>
              <a:t>词句注释</a:t>
            </a: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2" tooltip="赵玄荒院士楷书刻石拓片《峨眉山月歌》"/>
              </a:rPr>
              <a:t>  </a:t>
            </a:r>
            <a:r>
              <a:rPr kumimoji="0" lang="zh-CN" alt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⑴</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峨眉山：在今四川省</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3"/>
              </a:rPr>
              <a:t>峨眉山市</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西南，有两山峰相对，望之如蛾眉，故名。</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000000"/>
                </a:solidFill>
                <a:effectLst/>
                <a:latin typeface="Arial" pitchFamily="34" charset="0"/>
                <a:ea typeface="宋体" pitchFamily="2" charset="-122"/>
                <a:cs typeface="Arial" pitchFamily="34" charset="0"/>
              </a:rPr>
              <a:t>⑵半轮秋：谓秋夜的上弦月形似半个车轮。</a:t>
            </a:r>
            <a:endParaRPr kumimoji="0" lang="en-US" altLang="zh-CN" sz="2000" b="1" i="0" u="none" strike="noStrike" cap="none" normalizeH="0" baseline="0" dirty="0" smtClean="0">
              <a:ln>
                <a:noFill/>
              </a:ln>
              <a:solidFill>
                <a:srgbClr val="000000"/>
              </a:solidFill>
              <a:effectLst/>
              <a:latin typeface="Arial" pitchFamily="34" charset="0"/>
              <a:ea typeface="宋体" pitchFamily="2" charset="-122"/>
              <a:cs typeface="Arial" pitchFamily="34" charset="0"/>
            </a:endParaRPr>
          </a:p>
          <a:p>
            <a:pPr lvl="0" indent="317500" eaLnBrk="0" fontAlgn="base" hangingPunct="0">
              <a:lnSpc>
                <a:spcPct val="150000"/>
              </a:lnSpc>
              <a:spcBef>
                <a:spcPct val="0"/>
              </a:spcBef>
              <a:spcAft>
                <a:spcPct val="0"/>
              </a:spcAft>
            </a:pPr>
            <a:r>
              <a:rPr lang="zh-CN" altLang="zh-CN" sz="2000" b="1" u="sng" dirty="0" smtClean="0">
                <a:solidFill>
                  <a:srgbClr val="FF0000"/>
                </a:solidFill>
                <a:latin typeface="Arial" pitchFamily="34" charset="0"/>
                <a:ea typeface="宋体" pitchFamily="2" charset="-122"/>
                <a:cs typeface="Arial" pitchFamily="34" charset="0"/>
              </a:rPr>
              <a:t>半轮</a:t>
            </a:r>
            <a:r>
              <a:rPr lang="zh-CN" altLang="en-US" sz="2000" b="1" u="sng" dirty="0" smtClean="0">
                <a:solidFill>
                  <a:srgbClr val="FF0000"/>
                </a:solidFill>
                <a:latin typeface="Arial" pitchFamily="34" charset="0"/>
                <a:ea typeface="宋体" pitchFamily="2" charset="-122"/>
                <a:cs typeface="Arial" pitchFamily="34" charset="0"/>
              </a:rPr>
              <a:t>：半边；半个</a:t>
            </a:r>
            <a:endParaRPr kumimoji="0" lang="zh-CN" sz="2000" b="1" i="0" u="sng"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⑶影：月光的影子。平羌：即</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4"/>
              </a:rPr>
              <a:t>青衣江</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5"/>
              </a:rPr>
              <a:t>大渡河</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的支流，在今四川中部峨眉山东北。源出宝兴县北，东南流经雅安、洪雅、夹江等地，到乐山汇大渡河，入岷江。</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sz="2000" b="1" i="0" u="sng" strike="noStrike" cap="none" normalizeH="0" baseline="0" dirty="0" smtClean="0">
                <a:ln>
                  <a:noFill/>
                </a:ln>
                <a:solidFill>
                  <a:srgbClr val="FF0000"/>
                </a:solidFill>
                <a:effectLst/>
                <a:latin typeface="Arial" pitchFamily="34" charset="0"/>
                <a:ea typeface="宋体" pitchFamily="2" charset="-122"/>
                <a:cs typeface="Arial" pitchFamily="34" charset="0"/>
              </a:rPr>
              <a:t>⑷发：出发。</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清溪：指清溪驿，属四川省犍为县，在峨眉山附近。三峡：</a:t>
            </a:r>
            <a:r>
              <a:rPr kumimoji="0" lang="zh-CN" alt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6"/>
              </a:rPr>
              <a:t>乐山县志</a:t>
            </a:r>
            <a:r>
              <a:rPr kumimoji="0" lang="zh-CN" alt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谓当指四川省乐山县之</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7"/>
              </a:rPr>
              <a:t>嘉州小三峡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：犁头峡、背峨峡、</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8"/>
              </a:rPr>
              <a:t>平羌峡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，清溪在黎头峡之上游。一说指</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9"/>
              </a:rPr>
              <a:t>长江三峡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10"/>
              </a:rPr>
              <a:t>瞿塘峡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11"/>
              </a:rPr>
              <a:t>巫峡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12"/>
              </a:rPr>
              <a:t>西陵峡</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⑸君：指作者的友人。</a:t>
            </a:r>
            <a:r>
              <a:rPr kumimoji="0" lang="zh-CN" sz="2000" b="1" i="0" u="sng" strike="noStrike" cap="none" normalizeH="0" baseline="0" dirty="0" smtClean="0">
                <a:ln>
                  <a:noFill/>
                </a:ln>
                <a:solidFill>
                  <a:srgbClr val="FF0000"/>
                </a:solidFill>
                <a:effectLst/>
                <a:latin typeface="Arial" pitchFamily="34" charset="0"/>
                <a:ea typeface="宋体" pitchFamily="2" charset="-122"/>
                <a:cs typeface="Arial" pitchFamily="34" charset="0"/>
              </a:rPr>
              <a:t>下：顺流而下。</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渝州：唐代州名，属剑南道，治所在</a:t>
            </a:r>
            <a:r>
              <a:rPr kumimoji="0" 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13"/>
              </a:rPr>
              <a:t>巴县</a:t>
            </a:r>
            <a:r>
              <a:rPr kumimoji="0" lang="zh-CN" sz="20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，即今重庆市。</a:t>
            </a:r>
            <a:r>
              <a:rPr kumimoji="0" lang="zh-CN" sz="2000" b="1" i="0" u="none" strike="noStrike" cap="none" normalizeH="0" baseline="30000" dirty="0" smtClean="0">
                <a:ln>
                  <a:noFill/>
                </a:ln>
                <a:solidFill>
                  <a:srgbClr val="3366CC"/>
                </a:solidFill>
                <a:effectLst/>
                <a:latin typeface="Arial" pitchFamily="34" charset="0"/>
                <a:ea typeface="宋体" pitchFamily="2" charset="-122"/>
                <a:cs typeface="Arial" pitchFamily="34" charset="0"/>
              </a:rPr>
              <a:t> </a:t>
            </a:r>
            <a:endParaRPr kumimoji="0" lang="zh-CN" altLang="zh-CN" sz="2000" b="1" i="0" u="none" strike="noStrike" cap="none" normalizeH="0" baseline="0" dirty="0" smtClean="0">
              <a:ln>
                <a:noFill/>
              </a:ln>
              <a:solidFill>
                <a:srgbClr val="136EC2"/>
              </a:solidFill>
              <a:effectLst/>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204864"/>
            <a:ext cx="6552728" cy="212365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6600" dirty="0" smtClean="0"/>
              <a:t>课外古诗词诵读</a:t>
            </a:r>
            <a:endParaRPr lang="en-US" altLang="zh-CN" sz="6600" dirty="0" smtClean="0"/>
          </a:p>
          <a:p>
            <a:r>
              <a:rPr lang="zh-CN" altLang="en-US" sz="6600" dirty="0" smtClean="0"/>
              <a:t>           共</a:t>
            </a:r>
            <a:r>
              <a:rPr lang="en-US" altLang="zh-CN" sz="6600" dirty="0" smtClean="0"/>
              <a:t>8</a:t>
            </a:r>
            <a:r>
              <a:rPr lang="zh-CN" altLang="en-US" sz="6600" dirty="0" smtClean="0"/>
              <a:t>首</a:t>
            </a:r>
            <a:endParaRPr lang="zh-CN" altLang="en-US" sz="6600"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497443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5400" dirty="0" smtClean="0"/>
              <a:t>1</a:t>
            </a:r>
            <a:r>
              <a:rPr lang="zh-CN" altLang="en-US" sz="5400" dirty="0" smtClean="0"/>
              <a:t>、峨眉山月歌</a:t>
            </a:r>
            <a:endParaRPr lang="en-US" altLang="zh-CN" sz="5400" dirty="0" smtClean="0"/>
          </a:p>
          <a:p>
            <a:pPr>
              <a:lnSpc>
                <a:spcPct val="150000"/>
              </a:lnSpc>
            </a:pPr>
            <a:r>
              <a:rPr lang="en-US" altLang="zh-CN" sz="5400" dirty="0" smtClean="0"/>
              <a:t>2</a:t>
            </a:r>
            <a:r>
              <a:rPr lang="zh-CN" altLang="en-US" sz="5400" dirty="0" smtClean="0"/>
              <a:t>、江南逢李龟年</a:t>
            </a:r>
            <a:endParaRPr lang="en-US" altLang="zh-CN" sz="5400" dirty="0" smtClean="0"/>
          </a:p>
          <a:p>
            <a:pPr>
              <a:lnSpc>
                <a:spcPct val="150000"/>
              </a:lnSpc>
            </a:pPr>
            <a:r>
              <a:rPr lang="en-US" altLang="zh-CN" sz="5400" dirty="0" smtClean="0"/>
              <a:t>3</a:t>
            </a:r>
            <a:r>
              <a:rPr lang="zh-CN" altLang="en-US" sz="5400" dirty="0" smtClean="0"/>
              <a:t>、行军九日思长安故园</a:t>
            </a:r>
            <a:endParaRPr lang="en-US" altLang="zh-CN" sz="5400" dirty="0" smtClean="0"/>
          </a:p>
          <a:p>
            <a:pPr>
              <a:lnSpc>
                <a:spcPct val="150000"/>
              </a:lnSpc>
            </a:pPr>
            <a:r>
              <a:rPr lang="en-US" altLang="zh-CN" sz="5400" dirty="0" smtClean="0"/>
              <a:t>4</a:t>
            </a:r>
            <a:r>
              <a:rPr lang="zh-CN" altLang="en-US" sz="5400" dirty="0" smtClean="0"/>
              <a:t>、夜上受降城闻笛</a:t>
            </a:r>
            <a:endParaRPr lang="zh-CN" altLang="en-US" sz="54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632848" cy="452431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nSpc>
                <a:spcPct val="150000"/>
              </a:lnSpc>
            </a:pPr>
            <a:r>
              <a:rPr lang="en-US" altLang="zh-CN" sz="4800" dirty="0" smtClean="0">
                <a:solidFill>
                  <a:srgbClr val="FFFFFF"/>
                </a:solidFill>
                <a:latin typeface="华文细黑" pitchFamily="2" charset="-122"/>
                <a:ea typeface="华文细黑" pitchFamily="2" charset="-122"/>
              </a:rPr>
              <a:t>5</a:t>
            </a:r>
            <a:r>
              <a:rPr lang="zh-CN" altLang="en-US" sz="4800" dirty="0" smtClean="0">
                <a:solidFill>
                  <a:srgbClr val="FFFFFF"/>
                </a:solidFill>
                <a:latin typeface="华文细黑" pitchFamily="2" charset="-122"/>
                <a:ea typeface="华文细黑" pitchFamily="2" charset="-122"/>
              </a:rPr>
              <a:t>、</a:t>
            </a:r>
            <a:r>
              <a:rPr lang="zh-CN" altLang="en-US" sz="4800" b="1" dirty="0" smtClean="0">
                <a:solidFill>
                  <a:srgbClr val="FFFFFF"/>
                </a:solidFill>
                <a:latin typeface="华文细黑" pitchFamily="2" charset="-122"/>
                <a:ea typeface="华文细黑" pitchFamily="2" charset="-122"/>
              </a:rPr>
              <a:t>秋        词        </a:t>
            </a:r>
          </a:p>
          <a:p>
            <a:pPr>
              <a:lnSpc>
                <a:spcPct val="150000"/>
              </a:lnSpc>
            </a:pPr>
            <a:r>
              <a:rPr lang="en-US" altLang="zh-CN" sz="4800" dirty="0" smtClean="0">
                <a:solidFill>
                  <a:srgbClr val="FFFFFF"/>
                </a:solidFill>
                <a:latin typeface="华文细黑" pitchFamily="2" charset="-122"/>
                <a:ea typeface="华文细黑" pitchFamily="2" charset="-122"/>
              </a:rPr>
              <a:t>6</a:t>
            </a:r>
            <a:r>
              <a:rPr lang="zh-CN" altLang="en-US" sz="4800" dirty="0" smtClean="0">
                <a:solidFill>
                  <a:srgbClr val="FFFFFF"/>
                </a:solidFill>
                <a:latin typeface="华文细黑" pitchFamily="2" charset="-122"/>
                <a:ea typeface="华文细黑" pitchFamily="2" charset="-122"/>
              </a:rPr>
              <a:t>、</a:t>
            </a:r>
            <a:r>
              <a:rPr lang="en-US" altLang="zh-CN" sz="4800" b="1" dirty="0" smtClean="0">
                <a:solidFill>
                  <a:srgbClr val="FFFFFF"/>
                </a:solidFill>
                <a:latin typeface="华文细黑" pitchFamily="2" charset="-122"/>
                <a:ea typeface="华文细黑" pitchFamily="2" charset="-122"/>
                <a:cs typeface="Times New Roman" pitchFamily="18" charset="0"/>
              </a:rPr>
              <a:t> </a:t>
            </a:r>
            <a:r>
              <a:rPr lang="zh-CN" altLang="en-US" sz="4800" b="1" dirty="0" smtClean="0">
                <a:solidFill>
                  <a:srgbClr val="FFFFFF"/>
                </a:solidFill>
                <a:latin typeface="华文细黑" pitchFamily="2" charset="-122"/>
                <a:ea typeface="华文细黑" pitchFamily="2" charset="-122"/>
                <a:cs typeface="Times New Roman" pitchFamily="18" charset="0"/>
              </a:rPr>
              <a:t>夜雨寄北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7</a:t>
            </a:r>
            <a:r>
              <a:rPr lang="zh-CN" altLang="en-US" sz="4800" dirty="0" smtClean="0">
                <a:solidFill>
                  <a:srgbClr val="FFFFFF"/>
                </a:solidFill>
                <a:latin typeface="华文细黑" pitchFamily="2" charset="-122"/>
                <a:ea typeface="华文细黑" pitchFamily="2" charset="-122"/>
              </a:rPr>
              <a:t>、</a:t>
            </a:r>
            <a:r>
              <a:rPr lang="en-US" altLang="zh-CN" sz="4800" b="1" kern="1800" dirty="0" smtClean="0">
                <a:solidFill>
                  <a:srgbClr val="FFFFFF"/>
                </a:solidFill>
                <a:latin typeface="华文细黑" pitchFamily="2" charset="-122"/>
                <a:ea typeface="华文细黑" pitchFamily="2" charset="-122"/>
                <a:cs typeface="Arial" panose="020B0604020202020204" pitchFamily="34" charset="0"/>
              </a:rPr>
              <a:t> </a:t>
            </a:r>
            <a:r>
              <a:rPr lang="zh-CN" altLang="zh-CN" sz="4800" b="1" kern="1800" dirty="0" smtClean="0">
                <a:solidFill>
                  <a:srgbClr val="FFFFFF"/>
                </a:solidFill>
                <a:latin typeface="华文细黑" pitchFamily="2" charset="-122"/>
                <a:ea typeface="华文细黑" pitchFamily="2" charset="-122"/>
                <a:cs typeface="Arial" panose="020B0604020202020204" pitchFamily="34" charset="0"/>
              </a:rPr>
              <a:t>十一月四日风雨大作</a:t>
            </a:r>
            <a:r>
              <a:rPr lang="en-US" altLang="zh-CN" sz="4800" b="1" kern="100" dirty="0" smtClean="0">
                <a:solidFill>
                  <a:srgbClr val="FFFFFF"/>
                </a:solidFill>
                <a:latin typeface="华文细黑" pitchFamily="2" charset="-122"/>
                <a:ea typeface="华文细黑" pitchFamily="2" charset="-122"/>
                <a:cs typeface="Arial" panose="020B0604020202020204" pitchFamily="34" charset="0"/>
              </a:rPr>
              <a:t>    </a:t>
            </a:r>
            <a:endParaRPr lang="en-US" altLang="zh-CN" sz="4800" dirty="0" smtClean="0">
              <a:solidFill>
                <a:srgbClr val="FFFFFF"/>
              </a:solidFill>
              <a:latin typeface="华文细黑" pitchFamily="2" charset="-122"/>
              <a:ea typeface="华文细黑" pitchFamily="2" charset="-122"/>
            </a:endParaRPr>
          </a:p>
          <a:p>
            <a:pPr>
              <a:lnSpc>
                <a:spcPct val="150000"/>
              </a:lnSpc>
            </a:pPr>
            <a:r>
              <a:rPr lang="en-US" altLang="zh-CN" sz="4800" dirty="0" smtClean="0">
                <a:solidFill>
                  <a:srgbClr val="FFFFFF"/>
                </a:solidFill>
                <a:latin typeface="华文细黑" pitchFamily="2" charset="-122"/>
                <a:ea typeface="华文细黑" pitchFamily="2" charset="-122"/>
              </a:rPr>
              <a:t>8</a:t>
            </a:r>
            <a:r>
              <a:rPr lang="zh-CN" altLang="en-US" sz="4800" dirty="0" smtClean="0">
                <a:solidFill>
                  <a:srgbClr val="FFFFFF"/>
                </a:solidFill>
                <a:latin typeface="华文细黑" pitchFamily="2" charset="-122"/>
                <a:ea typeface="华文细黑" pitchFamily="2" charset="-122"/>
              </a:rPr>
              <a:t>、潼关</a:t>
            </a:r>
            <a:endParaRPr lang="zh-CN" altLang="en-US" sz="4800" dirty="0">
              <a:solidFill>
                <a:srgbClr val="FFFFFF"/>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544" y="692696"/>
            <a:ext cx="4968552"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rgbClr val="7030A0"/>
                </a:solidFill>
                <a:latin typeface="宋体" pitchFamily="2" charset="-122"/>
                <a:ea typeface="宋体" pitchFamily="2" charset="-122"/>
              </a:rPr>
              <a:t> </a:t>
            </a:r>
            <a:r>
              <a:rPr lang="en-US" altLang="zh-CN" sz="4000" b="1" dirty="0" smtClean="0">
                <a:solidFill>
                  <a:srgbClr val="7030A0"/>
                </a:solidFill>
                <a:latin typeface="宋体" pitchFamily="2" charset="-122"/>
                <a:ea typeface="宋体" pitchFamily="2" charset="-122"/>
              </a:rPr>
              <a:t>1. </a:t>
            </a:r>
            <a:r>
              <a:rPr lang="zh-CN" altLang="en-US" sz="4000" b="1" dirty="0" smtClean="0">
                <a:solidFill>
                  <a:srgbClr val="7030A0"/>
                </a:solidFill>
                <a:latin typeface="宋体" pitchFamily="2" charset="-122"/>
                <a:ea typeface="宋体" pitchFamily="2" charset="-122"/>
              </a:rPr>
              <a:t>峨眉山月歌 </a:t>
            </a:r>
            <a:endParaRPr lang="en-US" altLang="zh-CN" sz="4000" b="1" dirty="0" smtClean="0">
              <a:solidFill>
                <a:srgbClr val="7030A0"/>
              </a:solidFill>
              <a:latin typeface="宋体" pitchFamily="2" charset="-122"/>
              <a:ea typeface="宋体" pitchFamily="2" charset="-122"/>
            </a:endParaRPr>
          </a:p>
          <a:p>
            <a:pPr>
              <a:lnSpc>
                <a:spcPct val="150000"/>
              </a:lnSpc>
            </a:pPr>
            <a:r>
              <a:rPr lang="en-US" altLang="zh-CN" sz="4000" b="1" dirty="0" smtClean="0">
                <a:solidFill>
                  <a:srgbClr val="7030A0"/>
                </a:solidFill>
                <a:latin typeface="宋体" pitchFamily="2" charset="-122"/>
                <a:ea typeface="宋体" pitchFamily="2" charset="-122"/>
              </a:rPr>
              <a:t>      </a:t>
            </a:r>
            <a:r>
              <a:rPr lang="zh-CN" altLang="en-US" sz="4000" b="1" dirty="0" smtClean="0">
                <a:solidFill>
                  <a:srgbClr val="C00000"/>
                </a:solidFill>
                <a:latin typeface="宋体" pitchFamily="2" charset="-122"/>
                <a:ea typeface="宋体" pitchFamily="2" charset="-122"/>
              </a:rPr>
              <a:t>李  白</a:t>
            </a:r>
            <a:endParaRPr lang="en-US" altLang="zh-CN" sz="4000" b="1" dirty="0" smtClean="0">
              <a:solidFill>
                <a:srgbClr val="C00000"/>
              </a:solidFill>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峨眉山月半轮秋，</a:t>
            </a:r>
            <a:endParaRPr lang="en-US" altLang="zh-CN" sz="4000" b="1" dirty="0" smtClean="0">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影入平羌江水流。</a:t>
            </a:r>
          </a:p>
          <a:p>
            <a:pPr>
              <a:lnSpc>
                <a:spcPct val="150000"/>
              </a:lnSpc>
            </a:pPr>
            <a:r>
              <a:rPr lang="zh-CN" altLang="en-US" sz="4000" b="1" dirty="0" smtClean="0">
                <a:latin typeface="宋体" pitchFamily="2" charset="-122"/>
                <a:ea typeface="宋体" pitchFamily="2" charset="-122"/>
              </a:rPr>
              <a:t> 夜发清溪向三峡，</a:t>
            </a:r>
            <a:endParaRPr lang="en-US" altLang="zh-CN" sz="4000" b="1" dirty="0" smtClean="0">
              <a:latin typeface="宋体" pitchFamily="2" charset="-122"/>
              <a:ea typeface="宋体" pitchFamily="2" charset="-122"/>
            </a:endParaRPr>
          </a:p>
          <a:p>
            <a:pPr>
              <a:lnSpc>
                <a:spcPct val="150000"/>
              </a:lnSpc>
            </a:pPr>
            <a:r>
              <a:rPr lang="zh-CN" altLang="en-US" sz="4000" b="1" dirty="0" smtClean="0">
                <a:latin typeface="宋体" pitchFamily="2" charset="-122"/>
                <a:ea typeface="宋体" pitchFamily="2" charset="-122"/>
              </a:rPr>
              <a:t> 思君不见下渝州。</a:t>
            </a:r>
            <a:r>
              <a:rPr lang="zh-CN" altLang="en-US" sz="4000" b="1" baseline="30000" dirty="0" smtClean="0">
                <a:latin typeface="宋体" pitchFamily="2" charset="-122"/>
                <a:ea typeface="宋体" pitchFamily="2" charset="-122"/>
              </a:rPr>
              <a:t> </a:t>
            </a:r>
            <a:endParaRPr lang="zh-CN" altLang="en-US" sz="4000" b="1" dirty="0">
              <a:latin typeface="宋体" pitchFamily="2" charset="-122"/>
              <a:ea typeface="宋体" pitchFamily="2" charset="-122"/>
            </a:endParaRPr>
          </a:p>
        </p:txBody>
      </p:sp>
      <p:pic>
        <p:nvPicPr>
          <p:cNvPr id="4" name="Picture 4" descr="http://pic.chinawenben.com/upload/1_rxk8ox3v5vj2b725o8aqj1dv.jpg"/>
          <p:cNvPicPr>
            <a:picLocks noChangeAspect="1" noChangeArrowheads="1"/>
          </p:cNvPicPr>
          <p:nvPr/>
        </p:nvPicPr>
        <p:blipFill>
          <a:blip r:embed="rId2" cstate="print"/>
          <a:srcRect l="41667"/>
          <a:stretch>
            <a:fillRect/>
          </a:stretch>
        </p:blipFill>
        <p:spPr bwMode="auto">
          <a:xfrm>
            <a:off x="5796136" y="836712"/>
            <a:ext cx="2808312" cy="4608512"/>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48680"/>
            <a:ext cx="4464496"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4000" b="1" dirty="0" smtClean="0">
                <a:solidFill>
                  <a:srgbClr val="000000"/>
                </a:solidFill>
                <a:latin typeface="宋体" pitchFamily="2" charset="-122"/>
                <a:ea typeface="宋体" pitchFamily="2" charset="-122"/>
              </a:rPr>
              <a:t>2.《</a:t>
            </a:r>
            <a:r>
              <a:rPr lang="zh-CN" altLang="en-US" sz="4000" b="1" dirty="0" smtClean="0">
                <a:solidFill>
                  <a:srgbClr val="000000"/>
                </a:solidFill>
                <a:latin typeface="宋体" pitchFamily="2" charset="-122"/>
                <a:ea typeface="宋体" pitchFamily="2" charset="-122"/>
              </a:rPr>
              <a:t>江南逢李龟年</a:t>
            </a:r>
            <a:r>
              <a:rPr lang="en-US" altLang="zh-CN" sz="4000" b="1" dirty="0" smtClean="0">
                <a:solidFill>
                  <a:srgbClr val="000000"/>
                </a:solidFill>
                <a:latin typeface="宋体" pitchFamily="2" charset="-122"/>
                <a:ea typeface="宋体" pitchFamily="2" charset="-122"/>
              </a:rPr>
              <a:t>》</a:t>
            </a:r>
          </a:p>
          <a:p>
            <a:pPr>
              <a:lnSpc>
                <a:spcPct val="150000"/>
              </a:lnSpc>
            </a:pPr>
            <a:r>
              <a:rPr lang="en-US" altLang="zh-CN" sz="4000" b="1" dirty="0" smtClean="0">
                <a:solidFill>
                  <a:srgbClr val="000000"/>
                </a:solidFill>
                <a:latin typeface="宋体" pitchFamily="2" charset="-122"/>
                <a:ea typeface="宋体" pitchFamily="2" charset="-122"/>
              </a:rPr>
              <a:t>      </a:t>
            </a:r>
            <a:r>
              <a:rPr lang="zh-CN" altLang="en-US" sz="4000" b="1" dirty="0" smtClean="0">
                <a:solidFill>
                  <a:srgbClr val="000000"/>
                </a:solidFill>
                <a:latin typeface="宋体" pitchFamily="2" charset="-122"/>
                <a:ea typeface="宋体" pitchFamily="2" charset="-122"/>
              </a:rPr>
              <a:t>杜 甫</a:t>
            </a:r>
          </a:p>
          <a:p>
            <a:pPr>
              <a:lnSpc>
                <a:spcPct val="150000"/>
              </a:lnSpc>
            </a:pPr>
            <a:r>
              <a:rPr lang="zh-CN" altLang="en-US" sz="4000" b="1" dirty="0" smtClean="0">
                <a:solidFill>
                  <a:srgbClr val="000000"/>
                </a:solidFill>
                <a:latin typeface="宋体" pitchFamily="2" charset="-122"/>
                <a:ea typeface="宋体" pitchFamily="2" charset="-122"/>
              </a:rPr>
              <a:t> 岐王宅里寻常见，</a:t>
            </a:r>
            <a:br>
              <a:rPr lang="zh-CN" altLang="en-US" sz="4000" b="1" dirty="0" smtClean="0">
                <a:solidFill>
                  <a:srgbClr val="000000"/>
                </a:solidFill>
                <a:latin typeface="宋体" pitchFamily="2" charset="-122"/>
                <a:ea typeface="宋体" pitchFamily="2" charset="-122"/>
              </a:rPr>
            </a:br>
            <a:r>
              <a:rPr lang="zh-CN" altLang="en-US" sz="4000" b="1" dirty="0" smtClean="0">
                <a:solidFill>
                  <a:srgbClr val="000000"/>
                </a:solidFill>
                <a:latin typeface="宋体" pitchFamily="2" charset="-122"/>
                <a:ea typeface="宋体" pitchFamily="2" charset="-122"/>
              </a:rPr>
              <a:t> 崔九堂前几度闻。</a:t>
            </a:r>
          </a:p>
          <a:p>
            <a:pPr>
              <a:lnSpc>
                <a:spcPct val="150000"/>
              </a:lnSpc>
            </a:pPr>
            <a:r>
              <a:rPr lang="zh-CN" altLang="en-US" sz="4000" b="1" dirty="0" smtClean="0">
                <a:solidFill>
                  <a:srgbClr val="000000"/>
                </a:solidFill>
                <a:latin typeface="宋体" pitchFamily="2" charset="-122"/>
                <a:ea typeface="宋体" pitchFamily="2" charset="-122"/>
              </a:rPr>
              <a:t> 正是江南好风景，</a:t>
            </a:r>
          </a:p>
          <a:p>
            <a:pPr>
              <a:lnSpc>
                <a:spcPct val="150000"/>
              </a:lnSpc>
            </a:pPr>
            <a:r>
              <a:rPr lang="zh-CN" altLang="en-US" sz="4000" b="1" dirty="0" smtClean="0">
                <a:solidFill>
                  <a:srgbClr val="000000"/>
                </a:solidFill>
                <a:latin typeface="宋体" pitchFamily="2" charset="-122"/>
                <a:ea typeface="宋体" pitchFamily="2" charset="-122"/>
              </a:rPr>
              <a:t> 落花时节又逢君。</a:t>
            </a:r>
            <a:endParaRPr lang="zh-CN" altLang="en-US" sz="4000" b="1" dirty="0">
              <a:solidFill>
                <a:srgbClr val="000000"/>
              </a:solidFill>
              <a:latin typeface="宋体" pitchFamily="2" charset="-122"/>
              <a:ea typeface="宋体" pitchFamily="2" charset="-122"/>
            </a:endParaRPr>
          </a:p>
        </p:txBody>
      </p:sp>
      <p:pic>
        <p:nvPicPr>
          <p:cNvPr id="3" name="Picture 2" descr="https://timgsa.baidu.com/timg?image&amp;quality=80&amp;size=b9999_10000&amp;sec=1538113994145&amp;di=2c6955d7945e3454739b110d0525a542&amp;imgtype=0&amp;src=http%3A%2F%2Fs8.sinaimg.cn%2Fmiddle%2F6cef76a0x9bfbbe26a8b7%26690"/>
          <p:cNvPicPr>
            <a:picLocks noChangeAspect="1" noChangeArrowheads="1"/>
          </p:cNvPicPr>
          <p:nvPr/>
        </p:nvPicPr>
        <p:blipFill>
          <a:blip r:embed="rId2" cstate="print"/>
          <a:srcRect/>
          <a:stretch>
            <a:fillRect/>
          </a:stretch>
        </p:blipFill>
        <p:spPr bwMode="auto">
          <a:xfrm>
            <a:off x="5076056" y="908720"/>
            <a:ext cx="3462407" cy="4888254"/>
          </a:xfrm>
          <a:prstGeom prst="rect">
            <a:avLst/>
          </a:prstGeom>
          <a:noFill/>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692696"/>
            <a:ext cx="741682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4000" b="1" dirty="0" smtClean="0">
                <a:latin typeface="华文中宋" pitchFamily="2" charset="-122"/>
                <a:ea typeface="华文中宋" pitchFamily="2" charset="-122"/>
              </a:rPr>
              <a:t>       </a:t>
            </a:r>
            <a:r>
              <a:rPr lang="en-US" altLang="zh-CN" sz="4000" b="1" dirty="0" smtClean="0">
                <a:latin typeface="华文中宋" pitchFamily="2" charset="-122"/>
                <a:ea typeface="华文中宋" pitchFamily="2" charset="-122"/>
              </a:rPr>
              <a:t>3.</a:t>
            </a:r>
            <a:r>
              <a:rPr lang="zh-CN" altLang="en-US" sz="4000" b="1" dirty="0" smtClean="0">
                <a:latin typeface="华文中宋" pitchFamily="2" charset="-122"/>
                <a:ea typeface="华文中宋" pitchFamily="2" charset="-122"/>
              </a:rPr>
              <a:t>行军九日思长安故园</a:t>
            </a:r>
          </a:p>
          <a:p>
            <a:pPr>
              <a:lnSpc>
                <a:spcPct val="200000"/>
              </a:lnSpc>
            </a:pPr>
            <a:r>
              <a:rPr lang="zh-CN" altLang="en-US" sz="4000" b="1" dirty="0" smtClean="0">
                <a:latin typeface="华文中宋" pitchFamily="2" charset="-122"/>
                <a:ea typeface="华文中宋" pitchFamily="2" charset="-122"/>
              </a:rPr>
              <a:t>                  岑 参 </a:t>
            </a:r>
          </a:p>
          <a:p>
            <a:pPr>
              <a:lnSpc>
                <a:spcPct val="200000"/>
              </a:lnSpc>
            </a:pPr>
            <a:r>
              <a:rPr lang="zh-CN" altLang="en-US" sz="4000" b="1" dirty="0" smtClean="0">
                <a:latin typeface="华文中宋" pitchFamily="2" charset="-122"/>
                <a:ea typeface="华文中宋" pitchFamily="2" charset="-122"/>
              </a:rPr>
              <a:t>    强欲登高去，无人送酒来。</a:t>
            </a:r>
            <a:br>
              <a:rPr lang="zh-CN" altLang="en-US" sz="4000" b="1" dirty="0" smtClean="0">
                <a:latin typeface="华文中宋" pitchFamily="2" charset="-122"/>
                <a:ea typeface="华文中宋" pitchFamily="2" charset="-122"/>
              </a:rPr>
            </a:br>
            <a:r>
              <a:rPr lang="zh-CN" altLang="en-US" sz="4000" b="1" dirty="0" smtClean="0">
                <a:latin typeface="华文中宋" pitchFamily="2" charset="-122"/>
                <a:ea typeface="华文中宋" pitchFamily="2" charset="-122"/>
              </a:rPr>
              <a:t>    遥怜故园菊，应傍战场开。</a:t>
            </a:r>
            <a:endParaRPr lang="zh-CN" altLang="en-US" sz="4000" b="1"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736" y="332656"/>
            <a:ext cx="4392488" cy="600164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200000"/>
              </a:lnSpc>
            </a:pPr>
            <a:r>
              <a:rPr lang="zh-CN" altLang="en-US" sz="3200" b="1" dirty="0" smtClean="0">
                <a:latin typeface="宋体" pitchFamily="2" charset="-122"/>
                <a:ea typeface="宋体" pitchFamily="2" charset="-122"/>
              </a:rPr>
              <a:t>  </a:t>
            </a:r>
            <a:r>
              <a:rPr lang="en-US" altLang="zh-CN" sz="3200" b="1" dirty="0" smtClean="0">
                <a:latin typeface="宋体" pitchFamily="2" charset="-122"/>
                <a:ea typeface="宋体" pitchFamily="2" charset="-122"/>
              </a:rPr>
              <a:t>4.</a:t>
            </a:r>
            <a:r>
              <a:rPr lang="zh-CN" altLang="en-US" sz="3200" b="1" dirty="0" smtClean="0">
                <a:latin typeface="宋体" pitchFamily="2" charset="-122"/>
                <a:ea typeface="宋体" pitchFamily="2" charset="-122"/>
              </a:rPr>
              <a:t> 夜上受降城闻笛</a:t>
            </a:r>
          </a:p>
          <a:p>
            <a:pPr>
              <a:lnSpc>
                <a:spcPct val="200000"/>
              </a:lnSpc>
            </a:pPr>
            <a:r>
              <a:rPr lang="zh-CN" altLang="en-US" sz="3200" b="1" dirty="0" smtClean="0">
                <a:latin typeface="宋体" pitchFamily="2" charset="-122"/>
                <a:ea typeface="宋体" pitchFamily="2" charset="-122"/>
              </a:rPr>
              <a:t>       李 益</a:t>
            </a:r>
          </a:p>
          <a:p>
            <a:pPr>
              <a:lnSpc>
                <a:spcPct val="200000"/>
              </a:lnSpc>
            </a:pPr>
            <a:r>
              <a:rPr lang="zh-CN" altLang="en-US" sz="3200" b="1" dirty="0" smtClean="0">
                <a:latin typeface="宋体" pitchFamily="2" charset="-122"/>
                <a:ea typeface="宋体" pitchFamily="2" charset="-122"/>
              </a:rPr>
              <a:t>  回乐烽前沙似雪，</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受降城外月如霜。</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不知何处吹芦管，</a:t>
            </a:r>
            <a:endParaRPr lang="en-US" altLang="zh-CN" sz="3200" b="1" dirty="0" smtClean="0">
              <a:latin typeface="宋体" pitchFamily="2" charset="-122"/>
              <a:ea typeface="宋体" pitchFamily="2" charset="-122"/>
            </a:endParaRPr>
          </a:p>
          <a:p>
            <a:pPr>
              <a:lnSpc>
                <a:spcPct val="200000"/>
              </a:lnSpc>
            </a:pPr>
            <a:r>
              <a:rPr lang="zh-CN" altLang="en-US" sz="3200" b="1" dirty="0" smtClean="0">
                <a:latin typeface="宋体" pitchFamily="2" charset="-122"/>
                <a:ea typeface="宋体" pitchFamily="2" charset="-122"/>
              </a:rPr>
              <a:t>  一夜征人尽望乡。</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115616" y="404664"/>
            <a:ext cx="6985000" cy="5909310"/>
          </a:xfrm>
          <a:prstGeom prst="rect">
            <a:avLst/>
          </a:prstGeom>
          <a:solidFill>
            <a:srgbClr val="FFFFFF"/>
          </a:solidFill>
          <a:ln w="9525">
            <a:noFill/>
            <a:miter lim="800000"/>
            <a:headEnd/>
            <a:tailEnd/>
          </a:ln>
        </p:spPr>
        <p:txBody>
          <a:bodyPr>
            <a:spAutoFit/>
          </a:bodyPr>
          <a:lstStyle/>
          <a:p>
            <a:pPr algn="ctr" eaLnBrk="1" hangingPunct="1">
              <a:lnSpc>
                <a:spcPct val="135000"/>
              </a:lnSpc>
            </a:pPr>
            <a:r>
              <a:rPr lang="zh-CN" altLang="en-US" sz="4000" b="1" dirty="0">
                <a:solidFill>
                  <a:srgbClr val="3333FF"/>
                </a:solidFill>
                <a:latin typeface="华文细黑" pitchFamily="2" charset="-122"/>
                <a:ea typeface="华文细黑" pitchFamily="2" charset="-122"/>
              </a:rPr>
              <a:t>秋        词        </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刘禹锡</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自古逢秋悲寂寥，</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我言秋日胜春朝。</a:t>
            </a:r>
            <a:br>
              <a:rPr lang="zh-CN" altLang="en-US" sz="4000" b="1" dirty="0">
                <a:solidFill>
                  <a:srgbClr val="3333FF"/>
                </a:solidFill>
                <a:latin typeface="华文细黑" pitchFamily="2" charset="-122"/>
                <a:ea typeface="华文细黑" pitchFamily="2" charset="-122"/>
              </a:rPr>
            </a:br>
            <a:r>
              <a:rPr lang="zh-CN" altLang="en-US" sz="4000" b="1" dirty="0">
                <a:solidFill>
                  <a:srgbClr val="3333FF"/>
                </a:solidFill>
                <a:latin typeface="华文细黑" pitchFamily="2" charset="-122"/>
                <a:ea typeface="华文细黑" pitchFamily="2" charset="-122"/>
              </a:rPr>
              <a:t>晴空一鹤排云上，</a:t>
            </a:r>
          </a:p>
          <a:p>
            <a:pPr algn="ctr" eaLnBrk="1" hangingPunct="1">
              <a:lnSpc>
                <a:spcPct val="135000"/>
              </a:lnSpc>
            </a:pPr>
            <a:r>
              <a:rPr lang="zh-CN" altLang="en-US" sz="4000" b="1" dirty="0">
                <a:solidFill>
                  <a:srgbClr val="3333FF"/>
                </a:solidFill>
                <a:latin typeface="华文细黑" pitchFamily="2" charset="-122"/>
                <a:ea typeface="华文细黑" pitchFamily="2" charset="-122"/>
              </a:rPr>
              <a:t>便引诗情到碧宵</a:t>
            </a:r>
            <a:r>
              <a:rPr lang="zh-CN" altLang="en-US" sz="4000" b="1" dirty="0" smtClean="0">
                <a:solidFill>
                  <a:srgbClr val="3333FF"/>
                </a:solidFill>
                <a:latin typeface="华文细黑" pitchFamily="2" charset="-122"/>
                <a:ea typeface="华文细黑" pitchFamily="2" charset="-122"/>
              </a:rPr>
              <a:t>。</a:t>
            </a:r>
            <a:endParaRPr lang="en-US" altLang="zh-CN" sz="4000" b="1" dirty="0" smtClean="0">
              <a:solidFill>
                <a:srgbClr val="3333FF"/>
              </a:solidFill>
              <a:latin typeface="华文细黑" pitchFamily="2" charset="-122"/>
              <a:ea typeface="华文细黑" pitchFamily="2" charset="-122"/>
            </a:endParaRPr>
          </a:p>
          <a:p>
            <a:pPr algn="ctr" eaLnBrk="1" hangingPunct="1">
              <a:lnSpc>
                <a:spcPct val="135000"/>
              </a:lnSpc>
            </a:pPr>
            <a:r>
              <a:rPr lang="zh-CN" altLang="en-US" sz="4000" b="1" dirty="0" smtClean="0">
                <a:solidFill>
                  <a:srgbClr val="3333FF"/>
                </a:solidFill>
                <a:latin typeface="华文细黑" pitchFamily="2" charset="-122"/>
                <a:ea typeface="华文细黑" pitchFamily="2" charset="-122"/>
              </a:rPr>
              <a:t> </a:t>
            </a:r>
            <a:endParaRPr lang="zh-CN" altLang="en-US" sz="4000" b="1" dirty="0">
              <a:solidFill>
                <a:srgbClr val="3333FF"/>
              </a:solidFill>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395288" y="549275"/>
            <a:ext cx="8424862" cy="50165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pPr eaLnBrk="0" hangingPunct="0">
              <a:lnSpc>
                <a:spcPct val="200000"/>
              </a:lnSpc>
            </a:pPr>
            <a:r>
              <a:rPr lang="en-US" altLang="zh-CN" sz="4000" b="1" dirty="0" smtClean="0">
                <a:latin typeface="华文细黑" pitchFamily="2" charset="-122"/>
                <a:ea typeface="华文细黑" pitchFamily="2" charset="-122"/>
                <a:cs typeface="Times New Roman" pitchFamily="18" charset="0"/>
              </a:rPr>
              <a:t>        </a:t>
            </a:r>
            <a:r>
              <a:rPr lang="zh-CN" altLang="en-US" sz="4000" b="1" dirty="0" smtClean="0">
                <a:latin typeface="华文细黑" pitchFamily="2" charset="-122"/>
                <a:ea typeface="华文细黑" pitchFamily="2" charset="-122"/>
                <a:cs typeface="Times New Roman" pitchFamily="18" charset="0"/>
              </a:rPr>
              <a:t>夜</a:t>
            </a:r>
            <a:r>
              <a:rPr lang="zh-CN" altLang="en-US" sz="4000" b="1" dirty="0">
                <a:latin typeface="华文细黑" pitchFamily="2" charset="-122"/>
                <a:ea typeface="华文细黑" pitchFamily="2" charset="-122"/>
                <a:cs typeface="Times New Roman" pitchFamily="18" charset="0"/>
              </a:rPr>
              <a:t>雨寄北   （唐）李商隐</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君问归期未有期，巴山夜雨涨秋池。</a:t>
            </a:r>
            <a:endParaRPr lang="zh-CN" altLang="en-US" sz="4000" dirty="0">
              <a:latin typeface="华文细黑" pitchFamily="2" charset="-122"/>
              <a:ea typeface="华文细黑" pitchFamily="2" charset="-122"/>
            </a:endParaRPr>
          </a:p>
          <a:p>
            <a:pPr eaLnBrk="0" hangingPunct="0">
              <a:lnSpc>
                <a:spcPct val="200000"/>
              </a:lnSpc>
            </a:pPr>
            <a:r>
              <a:rPr lang="zh-CN" altLang="en-US" sz="4000" b="1" dirty="0">
                <a:latin typeface="华文细黑" pitchFamily="2" charset="-122"/>
                <a:ea typeface="华文细黑" pitchFamily="2" charset="-122"/>
                <a:cs typeface="Times New Roman" pitchFamily="18" charset="0"/>
              </a:rPr>
              <a:t>何当共剪西窗烛，却话巴山夜雨时。</a:t>
            </a:r>
            <a:endParaRPr lang="zh-CN" altLang="en-US" sz="4000" dirty="0">
              <a:latin typeface="华文细黑" pitchFamily="2" charset="-122"/>
              <a:ea typeface="华文细黑" pitchFamily="2" charset="-122"/>
            </a:endParaRPr>
          </a:p>
          <a:p>
            <a:pPr eaLnBrk="0" hangingPunct="0">
              <a:lnSpc>
                <a:spcPct val="200000"/>
              </a:lnSpc>
            </a:pPr>
            <a:endParaRPr lang="zh-CN" altLang="en-US" sz="40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981075"/>
            <a:ext cx="7416800" cy="45545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lnSpc>
                <a:spcPct val="150000"/>
              </a:lnSpc>
              <a:spcAft>
                <a:spcPts val="750"/>
              </a:spcAft>
              <a:defRPr/>
            </a:pPr>
            <a:r>
              <a:rPr lang="en-US" altLang="zh-CN" sz="3600" b="1" kern="1800" dirty="0">
                <a:solidFill>
                  <a:srgbClr val="000000"/>
                </a:solidFill>
                <a:latin typeface="华文细黑" pitchFamily="2" charset="-122"/>
                <a:ea typeface="华文细黑" pitchFamily="2" charset="-122"/>
                <a:cs typeface="Arial" panose="020B0604020202020204" pitchFamily="34" charset="0"/>
              </a:rPr>
              <a:t>         </a:t>
            </a:r>
            <a:r>
              <a:rPr lang="zh-CN" altLang="zh-CN" sz="3600" b="1" kern="1800" dirty="0">
                <a:solidFill>
                  <a:srgbClr val="000000"/>
                </a:solidFill>
                <a:latin typeface="华文细黑" pitchFamily="2" charset="-122"/>
                <a:ea typeface="华文细黑" pitchFamily="2" charset="-122"/>
                <a:cs typeface="Arial" panose="020B0604020202020204" pitchFamily="34" charset="0"/>
              </a:rPr>
              <a:t>十一月四日风雨大作</a:t>
            </a: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p>
          <a:p>
            <a:pPr eaLnBrk="1" hangingPunct="1">
              <a:lnSpc>
                <a:spcPct val="150000"/>
              </a:lnSpc>
              <a:spcAft>
                <a:spcPts val="750"/>
              </a:spcAft>
              <a:defRPr/>
            </a:pPr>
            <a:r>
              <a:rPr lang="en-US" altLang="zh-CN" sz="3600" b="1" kern="10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陆</a:t>
            </a:r>
            <a:r>
              <a:rPr lang="en-US" altLang="zh-CN" sz="3600" b="1" kern="0" dirty="0">
                <a:solidFill>
                  <a:srgbClr val="000000"/>
                </a:solidFill>
                <a:latin typeface="华文细黑" pitchFamily="2" charset="-122"/>
                <a:ea typeface="华文细黑" pitchFamily="2" charset="-122"/>
                <a:cs typeface="Arial" panose="020B0604020202020204" pitchFamily="34" charset="0"/>
              </a:rPr>
              <a:t>  </a:t>
            </a:r>
            <a:r>
              <a:rPr lang="zh-CN" altLang="zh-CN" sz="3600" b="1" kern="0" dirty="0">
                <a:solidFill>
                  <a:srgbClr val="000000"/>
                </a:solidFill>
                <a:latin typeface="华文细黑" pitchFamily="2" charset="-122"/>
                <a:ea typeface="华文细黑" pitchFamily="2" charset="-122"/>
                <a:cs typeface="Arial" panose="020B0604020202020204" pitchFamily="34" charset="0"/>
              </a:rPr>
              <a:t>游</a:t>
            </a:r>
            <a:endParaRPr lang="en-US" altLang="zh-CN" sz="3600" b="1" kern="0" dirty="0">
              <a:solidFill>
                <a:srgbClr val="000000"/>
              </a:solidFill>
              <a:latin typeface="华文细黑" pitchFamily="2" charset="-122"/>
              <a:ea typeface="华文细黑" pitchFamily="2" charset="-122"/>
              <a:cs typeface="Arial" panose="020B0604020202020204" pitchFamily="34" charset="0"/>
            </a:endParaRPr>
          </a:p>
          <a:p>
            <a:pPr eaLnBrk="1" hangingPunct="1">
              <a:lnSpc>
                <a:spcPct val="150000"/>
              </a:lnSpc>
              <a:spcAft>
                <a:spcPts val="750"/>
              </a:spcAft>
              <a:defRPr/>
            </a:pPr>
            <a:r>
              <a:rPr lang="zh-CN" altLang="zh-CN" sz="3600" b="1" dirty="0">
                <a:solidFill>
                  <a:srgbClr val="000000"/>
                </a:solidFill>
                <a:latin typeface="华文细黑" pitchFamily="2" charset="-122"/>
                <a:ea typeface="华文细黑" pitchFamily="2" charset="-122"/>
                <a:cs typeface="Arial" panose="020B0604020202020204" pitchFamily="34" charset="0"/>
              </a:rPr>
              <a:t>僵卧孤村不自哀，尚思为国戍轮台。</a:t>
            </a:r>
            <a:r>
              <a:rPr lang="en-US" altLang="zh-CN" sz="3600" b="1" dirty="0">
                <a:solidFill>
                  <a:srgbClr val="000000"/>
                </a:solidFill>
                <a:latin typeface="华文细黑" pitchFamily="2" charset="-122"/>
                <a:ea typeface="华文细黑" pitchFamily="2" charset="-122"/>
                <a:cs typeface="Arial" panose="020B0604020202020204" pitchFamily="34" charset="0"/>
              </a:rPr>
              <a:t/>
            </a:r>
            <a:br>
              <a:rPr lang="en-US" altLang="zh-CN" sz="3600" b="1" dirty="0">
                <a:solidFill>
                  <a:srgbClr val="000000"/>
                </a:solidFill>
                <a:latin typeface="华文细黑" pitchFamily="2" charset="-122"/>
                <a:ea typeface="华文细黑" pitchFamily="2" charset="-122"/>
                <a:cs typeface="Arial" panose="020B0604020202020204" pitchFamily="34" charset="0"/>
              </a:rPr>
            </a:br>
            <a:r>
              <a:rPr lang="zh-CN" altLang="zh-CN" sz="3600" b="1" dirty="0">
                <a:solidFill>
                  <a:srgbClr val="000000"/>
                </a:solidFill>
                <a:latin typeface="华文细黑" pitchFamily="2" charset="-122"/>
                <a:ea typeface="华文细黑" pitchFamily="2" charset="-122"/>
                <a:cs typeface="Arial" panose="020B0604020202020204" pitchFamily="34" charset="0"/>
              </a:rPr>
              <a:t>夜阑卧听风吹雨，铁马冰河入梦来。</a:t>
            </a:r>
          </a:p>
          <a:p>
            <a:pPr eaLnBrk="1" hangingPunct="1">
              <a:lnSpc>
                <a:spcPct val="150000"/>
              </a:lnSpc>
              <a:spcAft>
                <a:spcPts val="750"/>
              </a:spcAft>
              <a:defRPr/>
            </a:pPr>
            <a:endParaRPr lang="zh-CN" altLang="zh-CN" sz="3600" b="1" kern="100" dirty="0">
              <a:solidFill>
                <a:srgbClr val="000000"/>
              </a:solidFill>
              <a:latin typeface="华文细黑" pitchFamily="2" charset="-122"/>
              <a:ea typeface="华文细黑" pitchFamily="2" charset="-122"/>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行云流水">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268</TotalTime>
  <Words>3232</Words>
  <Application>Microsoft Office PowerPoint</Application>
  <PresentationFormat>全屏显示(4:3)</PresentationFormat>
  <Paragraphs>343</Paragraphs>
  <Slides>101</Slides>
  <Notes>0</Notes>
  <HiddenSlides>0</HiddenSlides>
  <MMClips>0</MMClips>
  <ScaleCrop>false</ScaleCrop>
  <HeadingPairs>
    <vt:vector size="4" baseType="variant">
      <vt:variant>
        <vt:lpstr>主题</vt:lpstr>
      </vt:variant>
      <vt:variant>
        <vt:i4>1</vt:i4>
      </vt:variant>
      <vt:variant>
        <vt:lpstr>幻灯片标题</vt:lpstr>
      </vt:variant>
      <vt:variant>
        <vt:i4>101</vt:i4>
      </vt:variant>
    </vt:vector>
  </HeadingPairs>
  <TitlesOfParts>
    <vt:vector size="102" baseType="lpstr">
      <vt:lpstr>行云流水</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48</cp:revision>
  <dcterms:created xsi:type="dcterms:W3CDTF">2018-09-27T02:38:25Z</dcterms:created>
  <dcterms:modified xsi:type="dcterms:W3CDTF">2018-11-30T00:56:57Z</dcterms:modified>
</cp:coreProperties>
</file>