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87" r:id="rId4"/>
    <p:sldId id="333" r:id="rId5"/>
    <p:sldId id="312" r:id="rId6"/>
    <p:sldId id="313" r:id="rId7"/>
    <p:sldId id="314" r:id="rId8"/>
    <p:sldId id="315" r:id="rId9"/>
    <p:sldId id="421" r:id="rId10"/>
    <p:sldId id="508" r:id="rId11"/>
    <p:sldId id="318" r:id="rId12"/>
    <p:sldId id="319" r:id="rId13"/>
    <p:sldId id="322" r:id="rId14"/>
    <p:sldId id="288" r:id="rId15"/>
    <p:sldId id="285" r:id="rId16"/>
    <p:sldId id="302" r:id="rId17"/>
    <p:sldId id="303" r:id="rId18"/>
    <p:sldId id="304" r:id="rId19"/>
    <p:sldId id="305" r:id="rId20"/>
    <p:sldId id="596" r:id="rId21"/>
    <p:sldId id="504" r:id="rId22"/>
    <p:sldId id="281" r:id="rId23"/>
    <p:sldId id="591" r:id="rId24"/>
    <p:sldId id="598" r:id="rId25"/>
    <p:sldId id="601" r:id="rId26"/>
    <p:sldId id="602" r:id="rId27"/>
    <p:sldId id="603" r:id="rId28"/>
    <p:sldId id="328" r:id="rId29"/>
    <p:sldId id="329" r:id="rId30"/>
    <p:sldId id="330" r:id="rId31"/>
    <p:sldId id="331" r:id="rId32"/>
    <p:sldId id="332" r:id="rId33"/>
    <p:sldId id="599" r:id="rId34"/>
    <p:sldId id="600"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tags" Target="tags/tag2.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3.xml" /><Relationship Id="rId40"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tags" Target="../tags/tag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1524000" y="645478"/>
            <a:ext cx="9144000" cy="2387600"/>
          </a:xfrm>
        </p:spPr>
        <p:txBody>
          <a:bodyPr>
            <a:normAutofit fontScale="90000"/>
          </a:bodyPr>
          <a:lstStyle/>
          <a:p>
            <a:r>
              <a:rPr lang="zh-CN" altLang="en-US" b="1">
                <a:solidFill>
                  <a:srgbClr val="FF0000"/>
                </a:solidFill>
              </a:rPr>
              <a:t>病句修改</a:t>
            </a:r>
            <a:r>
              <a:rPr lang="zh-CN" altLang="en-US"/>
              <a:t>（典型病句） </a:t>
            </a:r>
            <a:br>
              <a:rPr lang="zh-CN" altLang="en-US"/>
            </a:br>
            <a:br>
              <a:rPr lang="zh-CN" altLang="en-US"/>
            </a:br>
            <a:r>
              <a:rPr lang="zh-CN" altLang="en-US"/>
              <a:t>专项练习</a:t>
            </a:r>
            <a:endParaRPr lang="zh-CN" altLang="en-US"/>
          </a:p>
        </p:txBody>
      </p:sp>
      <p:pic>
        <p:nvPicPr>
          <p:cNvPr id="134" name="图片 133"/>
          <p:cNvPicPr/>
          <p:nvPr/>
        </p:nvPicPr>
        <p:blipFill>
          <a:blip r:embed="rId2"/>
          <a:stretch>
            <a:fillRect/>
          </a:stretch>
        </p:blipFill>
        <p:spPr>
          <a:xfrm>
            <a:off x="4174490" y="3033395"/>
            <a:ext cx="4410710" cy="3710305"/>
          </a:xfrm>
          <a:prstGeom prst="rect">
            <a:avLst/>
          </a:prstGeom>
          <a:no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1325880"/>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自己分析下面病句存在的问题并修改。</a:t>
            </a:r>
            <a:br>
              <a:rPr lang="zh-CN" altLang="en-US" b="1"/>
            </a:br>
            <a:endParaRPr lang="zh-CN" altLang="en-US"/>
          </a:p>
        </p:txBody>
      </p:sp>
      <p:sp>
        <p:nvSpPr>
          <p:cNvPr id="3" name="内容占位符 2"/>
          <p:cNvSpPr>
            <a:spLocks noGrp="1"/>
          </p:cNvSpPr>
          <p:nvPr>
            <p:ph idx="1"/>
          </p:nvPr>
        </p:nvSpPr>
        <p:spPr>
          <a:xfrm>
            <a:off x="319405" y="1070610"/>
            <a:ext cx="11872595" cy="4351655"/>
          </a:xfrm>
        </p:spPr>
        <p:txBody>
          <a:bodyPr/>
          <a:lstStyle/>
          <a:p>
            <a:pPr marL="0" indent="0">
              <a:buNone/>
            </a:pPr>
            <a:r>
              <a:rPr lang="en-US" altLang="zh-CN" sz="4400" b="1">
                <a:gradFill>
                  <a:gsLst>
                    <a:gs pos="0">
                      <a:srgbClr val="012D86"/>
                    </a:gs>
                    <a:gs pos="100000">
                      <a:srgbClr val="0E2557"/>
                    </a:gs>
                  </a:gsLst>
                  <a:lin scaled="0"/>
                </a:gradFill>
              </a:rPr>
              <a:t> </a:t>
            </a:r>
            <a:endParaRPr lang="en-US" altLang="zh-CN" sz="4400" b="1">
              <a:gradFill>
                <a:gsLst>
                  <a:gs pos="0">
                    <a:srgbClr val="012D86"/>
                  </a:gs>
                  <a:gs pos="100000">
                    <a:srgbClr val="0E2557"/>
                  </a:gs>
                </a:gsLst>
                <a:lin scaled="0"/>
              </a:gradFill>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5" name="内容占位符 2"/>
          <p:cNvSpPr>
            <a:spLocks noGrp="1"/>
          </p:cNvSpPr>
          <p:nvPr/>
        </p:nvSpPr>
        <p:spPr>
          <a:xfrm>
            <a:off x="113665" y="604520"/>
            <a:ext cx="11872595" cy="614553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500" b="1"/>
              <a:t>A.伴随手机移动支付功能的普及，消费者可以通过扫描二维码一系列的消费活动。</a:t>
            </a:r>
            <a:endParaRPr lang="en-US" altLang="zh-CN" sz="3500" b="1"/>
          </a:p>
          <a:p>
            <a:pPr marL="0" indent="0">
              <a:buNone/>
            </a:pPr>
            <a:r>
              <a:rPr lang="en-US" altLang="zh-CN" sz="3500" b="1">
                <a:solidFill>
                  <a:srgbClr val="002060"/>
                </a:solidFill>
              </a:rPr>
              <a:t>(“二维码”后缺谓语动词，可在其后加上“完成”)</a:t>
            </a:r>
            <a:endParaRPr lang="en-US" altLang="zh-CN" sz="3500" b="1">
              <a:solidFill>
                <a:srgbClr val="002060"/>
              </a:solidFill>
            </a:endParaRPr>
          </a:p>
          <a:p>
            <a:pPr marL="0" indent="0">
              <a:buNone/>
            </a:pPr>
            <a:r>
              <a:rPr lang="en-US" altLang="zh-CN" sz="3500" b="1"/>
              <a:t>B.“关爱生命，杜绝校园欺凌”的主题班会，有效地增强了中学生自我保护。</a:t>
            </a:r>
            <a:endParaRPr lang="en-US" altLang="zh-CN" sz="3500" b="1"/>
          </a:p>
          <a:p>
            <a:pPr marL="0" indent="0">
              <a:buNone/>
            </a:pPr>
            <a:r>
              <a:rPr lang="en-US" altLang="zh-CN" sz="3500" b="1">
                <a:solidFill>
                  <a:srgbClr val="002060"/>
                </a:solidFill>
              </a:rPr>
              <a:t>(应在句末加上“的意识”)</a:t>
            </a:r>
            <a:endParaRPr lang="en-US" altLang="zh-CN" sz="3500" b="1">
              <a:solidFill>
                <a:srgbClr val="002060"/>
              </a:solidFill>
            </a:endParaRPr>
          </a:p>
          <a:p>
            <a:pPr marL="0" indent="0">
              <a:buNone/>
            </a:pPr>
            <a:r>
              <a:rPr lang="en-US" altLang="zh-CN" sz="3500" b="1"/>
              <a:t>C.</a:t>
            </a:r>
            <a:r>
              <a:rPr lang="en-US" altLang="zh-CN" sz="3500" b="1">
                <a:sym typeface="+mn-ea"/>
              </a:rPr>
              <a:t>5月31日是“世界无烟日”，</a:t>
            </a:r>
            <a:r>
              <a:rPr lang="zh-CN" altLang="en-US" sz="3500" b="1">
                <a:sym typeface="+mn-ea"/>
              </a:rPr>
              <a:t>全国</a:t>
            </a:r>
            <a:r>
              <a:rPr lang="en-US" altLang="zh-CN" sz="3500" b="1">
                <a:sym typeface="+mn-ea"/>
              </a:rPr>
              <a:t>爱卫会发出了当天17：31分至18：31分公众禁烟一小时。</a:t>
            </a:r>
            <a:endParaRPr lang="en-US" altLang="zh-CN" sz="3500" b="1"/>
          </a:p>
          <a:p>
            <a:pPr marL="0" indent="0">
              <a:buNone/>
            </a:pPr>
            <a:r>
              <a:rPr lang="zh-CN" altLang="en-US" sz="3500" b="1">
                <a:solidFill>
                  <a:srgbClr val="002060"/>
                </a:solidFill>
                <a:sym typeface="+mn-ea"/>
              </a:rPr>
              <a:t>（</a:t>
            </a:r>
            <a:r>
              <a:rPr lang="en-US" altLang="zh-CN" sz="3500" b="1">
                <a:solidFill>
                  <a:srgbClr val="002060"/>
                </a:solidFill>
                <a:sym typeface="+mn-ea"/>
              </a:rPr>
              <a:t>句末加上“的倡议”或“的号召”</a:t>
            </a:r>
            <a:r>
              <a:rPr lang="zh-CN" altLang="en-US" sz="3500" b="1">
                <a:solidFill>
                  <a:srgbClr val="002060"/>
                </a:solidFill>
                <a:sym typeface="+mn-ea"/>
              </a:rPr>
              <a:t>）</a:t>
            </a:r>
            <a:endParaRPr lang="en-US" altLang="zh-CN" sz="3500" b="1">
              <a:solidFill>
                <a:srgbClr val="002060"/>
              </a:solidFill>
            </a:endParaRPr>
          </a:p>
          <a:p>
            <a:pPr marL="0" indent="0">
              <a:buNone/>
            </a:pPr>
            <a:r>
              <a:rPr lang="en-US" altLang="zh-CN" sz="3500" b="1">
                <a:sym typeface="+mn-ea"/>
              </a:rPr>
              <a:t>D.</a:t>
            </a:r>
            <a:r>
              <a:rPr lang="en-US" altLang="zh-CN" sz="3500" b="1"/>
              <a:t>自从白公馆、渣滓洞实行免费开放以来，接待了全国各地成千上万的游客。</a:t>
            </a:r>
            <a:endParaRPr lang="en-US" altLang="zh-CN" sz="3500" b="1"/>
          </a:p>
          <a:p>
            <a:pPr marL="0" indent="0">
              <a:buNone/>
            </a:pPr>
            <a:endParaRPr lang="zh-CN" altLang="en-US" sz="3500" b="1"/>
          </a:p>
        </p:txBody>
      </p:sp>
      <p:sp>
        <p:nvSpPr>
          <p:cNvPr id="4" name="文本框 3"/>
          <p:cNvSpPr txBox="1"/>
          <p:nvPr/>
        </p:nvSpPr>
        <p:spPr>
          <a:xfrm>
            <a:off x="3437255" y="6273800"/>
            <a:ext cx="8663940" cy="583565"/>
          </a:xfrm>
          <a:prstGeom prst="rect">
            <a:avLst/>
          </a:prstGeom>
          <a:noFill/>
        </p:spPr>
        <p:txBody>
          <a:bodyPr wrap="none" rtlCol="0" anchor="t">
            <a:spAutoFit/>
          </a:bodyPr>
          <a:lstStyle/>
          <a:p>
            <a:pPr marL="0" indent="0">
              <a:buNone/>
            </a:pPr>
            <a:r>
              <a:rPr lang="en-US" altLang="zh-CN" sz="3200" b="1">
                <a:solidFill>
                  <a:srgbClr val="002060"/>
                </a:solidFill>
                <a:sym typeface="+mn-ea"/>
              </a:rPr>
              <a:t>滥用介词，导致句子缺少主语，应删去“自从”</a:t>
            </a:r>
            <a:r>
              <a:rPr lang="zh-CN" altLang="en-US" sz="3200" b="1">
                <a:solidFill>
                  <a:srgbClr val="002060"/>
                </a:solidFill>
                <a:sym typeface="+mn-ea"/>
              </a:rPr>
              <a:t>。</a:t>
            </a:r>
            <a:endParaRPr lang="zh-CN" altLang="en-US" sz="32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 calcmode="lin" valueType="num">
                                      <p:cBhvr additive="base">
                                        <p:cTn id="1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0"/>
            <a:ext cx="10515600" cy="722630"/>
          </a:xfrm>
        </p:spPr>
        <p:txBody>
          <a:bodyPr>
            <a:normAutofit fontScale="90000"/>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5" name="内容占位符 2"/>
          <p:cNvSpPr>
            <a:spLocks noGrp="1"/>
          </p:cNvSpPr>
          <p:nvPr/>
        </p:nvSpPr>
        <p:spPr>
          <a:xfrm>
            <a:off x="147320" y="722630"/>
            <a:ext cx="11897360" cy="61353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a:sym typeface="+mn-ea"/>
              </a:rPr>
              <a:t>判断下面句子是否正确并说明理由。</a:t>
            </a:r>
            <a:endParaRPr lang="zh-CN" altLang="en-US" sz="3600" b="1">
              <a:sym typeface="+mn-ea"/>
            </a:endParaRPr>
          </a:p>
          <a:p>
            <a:pPr marL="0" indent="0">
              <a:buNone/>
            </a:pPr>
            <a:r>
              <a:rPr lang="en-US" altLang="zh-CN" sz="3600" b="1"/>
              <a:t>A.他是一位优秀的有</a:t>
            </a:r>
            <a:r>
              <a:rPr lang="zh-CN" altLang="en-US" sz="3600" b="1"/>
              <a:t>十</a:t>
            </a:r>
            <a:r>
              <a:rPr lang="en-US" altLang="zh-CN" sz="3600" b="1"/>
              <a:t>多年教学经验的国家队的排球教练。</a:t>
            </a:r>
            <a:endParaRPr lang="en-US" altLang="zh-CN" sz="3600" b="1"/>
          </a:p>
          <a:p>
            <a:pPr marL="0" indent="0">
              <a:buNone/>
            </a:pPr>
            <a:r>
              <a:rPr lang="en-US" altLang="zh-CN" sz="3600" b="1">
                <a:solidFill>
                  <a:srgbClr val="002060"/>
                </a:solidFill>
              </a:rPr>
              <a:t>应为：国家队的（领属性的）一位（数量）有20多年教学经验的（动词短语）优秀的（形容词）排球（名词）教练。</a:t>
            </a:r>
            <a:endParaRPr lang="en-US" altLang="zh-CN" sz="3600" b="1">
              <a:solidFill>
                <a:srgbClr val="002060"/>
              </a:solidFill>
            </a:endParaRPr>
          </a:p>
          <a:p>
            <a:pPr marL="0" indent="0">
              <a:buNone/>
            </a:pPr>
            <a:r>
              <a:rPr lang="en-US" altLang="zh-CN" sz="3600" b="1"/>
              <a:t>B.有学者认为，央视“百家讲坛”栏目将国学经典通俗化，有利于更多人研究、了 解传统文化。</a:t>
            </a:r>
            <a:endParaRPr lang="en-US" altLang="zh-CN" sz="3600" b="1"/>
          </a:p>
          <a:p>
            <a:pPr marL="0" indent="0">
              <a:buNone/>
            </a:pPr>
            <a:r>
              <a:rPr lang="en-US" altLang="zh-CN" sz="3600" b="1"/>
              <a:t>C.</a:t>
            </a:r>
            <a:r>
              <a:rPr lang="en-US" altLang="zh-CN" sz="3600" b="1">
                <a:sym typeface="+mn-ea"/>
              </a:rPr>
              <a:t>在全体市民的共同努力下，重庆市创建“全国文明城市”活动，已经阶段性取得了成果。</a:t>
            </a:r>
            <a:endParaRPr lang="en-US" altLang="zh-CN" sz="3600" b="1"/>
          </a:p>
          <a:p>
            <a:pPr marL="0" indent="0">
              <a:buNone/>
            </a:pPr>
            <a:r>
              <a:rPr lang="en-US" altLang="zh-CN" sz="3600" b="1"/>
              <a:t>D.我们要利用一切人类的优秀成果，为祖国建设服务。</a:t>
            </a:r>
            <a:endParaRPr lang="en-US" altLang="zh-CN" sz="3600" b="1"/>
          </a:p>
          <a:p>
            <a:pPr marL="0" indent="0">
              <a:buNone/>
            </a:pPr>
            <a:endParaRPr lang="en-US" altLang="zh-CN" sz="3600" b="1"/>
          </a:p>
        </p:txBody>
      </p:sp>
      <p:sp>
        <p:nvSpPr>
          <p:cNvPr id="6" name="文本框 5"/>
          <p:cNvSpPr txBox="1"/>
          <p:nvPr/>
        </p:nvSpPr>
        <p:spPr>
          <a:xfrm>
            <a:off x="8270240" y="138430"/>
            <a:ext cx="2540000" cy="983615"/>
          </a:xfrm>
          <a:prstGeom prst="rect">
            <a:avLst/>
          </a:prstGeom>
          <a:noFill/>
        </p:spPr>
        <p:txBody>
          <a:bodyPr wrap="square" rtlCol="0" anchor="t">
            <a:spAutoFit/>
          </a:bodyPr>
          <a:lstStyle/>
          <a:p>
            <a:pPr marL="0" indent="0">
              <a:buNone/>
            </a:pPr>
            <a:r>
              <a:rPr lang="zh-CN" altLang="en-US" sz="4000" b="1">
                <a:solidFill>
                  <a:srgbClr val="FF0000"/>
                </a:solidFill>
                <a:sym typeface="+mn-ea"/>
              </a:rPr>
              <a:t>语序不当</a:t>
            </a:r>
            <a:endParaRPr lang="zh-CN" altLang="en-US" sz="4000" b="1">
              <a:solidFill>
                <a:srgbClr val="FF0000"/>
              </a:solidFill>
            </a:endParaRPr>
          </a:p>
          <a:p>
            <a:pPr marL="0" indent="0">
              <a:buNone/>
            </a:pPr>
            <a:endParaRPr lang="zh-CN" altLang="en-US"/>
          </a:p>
        </p:txBody>
      </p:sp>
      <p:sp>
        <p:nvSpPr>
          <p:cNvPr id="3" name="文本框 2"/>
          <p:cNvSpPr txBox="1"/>
          <p:nvPr/>
        </p:nvSpPr>
        <p:spPr>
          <a:xfrm>
            <a:off x="7740015" y="3498850"/>
            <a:ext cx="4451985" cy="583565"/>
          </a:xfrm>
          <a:prstGeom prst="rect">
            <a:avLst/>
          </a:prstGeom>
          <a:noFill/>
        </p:spPr>
        <p:txBody>
          <a:bodyPr wrap="square" rtlCol="0" anchor="t">
            <a:spAutoFit/>
          </a:bodyPr>
          <a:lstStyle/>
          <a:p>
            <a:r>
              <a:rPr lang="en-US" altLang="zh-CN" sz="3200" b="1">
                <a:solidFill>
                  <a:srgbClr val="002060"/>
                </a:solidFill>
                <a:sym typeface="+mn-ea"/>
              </a:rPr>
              <a:t>应是先“了解”后“研究”</a:t>
            </a:r>
            <a:endParaRPr lang="en-US" altLang="zh-CN" sz="3200" b="1">
              <a:solidFill>
                <a:srgbClr val="002060"/>
              </a:solidFill>
              <a:sym typeface="+mn-ea"/>
            </a:endParaRPr>
          </a:p>
        </p:txBody>
      </p:sp>
      <p:sp>
        <p:nvSpPr>
          <p:cNvPr id="4" name="文本框 3"/>
          <p:cNvSpPr txBox="1"/>
          <p:nvPr/>
        </p:nvSpPr>
        <p:spPr>
          <a:xfrm>
            <a:off x="6447790" y="4617720"/>
            <a:ext cx="5834380" cy="645160"/>
          </a:xfrm>
          <a:prstGeom prst="rect">
            <a:avLst/>
          </a:prstGeom>
          <a:noFill/>
        </p:spPr>
        <p:txBody>
          <a:bodyPr wrap="none" rtlCol="0" anchor="t">
            <a:spAutoFit/>
          </a:bodyPr>
          <a:lstStyle/>
          <a:p>
            <a:pPr marL="0" indent="0">
              <a:buNone/>
            </a:pPr>
            <a:r>
              <a:rPr lang="en-US" altLang="zh-CN" sz="3600" b="1">
                <a:solidFill>
                  <a:srgbClr val="002060"/>
                </a:solidFill>
                <a:sym typeface="+mn-ea"/>
              </a:rPr>
              <a:t>(应将“阶段性”移至“成果”前)</a:t>
            </a:r>
            <a:endParaRPr lang="en-US" altLang="zh-CN" sz="3600" b="1">
              <a:solidFill>
                <a:srgbClr val="002060"/>
              </a:solidFill>
              <a:sym typeface="+mn-ea"/>
            </a:endParaRPr>
          </a:p>
        </p:txBody>
      </p:sp>
      <p:sp>
        <p:nvSpPr>
          <p:cNvPr id="7" name="文本框 6"/>
          <p:cNvSpPr txBox="1"/>
          <p:nvPr/>
        </p:nvSpPr>
        <p:spPr>
          <a:xfrm>
            <a:off x="818515" y="5798185"/>
            <a:ext cx="8013065" cy="645160"/>
          </a:xfrm>
          <a:prstGeom prst="rect">
            <a:avLst/>
          </a:prstGeom>
          <a:noFill/>
        </p:spPr>
        <p:txBody>
          <a:bodyPr wrap="square" rtlCol="0" anchor="t">
            <a:spAutoFit/>
          </a:bodyPr>
          <a:lstStyle/>
          <a:p>
            <a:pPr marL="0" indent="0">
              <a:buNone/>
            </a:pPr>
            <a:r>
              <a:rPr lang="zh-CN" altLang="en-US" sz="3600" b="1">
                <a:solidFill>
                  <a:srgbClr val="002060"/>
                </a:solidFill>
                <a:sym typeface="+mn-ea"/>
              </a:rPr>
              <a:t>（</a:t>
            </a:r>
            <a:r>
              <a:rPr lang="en-US" altLang="zh-CN" sz="3600" b="1">
                <a:solidFill>
                  <a:srgbClr val="002060"/>
                </a:solidFill>
                <a:sym typeface="+mn-ea"/>
              </a:rPr>
              <a:t>“一切”调换到“人类的”之后</a:t>
            </a:r>
            <a:r>
              <a:rPr lang="zh-CN" altLang="en-US" sz="3600" b="1">
                <a:solidFill>
                  <a:srgbClr val="002060"/>
                </a:solidFill>
                <a:sym typeface="+mn-ea"/>
              </a:rPr>
              <a:t>）</a:t>
            </a:r>
            <a:endParaRPr lang="zh-CN" altLang="en-US" sz="36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767715"/>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自己分析下面病句存在的问题并修改。</a:t>
            </a:r>
            <a:endParaRPr lang="zh-CN" altLang="en-US"/>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5" name="内容占位符 2"/>
          <p:cNvSpPr>
            <a:spLocks noGrp="1"/>
          </p:cNvSpPr>
          <p:nvPr/>
        </p:nvSpPr>
        <p:spPr>
          <a:xfrm>
            <a:off x="99060" y="767715"/>
            <a:ext cx="12092305" cy="60890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500" b="1"/>
              <a:t>A.港珠澳大桥在设计、施工、运营的全过程坚持始终最小程度破坏、最大限度保护的建设目标。</a:t>
            </a:r>
            <a:endParaRPr lang="en-US" altLang="zh-CN" sz="3500" b="1"/>
          </a:p>
          <a:p>
            <a:pPr marL="0" indent="0">
              <a:buNone/>
            </a:pPr>
            <a:r>
              <a:rPr lang="en-US" altLang="zh-CN" sz="3500" b="1"/>
              <a:t>B.在教学过程中，教师应注意培养学生发现问题、解决问题和分析问题的能力。</a:t>
            </a:r>
            <a:endParaRPr lang="en-US" altLang="zh-CN" sz="3500" b="1"/>
          </a:p>
          <a:p>
            <a:pPr marL="0" indent="0">
              <a:buNone/>
            </a:pPr>
            <a:r>
              <a:rPr lang="en-US" altLang="zh-CN" sz="3500" b="1"/>
              <a:t>C.燃油价格的一再上涨，引起消费者信心指数的不断下降，致使工农业生产成本连锁式提高，给我国经济发展带来不利影响。</a:t>
            </a:r>
            <a:endParaRPr lang="en-US" altLang="zh-CN" sz="3500" b="1"/>
          </a:p>
          <a:p>
            <a:pPr marL="0" indent="0">
              <a:buNone/>
            </a:pPr>
            <a:r>
              <a:rPr lang="en-US" altLang="zh-CN" sz="3500" b="1"/>
              <a:t>D.</a:t>
            </a:r>
            <a:r>
              <a:rPr lang="en-US" altLang="zh-CN" sz="3500" b="1">
                <a:sym typeface="+mn-ea"/>
              </a:rPr>
              <a:t>各地各部门都把改善民生、保障民生、重视民生作为一切工作的落脚点和出发点。</a:t>
            </a:r>
            <a:endParaRPr lang="en-US" altLang="zh-CN" sz="3500" b="1">
              <a:sym typeface="+mn-ea"/>
            </a:endParaRPr>
          </a:p>
          <a:p>
            <a:pPr marL="0" indent="0">
              <a:buNone/>
            </a:pPr>
            <a:r>
              <a:rPr lang="zh-CN" altLang="en-US" sz="3500" b="1">
                <a:solidFill>
                  <a:srgbClr val="002060"/>
                </a:solidFill>
                <a:sym typeface="+mn-ea"/>
              </a:rPr>
              <a:t>应为：</a:t>
            </a:r>
            <a:r>
              <a:rPr lang="en-US" altLang="zh-CN" sz="3500" b="1">
                <a:solidFill>
                  <a:srgbClr val="002060"/>
                </a:solidFill>
                <a:sym typeface="+mn-ea"/>
              </a:rPr>
              <a:t>各地各部门都把重视民生、保障民生、改善民生作为一切工作的出发点和落脚点</a:t>
            </a:r>
            <a:r>
              <a:rPr lang="zh-CN" altLang="en-US" sz="3500" b="1">
                <a:solidFill>
                  <a:srgbClr val="002060"/>
                </a:solidFill>
                <a:sym typeface="+mn-ea"/>
              </a:rPr>
              <a:t>。</a:t>
            </a:r>
            <a:endParaRPr lang="zh-CN" altLang="en-US" sz="3500" b="1">
              <a:solidFill>
                <a:srgbClr val="002060"/>
              </a:solidFill>
              <a:sym typeface="+mn-ea"/>
            </a:endParaRPr>
          </a:p>
        </p:txBody>
      </p:sp>
      <p:sp>
        <p:nvSpPr>
          <p:cNvPr id="6" name="文本框 5"/>
          <p:cNvSpPr txBox="1"/>
          <p:nvPr/>
        </p:nvSpPr>
        <p:spPr>
          <a:xfrm>
            <a:off x="7239000" y="1223010"/>
            <a:ext cx="4953000" cy="583565"/>
          </a:xfrm>
          <a:prstGeom prst="rect">
            <a:avLst/>
          </a:prstGeom>
          <a:noFill/>
        </p:spPr>
        <p:txBody>
          <a:bodyPr wrap="none" rtlCol="0" anchor="t">
            <a:spAutoFit/>
          </a:bodyPr>
          <a:lstStyle/>
          <a:p>
            <a:pPr marL="0" indent="0">
              <a:buNone/>
            </a:pPr>
            <a:r>
              <a:rPr lang="en-US" altLang="zh-CN" sz="3200" b="1">
                <a:solidFill>
                  <a:srgbClr val="002060"/>
                </a:solidFill>
                <a:sym typeface="+mn-ea"/>
              </a:rPr>
              <a:t>将“坚持”和“始终”调换位置</a:t>
            </a:r>
            <a:endParaRPr lang="en-US" altLang="zh-CN" sz="3200" b="1">
              <a:solidFill>
                <a:srgbClr val="002060"/>
              </a:solidFill>
              <a:sym typeface="+mn-ea"/>
            </a:endParaRPr>
          </a:p>
        </p:txBody>
      </p:sp>
      <p:sp>
        <p:nvSpPr>
          <p:cNvPr id="7" name="文本框 6"/>
          <p:cNvSpPr txBox="1"/>
          <p:nvPr/>
        </p:nvSpPr>
        <p:spPr>
          <a:xfrm>
            <a:off x="3940175" y="2442210"/>
            <a:ext cx="7882890" cy="583565"/>
          </a:xfrm>
          <a:prstGeom prst="rect">
            <a:avLst/>
          </a:prstGeom>
          <a:noFill/>
        </p:spPr>
        <p:txBody>
          <a:bodyPr wrap="square" rtlCol="0" anchor="t">
            <a:spAutoFit/>
          </a:bodyPr>
          <a:lstStyle/>
          <a:p>
            <a:r>
              <a:rPr lang="en-US" altLang="zh-CN" sz="3200" b="1">
                <a:solidFill>
                  <a:srgbClr val="002060"/>
                </a:solidFill>
                <a:sym typeface="+mn-ea"/>
              </a:rPr>
              <a:t>改为“发现问题、分析问题、解决问题”</a:t>
            </a:r>
            <a:endParaRPr lang="en-US" altLang="zh-CN" sz="3200" b="1">
              <a:solidFill>
                <a:srgbClr val="002060"/>
              </a:solidFill>
              <a:sym typeface="+mn-ea"/>
            </a:endParaRPr>
          </a:p>
        </p:txBody>
      </p:sp>
      <p:sp>
        <p:nvSpPr>
          <p:cNvPr id="8" name="文本框 7"/>
          <p:cNvSpPr txBox="1"/>
          <p:nvPr/>
        </p:nvSpPr>
        <p:spPr>
          <a:xfrm>
            <a:off x="1343660" y="4029710"/>
            <a:ext cx="6735445" cy="583565"/>
          </a:xfrm>
          <a:prstGeom prst="rect">
            <a:avLst/>
          </a:prstGeom>
          <a:noFill/>
        </p:spPr>
        <p:txBody>
          <a:bodyPr wrap="square" rtlCol="0" anchor="t">
            <a:spAutoFit/>
          </a:bodyPr>
          <a:lstStyle/>
          <a:p>
            <a:pPr marL="0" indent="0">
              <a:buNone/>
            </a:pPr>
            <a:r>
              <a:rPr lang="en-US" altLang="zh-CN" sz="3200" b="1">
                <a:solidFill>
                  <a:srgbClr val="002060"/>
                </a:solidFill>
                <a:sym typeface="+mn-ea"/>
              </a:rPr>
              <a:t>“引起…”一句与“致使…”一句互换。</a:t>
            </a:r>
            <a:endParaRPr lang="en-US" altLang="zh-CN" sz="32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4640" y="138430"/>
            <a:ext cx="10515600" cy="737235"/>
          </a:xfrm>
        </p:spPr>
        <p:txBody>
          <a:bodyPr>
            <a:normAutofit fontScale="90000"/>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3"/>
          <p:cNvSpPr/>
          <p:nvPr>
            <p:ph idx="1"/>
          </p:nvPr>
        </p:nvSpPr>
        <p:spPr>
          <a:xfrm>
            <a:off x="128905" y="724535"/>
            <a:ext cx="11721465" cy="5814695"/>
          </a:xfrm>
        </p:spPr>
        <p:txBody>
          <a:bodyPr>
            <a:noAutofit/>
          </a:bodyPr>
          <a:lstStyle/>
          <a:p>
            <a:pPr marL="0" indent="0">
              <a:buNone/>
            </a:pPr>
            <a:r>
              <a:rPr lang="zh-CN" altLang="en-US" sz="3200" b="1">
                <a:sym typeface="+mn-ea"/>
              </a:rPr>
              <a:t>判断下面句子是否正确并说明理由。</a:t>
            </a:r>
            <a:endParaRPr lang="zh-CN" altLang="en-US" sz="3200" b="1"/>
          </a:p>
          <a:p>
            <a:pPr marL="0" indent="0">
              <a:buNone/>
            </a:pPr>
            <a:r>
              <a:rPr lang="en-US" altLang="zh-CN" sz="3200" b="1">
                <a:sym typeface="+mn-ea"/>
              </a:rPr>
              <a:t>A 同学们一定要遵守交通规则，防止不要发生事故。</a:t>
            </a:r>
            <a:endParaRPr lang="en-US" altLang="zh-CN" sz="3200" b="1"/>
          </a:p>
          <a:p>
            <a:pPr marL="0" indent="0">
              <a:buNone/>
            </a:pPr>
            <a:r>
              <a:rPr lang="en-US" altLang="zh-CN" sz="3200" b="1">
                <a:solidFill>
                  <a:srgbClr val="002060"/>
                </a:solidFill>
                <a:sym typeface="+mn-ea"/>
              </a:rPr>
              <a:t>(“防止”跟“不要”冲突,去掉一个。)</a:t>
            </a:r>
            <a:endParaRPr lang="en-US" altLang="zh-CN" sz="3200" b="1">
              <a:solidFill>
                <a:srgbClr val="002060"/>
              </a:solidFill>
            </a:endParaRPr>
          </a:p>
          <a:p>
            <a:pPr marL="0" indent="0">
              <a:buNone/>
            </a:pPr>
            <a:endParaRPr lang="en-US" altLang="zh-CN" sz="800" b="1">
              <a:sym typeface="+mn-ea"/>
            </a:endParaRPr>
          </a:p>
          <a:p>
            <a:pPr marL="0" indent="0">
              <a:buNone/>
            </a:pPr>
            <a:r>
              <a:rPr lang="en-US" altLang="zh-CN" sz="3200" b="1">
                <a:sym typeface="+mn-ea"/>
              </a:rPr>
              <a:t>B</a:t>
            </a:r>
            <a:r>
              <a:rPr lang="zh-CN" altLang="en-US" sz="3200" b="1">
                <a:sym typeface="+mn-ea"/>
              </a:rPr>
              <a:t>他写信告诉我说，近几年来，他几乎无时无刻都在思念家乡。</a:t>
            </a:r>
            <a:endParaRPr lang="zh-CN" altLang="en-US" sz="3200" b="1">
              <a:sym typeface="+mn-ea"/>
            </a:endParaRPr>
          </a:p>
          <a:p>
            <a:pPr marL="0" indent="0">
              <a:buNone/>
            </a:pPr>
            <a:r>
              <a:rPr lang="zh-CN" altLang="en-US" sz="3200" b="1">
                <a:solidFill>
                  <a:srgbClr val="002060"/>
                </a:solidFill>
                <a:sym typeface="+mn-ea"/>
              </a:rPr>
              <a:t>（</a:t>
            </a:r>
            <a:r>
              <a:rPr lang="en-US" altLang="zh-CN" sz="3200" b="1">
                <a:solidFill>
                  <a:srgbClr val="002060"/>
                </a:solidFill>
                <a:sym typeface="+mn-ea"/>
              </a:rPr>
              <a:t>“</a:t>
            </a:r>
            <a:r>
              <a:rPr lang="zh-CN" altLang="en-US" sz="3200" b="1">
                <a:solidFill>
                  <a:srgbClr val="002060"/>
                </a:solidFill>
                <a:sym typeface="+mn-ea"/>
              </a:rPr>
              <a:t>无时无刻</a:t>
            </a:r>
            <a:r>
              <a:rPr lang="en-US" altLang="zh-CN" sz="3200" b="1">
                <a:solidFill>
                  <a:srgbClr val="002060"/>
                </a:solidFill>
                <a:sym typeface="+mn-ea"/>
              </a:rPr>
              <a:t>”</a:t>
            </a:r>
            <a:r>
              <a:rPr lang="zh-CN" altLang="en-US" sz="3200" b="1">
                <a:solidFill>
                  <a:srgbClr val="002060"/>
                </a:solidFill>
                <a:sym typeface="+mn-ea"/>
              </a:rPr>
              <a:t>改为</a:t>
            </a:r>
            <a:r>
              <a:rPr lang="en-US" altLang="zh-CN" sz="3200" b="1">
                <a:solidFill>
                  <a:srgbClr val="002060"/>
                </a:solidFill>
                <a:sym typeface="+mn-ea"/>
              </a:rPr>
              <a:t>“</a:t>
            </a:r>
            <a:r>
              <a:rPr lang="zh-CN" altLang="en-US" sz="3200" b="1">
                <a:solidFill>
                  <a:srgbClr val="002060"/>
                </a:solidFill>
                <a:sym typeface="+mn-ea"/>
              </a:rPr>
              <a:t>每时每刻</a:t>
            </a:r>
            <a:r>
              <a:rPr lang="en-US" altLang="zh-CN" sz="3200" b="1">
                <a:solidFill>
                  <a:srgbClr val="002060"/>
                </a:solidFill>
                <a:sym typeface="+mn-ea"/>
              </a:rPr>
              <a:t>”</a:t>
            </a:r>
            <a:r>
              <a:rPr lang="zh-CN" altLang="en-US" sz="3200" b="1">
                <a:solidFill>
                  <a:srgbClr val="002060"/>
                </a:solidFill>
                <a:sym typeface="+mn-ea"/>
              </a:rPr>
              <a:t>，或者把</a:t>
            </a:r>
            <a:r>
              <a:rPr lang="en-US" altLang="zh-CN" sz="3200" b="1">
                <a:solidFill>
                  <a:srgbClr val="002060"/>
                </a:solidFill>
                <a:sym typeface="+mn-ea"/>
              </a:rPr>
              <a:t>“</a:t>
            </a:r>
            <a:r>
              <a:rPr lang="zh-CN" altLang="en-US" sz="3200" b="1">
                <a:solidFill>
                  <a:srgbClr val="002060"/>
                </a:solidFill>
                <a:sym typeface="+mn-ea"/>
              </a:rPr>
              <a:t>都</a:t>
            </a:r>
            <a:r>
              <a:rPr lang="en-US" altLang="zh-CN" sz="3200" b="1">
                <a:solidFill>
                  <a:srgbClr val="002060"/>
                </a:solidFill>
                <a:sym typeface="+mn-ea"/>
              </a:rPr>
              <a:t>”</a:t>
            </a:r>
            <a:r>
              <a:rPr lang="zh-CN" altLang="en-US" sz="3200" b="1">
                <a:solidFill>
                  <a:srgbClr val="002060"/>
                </a:solidFill>
                <a:sym typeface="+mn-ea"/>
              </a:rPr>
              <a:t>改为</a:t>
            </a:r>
            <a:r>
              <a:rPr lang="en-US" altLang="zh-CN" sz="3200" b="1">
                <a:solidFill>
                  <a:srgbClr val="002060"/>
                </a:solidFill>
                <a:sym typeface="+mn-ea"/>
              </a:rPr>
              <a:t>“</a:t>
            </a:r>
            <a:r>
              <a:rPr lang="zh-CN" altLang="en-US" sz="3200" b="1">
                <a:solidFill>
                  <a:srgbClr val="002060"/>
                </a:solidFill>
                <a:sym typeface="+mn-ea"/>
              </a:rPr>
              <a:t>不</a:t>
            </a:r>
            <a:r>
              <a:rPr lang="en-US" altLang="zh-CN" sz="3200" b="1">
                <a:solidFill>
                  <a:srgbClr val="002060"/>
                </a:solidFill>
                <a:sym typeface="+mn-ea"/>
              </a:rPr>
              <a:t>”</a:t>
            </a:r>
            <a:r>
              <a:rPr lang="zh-CN" altLang="en-US" sz="3200" b="1">
                <a:solidFill>
                  <a:srgbClr val="002060"/>
                </a:solidFill>
                <a:sym typeface="+mn-ea"/>
              </a:rPr>
              <a:t>）</a:t>
            </a:r>
            <a:endParaRPr lang="en-US" altLang="zh-CN" sz="3200" b="1"/>
          </a:p>
          <a:p>
            <a:pPr marL="0" indent="0">
              <a:buNone/>
            </a:pPr>
            <a:r>
              <a:rPr lang="en-US" altLang="zh-CN" sz="3200" b="1">
                <a:sym typeface="+mn-ea"/>
              </a:rPr>
              <a:t>C难道能否</a:t>
            </a:r>
            <a:r>
              <a:rPr lang="zh-CN" altLang="en-US" sz="3200" b="1">
                <a:sym typeface="+mn-ea"/>
              </a:rPr>
              <a:t>认</a:t>
            </a:r>
            <a:r>
              <a:rPr lang="en-US" altLang="zh-CN" sz="3200" b="1">
                <a:sym typeface="+mn-ea"/>
              </a:rPr>
              <a:t>培养高素质的人才不是我们的责任吗？</a:t>
            </a:r>
            <a:endParaRPr lang="en-US" altLang="zh-CN" sz="3200" b="1">
              <a:sym typeface="+mn-ea"/>
            </a:endParaRPr>
          </a:p>
          <a:p>
            <a:pPr marL="0" indent="0">
              <a:buNone/>
            </a:pPr>
            <a:r>
              <a:rPr lang="zh-CN" altLang="en-US" sz="3200" b="1">
                <a:solidFill>
                  <a:srgbClr val="002060"/>
                </a:solidFill>
                <a:sym typeface="+mn-ea"/>
              </a:rPr>
              <a:t>（</a:t>
            </a:r>
            <a:r>
              <a:rPr lang="en-US" altLang="zh-CN" sz="3200" b="1">
                <a:solidFill>
                  <a:srgbClr val="002060"/>
                </a:solidFill>
                <a:sym typeface="+mn-ea"/>
              </a:rPr>
              <a:t>否定的反问表示的是肯定的意思。</a:t>
            </a:r>
            <a:r>
              <a:rPr lang="en-US" altLang="zh-CN" sz="3200" b="1">
                <a:solidFill>
                  <a:srgbClr val="002060"/>
                </a:solidFill>
              </a:rPr>
              <a:t>应删去“</a:t>
            </a:r>
            <a:r>
              <a:rPr lang="en-US" altLang="zh-CN" sz="3200" b="1">
                <a:solidFill>
                  <a:srgbClr val="002060"/>
                </a:solidFill>
                <a:sym typeface="+mn-ea"/>
              </a:rPr>
              <a:t>能否</a:t>
            </a:r>
            <a:r>
              <a:rPr lang="zh-CN" altLang="en-US" sz="3200" b="1">
                <a:solidFill>
                  <a:srgbClr val="002060"/>
                </a:solidFill>
                <a:sym typeface="+mn-ea"/>
              </a:rPr>
              <a:t>认</a:t>
            </a:r>
            <a:r>
              <a:rPr lang="en-US" altLang="zh-CN" sz="3200" b="1">
                <a:solidFill>
                  <a:srgbClr val="002060"/>
                </a:solidFill>
              </a:rPr>
              <a:t>”。</a:t>
            </a:r>
            <a:r>
              <a:rPr lang="zh-CN" altLang="en-US" sz="3200" b="1">
                <a:solidFill>
                  <a:srgbClr val="002060"/>
                </a:solidFill>
              </a:rPr>
              <a:t>）</a:t>
            </a:r>
            <a:endParaRPr lang="en-US" altLang="zh-CN" sz="3200" b="1"/>
          </a:p>
          <a:p>
            <a:pPr marL="0" indent="0">
              <a:buNone/>
            </a:pPr>
            <a:r>
              <a:rPr lang="en-US" altLang="zh-CN" sz="3200" b="1">
                <a:sym typeface="+mn-ea"/>
              </a:rPr>
              <a:t>D</a:t>
            </a:r>
            <a:r>
              <a:rPr lang="zh-CN" altLang="en-US" sz="3200" b="1">
                <a:sym typeface="+mn-ea"/>
              </a:rPr>
              <a:t>睡眠三忌：一忌睡前不可恼怒，二忌睡前不可饱食，三忌卧处不可当风。</a:t>
            </a:r>
            <a:endParaRPr lang="zh-CN" altLang="en-US" sz="3200" b="1"/>
          </a:p>
          <a:p>
            <a:pPr marL="0" indent="0">
              <a:buNone/>
            </a:pPr>
            <a:r>
              <a:rPr lang="zh-CN" altLang="en-US" sz="3200" b="1">
                <a:solidFill>
                  <a:srgbClr val="002060"/>
                </a:solidFill>
                <a:sym typeface="+mn-ea"/>
              </a:rPr>
              <a:t>（“忌”和“不可”双重否定等于肯定。应去掉三个“不可”。）</a:t>
            </a:r>
            <a:endParaRPr lang="zh-CN" altLang="en-US" sz="3200" b="1">
              <a:solidFill>
                <a:srgbClr val="002060"/>
              </a:solidFill>
            </a:endParaRPr>
          </a:p>
          <a:p>
            <a:pPr marL="0" indent="0">
              <a:buNone/>
            </a:pPr>
            <a:endParaRPr lang="zh-CN" altLang="en-US" sz="3200" b="1">
              <a:solidFill>
                <a:srgbClr val="002060"/>
              </a:solidFill>
            </a:endParaRPr>
          </a:p>
        </p:txBody>
      </p:sp>
      <p:sp>
        <p:nvSpPr>
          <p:cNvPr id="3" name="文本框 2"/>
          <p:cNvSpPr txBox="1"/>
          <p:nvPr/>
        </p:nvSpPr>
        <p:spPr>
          <a:xfrm>
            <a:off x="6892925" y="339725"/>
            <a:ext cx="5299075" cy="983615"/>
          </a:xfrm>
          <a:prstGeom prst="rect">
            <a:avLst/>
          </a:prstGeom>
          <a:noFill/>
        </p:spPr>
        <p:txBody>
          <a:bodyPr wrap="square" rtlCol="0" anchor="t">
            <a:spAutoFit/>
          </a:bodyPr>
          <a:lstStyle/>
          <a:p>
            <a:pPr marL="0" indent="0">
              <a:buNone/>
            </a:pPr>
            <a:r>
              <a:rPr lang="zh-CN" altLang="en-US" sz="4000" b="1">
                <a:solidFill>
                  <a:srgbClr val="FF0000"/>
                </a:solidFill>
                <a:sym typeface="+mn-ea"/>
              </a:rPr>
              <a:t>前后矛盾、否定不当 </a:t>
            </a:r>
            <a:endParaRPr lang="zh-CN" altLang="en-US" sz="4000" b="1">
              <a:solidFill>
                <a:srgbClr val="FF0000"/>
              </a:solidFill>
            </a:endParaRP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 calcmode="lin" valueType="num">
                                      <p:cBhvr additive="base">
                                        <p:cTn id="1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 calcmode="lin" valueType="num">
                                      <p:cBhvr additive="base">
                                        <p:cTn id="1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anim calcmode="lin" valueType="num">
                                      <p:cBhvr additive="base">
                                        <p:cTn id="25"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4640" y="138430"/>
            <a:ext cx="10515600" cy="526415"/>
          </a:xfrm>
        </p:spPr>
        <p:txBody>
          <a:bodyPr>
            <a:normAutofit fontScale="90000"/>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3"/>
          <p:cNvSpPr/>
          <p:nvPr>
            <p:ph idx="1"/>
          </p:nvPr>
        </p:nvSpPr>
        <p:spPr>
          <a:xfrm>
            <a:off x="0" y="664845"/>
            <a:ext cx="12191365" cy="6313805"/>
          </a:xfrm>
        </p:spPr>
        <p:txBody>
          <a:bodyPr>
            <a:normAutofit lnSpcReduction="20000"/>
          </a:bodyPr>
          <a:lstStyle/>
          <a:p>
            <a:pPr marL="0" indent="0" fontAlgn="auto">
              <a:lnSpc>
                <a:spcPct val="100000"/>
              </a:lnSpc>
              <a:buNone/>
            </a:pPr>
            <a:r>
              <a:rPr lang="zh-CN" altLang="en-US" sz="3600" b="1">
                <a:sym typeface="+mn-ea"/>
              </a:rPr>
              <a:t>判断下面句子是否正确并说明理由。</a:t>
            </a:r>
            <a:endParaRPr lang="zh-CN" altLang="en-US" sz="3600" b="1"/>
          </a:p>
          <a:p>
            <a:pPr marL="0" indent="0" fontAlgn="auto">
              <a:lnSpc>
                <a:spcPct val="100000"/>
              </a:lnSpc>
              <a:buNone/>
            </a:pPr>
            <a:r>
              <a:rPr lang="en-US" altLang="zh-CN" sz="3600" b="1"/>
              <a:t>A 我不禁忍不住笑出声来。</a:t>
            </a:r>
            <a:endParaRPr lang="en-US" altLang="zh-CN" sz="3600" b="1"/>
          </a:p>
          <a:p>
            <a:pPr marL="0" indent="0" fontAlgn="auto">
              <a:lnSpc>
                <a:spcPct val="100000"/>
              </a:lnSpc>
              <a:buNone/>
            </a:pPr>
            <a:r>
              <a:rPr lang="zh-CN" altLang="en-US" sz="3600" b="1">
                <a:solidFill>
                  <a:srgbClr val="002060"/>
                </a:solidFill>
              </a:rPr>
              <a:t>（</a:t>
            </a:r>
            <a:r>
              <a:rPr lang="en-US" altLang="zh-CN" sz="3600" b="1">
                <a:solidFill>
                  <a:srgbClr val="002060"/>
                </a:solidFill>
              </a:rPr>
              <a:t>“不禁”和“忍不住”意思相同，去掉其中的一个，句子才显得简洁明了。</a:t>
            </a:r>
            <a:r>
              <a:rPr lang="zh-CN" altLang="en-US" sz="3600" b="1">
                <a:solidFill>
                  <a:srgbClr val="002060"/>
                </a:solidFill>
              </a:rPr>
              <a:t>）</a:t>
            </a:r>
            <a:endParaRPr lang="en-US" altLang="zh-CN" sz="3600" b="1">
              <a:solidFill>
                <a:srgbClr val="002060"/>
              </a:solidFill>
            </a:endParaRPr>
          </a:p>
          <a:p>
            <a:pPr marL="0" indent="0" fontAlgn="auto">
              <a:lnSpc>
                <a:spcPct val="100000"/>
              </a:lnSpc>
              <a:buNone/>
            </a:pPr>
            <a:r>
              <a:rPr lang="en-US" altLang="zh-CN" sz="3600" b="1"/>
              <a:t>B学校里出现了空前的前所未有的</a:t>
            </a:r>
            <a:r>
              <a:rPr lang="zh-CN" altLang="en-US" sz="3600" b="1"/>
              <a:t>诵读经典的</a:t>
            </a:r>
            <a:r>
              <a:rPr lang="en-US" altLang="zh-CN" sz="3600" b="1"/>
              <a:t>热潮。</a:t>
            </a:r>
            <a:endParaRPr lang="en-US" altLang="zh-CN" sz="3600" b="1"/>
          </a:p>
          <a:p>
            <a:pPr marL="0" indent="0" fontAlgn="auto">
              <a:lnSpc>
                <a:spcPct val="100000"/>
              </a:lnSpc>
              <a:buNone/>
            </a:pPr>
            <a:r>
              <a:rPr lang="zh-CN" altLang="en-US" sz="3600" b="1">
                <a:solidFill>
                  <a:srgbClr val="002060"/>
                </a:solidFill>
                <a:sym typeface="+mn-ea"/>
              </a:rPr>
              <a:t>（</a:t>
            </a:r>
            <a:r>
              <a:rPr lang="en-US" altLang="zh-CN" sz="3600" b="1">
                <a:solidFill>
                  <a:srgbClr val="002060"/>
                </a:solidFill>
                <a:sym typeface="+mn-ea"/>
              </a:rPr>
              <a:t>“空前的”和“前所未有的”意思相同</a:t>
            </a:r>
            <a:r>
              <a:rPr lang="zh-CN" altLang="en-US" sz="3600" b="1">
                <a:solidFill>
                  <a:srgbClr val="002060"/>
                </a:solidFill>
                <a:sym typeface="+mn-ea"/>
              </a:rPr>
              <a:t>） </a:t>
            </a:r>
            <a:endParaRPr lang="en-US" altLang="zh-CN" sz="3600" b="1">
              <a:solidFill>
                <a:srgbClr val="002060"/>
              </a:solidFill>
            </a:endParaRPr>
          </a:p>
          <a:p>
            <a:pPr marL="0" indent="0" fontAlgn="auto">
              <a:lnSpc>
                <a:spcPct val="100000"/>
              </a:lnSpc>
              <a:buNone/>
            </a:pPr>
            <a:r>
              <a:rPr lang="en-US" altLang="zh-CN" sz="3600" b="1"/>
              <a:t>C</a:t>
            </a:r>
            <a:r>
              <a:rPr lang="zh-CN" altLang="en-US" sz="3600" b="1">
                <a:sym typeface="+mn-ea"/>
              </a:rPr>
              <a:t>课业负担和娱乐负担造成用眼过度，影响危害了视力健康。</a:t>
            </a:r>
            <a:endParaRPr lang="zh-CN" altLang="en-US" sz="3600" b="1">
              <a:sym typeface="+mn-ea"/>
            </a:endParaRPr>
          </a:p>
          <a:p>
            <a:pPr marL="0" indent="0" fontAlgn="auto">
              <a:lnSpc>
                <a:spcPct val="100000"/>
              </a:lnSpc>
              <a:buNone/>
            </a:pPr>
            <a:r>
              <a:rPr lang="zh-CN" altLang="en-US" sz="3600" b="1">
                <a:solidFill>
                  <a:srgbClr val="002060"/>
                </a:solidFill>
                <a:sym typeface="+mn-ea"/>
              </a:rPr>
              <a:t>（应删去“影响”） </a:t>
            </a:r>
            <a:endParaRPr lang="zh-CN" altLang="en-US" sz="3600" b="1"/>
          </a:p>
          <a:p>
            <a:pPr marL="0" indent="0" fontAlgn="auto">
              <a:lnSpc>
                <a:spcPct val="100000"/>
              </a:lnSpc>
              <a:buNone/>
            </a:pPr>
            <a:r>
              <a:rPr lang="en-US" altLang="zh-CN" sz="3600" b="1"/>
              <a:t>D当前，</a:t>
            </a:r>
            <a:r>
              <a:rPr lang="zh-CN" altLang="en-US" sz="3600" b="1"/>
              <a:t>部分</a:t>
            </a:r>
            <a:r>
              <a:rPr lang="en-US" altLang="zh-CN" sz="3600" b="1"/>
              <a:t>青少年非常深受网络语言的影响，忽视汉语的规范化使用，这应引起教育工作者高度重视。</a:t>
            </a:r>
            <a:endParaRPr lang="en-US" altLang="zh-CN" sz="3600" b="1"/>
          </a:p>
          <a:p>
            <a:pPr marL="0" indent="0" fontAlgn="auto">
              <a:lnSpc>
                <a:spcPct val="100000"/>
              </a:lnSpc>
              <a:buNone/>
            </a:pPr>
            <a:r>
              <a:rPr lang="zh-CN" altLang="en-US" sz="3600" b="1">
                <a:solidFill>
                  <a:srgbClr val="002060"/>
                </a:solidFill>
              </a:rPr>
              <a:t>（</a:t>
            </a:r>
            <a:r>
              <a:rPr lang="en-US" altLang="zh-CN" sz="3600" b="1">
                <a:solidFill>
                  <a:srgbClr val="002060"/>
                </a:solidFill>
              </a:rPr>
              <a:t>“非常”与“深”所表达的意思相同，应删去“非常”</a:t>
            </a:r>
            <a:r>
              <a:rPr lang="zh-CN" altLang="en-US" sz="3600" b="1">
                <a:solidFill>
                  <a:srgbClr val="002060"/>
                </a:solidFill>
              </a:rPr>
              <a:t>）</a:t>
            </a:r>
            <a:endParaRPr lang="zh-CN" altLang="en-US" sz="3600" b="1">
              <a:solidFill>
                <a:srgbClr val="002060"/>
              </a:solidFill>
            </a:endParaRPr>
          </a:p>
        </p:txBody>
      </p:sp>
      <p:sp>
        <p:nvSpPr>
          <p:cNvPr id="3" name="文本框 2"/>
          <p:cNvSpPr txBox="1"/>
          <p:nvPr/>
        </p:nvSpPr>
        <p:spPr>
          <a:xfrm>
            <a:off x="6471285" y="138430"/>
            <a:ext cx="5721350" cy="983615"/>
          </a:xfrm>
          <a:prstGeom prst="rect">
            <a:avLst/>
          </a:prstGeom>
          <a:noFill/>
        </p:spPr>
        <p:txBody>
          <a:bodyPr wrap="square" rtlCol="0" anchor="t">
            <a:spAutoFit/>
          </a:bodyPr>
          <a:lstStyle/>
          <a:p>
            <a:pPr marL="0" indent="0">
              <a:buNone/>
            </a:pPr>
            <a:r>
              <a:rPr lang="zh-CN" altLang="en-US" sz="4000" b="1">
                <a:solidFill>
                  <a:srgbClr val="FF0000"/>
                </a:solidFill>
                <a:sym typeface="+mn-ea"/>
              </a:rPr>
              <a:t>重复罗嗦 (词语赘余)</a:t>
            </a:r>
            <a:endParaRPr lang="zh-CN" altLang="en-US" sz="4000" b="1">
              <a:solidFill>
                <a:srgbClr val="FF0000"/>
              </a:solidFill>
            </a:endParaRP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 calcmode="lin" valueType="num">
                                      <p:cBhvr additive="base">
                                        <p:cTn id="2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1325880"/>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自己分析下面病句存在的问题并修改。</a:t>
            </a:r>
            <a:br>
              <a:rPr lang="zh-CN" altLang="en-US" b="1"/>
            </a:br>
            <a:endParaRPr lang="zh-CN" altLang="en-US"/>
          </a:p>
        </p:txBody>
      </p:sp>
      <p:sp>
        <p:nvSpPr>
          <p:cNvPr id="3" name="内容占位符 2"/>
          <p:cNvSpPr>
            <a:spLocks noGrp="1"/>
          </p:cNvSpPr>
          <p:nvPr>
            <p:ph idx="1"/>
          </p:nvPr>
        </p:nvSpPr>
        <p:spPr>
          <a:xfrm>
            <a:off x="-635" y="1070610"/>
            <a:ext cx="12192635" cy="5786120"/>
          </a:xfrm>
        </p:spPr>
        <p:txBody>
          <a:bodyPr>
            <a:normAutofit fontScale="90000" lnSpcReduction="10000"/>
          </a:bodyPr>
          <a:lstStyle/>
          <a:p>
            <a:pPr marL="0" indent="0" fontAlgn="auto">
              <a:lnSpc>
                <a:spcPct val="100000"/>
              </a:lnSpc>
              <a:buNone/>
            </a:pPr>
            <a:r>
              <a:rPr lang="en-US" altLang="zh-CN" sz="4400" b="1">
                <a:gradFill>
                  <a:gsLst>
                    <a:gs pos="0">
                      <a:srgbClr val="012D86"/>
                    </a:gs>
                    <a:gs pos="100000">
                      <a:srgbClr val="0E2557"/>
                    </a:gs>
                  </a:gsLst>
                  <a:lin scaled="0"/>
                </a:gradFill>
              </a:rPr>
              <a:t> </a:t>
            </a:r>
            <a:r>
              <a:rPr lang="en-US" altLang="zh-CN" sz="4400" b="1">
                <a:sym typeface="+mn-ea"/>
              </a:rPr>
              <a:t>A </a:t>
            </a:r>
            <a:r>
              <a:rPr lang="zh-CN" altLang="en-US" sz="4400" b="1">
                <a:sym typeface="+mn-ea"/>
              </a:rPr>
              <a:t>看到孩子滑稽的表演，母亲忍俊不禁地笑了。</a:t>
            </a:r>
            <a:endParaRPr lang="zh-CN" altLang="en-US" sz="4400" b="1">
              <a:sym typeface="+mn-ea"/>
            </a:endParaRPr>
          </a:p>
          <a:p>
            <a:pPr marL="0" indent="0" fontAlgn="auto">
              <a:lnSpc>
                <a:spcPct val="100000"/>
              </a:lnSpc>
              <a:buNone/>
            </a:pPr>
            <a:r>
              <a:rPr lang="en-US" altLang="zh-CN" sz="4400" b="1">
                <a:solidFill>
                  <a:srgbClr val="002060"/>
                </a:solidFill>
                <a:sym typeface="+mn-ea"/>
              </a:rPr>
              <a:t>(“</a:t>
            </a:r>
            <a:r>
              <a:rPr lang="zh-CN" altLang="en-US" sz="4400" b="1">
                <a:solidFill>
                  <a:srgbClr val="002060"/>
                </a:solidFill>
                <a:sym typeface="+mn-ea"/>
              </a:rPr>
              <a:t>忍俊不禁</a:t>
            </a:r>
            <a:r>
              <a:rPr lang="en-US" altLang="zh-CN" sz="4400" b="1">
                <a:solidFill>
                  <a:srgbClr val="002060"/>
                </a:solidFill>
                <a:sym typeface="+mn-ea"/>
              </a:rPr>
              <a:t>”</a:t>
            </a:r>
            <a:r>
              <a:rPr lang="zh-CN" altLang="en-US" sz="4400" b="1">
                <a:solidFill>
                  <a:srgbClr val="002060"/>
                </a:solidFill>
                <a:sym typeface="+mn-ea"/>
              </a:rPr>
              <a:t>含有笑的意思了，可以删去</a:t>
            </a:r>
            <a:r>
              <a:rPr lang="en-US" altLang="zh-CN" sz="4400" b="1">
                <a:solidFill>
                  <a:srgbClr val="002060"/>
                </a:solidFill>
                <a:sym typeface="+mn-ea"/>
              </a:rPr>
              <a:t>“</a:t>
            </a:r>
            <a:r>
              <a:rPr lang="zh-CN" altLang="en-US" sz="4400" b="1">
                <a:solidFill>
                  <a:srgbClr val="002060"/>
                </a:solidFill>
                <a:sym typeface="+mn-ea"/>
              </a:rPr>
              <a:t>地笑了</a:t>
            </a:r>
            <a:r>
              <a:rPr lang="en-US" altLang="zh-CN" sz="4400" b="1">
                <a:solidFill>
                  <a:srgbClr val="002060"/>
                </a:solidFill>
                <a:sym typeface="+mn-ea"/>
              </a:rPr>
              <a:t>”)</a:t>
            </a:r>
            <a:endParaRPr lang="en-US" altLang="zh-CN" sz="4400" b="1">
              <a:sym typeface="+mn-ea"/>
            </a:endParaRPr>
          </a:p>
          <a:p>
            <a:pPr marL="0" indent="0" fontAlgn="auto">
              <a:lnSpc>
                <a:spcPct val="100000"/>
              </a:lnSpc>
              <a:buNone/>
            </a:pPr>
            <a:r>
              <a:rPr lang="en-US" altLang="zh-CN" sz="4400" b="1">
                <a:sym typeface="+mn-ea"/>
              </a:rPr>
              <a:t>B他聚精会神地坐在那里，专心地听老师讲课。</a:t>
            </a:r>
            <a:endParaRPr lang="en-US" altLang="zh-CN" sz="4400" b="1">
              <a:sym typeface="+mn-ea"/>
            </a:endParaRPr>
          </a:p>
          <a:p>
            <a:pPr marL="0" indent="0" fontAlgn="auto">
              <a:lnSpc>
                <a:spcPct val="100000"/>
              </a:lnSpc>
              <a:buNone/>
            </a:pPr>
            <a:r>
              <a:rPr lang="en-US" altLang="zh-CN" sz="4400" b="1">
                <a:solidFill>
                  <a:srgbClr val="002060"/>
                </a:solidFill>
                <a:sym typeface="+mn-ea"/>
              </a:rPr>
              <a:t>(“聚精会神地”和“专心地”</a:t>
            </a:r>
            <a:r>
              <a:rPr lang="zh-CN" altLang="en-US" sz="4400" b="1">
                <a:solidFill>
                  <a:srgbClr val="002060"/>
                </a:solidFill>
                <a:sym typeface="+mn-ea"/>
              </a:rPr>
              <a:t>删</a:t>
            </a:r>
            <a:r>
              <a:rPr lang="en-US" altLang="zh-CN" sz="4400" b="1">
                <a:solidFill>
                  <a:srgbClr val="002060"/>
                </a:solidFill>
                <a:sym typeface="+mn-ea"/>
              </a:rPr>
              <a:t>去一个)</a:t>
            </a:r>
            <a:endParaRPr lang="en-US" altLang="zh-CN" sz="4400" b="1">
              <a:solidFill>
                <a:srgbClr val="002060"/>
              </a:solidFill>
              <a:sym typeface="+mn-ea"/>
            </a:endParaRPr>
          </a:p>
          <a:p>
            <a:pPr marL="0" indent="0" fontAlgn="auto">
              <a:lnSpc>
                <a:spcPct val="100000"/>
              </a:lnSpc>
              <a:buNone/>
            </a:pPr>
            <a:r>
              <a:rPr lang="en-US" altLang="zh-CN" sz="4400" b="1">
                <a:sym typeface="+mn-ea"/>
              </a:rPr>
              <a:t>C小组会上,他总是首先第一个发言. </a:t>
            </a:r>
            <a:endParaRPr lang="en-US" altLang="zh-CN" sz="4400" b="1">
              <a:sym typeface="+mn-ea"/>
            </a:endParaRPr>
          </a:p>
          <a:p>
            <a:pPr marL="0" indent="0" fontAlgn="auto">
              <a:lnSpc>
                <a:spcPct val="100000"/>
              </a:lnSpc>
              <a:buNone/>
            </a:pPr>
            <a:r>
              <a:rPr lang="zh-CN" altLang="en-US" sz="4400" b="1">
                <a:solidFill>
                  <a:srgbClr val="002060"/>
                </a:solidFill>
                <a:sym typeface="+mn-ea"/>
              </a:rPr>
              <a:t>（</a:t>
            </a:r>
            <a:r>
              <a:rPr lang="en-US" altLang="zh-CN" sz="4400" b="1">
                <a:solidFill>
                  <a:srgbClr val="002060"/>
                </a:solidFill>
                <a:sym typeface="+mn-ea"/>
              </a:rPr>
              <a:t>去掉“</a:t>
            </a:r>
            <a:r>
              <a:rPr lang="zh-CN" altLang="en-US" sz="4400" b="1">
                <a:solidFill>
                  <a:srgbClr val="002060"/>
                </a:solidFill>
                <a:sym typeface="+mn-ea"/>
              </a:rPr>
              <a:t>首先</a:t>
            </a:r>
            <a:r>
              <a:rPr lang="en-US" altLang="zh-CN" sz="4400" b="1">
                <a:solidFill>
                  <a:srgbClr val="002060"/>
                </a:solidFill>
                <a:sym typeface="+mn-ea"/>
              </a:rPr>
              <a:t>”</a:t>
            </a:r>
            <a:r>
              <a:rPr lang="zh-CN" altLang="en-US" sz="4400" b="1">
                <a:solidFill>
                  <a:srgbClr val="002060"/>
                </a:solidFill>
                <a:sym typeface="+mn-ea"/>
              </a:rPr>
              <a:t>或者</a:t>
            </a:r>
            <a:r>
              <a:rPr lang="en-US" altLang="zh-CN" sz="4400" b="1">
                <a:solidFill>
                  <a:srgbClr val="002060"/>
                </a:solidFill>
                <a:sym typeface="+mn-ea"/>
              </a:rPr>
              <a:t>“</a:t>
            </a:r>
            <a:r>
              <a:rPr lang="zh-CN" altLang="en-US" sz="4400" b="1">
                <a:solidFill>
                  <a:srgbClr val="002060"/>
                </a:solidFill>
                <a:sym typeface="+mn-ea"/>
              </a:rPr>
              <a:t>第一个</a:t>
            </a:r>
            <a:r>
              <a:rPr lang="en-US" altLang="zh-CN" sz="4400" b="1">
                <a:solidFill>
                  <a:srgbClr val="002060"/>
                </a:solidFill>
                <a:sym typeface="+mn-ea"/>
              </a:rPr>
              <a:t>”</a:t>
            </a:r>
            <a:r>
              <a:rPr lang="zh-CN" altLang="en-US" sz="4400" b="1">
                <a:solidFill>
                  <a:srgbClr val="002060"/>
                </a:solidFill>
                <a:sym typeface="+mn-ea"/>
              </a:rPr>
              <a:t>）</a:t>
            </a:r>
            <a:endParaRPr lang="en-US" altLang="zh-CN" sz="4400" b="1">
              <a:solidFill>
                <a:srgbClr val="002060"/>
              </a:solidFill>
              <a:sym typeface="+mn-ea"/>
            </a:endParaRPr>
          </a:p>
          <a:p>
            <a:pPr marL="0" indent="0" fontAlgn="auto">
              <a:lnSpc>
                <a:spcPct val="100000"/>
              </a:lnSpc>
              <a:buNone/>
            </a:pPr>
            <a:r>
              <a:rPr lang="en-US" altLang="zh-CN" sz="4400" b="1">
                <a:sym typeface="+mn-ea"/>
              </a:rPr>
              <a:t>D这句话的后面，包容了多么丰富的“无声”的潜台词啊。</a:t>
            </a:r>
            <a:endParaRPr lang="en-US" altLang="zh-CN" sz="4400" b="1">
              <a:sym typeface="+mn-ea"/>
            </a:endParaRPr>
          </a:p>
          <a:p>
            <a:pPr marL="0" indent="0" fontAlgn="auto">
              <a:lnSpc>
                <a:spcPct val="100000"/>
              </a:lnSpc>
              <a:buNone/>
            </a:pPr>
            <a:r>
              <a:rPr lang="en-US" altLang="zh-CN" sz="4400" b="1">
                <a:solidFill>
                  <a:srgbClr val="002060"/>
                </a:solidFill>
                <a:sym typeface="+mn-ea"/>
              </a:rPr>
              <a:t>(潜台词已是无声的了，“无声”多余)</a:t>
            </a:r>
            <a:endParaRPr lang="en-US" altLang="zh-CN" sz="4400" b="1">
              <a:solidFill>
                <a:srgbClr val="002060"/>
              </a:solidFill>
              <a:sym typeface="+mn-ea"/>
            </a:endParaRPr>
          </a:p>
          <a:p>
            <a:pPr marL="0" indent="0">
              <a:buNone/>
            </a:pPr>
            <a:endParaRPr lang="en-US" altLang="zh-CN" sz="4400" b="1">
              <a:solidFill>
                <a:srgbClr val="002060"/>
              </a:solidFill>
              <a:sym typeface="+mn-ea"/>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4640" y="138430"/>
            <a:ext cx="10515600" cy="601980"/>
          </a:xfrm>
        </p:spPr>
        <p:txBody>
          <a:bodyPr>
            <a:normAutofit fontScale="90000"/>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3"/>
          <p:cNvSpPr/>
          <p:nvPr>
            <p:ph idx="1"/>
          </p:nvPr>
        </p:nvSpPr>
        <p:spPr>
          <a:xfrm>
            <a:off x="294640" y="740410"/>
            <a:ext cx="11737340" cy="6118225"/>
          </a:xfrm>
        </p:spPr>
        <p:txBody>
          <a:bodyPr>
            <a:noAutofit/>
          </a:bodyPr>
          <a:lstStyle/>
          <a:p>
            <a:pPr marL="0" indent="0">
              <a:buNone/>
            </a:pPr>
            <a:r>
              <a:rPr lang="zh-CN" altLang="en-US" sz="3100" b="1">
                <a:sym typeface="+mn-ea"/>
              </a:rPr>
              <a:t>判断下面句子表达意思是否明确，并说明理由。</a:t>
            </a:r>
            <a:endParaRPr lang="zh-CN" altLang="en-US" sz="3100" b="1"/>
          </a:p>
          <a:p>
            <a:pPr marL="0" indent="0">
              <a:buNone/>
            </a:pPr>
            <a:r>
              <a:rPr lang="en-US" altLang="zh-CN" sz="3100" b="1">
                <a:sym typeface="+mn-ea"/>
              </a:rPr>
              <a:t>A </a:t>
            </a:r>
            <a:r>
              <a:rPr lang="zh-CN" altLang="en-US" sz="3100" b="1">
                <a:sym typeface="+mn-ea"/>
              </a:rPr>
              <a:t>市长回答了两个记者的问题。</a:t>
            </a:r>
            <a:endParaRPr lang="zh-CN" altLang="en-US" sz="3100" b="1">
              <a:sym typeface="+mn-ea"/>
            </a:endParaRPr>
          </a:p>
          <a:p>
            <a:pPr marL="0" indent="0">
              <a:buNone/>
            </a:pPr>
            <a:r>
              <a:rPr lang="zh-CN" altLang="en-US" sz="3100" b="1">
                <a:solidFill>
                  <a:srgbClr val="002060"/>
                </a:solidFill>
                <a:sym typeface="+mn-ea"/>
              </a:rPr>
              <a:t>（“两个记者的问题” 即可理解为“由两个记者提出的问题”，也可以理解为“记者提出的两个问题”。）</a:t>
            </a:r>
            <a:endParaRPr lang="zh-CN" altLang="en-US" sz="3100" b="1">
              <a:solidFill>
                <a:srgbClr val="002060"/>
              </a:solidFill>
              <a:sym typeface="+mn-ea"/>
            </a:endParaRPr>
          </a:p>
          <a:p>
            <a:pPr marL="0" indent="0">
              <a:buNone/>
            </a:pPr>
            <a:r>
              <a:rPr lang="en-US" altLang="zh-CN" sz="3100" b="1">
                <a:sym typeface="+mn-ea"/>
              </a:rPr>
              <a:t>B </a:t>
            </a:r>
            <a:r>
              <a:rPr lang="zh-CN" altLang="en-US" sz="3100" b="1">
                <a:sym typeface="+mn-ea"/>
              </a:rPr>
              <a:t>动手术的是他的父亲。</a:t>
            </a:r>
            <a:endParaRPr lang="zh-CN" altLang="en-US" sz="3100" b="1">
              <a:sym typeface="+mn-ea"/>
            </a:endParaRPr>
          </a:p>
          <a:p>
            <a:pPr marL="0" indent="0">
              <a:buNone/>
            </a:pPr>
            <a:r>
              <a:rPr lang="zh-CN" altLang="en-US" sz="3100" b="1">
                <a:solidFill>
                  <a:srgbClr val="002060"/>
                </a:solidFill>
                <a:sym typeface="+mn-ea"/>
              </a:rPr>
              <a:t>（他的父亲可能是病人，也可能是医生）</a:t>
            </a:r>
            <a:endParaRPr lang="en-US" altLang="zh-CN" sz="3100" b="1">
              <a:solidFill>
                <a:srgbClr val="002060"/>
              </a:solidFill>
            </a:endParaRPr>
          </a:p>
          <a:p>
            <a:pPr marL="0" indent="0">
              <a:buNone/>
            </a:pPr>
            <a:r>
              <a:rPr lang="en-US" altLang="zh-CN" sz="3100" b="1">
                <a:sym typeface="+mn-ea"/>
              </a:rPr>
              <a:t>C </a:t>
            </a:r>
            <a:r>
              <a:rPr lang="zh-CN" altLang="en-US" sz="3100" b="1">
                <a:sym typeface="+mn-ea"/>
              </a:rPr>
              <a:t>十块汉白玉的大浮雕，镶嵌在大碑座的四周。  </a:t>
            </a:r>
            <a:endParaRPr lang="zh-CN" altLang="en-US" sz="3100" b="1">
              <a:sym typeface="+mn-ea"/>
            </a:endParaRPr>
          </a:p>
          <a:p>
            <a:pPr marL="0" indent="0">
              <a:buNone/>
            </a:pPr>
            <a:r>
              <a:rPr lang="zh-CN" altLang="en-US" sz="3100" b="1">
                <a:solidFill>
                  <a:srgbClr val="002060"/>
                </a:solidFill>
                <a:sym typeface="+mn-ea"/>
              </a:rPr>
              <a:t>（“十块”在句中做定语，既可修饰“汉白玉”，也可修饰“浮雕”，因而造成歧义，可将“块”改为“幅”，以消除歧义。）</a:t>
            </a:r>
            <a:endParaRPr lang="zh-CN" altLang="en-US" sz="3100" b="1">
              <a:solidFill>
                <a:srgbClr val="002060"/>
              </a:solidFill>
              <a:sym typeface="+mn-ea"/>
            </a:endParaRPr>
          </a:p>
          <a:p>
            <a:pPr marL="0" indent="0">
              <a:buNone/>
            </a:pPr>
            <a:r>
              <a:rPr lang="en-US" altLang="zh-CN" sz="3100" b="1">
                <a:sym typeface="+mn-ea"/>
              </a:rPr>
              <a:t>D</a:t>
            </a:r>
            <a:r>
              <a:rPr lang="zh-CN" altLang="en-US" sz="3100" b="1">
                <a:sym typeface="+mn-ea"/>
              </a:rPr>
              <a:t>哨兵在城楼上发现了敌人。</a:t>
            </a:r>
            <a:endParaRPr lang="zh-CN" altLang="en-US" sz="3100" b="1">
              <a:sym typeface="+mn-ea"/>
            </a:endParaRPr>
          </a:p>
          <a:p>
            <a:pPr marL="0" indent="0">
              <a:buNone/>
            </a:pPr>
            <a:r>
              <a:rPr lang="zh-CN" altLang="en-US" sz="3100" b="1">
                <a:solidFill>
                  <a:srgbClr val="002060"/>
                </a:solidFill>
                <a:sym typeface="+mn-ea"/>
              </a:rPr>
              <a:t>（根据哨兵和敌人的位置，可以有多种理解。）</a:t>
            </a:r>
            <a:endParaRPr lang="zh-CN" altLang="en-US" sz="3100" b="1">
              <a:solidFill>
                <a:srgbClr val="002060"/>
              </a:solidFill>
              <a:sym typeface="+mn-ea"/>
            </a:endParaRPr>
          </a:p>
        </p:txBody>
      </p:sp>
      <p:sp>
        <p:nvSpPr>
          <p:cNvPr id="3" name="文本框 2"/>
          <p:cNvSpPr txBox="1"/>
          <p:nvPr/>
        </p:nvSpPr>
        <p:spPr>
          <a:xfrm>
            <a:off x="7813040" y="0"/>
            <a:ext cx="4032885" cy="983615"/>
          </a:xfrm>
          <a:prstGeom prst="rect">
            <a:avLst/>
          </a:prstGeom>
          <a:noFill/>
        </p:spPr>
        <p:txBody>
          <a:bodyPr wrap="square" rtlCol="0" anchor="t">
            <a:spAutoFit/>
          </a:bodyPr>
          <a:lstStyle/>
          <a:p>
            <a:pPr marL="0" indent="0">
              <a:buNone/>
            </a:pPr>
            <a:r>
              <a:rPr lang="zh-CN" altLang="en-US" sz="4000" b="1">
                <a:solidFill>
                  <a:srgbClr val="FF0000"/>
                </a:solidFill>
                <a:sym typeface="+mn-ea"/>
              </a:rPr>
              <a:t>表意不明(歧义)</a:t>
            </a:r>
            <a:endParaRPr lang="zh-CN" altLang="en-US" sz="4000" b="1">
              <a:solidFill>
                <a:srgbClr val="FF0000"/>
              </a:solidFill>
            </a:endParaRP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 calcmode="lin" valueType="num">
                                      <p:cBhvr additive="base">
                                        <p:cTn id="2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1325880"/>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自己分析下面语句存在的问题并修改。</a:t>
            </a:r>
            <a:br>
              <a:rPr lang="zh-CN" altLang="en-US" b="1"/>
            </a:br>
            <a:endParaRPr lang="zh-CN" altLang="en-US"/>
          </a:p>
        </p:txBody>
      </p:sp>
      <p:sp>
        <p:nvSpPr>
          <p:cNvPr id="3" name="内容占位符 2"/>
          <p:cNvSpPr>
            <a:spLocks noGrp="1"/>
          </p:cNvSpPr>
          <p:nvPr>
            <p:ph idx="1"/>
          </p:nvPr>
        </p:nvSpPr>
        <p:spPr>
          <a:xfrm>
            <a:off x="-635" y="618490"/>
            <a:ext cx="12192635" cy="6372225"/>
          </a:xfrm>
        </p:spPr>
        <p:txBody>
          <a:bodyPr>
            <a:normAutofit fontScale="90000"/>
          </a:bodyPr>
          <a:lstStyle/>
          <a:p>
            <a:pPr marL="0" indent="0" fontAlgn="auto">
              <a:lnSpc>
                <a:spcPct val="100000"/>
              </a:lnSpc>
              <a:buNone/>
            </a:pPr>
            <a:r>
              <a:rPr lang="en-US" altLang="zh-CN" sz="4000" b="1">
                <a:gradFill>
                  <a:gsLst>
                    <a:gs pos="0">
                      <a:srgbClr val="012D86"/>
                    </a:gs>
                    <a:gs pos="100000">
                      <a:srgbClr val="0E2557"/>
                    </a:gs>
                  </a:gsLst>
                  <a:lin scaled="0"/>
                </a:gradFill>
              </a:rPr>
              <a:t> </a:t>
            </a:r>
            <a:r>
              <a:rPr lang="en-US" altLang="zh-CN" sz="4000" b="1">
                <a:sym typeface="+mn-ea"/>
              </a:rPr>
              <a:t>A</a:t>
            </a:r>
            <a:r>
              <a:rPr lang="zh-CN" altLang="en-US" sz="4000" b="1">
                <a:sym typeface="+mn-ea"/>
              </a:rPr>
              <a:t>校长</a:t>
            </a:r>
            <a:r>
              <a:rPr lang="en-US" altLang="zh-CN" sz="4000" b="1">
                <a:sym typeface="+mn-ea"/>
              </a:rPr>
              <a:t>和其他学校领导都很关心我们。  </a:t>
            </a:r>
            <a:endParaRPr lang="en-US" altLang="zh-CN" sz="4000" b="1">
              <a:sym typeface="+mn-ea"/>
            </a:endParaRPr>
          </a:p>
          <a:p>
            <a:pPr marL="0" indent="0" fontAlgn="auto">
              <a:lnSpc>
                <a:spcPct val="100000"/>
              </a:lnSpc>
              <a:buNone/>
            </a:pPr>
            <a:r>
              <a:rPr lang="zh-CN" altLang="en-US" sz="4000" b="1">
                <a:solidFill>
                  <a:srgbClr val="002060"/>
                </a:solidFill>
                <a:sym typeface="+mn-ea"/>
              </a:rPr>
              <a:t>（</a:t>
            </a:r>
            <a:r>
              <a:rPr lang="en-US" altLang="zh-CN" sz="4000" b="1">
                <a:solidFill>
                  <a:srgbClr val="002060"/>
                </a:solidFill>
                <a:sym typeface="+mn-ea"/>
              </a:rPr>
              <a:t>“其他”作定语，可以修饰“学校”，也可以修饰“领导”，造成歧义。可以将其改为“学校的其他领导”。</a:t>
            </a:r>
            <a:r>
              <a:rPr lang="zh-CN" altLang="en-US" sz="4000" b="1">
                <a:solidFill>
                  <a:srgbClr val="002060"/>
                </a:solidFill>
                <a:sym typeface="+mn-ea"/>
              </a:rPr>
              <a:t>）</a:t>
            </a:r>
            <a:r>
              <a:rPr lang="en-US" altLang="zh-CN" sz="4000" b="1">
                <a:solidFill>
                  <a:srgbClr val="002060"/>
                </a:solidFill>
                <a:sym typeface="+mn-ea"/>
              </a:rPr>
              <a:t> </a:t>
            </a:r>
            <a:endParaRPr lang="zh-CN" altLang="en-US" sz="4000" b="1">
              <a:solidFill>
                <a:srgbClr val="002060"/>
              </a:solidFill>
              <a:sym typeface="+mn-ea"/>
            </a:endParaRPr>
          </a:p>
          <a:p>
            <a:pPr marL="0" indent="0" fontAlgn="auto">
              <a:lnSpc>
                <a:spcPct val="100000"/>
              </a:lnSpc>
              <a:buNone/>
            </a:pPr>
            <a:r>
              <a:rPr lang="en-US" altLang="zh-CN" sz="4000" b="1">
                <a:sym typeface="+mn-ea"/>
              </a:rPr>
              <a:t>B</a:t>
            </a:r>
            <a:r>
              <a:rPr lang="zh-CN" altLang="en-US" sz="4000" b="1">
                <a:sym typeface="+mn-ea"/>
              </a:rPr>
              <a:t>老张</a:t>
            </a:r>
            <a:r>
              <a:rPr lang="en-US" altLang="zh-CN" sz="4000" b="1">
                <a:sym typeface="+mn-ea"/>
              </a:rPr>
              <a:t>告诉</a:t>
            </a:r>
            <a:r>
              <a:rPr lang="zh-CN" altLang="en-US" sz="4000" b="1">
                <a:sym typeface="+mn-ea"/>
              </a:rPr>
              <a:t>老杨</a:t>
            </a:r>
            <a:r>
              <a:rPr lang="en-US" altLang="zh-CN" sz="4000" b="1">
                <a:sym typeface="+mn-ea"/>
              </a:rPr>
              <a:t>，他孩子</a:t>
            </a:r>
            <a:r>
              <a:rPr lang="zh-CN" altLang="en-US" sz="4000" b="1">
                <a:sym typeface="+mn-ea"/>
              </a:rPr>
              <a:t>从外地回来</a:t>
            </a:r>
            <a:r>
              <a:rPr lang="en-US" altLang="zh-CN" sz="4000" b="1">
                <a:sym typeface="+mn-ea"/>
              </a:rPr>
              <a:t>了</a:t>
            </a:r>
            <a:r>
              <a:rPr lang="zh-CN" altLang="en-US" sz="4000" b="1">
                <a:sym typeface="+mn-ea"/>
              </a:rPr>
              <a:t>。</a:t>
            </a:r>
            <a:endParaRPr lang="zh-CN" altLang="en-US" sz="4000" b="1">
              <a:sym typeface="+mn-ea"/>
            </a:endParaRPr>
          </a:p>
          <a:p>
            <a:pPr marL="0" indent="0" fontAlgn="auto">
              <a:lnSpc>
                <a:spcPct val="100000"/>
              </a:lnSpc>
              <a:buNone/>
            </a:pPr>
            <a:r>
              <a:rPr lang="zh-CN" altLang="en-US" sz="4000" b="1">
                <a:solidFill>
                  <a:srgbClr val="002060"/>
                </a:solidFill>
                <a:sym typeface="+mn-ea"/>
              </a:rPr>
              <a:t>（到底是谁的孩子？）</a:t>
            </a:r>
            <a:endParaRPr lang="en-US" altLang="zh-CN" sz="4000" b="1">
              <a:solidFill>
                <a:srgbClr val="002060"/>
              </a:solidFill>
              <a:sym typeface="+mn-ea"/>
            </a:endParaRPr>
          </a:p>
          <a:p>
            <a:pPr marL="0" indent="0" fontAlgn="auto">
              <a:lnSpc>
                <a:spcPct val="100000"/>
              </a:lnSpc>
              <a:buNone/>
            </a:pPr>
            <a:r>
              <a:rPr lang="en-US" altLang="zh-CN" sz="4000" b="1">
                <a:sym typeface="+mn-ea"/>
              </a:rPr>
              <a:t>C学校领导一再强调，一定要指导学生读好书。</a:t>
            </a:r>
            <a:endParaRPr lang="en-US" altLang="zh-CN" sz="4000" b="1">
              <a:sym typeface="+mn-ea"/>
            </a:endParaRPr>
          </a:p>
          <a:p>
            <a:pPr marL="0" indent="0" fontAlgn="auto">
              <a:lnSpc>
                <a:spcPct val="100000"/>
              </a:lnSpc>
              <a:buNone/>
            </a:pPr>
            <a:r>
              <a:rPr lang="zh-CN" altLang="en-US" sz="4000" b="1">
                <a:solidFill>
                  <a:srgbClr val="002060"/>
                </a:solidFill>
                <a:sym typeface="+mn-ea"/>
              </a:rPr>
              <a:t>（</a:t>
            </a:r>
            <a:r>
              <a:rPr lang="en-US" altLang="zh-CN" sz="4000" b="1">
                <a:solidFill>
                  <a:srgbClr val="002060"/>
                </a:solidFill>
                <a:sym typeface="+mn-ea"/>
              </a:rPr>
              <a:t>“好书”一词多义</a:t>
            </a:r>
            <a:r>
              <a:rPr lang="zh-CN" altLang="en-US" sz="4000" b="1">
                <a:solidFill>
                  <a:srgbClr val="002060"/>
                </a:solidFill>
                <a:sym typeface="+mn-ea"/>
              </a:rPr>
              <a:t>）</a:t>
            </a:r>
            <a:endParaRPr lang="en-US" altLang="zh-CN" sz="4000" b="1">
              <a:solidFill>
                <a:srgbClr val="002060"/>
              </a:solidFill>
              <a:sym typeface="+mn-ea"/>
            </a:endParaRPr>
          </a:p>
          <a:p>
            <a:pPr marL="0" indent="0" fontAlgn="auto">
              <a:lnSpc>
                <a:spcPct val="100000"/>
              </a:lnSpc>
              <a:buNone/>
            </a:pPr>
            <a:r>
              <a:rPr lang="en-US" altLang="zh-CN" sz="4000" b="1">
                <a:sym typeface="+mn-ea"/>
              </a:rPr>
              <a:t>D.我第一次见到他时，也不过才八九岁，如今已长成大人了</a:t>
            </a:r>
            <a:r>
              <a:rPr lang="zh-CN" altLang="en-US" sz="4000" b="1">
                <a:sym typeface="+mn-ea"/>
              </a:rPr>
              <a:t>。</a:t>
            </a:r>
            <a:endParaRPr lang="zh-CN" altLang="en-US" sz="4000" b="1">
              <a:sym typeface="+mn-ea"/>
            </a:endParaRPr>
          </a:p>
          <a:p>
            <a:pPr marL="0" indent="0" fontAlgn="auto">
              <a:lnSpc>
                <a:spcPct val="100000"/>
              </a:lnSpc>
              <a:buNone/>
            </a:pPr>
            <a:r>
              <a:rPr lang="zh-CN" altLang="en-US" sz="4000" b="1">
                <a:solidFill>
                  <a:srgbClr val="002060"/>
                </a:solidFill>
                <a:sym typeface="+mn-ea"/>
              </a:rPr>
              <a:t>（“八九岁”的可是我也可是他）</a:t>
            </a:r>
            <a:endParaRPr lang="zh-CN" altLang="en-US" sz="4000" b="1">
              <a:solidFill>
                <a:srgbClr val="002060"/>
              </a:solidFill>
              <a:sym typeface="+mn-ea"/>
            </a:endParaRPr>
          </a:p>
        </p:txBody>
      </p:sp>
      <p:pic>
        <p:nvPicPr>
          <p:cNvPr id="155" name="图片 154"/>
          <p:cNvPicPr/>
          <p:nvPr/>
        </p:nvPicPr>
        <p:blipFill>
          <a:blip r:embed="rId2"/>
          <a:stretch>
            <a:fillRect/>
          </a:stretch>
        </p:blipFill>
        <p:spPr>
          <a:xfrm>
            <a:off x="11250295" y="6093460"/>
            <a:ext cx="941705" cy="76454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5275" y="0"/>
            <a:ext cx="10515600" cy="844550"/>
          </a:xfrm>
        </p:spPr>
        <p:txBody>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sp>
        <p:nvSpPr>
          <p:cNvPr id="4" name="内容占位符 3"/>
          <p:cNvSpPr/>
          <p:nvPr>
            <p:ph idx="1"/>
          </p:nvPr>
        </p:nvSpPr>
        <p:spPr>
          <a:xfrm>
            <a:off x="295275" y="634365"/>
            <a:ext cx="11782425" cy="6553835"/>
          </a:xfrm>
        </p:spPr>
        <p:txBody>
          <a:bodyPr>
            <a:noAutofit/>
          </a:bodyPr>
          <a:lstStyle/>
          <a:p>
            <a:pPr marL="0" indent="0">
              <a:buNone/>
            </a:pPr>
            <a:r>
              <a:rPr lang="zh-CN" altLang="en-US" sz="3100" b="1">
                <a:sym typeface="+mn-ea"/>
              </a:rPr>
              <a:t>判断下面句子是否正确并说明理由。</a:t>
            </a:r>
            <a:endParaRPr lang="zh-CN" altLang="en-US" sz="3100" b="1"/>
          </a:p>
          <a:p>
            <a:pPr marL="0" indent="0">
              <a:buNone/>
            </a:pPr>
            <a:r>
              <a:rPr lang="en-US" altLang="zh-CN" sz="3100" b="1">
                <a:sym typeface="+mn-ea"/>
              </a:rPr>
              <a:t>A </a:t>
            </a:r>
            <a:r>
              <a:rPr lang="zh-CN" altLang="en-US" sz="3100" b="1">
                <a:sym typeface="+mn-ea"/>
              </a:rPr>
              <a:t>止咳祛痰片，它的主要成分是远志、橘梗、贝母、氯化钠等配制而成的。</a:t>
            </a:r>
            <a:endParaRPr lang="zh-CN" altLang="en-US" sz="3100" b="1">
              <a:sym typeface="+mn-ea"/>
            </a:endParaRPr>
          </a:p>
          <a:p>
            <a:pPr marL="0" indent="0">
              <a:buNone/>
            </a:pPr>
            <a:r>
              <a:rPr lang="zh-CN" altLang="en-US" sz="3100" b="1">
                <a:solidFill>
                  <a:srgbClr val="002060"/>
                </a:solidFill>
                <a:sym typeface="+mn-ea"/>
              </a:rPr>
              <a:t>（应说“止咳祛痰片，它的主要成分是远志、橘梗、贝母、氯化钠等。”    或说“止咳祛痰片，它是由远志、橘梗、贝母、氯化钠等配制而成的。”）</a:t>
            </a:r>
            <a:endParaRPr lang="zh-CN" altLang="en-US" sz="3100" b="1">
              <a:solidFill>
                <a:srgbClr val="002060"/>
              </a:solidFill>
              <a:sym typeface="+mn-ea"/>
            </a:endParaRPr>
          </a:p>
          <a:p>
            <a:pPr marL="0" indent="0">
              <a:buNone/>
            </a:pPr>
            <a:r>
              <a:rPr lang="en-US" altLang="zh-CN" sz="3100" b="1">
                <a:sym typeface="+mn-ea"/>
              </a:rPr>
              <a:t>B中华民族之所以成为伟大的民族，靠的是悠久的历史文明造就的。</a:t>
            </a:r>
            <a:endParaRPr lang="en-US" altLang="zh-CN" sz="3100" b="1">
              <a:sym typeface="+mn-ea"/>
            </a:endParaRPr>
          </a:p>
          <a:p>
            <a:pPr marL="0" indent="0">
              <a:buNone/>
            </a:pPr>
            <a:r>
              <a:rPr lang="en-US" altLang="zh-CN" sz="3100" b="1">
                <a:solidFill>
                  <a:srgbClr val="002060"/>
                </a:solidFill>
                <a:sym typeface="+mn-ea"/>
              </a:rPr>
              <a:t>(“靠的是……”与“是……造</a:t>
            </a:r>
            <a:r>
              <a:rPr lang="zh-CN" altLang="en-US" sz="3100" b="1">
                <a:solidFill>
                  <a:srgbClr val="002060"/>
                </a:solidFill>
                <a:sym typeface="+mn-ea"/>
              </a:rPr>
              <a:t>就</a:t>
            </a:r>
            <a:r>
              <a:rPr lang="en-US" altLang="zh-CN" sz="3100" b="1">
                <a:solidFill>
                  <a:srgbClr val="002060"/>
                </a:solidFill>
                <a:sym typeface="+mn-ea"/>
              </a:rPr>
              <a:t>的”句式杂糅，可删去“</a:t>
            </a:r>
            <a:r>
              <a:rPr lang="zh-CN" altLang="en-US" sz="3100" b="1">
                <a:solidFill>
                  <a:srgbClr val="002060"/>
                </a:solidFill>
                <a:sym typeface="+mn-ea"/>
              </a:rPr>
              <a:t>靠的</a:t>
            </a:r>
            <a:r>
              <a:rPr lang="en-US" altLang="zh-CN" sz="3100" b="1">
                <a:solidFill>
                  <a:srgbClr val="002060"/>
                </a:solidFill>
                <a:sym typeface="+mn-ea"/>
              </a:rPr>
              <a:t>”</a:t>
            </a:r>
            <a:r>
              <a:rPr lang="zh-CN" altLang="en-US" sz="3100" b="1">
                <a:solidFill>
                  <a:srgbClr val="002060"/>
                </a:solidFill>
                <a:sym typeface="+mn-ea"/>
              </a:rPr>
              <a:t>或</a:t>
            </a:r>
            <a:r>
              <a:rPr lang="en-US" altLang="zh-CN" sz="3100" b="1">
                <a:solidFill>
                  <a:srgbClr val="002060"/>
                </a:solidFill>
                <a:sym typeface="+mn-ea"/>
              </a:rPr>
              <a:t>“造</a:t>
            </a:r>
            <a:r>
              <a:rPr lang="zh-CN" altLang="en-US" sz="3100" b="1">
                <a:solidFill>
                  <a:srgbClr val="002060"/>
                </a:solidFill>
                <a:sym typeface="+mn-ea"/>
              </a:rPr>
              <a:t>就</a:t>
            </a:r>
            <a:r>
              <a:rPr lang="en-US" altLang="zh-CN" sz="3100" b="1">
                <a:solidFill>
                  <a:srgbClr val="002060"/>
                </a:solidFill>
                <a:sym typeface="+mn-ea"/>
              </a:rPr>
              <a:t>的”)</a:t>
            </a:r>
            <a:endParaRPr lang="en-US" altLang="zh-CN" sz="3100" b="1">
              <a:solidFill>
                <a:srgbClr val="002060"/>
              </a:solidFill>
              <a:sym typeface="+mn-ea"/>
            </a:endParaRPr>
          </a:p>
          <a:p>
            <a:pPr marL="0" indent="0">
              <a:buNone/>
            </a:pPr>
            <a:r>
              <a:rPr lang="en-US" altLang="zh-CN" sz="3100" b="1">
                <a:sym typeface="+mn-ea"/>
              </a:rPr>
              <a:t>C我们学校本着节约为原则，自己动手修理课桌椅。</a:t>
            </a:r>
            <a:endParaRPr lang="en-US" altLang="zh-CN" sz="3100" b="1">
              <a:sym typeface="+mn-ea"/>
            </a:endParaRPr>
          </a:p>
          <a:p>
            <a:pPr marL="0" indent="0">
              <a:buNone/>
            </a:pPr>
            <a:r>
              <a:rPr lang="zh-CN" altLang="en-US" sz="3100" b="1">
                <a:solidFill>
                  <a:srgbClr val="002060"/>
                </a:solidFill>
                <a:sym typeface="+mn-ea"/>
              </a:rPr>
              <a:t>（</a:t>
            </a:r>
            <a:r>
              <a:rPr lang="en-US" altLang="zh-CN" sz="3100" b="1">
                <a:solidFill>
                  <a:srgbClr val="002060"/>
                </a:solidFill>
                <a:sym typeface="+mn-ea"/>
              </a:rPr>
              <a:t>“本着”</a:t>
            </a:r>
            <a:r>
              <a:rPr lang="zh-CN" altLang="en-US" sz="3100" b="1">
                <a:solidFill>
                  <a:srgbClr val="002060"/>
                </a:solidFill>
                <a:sym typeface="+mn-ea"/>
              </a:rPr>
              <a:t>可改为</a:t>
            </a:r>
            <a:r>
              <a:rPr lang="en-US" altLang="zh-CN" sz="3100" b="1">
                <a:solidFill>
                  <a:srgbClr val="002060"/>
                </a:solidFill>
                <a:sym typeface="+mn-ea"/>
              </a:rPr>
              <a:t>“</a:t>
            </a:r>
            <a:r>
              <a:rPr lang="zh-CN" altLang="en-US" sz="3100" b="1">
                <a:solidFill>
                  <a:srgbClr val="002060"/>
                </a:solidFill>
                <a:sym typeface="+mn-ea"/>
              </a:rPr>
              <a:t>以</a:t>
            </a:r>
            <a:r>
              <a:rPr lang="en-US" altLang="zh-CN" sz="3100" b="1">
                <a:solidFill>
                  <a:srgbClr val="002060"/>
                </a:solidFill>
                <a:sym typeface="+mn-ea"/>
              </a:rPr>
              <a:t>”</a:t>
            </a:r>
            <a:r>
              <a:rPr lang="zh-CN" altLang="en-US" sz="3100" b="1">
                <a:solidFill>
                  <a:srgbClr val="002060"/>
                </a:solidFill>
                <a:sym typeface="+mn-ea"/>
              </a:rPr>
              <a:t>，或删去</a:t>
            </a:r>
            <a:r>
              <a:rPr lang="en-US" altLang="zh-CN" sz="3100" b="1">
                <a:solidFill>
                  <a:srgbClr val="002060"/>
                </a:solidFill>
                <a:sym typeface="+mn-ea"/>
              </a:rPr>
              <a:t>“为原则”</a:t>
            </a:r>
            <a:r>
              <a:rPr lang="zh-CN" altLang="en-US" sz="3100" b="1">
                <a:solidFill>
                  <a:srgbClr val="002060"/>
                </a:solidFill>
                <a:sym typeface="+mn-ea"/>
              </a:rPr>
              <a:t>）</a:t>
            </a:r>
            <a:endParaRPr lang="en-US" altLang="zh-CN" sz="3100" b="1">
              <a:sym typeface="+mn-ea"/>
            </a:endParaRPr>
          </a:p>
          <a:p>
            <a:pPr marL="0" indent="0">
              <a:buNone/>
            </a:pPr>
            <a:r>
              <a:rPr lang="en-US" altLang="zh-CN" sz="3100" b="1">
                <a:sym typeface="+mn-ea"/>
              </a:rPr>
              <a:t>D“戏剧进校园”成效不显著，原因是学生对戏剧不了解、不感兴趣造成的。</a:t>
            </a:r>
            <a:endParaRPr lang="en-US" altLang="zh-CN" sz="3100" b="1">
              <a:sym typeface="+mn-ea"/>
            </a:endParaRPr>
          </a:p>
          <a:p>
            <a:pPr marL="0" indent="0">
              <a:buNone/>
            </a:pPr>
            <a:endParaRPr lang="en-US" altLang="zh-CN" sz="3100" b="1">
              <a:sym typeface="+mn-ea"/>
            </a:endParaRPr>
          </a:p>
        </p:txBody>
      </p:sp>
      <p:sp>
        <p:nvSpPr>
          <p:cNvPr id="3" name="文本框 2"/>
          <p:cNvSpPr txBox="1"/>
          <p:nvPr/>
        </p:nvSpPr>
        <p:spPr>
          <a:xfrm>
            <a:off x="7508875" y="138430"/>
            <a:ext cx="2214880" cy="706755"/>
          </a:xfrm>
          <a:prstGeom prst="rect">
            <a:avLst/>
          </a:prstGeom>
          <a:noFill/>
        </p:spPr>
        <p:txBody>
          <a:bodyPr wrap="none" rtlCol="0" anchor="t">
            <a:spAutoFit/>
          </a:bodyPr>
          <a:lstStyle/>
          <a:p>
            <a:r>
              <a:rPr lang="zh-CN" altLang="en-US" sz="4000" b="1">
                <a:solidFill>
                  <a:srgbClr val="FF0000"/>
                </a:solidFill>
                <a:sym typeface="+mn-ea"/>
              </a:rPr>
              <a:t>句式杂糅</a:t>
            </a:r>
            <a:endParaRPr lang="zh-CN" altLang="en-US"/>
          </a:p>
        </p:txBody>
      </p:sp>
      <p:sp>
        <p:nvSpPr>
          <p:cNvPr id="5" name="文本框 4"/>
          <p:cNvSpPr txBox="1"/>
          <p:nvPr/>
        </p:nvSpPr>
        <p:spPr>
          <a:xfrm>
            <a:off x="1705610" y="6273800"/>
            <a:ext cx="10372090" cy="583565"/>
          </a:xfrm>
          <a:prstGeom prst="rect">
            <a:avLst/>
          </a:prstGeom>
          <a:noFill/>
        </p:spPr>
        <p:txBody>
          <a:bodyPr wrap="none" rtlCol="0" anchor="t">
            <a:spAutoFit/>
          </a:bodyPr>
          <a:lstStyle/>
          <a:p>
            <a:pPr marL="0" indent="0">
              <a:buNone/>
            </a:pPr>
            <a:r>
              <a:rPr lang="en-US" altLang="zh-CN" sz="3200" b="1">
                <a:solidFill>
                  <a:srgbClr val="002060"/>
                </a:solidFill>
                <a:sym typeface="+mn-ea"/>
              </a:rPr>
              <a:t>(“原因是……”与“是……造成的”句式杂糅，可删去“造成的”)</a:t>
            </a:r>
            <a:endParaRPr lang="en-US" altLang="zh-CN" sz="32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1325880"/>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自己分析下面病句存在的问题并修改。</a:t>
            </a:r>
            <a:br>
              <a:rPr lang="zh-CN" altLang="en-US" b="1"/>
            </a:br>
            <a:endParaRPr lang="zh-CN" altLang="en-US"/>
          </a:p>
        </p:txBody>
      </p:sp>
      <p:sp>
        <p:nvSpPr>
          <p:cNvPr id="3" name="内容占位符 2"/>
          <p:cNvSpPr>
            <a:spLocks noGrp="1"/>
          </p:cNvSpPr>
          <p:nvPr>
            <p:ph idx="1"/>
          </p:nvPr>
        </p:nvSpPr>
        <p:spPr>
          <a:xfrm>
            <a:off x="635" y="636270"/>
            <a:ext cx="12191365" cy="6221095"/>
          </a:xfrm>
        </p:spPr>
        <p:txBody>
          <a:bodyPr>
            <a:normAutofit fontScale="90000" lnSpcReduction="10000"/>
          </a:bodyPr>
          <a:lstStyle/>
          <a:p>
            <a:pPr marL="0" indent="0" fontAlgn="auto">
              <a:lnSpc>
                <a:spcPct val="100000"/>
              </a:lnSpc>
              <a:buNone/>
            </a:pPr>
            <a:r>
              <a:rPr lang="en-US" altLang="zh-CN" sz="3600" b="1">
                <a:gradFill>
                  <a:gsLst>
                    <a:gs pos="0">
                      <a:srgbClr val="012D86"/>
                    </a:gs>
                    <a:gs pos="100000">
                      <a:srgbClr val="0E2557"/>
                    </a:gs>
                  </a:gsLst>
                  <a:lin scaled="0"/>
                </a:gradFill>
              </a:rPr>
              <a:t> </a:t>
            </a:r>
            <a:r>
              <a:rPr lang="en-US" altLang="zh-CN" sz="3600" b="1">
                <a:sym typeface="+mn-ea"/>
              </a:rPr>
              <a:t>A </a:t>
            </a:r>
            <a:r>
              <a:rPr lang="zh-CN" altLang="en-US" sz="3600" b="1">
                <a:sym typeface="+mn-ea"/>
              </a:rPr>
              <a:t>部分</a:t>
            </a:r>
            <a:r>
              <a:rPr lang="en-US" altLang="zh-CN" sz="3600" b="1">
                <a:sym typeface="+mn-ea"/>
              </a:rPr>
              <a:t>中学生之所以喜欢网络小说的原因，在于这些作品大多思想感情丰富细腻，人物形象栩栩如生，而且叙述方式自由活泼。</a:t>
            </a:r>
            <a:endParaRPr lang="en-US" altLang="zh-CN" sz="3600" b="1">
              <a:sym typeface="+mn-ea"/>
            </a:endParaRPr>
          </a:p>
          <a:p>
            <a:pPr marL="0" indent="0" fontAlgn="auto">
              <a:lnSpc>
                <a:spcPct val="100000"/>
              </a:lnSpc>
              <a:buNone/>
            </a:pPr>
            <a:r>
              <a:rPr lang="zh-CN" altLang="en-US" sz="3600" b="1">
                <a:solidFill>
                  <a:srgbClr val="002060"/>
                </a:solidFill>
                <a:sym typeface="+mn-ea"/>
              </a:rPr>
              <a:t>（删去</a:t>
            </a:r>
            <a:r>
              <a:rPr lang="en-US" altLang="zh-CN" sz="3600" b="1">
                <a:solidFill>
                  <a:srgbClr val="002060"/>
                </a:solidFill>
                <a:sym typeface="+mn-ea"/>
              </a:rPr>
              <a:t>“之所以”</a:t>
            </a:r>
            <a:r>
              <a:rPr lang="zh-CN" altLang="en-US" sz="3600" b="1">
                <a:solidFill>
                  <a:srgbClr val="002060"/>
                </a:solidFill>
                <a:sym typeface="+mn-ea"/>
              </a:rPr>
              <a:t>或</a:t>
            </a:r>
            <a:r>
              <a:rPr lang="en-US" altLang="zh-CN" sz="3600" b="1">
                <a:solidFill>
                  <a:srgbClr val="002060"/>
                </a:solidFill>
                <a:sym typeface="+mn-ea"/>
              </a:rPr>
              <a:t>“的原因”</a:t>
            </a:r>
            <a:r>
              <a:rPr lang="zh-CN" altLang="en-US" sz="3600" b="1">
                <a:solidFill>
                  <a:srgbClr val="002060"/>
                </a:solidFill>
                <a:sym typeface="+mn-ea"/>
              </a:rPr>
              <a:t>）</a:t>
            </a:r>
            <a:endParaRPr lang="en-US" altLang="zh-CN" sz="3600" b="1">
              <a:solidFill>
                <a:srgbClr val="002060"/>
              </a:solidFill>
              <a:sym typeface="+mn-ea"/>
            </a:endParaRPr>
          </a:p>
          <a:p>
            <a:pPr marL="0" indent="0" fontAlgn="auto">
              <a:lnSpc>
                <a:spcPct val="100000"/>
              </a:lnSpc>
              <a:buNone/>
            </a:pPr>
            <a:r>
              <a:rPr lang="en-US" altLang="zh-CN" sz="3600" b="1">
                <a:sym typeface="+mn-ea"/>
              </a:rPr>
              <a:t>B这支队伍的主要成员有省里的专家、市里的教研员、优秀的一线教师等组合而成的。</a:t>
            </a:r>
            <a:endParaRPr lang="en-US" altLang="zh-CN" sz="3600" b="1">
              <a:sym typeface="+mn-ea"/>
            </a:endParaRPr>
          </a:p>
          <a:p>
            <a:pPr marL="0" indent="0" fontAlgn="auto">
              <a:lnSpc>
                <a:spcPct val="100000"/>
              </a:lnSpc>
              <a:buNone/>
            </a:pPr>
            <a:r>
              <a:rPr lang="zh-CN" altLang="en-US" sz="3600" b="1">
                <a:solidFill>
                  <a:srgbClr val="002060"/>
                </a:solidFill>
                <a:sym typeface="+mn-ea"/>
              </a:rPr>
              <a:t>（删去</a:t>
            </a:r>
            <a:r>
              <a:rPr lang="en-US" altLang="zh-CN" sz="3600" b="1">
                <a:solidFill>
                  <a:srgbClr val="002060"/>
                </a:solidFill>
                <a:sym typeface="+mn-ea"/>
              </a:rPr>
              <a:t>“组合而成的”</a:t>
            </a:r>
            <a:r>
              <a:rPr lang="zh-CN" altLang="en-US" sz="3600" b="1">
                <a:solidFill>
                  <a:srgbClr val="002060"/>
                </a:solidFill>
                <a:sym typeface="+mn-ea"/>
              </a:rPr>
              <a:t>，或把</a:t>
            </a:r>
            <a:r>
              <a:rPr lang="en-US" altLang="zh-CN" sz="3600" b="1">
                <a:solidFill>
                  <a:srgbClr val="002060"/>
                </a:solidFill>
                <a:sym typeface="+mn-ea"/>
              </a:rPr>
              <a:t>“这支队伍的主要成员有”</a:t>
            </a:r>
            <a:r>
              <a:rPr lang="zh-CN" altLang="en-US" sz="3600" b="1">
                <a:solidFill>
                  <a:srgbClr val="002060"/>
                </a:solidFill>
                <a:sym typeface="+mn-ea"/>
              </a:rPr>
              <a:t>改为</a:t>
            </a:r>
            <a:r>
              <a:rPr lang="en-US" altLang="zh-CN" sz="3600" b="1">
                <a:solidFill>
                  <a:srgbClr val="002060"/>
                </a:solidFill>
                <a:sym typeface="+mn-ea"/>
              </a:rPr>
              <a:t>“这支队伍主要</a:t>
            </a:r>
            <a:r>
              <a:rPr lang="zh-CN" altLang="en-US" sz="3600" b="1">
                <a:solidFill>
                  <a:srgbClr val="002060"/>
                </a:solidFill>
                <a:sym typeface="+mn-ea"/>
              </a:rPr>
              <a:t>由</a:t>
            </a:r>
            <a:r>
              <a:rPr lang="en-US" altLang="zh-CN" sz="3600" b="1">
                <a:solidFill>
                  <a:srgbClr val="002060"/>
                </a:solidFill>
                <a:sym typeface="+mn-ea"/>
              </a:rPr>
              <a:t>”</a:t>
            </a:r>
            <a:r>
              <a:rPr lang="zh-CN" altLang="en-US" sz="3600" b="1">
                <a:solidFill>
                  <a:srgbClr val="002060"/>
                </a:solidFill>
                <a:sym typeface="+mn-ea"/>
              </a:rPr>
              <a:t>）</a:t>
            </a:r>
            <a:endParaRPr lang="en-US" altLang="zh-CN" sz="3600" b="1">
              <a:solidFill>
                <a:srgbClr val="002060"/>
              </a:solidFill>
              <a:sym typeface="+mn-ea"/>
            </a:endParaRPr>
          </a:p>
          <a:p>
            <a:pPr marL="0" indent="0" fontAlgn="auto">
              <a:lnSpc>
                <a:spcPct val="100000"/>
              </a:lnSpc>
              <a:buNone/>
            </a:pPr>
            <a:r>
              <a:rPr lang="en-US" altLang="zh-CN" sz="3600" b="1">
                <a:sym typeface="+mn-ea"/>
              </a:rPr>
              <a:t>C《标准汉语》的主要读者对象是为英语国家的中国留学生子女及汉语爱好者编写的一套汉语学习课本。</a:t>
            </a:r>
            <a:endParaRPr lang="en-US" altLang="zh-CN" sz="3600" b="1">
              <a:sym typeface="+mn-ea"/>
            </a:endParaRPr>
          </a:p>
          <a:p>
            <a:pPr marL="0" indent="0" fontAlgn="auto">
              <a:lnSpc>
                <a:spcPct val="100000"/>
              </a:lnSpc>
              <a:buNone/>
            </a:pPr>
            <a:r>
              <a:rPr lang="zh-CN" altLang="en-US" sz="3600" b="1">
                <a:solidFill>
                  <a:srgbClr val="002060"/>
                </a:solidFill>
                <a:sym typeface="+mn-ea"/>
              </a:rPr>
              <a:t>（删去</a:t>
            </a:r>
            <a:r>
              <a:rPr lang="en-US" altLang="zh-CN" sz="3600" b="1">
                <a:solidFill>
                  <a:srgbClr val="002060"/>
                </a:solidFill>
                <a:sym typeface="+mn-ea"/>
              </a:rPr>
              <a:t>“</a:t>
            </a:r>
            <a:r>
              <a:rPr lang="zh-CN" altLang="en-US" sz="3600" b="1">
                <a:solidFill>
                  <a:srgbClr val="002060"/>
                </a:solidFill>
                <a:sym typeface="+mn-ea"/>
              </a:rPr>
              <a:t>为</a:t>
            </a:r>
            <a:r>
              <a:rPr lang="en-US" altLang="zh-CN" sz="3600" b="1">
                <a:solidFill>
                  <a:srgbClr val="002060"/>
                </a:solidFill>
                <a:sym typeface="+mn-ea"/>
              </a:rPr>
              <a:t>”“编写的一套汉语学习课本”</a:t>
            </a:r>
            <a:r>
              <a:rPr lang="zh-CN" altLang="en-US" sz="3600" b="1">
                <a:solidFill>
                  <a:srgbClr val="002060"/>
                </a:solidFill>
                <a:sym typeface="+mn-ea"/>
              </a:rPr>
              <a:t>，或删去</a:t>
            </a:r>
            <a:r>
              <a:rPr lang="en-US" altLang="zh-CN" sz="3600" b="1">
                <a:solidFill>
                  <a:srgbClr val="002060"/>
                </a:solidFill>
                <a:sym typeface="+mn-ea"/>
              </a:rPr>
              <a:t>“的主要读者对象”</a:t>
            </a:r>
            <a:r>
              <a:rPr lang="zh-CN" altLang="en-US" sz="3600" b="1">
                <a:solidFill>
                  <a:srgbClr val="002060"/>
                </a:solidFill>
                <a:sym typeface="+mn-ea"/>
              </a:rPr>
              <a:t>）</a:t>
            </a:r>
            <a:endParaRPr lang="en-US" altLang="zh-CN" sz="3600" b="1">
              <a:sym typeface="+mn-ea"/>
            </a:endParaRPr>
          </a:p>
          <a:p>
            <a:pPr marL="0" indent="0" fontAlgn="auto">
              <a:lnSpc>
                <a:spcPct val="100000"/>
              </a:lnSpc>
              <a:buNone/>
            </a:pPr>
            <a:r>
              <a:rPr lang="en-US" altLang="zh-CN" sz="3600" b="1">
                <a:sym typeface="+mn-ea"/>
              </a:rPr>
              <a:t>D中国经济发展已进入新常态，并逐步从高速增长迈向高质量发展转型。</a:t>
            </a:r>
            <a:endParaRPr lang="en-US" altLang="zh-CN" sz="3600" b="1">
              <a:gradFill>
                <a:gsLst>
                  <a:gs pos="0">
                    <a:srgbClr val="012D86"/>
                  </a:gs>
                  <a:gs pos="100000">
                    <a:srgbClr val="0E2557"/>
                  </a:gs>
                </a:gsLst>
                <a:lin scaled="0"/>
              </a:gradFill>
            </a:endParaRPr>
          </a:p>
        </p:txBody>
      </p:sp>
      <p:pic>
        <p:nvPicPr>
          <p:cNvPr id="155" name="图片 154"/>
          <p:cNvPicPr/>
          <p:nvPr/>
        </p:nvPicPr>
        <p:blipFill>
          <a:blip r:embed="rId2"/>
          <a:stretch>
            <a:fillRect/>
          </a:stretch>
        </p:blipFill>
        <p:spPr>
          <a:xfrm>
            <a:off x="11416665" y="6349365"/>
            <a:ext cx="775335" cy="508000"/>
          </a:xfrm>
          <a:prstGeom prst="rect">
            <a:avLst/>
          </a:prstGeom>
          <a:noFill/>
          <a:ln w="9525">
            <a:noFill/>
          </a:ln>
        </p:spPr>
      </p:pic>
      <p:sp>
        <p:nvSpPr>
          <p:cNvPr id="4" name="文本框 3"/>
          <p:cNvSpPr txBox="1"/>
          <p:nvPr/>
        </p:nvSpPr>
        <p:spPr>
          <a:xfrm>
            <a:off x="1279525" y="6273800"/>
            <a:ext cx="4384040" cy="583565"/>
          </a:xfrm>
          <a:prstGeom prst="rect">
            <a:avLst/>
          </a:prstGeom>
          <a:noFill/>
        </p:spPr>
        <p:txBody>
          <a:bodyPr wrap="square" rtlCol="0" anchor="t">
            <a:spAutoFit/>
          </a:bodyPr>
          <a:lstStyle/>
          <a:p>
            <a:r>
              <a:rPr lang="zh-CN" altLang="en-US" sz="3200" b="1">
                <a:solidFill>
                  <a:srgbClr val="002060"/>
                </a:solidFill>
                <a:sym typeface="+mn-ea"/>
              </a:rPr>
              <a:t>（删去</a:t>
            </a:r>
            <a:r>
              <a:rPr lang="en-US" altLang="zh-CN" sz="3200" b="1">
                <a:solidFill>
                  <a:srgbClr val="002060"/>
                </a:solidFill>
                <a:sym typeface="+mn-ea"/>
              </a:rPr>
              <a:t>“迈”</a:t>
            </a:r>
            <a:r>
              <a:rPr lang="zh-CN" altLang="en-US" sz="3200" b="1">
                <a:solidFill>
                  <a:srgbClr val="002060"/>
                </a:solidFill>
                <a:sym typeface="+mn-ea"/>
              </a:rPr>
              <a:t>或</a:t>
            </a:r>
            <a:r>
              <a:rPr lang="en-US" altLang="zh-CN" sz="3200" b="1">
                <a:solidFill>
                  <a:srgbClr val="002060"/>
                </a:solidFill>
                <a:sym typeface="+mn-ea"/>
              </a:rPr>
              <a:t>“转型”</a:t>
            </a:r>
            <a:r>
              <a:rPr lang="zh-CN" altLang="en-US" sz="3200" b="1">
                <a:solidFill>
                  <a:srgbClr val="002060"/>
                </a:solidFill>
                <a:sym typeface="+mn-ea"/>
              </a:rPr>
              <a:t>）</a:t>
            </a:r>
            <a:endParaRPr lang="zh-CN" altLang="en-US" sz="32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0" y="-150495"/>
            <a:ext cx="10515600" cy="1325563"/>
          </a:xfrm>
        </p:spPr>
        <p:txBody>
          <a:bodyPr/>
          <a:lstStyle/>
          <a:p>
            <a:r>
              <a:rPr lang="zh-CN" altLang="en-US">
                <a:solidFill>
                  <a:srgbClr val="FF0000"/>
                </a:solidFill>
                <a:highlight>
                  <a:srgbClr val="FFFF00"/>
                </a:highlight>
                <a:sym typeface="+mn-ea"/>
              </a:rPr>
              <a:t>病句的常见类型：</a:t>
            </a:r>
            <a:endParaRPr lang="zh-CN" altLang="en-US">
              <a:solidFill>
                <a:srgbClr val="FF0000"/>
              </a:solidFill>
              <a:highlight>
                <a:srgbClr val="FFFF00"/>
              </a:highlight>
              <a:sym typeface="+mn-ea"/>
            </a:endParaRPr>
          </a:p>
        </p:txBody>
      </p:sp>
      <p:sp>
        <p:nvSpPr>
          <p:cNvPr id="3" name="内容占位符 2"/>
          <p:cNvSpPr>
            <a:spLocks noGrp="1"/>
          </p:cNvSpPr>
          <p:nvPr>
            <p:ph idx="1"/>
          </p:nvPr>
        </p:nvSpPr>
        <p:spPr>
          <a:xfrm>
            <a:off x="1969770" y="859790"/>
            <a:ext cx="5794375" cy="5814695"/>
          </a:xfrm>
        </p:spPr>
        <p:txBody>
          <a:bodyPr>
            <a:noAutofit/>
          </a:bodyPr>
          <a:lstStyle/>
          <a:p>
            <a:pPr marL="0" indent="0">
              <a:buNone/>
            </a:pPr>
            <a:r>
              <a:rPr lang="zh-CN" altLang="en-US" sz="4000" b="1"/>
              <a:t>用词不当 </a:t>
            </a:r>
            <a:endParaRPr lang="zh-CN" altLang="en-US" sz="4000" b="1"/>
          </a:p>
          <a:p>
            <a:pPr marL="0" indent="0">
              <a:buNone/>
            </a:pPr>
            <a:r>
              <a:rPr lang="zh-CN" altLang="en-US" sz="4000" b="1"/>
              <a:t>搭配不当 </a:t>
            </a:r>
            <a:endParaRPr lang="zh-CN" altLang="en-US" sz="4000" b="1"/>
          </a:p>
          <a:p>
            <a:pPr marL="0" indent="0">
              <a:buNone/>
            </a:pPr>
            <a:r>
              <a:rPr lang="zh-CN" altLang="en-US" sz="4000" b="1"/>
              <a:t>成分残缺 </a:t>
            </a:r>
            <a:endParaRPr lang="zh-CN" altLang="en-US" sz="4000" b="1"/>
          </a:p>
          <a:p>
            <a:pPr marL="0" indent="0">
              <a:buNone/>
            </a:pPr>
            <a:r>
              <a:rPr lang="zh-CN" altLang="en-US" sz="4000" b="1"/>
              <a:t>语序不当</a:t>
            </a:r>
            <a:endParaRPr lang="zh-CN" altLang="en-US" sz="4000" b="1"/>
          </a:p>
          <a:p>
            <a:pPr marL="0" indent="0">
              <a:buNone/>
            </a:pPr>
            <a:r>
              <a:rPr lang="zh-CN" altLang="en-US" sz="4000" b="1"/>
              <a:t>前后矛盾 </a:t>
            </a:r>
            <a:endParaRPr lang="zh-CN" altLang="en-US" sz="4000" b="1"/>
          </a:p>
          <a:p>
            <a:pPr marL="0" indent="0">
              <a:buNone/>
            </a:pPr>
            <a:r>
              <a:rPr lang="zh-CN" altLang="en-US" sz="4000" b="1"/>
              <a:t>重复罗嗦 </a:t>
            </a:r>
            <a:r>
              <a:rPr lang="en-US" altLang="zh-CN" sz="4000" b="1"/>
              <a:t>(词语赘余)</a:t>
            </a:r>
            <a:endParaRPr lang="zh-CN" altLang="en-US" sz="4000" b="1"/>
          </a:p>
          <a:p>
            <a:pPr marL="0" indent="0">
              <a:buNone/>
            </a:pPr>
            <a:r>
              <a:rPr lang="zh-CN" altLang="en-US" sz="4000" b="1"/>
              <a:t>表意不明(歧义)</a:t>
            </a:r>
            <a:endParaRPr lang="zh-CN" altLang="en-US" sz="4000" b="1"/>
          </a:p>
          <a:p>
            <a:pPr marL="0" indent="0">
              <a:buNone/>
            </a:pPr>
            <a:r>
              <a:rPr lang="zh-CN" altLang="en-US" sz="4000" b="1"/>
              <a:t>句式杂糅</a:t>
            </a:r>
            <a:endParaRPr lang="zh-CN" altLang="en-US" sz="4000" b="1"/>
          </a:p>
          <a:p>
            <a:pPr marL="0" indent="0">
              <a:buNone/>
            </a:pPr>
            <a:r>
              <a:rPr lang="en-US" altLang="zh-CN" sz="4000" b="1"/>
              <a:t>......</a:t>
            </a:r>
            <a:endParaRPr lang="en-US" altLang="zh-CN" sz="4000" b="1"/>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19400" y="457200"/>
            <a:ext cx="6172200" cy="1082675"/>
          </a:xfrm>
        </p:spPr>
        <p:txBody>
          <a:bodyPr/>
          <a:lstStyle/>
          <a:p>
            <a:pPr marL="0" indent="0">
              <a:buNone/>
            </a:pPr>
            <a:r>
              <a:rPr lang="zh-CN" altLang="en-US" sz="6000">
                <a:solidFill>
                  <a:srgbClr val="FF0000"/>
                </a:solidFill>
              </a:rPr>
              <a:t>实战训练场</a:t>
            </a:r>
            <a:endParaRPr lang="zh-CN" altLang="en-US" sz="6000">
              <a:solidFill>
                <a:srgbClr val="FF0000"/>
              </a:solidFill>
            </a:endParaRPr>
          </a:p>
        </p:txBody>
      </p:sp>
      <p:pic>
        <p:nvPicPr>
          <p:cNvPr id="131" name="图片 130"/>
          <p:cNvPicPr/>
          <p:nvPr/>
        </p:nvPicPr>
        <p:blipFill>
          <a:blip r:embed="rId2"/>
          <a:stretch>
            <a:fillRect/>
          </a:stretch>
        </p:blipFill>
        <p:spPr>
          <a:xfrm>
            <a:off x="635" y="1507490"/>
            <a:ext cx="12191365" cy="5349875"/>
          </a:xfrm>
          <a:prstGeom prst="rect">
            <a:avLst/>
          </a:prstGeom>
          <a:noFill/>
          <a:ln w="9525">
            <a:noFill/>
          </a:ln>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3"/>
          <p:cNvSpPr/>
          <p:nvPr>
            <p:ph idx="1"/>
          </p:nvPr>
        </p:nvSpPr>
        <p:spPr>
          <a:xfrm>
            <a:off x="0" y="0"/>
            <a:ext cx="12047855" cy="6102350"/>
          </a:xfrm>
        </p:spPr>
        <p:txBody>
          <a:bodyPr>
            <a:noAutofit/>
          </a:bodyPr>
          <a:lstStyle/>
          <a:p>
            <a:pPr marL="0" indent="0">
              <a:buNone/>
            </a:pPr>
            <a:r>
              <a:rPr lang="en-US" altLang="zh-CN" sz="3600" b="1"/>
              <a:t>1</a:t>
            </a:r>
            <a:r>
              <a:rPr lang="zh-CN" altLang="en-US" sz="3600" b="1"/>
              <a:t>．下列各句没有语病的一项是（ ）                                    </a:t>
            </a:r>
            <a:endParaRPr lang="zh-CN" altLang="en-US" sz="3600" b="1"/>
          </a:p>
          <a:p>
            <a:pPr marL="0" indent="0">
              <a:buNone/>
            </a:pPr>
            <a:r>
              <a:rPr lang="zh-CN" altLang="en-US" sz="3600" b="1">
                <a:latin typeface="楷体" panose="02010609060101010101" charset="-122"/>
                <a:ea typeface="楷体" panose="02010609060101010101" charset="-122"/>
                <a:cs typeface="楷体" panose="02010609060101010101" charset="-122"/>
              </a:rPr>
              <a:t>A．文件对经济领域中的一些问题，从理论上和政策上作了深刻的说明和详细的规定。                                                            </a:t>
            </a:r>
            <a:endParaRPr lang="zh-CN" altLang="en-US" sz="3600" b="1">
              <a:latin typeface="楷体" panose="02010609060101010101" charset="-122"/>
              <a:ea typeface="楷体" panose="02010609060101010101" charset="-122"/>
              <a:cs typeface="楷体" panose="02010609060101010101" charset="-122"/>
            </a:endParaRPr>
          </a:p>
          <a:p>
            <a:pPr marL="0" indent="0">
              <a:buNone/>
            </a:pPr>
            <a:r>
              <a:rPr lang="zh-CN" altLang="en-US" sz="3600" b="1">
                <a:latin typeface="楷体" panose="02010609060101010101" charset="-122"/>
                <a:ea typeface="楷体" panose="02010609060101010101" charset="-122"/>
                <a:cs typeface="楷体" panose="02010609060101010101" charset="-122"/>
              </a:rPr>
              <a:t> B．如果人们连续看上四五个小时的电视节目，就会感到十分疲劳。                                      </a:t>
            </a:r>
            <a:endParaRPr lang="zh-CN" altLang="en-US" sz="3600" b="1">
              <a:latin typeface="楷体" panose="02010609060101010101" charset="-122"/>
              <a:ea typeface="楷体" panose="02010609060101010101" charset="-122"/>
              <a:cs typeface="楷体" panose="02010609060101010101" charset="-122"/>
            </a:endParaRPr>
          </a:p>
          <a:p>
            <a:pPr marL="0" indent="0">
              <a:buNone/>
            </a:pPr>
            <a:r>
              <a:rPr lang="zh-CN" altLang="en-US" sz="3600" b="1">
                <a:latin typeface="楷体" panose="02010609060101010101" charset="-122"/>
                <a:ea typeface="楷体" panose="02010609060101010101" charset="-122"/>
                <a:cs typeface="楷体" panose="02010609060101010101" charset="-122"/>
                <a:sym typeface="+mn-ea"/>
              </a:rPr>
              <a:t>C．雪碧、可乐、矿泉水等饮料，是家家户户深受欢迎的夏令饮品。           </a:t>
            </a:r>
            <a:endParaRPr lang="zh-CN" altLang="en-US" sz="3600" b="1">
              <a:latin typeface="楷体" panose="02010609060101010101" charset="-122"/>
              <a:ea typeface="楷体" panose="02010609060101010101" charset="-122"/>
              <a:cs typeface="楷体" panose="02010609060101010101" charset="-122"/>
              <a:sym typeface="+mn-ea"/>
            </a:endParaRPr>
          </a:p>
          <a:p>
            <a:pPr marL="0" indent="0">
              <a:buNone/>
            </a:pPr>
            <a:r>
              <a:rPr lang="zh-CN" altLang="en-US" sz="3600" b="1">
                <a:latin typeface="楷体" panose="02010609060101010101" charset="-122"/>
                <a:ea typeface="楷体" panose="02010609060101010101" charset="-122"/>
                <a:cs typeface="楷体" panose="02010609060101010101" charset="-122"/>
                <a:sym typeface="+mn-ea"/>
              </a:rPr>
              <a:t> D．考试开始后，大约过了半小时，就有人陆续交卷了。</a:t>
            </a:r>
            <a:endParaRPr lang="zh-CN" altLang="en-US" sz="3600" b="1"/>
          </a:p>
          <a:p>
            <a:pPr marL="0" indent="0">
              <a:buNone/>
            </a:pPr>
            <a:r>
              <a:rPr lang="zh-CN" altLang="en-US" sz="3600" b="1">
                <a:solidFill>
                  <a:srgbClr val="002060"/>
                </a:solidFill>
              </a:rPr>
              <a:t>解析：选</a:t>
            </a:r>
            <a:r>
              <a:rPr lang="zh-CN" altLang="en-US" sz="3600" b="1">
                <a:solidFill>
                  <a:srgbClr val="FF0000"/>
                </a:solidFill>
              </a:rPr>
              <a:t>A</a:t>
            </a:r>
            <a:r>
              <a:rPr lang="zh-CN" altLang="en-US" sz="3600" b="1">
                <a:solidFill>
                  <a:srgbClr val="002060"/>
                </a:solidFill>
              </a:rPr>
              <a:t>。B项关联词在主语前，前后分句的主语不同，关联词在主语后，前后分句主语相同。应把“如果'放在“人们”之后。C项应改为“是深受家家户户欢迎……”。D项应改为“就陆续有人……”。</a:t>
            </a:r>
            <a:endParaRPr lang="zh-CN" altLang="en-US" sz="3600" b="1">
              <a:solidFill>
                <a:srgbClr val="002060"/>
              </a:solidFill>
            </a:endParaRPr>
          </a:p>
        </p:txBody>
      </p:sp>
      <p:sp>
        <p:nvSpPr>
          <p:cNvPr id="2" name="文本框 1"/>
          <p:cNvSpPr txBox="1"/>
          <p:nvPr/>
        </p:nvSpPr>
        <p:spPr>
          <a:xfrm>
            <a:off x="6538595" y="0"/>
            <a:ext cx="502285" cy="768350"/>
          </a:xfrm>
          <a:prstGeom prst="rect">
            <a:avLst/>
          </a:prstGeom>
          <a:noFill/>
        </p:spPr>
        <p:txBody>
          <a:bodyPr wrap="square" rtlCol="0" anchor="t">
            <a:spAutoFit/>
          </a:bodyPr>
          <a:lstStyle/>
          <a:p>
            <a:r>
              <a:rPr lang="zh-CN" altLang="en-US" sz="4400" b="1">
                <a:solidFill>
                  <a:srgbClr val="FF0000"/>
                </a:solidFill>
                <a:sym typeface="+mn-ea"/>
              </a:rPr>
              <a:t>A</a:t>
            </a:r>
            <a:endParaRPr lang="zh-CN" altLang="en-US" sz="44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0" y="635"/>
            <a:ext cx="11957050" cy="6856730"/>
          </a:xfrm>
        </p:spPr>
        <p:txBody>
          <a:bodyPr>
            <a:noAutofit/>
          </a:bodyPr>
          <a:lstStyle/>
          <a:p>
            <a:pPr marL="0" indent="0">
              <a:buNone/>
            </a:pPr>
            <a:r>
              <a:rPr lang="en-US" altLang="zh-CN" sz="4400" b="1">
                <a:sym typeface="+mn-ea"/>
              </a:rPr>
              <a:t>2</a:t>
            </a:r>
            <a:r>
              <a:rPr lang="en-US" altLang="zh-CN" sz="3100" b="1">
                <a:sym typeface="+mn-ea"/>
              </a:rPr>
              <a:t> </a:t>
            </a:r>
            <a:r>
              <a:rPr lang="zh-CN" altLang="en-US" sz="3100" b="1">
                <a:sym typeface="+mn-ea"/>
              </a:rPr>
              <a:t>下列各句没有语病的一项是（</a:t>
            </a:r>
            <a:r>
              <a:rPr lang="en-US" altLang="zh-CN" sz="3100" b="1">
                <a:sym typeface="+mn-ea"/>
              </a:rPr>
              <a:t>    </a:t>
            </a:r>
            <a:r>
              <a:rPr lang="zh-CN" altLang="en-US" sz="3100" b="1">
                <a:sym typeface="+mn-ea"/>
              </a:rPr>
              <a:t> ）</a:t>
            </a:r>
            <a:endParaRPr lang="zh-CN" altLang="en-US" sz="3100" b="1">
              <a:sym typeface="+mn-ea"/>
            </a:endParaRPr>
          </a:p>
          <a:p>
            <a:pPr marL="0" indent="0">
              <a:buNone/>
            </a:pPr>
            <a:r>
              <a:rPr lang="en-US" altLang="zh-CN" sz="3100" b="1">
                <a:latin typeface="楷体" panose="02010609060101010101" charset="-122"/>
                <a:ea typeface="楷体" panose="02010609060101010101" charset="-122"/>
                <a:cs typeface="楷体" panose="02010609060101010101" charset="-122"/>
              </a:rPr>
              <a:t>A</a:t>
            </a:r>
            <a:r>
              <a:rPr lang="zh-CN" altLang="en-US" sz="3100" b="1">
                <a:latin typeface="楷体" panose="02010609060101010101" charset="-122"/>
                <a:ea typeface="楷体" panose="02010609060101010101" charset="-122"/>
                <a:cs typeface="楷体" panose="02010609060101010101" charset="-122"/>
                <a:sym typeface="+mn-ea"/>
              </a:rPr>
              <a:t>．</a:t>
            </a:r>
            <a:r>
              <a:rPr lang="en-US" altLang="zh-CN" sz="3100" b="1">
                <a:latin typeface="楷体" panose="02010609060101010101" charset="-122"/>
                <a:ea typeface="楷体" panose="02010609060101010101" charset="-122"/>
                <a:cs typeface="楷体" panose="02010609060101010101" charset="-122"/>
              </a:rPr>
              <a:t> </a:t>
            </a:r>
            <a:r>
              <a:rPr lang="zh-CN" altLang="en-US" sz="3100" b="1">
                <a:latin typeface="楷体" panose="02010609060101010101" charset="-122"/>
                <a:ea typeface="楷体" panose="02010609060101010101" charset="-122"/>
                <a:cs typeface="楷体" panose="02010609060101010101" charset="-122"/>
              </a:rPr>
              <a:t>这个文化站已成为教育和帮助后进青年，挽救和培养失足青年的场所，多次受到上级领导的表彰。</a:t>
            </a:r>
            <a:endParaRPr lang="zh-CN" altLang="en-US" sz="3100" b="1">
              <a:latin typeface="楷体" panose="02010609060101010101" charset="-122"/>
              <a:ea typeface="楷体" panose="02010609060101010101" charset="-122"/>
              <a:cs typeface="楷体" panose="02010609060101010101" charset="-122"/>
            </a:endParaRPr>
          </a:p>
          <a:p>
            <a:pPr marL="0" indent="0">
              <a:buNone/>
            </a:pPr>
            <a:r>
              <a:rPr lang="zh-CN" altLang="en-US" sz="3100" b="1">
                <a:latin typeface="楷体" panose="02010609060101010101" charset="-122"/>
                <a:ea typeface="楷体" panose="02010609060101010101" charset="-122"/>
                <a:cs typeface="楷体" panose="02010609060101010101" charset="-122"/>
              </a:rPr>
              <a:t>B．保持艰苦朴素的生活作风是关系到广大干部能否继承并发扬革命传统的大问题。</a:t>
            </a:r>
            <a:endParaRPr lang="zh-CN" altLang="en-US" sz="3100" b="1">
              <a:latin typeface="楷体" panose="02010609060101010101" charset="-122"/>
              <a:ea typeface="楷体" panose="02010609060101010101" charset="-122"/>
              <a:cs typeface="楷体" panose="02010609060101010101" charset="-122"/>
            </a:endParaRPr>
          </a:p>
          <a:p>
            <a:pPr marL="0" indent="0">
              <a:buNone/>
            </a:pPr>
            <a:r>
              <a:rPr lang="en-US" altLang="zh-CN" sz="3100" b="1">
                <a:latin typeface="楷体" panose="02010609060101010101" charset="-122"/>
                <a:ea typeface="楷体" panose="02010609060101010101" charset="-122"/>
                <a:cs typeface="楷体" panose="02010609060101010101" charset="-122"/>
              </a:rPr>
              <a:t>c. </a:t>
            </a:r>
            <a:r>
              <a:rPr lang="zh-CN" altLang="en-US" sz="3100" b="1">
                <a:latin typeface="楷体" panose="02010609060101010101" charset="-122"/>
                <a:ea typeface="楷体" panose="02010609060101010101" charset="-122"/>
                <a:cs typeface="楷体" panose="02010609060101010101" charset="-122"/>
              </a:rPr>
              <a:t>学习成绩的提高，取决于学生自身是否努力。</a:t>
            </a:r>
            <a:endParaRPr lang="zh-CN" altLang="en-US" sz="3100" b="1">
              <a:latin typeface="楷体" panose="02010609060101010101" charset="-122"/>
              <a:ea typeface="楷体" panose="02010609060101010101" charset="-122"/>
              <a:cs typeface="楷体" panose="02010609060101010101" charset="-122"/>
            </a:endParaRPr>
          </a:p>
          <a:p>
            <a:pPr marL="0" indent="0">
              <a:buNone/>
            </a:pPr>
            <a:r>
              <a:rPr lang="en-US" altLang="zh-CN" sz="3100" b="1">
                <a:latin typeface="楷体" panose="02010609060101010101" charset="-122"/>
                <a:ea typeface="楷体" panose="02010609060101010101" charset="-122"/>
                <a:cs typeface="楷体" panose="02010609060101010101" charset="-122"/>
                <a:sym typeface="+mn-ea"/>
              </a:rPr>
              <a:t>D.</a:t>
            </a:r>
            <a:r>
              <a:rPr lang="zh-CN" altLang="en-US" sz="3100" b="1">
                <a:latin typeface="楷体" panose="02010609060101010101" charset="-122"/>
                <a:ea typeface="楷体" panose="02010609060101010101" charset="-122"/>
                <a:cs typeface="楷体" panose="02010609060101010101" charset="-122"/>
                <a:sym typeface="+mn-ea"/>
              </a:rPr>
              <a:t>电子工业能否迅速发展，并广泛渗透到各行各业中去，关键在于能不能加速训练并造就一批专业技术人才。</a:t>
            </a:r>
            <a:endParaRPr lang="en-US" altLang="zh-CN" sz="3100" b="1">
              <a:latin typeface="楷体" panose="02010609060101010101" charset="-122"/>
              <a:ea typeface="楷体" panose="02010609060101010101" charset="-122"/>
              <a:cs typeface="楷体" panose="02010609060101010101" charset="-122"/>
              <a:sym typeface="+mn-ea"/>
            </a:endParaRPr>
          </a:p>
          <a:p>
            <a:pPr marL="0" indent="0">
              <a:buNone/>
            </a:pPr>
            <a:r>
              <a:rPr lang="zh-CN" altLang="en-US" sz="3100" b="1">
                <a:solidFill>
                  <a:srgbClr val="002060"/>
                </a:solidFill>
                <a:sym typeface="+mn-ea"/>
              </a:rPr>
              <a:t>解析：选</a:t>
            </a:r>
            <a:r>
              <a:rPr lang="en-US" altLang="zh-CN" sz="3100" b="1">
                <a:solidFill>
                  <a:srgbClr val="FF0000"/>
                </a:solidFill>
                <a:sym typeface="+mn-ea"/>
              </a:rPr>
              <a:t>D</a:t>
            </a:r>
            <a:r>
              <a:rPr lang="zh-CN" altLang="en-US" sz="3100" b="1">
                <a:solidFill>
                  <a:srgbClr val="002060"/>
                </a:solidFill>
                <a:sym typeface="+mn-ea"/>
              </a:rPr>
              <a:t>。</a:t>
            </a:r>
            <a:r>
              <a:rPr lang="en-US" altLang="zh-CN" sz="3100" b="1">
                <a:solidFill>
                  <a:srgbClr val="002060"/>
                </a:solidFill>
                <a:sym typeface="+mn-ea"/>
              </a:rPr>
              <a:t>A </a:t>
            </a:r>
            <a:r>
              <a:rPr lang="zh-CN" altLang="en-US" sz="3100" b="1">
                <a:solidFill>
                  <a:srgbClr val="002060"/>
                </a:solidFill>
                <a:sym typeface="+mn-ea"/>
              </a:rPr>
              <a:t>项“挽救和培养失足青年”，“挽救失足青年”可以，“培养失足青年”就讲不通了。</a:t>
            </a:r>
            <a:r>
              <a:rPr lang="zh-CN" altLang="en-US" sz="3100" b="1">
                <a:solidFill>
                  <a:srgbClr val="002060"/>
                </a:solidFill>
              </a:rPr>
              <a:t>B项前面是“保持艰苦朴素的生活作风”，后面说“能否继承并发扬”，同样犯了一面对两面不能照应的逻辑错误。</a:t>
            </a:r>
            <a:r>
              <a:rPr lang="en-US" altLang="zh-CN" sz="3100" b="1">
                <a:solidFill>
                  <a:srgbClr val="002060"/>
                </a:solidFill>
                <a:sym typeface="+mn-ea"/>
              </a:rPr>
              <a:t>c</a:t>
            </a:r>
            <a:r>
              <a:rPr lang="zh-CN" altLang="en-US" sz="3100" b="1">
                <a:solidFill>
                  <a:srgbClr val="002060"/>
                </a:solidFill>
                <a:sym typeface="+mn-ea"/>
              </a:rPr>
              <a:t>项“提高”是一面性的，“是否”是两面性的，两者不一致，搭配不当。</a:t>
            </a:r>
            <a:endParaRPr lang="zh-CN" altLang="en-US" sz="3100" b="1">
              <a:solidFill>
                <a:srgbClr val="002060"/>
              </a:solidFill>
              <a:sym typeface="+mn-ea"/>
            </a:endParaRPr>
          </a:p>
        </p:txBody>
      </p:sp>
      <p:pic>
        <p:nvPicPr>
          <p:cNvPr id="155" name="图片 154"/>
          <p:cNvPicPr/>
          <p:nvPr/>
        </p:nvPicPr>
        <p:blipFill>
          <a:blip r:embed="rId2"/>
          <a:stretch>
            <a:fillRect/>
          </a:stretch>
        </p:blipFill>
        <p:spPr>
          <a:xfrm>
            <a:off x="11521440" y="6395085"/>
            <a:ext cx="670560" cy="462280"/>
          </a:xfrm>
          <a:prstGeom prst="rect">
            <a:avLst/>
          </a:prstGeom>
          <a:noFill/>
          <a:ln w="9525">
            <a:noFill/>
          </a:ln>
        </p:spPr>
      </p:pic>
      <p:sp>
        <p:nvSpPr>
          <p:cNvPr id="2" name="文本框 1"/>
          <p:cNvSpPr txBox="1"/>
          <p:nvPr/>
        </p:nvSpPr>
        <p:spPr>
          <a:xfrm>
            <a:off x="5449570" y="635"/>
            <a:ext cx="535305" cy="768350"/>
          </a:xfrm>
          <a:prstGeom prst="rect">
            <a:avLst/>
          </a:prstGeom>
          <a:noFill/>
        </p:spPr>
        <p:txBody>
          <a:bodyPr wrap="none" rtlCol="0" anchor="t">
            <a:spAutoFit/>
          </a:bodyPr>
          <a:lstStyle/>
          <a:p>
            <a:r>
              <a:rPr lang="en-US" altLang="zh-CN" sz="4400" b="1">
                <a:solidFill>
                  <a:srgbClr val="FF0000"/>
                </a:solidFill>
                <a:sym typeface="+mn-ea"/>
              </a:rPr>
              <a:t>D</a:t>
            </a:r>
            <a:endParaRPr lang="en-US" altLang="zh-CN" sz="44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9865" y="226060"/>
            <a:ext cx="11812905" cy="5935980"/>
          </a:xfrm>
        </p:spPr>
        <p:txBody>
          <a:bodyPr>
            <a:noAutofit/>
          </a:bodyPr>
          <a:lstStyle/>
          <a:p>
            <a:pPr marL="0" indent="0">
              <a:buNone/>
            </a:pPr>
            <a:r>
              <a:rPr lang="en-US" altLang="zh-CN" sz="4000" b="1">
                <a:sym typeface="+mn-ea"/>
              </a:rPr>
              <a:t>3.</a:t>
            </a:r>
            <a:r>
              <a:rPr lang="zh-CN" altLang="en-US" sz="4000" b="1">
                <a:sym typeface="+mn-ea"/>
              </a:rPr>
              <a:t>下列各句没有语病的一项是（</a:t>
            </a:r>
            <a:r>
              <a:rPr lang="en-US" altLang="zh-CN" sz="4000" b="1">
                <a:sym typeface="+mn-ea"/>
              </a:rPr>
              <a:t>     </a:t>
            </a:r>
            <a:r>
              <a:rPr lang="zh-CN" altLang="en-US" sz="4000" b="1">
                <a:sym typeface="+mn-ea"/>
              </a:rPr>
              <a:t> ）</a:t>
            </a:r>
            <a:endParaRPr lang="zh-CN" altLang="en-US" sz="4000" b="1">
              <a:sym typeface="+mn-ea"/>
            </a:endParaRPr>
          </a:p>
          <a:p>
            <a:pPr marL="0" indent="0">
              <a:buNone/>
            </a:pPr>
            <a:r>
              <a:rPr lang="en-US" altLang="zh-CN" sz="4000" b="1">
                <a:latin typeface="楷体" panose="02010609060101010101" charset="-122"/>
                <a:ea typeface="楷体" panose="02010609060101010101" charset="-122"/>
                <a:cs typeface="楷体" panose="02010609060101010101" charset="-122"/>
                <a:sym typeface="+mn-ea"/>
              </a:rPr>
              <a:t>A </a:t>
            </a:r>
            <a:r>
              <a:rPr lang="zh-CN" altLang="en-US" sz="4000" b="1">
                <a:latin typeface="楷体" panose="02010609060101010101" charset="-122"/>
                <a:ea typeface="楷体" panose="02010609060101010101" charset="-122"/>
                <a:cs typeface="楷体" panose="02010609060101010101" charset="-122"/>
                <a:sym typeface="+mn-ea"/>
              </a:rPr>
              <a:t>一家研究机构的调查结果显示，超过50%以上的人有“手机依赖症”，总期待自己收到最新的信息。</a:t>
            </a:r>
            <a:endParaRPr lang="zh-CN" altLang="en-US" sz="4000" b="1">
              <a:latin typeface="楷体" panose="02010609060101010101" charset="-122"/>
              <a:ea typeface="楷体" panose="02010609060101010101" charset="-122"/>
              <a:cs typeface="楷体" panose="02010609060101010101" charset="-122"/>
              <a:sym typeface="+mn-ea"/>
            </a:endParaRPr>
          </a:p>
          <a:p>
            <a:pPr marL="0" indent="0">
              <a:buNone/>
            </a:pPr>
            <a:r>
              <a:rPr lang="en-US" altLang="zh-CN" sz="4000" b="1">
                <a:latin typeface="楷体" panose="02010609060101010101" charset="-122"/>
                <a:ea typeface="楷体" panose="02010609060101010101" charset="-122"/>
                <a:cs typeface="楷体" panose="02010609060101010101" charset="-122"/>
                <a:sym typeface="+mn-ea"/>
              </a:rPr>
              <a:t>B </a:t>
            </a:r>
            <a:r>
              <a:rPr lang="zh-CN" altLang="en-US" sz="4000" b="1">
                <a:latin typeface="楷体" panose="02010609060101010101" charset="-122"/>
                <a:ea typeface="楷体" panose="02010609060101010101" charset="-122"/>
                <a:cs typeface="楷体" panose="02010609060101010101" charset="-122"/>
                <a:sym typeface="+mn-ea"/>
              </a:rPr>
              <a:t>我们能不能培养出“四有”新人，是关系到我们党和国家前途命运的大事，也是教育战线的根本任务。</a:t>
            </a:r>
            <a:endParaRPr lang="zh-CN" altLang="en-US" sz="4000" b="1">
              <a:latin typeface="楷体" panose="02010609060101010101" charset="-122"/>
              <a:ea typeface="楷体" panose="02010609060101010101" charset="-122"/>
              <a:cs typeface="楷体" panose="02010609060101010101" charset="-122"/>
              <a:sym typeface="+mn-ea"/>
            </a:endParaRPr>
          </a:p>
          <a:p>
            <a:pPr marL="0" indent="0">
              <a:buNone/>
            </a:pPr>
            <a:r>
              <a:rPr lang="en-US" altLang="zh-CN" sz="4000" b="1">
                <a:latin typeface="楷体" panose="02010609060101010101" charset="-122"/>
                <a:ea typeface="楷体" panose="02010609060101010101" charset="-122"/>
                <a:cs typeface="楷体" panose="02010609060101010101" charset="-122"/>
                <a:sym typeface="+mn-ea"/>
              </a:rPr>
              <a:t>C</a:t>
            </a:r>
            <a:r>
              <a:rPr lang="zh-CN" altLang="en-US" sz="4000" b="1">
                <a:latin typeface="楷体" panose="02010609060101010101" charset="-122"/>
                <a:ea typeface="楷体" panose="02010609060101010101" charset="-122"/>
                <a:cs typeface="楷体" panose="02010609060101010101" charset="-122"/>
                <a:sym typeface="+mn-ea"/>
              </a:rPr>
              <a:t>晚自习后，我赶忙把老师叫我收的作业送到办公室里去。</a:t>
            </a:r>
            <a:endParaRPr lang="zh-CN" altLang="en-US" sz="4000" b="1">
              <a:latin typeface="楷体" panose="02010609060101010101" charset="-122"/>
              <a:ea typeface="楷体" panose="02010609060101010101" charset="-122"/>
              <a:cs typeface="楷体" panose="02010609060101010101" charset="-122"/>
              <a:sym typeface="+mn-ea"/>
            </a:endParaRPr>
          </a:p>
          <a:p>
            <a:pPr>
              <a:buNone/>
            </a:pPr>
            <a:r>
              <a:rPr lang="en-US" altLang="zh-CN" sz="4000" b="1">
                <a:latin typeface="楷体" panose="02010609060101010101" charset="-122"/>
                <a:ea typeface="楷体" panose="02010609060101010101" charset="-122"/>
                <a:cs typeface="楷体" panose="02010609060101010101" charset="-122"/>
                <a:sym typeface="+mn-ea"/>
              </a:rPr>
              <a:t>D</a:t>
            </a:r>
            <a:r>
              <a:rPr lang="zh-CN" altLang="en-US" sz="4000" b="1">
                <a:latin typeface="楷体" panose="02010609060101010101" charset="-122"/>
                <a:ea typeface="楷体" panose="02010609060101010101" charset="-122"/>
                <a:cs typeface="楷体" panose="02010609060101010101" charset="-122"/>
                <a:sym typeface="+mn-ea"/>
              </a:rPr>
              <a:t>我们要努力改正并找出学习中的缺点。</a:t>
            </a:r>
            <a:endParaRPr lang="zh-CN" altLang="en-US" sz="4000" b="1"/>
          </a:p>
          <a:p>
            <a:pPr>
              <a:buNone/>
            </a:pPr>
            <a:endParaRPr lang="zh-CN" altLang="en-US" sz="4000" b="1"/>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2" name="文本框 1"/>
          <p:cNvSpPr txBox="1"/>
          <p:nvPr/>
        </p:nvSpPr>
        <p:spPr>
          <a:xfrm>
            <a:off x="6942455" y="226060"/>
            <a:ext cx="490220" cy="829945"/>
          </a:xfrm>
          <a:prstGeom prst="rect">
            <a:avLst/>
          </a:prstGeom>
          <a:noFill/>
        </p:spPr>
        <p:txBody>
          <a:bodyPr wrap="none" rtlCol="0" anchor="t">
            <a:spAutoFit/>
          </a:bodyPr>
          <a:lstStyle/>
          <a:p>
            <a:r>
              <a:rPr lang="en-US" altLang="zh-CN" sz="4800" b="1">
                <a:solidFill>
                  <a:srgbClr val="FF0000"/>
                </a:solidFill>
                <a:latin typeface="楷体" panose="02010609060101010101" charset="-122"/>
                <a:ea typeface="楷体" panose="02010609060101010101" charset="-122"/>
                <a:cs typeface="楷体" panose="02010609060101010101" charset="-122"/>
                <a:sym typeface="+mn-ea"/>
              </a:rPr>
              <a:t>C</a:t>
            </a:r>
            <a:endParaRPr lang="en-US" altLang="zh-CN" sz="4800" b="1">
              <a:solidFill>
                <a:srgbClr val="FF000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文本占位符 16386"/>
          <p:cNvSpPr>
            <a:spLocks noGrp="1"/>
          </p:cNvSpPr>
          <p:nvPr>
            <p:ph idx="1"/>
          </p:nvPr>
        </p:nvSpPr>
        <p:spPr>
          <a:xfrm>
            <a:off x="107950" y="120015"/>
            <a:ext cx="11782425" cy="6966585"/>
          </a:xfrm>
        </p:spPr>
        <p:txBody>
          <a:bodyPr anchor="t" anchorCtr="0"/>
          <a:lstStyle/>
          <a:p>
            <a:pPr marL="0" indent="0">
              <a:lnSpc>
                <a:spcPct val="90000"/>
              </a:lnSpc>
              <a:buNone/>
            </a:pPr>
            <a:r>
              <a:rPr lang="en-US" altLang="zh-CN" sz="4000" b="1">
                <a:solidFill>
                  <a:schemeClr val="tx1"/>
                </a:solidFill>
                <a:latin typeface="微软雅黑" panose="020b0503020204020204" charset="-122"/>
                <a:ea typeface="微软雅黑" panose="020b0503020204020204" charset="-122"/>
                <a:cs typeface="微软雅黑" panose="020b0503020204020204" charset="-122"/>
              </a:rPr>
              <a:t>4.</a:t>
            </a:r>
            <a:r>
              <a:rPr lang="zh-CN" altLang="en-US" sz="4000" b="1">
                <a:solidFill>
                  <a:schemeClr val="tx1"/>
                </a:solidFill>
                <a:latin typeface="微软雅黑" panose="020b0503020204020204" charset="-122"/>
                <a:ea typeface="微软雅黑" panose="020b0503020204020204" charset="-122"/>
                <a:cs typeface="微软雅黑" panose="020b0503020204020204" charset="-122"/>
              </a:rPr>
              <a:t>下列各句中，没有语病的一句是</a:t>
            </a:r>
            <a:r>
              <a:rPr lang="zh-CN" altLang="en-US" sz="4000" b="1">
                <a:solidFill>
                  <a:schemeClr val="tx1"/>
                </a:solidFill>
                <a:latin typeface="微软雅黑" panose="020b0503020204020204" charset="-122"/>
                <a:ea typeface="微软雅黑" panose="020b0503020204020204" charset="-122"/>
                <a:cs typeface="微软雅黑" panose="020b0503020204020204" charset="-122"/>
                <a:sym typeface="Wingdings" panose="05000000000000000000" pitchFamily="2" charset="2"/>
              </a:rPr>
              <a:t>（      ）</a:t>
            </a:r>
            <a:endParaRPr lang="zh-CN" altLang="en-US" sz="4000" b="1">
              <a:solidFill>
                <a:srgbClr val="FF3399"/>
              </a:solidFill>
              <a:latin typeface="方正姚体" pitchFamily="2" charset="-122"/>
              <a:ea typeface="方正姚体" pitchFamily="2" charset="-122"/>
            </a:endParaRPr>
          </a:p>
          <a:p>
            <a:pPr>
              <a:lnSpc>
                <a:spcPct val="90000"/>
              </a:lnSpc>
              <a:buNone/>
            </a:pPr>
            <a:r>
              <a:rPr lang="en-US" altLang="zh-CN" sz="4000" b="1">
                <a:solidFill>
                  <a:schemeClr val="tx1"/>
                </a:solidFill>
                <a:latin typeface="楷体" panose="02010609060101010101" charset="-122"/>
                <a:ea typeface="楷体" panose="02010609060101010101" charset="-122"/>
                <a:cs typeface="楷体" panose="02010609060101010101" charset="-122"/>
              </a:rPr>
              <a:t>A</a:t>
            </a:r>
            <a:r>
              <a:rPr lang="zh-CN" altLang="en-US" sz="4000" b="1">
                <a:solidFill>
                  <a:schemeClr val="tx1"/>
                </a:solidFill>
                <a:latin typeface="楷体" panose="02010609060101010101" charset="-122"/>
                <a:ea typeface="楷体" panose="02010609060101010101" charset="-122"/>
                <a:cs typeface="楷体" panose="02010609060101010101" charset="-122"/>
              </a:rPr>
              <a:t>那烟雨中的柳叶湖，恰如一幅淡雅而隽永的水墨画，展现出她别样的风姿。</a:t>
            </a:r>
            <a:endParaRPr lang="zh-CN" altLang="en-US" sz="4000" b="1">
              <a:solidFill>
                <a:schemeClr val="tx1"/>
              </a:solidFill>
              <a:latin typeface="楷体" panose="02010609060101010101" charset="-122"/>
              <a:ea typeface="楷体" panose="02010609060101010101" charset="-122"/>
              <a:cs typeface="楷体" panose="02010609060101010101" charset="-122"/>
            </a:endParaRPr>
          </a:p>
          <a:p>
            <a:pPr>
              <a:lnSpc>
                <a:spcPct val="90000"/>
              </a:lnSpc>
              <a:buNone/>
            </a:pPr>
            <a:r>
              <a:rPr lang="en-US" altLang="zh-CN" sz="4000" b="1">
                <a:solidFill>
                  <a:schemeClr val="tx1"/>
                </a:solidFill>
                <a:latin typeface="楷体" panose="02010609060101010101" charset="-122"/>
                <a:ea typeface="楷体" panose="02010609060101010101" charset="-122"/>
                <a:cs typeface="楷体" panose="02010609060101010101" charset="-122"/>
              </a:rPr>
              <a:t>B</a:t>
            </a:r>
            <a:r>
              <a:rPr lang="zh-CN" altLang="en-US" sz="4000" b="1">
                <a:solidFill>
                  <a:schemeClr val="tx1"/>
                </a:solidFill>
                <a:latin typeface="楷体" panose="02010609060101010101" charset="-122"/>
                <a:ea typeface="楷体" panose="02010609060101010101" charset="-122"/>
                <a:cs typeface="楷体" panose="02010609060101010101" charset="-122"/>
              </a:rPr>
              <a:t>在阅读文学名著过程中，常常能够使我们明白许多做人的道理，悟出世间人生的真谛。</a:t>
            </a:r>
            <a:endParaRPr lang="zh-CN" altLang="en-US" sz="4000" b="1">
              <a:solidFill>
                <a:schemeClr val="tx1"/>
              </a:solidFill>
              <a:latin typeface="楷体" panose="02010609060101010101" charset="-122"/>
              <a:ea typeface="楷体" panose="02010609060101010101" charset="-122"/>
              <a:cs typeface="楷体" panose="02010609060101010101" charset="-122"/>
            </a:endParaRPr>
          </a:p>
          <a:p>
            <a:pPr>
              <a:lnSpc>
                <a:spcPct val="90000"/>
              </a:lnSpc>
              <a:buNone/>
            </a:pPr>
            <a:r>
              <a:rPr lang="en-US" altLang="zh-CN" sz="4000" b="1">
                <a:solidFill>
                  <a:schemeClr val="tx1"/>
                </a:solidFill>
                <a:latin typeface="楷体" panose="02010609060101010101" charset="-122"/>
                <a:ea typeface="楷体" panose="02010609060101010101" charset="-122"/>
                <a:cs typeface="楷体" panose="02010609060101010101" charset="-122"/>
              </a:rPr>
              <a:t>C</a:t>
            </a:r>
            <a:r>
              <a:rPr lang="zh-CN" altLang="en-US" sz="4000" b="1">
                <a:solidFill>
                  <a:schemeClr val="tx1"/>
                </a:solidFill>
                <a:latin typeface="楷体" panose="02010609060101010101" charset="-122"/>
                <a:ea typeface="楷体" panose="02010609060101010101" charset="-122"/>
                <a:cs typeface="楷体" panose="02010609060101010101" charset="-122"/>
              </a:rPr>
              <a:t>为了防止甲型</a:t>
            </a:r>
            <a:r>
              <a:rPr lang="en-US" altLang="zh-CN" sz="4000" b="1">
                <a:solidFill>
                  <a:schemeClr val="tx1"/>
                </a:solidFill>
                <a:latin typeface="楷体" panose="02010609060101010101" charset="-122"/>
                <a:ea typeface="楷体" panose="02010609060101010101" charset="-122"/>
                <a:cs typeface="楷体" panose="02010609060101010101" charset="-122"/>
              </a:rPr>
              <a:t>H1N1</a:t>
            </a:r>
            <a:r>
              <a:rPr lang="zh-CN" altLang="en-US" sz="4000" b="1">
                <a:solidFill>
                  <a:schemeClr val="tx1"/>
                </a:solidFill>
                <a:latin typeface="楷体" panose="02010609060101010101" charset="-122"/>
                <a:ea typeface="楷体" panose="02010609060101010101" charset="-122"/>
                <a:cs typeface="楷体" panose="02010609060101010101" charset="-122"/>
              </a:rPr>
              <a:t>流感病毒不再蔓延，我国政府采取了强有力的应对措施。</a:t>
            </a:r>
            <a:endParaRPr lang="zh-CN" altLang="en-US" sz="4000" b="1">
              <a:solidFill>
                <a:schemeClr val="tx1"/>
              </a:solidFill>
              <a:latin typeface="楷体" panose="02010609060101010101" charset="-122"/>
              <a:ea typeface="楷体" panose="02010609060101010101" charset="-122"/>
              <a:cs typeface="楷体" panose="02010609060101010101" charset="-122"/>
            </a:endParaRPr>
          </a:p>
          <a:p>
            <a:pPr>
              <a:lnSpc>
                <a:spcPct val="90000"/>
              </a:lnSpc>
              <a:buNone/>
            </a:pPr>
            <a:r>
              <a:rPr lang="en-US" altLang="zh-CN" sz="4000" b="1">
                <a:solidFill>
                  <a:schemeClr val="tx1"/>
                </a:solidFill>
                <a:latin typeface="楷体" panose="02010609060101010101" charset="-122"/>
                <a:ea typeface="楷体" panose="02010609060101010101" charset="-122"/>
                <a:cs typeface="楷体" panose="02010609060101010101" charset="-122"/>
              </a:rPr>
              <a:t>D</a:t>
            </a:r>
            <a:r>
              <a:rPr lang="zh-CN" altLang="en-US" sz="4000" b="1">
                <a:solidFill>
                  <a:schemeClr val="tx1"/>
                </a:solidFill>
                <a:latin typeface="楷体" panose="02010609060101010101" charset="-122"/>
                <a:ea typeface="楷体" panose="02010609060101010101" charset="-122"/>
                <a:cs typeface="楷体" panose="02010609060101010101" charset="-122"/>
              </a:rPr>
              <a:t>夏天的橘子洲，林木葱茏，凉风习习，真是我们纳凉避暑的好季节。</a:t>
            </a:r>
            <a:endParaRPr lang="zh-CN" altLang="en-US" sz="4000" b="1">
              <a:solidFill>
                <a:schemeClr val="tx1"/>
              </a:solidFill>
              <a:latin typeface="楷体" panose="02010609060101010101" charset="-122"/>
              <a:ea typeface="楷体" panose="02010609060101010101" charset="-122"/>
              <a:cs typeface="楷体" panose="02010609060101010101" charset="-122"/>
            </a:endParaRPr>
          </a:p>
        </p:txBody>
      </p:sp>
      <p:sp>
        <p:nvSpPr>
          <p:cNvPr id="16388" name="矩形 16387"/>
          <p:cNvSpPr/>
          <p:nvPr/>
        </p:nvSpPr>
        <p:spPr>
          <a:xfrm>
            <a:off x="8418830" y="119698"/>
            <a:ext cx="476250" cy="583565"/>
          </a:xfrm>
          <a:prstGeom prst="rect">
            <a:avLst/>
          </a:prstGeom>
          <a:noFill/>
          <a:ln w="9525">
            <a:noFill/>
          </a:ln>
        </p:spPr>
        <p:txBody>
          <a:bodyPr wrap="none" anchor="t" anchorCtr="0">
            <a:spAutoFit/>
          </a:bodyPr>
          <a:lstStyle/>
          <a:p>
            <a:r>
              <a:rPr lang="en-US" altLang="zh-CN" sz="3200" b="1">
                <a:solidFill>
                  <a:srgbClr val="FF0000"/>
                </a:solidFill>
                <a:latin typeface="Arial" panose="020b0604020202020204" pitchFamily="34" charset="0"/>
                <a:ea typeface="宋体" panose="02010600030101010101" pitchFamily="2" charset="-122"/>
              </a:rPr>
              <a:t>A</a:t>
            </a:r>
            <a:endParaRPr lang="en-US" altLang="zh-CN" sz="3200" b="1">
              <a:solidFill>
                <a:srgbClr val="FF0000"/>
              </a:solidFill>
              <a:latin typeface="Arial" panose="020b0604020202020204" pitchFamily="34" charset="0"/>
              <a:ea typeface="宋体" panose="02010600030101010101" pitchFamily="2" charset="-122"/>
            </a:endParaRPr>
          </a:p>
        </p:txBody>
      </p:sp>
      <p:pic>
        <p:nvPicPr>
          <p:cNvPr id="155" name="图片 154"/>
          <p:cNvPicPr/>
          <p:nvPr>
            <p:custDataLst>
              <p:tags r:id="rId3"/>
            </p:custDataLst>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500" fill="hold"/>
                                        <p:tgtEl>
                                          <p:spTgt spid="16388"/>
                                        </p:tgtEl>
                                        <p:attrNameLst>
                                          <p:attrName>ppt_x</p:attrName>
                                        </p:attrNameLst>
                                      </p:cBhvr>
                                      <p:tavLst>
                                        <p:tav tm="0">
                                          <p:val>
                                            <p:strVal val="#ppt_x"/>
                                          </p:val>
                                        </p:tav>
                                        <p:tav tm="100000">
                                          <p:val>
                                            <p:strVal val="#ppt_x"/>
                                          </p:val>
                                        </p:tav>
                                      </p:tavLst>
                                    </p:anim>
                                    <p:anim calcmode="lin" valueType="num">
                                      <p:cBhvr additive="base">
                                        <p:cTn id="8"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7" name="Rectangle 3"/>
          <p:cNvSpPr>
            <a:spLocks noGrp="1" noRot="1"/>
          </p:cNvSpPr>
          <p:nvPr>
            <p:ph type="body" idx="4294967295"/>
          </p:nvPr>
        </p:nvSpPr>
        <p:spPr>
          <a:xfrm>
            <a:off x="386715" y="189230"/>
            <a:ext cx="11520170" cy="6668770"/>
          </a:xfrm>
        </p:spPr>
        <p:txBody>
          <a:bodyPr wrap="square" lIns="91440" tIns="45720" rIns="91440" bIns="45720" anchor="t" anchorCtr="0"/>
          <a:lstStyle/>
          <a:p>
            <a:pPr marL="0" indent="0" eaLnBrk="1" hangingPunct="1">
              <a:buNone/>
            </a:pPr>
            <a:r>
              <a:rPr lang="en-US" altLang="zh-CN" sz="4400" b="1">
                <a:latin typeface="楷体" panose="02010609060101010101" charset="-122"/>
                <a:ea typeface="楷体" panose="02010609060101010101" charset="-122"/>
                <a:cs typeface="楷体" panose="02010609060101010101" charset="-122"/>
              </a:rPr>
              <a:t>5</a:t>
            </a:r>
            <a:r>
              <a:rPr lang="zh-CN" altLang="en-US" sz="4400" b="1">
                <a:latin typeface="楷体" panose="02010609060101010101" charset="-122"/>
                <a:ea typeface="楷体" panose="02010609060101010101" charset="-122"/>
                <a:cs typeface="楷体" panose="02010609060101010101" charset="-122"/>
              </a:rPr>
              <a:t>．下列句子有语病的一项是(      ) </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buNone/>
            </a:pPr>
            <a:r>
              <a:rPr lang="zh-CN" altLang="en-US" sz="4400" b="1">
                <a:latin typeface="楷体" panose="02010609060101010101" charset="-122"/>
                <a:ea typeface="楷体" panose="02010609060101010101" charset="-122"/>
                <a:cs typeface="楷体" panose="02010609060101010101" charset="-122"/>
              </a:rPr>
              <a:t>A．温州鼓词是流行于浙南地区的一种曲艺形式。 </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buNone/>
            </a:pPr>
            <a:r>
              <a:rPr lang="zh-CN" altLang="en-US" sz="4400" b="1">
                <a:latin typeface="楷体" panose="02010609060101010101" charset="-122"/>
                <a:ea typeface="楷体" panose="02010609060101010101" charset="-122"/>
                <a:cs typeface="楷体" panose="02010609060101010101" charset="-122"/>
              </a:rPr>
              <a:t>B．通过“告别网吧”的主题班会，同学们有了很大的触动。 </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buNone/>
            </a:pPr>
            <a:r>
              <a:rPr lang="zh-CN" altLang="en-US" sz="4400" b="1">
                <a:latin typeface="楷体" panose="02010609060101010101" charset="-122"/>
                <a:ea typeface="楷体" panose="02010609060101010101" charset="-122"/>
                <a:cs typeface="楷体" panose="02010609060101010101" charset="-122"/>
              </a:rPr>
              <a:t>C．具备顽强的毅力，是一个人在事业上能否取得成功的关键。 </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buNone/>
            </a:pPr>
            <a:r>
              <a:rPr lang="zh-CN" altLang="en-US" sz="4400" b="1">
                <a:latin typeface="楷体" panose="02010609060101010101" charset="-122"/>
                <a:ea typeface="楷体" panose="02010609060101010101" charset="-122"/>
                <a:cs typeface="楷体" panose="02010609060101010101" charset="-122"/>
              </a:rPr>
              <a:t>D．食品安全是人们身体健康的保证。</a:t>
            </a:r>
            <a:r>
              <a:rPr lang="zh-CN" altLang="en-US" sz="4400" b="1">
                <a:solidFill>
                  <a:schemeClr val="tx2"/>
                </a:solidFill>
              </a:rPr>
              <a:t> </a:t>
            </a:r>
            <a:endParaRPr lang="zh-CN" altLang="en-US" sz="4400" b="1">
              <a:solidFill>
                <a:schemeClr val="tx2"/>
              </a:solidFill>
            </a:endParaRPr>
          </a:p>
        </p:txBody>
      </p:sp>
      <p:sp>
        <p:nvSpPr>
          <p:cNvPr id="36868" name="Rectangle 4"/>
          <p:cNvSpPr/>
          <p:nvPr/>
        </p:nvSpPr>
        <p:spPr>
          <a:xfrm>
            <a:off x="8112760" y="189230"/>
            <a:ext cx="771525" cy="829945"/>
          </a:xfrm>
          <a:prstGeom prst="rect">
            <a:avLst/>
          </a:prstGeom>
          <a:noFill/>
          <a:ln w="9525">
            <a:noFill/>
          </a:ln>
        </p:spPr>
        <p:txBody>
          <a:bodyPr anchor="t" anchorCtr="0">
            <a:spAutoFit/>
          </a:bodyPr>
          <a:lstStyle/>
          <a:p>
            <a:pPr marL="342900" indent="-342900" algn="ctr"/>
            <a:r>
              <a:rPr lang="en-US" altLang="zh-CN" sz="4800">
                <a:solidFill>
                  <a:srgbClr val="FF3300"/>
                </a:solidFill>
                <a:latin typeface="Arial" panose="020b0604020202020204" pitchFamily="34" charset="0"/>
                <a:ea typeface="宋体" panose="02010600030101010101" pitchFamily="2" charset="-122"/>
              </a:rPr>
              <a:t>C</a:t>
            </a:r>
            <a:endParaRPr lang="en-US" altLang="zh-CN" sz="4800">
              <a:solidFill>
                <a:srgbClr val="FF33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ppt_x"/>
                                          </p:val>
                                        </p:tav>
                                        <p:tav tm="100000">
                                          <p:val>
                                            <p:strVal val="#ppt_x"/>
                                          </p:val>
                                        </p:tav>
                                      </p:tavLst>
                                    </p:anim>
                                    <p:anim calcmode="lin" valueType="num">
                                      <p:cBhvr additive="base">
                                        <p:cTn id="8"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Rectangle 3"/>
          <p:cNvSpPr>
            <a:spLocks noGrp="1" noRot="1"/>
          </p:cNvSpPr>
          <p:nvPr>
            <p:ph type="body" idx="4294967295"/>
          </p:nvPr>
        </p:nvSpPr>
        <p:spPr>
          <a:xfrm>
            <a:off x="633730" y="325120"/>
            <a:ext cx="11014710" cy="6668770"/>
          </a:xfrm>
        </p:spPr>
        <p:txBody>
          <a:bodyPr wrap="square" lIns="91440" tIns="45720" rIns="91440" bIns="45720" anchor="t" anchorCtr="0">
            <a:normAutofit lnSpcReduction="10000"/>
          </a:bodyPr>
          <a:lstStyle/>
          <a:p>
            <a:pPr marL="0" indent="0" algn="l" eaLnBrk="1" hangingPunct="1">
              <a:buClrTx/>
              <a:buSzTx/>
              <a:buNone/>
            </a:pPr>
            <a:r>
              <a:rPr lang="en-US" altLang="zh-CN" sz="4400" b="1">
                <a:latin typeface="楷体" panose="02010609060101010101" charset="-122"/>
                <a:ea typeface="楷体" panose="02010609060101010101" charset="-122"/>
                <a:cs typeface="楷体" panose="02010609060101010101" charset="-122"/>
              </a:rPr>
              <a:t>6.</a:t>
            </a:r>
            <a:r>
              <a:rPr lang="zh-CN" altLang="en-US" sz="4400" b="1">
                <a:latin typeface="楷体" panose="02010609060101010101" charset="-122"/>
                <a:ea typeface="楷体" panose="02010609060101010101" charset="-122"/>
                <a:cs typeface="楷体" panose="02010609060101010101" charset="-122"/>
              </a:rPr>
              <a:t>下列句子中有语病的一项是（      ） </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A． 阅读优秀的文学作品，既能增长知识，又能丰富情感。 </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B． “春城无处不飞花”的诗句虽然不是为昆明而作，却也能贴切地反映昆明的特征。 </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C． 情绪污染指的是一个人心情的好坏影响了其他人的好心情。 </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D．</a:t>
            </a:r>
            <a:r>
              <a:rPr lang="zh-CN" altLang="en-US" sz="4400" b="1">
                <a:latin typeface="楷体" panose="02010609060101010101" charset="-122"/>
                <a:ea typeface="楷体" panose="02010609060101010101" charset="-122"/>
                <a:cs typeface="楷体" panose="02010609060101010101" charset="-122"/>
                <a:sym typeface="+mn-ea"/>
              </a:rPr>
              <a:t>实施科教兴国战略是我国有特色社会主义建设成败的关键。</a:t>
            </a:r>
            <a:endParaRPr lang="zh-CN" altLang="en-US" sz="4400" b="1">
              <a:latin typeface="楷体" panose="02010609060101010101" charset="-122"/>
              <a:ea typeface="楷体" panose="02010609060101010101" charset="-122"/>
              <a:cs typeface="楷体" panose="02010609060101010101" charset="-122"/>
            </a:endParaRPr>
          </a:p>
        </p:txBody>
      </p:sp>
      <p:sp>
        <p:nvSpPr>
          <p:cNvPr id="65540" name="Rectangle 4"/>
          <p:cNvSpPr/>
          <p:nvPr/>
        </p:nvSpPr>
        <p:spPr>
          <a:xfrm>
            <a:off x="8256906" y="188913"/>
            <a:ext cx="586740" cy="768350"/>
          </a:xfrm>
          <a:prstGeom prst="rect">
            <a:avLst/>
          </a:prstGeom>
          <a:noFill/>
          <a:ln w="9525">
            <a:noFill/>
          </a:ln>
        </p:spPr>
        <p:txBody>
          <a:bodyPr wrap="none" anchor="t" anchorCtr="0">
            <a:spAutoFit/>
          </a:bodyPr>
          <a:lstStyle/>
          <a:p>
            <a:pPr marL="342900" indent="-342900" algn="ctr"/>
            <a:r>
              <a:rPr lang="en-US" altLang="zh-CN" sz="4400">
                <a:solidFill>
                  <a:srgbClr val="FF3300"/>
                </a:solidFill>
                <a:latin typeface="Arial" panose="020b0604020202020204" pitchFamily="34" charset="0"/>
                <a:ea typeface="宋体" panose="02010600030101010101" pitchFamily="2" charset="-122"/>
              </a:rPr>
              <a:t>C</a:t>
            </a:r>
            <a:endParaRPr lang="en-US" altLang="zh-CN" sz="4400">
              <a:solidFill>
                <a:srgbClr val="FF33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additive="base">
                                        <p:cTn id="7" dur="500" fill="hold"/>
                                        <p:tgtEl>
                                          <p:spTgt spid="65540"/>
                                        </p:tgtEl>
                                        <p:attrNameLst>
                                          <p:attrName>ppt_x</p:attrName>
                                        </p:attrNameLst>
                                      </p:cBhvr>
                                      <p:tavLst>
                                        <p:tav tm="0">
                                          <p:val>
                                            <p:strVal val="#ppt_x"/>
                                          </p:val>
                                        </p:tav>
                                        <p:tav tm="100000">
                                          <p:val>
                                            <p:strVal val="#ppt_x"/>
                                          </p:val>
                                        </p:tav>
                                      </p:tavLst>
                                    </p:anim>
                                    <p:anim calcmode="lin" valueType="num">
                                      <p:cBhvr additive="base">
                                        <p:cTn id="8" dur="500" fill="hold"/>
                                        <p:tgtEl>
                                          <p:spTgt spid="655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1" name="Rectangle 3"/>
          <p:cNvSpPr>
            <a:spLocks noGrp="1" noRot="1"/>
          </p:cNvSpPr>
          <p:nvPr>
            <p:ph type="body" idx="4294967295"/>
          </p:nvPr>
        </p:nvSpPr>
        <p:spPr>
          <a:xfrm>
            <a:off x="160655" y="310515"/>
            <a:ext cx="11758930" cy="6547485"/>
          </a:xfrm>
        </p:spPr>
        <p:txBody>
          <a:bodyPr wrap="square" lIns="91440" tIns="45720" rIns="91440" bIns="45720" anchor="t" anchorCtr="0">
            <a:normAutofit/>
          </a:bodyPr>
          <a:lstStyle/>
          <a:p>
            <a:pPr marL="0" indent="0" eaLnBrk="1" hangingPunct="1">
              <a:lnSpc>
                <a:spcPct val="90000"/>
              </a:lnSpc>
              <a:buNone/>
            </a:pPr>
            <a:r>
              <a:rPr lang="en-US" altLang="zh-CN" sz="4400" b="1">
                <a:latin typeface="楷体" panose="02010609060101010101" charset="-122"/>
                <a:ea typeface="楷体" panose="02010609060101010101" charset="-122"/>
                <a:cs typeface="楷体" panose="02010609060101010101" charset="-122"/>
              </a:rPr>
              <a:t>7.</a:t>
            </a:r>
            <a:r>
              <a:rPr lang="zh-CN" altLang="en-US" sz="4400" b="1">
                <a:latin typeface="楷体" panose="02010609060101010101" charset="-122"/>
                <a:ea typeface="楷体" panose="02010609060101010101" charset="-122"/>
                <a:cs typeface="楷体" panose="02010609060101010101" charset="-122"/>
              </a:rPr>
              <a:t>下列句子中没有语病的一项是（     ） </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r>
              <a:rPr lang="zh-CN" altLang="en-US" sz="4400" b="1">
                <a:latin typeface="楷体" panose="02010609060101010101" charset="-122"/>
                <a:ea typeface="楷体" panose="02010609060101010101" charset="-122"/>
                <a:cs typeface="楷体" panose="02010609060101010101" charset="-122"/>
              </a:rPr>
              <a:t>A．为了促进海峡两岸的交流合作，祖国大陆将进一步采取惠及15项台湾同胞的政策措施。</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B．</a:t>
            </a:r>
            <a:r>
              <a:rPr lang="zh-CN" altLang="en-US" sz="4400" b="1">
                <a:latin typeface="楷体" panose="02010609060101010101" charset="-122"/>
                <a:ea typeface="楷体" panose="02010609060101010101" charset="-122"/>
                <a:cs typeface="楷体" panose="02010609060101010101" charset="-122"/>
                <a:sym typeface="+mn-ea"/>
              </a:rPr>
              <a:t>经过这次法制讲座，使全校同学受到很深的教育。</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r>
              <a:rPr lang="zh-CN" altLang="en-US" sz="4400" b="1">
                <a:latin typeface="楷体" panose="02010609060101010101" charset="-122"/>
                <a:ea typeface="楷体" panose="02010609060101010101" charset="-122"/>
                <a:cs typeface="楷体" panose="02010609060101010101" charset="-122"/>
              </a:rPr>
              <a:t>C．随着三峡大坝主体工程的完工，世界最大的水利枢纽工程提前两年发挥防洪、发电和航运。</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D．建设好社会主义新农村是构建社会主义和谐社会的关键，是一项长期而艰巨的历史任务。 </a:t>
            </a:r>
            <a:endParaRPr lang="zh-CN" altLang="en-US" sz="4400" b="1">
              <a:latin typeface="楷体" panose="02010609060101010101" charset="-122"/>
              <a:ea typeface="楷体" panose="02010609060101010101" charset="-122"/>
              <a:cs typeface="楷体" panose="02010609060101010101" charset="-122"/>
            </a:endParaRPr>
          </a:p>
        </p:txBody>
      </p:sp>
      <p:sp>
        <p:nvSpPr>
          <p:cNvPr id="67588" name="Rectangle 4"/>
          <p:cNvSpPr/>
          <p:nvPr/>
        </p:nvSpPr>
        <p:spPr>
          <a:xfrm>
            <a:off x="8335010" y="144463"/>
            <a:ext cx="925513" cy="768350"/>
          </a:xfrm>
          <a:prstGeom prst="rect">
            <a:avLst/>
          </a:prstGeom>
          <a:noFill/>
          <a:ln w="9525">
            <a:noFill/>
          </a:ln>
        </p:spPr>
        <p:txBody>
          <a:bodyPr anchor="t" anchorCtr="0">
            <a:spAutoFit/>
          </a:bodyPr>
          <a:lstStyle/>
          <a:p>
            <a:pPr marL="342900" indent="-342900" algn="ctr"/>
            <a:r>
              <a:rPr lang="en-US" altLang="zh-CN">
                <a:latin typeface="Arial" panose="020b0604020202020204" pitchFamily="34" charset="0"/>
                <a:ea typeface="宋体" panose="02010600030101010101" pitchFamily="2" charset="-122"/>
              </a:rPr>
              <a:t> </a:t>
            </a:r>
            <a:r>
              <a:rPr lang="en-US" altLang="zh-CN" sz="4400">
                <a:solidFill>
                  <a:srgbClr val="FF3300"/>
                </a:solidFill>
                <a:latin typeface="Arial" panose="020b0604020202020204" pitchFamily="34" charset="0"/>
                <a:ea typeface="宋体" panose="02010600030101010101" pitchFamily="2" charset="-122"/>
              </a:rPr>
              <a:t>D</a:t>
            </a:r>
            <a:endParaRPr lang="en-US" altLang="zh-CN" sz="4400">
              <a:solidFill>
                <a:srgbClr val="FF33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325225" y="5926455"/>
            <a:ext cx="866775" cy="9309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8"/>
                                        </p:tgtEl>
                                        <p:attrNameLst>
                                          <p:attrName>style.visibility</p:attrName>
                                        </p:attrNameLst>
                                      </p:cBhvr>
                                      <p:to>
                                        <p:strVal val="visible"/>
                                      </p:to>
                                    </p:set>
                                    <p:anim calcmode="lin" valueType="num">
                                      <p:cBhvr additive="base">
                                        <p:cTn id="7" dur="500" fill="hold"/>
                                        <p:tgtEl>
                                          <p:spTgt spid="67588"/>
                                        </p:tgtEl>
                                        <p:attrNameLst>
                                          <p:attrName>ppt_x</p:attrName>
                                        </p:attrNameLst>
                                      </p:cBhvr>
                                      <p:tavLst>
                                        <p:tav tm="0">
                                          <p:val>
                                            <p:strVal val="#ppt_x"/>
                                          </p:val>
                                        </p:tav>
                                        <p:tav tm="100000">
                                          <p:val>
                                            <p:strVal val="#ppt_x"/>
                                          </p:val>
                                        </p:tav>
                                      </p:tavLst>
                                    </p:anim>
                                    <p:anim calcmode="lin" valueType="num">
                                      <p:cBhvr additive="base">
                                        <p:cTn id="8" dur="500" fill="hold"/>
                                        <p:tgtEl>
                                          <p:spTgt spid="675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22" name="Rectangle 2"/>
          <p:cNvSpPr>
            <a:spLocks noGrp="1" noRot="1"/>
          </p:cNvSpPr>
          <p:nvPr>
            <p:ph type="body" idx="4294967295"/>
          </p:nvPr>
        </p:nvSpPr>
        <p:spPr>
          <a:xfrm>
            <a:off x="136525" y="189230"/>
            <a:ext cx="11933555" cy="6494780"/>
          </a:xfrm>
        </p:spPr>
        <p:txBody>
          <a:bodyPr wrap="square" lIns="91440" tIns="45720" rIns="91440" bIns="45720" anchor="t" anchorCtr="0"/>
          <a:lstStyle/>
          <a:p>
            <a:pPr eaLnBrk="1" hangingPunct="1">
              <a:buNone/>
            </a:pPr>
            <a:r>
              <a:rPr lang="en-US" altLang="zh-CN" sz="4400" b="1">
                <a:latin typeface="楷体" panose="02010609060101010101" charset="-122"/>
                <a:ea typeface="楷体" panose="02010609060101010101" charset="-122"/>
                <a:cs typeface="楷体" panose="02010609060101010101" charset="-122"/>
              </a:rPr>
              <a:t>8.</a:t>
            </a:r>
            <a:r>
              <a:rPr lang="zh-CN" altLang="en-US" sz="4400" b="1">
                <a:latin typeface="楷体" panose="02010609060101010101" charset="-122"/>
                <a:ea typeface="楷体" panose="02010609060101010101" charset="-122"/>
                <a:cs typeface="楷体" panose="02010609060101010101" charset="-122"/>
              </a:rPr>
              <a:t>下面句子没有语病的一项是（     ）</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A、欢乐的溪流唱着清脆的歌声，跳着优美的舞姿奔向远方。</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B、语文素养是学生学好其他课程的基础，也是学生全面发展和终身发展的基础。</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C、看到这张照片，仿佛把我带回到那充满无限乐趣的童年世界。</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D、中学生上网吧，已经引起了教育工作者和广大班主任老师的重视。 </a:t>
            </a:r>
            <a:endParaRPr lang="zh-CN" altLang="en-US" sz="2800" b="1">
              <a:solidFill>
                <a:schemeClr val="tx2"/>
              </a:solidFill>
            </a:endParaRPr>
          </a:p>
        </p:txBody>
      </p:sp>
      <p:sp>
        <p:nvSpPr>
          <p:cNvPr id="81923" name="Rectangle 3"/>
          <p:cNvSpPr/>
          <p:nvPr/>
        </p:nvSpPr>
        <p:spPr>
          <a:xfrm>
            <a:off x="8405496" y="189230"/>
            <a:ext cx="586740" cy="768350"/>
          </a:xfrm>
          <a:prstGeom prst="rect">
            <a:avLst/>
          </a:prstGeom>
          <a:noFill/>
          <a:ln w="9525">
            <a:noFill/>
          </a:ln>
        </p:spPr>
        <p:txBody>
          <a:bodyPr wrap="none" anchor="t" anchorCtr="0">
            <a:spAutoFit/>
          </a:bodyPr>
          <a:lstStyle/>
          <a:p>
            <a:pPr marL="342900" indent="-342900" algn="ctr"/>
            <a:r>
              <a:rPr lang="en-US" altLang="zh-CN" sz="4400" b="1">
                <a:solidFill>
                  <a:srgbClr val="FF0000"/>
                </a:solidFill>
                <a:latin typeface="Arial" panose="020b0604020202020204" pitchFamily="34" charset="0"/>
                <a:ea typeface="宋体" panose="02010600030101010101" pitchFamily="2" charset="-122"/>
              </a:rPr>
              <a:t>B</a:t>
            </a:r>
            <a:endParaRPr lang="en-US" altLang="zh-CN" sz="4400" b="1">
              <a:solidFill>
                <a:srgbClr val="FF00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indefinite" fill="hold">
                                          <p:stCondLst>
                                            <p:cond delay="0"/>
                                          </p:stCondLst>
                                        </p:cTn>
                                        <p:tgtEl>
                                          <p:spTgt spid="81922">
                                            <p:txEl>
                                              <p:charRg st="0" end="153"/>
                                            </p:txEl>
                                          </p:spTgt>
                                        </p:tgtEl>
                                        <p:attrNameLst>
                                          <p:attrName>style.visibility</p:attrName>
                                        </p:attrNameLst>
                                      </p:cBhvr>
                                      <p:to>
                                        <p:strVal val="visible"/>
                                      </p:to>
                                    </p:set>
                                    <p:anim calcmode="lin" valueType="num">
                                      <p:cBhvr>
                                        <p:cTn id="7" dur="1000" fill="hold"/>
                                        <p:tgtEl>
                                          <p:spTgt spid="81922">
                                            <p:txEl>
                                              <p:charRg st="0" end="153"/>
                                            </p:txEl>
                                          </p:spTgt>
                                        </p:tgtEl>
                                        <p:attrNameLst>
                                          <p:attrName>ppt_w</p:attrName>
                                        </p:attrNameLst>
                                      </p:cBhvr>
                                      <p:tavLst>
                                        <p:tav tm="0">
                                          <p:val>
                                            <p:strVal val="#ppt_w+.3"/>
                                          </p:val>
                                        </p:tav>
                                        <p:tav tm="100000">
                                          <p:val>
                                            <p:strVal val="#ppt_w"/>
                                          </p:val>
                                        </p:tav>
                                      </p:tavLst>
                                    </p:anim>
                                    <p:anim calcmode="lin" valueType="num">
                                      <p:cBhvr>
                                        <p:cTn id="8" dur="1000" fill="hold"/>
                                        <p:tgtEl>
                                          <p:spTgt spid="81922">
                                            <p:txEl>
                                              <p:charRg st="0" end="153"/>
                                            </p:txEl>
                                          </p:spTgt>
                                        </p:tgtEl>
                                        <p:attrNameLst>
                                          <p:attrName>ppt_h</p:attrName>
                                        </p:attrNameLst>
                                      </p:cBhvr>
                                      <p:tavLst>
                                        <p:tav tm="0">
                                          <p:val>
                                            <p:strVal val="#ppt_h"/>
                                          </p:val>
                                        </p:tav>
                                        <p:tav tm="100000">
                                          <p:val>
                                            <p:strVal val="#ppt_h"/>
                                          </p:val>
                                        </p:tav>
                                      </p:tavLst>
                                    </p:anim>
                                    <p:animEffect transition="in" filter="fade">
                                      <p:cBhvr>
                                        <p:cTn id="9" dur="1000"/>
                                        <p:tgtEl>
                                          <p:spTgt spid="81922">
                                            <p:txEl>
                                              <p:charRg st="0" end="153"/>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1923"/>
                                        </p:tgtEl>
                                        <p:attrNameLst>
                                          <p:attrName>style.visibility</p:attrName>
                                        </p:attrNameLst>
                                      </p:cBhvr>
                                      <p:to>
                                        <p:strVal val="visible"/>
                                      </p:to>
                                    </p:set>
                                    <p:anim calcmode="lin" valueType="num">
                                      <p:cBhvr additive="base">
                                        <p:cTn id="14" dur="500" fill="hold"/>
                                        <p:tgtEl>
                                          <p:spTgt spid="81923"/>
                                        </p:tgtEl>
                                        <p:attrNameLst>
                                          <p:attrName>ppt_x</p:attrName>
                                        </p:attrNameLst>
                                      </p:cBhvr>
                                      <p:tavLst>
                                        <p:tav tm="0">
                                          <p:val>
                                            <p:strVal val="#ppt_x"/>
                                          </p:val>
                                        </p:tav>
                                        <p:tav tm="100000">
                                          <p:val>
                                            <p:strVal val="#ppt_x"/>
                                          </p:val>
                                        </p:tav>
                                      </p:tavLst>
                                    </p:anim>
                                    <p:anim calcmode="lin" valueType="num">
                                      <p:cBhvr additive="base">
                                        <p:cTn id="15" dur="500" fill="hold"/>
                                        <p:tgtEl>
                                          <p:spTgt spid="819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build="p"/>
      <p:bldP spid="8192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Rectangle 6"/>
          <p:cNvSpPr>
            <a:spLocks noGrp="1" noRot="1"/>
          </p:cNvSpPr>
          <p:nvPr>
            <p:ph type="body" idx="4294967295"/>
          </p:nvPr>
        </p:nvSpPr>
        <p:spPr>
          <a:xfrm>
            <a:off x="151765" y="165735"/>
            <a:ext cx="11889105" cy="5592445"/>
          </a:xfrm>
        </p:spPr>
        <p:txBody>
          <a:bodyPr wrap="square" lIns="91440" tIns="45720" rIns="91440" bIns="45720" anchor="t" anchorCtr="0">
            <a:noAutofit/>
          </a:bodyPr>
          <a:lstStyle/>
          <a:p>
            <a:pPr marL="0" indent="0" fontAlgn="auto">
              <a:lnSpc>
                <a:spcPct val="130000"/>
              </a:lnSpc>
              <a:buNone/>
            </a:pPr>
            <a:r>
              <a:rPr lang="en-US" altLang="zh-CN" sz="3600" b="1">
                <a:latin typeface="楷体" panose="02010609060101010101" charset="-122"/>
                <a:ea typeface="楷体" panose="02010609060101010101" charset="-122"/>
                <a:cs typeface="楷体" panose="02010609060101010101" charset="-122"/>
              </a:rPr>
              <a:t>9.</a:t>
            </a:r>
            <a:r>
              <a:rPr lang="zh-CN" altLang="en-US" sz="3600" b="1">
                <a:latin typeface="楷体" panose="02010609060101010101" charset="-122"/>
                <a:ea typeface="楷体" panose="02010609060101010101" charset="-122"/>
                <a:cs typeface="楷体" panose="02010609060101010101" charset="-122"/>
              </a:rPr>
              <a:t>下面句子没有语病的一项是（     ） </a:t>
            </a:r>
            <a:br>
              <a:rPr lang="zh-CN" altLang="en-US" sz="3600" b="1">
                <a:latin typeface="楷体" panose="02010609060101010101" charset="-122"/>
                <a:ea typeface="楷体" panose="02010609060101010101" charset="-122"/>
                <a:cs typeface="楷体" panose="02010609060101010101" charset="-122"/>
              </a:rPr>
            </a:br>
            <a:r>
              <a:rPr lang="zh-CN" altLang="en-US" sz="3600" b="1">
                <a:latin typeface="楷体" panose="02010609060101010101" charset="-122"/>
                <a:ea typeface="楷体" panose="02010609060101010101" charset="-122"/>
                <a:cs typeface="楷体" panose="02010609060101010101" charset="-122"/>
              </a:rPr>
              <a:t>A、在如何上好阅读课的问题上，语文老师听取了同学们广泛的意见。</a:t>
            </a:r>
            <a:br>
              <a:rPr lang="zh-CN" altLang="en-US" sz="3600" b="1">
                <a:latin typeface="楷体" panose="02010609060101010101" charset="-122"/>
                <a:ea typeface="楷体" panose="02010609060101010101" charset="-122"/>
                <a:cs typeface="楷体" panose="02010609060101010101" charset="-122"/>
              </a:rPr>
            </a:br>
            <a:r>
              <a:rPr lang="zh-CN" altLang="en-US" sz="3600" b="1">
                <a:latin typeface="楷体" panose="02010609060101010101" charset="-122"/>
                <a:ea typeface="楷体" panose="02010609060101010101" charset="-122"/>
                <a:cs typeface="楷体" panose="02010609060101010101" charset="-122"/>
              </a:rPr>
              <a:t>B、现在大多数孩子在家中只知道接受爱，不知道感受爱，也不会付出爱，这样的家庭教育是缺憾的。</a:t>
            </a:r>
            <a:br>
              <a:rPr lang="zh-CN" altLang="en-US" sz="3600" b="1">
                <a:latin typeface="楷体" panose="02010609060101010101" charset="-122"/>
                <a:ea typeface="楷体" panose="02010609060101010101" charset="-122"/>
                <a:cs typeface="楷体" panose="02010609060101010101" charset="-122"/>
              </a:rPr>
            </a:br>
            <a:r>
              <a:rPr lang="zh-CN" altLang="en-US" sz="3600" b="1">
                <a:latin typeface="楷体" panose="02010609060101010101" charset="-122"/>
                <a:ea typeface="楷体" panose="02010609060101010101" charset="-122"/>
                <a:cs typeface="楷体" panose="02010609060101010101" charset="-122"/>
              </a:rPr>
              <a:t>C、你将你的对手变成了朋友，难道世界上还有比这更完美的战胜吗？</a:t>
            </a:r>
            <a:br>
              <a:rPr lang="zh-CN" altLang="en-US" sz="3600" b="1">
                <a:latin typeface="楷体" panose="02010609060101010101" charset="-122"/>
                <a:ea typeface="楷体" panose="02010609060101010101" charset="-122"/>
                <a:cs typeface="楷体" panose="02010609060101010101" charset="-122"/>
              </a:rPr>
            </a:br>
            <a:r>
              <a:rPr lang="zh-CN" altLang="en-US" sz="3600" b="1">
                <a:latin typeface="楷体" panose="02010609060101010101" charset="-122"/>
                <a:ea typeface="楷体" panose="02010609060101010101" charset="-122"/>
                <a:cs typeface="楷体" panose="02010609060101010101" charset="-122"/>
              </a:rPr>
              <a:t>D、一个人工作能力的高低，不在他掌握了多少知识，关键看他做出来突出的成绩。 </a:t>
            </a:r>
            <a:endParaRPr lang="zh-CN" altLang="en-US" sz="3600" b="1">
              <a:latin typeface="楷体" panose="02010609060101010101" charset="-122"/>
              <a:ea typeface="楷体" panose="02010609060101010101" charset="-122"/>
              <a:cs typeface="楷体" panose="02010609060101010101" charset="-122"/>
            </a:endParaRPr>
          </a:p>
        </p:txBody>
      </p:sp>
      <p:sp>
        <p:nvSpPr>
          <p:cNvPr id="83975" name="Rectangle 7"/>
          <p:cNvSpPr/>
          <p:nvPr/>
        </p:nvSpPr>
        <p:spPr>
          <a:xfrm>
            <a:off x="6862128" y="165735"/>
            <a:ext cx="586740" cy="768350"/>
          </a:xfrm>
          <a:prstGeom prst="rect">
            <a:avLst/>
          </a:prstGeom>
          <a:noFill/>
          <a:ln w="9525">
            <a:noFill/>
          </a:ln>
        </p:spPr>
        <p:txBody>
          <a:bodyPr wrap="none" anchor="t" anchorCtr="0">
            <a:spAutoFit/>
          </a:bodyPr>
          <a:lstStyle/>
          <a:p>
            <a:pPr marL="342900" indent="-342900" algn="ctr"/>
            <a:r>
              <a:rPr lang="en-US" altLang="zh-CN" sz="4400">
                <a:solidFill>
                  <a:srgbClr val="FF0000"/>
                </a:solidFill>
                <a:latin typeface="Arial" panose="020b0604020202020204" pitchFamily="34" charset="0"/>
                <a:ea typeface="宋体" panose="02010600030101010101" pitchFamily="2" charset="-122"/>
              </a:rPr>
              <a:t>C</a:t>
            </a:r>
            <a:endParaRPr lang="en-US" altLang="zh-CN" sz="4400">
              <a:solidFill>
                <a:srgbClr val="FF00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6048375"/>
            <a:ext cx="1137285" cy="80899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3975"/>
                                        </p:tgtEl>
                                        <p:attrNameLst>
                                          <p:attrName>style.visibility</p:attrName>
                                        </p:attrNameLst>
                                      </p:cBhvr>
                                      <p:to>
                                        <p:strVal val="visible"/>
                                      </p:to>
                                    </p:set>
                                    <p:anim calcmode="lin" valueType="num">
                                      <p:cBhvr additive="base">
                                        <p:cTn id="7" dur="500" fill="hold"/>
                                        <p:tgtEl>
                                          <p:spTgt spid="83975"/>
                                        </p:tgtEl>
                                        <p:attrNameLst>
                                          <p:attrName>ppt_x</p:attrName>
                                        </p:attrNameLst>
                                      </p:cBhvr>
                                      <p:tavLst>
                                        <p:tav tm="0">
                                          <p:val>
                                            <p:strVal val="#ppt_x"/>
                                          </p:val>
                                        </p:tav>
                                        <p:tav tm="100000">
                                          <p:val>
                                            <p:strVal val="#ppt_x"/>
                                          </p:val>
                                        </p:tav>
                                      </p:tavLst>
                                    </p:anim>
                                    <p:anim calcmode="lin" valueType="num">
                                      <p:cBhvr additive="base">
                                        <p:cTn id="8" dur="500" fill="hold"/>
                                        <p:tgtEl>
                                          <p:spTgt spid="839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39115" y="244475"/>
            <a:ext cx="10515600" cy="1325563"/>
          </a:xfrm>
        </p:spPr>
        <p:txBody>
          <a:bodyPr/>
          <a:lstStyle/>
          <a:p>
            <a:r>
              <a:rPr lang="zh-CN" altLang="en-US" b="1">
                <a:solidFill>
                  <a:srgbClr val="FF0000"/>
                </a:solidFill>
                <a:highlight>
                  <a:srgbClr val="FFFF00"/>
                </a:highlight>
                <a:sym typeface="+mn-ea"/>
              </a:rPr>
              <a:t>修改病句应遵循的原则：</a:t>
            </a:r>
            <a:endParaRPr lang="zh-CN" altLang="en-US" b="1">
              <a:solidFill>
                <a:srgbClr val="FF0000"/>
              </a:solidFill>
              <a:highlight>
                <a:srgbClr val="FFFF00"/>
              </a:highlight>
              <a:sym typeface="+mn-ea"/>
            </a:endParaRPr>
          </a:p>
        </p:txBody>
      </p:sp>
      <p:sp>
        <p:nvSpPr>
          <p:cNvPr id="3" name="内容占位符 2"/>
          <p:cNvSpPr>
            <a:spLocks noGrp="1"/>
          </p:cNvSpPr>
          <p:nvPr>
            <p:ph idx="1"/>
          </p:nvPr>
        </p:nvSpPr>
        <p:spPr>
          <a:xfrm>
            <a:off x="539750" y="1403985"/>
            <a:ext cx="10814050" cy="4773295"/>
          </a:xfrm>
        </p:spPr>
        <p:txBody>
          <a:bodyPr/>
          <a:lstStyle/>
          <a:p>
            <a:pPr marL="0" indent="0">
              <a:buNone/>
            </a:pPr>
            <a:r>
              <a:rPr lang="zh-CN" altLang="en-US" sz="4000" b="1"/>
              <a:t>1、尽量不改变句子原意。</a:t>
            </a:r>
            <a:endParaRPr lang="zh-CN" altLang="en-US" sz="4000" b="1"/>
          </a:p>
          <a:p>
            <a:pPr marL="0" indent="0">
              <a:buNone/>
            </a:pPr>
            <a:r>
              <a:rPr lang="zh-CN" altLang="en-US" sz="4000" b="1"/>
              <a:t>2、改动的字数尽量少。</a:t>
            </a:r>
            <a:endParaRPr lang="zh-CN" altLang="en-US" sz="4000" b="1"/>
          </a:p>
          <a:p>
            <a:pPr marL="0" indent="0">
              <a:buNone/>
            </a:pPr>
            <a:r>
              <a:rPr lang="zh-CN" altLang="en-US" sz="4000" b="1"/>
              <a:t>3、修改后不能出现新的语病。</a:t>
            </a:r>
            <a:endParaRPr lang="zh-CN" altLang="en-US" sz="4000" b="1"/>
          </a:p>
          <a:p>
            <a:pPr marL="0" indent="0">
              <a:buNone/>
            </a:pPr>
            <a:r>
              <a:rPr lang="zh-CN" altLang="en-US" sz="4000" b="1"/>
              <a:t>4、保持句子的简洁。</a:t>
            </a:r>
            <a:endParaRPr lang="zh-CN" altLang="en-US" sz="4000" b="1"/>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1" name="Rectangle 3"/>
          <p:cNvSpPr>
            <a:spLocks noGrp="1" noRot="1"/>
          </p:cNvSpPr>
          <p:nvPr>
            <p:ph type="body" idx="4294967295"/>
          </p:nvPr>
        </p:nvSpPr>
        <p:spPr>
          <a:xfrm>
            <a:off x="257175" y="189230"/>
            <a:ext cx="11707495" cy="5959475"/>
          </a:xfrm>
        </p:spPr>
        <p:txBody>
          <a:bodyPr wrap="square" lIns="91440" tIns="45720" rIns="91440" bIns="45720" anchor="t" anchorCtr="0">
            <a:normAutofit lnSpcReduction="20000"/>
          </a:bodyPr>
          <a:lstStyle/>
          <a:p>
            <a:pPr marL="0" indent="0" eaLnBrk="1" hangingPunct="1">
              <a:lnSpc>
                <a:spcPct val="90000"/>
              </a:lnSpc>
              <a:buNone/>
            </a:pPr>
            <a:r>
              <a:rPr lang="en-US" altLang="zh-CN" sz="4400" b="1">
                <a:latin typeface="楷体" panose="02010609060101010101" charset="-122"/>
                <a:ea typeface="楷体" panose="02010609060101010101" charset="-122"/>
                <a:cs typeface="楷体" panose="02010609060101010101" charset="-122"/>
              </a:rPr>
              <a:t>10.</a:t>
            </a:r>
            <a:r>
              <a:rPr lang="zh-CN" altLang="en-US" sz="4400" b="1">
                <a:latin typeface="楷体" panose="02010609060101010101" charset="-122"/>
                <a:ea typeface="楷体" panose="02010609060101010101" charset="-122"/>
                <a:cs typeface="楷体" panose="02010609060101010101" charset="-122"/>
              </a:rPr>
              <a:t>下列句子中，没有语病的一句是 （    ）</a:t>
            </a:r>
            <a:br>
              <a:rPr lang="zh-CN" altLang="en-US" sz="4400" b="1">
                <a:latin typeface="楷体" panose="02010609060101010101" charset="-122"/>
                <a:ea typeface="楷体" panose="02010609060101010101" charset="-122"/>
                <a:cs typeface="楷体" panose="02010609060101010101" charset="-122"/>
              </a:rPr>
            </a:b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r>
              <a:rPr lang="zh-CN" altLang="en-US" sz="4400" b="1">
                <a:latin typeface="楷体" panose="02010609060101010101" charset="-122"/>
                <a:ea typeface="楷体" panose="02010609060101010101" charset="-122"/>
                <a:cs typeface="楷体" panose="02010609060101010101" charset="-122"/>
              </a:rPr>
              <a:t>A、有没有良好的思想品德,是评价一个优秀成果学生的标准之一。</a:t>
            </a:r>
            <a:br>
              <a:rPr lang="zh-CN" altLang="en-US" sz="4400" b="1">
                <a:latin typeface="楷体" panose="02010609060101010101" charset="-122"/>
                <a:ea typeface="楷体" panose="02010609060101010101" charset="-122"/>
                <a:cs typeface="楷体" panose="02010609060101010101" charset="-122"/>
              </a:rPr>
            </a:b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r>
              <a:rPr lang="zh-CN" altLang="en-US" sz="4400" b="1">
                <a:latin typeface="楷体" panose="02010609060101010101" charset="-122"/>
                <a:ea typeface="楷体" panose="02010609060101010101" charset="-122"/>
                <a:cs typeface="楷体" panose="02010609060101010101" charset="-122"/>
              </a:rPr>
              <a:t>B、他跳下池塘,来到池边,很快就游了过去。</a:t>
            </a:r>
            <a:br>
              <a:rPr lang="zh-CN" altLang="en-US" sz="4400" b="1">
                <a:latin typeface="楷体" panose="02010609060101010101" charset="-122"/>
                <a:ea typeface="楷体" panose="02010609060101010101" charset="-122"/>
                <a:cs typeface="楷体" panose="02010609060101010101" charset="-122"/>
              </a:rPr>
            </a:b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r>
              <a:rPr lang="zh-CN" altLang="en-US" sz="4400" b="1">
                <a:latin typeface="楷体" panose="02010609060101010101" charset="-122"/>
                <a:ea typeface="楷体" panose="02010609060101010101" charset="-122"/>
                <a:cs typeface="楷体" panose="02010609060101010101" charset="-122"/>
              </a:rPr>
              <a:t>C、学校的教学显著成绩,多次受到教育局表彰。 </a:t>
            </a: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endParaRPr lang="zh-CN" altLang="en-US" sz="4400" b="1">
              <a:latin typeface="楷体" panose="02010609060101010101" charset="-122"/>
              <a:ea typeface="楷体" panose="02010609060101010101" charset="-122"/>
              <a:cs typeface="楷体" panose="02010609060101010101" charset="-122"/>
            </a:endParaRPr>
          </a:p>
          <a:p>
            <a:pPr marL="0" indent="0" eaLnBrk="1" hangingPunct="1">
              <a:lnSpc>
                <a:spcPct val="90000"/>
              </a:lnSpc>
              <a:buNone/>
            </a:pPr>
            <a:r>
              <a:rPr lang="zh-CN" altLang="en-US" sz="4400" b="1">
                <a:latin typeface="楷体" panose="02010609060101010101" charset="-122"/>
                <a:ea typeface="楷体" panose="02010609060101010101" charset="-122"/>
                <a:cs typeface="楷体" panose="02010609060101010101" charset="-122"/>
              </a:rPr>
              <a:t>D、王老师的感人事迹,使全体学生深受教育。</a:t>
            </a:r>
            <a:endParaRPr lang="zh-CN" altLang="en-US" b="1"/>
          </a:p>
        </p:txBody>
      </p:sp>
      <p:sp>
        <p:nvSpPr>
          <p:cNvPr id="43012" name="Rectangle 4"/>
          <p:cNvSpPr/>
          <p:nvPr/>
        </p:nvSpPr>
        <p:spPr>
          <a:xfrm>
            <a:off x="10039986" y="0"/>
            <a:ext cx="586740" cy="768350"/>
          </a:xfrm>
          <a:prstGeom prst="rect">
            <a:avLst/>
          </a:prstGeom>
          <a:noFill/>
          <a:ln w="9525">
            <a:noFill/>
          </a:ln>
        </p:spPr>
        <p:txBody>
          <a:bodyPr wrap="none" anchor="t" anchorCtr="0">
            <a:spAutoFit/>
          </a:bodyPr>
          <a:lstStyle/>
          <a:p>
            <a:pPr marL="342900" indent="-342900" algn="ctr"/>
            <a:r>
              <a:rPr lang="en-US" altLang="zh-CN" sz="4400" b="1">
                <a:solidFill>
                  <a:srgbClr val="FF0000"/>
                </a:solidFill>
                <a:latin typeface="Arial" panose="020b0604020202020204" pitchFamily="34" charset="0"/>
                <a:ea typeface="宋体" panose="02010600030101010101" pitchFamily="2" charset="-122"/>
              </a:rPr>
              <a:t>D</a:t>
            </a:r>
            <a:endParaRPr lang="en-US" altLang="zh-CN" sz="4400" b="1">
              <a:solidFill>
                <a:srgbClr val="FF00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5" name="Rectangle 3"/>
          <p:cNvSpPr>
            <a:spLocks noGrp="1" noRot="1"/>
          </p:cNvSpPr>
          <p:nvPr>
            <p:ph type="body" idx="4294967295"/>
          </p:nvPr>
        </p:nvSpPr>
        <p:spPr>
          <a:xfrm>
            <a:off x="347345" y="643255"/>
            <a:ext cx="11565890" cy="5965825"/>
          </a:xfrm>
        </p:spPr>
        <p:txBody>
          <a:bodyPr wrap="square" lIns="91440" tIns="45720" rIns="91440" bIns="45720" anchor="t" anchorCtr="0"/>
          <a:lstStyle/>
          <a:p>
            <a:pPr marL="0" indent="0" eaLnBrk="1" hangingPunct="1">
              <a:buNone/>
            </a:pPr>
            <a:r>
              <a:rPr lang="en-US" altLang="zh-CN" sz="4400" b="1">
                <a:latin typeface="楷体" panose="02010609060101010101" charset="-122"/>
                <a:ea typeface="楷体" panose="02010609060101010101" charset="-122"/>
                <a:cs typeface="楷体" panose="02010609060101010101" charset="-122"/>
              </a:rPr>
              <a:t>11.</a:t>
            </a:r>
            <a:r>
              <a:rPr lang="zh-CN" altLang="en-US" sz="4400" b="1">
                <a:latin typeface="楷体" panose="02010609060101010101" charset="-122"/>
                <a:ea typeface="楷体" panose="02010609060101010101" charset="-122"/>
                <a:cs typeface="楷体" panose="02010609060101010101" charset="-122"/>
              </a:rPr>
              <a:t>下列句子没有语病的一项是(      ) </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A.在班主任的教育下，韩志颖很快克服了自己的缺点和错误。</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B.全校同学讨论并听取了王校长关于教育改革的报告。</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C.菜市场向居民供应青菜、萝卜、土豆、苹果等蔬菜。</a:t>
            </a:r>
            <a:br>
              <a:rPr lang="zh-CN" altLang="en-US" sz="4400" b="1">
                <a:latin typeface="楷体" panose="02010609060101010101" charset="-122"/>
                <a:ea typeface="楷体" panose="02010609060101010101" charset="-122"/>
                <a:cs typeface="楷体" panose="02010609060101010101" charset="-122"/>
              </a:rPr>
            </a:br>
            <a:r>
              <a:rPr lang="zh-CN" altLang="en-US" sz="4400" b="1">
                <a:latin typeface="楷体" panose="02010609060101010101" charset="-122"/>
                <a:ea typeface="楷体" panose="02010609060101010101" charset="-122"/>
                <a:cs typeface="楷体" panose="02010609060101010101" charset="-122"/>
              </a:rPr>
              <a:t>D.开展优质教学活动后，李老师的教学水平有了明显提高。 </a:t>
            </a:r>
            <a:endParaRPr lang="zh-CN" altLang="en-US" sz="4400" b="1">
              <a:latin typeface="楷体" panose="02010609060101010101" charset="-122"/>
              <a:ea typeface="楷体" panose="02010609060101010101" charset="-122"/>
              <a:cs typeface="楷体" panose="02010609060101010101" charset="-122"/>
            </a:endParaRPr>
          </a:p>
        </p:txBody>
      </p:sp>
      <p:sp>
        <p:nvSpPr>
          <p:cNvPr id="38916" name="Rectangle 4"/>
          <p:cNvSpPr/>
          <p:nvPr/>
        </p:nvSpPr>
        <p:spPr>
          <a:xfrm>
            <a:off x="8993823" y="551815"/>
            <a:ext cx="586740" cy="768350"/>
          </a:xfrm>
          <a:prstGeom prst="rect">
            <a:avLst/>
          </a:prstGeom>
          <a:noFill/>
          <a:ln w="9525">
            <a:noFill/>
          </a:ln>
        </p:spPr>
        <p:txBody>
          <a:bodyPr wrap="none" anchor="t" anchorCtr="0">
            <a:spAutoFit/>
          </a:bodyPr>
          <a:lstStyle/>
          <a:p>
            <a:pPr marL="342900" indent="-342900" algn="ctr"/>
            <a:r>
              <a:rPr lang="en-US" altLang="zh-CN" sz="4400">
                <a:solidFill>
                  <a:srgbClr val="FF0000"/>
                </a:solidFill>
                <a:latin typeface="Arial" panose="020b0604020202020204" pitchFamily="34" charset="0"/>
                <a:ea typeface="宋体" panose="02010600030101010101" pitchFamily="2" charset="-122"/>
              </a:rPr>
              <a:t>D</a:t>
            </a:r>
            <a:endParaRPr lang="en-US" altLang="zh-CN" sz="4400">
              <a:solidFill>
                <a:srgbClr val="FF00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5">
                                            <p:txEl>
                                              <p:charRg st="0" end="139"/>
                                            </p:txEl>
                                          </p:spTgt>
                                        </p:tgtEl>
                                        <p:attrNameLst>
                                          <p:attrName>style.visibility</p:attrName>
                                        </p:attrNameLst>
                                      </p:cBhvr>
                                      <p:to>
                                        <p:strVal val="visible"/>
                                      </p:to>
                                    </p:set>
                                    <p:animEffect transition="in" filter="fade">
                                      <p:cBhvr>
                                        <p:cTn id="7" dur="1000"/>
                                        <p:tgtEl>
                                          <p:spTgt spid="38915">
                                            <p:txEl>
                                              <p:charRg st="0" end="139"/>
                                            </p:txEl>
                                          </p:spTgt>
                                        </p:tgtEl>
                                      </p:cBhvr>
                                    </p:animEffect>
                                    <p:anim calcmode="lin" valueType="num">
                                      <p:cBhvr>
                                        <p:cTn id="8" dur="1000" fill="hold"/>
                                        <p:tgtEl>
                                          <p:spTgt spid="38915">
                                            <p:txEl>
                                              <p:charRg st="0" end="139"/>
                                            </p:txEl>
                                          </p:spTgt>
                                        </p:tgtEl>
                                        <p:attrNameLst>
                                          <p:attrName>ppt_x</p:attrName>
                                        </p:attrNameLst>
                                      </p:cBhvr>
                                      <p:tavLst>
                                        <p:tav tm="0">
                                          <p:val>
                                            <p:strVal val="#ppt_x"/>
                                          </p:val>
                                        </p:tav>
                                        <p:tav tm="100000">
                                          <p:val>
                                            <p:strVal val="#ppt_x"/>
                                          </p:val>
                                        </p:tav>
                                      </p:tavLst>
                                    </p:anim>
                                    <p:anim calcmode="lin" valueType="num">
                                      <p:cBhvr>
                                        <p:cTn id="9" dur="1000" fill="hold"/>
                                        <p:tgtEl>
                                          <p:spTgt spid="38915">
                                            <p:txEl>
                                              <p:charRg st="0" end="139"/>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8916"/>
                                        </p:tgtEl>
                                        <p:attrNameLst>
                                          <p:attrName>style.visibility</p:attrName>
                                        </p:attrNameLst>
                                      </p:cBhvr>
                                      <p:to>
                                        <p:strVal val="visible"/>
                                      </p:to>
                                    </p:set>
                                    <p:anim calcmode="lin" valueType="num">
                                      <p:cBhvr additive="base">
                                        <p:cTn id="14" dur="500" fill="hold"/>
                                        <p:tgtEl>
                                          <p:spTgt spid="38916"/>
                                        </p:tgtEl>
                                        <p:attrNameLst>
                                          <p:attrName>ppt_x</p:attrName>
                                        </p:attrNameLst>
                                      </p:cBhvr>
                                      <p:tavLst>
                                        <p:tav tm="0">
                                          <p:val>
                                            <p:strVal val="#ppt_x"/>
                                          </p:val>
                                        </p:tav>
                                        <p:tav tm="100000">
                                          <p:val>
                                            <p:strVal val="#ppt_x"/>
                                          </p:val>
                                        </p:tav>
                                      </p:tavLst>
                                    </p:anim>
                                    <p:anim calcmode="lin" valueType="num">
                                      <p:cBhvr additive="base">
                                        <p:cTn id="15"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P spid="3891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3" name="Rectangle 3"/>
          <p:cNvSpPr>
            <a:spLocks noGrp="1" noRot="1"/>
          </p:cNvSpPr>
          <p:nvPr>
            <p:ph type="body" idx="4294967295"/>
          </p:nvPr>
        </p:nvSpPr>
        <p:spPr>
          <a:xfrm>
            <a:off x="280035" y="90805"/>
            <a:ext cx="11632565" cy="6351905"/>
          </a:xfrm>
        </p:spPr>
        <p:txBody>
          <a:bodyPr wrap="square" lIns="91440" tIns="45720" rIns="91440" bIns="45720" anchor="t" anchorCtr="0">
            <a:normAutofit lnSpcReduction="20000"/>
          </a:bodyPr>
          <a:lstStyle/>
          <a:p>
            <a:pPr marL="0" indent="0" eaLnBrk="1" hangingPunct="1">
              <a:lnSpc>
                <a:spcPct val="90000"/>
              </a:lnSpc>
              <a:buNone/>
            </a:pPr>
            <a:r>
              <a:rPr lang="en-US" altLang="zh-CN" sz="4400" b="1">
                <a:latin typeface="楷体" panose="02010609060101010101" charset="-122"/>
                <a:ea typeface="楷体" panose="02010609060101010101" charset="-122"/>
                <a:cs typeface="楷体" panose="02010609060101010101" charset="-122"/>
              </a:rPr>
              <a:t>12.</a:t>
            </a:r>
            <a:r>
              <a:rPr lang="zh-CN" altLang="en-US" sz="4400" b="1">
                <a:latin typeface="楷体" panose="02010609060101010101" charset="-122"/>
                <a:ea typeface="楷体" panose="02010609060101010101" charset="-122"/>
                <a:cs typeface="楷体" panose="02010609060101010101" charset="-122"/>
              </a:rPr>
              <a:t>下列句子中，没有语病的一句是</a:t>
            </a:r>
            <a:r>
              <a:rPr lang="en-US" altLang="zh-CN" sz="4400" b="1">
                <a:latin typeface="楷体" panose="02010609060101010101" charset="-122"/>
                <a:ea typeface="楷体" panose="02010609060101010101" charset="-122"/>
                <a:cs typeface="楷体" panose="02010609060101010101" charset="-122"/>
              </a:rPr>
              <a:t>(    )</a:t>
            </a:r>
            <a:r>
              <a:rPr lang="zh-CN" altLang="en-US" sz="4400" b="1">
                <a:latin typeface="楷体" panose="02010609060101010101" charset="-122"/>
                <a:ea typeface="楷体" panose="02010609060101010101" charset="-122"/>
                <a:cs typeface="楷体" panose="02010609060101010101" charset="-122"/>
              </a:rPr>
              <a:t> </a:t>
            </a:r>
            <a:endParaRPr lang="zh-CN" altLang="en-US" sz="4400"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4400" b="1">
                <a:latin typeface="楷体" panose="02010609060101010101" charset="-122"/>
                <a:ea typeface="楷体" panose="02010609060101010101" charset="-122"/>
                <a:cs typeface="楷体" panose="02010609060101010101" charset="-122"/>
              </a:rPr>
              <a:t>A、上网的诱惑令现代人无法拒绝，但昂贵的上网消费又使网迷们心痛不已。</a:t>
            </a:r>
            <a:br>
              <a:rPr lang="zh-CN" altLang="en-US" sz="4400" b="1">
                <a:latin typeface="楷体" panose="02010609060101010101" charset="-122"/>
                <a:ea typeface="楷体" panose="02010609060101010101" charset="-122"/>
                <a:cs typeface="楷体" panose="02010609060101010101" charset="-122"/>
              </a:rPr>
            </a:br>
            <a:endParaRPr lang="zh-CN" altLang="en-US" sz="1000"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4400" b="1">
                <a:latin typeface="楷体" panose="02010609060101010101" charset="-122"/>
                <a:ea typeface="楷体" panose="02010609060101010101" charset="-122"/>
                <a:cs typeface="楷体" panose="02010609060101010101" charset="-122"/>
              </a:rPr>
              <a:t>B、袁枚的晚年，仍然精力充沛，充满创作激情，留下了许多脍炙人口的作品。</a:t>
            </a:r>
            <a:br>
              <a:rPr lang="zh-CN" altLang="en-US" sz="4400" b="1">
                <a:latin typeface="楷体" panose="02010609060101010101" charset="-122"/>
                <a:ea typeface="楷体" panose="02010609060101010101" charset="-122"/>
                <a:cs typeface="楷体" panose="02010609060101010101" charset="-122"/>
              </a:rPr>
            </a:br>
            <a:endParaRPr lang="zh-CN" altLang="en-US" sz="1335"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4400" b="1">
                <a:latin typeface="楷体" panose="02010609060101010101" charset="-122"/>
                <a:ea typeface="楷体" panose="02010609060101010101" charset="-122"/>
                <a:cs typeface="楷体" panose="02010609060101010101" charset="-122"/>
              </a:rPr>
              <a:t>C、对于为什么这种浪费人才的现象，至今没有引起有关部门的重视呢? </a:t>
            </a:r>
            <a:br>
              <a:rPr lang="zh-CN" altLang="en-US" sz="4400" b="1">
                <a:latin typeface="楷体" panose="02010609060101010101" charset="-122"/>
                <a:ea typeface="楷体" panose="02010609060101010101" charset="-122"/>
                <a:cs typeface="楷体" panose="02010609060101010101" charset="-122"/>
              </a:rPr>
            </a:br>
            <a:endParaRPr lang="zh-CN" altLang="en-US" sz="2220" b="1">
              <a:latin typeface="楷体" panose="02010609060101010101" charset="-122"/>
              <a:ea typeface="楷体" panose="02010609060101010101" charset="-122"/>
              <a:cs typeface="楷体" panose="02010609060101010101" charset="-122"/>
            </a:endParaRPr>
          </a:p>
          <a:p>
            <a:pPr marL="0" indent="0" fontAlgn="auto">
              <a:lnSpc>
                <a:spcPct val="100000"/>
              </a:lnSpc>
              <a:buNone/>
            </a:pPr>
            <a:r>
              <a:rPr lang="zh-CN" altLang="en-US" sz="4400" b="1">
                <a:latin typeface="楷体" panose="02010609060101010101" charset="-122"/>
                <a:ea typeface="楷体" panose="02010609060101010101" charset="-122"/>
                <a:cs typeface="楷体" panose="02010609060101010101" charset="-122"/>
              </a:rPr>
              <a:t>D、我们要学会正确的立场、方法和观点，去提出问题、分析问题和解决问题。</a:t>
            </a:r>
            <a:endParaRPr lang="zh-CN" altLang="en-US" sz="2800" b="1">
              <a:solidFill>
                <a:srgbClr val="1C1C1C"/>
              </a:solidFill>
            </a:endParaRPr>
          </a:p>
        </p:txBody>
      </p:sp>
      <p:sp>
        <p:nvSpPr>
          <p:cNvPr id="56324" name="Rectangle 4"/>
          <p:cNvSpPr/>
          <p:nvPr/>
        </p:nvSpPr>
        <p:spPr>
          <a:xfrm>
            <a:off x="9601518" y="0"/>
            <a:ext cx="586740" cy="768350"/>
          </a:xfrm>
          <a:prstGeom prst="rect">
            <a:avLst/>
          </a:prstGeom>
          <a:noFill/>
          <a:ln w="9525">
            <a:noFill/>
          </a:ln>
        </p:spPr>
        <p:txBody>
          <a:bodyPr wrap="none" anchor="t" anchorCtr="0">
            <a:spAutoFit/>
          </a:bodyPr>
          <a:lstStyle/>
          <a:p>
            <a:pPr marL="342900" indent="-342900" algn="ctr"/>
            <a:r>
              <a:rPr lang="en-US" altLang="zh-CN" sz="4400" b="1">
                <a:solidFill>
                  <a:srgbClr val="FF0000"/>
                </a:solidFill>
                <a:latin typeface="Arial" panose="020b0604020202020204" pitchFamily="34" charset="0"/>
                <a:ea typeface="宋体" panose="02010600030101010101" pitchFamily="2" charset="-122"/>
              </a:rPr>
              <a:t>A</a:t>
            </a:r>
            <a:endParaRPr lang="en-US" altLang="zh-CN" sz="4400" b="1">
              <a:solidFill>
                <a:srgbClr val="FF0000"/>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 calcmode="lin" valueType="num">
                                      <p:cBhvr additive="base">
                                        <p:cTn id="7" dur="500" fill="hold"/>
                                        <p:tgtEl>
                                          <p:spTgt spid="56324"/>
                                        </p:tgtEl>
                                        <p:attrNameLst>
                                          <p:attrName>ppt_x</p:attrName>
                                        </p:attrNameLst>
                                      </p:cBhvr>
                                      <p:tavLst>
                                        <p:tav tm="0">
                                          <p:val>
                                            <p:strVal val="#ppt_x"/>
                                          </p:val>
                                        </p:tav>
                                        <p:tav tm="100000">
                                          <p:val>
                                            <p:strVal val="#ppt_x"/>
                                          </p:val>
                                        </p:tav>
                                      </p:tavLst>
                                    </p:anim>
                                    <p:anim calcmode="lin" valueType="num">
                                      <p:cBhvr additive="base">
                                        <p:cTn id="8"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占位符 19458"/>
          <p:cNvSpPr>
            <a:spLocks noGrp="1"/>
          </p:cNvSpPr>
          <p:nvPr>
            <p:ph idx="1"/>
          </p:nvPr>
        </p:nvSpPr>
        <p:spPr>
          <a:xfrm>
            <a:off x="226695" y="474980"/>
            <a:ext cx="11738610" cy="6172200"/>
          </a:xfrm>
        </p:spPr>
        <p:txBody>
          <a:bodyPr anchor="t" anchorCtr="0"/>
          <a:lstStyle/>
          <a:p>
            <a:pPr marL="0" indent="0">
              <a:buNone/>
            </a:pPr>
            <a:r>
              <a:rPr lang="zh-CN" altLang="en-US" sz="3600" b="1">
                <a:latin typeface="楷体" panose="02010609060101010101" charset="-122"/>
                <a:ea typeface="楷体" panose="02010609060101010101" charset="-122"/>
              </a:rPr>
              <a:t>在今天，</a:t>
            </a:r>
            <a:r>
              <a:rPr lang="en-US" altLang="zh-CN" sz="3600" b="1">
                <a:latin typeface="楷体" panose="02010609060101010101" charset="-122"/>
                <a:ea typeface="楷体" panose="02010609060101010101" charset="-122"/>
              </a:rPr>
              <a:t>①</a:t>
            </a:r>
            <a:r>
              <a:rPr lang="zh-CN" altLang="en-US" sz="3600" b="1" u="sng">
                <a:solidFill>
                  <a:srgbClr val="002060"/>
                </a:solidFill>
                <a:latin typeface="楷体" panose="02010609060101010101" charset="-122"/>
                <a:ea typeface="楷体" panose="02010609060101010101" charset="-122"/>
              </a:rPr>
              <a:t>拥有一部电脑就如同好比拥有整个世界</a:t>
            </a:r>
            <a:r>
              <a:rPr lang="zh-CN" altLang="en-US" sz="3600" b="1">
                <a:latin typeface="楷体" panose="02010609060101010101" charset="-122"/>
                <a:ea typeface="楷体" panose="02010609060101010101" charset="-122"/>
              </a:rPr>
              <a:t>。于是，有的人开始厌倦纸质图书，更愿意在网上快速阅读。但是网上阅读好像乘火车出差，直来直去毫无悬念；而阅读纸质图书则好像坐牛车去姥姥家，慢悠悠地观景赏花心含喜悦。</a:t>
            </a:r>
            <a:r>
              <a:rPr lang="en-US" altLang="zh-CN" sz="3600" b="1">
                <a:latin typeface="楷体" panose="02010609060101010101" charset="-122"/>
                <a:ea typeface="楷体" panose="02010609060101010101" charset="-122"/>
                <a:sym typeface="+mn-ea"/>
              </a:rPr>
              <a:t>②</a:t>
            </a:r>
            <a:r>
              <a:rPr lang="zh-CN" altLang="en-US" sz="3600" b="1" u="sng">
                <a:solidFill>
                  <a:srgbClr val="002060"/>
                </a:solidFill>
                <a:latin typeface="楷体" panose="02010609060101010101" charset="-122"/>
                <a:ea typeface="楷体" panose="02010609060101010101" charset="-122"/>
                <a:sym typeface="+mn-ea"/>
              </a:rPr>
              <a:t>对纸质图书的命运，即使怎样担忧，我都始终抱有希望</a:t>
            </a:r>
            <a:r>
              <a:rPr lang="zh-CN" altLang="en-US" sz="3600" b="1">
                <a:latin typeface="楷体" panose="02010609060101010101" charset="-122"/>
                <a:ea typeface="楷体" panose="02010609060101010101" charset="-122"/>
                <a:sym typeface="+mn-ea"/>
              </a:rPr>
              <a:t>，因为只要你想借助阅读享受快乐，这种方式就永远不会消亡。而且，</a:t>
            </a:r>
            <a:r>
              <a:rPr lang="en-US" altLang="zh-CN" sz="3600" b="1">
                <a:latin typeface="楷体" panose="02010609060101010101" charset="-122"/>
                <a:ea typeface="楷体" panose="02010609060101010101" charset="-122"/>
                <a:sym typeface="+mn-ea"/>
              </a:rPr>
              <a:t>③</a:t>
            </a:r>
            <a:r>
              <a:rPr lang="zh-CN" altLang="en-US" sz="3600" b="1" u="sng">
                <a:solidFill>
                  <a:srgbClr val="002060"/>
                </a:solidFill>
                <a:latin typeface="楷体" panose="02010609060101010101" charset="-122"/>
                <a:ea typeface="楷体" panose="02010609060101010101" charset="-122"/>
                <a:sym typeface="+mn-ea"/>
              </a:rPr>
              <a:t>随着整个社会浮躁心态的改变，使传统阅读方式将会受到大众的钟爱。</a:t>
            </a:r>
            <a:r>
              <a:rPr lang="zh-CN" altLang="en-US" sz="3600" b="1">
                <a:latin typeface="楷体" panose="02010609060101010101" charset="-122"/>
                <a:ea typeface="楷体" panose="02010609060101010101" charset="-122"/>
                <a:sym typeface="+mn-ea"/>
              </a:rPr>
              <a:t>目前，</a:t>
            </a:r>
            <a:r>
              <a:rPr lang="en-US" altLang="zh-CN" sz="3600" b="1">
                <a:latin typeface="楷体" panose="02010609060101010101" charset="-122"/>
                <a:ea typeface="楷体" panose="02010609060101010101" charset="-122"/>
                <a:sym typeface="+mn-ea"/>
              </a:rPr>
              <a:t>④</a:t>
            </a:r>
            <a:r>
              <a:rPr lang="zh-CN" altLang="en-US" sz="3600" b="1" u="sng">
                <a:solidFill>
                  <a:srgbClr val="002060"/>
                </a:solidFill>
                <a:latin typeface="楷体" panose="02010609060101010101" charset="-122"/>
                <a:ea typeface="楷体" panose="02010609060101010101" charset="-122"/>
                <a:sym typeface="+mn-ea"/>
              </a:rPr>
              <a:t>古典著作图书受到读者追逐</a:t>
            </a:r>
            <a:r>
              <a:rPr lang="zh-CN" altLang="en-US" sz="3600" b="1">
                <a:latin typeface="楷体" panose="02010609060101010101" charset="-122"/>
                <a:ea typeface="楷体" panose="02010609060101010101" charset="-122"/>
                <a:sym typeface="+mn-ea"/>
              </a:rPr>
              <a:t>，就是最好的印证。</a:t>
            </a:r>
            <a:endParaRPr lang="zh-CN" altLang="en-US" sz="3600" b="1">
              <a:latin typeface="楷体" panose="02010609060101010101" charset="-122"/>
              <a:ea typeface="楷体" panose="02010609060101010101" charset="-122"/>
            </a:endParaRPr>
          </a:p>
          <a:p>
            <a:endParaRPr lang="zh-CN" altLang="en-US" sz="3600" b="1">
              <a:solidFill>
                <a:schemeClr val="accent2"/>
              </a:solidFill>
              <a:latin typeface="楷体" panose="02010609060101010101" charset="-122"/>
              <a:ea typeface="楷体" panose="02010609060101010101" charset="-122"/>
            </a:endParaRPr>
          </a:p>
        </p:txBody>
      </p:sp>
      <p:sp>
        <p:nvSpPr>
          <p:cNvPr id="23555" name="矩形 19459"/>
          <p:cNvSpPr/>
          <p:nvPr/>
        </p:nvSpPr>
        <p:spPr>
          <a:xfrm>
            <a:off x="347345" y="0"/>
            <a:ext cx="9107170" cy="589280"/>
          </a:xfrm>
          <a:prstGeom prst="rect">
            <a:avLst/>
          </a:prstGeom>
          <a:noFill/>
          <a:ln w="9525">
            <a:noFill/>
          </a:ln>
        </p:spPr>
        <p:txBody>
          <a:bodyPr wrap="none" anchor="t" anchorCtr="0">
            <a:spAutoFit/>
          </a:bodyPr>
          <a:lstStyle/>
          <a:p>
            <a:pPr indent="0">
              <a:lnSpc>
                <a:spcPct val="90000"/>
              </a:lnSpc>
              <a:spcBef>
                <a:spcPct val="20000"/>
              </a:spcBef>
              <a:buNone/>
            </a:pPr>
            <a:r>
              <a:rPr lang="en-US" altLang="zh-CN" sz="3600" b="1">
                <a:solidFill>
                  <a:schemeClr val="tx1"/>
                </a:solidFill>
                <a:latin typeface="微软雅黑" panose="020b0503020204020204" charset="-122"/>
                <a:ea typeface="微软雅黑" panose="020b0503020204020204" charset="-122"/>
              </a:rPr>
              <a:t>13.</a:t>
            </a:r>
            <a:r>
              <a:rPr lang="zh-CN" altLang="en-US" sz="3600" b="1">
                <a:solidFill>
                  <a:schemeClr val="tx1"/>
                </a:solidFill>
                <a:latin typeface="微软雅黑" panose="020b0503020204020204" charset="-122"/>
                <a:ea typeface="微软雅黑" panose="020b0503020204020204" charset="-122"/>
              </a:rPr>
              <a:t>下面划线的句子都有语病，请改正过来。</a:t>
            </a:r>
            <a:endParaRPr lang="zh-CN" altLang="en-US" sz="3600" b="1">
              <a:solidFill>
                <a:schemeClr val="tx1"/>
              </a:solidFill>
              <a:latin typeface="微软雅黑" panose="020b0503020204020204" charset="-122"/>
              <a:ea typeface="微软雅黑" panose="020b0503020204020204" charset="-122"/>
            </a:endParaRPr>
          </a:p>
        </p:txBody>
      </p:sp>
      <p:sp>
        <p:nvSpPr>
          <p:cNvPr id="19461" name="矩形 19460"/>
          <p:cNvSpPr/>
          <p:nvPr/>
        </p:nvSpPr>
        <p:spPr>
          <a:xfrm>
            <a:off x="48895" y="4889183"/>
            <a:ext cx="3982720" cy="645160"/>
          </a:xfrm>
          <a:prstGeom prst="rect">
            <a:avLst/>
          </a:prstGeom>
          <a:noFill/>
          <a:ln w="9525">
            <a:noFill/>
          </a:ln>
        </p:spPr>
        <p:txBody>
          <a:bodyPr wrap="none" anchor="t" anchorCtr="0">
            <a:spAutoFit/>
          </a:bodyPr>
          <a:lstStyle/>
          <a:p>
            <a:r>
              <a:rPr lang="zh-CN" altLang="en-US" sz="3600" b="1">
                <a:latin typeface="Arial" panose="020b0604020202020204" pitchFamily="34" charset="0"/>
                <a:ea typeface="宋体" panose="02010600030101010101" pitchFamily="2" charset="-122"/>
              </a:rPr>
              <a:t>提示： </a:t>
            </a:r>
            <a:r>
              <a:rPr lang="en-US" altLang="zh-CN" sz="3600" b="1">
                <a:solidFill>
                  <a:schemeClr val="accent2"/>
                </a:solidFill>
                <a:latin typeface="Arial" panose="020b0604020202020204" pitchFamily="34" charset="0"/>
                <a:ea typeface="宋体" panose="02010600030101010101" pitchFamily="2" charset="-122"/>
              </a:rPr>
              <a:t>①</a:t>
            </a:r>
            <a:r>
              <a:rPr lang="zh-CN" altLang="en-US" sz="3600" b="1">
                <a:solidFill>
                  <a:schemeClr val="accent2"/>
                </a:solidFill>
                <a:latin typeface="Arial" panose="020b0604020202020204" pitchFamily="34" charset="0"/>
                <a:ea typeface="宋体" panose="02010600030101010101" pitchFamily="2" charset="-122"/>
              </a:rPr>
              <a:t>语意重复</a:t>
            </a:r>
            <a:endParaRPr lang="zh-CN" altLang="en-US" sz="3600" b="1">
              <a:solidFill>
                <a:schemeClr val="accent2"/>
              </a:solidFill>
              <a:latin typeface="Arial" panose="020b0604020202020204" pitchFamily="34" charset="0"/>
              <a:ea typeface="宋体" panose="02010600030101010101" pitchFamily="2" charset="-122"/>
            </a:endParaRPr>
          </a:p>
        </p:txBody>
      </p:sp>
      <p:sp>
        <p:nvSpPr>
          <p:cNvPr id="33796" name="矩形 33795"/>
          <p:cNvSpPr/>
          <p:nvPr/>
        </p:nvSpPr>
        <p:spPr>
          <a:xfrm>
            <a:off x="6095365" y="4889183"/>
            <a:ext cx="6276340" cy="645160"/>
          </a:xfrm>
          <a:prstGeom prst="rect">
            <a:avLst/>
          </a:prstGeom>
          <a:noFill/>
          <a:ln w="9525">
            <a:noFill/>
          </a:ln>
        </p:spPr>
        <p:txBody>
          <a:bodyPr wrap="none" anchor="t" anchorCtr="0">
            <a:spAutoFit/>
          </a:bodyPr>
          <a:lstStyle/>
          <a:p>
            <a:r>
              <a:rPr lang="zh-CN" altLang="en-US" sz="3600" b="1">
                <a:latin typeface="Arial" panose="020b0604020202020204" pitchFamily="34" charset="0"/>
                <a:ea typeface="宋体" panose="02010600030101010101" pitchFamily="2" charset="-122"/>
              </a:rPr>
              <a:t>提示： </a:t>
            </a:r>
            <a:r>
              <a:rPr lang="en-US" altLang="zh-CN" sz="3600" b="1">
                <a:solidFill>
                  <a:schemeClr val="accent2"/>
                </a:solidFill>
                <a:latin typeface="Arial" panose="020b0604020202020204" pitchFamily="34" charset="0"/>
                <a:ea typeface="宋体" panose="02010600030101010101" pitchFamily="2" charset="-122"/>
              </a:rPr>
              <a:t>②</a:t>
            </a:r>
            <a:r>
              <a:rPr lang="zh-CN" altLang="en-US" sz="3600" b="1">
                <a:solidFill>
                  <a:schemeClr val="accent2"/>
                </a:solidFill>
                <a:latin typeface="Arial" panose="020b0604020202020204" pitchFamily="34" charset="0"/>
                <a:ea typeface="宋体" panose="02010600030101010101" pitchFamily="2" charset="-122"/>
              </a:rPr>
              <a:t>关联词语使用错误</a:t>
            </a:r>
            <a:r>
              <a:rPr lang="zh-CN" altLang="en-US" sz="3600">
                <a:solidFill>
                  <a:schemeClr val="accent2"/>
                </a:solidFill>
                <a:latin typeface="Arial" panose="020b0604020202020204" pitchFamily="34" charset="0"/>
                <a:ea typeface="宋体" panose="02010600030101010101" pitchFamily="2" charset="-122"/>
              </a:rPr>
              <a:t>；</a:t>
            </a:r>
            <a:endParaRPr lang="zh-CN" altLang="en-US" sz="3600">
              <a:solidFill>
                <a:schemeClr val="accent2"/>
              </a:solidFill>
              <a:latin typeface="Arial" panose="020b0604020202020204" pitchFamily="34" charset="0"/>
              <a:ea typeface="宋体" panose="02010600030101010101" pitchFamily="2" charset="-122"/>
            </a:endParaRPr>
          </a:p>
        </p:txBody>
      </p:sp>
      <p:sp>
        <p:nvSpPr>
          <p:cNvPr id="33797" name="矩形 33796"/>
          <p:cNvSpPr/>
          <p:nvPr/>
        </p:nvSpPr>
        <p:spPr>
          <a:xfrm>
            <a:off x="48895" y="5806440"/>
            <a:ext cx="4109720" cy="645160"/>
          </a:xfrm>
          <a:prstGeom prst="rect">
            <a:avLst/>
          </a:prstGeom>
          <a:noFill/>
          <a:ln w="9525">
            <a:noFill/>
          </a:ln>
        </p:spPr>
        <p:txBody>
          <a:bodyPr wrap="none" anchor="t" anchorCtr="0">
            <a:spAutoFit/>
          </a:bodyPr>
          <a:lstStyle/>
          <a:p>
            <a:r>
              <a:rPr lang="zh-CN" altLang="en-US" sz="3600" b="1">
                <a:latin typeface="Arial" panose="020b0604020202020204" pitchFamily="34" charset="0"/>
                <a:ea typeface="宋体" panose="02010600030101010101" pitchFamily="2" charset="-122"/>
              </a:rPr>
              <a:t>提示： </a:t>
            </a:r>
            <a:r>
              <a:rPr lang="en-US" altLang="zh-CN" sz="3600" b="1">
                <a:solidFill>
                  <a:schemeClr val="accent2"/>
                </a:solidFill>
                <a:latin typeface="Arial" panose="020b0604020202020204" pitchFamily="34" charset="0"/>
                <a:ea typeface="宋体" panose="02010600030101010101" pitchFamily="2" charset="-122"/>
              </a:rPr>
              <a:t>③ </a:t>
            </a:r>
            <a:r>
              <a:rPr lang="zh-CN" altLang="en-US" sz="3600" b="1">
                <a:solidFill>
                  <a:schemeClr val="accent2"/>
                </a:solidFill>
                <a:latin typeface="Arial" panose="020b0604020202020204" pitchFamily="34" charset="0"/>
                <a:ea typeface="宋体" panose="02010600030101010101" pitchFamily="2" charset="-122"/>
              </a:rPr>
              <a:t>成分残缺</a:t>
            </a:r>
            <a:endParaRPr lang="zh-CN" altLang="en-US" sz="3600" b="1">
              <a:solidFill>
                <a:schemeClr val="accent2"/>
              </a:solidFill>
              <a:latin typeface="Arial" panose="020b0604020202020204" pitchFamily="34" charset="0"/>
              <a:ea typeface="宋体" panose="02010600030101010101" pitchFamily="2" charset="-122"/>
            </a:endParaRPr>
          </a:p>
        </p:txBody>
      </p:sp>
      <p:sp>
        <p:nvSpPr>
          <p:cNvPr id="33798" name="矩形 33797"/>
          <p:cNvSpPr/>
          <p:nvPr/>
        </p:nvSpPr>
        <p:spPr>
          <a:xfrm>
            <a:off x="5471795" y="5806440"/>
            <a:ext cx="4608830" cy="645160"/>
          </a:xfrm>
          <a:prstGeom prst="rect">
            <a:avLst/>
          </a:prstGeom>
          <a:noFill/>
          <a:ln w="9525">
            <a:noFill/>
          </a:ln>
        </p:spPr>
        <p:txBody>
          <a:bodyPr wrap="square" anchor="t" anchorCtr="0">
            <a:spAutoFit/>
          </a:bodyPr>
          <a:lstStyle/>
          <a:p>
            <a:r>
              <a:rPr lang="zh-CN" altLang="en-US" sz="3600" b="1">
                <a:latin typeface="Arial" panose="020b0604020202020204" pitchFamily="34" charset="0"/>
                <a:ea typeface="宋体" panose="02010600030101010101" pitchFamily="2" charset="-122"/>
              </a:rPr>
              <a:t>提示： </a:t>
            </a:r>
            <a:r>
              <a:rPr lang="en-US" altLang="zh-CN" sz="3600" b="1">
                <a:solidFill>
                  <a:schemeClr val="accent2"/>
                </a:solidFill>
                <a:latin typeface="Arial" panose="020b0604020202020204" pitchFamily="34" charset="0"/>
                <a:ea typeface="宋体" panose="02010600030101010101" pitchFamily="2" charset="-122"/>
              </a:rPr>
              <a:t>④</a:t>
            </a:r>
            <a:r>
              <a:rPr lang="zh-CN" altLang="en-US" sz="3600" b="1">
                <a:solidFill>
                  <a:schemeClr val="accent2"/>
                </a:solidFill>
                <a:latin typeface="Arial" panose="020b0604020202020204" pitchFamily="34" charset="0"/>
                <a:ea typeface="宋体" panose="02010600030101010101" pitchFamily="2" charset="-122"/>
              </a:rPr>
              <a:t>搭配不当</a:t>
            </a:r>
            <a:endParaRPr lang="zh-CN" altLang="en-US" sz="3600" b="1">
              <a:solidFill>
                <a:schemeClr val="accent2"/>
              </a:solidFill>
              <a:latin typeface="Arial" panose="020b0604020202020204" pitchFamily="34" charset="0"/>
              <a:ea typeface="宋体" panose="02010600030101010101" pitchFamily="2" charset="-122"/>
            </a:endParaRPr>
          </a:p>
        </p:txBody>
      </p:sp>
      <p:pic>
        <p:nvPicPr>
          <p:cNvPr id="155" name="图片 154"/>
          <p:cNvPicPr/>
          <p:nvPr/>
        </p:nvPicPr>
        <p:blipFill>
          <a:blip r:embed="rId2"/>
          <a:stretch>
            <a:fillRect/>
          </a:stretch>
        </p:blipFill>
        <p:spPr>
          <a:xfrm>
            <a:off x="11401425" y="6243955"/>
            <a:ext cx="790575" cy="613410"/>
          </a:xfrm>
          <a:prstGeom prst="rect">
            <a:avLst/>
          </a:prstGeom>
          <a:noFill/>
          <a:ln w="9525">
            <a:noFill/>
          </a:ln>
        </p:spPr>
      </p:pic>
      <p:sp>
        <p:nvSpPr>
          <p:cNvPr id="2" name="文本框 1"/>
          <p:cNvSpPr txBox="1"/>
          <p:nvPr/>
        </p:nvSpPr>
        <p:spPr>
          <a:xfrm>
            <a:off x="2130425" y="5284470"/>
            <a:ext cx="2562225" cy="521970"/>
          </a:xfrm>
          <a:prstGeom prst="rect">
            <a:avLst/>
          </a:prstGeom>
          <a:noFill/>
        </p:spPr>
        <p:txBody>
          <a:bodyPr wrap="square" rtlCol="0" anchor="t">
            <a:spAutoFit/>
          </a:bodyPr>
          <a:lstStyle/>
          <a:p>
            <a:r>
              <a:rPr lang="zh-CN" altLang="en-US" sz="2800" b="1" u="sng">
                <a:solidFill>
                  <a:srgbClr val="FF0000"/>
                </a:solidFill>
                <a:latin typeface="楷体" panose="02010609060101010101" charset="-122"/>
                <a:ea typeface="楷体" panose="02010609060101010101" charset="-122"/>
                <a:sym typeface="+mn-ea"/>
              </a:rPr>
              <a:t>可删去</a:t>
            </a:r>
            <a:r>
              <a:rPr lang="en-US" altLang="zh-CN" sz="2800" b="1" u="sng">
                <a:solidFill>
                  <a:srgbClr val="FF0000"/>
                </a:solidFill>
                <a:latin typeface="楷体" panose="02010609060101010101" charset="-122"/>
                <a:ea typeface="楷体" panose="02010609060101010101" charset="-122"/>
                <a:sym typeface="+mn-ea"/>
              </a:rPr>
              <a:t>“</a:t>
            </a:r>
            <a:r>
              <a:rPr lang="zh-CN" altLang="en-US" sz="2800" b="1" u="sng">
                <a:solidFill>
                  <a:srgbClr val="FF0000"/>
                </a:solidFill>
                <a:latin typeface="楷体" panose="02010609060101010101" charset="-122"/>
                <a:ea typeface="楷体" panose="02010609060101010101" charset="-122"/>
                <a:sym typeface="+mn-ea"/>
              </a:rPr>
              <a:t>好比</a:t>
            </a:r>
            <a:r>
              <a:rPr lang="en-US" altLang="zh-CN" sz="2800" b="1" u="sng">
                <a:solidFill>
                  <a:srgbClr val="FF0000"/>
                </a:solidFill>
                <a:latin typeface="楷体" panose="02010609060101010101" charset="-122"/>
                <a:ea typeface="楷体" panose="02010609060101010101" charset="-122"/>
                <a:sym typeface="+mn-ea"/>
              </a:rPr>
              <a:t>”</a:t>
            </a:r>
            <a:endParaRPr lang="en-US" altLang="zh-CN" sz="2800" b="1" u="sng">
              <a:solidFill>
                <a:srgbClr val="FF0000"/>
              </a:solidFill>
              <a:latin typeface="楷体" panose="02010609060101010101" charset="-122"/>
              <a:ea typeface="楷体" panose="02010609060101010101" charset="-122"/>
              <a:sym typeface="+mn-ea"/>
            </a:endParaRPr>
          </a:p>
        </p:txBody>
      </p:sp>
      <p:sp>
        <p:nvSpPr>
          <p:cNvPr id="3" name="文本框 2"/>
          <p:cNvSpPr txBox="1"/>
          <p:nvPr/>
        </p:nvSpPr>
        <p:spPr>
          <a:xfrm>
            <a:off x="8314690" y="5384165"/>
            <a:ext cx="4178300" cy="583565"/>
          </a:xfrm>
          <a:prstGeom prst="rect">
            <a:avLst/>
          </a:prstGeom>
          <a:noFill/>
        </p:spPr>
        <p:txBody>
          <a:bodyPr wrap="square" rtlCol="0" anchor="t">
            <a:spAutoFit/>
          </a:bodyPr>
          <a:lstStyle/>
          <a:p>
            <a:r>
              <a:rPr lang="en-US" altLang="zh-CN" sz="3200" b="1" u="sng">
                <a:solidFill>
                  <a:srgbClr val="FF0000"/>
                </a:solidFill>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即使</a:t>
            </a:r>
            <a:r>
              <a:rPr lang="en-US" altLang="zh-CN" sz="3200" b="1" u="sng">
                <a:solidFill>
                  <a:srgbClr val="FF0000"/>
                </a:solidFill>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改为</a:t>
            </a:r>
            <a:r>
              <a:rPr lang="en-US" altLang="zh-CN" sz="3200" b="1" u="sng">
                <a:solidFill>
                  <a:srgbClr val="FF0000"/>
                </a:solidFill>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无论</a:t>
            </a:r>
            <a:r>
              <a:rPr lang="en-US" altLang="zh-CN" sz="3200" b="1" u="sng">
                <a:solidFill>
                  <a:srgbClr val="FF0000"/>
                </a:solidFill>
                <a:latin typeface="楷体" panose="02010609060101010101" charset="-122"/>
                <a:ea typeface="楷体" panose="02010609060101010101" charset="-122"/>
                <a:sym typeface="+mn-ea"/>
              </a:rPr>
              <a:t>”</a:t>
            </a:r>
            <a:endParaRPr lang="en-US" altLang="zh-CN" sz="3200" b="1" u="sng">
              <a:solidFill>
                <a:srgbClr val="FF0000"/>
              </a:solidFill>
              <a:latin typeface="楷体" panose="02010609060101010101" charset="-122"/>
              <a:ea typeface="楷体" panose="02010609060101010101" charset="-122"/>
              <a:sym typeface="+mn-ea"/>
            </a:endParaRPr>
          </a:p>
        </p:txBody>
      </p:sp>
      <p:sp>
        <p:nvSpPr>
          <p:cNvPr id="4" name="文本框 3"/>
          <p:cNvSpPr txBox="1"/>
          <p:nvPr/>
        </p:nvSpPr>
        <p:spPr>
          <a:xfrm>
            <a:off x="2130425" y="6243955"/>
            <a:ext cx="2562225" cy="521970"/>
          </a:xfrm>
          <a:prstGeom prst="rect">
            <a:avLst/>
          </a:prstGeom>
          <a:noFill/>
        </p:spPr>
        <p:txBody>
          <a:bodyPr wrap="square" rtlCol="0" anchor="t">
            <a:spAutoFit/>
          </a:bodyPr>
          <a:lstStyle/>
          <a:p>
            <a:r>
              <a:rPr lang="zh-CN" altLang="en-US" sz="2800" b="1" u="sng">
                <a:solidFill>
                  <a:srgbClr val="FF0000"/>
                </a:solidFill>
                <a:latin typeface="楷体" panose="02010609060101010101" charset="-122"/>
                <a:ea typeface="楷体" panose="02010609060101010101" charset="-122"/>
                <a:sym typeface="+mn-ea"/>
              </a:rPr>
              <a:t>可删去</a:t>
            </a:r>
            <a:r>
              <a:rPr lang="en-US" altLang="zh-CN" sz="2800" b="1" u="sng">
                <a:solidFill>
                  <a:srgbClr val="FF0000"/>
                </a:solidFill>
                <a:latin typeface="楷体" panose="02010609060101010101" charset="-122"/>
                <a:ea typeface="楷体" panose="02010609060101010101" charset="-122"/>
                <a:sym typeface="+mn-ea"/>
              </a:rPr>
              <a:t>“</a:t>
            </a:r>
            <a:r>
              <a:rPr lang="zh-CN" altLang="en-US" sz="2800" b="1" u="sng">
                <a:solidFill>
                  <a:srgbClr val="FF0000"/>
                </a:solidFill>
                <a:latin typeface="楷体" panose="02010609060101010101" charset="-122"/>
                <a:ea typeface="楷体" panose="02010609060101010101" charset="-122"/>
                <a:sym typeface="+mn-ea"/>
              </a:rPr>
              <a:t>使</a:t>
            </a:r>
            <a:r>
              <a:rPr lang="en-US" altLang="zh-CN" sz="2800" b="1" u="sng">
                <a:solidFill>
                  <a:srgbClr val="FF0000"/>
                </a:solidFill>
                <a:latin typeface="楷体" panose="02010609060101010101" charset="-122"/>
                <a:ea typeface="楷体" panose="02010609060101010101" charset="-122"/>
                <a:sym typeface="+mn-ea"/>
              </a:rPr>
              <a:t>”</a:t>
            </a:r>
            <a:endParaRPr lang="en-US" altLang="zh-CN" sz="2800" b="1" u="sng">
              <a:solidFill>
                <a:srgbClr val="FF0000"/>
              </a:solidFill>
              <a:latin typeface="楷体" panose="02010609060101010101" charset="-122"/>
              <a:ea typeface="楷体" panose="02010609060101010101" charset="-122"/>
              <a:sym typeface="+mn-ea"/>
            </a:endParaRPr>
          </a:p>
        </p:txBody>
      </p:sp>
      <p:sp>
        <p:nvSpPr>
          <p:cNvPr id="5" name="文本框 4"/>
          <p:cNvSpPr txBox="1"/>
          <p:nvPr/>
        </p:nvSpPr>
        <p:spPr>
          <a:xfrm>
            <a:off x="6932930" y="6182360"/>
            <a:ext cx="4615815" cy="583565"/>
          </a:xfrm>
          <a:prstGeom prst="rect">
            <a:avLst/>
          </a:prstGeom>
          <a:noFill/>
        </p:spPr>
        <p:txBody>
          <a:bodyPr wrap="square" rtlCol="0" anchor="t">
            <a:spAutoFit/>
          </a:bodyPr>
          <a:lstStyle/>
          <a:p>
            <a:r>
              <a:rPr lang="en-US" altLang="zh-CN" sz="3200" b="1" u="sng">
                <a:solidFill>
                  <a:srgbClr val="FF0000"/>
                </a:solidFill>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追逐</a:t>
            </a:r>
            <a:r>
              <a:rPr lang="en-US" altLang="zh-CN" sz="3200" b="1" u="sng">
                <a:solidFill>
                  <a:srgbClr val="FF0000"/>
                </a:solidFill>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改为</a:t>
            </a:r>
            <a:r>
              <a:rPr lang="en-US" altLang="zh-CN" sz="3200" b="1" u="sng">
                <a:solidFill>
                  <a:srgbClr val="FF0000"/>
                </a:solidFill>
                <a:latin typeface="楷体" panose="02010609060101010101" charset="-122"/>
                <a:ea typeface="楷体" panose="02010609060101010101" charset="-122"/>
                <a:sym typeface="+mn-ea"/>
              </a:rPr>
              <a:t>“</a:t>
            </a:r>
            <a:r>
              <a:rPr lang="zh-CN" altLang="en-US" sz="3200" b="1" u="sng">
                <a:solidFill>
                  <a:srgbClr val="FF0000"/>
                </a:solidFill>
                <a:latin typeface="楷体" panose="02010609060101010101" charset="-122"/>
                <a:ea typeface="楷体" panose="02010609060101010101" charset="-122"/>
                <a:sym typeface="+mn-ea"/>
              </a:rPr>
              <a:t>追捧</a:t>
            </a:r>
            <a:r>
              <a:rPr lang="en-US" altLang="zh-CN" sz="3200" b="1" u="sng">
                <a:solidFill>
                  <a:srgbClr val="FF0000"/>
                </a:solidFill>
                <a:latin typeface="楷体" panose="02010609060101010101" charset="-122"/>
                <a:ea typeface="楷体" panose="02010609060101010101" charset="-122"/>
                <a:sym typeface="+mn-ea"/>
              </a:rPr>
              <a:t>”</a:t>
            </a:r>
            <a:endParaRPr lang="en-US" altLang="zh-CN" sz="3200" b="1" u="sng">
              <a:solidFill>
                <a:srgbClr val="FF0000"/>
              </a:solidFill>
              <a:latin typeface="楷体" panose="02010609060101010101" charset="-122"/>
              <a:ea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61">
                                            <p:txEl>
                                              <p:pRg st="0" end="0"/>
                                            </p:txEl>
                                          </p:spTgt>
                                        </p:tgtEl>
                                        <p:attrNameLst>
                                          <p:attrName>style.visibility</p:attrName>
                                        </p:attrNameLst>
                                      </p:cBhvr>
                                      <p:to>
                                        <p:strVal val="visible"/>
                                      </p:to>
                                    </p:set>
                                    <p:anim calcmode="lin" valueType="num">
                                      <p:cBhvr additive="base">
                                        <p:cTn id="7" dur="500" fill="hold"/>
                                        <p:tgtEl>
                                          <p:spTgt spid="1946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6"/>
                                        </p:tgtEl>
                                        <p:attrNameLst>
                                          <p:attrName>style.visibility</p:attrName>
                                        </p:attrNameLst>
                                      </p:cBhvr>
                                      <p:to>
                                        <p:strVal val="visible"/>
                                      </p:to>
                                    </p:set>
                                    <p:anim calcmode="lin" valueType="num">
                                      <p:cBhvr additive="base">
                                        <p:cTn id="13" dur="500" fill="hold"/>
                                        <p:tgtEl>
                                          <p:spTgt spid="33796"/>
                                        </p:tgtEl>
                                        <p:attrNameLst>
                                          <p:attrName>ppt_x</p:attrName>
                                        </p:attrNameLst>
                                      </p:cBhvr>
                                      <p:tavLst>
                                        <p:tav tm="0">
                                          <p:val>
                                            <p:strVal val="#ppt_x"/>
                                          </p:val>
                                        </p:tav>
                                        <p:tav tm="100000">
                                          <p:val>
                                            <p:strVal val="#ppt_x"/>
                                          </p:val>
                                        </p:tav>
                                      </p:tavLst>
                                    </p:anim>
                                    <p:anim calcmode="lin" valueType="num">
                                      <p:cBhvr additive="base">
                                        <p:cTn id="14"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7"/>
                                        </p:tgtEl>
                                        <p:attrNameLst>
                                          <p:attrName>style.visibility</p:attrName>
                                        </p:attrNameLst>
                                      </p:cBhvr>
                                      <p:to>
                                        <p:strVal val="visible"/>
                                      </p:to>
                                    </p:set>
                                    <p:anim calcmode="lin" valueType="num">
                                      <p:cBhvr additive="base">
                                        <p:cTn id="19" dur="500" fill="hold"/>
                                        <p:tgtEl>
                                          <p:spTgt spid="33797"/>
                                        </p:tgtEl>
                                        <p:attrNameLst>
                                          <p:attrName>ppt_x</p:attrName>
                                        </p:attrNameLst>
                                      </p:cBhvr>
                                      <p:tavLst>
                                        <p:tav tm="0">
                                          <p:val>
                                            <p:strVal val="#ppt_x"/>
                                          </p:val>
                                        </p:tav>
                                        <p:tav tm="100000">
                                          <p:val>
                                            <p:strVal val="#ppt_x"/>
                                          </p:val>
                                        </p:tav>
                                      </p:tavLst>
                                    </p:anim>
                                    <p:anim calcmode="lin" valueType="num">
                                      <p:cBhvr additive="base">
                                        <p:cTn id="20"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798"/>
                                        </p:tgtEl>
                                        <p:attrNameLst>
                                          <p:attrName>style.visibility</p:attrName>
                                        </p:attrNameLst>
                                      </p:cBhvr>
                                      <p:to>
                                        <p:strVal val="visible"/>
                                      </p:to>
                                    </p:set>
                                    <p:anim calcmode="lin" valueType="num">
                                      <p:cBhvr additive="base">
                                        <p:cTn id="25" dur="500" fill="hold"/>
                                        <p:tgtEl>
                                          <p:spTgt spid="33798"/>
                                        </p:tgtEl>
                                        <p:attrNameLst>
                                          <p:attrName>ppt_x</p:attrName>
                                        </p:attrNameLst>
                                      </p:cBhvr>
                                      <p:tavLst>
                                        <p:tav tm="0">
                                          <p:val>
                                            <p:strVal val="#ppt_x"/>
                                          </p:val>
                                        </p:tav>
                                        <p:tav tm="100000">
                                          <p:val>
                                            <p:strVal val="#ppt_x"/>
                                          </p:val>
                                        </p:tav>
                                      </p:tavLst>
                                    </p:anim>
                                    <p:anim calcmode="lin" valueType="num">
                                      <p:cBhvr additive="base">
                                        <p:cTn id="26"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p:bldP spid="33797" grpId="0"/>
      <p:bldP spid="33798" grpId="0"/>
      <p:bldP spid="2" grpId="0"/>
      <p:bldP spid="3" grpId="0"/>
      <p:bldP spid="4" grpId="0"/>
      <p:bldP spid="5"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文本占位符 34817"/>
          <p:cNvSpPr>
            <a:spLocks noGrp="1"/>
          </p:cNvSpPr>
          <p:nvPr>
            <p:ph idx="1"/>
          </p:nvPr>
        </p:nvSpPr>
        <p:spPr>
          <a:xfrm>
            <a:off x="-635" y="0"/>
            <a:ext cx="12192635" cy="6858000"/>
          </a:xfrm>
        </p:spPr>
        <p:txBody>
          <a:bodyPr anchor="t" anchorCtr="0"/>
          <a:lstStyle/>
          <a:p>
            <a:pPr marL="0" indent="0">
              <a:buNone/>
            </a:pPr>
            <a:r>
              <a:rPr lang="zh-CN" altLang="en-US" sz="3600" b="1">
                <a:solidFill>
                  <a:schemeClr val="tx1"/>
                </a:solidFill>
                <a:latin typeface="微软雅黑" panose="020b0503020204020204" charset="-122"/>
                <a:ea typeface="微软雅黑" panose="020b0503020204020204" charset="-122"/>
              </a:rPr>
              <a:t>14 下面语段画线处都有语病，请改正过来。</a:t>
            </a:r>
            <a:r>
              <a:rPr lang="zh-CN" altLang="en-US" sz="3600" b="1">
                <a:solidFill>
                  <a:schemeClr val="tx1"/>
                </a:solidFill>
                <a:latin typeface="楷体" panose="02010609060101010101" charset="-122"/>
                <a:ea typeface="楷体" panose="02010609060101010101" charset="-122"/>
                <a:cs typeface="楷体" panose="02010609060101010101" charset="-122"/>
              </a:rPr>
              <a:t>           </a:t>
            </a: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marL="0" indent="0">
              <a:buNone/>
            </a:pPr>
            <a:r>
              <a:rPr lang="zh-CN" altLang="en-US" sz="3600" b="1">
                <a:solidFill>
                  <a:schemeClr val="tx1"/>
                </a:solidFill>
                <a:latin typeface="楷体" panose="02010609060101010101" charset="-122"/>
                <a:ea typeface="楷体" panose="02010609060101010101" charset="-122"/>
                <a:cs typeface="楷体" panose="02010609060101010101" charset="-122"/>
              </a:rPr>
              <a:t> </a:t>
            </a:r>
            <a:r>
              <a:rPr lang="en-US" altLang="zh-CN" sz="3600" b="1">
                <a:solidFill>
                  <a:schemeClr val="tx1"/>
                </a:solidFill>
                <a:latin typeface="楷体" panose="02010609060101010101" charset="-122"/>
                <a:ea typeface="楷体" panose="02010609060101010101" charset="-122"/>
                <a:cs typeface="楷体" panose="02010609060101010101" charset="-122"/>
              </a:rPr>
              <a:t>  </a:t>
            </a:r>
            <a:r>
              <a:rPr lang="zh-CN" altLang="en-US" sz="4000" b="1">
                <a:solidFill>
                  <a:schemeClr val="tx1"/>
                </a:solidFill>
                <a:latin typeface="楷体" panose="02010609060101010101" charset="-122"/>
                <a:ea typeface="楷体" panose="02010609060101010101" charset="-122"/>
                <a:cs typeface="楷体" panose="02010609060101010101" charset="-122"/>
              </a:rPr>
              <a:t>每年</a:t>
            </a:r>
            <a:r>
              <a:rPr lang="en-US" altLang="zh-CN" sz="4000" b="1">
                <a:solidFill>
                  <a:schemeClr val="tx1"/>
                </a:solidFill>
                <a:latin typeface="楷体" panose="02010609060101010101" charset="-122"/>
                <a:ea typeface="楷体" panose="02010609060101010101" charset="-122"/>
                <a:cs typeface="楷体" panose="02010609060101010101" charset="-122"/>
              </a:rPr>
              <a:t>4</a:t>
            </a:r>
            <a:r>
              <a:rPr lang="zh-CN" altLang="en-US" sz="4000" b="1">
                <a:solidFill>
                  <a:schemeClr val="tx1"/>
                </a:solidFill>
                <a:latin typeface="楷体" panose="02010609060101010101" charset="-122"/>
                <a:ea typeface="楷体" panose="02010609060101010101" charset="-122"/>
                <a:cs typeface="楷体" panose="02010609060101010101" charset="-122"/>
              </a:rPr>
              <a:t>月</a:t>
            </a:r>
            <a:r>
              <a:rPr lang="en-US" altLang="zh-CN" sz="4000" b="1">
                <a:solidFill>
                  <a:schemeClr val="tx1"/>
                </a:solidFill>
                <a:latin typeface="楷体" panose="02010609060101010101" charset="-122"/>
                <a:ea typeface="楷体" panose="02010609060101010101" charset="-122"/>
                <a:cs typeface="楷体" panose="02010609060101010101" charset="-122"/>
              </a:rPr>
              <a:t>23</a:t>
            </a:r>
            <a:r>
              <a:rPr lang="zh-CN" altLang="en-US" sz="4000" b="1">
                <a:solidFill>
                  <a:schemeClr val="tx1"/>
                </a:solidFill>
                <a:latin typeface="楷体" panose="02010609060101010101" charset="-122"/>
                <a:ea typeface="楷体" panose="02010609060101010101" charset="-122"/>
                <a:cs typeface="楷体" panose="02010609060101010101" charset="-122"/>
              </a:rPr>
              <a:t>日是世界读书日， </a:t>
            </a:r>
            <a:r>
              <a:rPr lang="en-US" altLang="zh-CN" sz="4000" b="1" u="sng">
                <a:solidFill>
                  <a:schemeClr val="tx1"/>
                </a:solidFill>
                <a:latin typeface="楷体" panose="02010609060101010101" charset="-122"/>
                <a:ea typeface="楷体" panose="02010609060101010101" charset="-122"/>
                <a:cs typeface="楷体" panose="02010609060101010101" charset="-122"/>
              </a:rPr>
              <a:t>①</a:t>
            </a:r>
            <a:r>
              <a:rPr lang="zh-CN" altLang="en-US" sz="4000" b="1" u="sng">
                <a:solidFill>
                  <a:schemeClr val="tx1"/>
                </a:solidFill>
                <a:latin typeface="楷体" panose="02010609060101010101" charset="-122"/>
                <a:ea typeface="楷体" panose="02010609060101010101" charset="-122"/>
                <a:cs typeface="楷体" panose="02010609060101010101" charset="-122"/>
              </a:rPr>
              <a:t>许多国家在这一天开展全民丰富多样的阅读活动</a:t>
            </a:r>
            <a:r>
              <a:rPr lang="zh-CN" altLang="en-US" sz="4000" b="1">
                <a:solidFill>
                  <a:schemeClr val="tx1"/>
                </a:solidFill>
                <a:latin typeface="楷体" panose="02010609060101010101" charset="-122"/>
                <a:ea typeface="楷体" panose="02010609060101010101" charset="-122"/>
                <a:cs typeface="楷体" panose="02010609060101010101" charset="-122"/>
              </a:rPr>
              <a:t>。今年“两会”期间， </a:t>
            </a:r>
            <a:r>
              <a:rPr lang="en-US" altLang="zh-CN" sz="4000" b="1" u="sng">
                <a:solidFill>
                  <a:schemeClr val="tx1"/>
                </a:solidFill>
                <a:latin typeface="楷体" panose="02010609060101010101" charset="-122"/>
                <a:ea typeface="楷体" panose="02010609060101010101" charset="-122"/>
                <a:cs typeface="楷体" panose="02010609060101010101" charset="-122"/>
              </a:rPr>
              <a:t>②</a:t>
            </a:r>
            <a:r>
              <a:rPr lang="zh-CN" altLang="en-US" sz="4000" b="1" u="sng">
                <a:solidFill>
                  <a:schemeClr val="tx1"/>
                </a:solidFill>
                <a:latin typeface="楷体" panose="02010609060101010101" charset="-122"/>
                <a:ea typeface="楷体" panose="02010609060101010101" charset="-122"/>
                <a:cs typeface="楷体" panose="02010609060101010101" charset="-122"/>
              </a:rPr>
              <a:t>全国政协委员李东东建议尽快创办“国家读书节”</a:t>
            </a:r>
            <a:r>
              <a:rPr lang="zh-CN" altLang="en-US" sz="4000" b="1">
                <a:solidFill>
                  <a:schemeClr val="tx1"/>
                </a:solidFill>
                <a:latin typeface="楷体" panose="02010609060101010101" charset="-122"/>
                <a:ea typeface="楷体" panose="02010609060101010101" charset="-122"/>
                <a:cs typeface="楷体" panose="02010609060101010101" charset="-122"/>
              </a:rPr>
              <a:t>，</a:t>
            </a:r>
            <a:r>
              <a:rPr lang="zh-CN" altLang="en-US" sz="4000" b="1" u="sng">
                <a:latin typeface="楷体" panose="02010609060101010101" charset="-122"/>
                <a:ea typeface="楷体" panose="02010609060101010101" charset="-122"/>
                <a:cs typeface="楷体" panose="02010609060101010101" charset="-122"/>
                <a:sym typeface="+mn-ea"/>
              </a:rPr>
              <a:t>  </a:t>
            </a:r>
            <a:r>
              <a:rPr lang="en-US" altLang="zh-CN" sz="4000" b="1" u="sng">
                <a:latin typeface="楷体" panose="02010609060101010101" charset="-122"/>
                <a:ea typeface="楷体" panose="02010609060101010101" charset="-122"/>
                <a:cs typeface="楷体" panose="02010609060101010101" charset="-122"/>
                <a:sym typeface="+mn-ea"/>
              </a:rPr>
              <a:t>③</a:t>
            </a:r>
            <a:r>
              <a:rPr lang="zh-CN" altLang="en-US" sz="4000" b="1" u="sng">
                <a:latin typeface="楷体" panose="02010609060101010101" charset="-122"/>
                <a:ea typeface="楷体" panose="02010609060101010101" charset="-122"/>
                <a:cs typeface="楷体" panose="02010609060101010101" charset="-122"/>
                <a:sym typeface="+mn-ea"/>
              </a:rPr>
              <a:t>在全社会范围内营造鼓励读书、热爱读书、以读书为荣，</a:t>
            </a:r>
            <a:r>
              <a:rPr lang="zh-CN" altLang="en-US" sz="4000" b="1">
                <a:latin typeface="楷体" panose="02010609060101010101" charset="-122"/>
                <a:ea typeface="楷体" panose="02010609060101010101" charset="-122"/>
                <a:cs typeface="楷体" panose="02010609060101010101" charset="-122"/>
                <a:sym typeface="+mn-ea"/>
              </a:rPr>
              <a:t>从而提高国民素质。李东东说， </a:t>
            </a:r>
            <a:r>
              <a:rPr lang="en-US" altLang="zh-CN" sz="4000" b="1" u="sng">
                <a:latin typeface="楷体" panose="02010609060101010101" charset="-122"/>
                <a:ea typeface="楷体" panose="02010609060101010101" charset="-122"/>
                <a:cs typeface="楷体" panose="02010609060101010101" charset="-122"/>
                <a:sym typeface="+mn-ea"/>
              </a:rPr>
              <a:t>④</a:t>
            </a:r>
            <a:r>
              <a:rPr lang="zh-CN" altLang="en-US" sz="4000" b="1" u="sng">
                <a:latin typeface="楷体" panose="02010609060101010101" charset="-122"/>
                <a:ea typeface="楷体" panose="02010609060101010101" charset="-122"/>
                <a:cs typeface="楷体" panose="02010609060101010101" charset="-122"/>
                <a:sym typeface="+mn-ea"/>
              </a:rPr>
              <a:t>历史经验证明，每当经济发展遇到艰难的困境时，</a:t>
            </a:r>
            <a:r>
              <a:rPr lang="zh-CN" altLang="en-US" sz="4000" b="1">
                <a:latin typeface="楷体" panose="02010609060101010101" charset="-122"/>
                <a:ea typeface="楷体" panose="02010609060101010101" charset="-122"/>
                <a:cs typeface="楷体" panose="02010609060101010101" charset="-122"/>
                <a:sym typeface="+mn-ea"/>
              </a:rPr>
              <a:t>民众心灵更加需要慰藉，学习欲求也会更加强烈。</a:t>
            </a:r>
            <a:endParaRPr lang="zh-CN" altLang="en-US" sz="4000" b="1">
              <a:latin typeface="楷体" panose="02010609060101010101" charset="-122"/>
              <a:ea typeface="楷体" panose="02010609060101010101" charset="-122"/>
              <a:cs typeface="楷体" panose="02010609060101010101" charset="-122"/>
            </a:endParaRPr>
          </a:p>
          <a:p>
            <a:pPr marL="0" indent="0">
              <a:buNone/>
            </a:pPr>
            <a:endParaRPr lang="zh-CN" altLang="en-US" sz="3600" b="1">
              <a:solidFill>
                <a:schemeClr val="tx1"/>
              </a:solidFill>
              <a:latin typeface="楷体" panose="02010609060101010101" charset="-122"/>
              <a:ea typeface="楷体" panose="02010609060101010101" charset="-122"/>
              <a:cs typeface="楷体" panose="02010609060101010101" charset="-122"/>
            </a:endParaRPr>
          </a:p>
          <a:p>
            <a:pPr marL="0" indent="0">
              <a:buNone/>
            </a:pPr>
            <a:endParaRPr lang="zh-CN" altLang="en-US" sz="3600" b="1">
              <a:solidFill>
                <a:schemeClr val="tx1"/>
              </a:solidFill>
              <a:latin typeface="楷体" panose="02010609060101010101" charset="-122"/>
              <a:ea typeface="楷体" panose="02010609060101010101" charset="-122"/>
              <a:cs typeface="楷体" panose="02010609060101010101" charset="-122"/>
            </a:endParaRPr>
          </a:p>
        </p:txBody>
      </p:sp>
      <p:sp>
        <p:nvSpPr>
          <p:cNvPr id="34819" name="矩形 34818"/>
          <p:cNvSpPr/>
          <p:nvPr/>
        </p:nvSpPr>
        <p:spPr>
          <a:xfrm>
            <a:off x="0" y="4612005"/>
            <a:ext cx="4965065" cy="645160"/>
          </a:xfrm>
          <a:prstGeom prst="rect">
            <a:avLst/>
          </a:prstGeom>
          <a:noFill/>
          <a:ln w="9525">
            <a:noFill/>
          </a:ln>
        </p:spPr>
        <p:txBody>
          <a:bodyPr wrap="square" anchor="t" anchorCtr="0">
            <a:spAutoFit/>
          </a:bodyPr>
          <a:lstStyle/>
          <a:p>
            <a:r>
              <a:rPr lang="zh-CN" altLang="en-US" sz="3600" b="1">
                <a:solidFill>
                  <a:schemeClr val="accent2"/>
                </a:solidFill>
                <a:latin typeface="Arial" panose="020b0604020202020204" pitchFamily="34" charset="0"/>
                <a:ea typeface="宋体" panose="02010600030101010101" pitchFamily="2" charset="-122"/>
              </a:rPr>
              <a:t>提示： </a:t>
            </a:r>
            <a:r>
              <a:rPr lang="en-US" altLang="zh-CN" sz="3600" b="1">
                <a:solidFill>
                  <a:schemeClr val="accent2"/>
                </a:solidFill>
                <a:latin typeface="Arial" panose="020b0604020202020204" pitchFamily="34" charset="0"/>
                <a:ea typeface="宋体" panose="02010600030101010101" pitchFamily="2" charset="-122"/>
              </a:rPr>
              <a:t>①</a:t>
            </a:r>
            <a:r>
              <a:rPr lang="zh-CN" altLang="en-US" sz="3600" b="1">
                <a:solidFill>
                  <a:schemeClr val="accent2"/>
                </a:solidFill>
                <a:latin typeface="Arial" panose="020b0604020202020204" pitchFamily="34" charset="0"/>
                <a:ea typeface="宋体" panose="02010600030101010101" pitchFamily="2" charset="-122"/>
              </a:rPr>
              <a:t>语序不当</a:t>
            </a:r>
            <a:endParaRPr lang="zh-CN" altLang="en-US" sz="3600" b="1" u="sng">
              <a:latin typeface="Arial" panose="020b0604020202020204" pitchFamily="34" charset="0"/>
              <a:ea typeface="宋体" panose="02010600030101010101" pitchFamily="2" charset="-122"/>
            </a:endParaRPr>
          </a:p>
        </p:txBody>
      </p:sp>
      <p:sp>
        <p:nvSpPr>
          <p:cNvPr id="34820" name="矩形 34819"/>
          <p:cNvSpPr/>
          <p:nvPr/>
        </p:nvSpPr>
        <p:spPr>
          <a:xfrm>
            <a:off x="1524635" y="5257165"/>
            <a:ext cx="9149080" cy="645160"/>
          </a:xfrm>
          <a:prstGeom prst="rect">
            <a:avLst/>
          </a:prstGeom>
          <a:noFill/>
          <a:ln w="9525">
            <a:noFill/>
          </a:ln>
        </p:spPr>
        <p:txBody>
          <a:bodyPr wrap="square" anchor="t" anchorCtr="0">
            <a:spAutoFit/>
          </a:bodyPr>
          <a:lstStyle/>
          <a:p>
            <a:r>
              <a:rPr lang="en-US" altLang="zh-CN" sz="3600" b="1">
                <a:solidFill>
                  <a:schemeClr val="accent2"/>
                </a:solidFill>
                <a:latin typeface="Arial" panose="020b0604020202020204" pitchFamily="34" charset="0"/>
                <a:ea typeface="宋体" panose="02010600030101010101" pitchFamily="2" charset="-122"/>
              </a:rPr>
              <a:t>②</a:t>
            </a:r>
            <a:r>
              <a:rPr lang="zh-CN" altLang="en-US" sz="3600" b="1">
                <a:solidFill>
                  <a:schemeClr val="accent2"/>
                </a:solidFill>
                <a:latin typeface="Arial" panose="020b0604020202020204" pitchFamily="34" charset="0"/>
                <a:ea typeface="宋体" panose="02010600030101010101" pitchFamily="2" charset="-122"/>
              </a:rPr>
              <a:t>搭配不当；</a:t>
            </a:r>
            <a:endParaRPr lang="zh-CN" altLang="en-US" sz="3600" b="1" u="sng">
              <a:latin typeface="Arial" panose="020b0604020202020204" pitchFamily="34" charset="0"/>
              <a:ea typeface="宋体" panose="02010600030101010101" pitchFamily="2" charset="-122"/>
            </a:endParaRPr>
          </a:p>
        </p:txBody>
      </p:sp>
      <p:sp>
        <p:nvSpPr>
          <p:cNvPr id="18436" name="矩形 18435"/>
          <p:cNvSpPr/>
          <p:nvPr/>
        </p:nvSpPr>
        <p:spPr>
          <a:xfrm>
            <a:off x="1423035" y="5680075"/>
            <a:ext cx="11613515" cy="706755"/>
          </a:xfrm>
          <a:prstGeom prst="rect">
            <a:avLst/>
          </a:prstGeom>
          <a:noFill/>
          <a:ln w="9525">
            <a:noFill/>
          </a:ln>
        </p:spPr>
        <p:txBody>
          <a:bodyPr wrap="square" anchor="t" anchorCtr="0">
            <a:spAutoFit/>
          </a:bodyPr>
          <a:lstStyle/>
          <a:p>
            <a:r>
              <a:rPr lang="zh-CN" altLang="en-US" sz="3600" b="1">
                <a:solidFill>
                  <a:schemeClr val="accent2"/>
                </a:solidFill>
                <a:latin typeface="Arial" panose="020b0604020202020204" pitchFamily="34" charset="0"/>
                <a:ea typeface="宋体" panose="02010600030101010101" pitchFamily="2" charset="-122"/>
              </a:rPr>
              <a:t> </a:t>
            </a:r>
            <a:r>
              <a:rPr lang="en-US" altLang="zh-CN" sz="3600" b="1">
                <a:solidFill>
                  <a:schemeClr val="accent2"/>
                </a:solidFill>
                <a:latin typeface="Arial" panose="020b0604020202020204" pitchFamily="34" charset="0"/>
                <a:ea typeface="宋体" panose="02010600030101010101" pitchFamily="2" charset="-122"/>
              </a:rPr>
              <a:t>③ </a:t>
            </a:r>
            <a:r>
              <a:rPr lang="zh-CN" altLang="en-US" sz="3600" b="1">
                <a:solidFill>
                  <a:schemeClr val="accent2"/>
                </a:solidFill>
                <a:latin typeface="Arial" panose="020b0604020202020204" pitchFamily="34" charset="0"/>
                <a:ea typeface="宋体" panose="02010600030101010101" pitchFamily="2" charset="-122"/>
              </a:rPr>
              <a:t>成分残缺 </a:t>
            </a:r>
            <a:r>
              <a:rPr lang="zh-CN" altLang="en-US" sz="4000" b="1">
                <a:solidFill>
                  <a:schemeClr val="accent2"/>
                </a:solidFill>
                <a:latin typeface="Arial" panose="020b0604020202020204" pitchFamily="34" charset="0"/>
                <a:ea typeface="宋体" panose="02010600030101010101" pitchFamily="2" charset="-122"/>
              </a:rPr>
              <a:t> </a:t>
            </a:r>
            <a:endParaRPr lang="zh-CN" altLang="en-US" sz="3600" b="1" u="sng">
              <a:latin typeface="Arial" panose="020b0604020202020204" pitchFamily="34" charset="0"/>
              <a:ea typeface="宋体" panose="02010600030101010101" pitchFamily="2" charset="-122"/>
            </a:endParaRPr>
          </a:p>
        </p:txBody>
      </p:sp>
      <p:sp>
        <p:nvSpPr>
          <p:cNvPr id="18437" name="矩形 18436"/>
          <p:cNvSpPr/>
          <p:nvPr/>
        </p:nvSpPr>
        <p:spPr>
          <a:xfrm>
            <a:off x="1524635" y="6151245"/>
            <a:ext cx="3863340" cy="706755"/>
          </a:xfrm>
          <a:prstGeom prst="rect">
            <a:avLst/>
          </a:prstGeom>
          <a:noFill/>
          <a:ln w="9525">
            <a:noFill/>
          </a:ln>
        </p:spPr>
        <p:txBody>
          <a:bodyPr wrap="none" anchor="t" anchorCtr="0">
            <a:spAutoFit/>
          </a:bodyPr>
          <a:lstStyle/>
          <a:p>
            <a:r>
              <a:rPr lang="en-US" altLang="zh-CN" sz="4000" b="1">
                <a:solidFill>
                  <a:schemeClr val="accent2"/>
                </a:solidFill>
                <a:latin typeface="Arial" panose="020b0604020202020204" pitchFamily="34" charset="0"/>
                <a:ea typeface="宋体" panose="02010600030101010101" pitchFamily="2" charset="-122"/>
              </a:rPr>
              <a:t>④</a:t>
            </a:r>
            <a:r>
              <a:rPr lang="zh-CN" altLang="en-US" sz="4000" b="1">
                <a:solidFill>
                  <a:schemeClr val="accent2"/>
                </a:solidFill>
                <a:latin typeface="Arial" panose="020b0604020202020204" pitchFamily="34" charset="0"/>
                <a:ea typeface="宋体" panose="02010600030101010101" pitchFamily="2" charset="-122"/>
              </a:rPr>
              <a:t>语意重复        </a:t>
            </a:r>
            <a:endParaRPr lang="zh-CN" altLang="en-US" sz="4000" b="1">
              <a:solidFill>
                <a:schemeClr val="accent2"/>
              </a:solidFill>
              <a:latin typeface="Arial" panose="020b0604020202020204" pitchFamily="34" charset="0"/>
              <a:ea typeface="宋体" panose="02010600030101010101" pitchFamily="2" charset="-122"/>
            </a:endParaRPr>
          </a:p>
        </p:txBody>
      </p:sp>
      <p:sp>
        <p:nvSpPr>
          <p:cNvPr id="2" name="文本框 1"/>
          <p:cNvSpPr txBox="1"/>
          <p:nvPr/>
        </p:nvSpPr>
        <p:spPr>
          <a:xfrm>
            <a:off x="4510405" y="4639945"/>
            <a:ext cx="7011035" cy="645160"/>
          </a:xfrm>
          <a:prstGeom prst="rect">
            <a:avLst/>
          </a:prstGeom>
          <a:noFill/>
        </p:spPr>
        <p:txBody>
          <a:bodyPr wrap="square" rtlCol="0" anchor="t">
            <a:spAutoFit/>
          </a:bodyPr>
          <a:lstStyle/>
          <a:p>
            <a:r>
              <a:rPr lang="zh-CN" altLang="en-US" sz="3600" b="1">
                <a:solidFill>
                  <a:schemeClr val="accent2"/>
                </a:solidFill>
                <a:latin typeface="Arial" panose="020b0604020202020204" pitchFamily="34" charset="0"/>
                <a:ea typeface="宋体" panose="02010600030101010101" pitchFamily="2" charset="-122"/>
                <a:sym typeface="+mn-ea"/>
              </a:rPr>
              <a:t>“</a:t>
            </a:r>
            <a:r>
              <a:rPr lang="zh-CN" altLang="en-US" sz="3600" b="1" u="sng">
                <a:latin typeface="Arial" panose="020b0604020202020204" pitchFamily="34" charset="0"/>
                <a:ea typeface="宋体" panose="02010600030101010101" pitchFamily="2" charset="-122"/>
                <a:sym typeface="+mn-ea"/>
              </a:rPr>
              <a:t>全民”应调到“阅读”前面</a:t>
            </a:r>
            <a:endParaRPr lang="zh-CN" altLang="en-US" sz="3600"/>
          </a:p>
        </p:txBody>
      </p:sp>
      <p:sp>
        <p:nvSpPr>
          <p:cNvPr id="3" name="文本框 2"/>
          <p:cNvSpPr txBox="1"/>
          <p:nvPr/>
        </p:nvSpPr>
        <p:spPr>
          <a:xfrm>
            <a:off x="4739005" y="5257165"/>
            <a:ext cx="5934710" cy="645160"/>
          </a:xfrm>
          <a:prstGeom prst="rect">
            <a:avLst/>
          </a:prstGeom>
          <a:noFill/>
        </p:spPr>
        <p:txBody>
          <a:bodyPr wrap="square" rtlCol="0" anchor="t">
            <a:spAutoFit/>
          </a:bodyPr>
          <a:lstStyle/>
          <a:p>
            <a:r>
              <a:rPr lang="zh-CN" altLang="en-US" sz="3600" b="1">
                <a:solidFill>
                  <a:schemeClr val="accent2"/>
                </a:solidFill>
                <a:latin typeface="Arial" panose="020b0604020202020204" pitchFamily="34" charset="0"/>
                <a:ea typeface="宋体" panose="02010600030101010101" pitchFamily="2" charset="-122"/>
                <a:sym typeface="+mn-ea"/>
              </a:rPr>
              <a:t>“</a:t>
            </a:r>
            <a:r>
              <a:rPr lang="zh-CN" altLang="en-US" sz="3600" b="1" u="sng">
                <a:latin typeface="Arial" panose="020b0604020202020204" pitchFamily="34" charset="0"/>
                <a:ea typeface="宋体" panose="02010600030101010101" pitchFamily="2" charset="-122"/>
                <a:sym typeface="+mn-ea"/>
              </a:rPr>
              <a:t>创办”应改为“设立”</a:t>
            </a:r>
            <a:endParaRPr lang="zh-CN" altLang="en-US" sz="3600"/>
          </a:p>
        </p:txBody>
      </p:sp>
      <p:sp>
        <p:nvSpPr>
          <p:cNvPr id="4" name="文本框 3"/>
          <p:cNvSpPr txBox="1"/>
          <p:nvPr/>
        </p:nvSpPr>
        <p:spPr>
          <a:xfrm>
            <a:off x="4739005" y="5782945"/>
            <a:ext cx="7069455" cy="645160"/>
          </a:xfrm>
          <a:prstGeom prst="rect">
            <a:avLst/>
          </a:prstGeom>
          <a:noFill/>
        </p:spPr>
        <p:txBody>
          <a:bodyPr wrap="none" rtlCol="0" anchor="t">
            <a:spAutoFit/>
          </a:bodyPr>
          <a:lstStyle/>
          <a:p>
            <a:r>
              <a:rPr lang="zh-CN" altLang="en-US" sz="3600" b="1" u="sng">
                <a:latin typeface="Arial" panose="020b0604020202020204" pitchFamily="34" charset="0"/>
                <a:ea typeface="宋体" panose="02010600030101010101" pitchFamily="2" charset="-122"/>
                <a:sym typeface="+mn-ea"/>
              </a:rPr>
              <a:t>应在“为荣”后面添加“的氛围”</a:t>
            </a:r>
            <a:endParaRPr lang="zh-CN" altLang="en-US" sz="3600" b="1" u="sng">
              <a:latin typeface="Arial" panose="020b0604020202020204" pitchFamily="34" charset="0"/>
              <a:ea typeface="宋体" panose="02010600030101010101" pitchFamily="2" charset="-122"/>
              <a:sym typeface="+mn-ea"/>
            </a:endParaRPr>
          </a:p>
        </p:txBody>
      </p:sp>
      <p:sp>
        <p:nvSpPr>
          <p:cNvPr id="5" name="文本框 4"/>
          <p:cNvSpPr txBox="1"/>
          <p:nvPr/>
        </p:nvSpPr>
        <p:spPr>
          <a:xfrm>
            <a:off x="4965065" y="6320790"/>
            <a:ext cx="4109720" cy="645160"/>
          </a:xfrm>
          <a:prstGeom prst="rect">
            <a:avLst/>
          </a:prstGeom>
          <a:noFill/>
        </p:spPr>
        <p:txBody>
          <a:bodyPr wrap="none" rtlCol="0" anchor="t">
            <a:spAutoFit/>
          </a:bodyPr>
          <a:lstStyle/>
          <a:p>
            <a:r>
              <a:rPr lang="zh-CN" altLang="en-US" sz="3600" b="1">
                <a:solidFill>
                  <a:schemeClr val="accent2"/>
                </a:solidFill>
                <a:latin typeface="Arial" panose="020b0604020202020204" pitchFamily="34" charset="0"/>
                <a:ea typeface="宋体" panose="02010600030101010101" pitchFamily="2" charset="-122"/>
                <a:sym typeface="+mn-ea"/>
              </a:rPr>
              <a:t>可删去“</a:t>
            </a:r>
            <a:r>
              <a:rPr lang="zh-CN" altLang="en-US" sz="3600" b="1" u="sng">
                <a:latin typeface="Arial" panose="020b0604020202020204" pitchFamily="34" charset="0"/>
                <a:ea typeface="宋体" panose="02010600030101010101" pitchFamily="2" charset="-122"/>
                <a:sym typeface="+mn-ea"/>
              </a:rPr>
              <a:t>艰难的</a:t>
            </a:r>
            <a:r>
              <a:rPr lang="zh-CN" altLang="en-US" sz="3600" b="1">
                <a:solidFill>
                  <a:schemeClr val="accent2"/>
                </a:solidFill>
                <a:latin typeface="Arial" panose="020b0604020202020204" pitchFamily="34" charset="0"/>
                <a:ea typeface="宋体" panose="02010600030101010101" pitchFamily="2" charset="-122"/>
                <a:sym typeface="+mn-ea"/>
              </a:rPr>
              <a:t>”  </a:t>
            </a:r>
            <a:endParaRPr lang="zh-CN" altLang="en-US" sz="3600"/>
          </a:p>
        </p:txBody>
      </p:sp>
      <p:pic>
        <p:nvPicPr>
          <p:cNvPr id="34821" name="New picture"/>
          <p:cNvPicPr/>
          <p:nvPr/>
        </p:nvPicPr>
        <p:blipFill>
          <a:blip r:embed="rId2"/>
          <a:stretch>
            <a:fillRect/>
          </a:stretch>
        </p:blipFill>
        <p:spPr>
          <a:xfrm>
            <a:off x="12268200" y="11722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500" fill="hold"/>
                                        <p:tgtEl>
                                          <p:spTgt spid="34819"/>
                                        </p:tgtEl>
                                        <p:attrNameLst>
                                          <p:attrName>ppt_x</p:attrName>
                                        </p:attrNameLst>
                                      </p:cBhvr>
                                      <p:tavLst>
                                        <p:tav tm="0">
                                          <p:val>
                                            <p:strVal val="#ppt_x"/>
                                          </p:val>
                                        </p:tav>
                                        <p:tav tm="100000">
                                          <p:val>
                                            <p:strVal val="#ppt_x"/>
                                          </p:val>
                                        </p:tav>
                                      </p:tavLst>
                                    </p:anim>
                                    <p:anim calcmode="lin" valueType="num">
                                      <p:cBhvr additive="base">
                                        <p:cTn id="8" dur="500" fill="hold"/>
                                        <p:tgtEl>
                                          <p:spTgt spid="348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0"/>
                                        </p:tgtEl>
                                        <p:attrNameLst>
                                          <p:attrName>style.visibility</p:attrName>
                                        </p:attrNameLst>
                                      </p:cBhvr>
                                      <p:to>
                                        <p:strVal val="visible"/>
                                      </p:to>
                                    </p:set>
                                    <p:anim calcmode="lin" valueType="num">
                                      <p:cBhvr additive="base">
                                        <p:cTn id="13" dur="500" fill="hold"/>
                                        <p:tgtEl>
                                          <p:spTgt spid="34820"/>
                                        </p:tgtEl>
                                        <p:attrNameLst>
                                          <p:attrName>ppt_x</p:attrName>
                                        </p:attrNameLst>
                                      </p:cBhvr>
                                      <p:tavLst>
                                        <p:tav tm="0">
                                          <p:val>
                                            <p:strVal val="#ppt_x"/>
                                          </p:val>
                                        </p:tav>
                                        <p:tav tm="100000">
                                          <p:val>
                                            <p:strVal val="#ppt_x"/>
                                          </p:val>
                                        </p:tav>
                                      </p:tavLst>
                                    </p:anim>
                                    <p:anim calcmode="lin" valueType="num">
                                      <p:cBhvr additive="base">
                                        <p:cTn id="14" dur="500" fill="hold"/>
                                        <p:tgtEl>
                                          <p:spTgt spid="3482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6"/>
                                        </p:tgtEl>
                                        <p:attrNameLst>
                                          <p:attrName>style.visibility</p:attrName>
                                        </p:attrNameLst>
                                      </p:cBhvr>
                                      <p:to>
                                        <p:strVal val="visible"/>
                                      </p:to>
                                    </p:set>
                                    <p:anim calcmode="lin" valueType="num">
                                      <p:cBhvr additive="base">
                                        <p:cTn id="19" dur="500" fill="hold"/>
                                        <p:tgtEl>
                                          <p:spTgt spid="18436"/>
                                        </p:tgtEl>
                                        <p:attrNameLst>
                                          <p:attrName>ppt_x</p:attrName>
                                        </p:attrNameLst>
                                      </p:cBhvr>
                                      <p:tavLst>
                                        <p:tav tm="0">
                                          <p:val>
                                            <p:strVal val="#ppt_x"/>
                                          </p:val>
                                        </p:tav>
                                        <p:tav tm="100000">
                                          <p:val>
                                            <p:strVal val="#ppt_x"/>
                                          </p:val>
                                        </p:tav>
                                      </p:tavLst>
                                    </p:anim>
                                    <p:anim calcmode="lin" valueType="num">
                                      <p:cBhvr additive="base">
                                        <p:cTn id="20"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7"/>
                                        </p:tgtEl>
                                        <p:attrNameLst>
                                          <p:attrName>style.visibility</p:attrName>
                                        </p:attrNameLst>
                                      </p:cBhvr>
                                      <p:to>
                                        <p:strVal val="visible"/>
                                      </p:to>
                                    </p:set>
                                    <p:anim calcmode="lin" valueType="num">
                                      <p:cBhvr additive="base">
                                        <p:cTn id="25" dur="500" fill="hold"/>
                                        <p:tgtEl>
                                          <p:spTgt spid="18437"/>
                                        </p:tgtEl>
                                        <p:attrNameLst>
                                          <p:attrName>ppt_x</p:attrName>
                                        </p:attrNameLst>
                                      </p:cBhvr>
                                      <p:tavLst>
                                        <p:tav tm="0">
                                          <p:val>
                                            <p:strVal val="#ppt_x"/>
                                          </p:val>
                                        </p:tav>
                                        <p:tav tm="100000">
                                          <p:val>
                                            <p:strVal val="#ppt_x"/>
                                          </p:val>
                                        </p:tav>
                                      </p:tavLst>
                                    </p:anim>
                                    <p:anim calcmode="lin" valueType="num">
                                      <p:cBhvr additive="base">
                                        <p:cTn id="26"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0" grpId="0"/>
      <p:bldP spid="18436" grpId="0"/>
      <p:bldP spid="18437" grpId="0"/>
      <p:bldP spid="2" grpId="0"/>
      <p:bldP spid="3" grpId="0"/>
      <p:bldP spid="4"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1" name="标题 37889"/>
          <p:cNvSpPr>
            <a:spLocks noGrp="1"/>
          </p:cNvSpPr>
          <p:nvPr>
            <p:ph type="title"/>
          </p:nvPr>
        </p:nvSpPr>
        <p:spPr>
          <a:xfrm>
            <a:off x="1524000" y="0"/>
            <a:ext cx="7772400" cy="838200"/>
          </a:xfrm>
        </p:spPr>
        <p:txBody>
          <a:bodyPr anchor="ctr" anchorCtr="0"/>
          <a:lstStyle/>
          <a:p>
            <a:r>
              <a:rPr lang="en-US" altLang="zh-CN" sz="4000"/>
              <a:t>   </a:t>
            </a:r>
            <a:r>
              <a:rPr lang="zh-CN" altLang="en-US" sz="4000" b="1">
                <a:solidFill>
                  <a:srgbClr val="FF00FF"/>
                </a:solidFill>
              </a:rPr>
              <a:t>辨别修改病句的方法、步骤</a:t>
            </a:r>
            <a:endParaRPr lang="zh-CN" altLang="en-US" sz="4000" b="1">
              <a:solidFill>
                <a:srgbClr val="FF00FF"/>
              </a:solidFill>
            </a:endParaRPr>
          </a:p>
        </p:txBody>
      </p:sp>
      <p:sp>
        <p:nvSpPr>
          <p:cNvPr id="5122" name="文本占位符 37890"/>
          <p:cNvSpPr>
            <a:spLocks noGrp="1"/>
          </p:cNvSpPr>
          <p:nvPr>
            <p:ph idx="1"/>
          </p:nvPr>
        </p:nvSpPr>
        <p:spPr>
          <a:xfrm>
            <a:off x="120650" y="685800"/>
            <a:ext cx="11875135" cy="6400800"/>
          </a:xfrm>
        </p:spPr>
        <p:txBody>
          <a:bodyPr anchor="t" anchorCtr="0">
            <a:normAutofit lnSpcReduction="20000"/>
          </a:bodyPr>
          <a:lstStyle/>
          <a:p>
            <a:pPr fontAlgn="auto">
              <a:lnSpc>
                <a:spcPct val="100000"/>
              </a:lnSpc>
              <a:buNone/>
            </a:pPr>
            <a:r>
              <a:rPr lang="en-US" altLang="zh-CN" sz="800" b="1"/>
              <a:t>                                                       </a:t>
            </a:r>
            <a:r>
              <a:rPr lang="zh-CN" altLang="en-US" sz="4400" b="1">
                <a:solidFill>
                  <a:srgbClr val="FF0000"/>
                </a:solidFill>
              </a:rPr>
              <a:t>一读、二提、三改、四查</a:t>
            </a:r>
            <a:endParaRPr lang="zh-CN" altLang="en-US" sz="4400" b="1">
              <a:solidFill>
                <a:srgbClr val="FF0000"/>
              </a:solidFill>
            </a:endParaRPr>
          </a:p>
          <a:p>
            <a:pPr fontAlgn="auto">
              <a:lnSpc>
                <a:spcPct val="130000"/>
              </a:lnSpc>
              <a:buNone/>
            </a:pPr>
            <a:r>
              <a:rPr lang="zh-CN" altLang="en-US" sz="2800" b="1">
                <a:solidFill>
                  <a:srgbClr val="FF0000"/>
                </a:solidFill>
              </a:rPr>
              <a:t>    </a:t>
            </a:r>
            <a:r>
              <a:rPr lang="zh-CN" altLang="en-US" sz="4000" b="1">
                <a:solidFill>
                  <a:srgbClr val="FF0000"/>
                </a:solidFill>
              </a:rPr>
              <a:t>一读：    </a:t>
            </a:r>
            <a:r>
              <a:rPr lang="zh-CN" altLang="en-US" sz="4000" b="1"/>
              <a:t>借助语感找出病句，往往别扭的地方就是有语病的 。</a:t>
            </a:r>
            <a:endParaRPr lang="zh-CN" altLang="en-US" sz="4000" b="1"/>
          </a:p>
          <a:p>
            <a:pPr fontAlgn="auto">
              <a:lnSpc>
                <a:spcPct val="130000"/>
              </a:lnSpc>
              <a:buNone/>
            </a:pPr>
            <a:r>
              <a:rPr lang="zh-CN" altLang="en-US" sz="4000" b="1">
                <a:solidFill>
                  <a:srgbClr val="FF0000"/>
                </a:solidFill>
              </a:rPr>
              <a:t>    二提：</a:t>
            </a:r>
            <a:r>
              <a:rPr lang="zh-CN" altLang="en-US" sz="4000" b="1"/>
              <a:t>主干提取。从而辨析句子是否有错误。（抓主要动词）</a:t>
            </a:r>
            <a:endParaRPr lang="zh-CN" altLang="en-US" sz="4000" b="1"/>
          </a:p>
          <a:p>
            <a:pPr fontAlgn="auto">
              <a:lnSpc>
                <a:spcPct val="130000"/>
              </a:lnSpc>
              <a:buNone/>
            </a:pPr>
            <a:r>
              <a:rPr lang="zh-CN" altLang="en-US" sz="4000" b="1">
                <a:solidFill>
                  <a:srgbClr val="FF0000"/>
                </a:solidFill>
              </a:rPr>
              <a:t>    三改：</a:t>
            </a:r>
            <a:r>
              <a:rPr lang="zh-CN" altLang="en-US" sz="4400" b="1">
                <a:solidFill>
                  <a:srgbClr val="800000"/>
                </a:solidFill>
              </a:rPr>
              <a:t>增</a:t>
            </a:r>
            <a:r>
              <a:rPr lang="zh-CN" altLang="en-US" sz="4000" b="1">
                <a:solidFill>
                  <a:srgbClr val="800000"/>
                </a:solidFill>
              </a:rPr>
              <a:t>（</a:t>
            </a:r>
            <a:r>
              <a:rPr lang="zh-CN" altLang="en-US" sz="4000" b="1"/>
              <a:t>即增加缺少的成分）、</a:t>
            </a:r>
            <a:r>
              <a:rPr lang="zh-CN" altLang="en-US" sz="4400" b="1">
                <a:solidFill>
                  <a:srgbClr val="800000"/>
                </a:solidFill>
              </a:rPr>
              <a:t>删</a:t>
            </a:r>
            <a:r>
              <a:rPr lang="zh-CN" altLang="en-US" sz="4000" b="1"/>
              <a:t>（删去多余的部分）、</a:t>
            </a:r>
            <a:r>
              <a:rPr lang="zh-CN" altLang="en-US" sz="4400" b="1">
                <a:solidFill>
                  <a:srgbClr val="800000"/>
                </a:solidFill>
              </a:rPr>
              <a:t>调</a:t>
            </a:r>
            <a:r>
              <a:rPr lang="zh-CN" altLang="en-US" sz="4000" b="1">
                <a:solidFill>
                  <a:srgbClr val="800000"/>
                </a:solidFill>
              </a:rPr>
              <a:t>（</a:t>
            </a:r>
            <a:r>
              <a:rPr lang="zh-CN" altLang="en-US" sz="4000" b="1"/>
              <a:t>调整字词顺序）、</a:t>
            </a:r>
            <a:r>
              <a:rPr lang="zh-CN" altLang="en-US" sz="4400" b="1">
                <a:solidFill>
                  <a:srgbClr val="800000"/>
                </a:solidFill>
              </a:rPr>
              <a:t>换</a:t>
            </a:r>
            <a:r>
              <a:rPr lang="zh-CN" altLang="en-US" sz="4000" b="1"/>
              <a:t>（更换字词）。</a:t>
            </a:r>
            <a:endParaRPr lang="zh-CN" altLang="en-US" sz="4000" b="1"/>
          </a:p>
          <a:p>
            <a:pPr fontAlgn="auto">
              <a:lnSpc>
                <a:spcPct val="130000"/>
              </a:lnSpc>
              <a:buNone/>
            </a:pPr>
            <a:r>
              <a:rPr lang="zh-CN" altLang="en-US" sz="4000" b="1">
                <a:solidFill>
                  <a:srgbClr val="FF0000"/>
                </a:solidFill>
              </a:rPr>
              <a:t>    四查：</a:t>
            </a:r>
            <a:r>
              <a:rPr lang="zh-CN" altLang="en-US" sz="4000" b="1"/>
              <a:t>进行复查（是否通顺、有无新语病）。</a:t>
            </a:r>
            <a:endParaRPr lang="zh-CN" altLang="en-US" sz="4000" b="1"/>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73990" y="0"/>
            <a:ext cx="10515600" cy="1325563"/>
          </a:xfrm>
        </p:spPr>
        <p:txBody>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3"/>
          <p:cNvSpPr/>
          <p:nvPr>
            <p:ph idx="1"/>
          </p:nvPr>
        </p:nvSpPr>
        <p:spPr>
          <a:xfrm>
            <a:off x="219710" y="951865"/>
            <a:ext cx="11751945" cy="4954905"/>
          </a:xfrm>
        </p:spPr>
        <p:txBody>
          <a:bodyPr>
            <a:normAutofit lnSpcReduction="10000"/>
          </a:bodyPr>
          <a:lstStyle/>
          <a:p>
            <a:pPr marL="0" indent="0">
              <a:buNone/>
            </a:pPr>
            <a:r>
              <a:rPr lang="zh-CN" altLang="en-US" sz="3600" b="1">
                <a:sym typeface="+mn-ea"/>
              </a:rPr>
              <a:t>判断下面句子是否正确并说明理由。</a:t>
            </a:r>
            <a:endParaRPr lang="zh-CN" altLang="en-US" sz="3600" b="1"/>
          </a:p>
          <a:p>
            <a:pPr marL="0" indent="0">
              <a:buNone/>
            </a:pPr>
            <a:r>
              <a:rPr lang="en-US" altLang="zh-CN" sz="3600" b="1"/>
              <a:t>A </a:t>
            </a:r>
            <a:r>
              <a:rPr lang="zh-CN" altLang="en-US" sz="3600" b="1"/>
              <a:t>班长办事很武断，从不犹犹豫豫。</a:t>
            </a:r>
            <a:endParaRPr lang="zh-CN" altLang="en-US" sz="3600" b="1"/>
          </a:p>
          <a:p>
            <a:pPr marL="0" indent="0">
              <a:buNone/>
            </a:pPr>
            <a:r>
              <a:rPr lang="en-US" altLang="zh-CN" sz="3600" b="1"/>
              <a:t>B  </a:t>
            </a:r>
            <a:r>
              <a:rPr lang="zh-CN" altLang="en-US" sz="3600" b="1"/>
              <a:t>我的学习成绩不太好，但是，班主任却一直袒护我的自尊心，鼓励我奋进。</a:t>
            </a:r>
            <a:endParaRPr lang="zh-CN" altLang="en-US" sz="3600" b="1"/>
          </a:p>
          <a:p>
            <a:pPr marL="0" indent="0">
              <a:buNone/>
            </a:pPr>
            <a:r>
              <a:rPr lang="en-US" altLang="zh-CN" sz="3600" b="1"/>
              <a:t>C </a:t>
            </a:r>
            <a:r>
              <a:rPr lang="zh-CN" altLang="en-US" sz="3600" b="1"/>
              <a:t>即使</a:t>
            </a:r>
            <a:r>
              <a:rPr lang="en-US" altLang="zh-CN" sz="3600" b="1"/>
              <a:t>日本政府一再美化侵略行径,</a:t>
            </a:r>
            <a:r>
              <a:rPr lang="zh-CN" altLang="en-US" sz="3600" b="1"/>
              <a:t>也</a:t>
            </a:r>
            <a:r>
              <a:rPr lang="en-US" altLang="zh-CN" sz="3600" b="1"/>
              <a:t>不能掩盖历史真相</a:t>
            </a:r>
            <a:r>
              <a:rPr lang="zh-CN" altLang="en-US" sz="3600" b="1"/>
              <a:t>。</a:t>
            </a:r>
            <a:endParaRPr lang="zh-CN" altLang="en-US" sz="3600" b="1"/>
          </a:p>
          <a:p>
            <a:pPr marL="0" indent="0">
              <a:buNone/>
            </a:pPr>
            <a:r>
              <a:rPr lang="en-US" altLang="zh-CN" sz="3600" b="1"/>
              <a:t>D 在校运会上我们班的长跑健将李明首当其冲越过终点，为我们班争了光。</a:t>
            </a:r>
            <a:endParaRPr lang="en-US" altLang="zh-CN" sz="3600" b="1"/>
          </a:p>
          <a:p>
            <a:pPr marL="0" indent="0">
              <a:buNone/>
            </a:pPr>
            <a:endParaRPr lang="zh-CN" altLang="en-US" sz="3600" b="1">
              <a:sym typeface="+mn-ea"/>
            </a:endParaRPr>
          </a:p>
        </p:txBody>
      </p:sp>
      <p:sp>
        <p:nvSpPr>
          <p:cNvPr id="3" name="文本框 2"/>
          <p:cNvSpPr txBox="1"/>
          <p:nvPr/>
        </p:nvSpPr>
        <p:spPr>
          <a:xfrm>
            <a:off x="7448550" y="183515"/>
            <a:ext cx="4367530" cy="768350"/>
          </a:xfrm>
          <a:prstGeom prst="rect">
            <a:avLst/>
          </a:prstGeom>
          <a:noFill/>
        </p:spPr>
        <p:txBody>
          <a:bodyPr wrap="none" rtlCol="0" anchor="t">
            <a:spAutoFit/>
          </a:bodyPr>
          <a:lstStyle/>
          <a:p>
            <a:r>
              <a:rPr lang="en-US" altLang="zh-CN" sz="3200" b="1">
                <a:solidFill>
                  <a:schemeClr val="tx1"/>
                </a:solidFill>
                <a:sym typeface="+mn-ea"/>
              </a:rPr>
              <a:t>ABD</a:t>
            </a:r>
            <a:r>
              <a:rPr lang="zh-CN" altLang="en-US" sz="3200" b="1">
                <a:solidFill>
                  <a:schemeClr val="tx1"/>
                </a:solidFill>
                <a:sym typeface="+mn-ea"/>
              </a:rPr>
              <a:t>都属于</a:t>
            </a:r>
            <a:r>
              <a:rPr lang="zh-CN" altLang="en-US" sz="4400" b="1">
                <a:solidFill>
                  <a:srgbClr val="FF0000"/>
                </a:solidFill>
                <a:sym typeface="+mn-ea"/>
              </a:rPr>
              <a:t>用词不当</a:t>
            </a:r>
            <a:endParaRPr lang="zh-CN" altLang="en-US" sz="4400" b="1">
              <a:solidFill>
                <a:srgbClr val="FF0000"/>
              </a:solidFill>
              <a:sym typeface="+mn-ea"/>
            </a:endParaRPr>
          </a:p>
        </p:txBody>
      </p:sp>
      <p:sp>
        <p:nvSpPr>
          <p:cNvPr id="5" name="文本框 4"/>
          <p:cNvSpPr txBox="1"/>
          <p:nvPr/>
        </p:nvSpPr>
        <p:spPr>
          <a:xfrm>
            <a:off x="219710" y="4633595"/>
            <a:ext cx="11423015" cy="1938020"/>
          </a:xfrm>
          <a:prstGeom prst="rect">
            <a:avLst/>
          </a:prstGeom>
          <a:noFill/>
        </p:spPr>
        <p:txBody>
          <a:bodyPr wrap="square" rtlCol="0" anchor="t">
            <a:spAutoFit/>
          </a:bodyPr>
          <a:lstStyle/>
          <a:p>
            <a:pPr marL="0" indent="0">
              <a:buNone/>
            </a:pPr>
            <a:r>
              <a:rPr lang="zh-CN" altLang="en-US" sz="4000" b="1">
                <a:solidFill>
                  <a:srgbClr val="002060"/>
                </a:solidFill>
                <a:sym typeface="+mn-ea"/>
              </a:rPr>
              <a:t>解析：</a:t>
            </a:r>
            <a:r>
              <a:rPr lang="en-US" altLang="zh-CN" sz="4000" b="1">
                <a:solidFill>
                  <a:srgbClr val="FF0000"/>
                </a:solidFill>
                <a:sym typeface="+mn-ea"/>
              </a:rPr>
              <a:t>C</a:t>
            </a:r>
            <a:r>
              <a:rPr lang="zh-CN" altLang="en-US" sz="4000" b="1">
                <a:solidFill>
                  <a:srgbClr val="FF0000"/>
                </a:solidFill>
                <a:sym typeface="+mn-ea"/>
              </a:rPr>
              <a:t>项正确</a:t>
            </a:r>
            <a:r>
              <a:rPr lang="zh-CN" altLang="en-US" sz="4000" b="1">
                <a:solidFill>
                  <a:srgbClr val="002060"/>
                </a:solidFill>
                <a:sym typeface="+mn-ea"/>
              </a:rPr>
              <a:t>。</a:t>
            </a:r>
            <a:r>
              <a:rPr lang="en-US" altLang="zh-CN" sz="4000" b="1">
                <a:solidFill>
                  <a:srgbClr val="002060"/>
                </a:solidFill>
                <a:sym typeface="+mn-ea"/>
              </a:rPr>
              <a:t>A</a:t>
            </a:r>
            <a:r>
              <a:rPr lang="zh-CN" altLang="en-US" sz="4000" b="1">
                <a:solidFill>
                  <a:srgbClr val="002060"/>
                </a:solidFill>
                <a:sym typeface="+mn-ea"/>
              </a:rPr>
              <a:t>项</a:t>
            </a:r>
            <a:r>
              <a:rPr lang="en-US" altLang="zh-CN" sz="4000" b="1">
                <a:solidFill>
                  <a:srgbClr val="002060"/>
                </a:solidFill>
                <a:sym typeface="+mn-ea"/>
              </a:rPr>
              <a:t>“</a:t>
            </a:r>
            <a:r>
              <a:rPr lang="zh-CN" altLang="en-US" sz="4000" b="1">
                <a:solidFill>
                  <a:srgbClr val="002060"/>
                </a:solidFill>
                <a:sym typeface="+mn-ea"/>
              </a:rPr>
              <a:t>武断</a:t>
            </a:r>
            <a:r>
              <a:rPr lang="en-US" altLang="zh-CN" sz="4000" b="1">
                <a:solidFill>
                  <a:srgbClr val="002060"/>
                </a:solidFill>
                <a:sym typeface="+mn-ea"/>
              </a:rPr>
              <a:t>”</a:t>
            </a:r>
            <a:r>
              <a:rPr lang="zh-CN" altLang="en-US" sz="4000" b="1">
                <a:solidFill>
                  <a:srgbClr val="002060"/>
                </a:solidFill>
                <a:sym typeface="+mn-ea"/>
              </a:rPr>
              <a:t>应为</a:t>
            </a:r>
            <a:r>
              <a:rPr lang="en-US" altLang="zh-CN" sz="4000" b="1">
                <a:solidFill>
                  <a:srgbClr val="002060"/>
                </a:solidFill>
                <a:sym typeface="+mn-ea"/>
              </a:rPr>
              <a:t>“</a:t>
            </a:r>
            <a:r>
              <a:rPr lang="zh-CN" altLang="en-US" sz="4000" b="1">
                <a:solidFill>
                  <a:srgbClr val="002060"/>
                </a:solidFill>
                <a:sym typeface="+mn-ea"/>
              </a:rPr>
              <a:t>果断</a:t>
            </a:r>
            <a:r>
              <a:rPr lang="en-US" altLang="zh-CN" sz="4000" b="1">
                <a:solidFill>
                  <a:srgbClr val="002060"/>
                </a:solidFill>
                <a:sym typeface="+mn-ea"/>
              </a:rPr>
              <a:t>”</a:t>
            </a:r>
            <a:r>
              <a:rPr lang="zh-CN" altLang="en-US" sz="4000" b="1">
                <a:solidFill>
                  <a:srgbClr val="002060"/>
                </a:solidFill>
                <a:sym typeface="+mn-ea"/>
              </a:rPr>
              <a:t>；</a:t>
            </a:r>
            <a:endParaRPr lang="zh-CN" altLang="en-US" sz="4000" b="1">
              <a:solidFill>
                <a:srgbClr val="002060"/>
              </a:solidFill>
              <a:sym typeface="+mn-ea"/>
            </a:endParaRPr>
          </a:p>
          <a:p>
            <a:pPr marL="0" indent="0">
              <a:buNone/>
            </a:pPr>
            <a:r>
              <a:rPr lang="en-US" altLang="zh-CN" sz="4000" b="1">
                <a:solidFill>
                  <a:srgbClr val="002060"/>
                </a:solidFill>
                <a:sym typeface="+mn-ea"/>
              </a:rPr>
              <a:t>B</a:t>
            </a:r>
            <a:r>
              <a:rPr lang="zh-CN" altLang="en-US" sz="4000" b="1">
                <a:solidFill>
                  <a:srgbClr val="002060"/>
                </a:solidFill>
                <a:sym typeface="+mn-ea"/>
              </a:rPr>
              <a:t>项</a:t>
            </a:r>
            <a:r>
              <a:rPr lang="en-US" altLang="zh-CN" sz="4000" b="1">
                <a:solidFill>
                  <a:srgbClr val="002060"/>
                </a:solidFill>
                <a:sym typeface="+mn-ea"/>
              </a:rPr>
              <a:t>“</a:t>
            </a:r>
            <a:r>
              <a:rPr lang="zh-CN" altLang="en-US" sz="4000" b="1">
                <a:solidFill>
                  <a:srgbClr val="002060"/>
                </a:solidFill>
                <a:sym typeface="+mn-ea"/>
              </a:rPr>
              <a:t>袒护</a:t>
            </a:r>
            <a:r>
              <a:rPr lang="en-US" altLang="zh-CN" sz="4000" b="1">
                <a:solidFill>
                  <a:srgbClr val="002060"/>
                </a:solidFill>
                <a:sym typeface="+mn-ea"/>
              </a:rPr>
              <a:t>”</a:t>
            </a:r>
            <a:r>
              <a:rPr lang="zh-CN" altLang="en-US" sz="4000" b="1">
                <a:solidFill>
                  <a:srgbClr val="002060"/>
                </a:solidFill>
                <a:sym typeface="+mn-ea"/>
              </a:rPr>
              <a:t>应为</a:t>
            </a:r>
            <a:r>
              <a:rPr lang="en-US" altLang="zh-CN" sz="4000" b="1">
                <a:solidFill>
                  <a:srgbClr val="002060"/>
                </a:solidFill>
                <a:sym typeface="+mn-ea"/>
              </a:rPr>
              <a:t>“</a:t>
            </a:r>
            <a:r>
              <a:rPr lang="zh-CN" altLang="en-US" sz="4000" b="1">
                <a:solidFill>
                  <a:srgbClr val="002060"/>
                </a:solidFill>
                <a:sym typeface="+mn-ea"/>
              </a:rPr>
              <a:t>保护</a:t>
            </a:r>
            <a:r>
              <a:rPr lang="en-US" altLang="zh-CN" sz="4000" b="1">
                <a:solidFill>
                  <a:srgbClr val="002060"/>
                </a:solidFill>
                <a:sym typeface="+mn-ea"/>
              </a:rPr>
              <a:t>”</a:t>
            </a:r>
            <a:r>
              <a:rPr lang="zh-CN" altLang="en-US" sz="4000" b="1">
                <a:solidFill>
                  <a:srgbClr val="002060"/>
                </a:solidFill>
                <a:sym typeface="+mn-ea"/>
              </a:rPr>
              <a:t>；</a:t>
            </a:r>
            <a:endParaRPr lang="zh-CN" altLang="en-US" sz="4000" b="1">
              <a:solidFill>
                <a:srgbClr val="002060"/>
              </a:solidFill>
              <a:sym typeface="+mn-ea"/>
            </a:endParaRPr>
          </a:p>
          <a:p>
            <a:pPr marL="0" indent="0">
              <a:buNone/>
            </a:pPr>
            <a:r>
              <a:rPr lang="en-US" altLang="zh-CN" sz="4000" b="1">
                <a:solidFill>
                  <a:srgbClr val="002060"/>
                </a:solidFill>
                <a:sym typeface="+mn-ea"/>
              </a:rPr>
              <a:t>D</a:t>
            </a:r>
            <a:r>
              <a:rPr lang="zh-CN" altLang="en-US" sz="4000" b="1">
                <a:solidFill>
                  <a:srgbClr val="002060"/>
                </a:solidFill>
                <a:sym typeface="+mn-ea"/>
              </a:rPr>
              <a:t>项</a:t>
            </a:r>
            <a:r>
              <a:rPr lang="en-US" altLang="zh-CN" sz="4000" b="1">
                <a:solidFill>
                  <a:srgbClr val="002060"/>
                </a:solidFill>
                <a:sym typeface="+mn-ea"/>
              </a:rPr>
              <a:t>“</a:t>
            </a:r>
            <a:r>
              <a:rPr lang="zh-CN" altLang="en-US" sz="4000" b="1">
                <a:solidFill>
                  <a:srgbClr val="002060"/>
                </a:solidFill>
                <a:sym typeface="+mn-ea"/>
              </a:rPr>
              <a:t>首当其冲</a:t>
            </a:r>
            <a:r>
              <a:rPr lang="en-US" altLang="zh-CN" sz="4000" b="1">
                <a:solidFill>
                  <a:srgbClr val="002060"/>
                </a:solidFill>
                <a:sym typeface="+mn-ea"/>
              </a:rPr>
              <a:t>”</a:t>
            </a:r>
            <a:r>
              <a:rPr lang="zh-CN" altLang="en-US" sz="4000" b="1">
                <a:solidFill>
                  <a:srgbClr val="002060"/>
                </a:solidFill>
                <a:sym typeface="+mn-ea"/>
              </a:rPr>
              <a:t>应为</a:t>
            </a:r>
            <a:r>
              <a:rPr lang="en-US" altLang="zh-CN" sz="4000" b="1">
                <a:solidFill>
                  <a:srgbClr val="002060"/>
                </a:solidFill>
                <a:sym typeface="+mn-ea"/>
              </a:rPr>
              <a:t>“</a:t>
            </a:r>
            <a:r>
              <a:rPr lang="zh-CN" altLang="en-US" sz="4000" b="1">
                <a:solidFill>
                  <a:srgbClr val="002060"/>
                </a:solidFill>
                <a:sym typeface="+mn-ea"/>
              </a:rPr>
              <a:t>一马当先</a:t>
            </a:r>
            <a:r>
              <a:rPr lang="en-US" altLang="zh-CN" sz="4000" b="1">
                <a:solidFill>
                  <a:srgbClr val="002060"/>
                </a:solidFill>
                <a:sym typeface="+mn-ea"/>
              </a:rPr>
              <a:t>”</a:t>
            </a:r>
            <a:r>
              <a:rPr lang="zh-CN" altLang="en-US" sz="4000" b="1">
                <a:solidFill>
                  <a:srgbClr val="002060"/>
                </a:solidFill>
                <a:sym typeface="+mn-ea"/>
              </a:rPr>
              <a:t>。</a:t>
            </a:r>
            <a:endParaRPr lang="zh-CN" altLang="en-US" sz="40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1325880"/>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自己分析下面病句存在的问题并修改。</a:t>
            </a:r>
            <a:br>
              <a:rPr lang="zh-CN" altLang="en-US" b="1"/>
            </a:br>
            <a:endParaRPr lang="zh-CN" altLang="en-US"/>
          </a:p>
        </p:txBody>
      </p:sp>
      <p:sp>
        <p:nvSpPr>
          <p:cNvPr id="3" name="内容占位符 2"/>
          <p:cNvSpPr>
            <a:spLocks noGrp="1"/>
          </p:cNvSpPr>
          <p:nvPr>
            <p:ph idx="1"/>
          </p:nvPr>
        </p:nvSpPr>
        <p:spPr>
          <a:xfrm>
            <a:off x="114300" y="761365"/>
            <a:ext cx="11872595" cy="5030470"/>
          </a:xfrm>
        </p:spPr>
        <p:txBody>
          <a:bodyPr>
            <a:normAutofit lnSpcReduction="10000"/>
          </a:bodyPr>
          <a:lstStyle/>
          <a:p>
            <a:pPr marL="0" indent="0" fontAlgn="auto">
              <a:lnSpc>
                <a:spcPct val="100000"/>
              </a:lnSpc>
              <a:buNone/>
            </a:pPr>
            <a:r>
              <a:rPr lang="en-US" altLang="zh-CN" sz="4000" b="1">
                <a:solidFill>
                  <a:schemeClr val="tx1"/>
                </a:solidFill>
              </a:rPr>
              <a:t>A </a:t>
            </a:r>
            <a:r>
              <a:rPr lang="zh-CN" altLang="en-US" sz="4000" b="1">
                <a:solidFill>
                  <a:schemeClr val="tx1"/>
                </a:solidFill>
              </a:rPr>
              <a:t>他的</a:t>
            </a:r>
            <a:r>
              <a:rPr lang="en-US" altLang="zh-CN" sz="4000" b="1">
                <a:solidFill>
                  <a:schemeClr val="tx1"/>
                </a:solidFill>
              </a:rPr>
              <a:t>提的建议很正确，大家都附和他。</a:t>
            </a:r>
            <a:endParaRPr lang="en-US" altLang="zh-CN" sz="4000" b="1">
              <a:solidFill>
                <a:schemeClr val="tx1"/>
              </a:solidFill>
            </a:endParaRPr>
          </a:p>
          <a:p>
            <a:pPr marL="0" indent="0" fontAlgn="auto">
              <a:lnSpc>
                <a:spcPct val="100000"/>
              </a:lnSpc>
              <a:buNone/>
            </a:pPr>
            <a:r>
              <a:rPr lang="en-US" altLang="zh-CN" sz="4000" b="1">
                <a:solidFill>
                  <a:schemeClr val="tx1"/>
                </a:solidFill>
              </a:rPr>
              <a:t>B 那次唐老师耐心地开导我，我非常感动，一直耿耿于怀 。</a:t>
            </a:r>
            <a:endParaRPr lang="en-US" altLang="zh-CN" sz="4000" b="1">
              <a:solidFill>
                <a:schemeClr val="tx1"/>
              </a:solidFill>
            </a:endParaRPr>
          </a:p>
          <a:p>
            <a:pPr marL="0" indent="0" fontAlgn="auto">
              <a:lnSpc>
                <a:spcPct val="100000"/>
              </a:lnSpc>
              <a:buNone/>
            </a:pPr>
            <a:r>
              <a:rPr lang="en-US" altLang="zh-CN" sz="4000" b="1">
                <a:solidFill>
                  <a:schemeClr val="tx1"/>
                </a:solidFill>
              </a:rPr>
              <a:t>C 缺乏长远的规划,缺乏创新精神,都会障碍企业的健康发展</a:t>
            </a:r>
            <a:endParaRPr lang="en-US" altLang="zh-CN" sz="4000" b="1">
              <a:solidFill>
                <a:schemeClr val="tx1"/>
              </a:solidFill>
            </a:endParaRPr>
          </a:p>
          <a:p>
            <a:pPr marL="0" indent="0" fontAlgn="auto">
              <a:lnSpc>
                <a:spcPct val="100000"/>
              </a:lnSpc>
              <a:buNone/>
            </a:pPr>
            <a:r>
              <a:rPr lang="en-US" altLang="zh-CN" sz="4000" b="1">
                <a:solidFill>
                  <a:schemeClr val="tx1"/>
                </a:solidFill>
              </a:rPr>
              <a:t>D 即使</a:t>
            </a:r>
            <a:r>
              <a:rPr lang="zh-CN" altLang="en-US" sz="4000" b="1">
                <a:solidFill>
                  <a:schemeClr val="tx1"/>
                </a:solidFill>
              </a:rPr>
              <a:t>老师</a:t>
            </a:r>
            <a:r>
              <a:rPr lang="en-US" altLang="zh-CN" sz="4000" b="1">
                <a:solidFill>
                  <a:schemeClr val="tx1"/>
                </a:solidFill>
              </a:rPr>
              <a:t>一再</a:t>
            </a:r>
            <a:r>
              <a:rPr lang="zh-CN" altLang="en-US" sz="4000" b="1">
                <a:solidFill>
                  <a:schemeClr val="tx1"/>
                </a:solidFill>
              </a:rPr>
              <a:t>强调做完作业要仔细检查</a:t>
            </a:r>
            <a:r>
              <a:rPr lang="en-US" altLang="zh-CN" sz="4000" b="1">
                <a:solidFill>
                  <a:schemeClr val="tx1"/>
                </a:solidFill>
              </a:rPr>
              <a:t>,但是不能</a:t>
            </a:r>
            <a:r>
              <a:rPr lang="zh-CN" altLang="en-US" sz="4000" b="1">
                <a:solidFill>
                  <a:schemeClr val="tx1"/>
                </a:solidFill>
              </a:rPr>
              <a:t>完全杜绝粗心大意导致的失误。</a:t>
            </a:r>
            <a:endParaRPr lang="zh-CN" altLang="en-US" sz="4000" b="1">
              <a:solidFill>
                <a:schemeClr val="tx1"/>
              </a:solidFill>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5" name="文本框 4"/>
          <p:cNvSpPr txBox="1"/>
          <p:nvPr/>
        </p:nvSpPr>
        <p:spPr>
          <a:xfrm>
            <a:off x="204470" y="5055870"/>
            <a:ext cx="11423015" cy="1845310"/>
          </a:xfrm>
          <a:prstGeom prst="rect">
            <a:avLst/>
          </a:prstGeom>
          <a:noFill/>
        </p:spPr>
        <p:txBody>
          <a:bodyPr wrap="square" rtlCol="0" anchor="t">
            <a:spAutoFit/>
          </a:bodyPr>
          <a:lstStyle/>
          <a:p>
            <a:pPr marL="0" indent="0">
              <a:buNone/>
            </a:pPr>
            <a:r>
              <a:rPr lang="zh-CN" altLang="en-US" sz="3800" b="1">
                <a:solidFill>
                  <a:srgbClr val="002060"/>
                </a:solidFill>
                <a:sym typeface="+mn-ea"/>
              </a:rPr>
              <a:t>解析：</a:t>
            </a:r>
            <a:r>
              <a:rPr lang="en-US" altLang="zh-CN" sz="3800" b="1">
                <a:solidFill>
                  <a:srgbClr val="002060"/>
                </a:solidFill>
                <a:sym typeface="+mn-ea"/>
              </a:rPr>
              <a:t>A</a:t>
            </a:r>
            <a:r>
              <a:rPr lang="zh-CN" altLang="en-US" sz="3800" b="1">
                <a:solidFill>
                  <a:srgbClr val="002060"/>
                </a:solidFill>
                <a:sym typeface="+mn-ea"/>
              </a:rPr>
              <a:t>项</a:t>
            </a:r>
            <a:r>
              <a:rPr lang="en-US" altLang="zh-CN" sz="3800" b="1">
                <a:solidFill>
                  <a:srgbClr val="002060"/>
                </a:solidFill>
                <a:sym typeface="+mn-ea"/>
              </a:rPr>
              <a:t>“</a:t>
            </a:r>
            <a:r>
              <a:rPr lang="zh-CN" altLang="en-US" sz="3800" b="1">
                <a:solidFill>
                  <a:srgbClr val="002060"/>
                </a:solidFill>
                <a:sym typeface="+mn-ea"/>
              </a:rPr>
              <a:t>附和</a:t>
            </a:r>
            <a:r>
              <a:rPr lang="en-US" altLang="zh-CN" sz="3800" b="1">
                <a:solidFill>
                  <a:srgbClr val="002060"/>
                </a:solidFill>
                <a:sym typeface="+mn-ea"/>
              </a:rPr>
              <a:t>”</a:t>
            </a:r>
            <a:r>
              <a:rPr lang="zh-CN" altLang="en-US" sz="3800" b="1">
                <a:solidFill>
                  <a:srgbClr val="002060"/>
                </a:solidFill>
                <a:sym typeface="+mn-ea"/>
              </a:rPr>
              <a:t>应为</a:t>
            </a:r>
            <a:r>
              <a:rPr lang="en-US" altLang="zh-CN" sz="3800" b="1">
                <a:solidFill>
                  <a:srgbClr val="002060"/>
                </a:solidFill>
                <a:sym typeface="+mn-ea"/>
              </a:rPr>
              <a:t>“</a:t>
            </a:r>
            <a:r>
              <a:rPr lang="zh-CN" altLang="en-US" sz="3800" b="1">
                <a:solidFill>
                  <a:srgbClr val="002060"/>
                </a:solidFill>
                <a:sym typeface="+mn-ea"/>
              </a:rPr>
              <a:t>赞同</a:t>
            </a:r>
            <a:r>
              <a:rPr lang="en-US" altLang="zh-CN" sz="3800" b="1">
                <a:solidFill>
                  <a:srgbClr val="002060"/>
                </a:solidFill>
                <a:sym typeface="+mn-ea"/>
              </a:rPr>
              <a:t>”</a:t>
            </a:r>
            <a:r>
              <a:rPr lang="zh-CN" altLang="en-US" sz="3800" b="1">
                <a:solidFill>
                  <a:srgbClr val="002060"/>
                </a:solidFill>
                <a:sym typeface="+mn-ea"/>
              </a:rPr>
              <a:t>；</a:t>
            </a:r>
            <a:r>
              <a:rPr lang="en-US" altLang="zh-CN" sz="3800" b="1">
                <a:solidFill>
                  <a:srgbClr val="002060"/>
                </a:solidFill>
                <a:sym typeface="+mn-ea"/>
              </a:rPr>
              <a:t>B</a:t>
            </a:r>
            <a:r>
              <a:rPr lang="zh-CN" altLang="en-US" sz="3800" b="1">
                <a:solidFill>
                  <a:srgbClr val="002060"/>
                </a:solidFill>
                <a:sym typeface="+mn-ea"/>
              </a:rPr>
              <a:t>项</a:t>
            </a:r>
            <a:r>
              <a:rPr lang="en-US" altLang="zh-CN" sz="3800" b="1">
                <a:solidFill>
                  <a:srgbClr val="002060"/>
                </a:solidFill>
                <a:sym typeface="+mn-ea"/>
              </a:rPr>
              <a:t>“</a:t>
            </a:r>
            <a:r>
              <a:rPr lang="zh-CN" altLang="en-US" sz="3800" b="1">
                <a:solidFill>
                  <a:srgbClr val="002060"/>
                </a:solidFill>
                <a:sym typeface="+mn-ea"/>
              </a:rPr>
              <a:t>耿耿于怀</a:t>
            </a:r>
            <a:r>
              <a:rPr lang="en-US" altLang="zh-CN" sz="3800" b="1">
                <a:solidFill>
                  <a:srgbClr val="002060"/>
                </a:solidFill>
                <a:sym typeface="+mn-ea"/>
              </a:rPr>
              <a:t>”</a:t>
            </a:r>
            <a:r>
              <a:rPr lang="zh-CN" altLang="en-US" sz="3800" b="1">
                <a:solidFill>
                  <a:srgbClr val="002060"/>
                </a:solidFill>
                <a:sym typeface="+mn-ea"/>
              </a:rPr>
              <a:t>应为</a:t>
            </a:r>
            <a:r>
              <a:rPr lang="en-US" altLang="zh-CN" sz="3800" b="1">
                <a:solidFill>
                  <a:srgbClr val="002060"/>
                </a:solidFill>
                <a:sym typeface="+mn-ea"/>
              </a:rPr>
              <a:t>“</a:t>
            </a:r>
            <a:r>
              <a:rPr lang="zh-CN" altLang="en-US" sz="3800" b="1">
                <a:solidFill>
                  <a:srgbClr val="002060"/>
                </a:solidFill>
                <a:sym typeface="+mn-ea"/>
              </a:rPr>
              <a:t>不能忘怀</a:t>
            </a:r>
            <a:r>
              <a:rPr lang="en-US" altLang="zh-CN" sz="3800" b="1">
                <a:solidFill>
                  <a:srgbClr val="002060"/>
                </a:solidFill>
                <a:sym typeface="+mn-ea"/>
              </a:rPr>
              <a:t>”</a:t>
            </a:r>
            <a:r>
              <a:rPr lang="zh-CN" altLang="en-US" sz="3800" b="1">
                <a:solidFill>
                  <a:srgbClr val="002060"/>
                </a:solidFill>
                <a:sym typeface="+mn-ea"/>
              </a:rPr>
              <a:t>；</a:t>
            </a:r>
            <a:r>
              <a:rPr lang="en-US" altLang="zh-CN" sz="3800" b="1">
                <a:solidFill>
                  <a:srgbClr val="002060"/>
                </a:solidFill>
                <a:sym typeface="+mn-ea"/>
              </a:rPr>
              <a:t> C</a:t>
            </a:r>
            <a:r>
              <a:rPr lang="zh-CN" altLang="en-US" sz="3800" b="1">
                <a:solidFill>
                  <a:srgbClr val="002060"/>
                </a:solidFill>
                <a:sym typeface="+mn-ea"/>
              </a:rPr>
              <a:t>项</a:t>
            </a:r>
            <a:r>
              <a:rPr lang="en-US" altLang="zh-CN" sz="3800" b="1">
                <a:solidFill>
                  <a:srgbClr val="002060"/>
                </a:solidFill>
                <a:sym typeface="+mn-ea"/>
              </a:rPr>
              <a:t>“</a:t>
            </a:r>
            <a:r>
              <a:rPr lang="zh-CN" altLang="en-US" sz="3800" b="1">
                <a:solidFill>
                  <a:srgbClr val="002060"/>
                </a:solidFill>
                <a:sym typeface="+mn-ea"/>
              </a:rPr>
              <a:t>障碍</a:t>
            </a:r>
            <a:r>
              <a:rPr lang="en-US" altLang="zh-CN" sz="3800" b="1">
                <a:solidFill>
                  <a:srgbClr val="002060"/>
                </a:solidFill>
                <a:sym typeface="+mn-ea"/>
              </a:rPr>
              <a:t>”</a:t>
            </a:r>
            <a:r>
              <a:rPr lang="zh-CN" altLang="en-US" sz="3800" b="1">
                <a:solidFill>
                  <a:srgbClr val="002060"/>
                </a:solidFill>
                <a:sym typeface="+mn-ea"/>
              </a:rPr>
              <a:t>应为</a:t>
            </a:r>
            <a:r>
              <a:rPr lang="en-US" altLang="zh-CN" sz="3800" b="1">
                <a:solidFill>
                  <a:srgbClr val="002060"/>
                </a:solidFill>
                <a:sym typeface="+mn-ea"/>
              </a:rPr>
              <a:t>“</a:t>
            </a:r>
            <a:r>
              <a:rPr lang="zh-CN" altLang="en-US" sz="3800" b="1">
                <a:solidFill>
                  <a:srgbClr val="002060"/>
                </a:solidFill>
                <a:sym typeface="+mn-ea"/>
              </a:rPr>
              <a:t>阻碍</a:t>
            </a:r>
            <a:r>
              <a:rPr lang="en-US" altLang="zh-CN" sz="3800" b="1">
                <a:solidFill>
                  <a:srgbClr val="002060"/>
                </a:solidFill>
                <a:sym typeface="+mn-ea"/>
              </a:rPr>
              <a:t>”</a:t>
            </a:r>
            <a:r>
              <a:rPr lang="zh-CN" altLang="en-US" sz="3800" b="1">
                <a:solidFill>
                  <a:srgbClr val="002060"/>
                </a:solidFill>
                <a:sym typeface="+mn-ea"/>
              </a:rPr>
              <a:t>；</a:t>
            </a:r>
            <a:endParaRPr lang="zh-CN" altLang="en-US" sz="3800" b="1">
              <a:solidFill>
                <a:srgbClr val="002060"/>
              </a:solidFill>
              <a:sym typeface="+mn-ea"/>
            </a:endParaRPr>
          </a:p>
          <a:p>
            <a:pPr marL="0" indent="0">
              <a:buNone/>
            </a:pPr>
            <a:r>
              <a:rPr lang="en-US" altLang="zh-CN" sz="3800" b="1">
                <a:solidFill>
                  <a:srgbClr val="002060"/>
                </a:solidFill>
                <a:sym typeface="+mn-ea"/>
              </a:rPr>
              <a:t>D</a:t>
            </a:r>
            <a:r>
              <a:rPr lang="zh-CN" altLang="en-US" sz="3800" b="1">
                <a:solidFill>
                  <a:srgbClr val="002060"/>
                </a:solidFill>
                <a:sym typeface="+mn-ea"/>
              </a:rPr>
              <a:t>项</a:t>
            </a:r>
            <a:r>
              <a:rPr lang="en-US" altLang="zh-CN" sz="3800" b="1">
                <a:solidFill>
                  <a:srgbClr val="002060"/>
                </a:solidFill>
                <a:sym typeface="+mn-ea"/>
              </a:rPr>
              <a:t>“</a:t>
            </a:r>
            <a:r>
              <a:rPr lang="zh-CN" altLang="en-US" sz="3800" b="1">
                <a:solidFill>
                  <a:srgbClr val="002060"/>
                </a:solidFill>
                <a:sym typeface="+mn-ea"/>
              </a:rPr>
              <a:t>但是</a:t>
            </a:r>
            <a:r>
              <a:rPr lang="en-US" altLang="zh-CN" sz="3800" b="1">
                <a:solidFill>
                  <a:srgbClr val="002060"/>
                </a:solidFill>
                <a:sym typeface="+mn-ea"/>
              </a:rPr>
              <a:t>”</a:t>
            </a:r>
            <a:r>
              <a:rPr lang="zh-CN" altLang="en-US" sz="3800" b="1">
                <a:solidFill>
                  <a:srgbClr val="002060"/>
                </a:solidFill>
                <a:sym typeface="+mn-ea"/>
              </a:rPr>
              <a:t>应为</a:t>
            </a:r>
            <a:r>
              <a:rPr lang="en-US" altLang="zh-CN" sz="3800" b="1">
                <a:solidFill>
                  <a:srgbClr val="002060"/>
                </a:solidFill>
                <a:sym typeface="+mn-ea"/>
              </a:rPr>
              <a:t>“</a:t>
            </a:r>
            <a:r>
              <a:rPr lang="zh-CN" altLang="en-US" sz="3800" b="1">
                <a:solidFill>
                  <a:srgbClr val="002060"/>
                </a:solidFill>
                <a:sym typeface="+mn-ea"/>
              </a:rPr>
              <a:t>也</a:t>
            </a:r>
            <a:r>
              <a:rPr lang="en-US" altLang="zh-CN" sz="3800" b="1">
                <a:solidFill>
                  <a:srgbClr val="002060"/>
                </a:solidFill>
                <a:sym typeface="+mn-ea"/>
              </a:rPr>
              <a:t>”</a:t>
            </a:r>
            <a:r>
              <a:rPr lang="zh-CN" altLang="en-US" sz="3800" b="1">
                <a:solidFill>
                  <a:srgbClr val="002060"/>
                </a:solidFill>
                <a:sym typeface="+mn-ea"/>
              </a:rPr>
              <a:t>。</a:t>
            </a:r>
            <a:endParaRPr lang="zh-CN" altLang="en-US" sz="3800" b="1">
              <a:solidFill>
                <a:srgbClr val="00206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28270" y="0"/>
            <a:ext cx="10515600" cy="1325563"/>
          </a:xfrm>
        </p:spPr>
        <p:txBody>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3"/>
          <p:cNvSpPr/>
          <p:nvPr>
            <p:ph idx="1"/>
          </p:nvPr>
        </p:nvSpPr>
        <p:spPr>
          <a:xfrm>
            <a:off x="234950" y="951865"/>
            <a:ext cx="11722100" cy="4954905"/>
          </a:xfrm>
        </p:spPr>
        <p:txBody>
          <a:bodyPr>
            <a:noAutofit/>
          </a:bodyPr>
          <a:lstStyle/>
          <a:p>
            <a:pPr marL="0" indent="0">
              <a:buNone/>
            </a:pPr>
            <a:r>
              <a:rPr lang="zh-CN" altLang="en-US" sz="3100" b="1">
                <a:sym typeface="+mn-ea"/>
              </a:rPr>
              <a:t>判断下面句子是否正确并说明理由。</a:t>
            </a:r>
            <a:endParaRPr lang="zh-CN" altLang="en-US" sz="3100" b="1">
              <a:sym typeface="+mn-ea"/>
            </a:endParaRPr>
          </a:p>
          <a:p>
            <a:pPr marL="0" indent="0">
              <a:buNone/>
            </a:pPr>
            <a:r>
              <a:rPr lang="en-US" altLang="zh-CN" sz="3100" b="1"/>
              <a:t>A </a:t>
            </a:r>
            <a:r>
              <a:rPr lang="zh-CN" altLang="en-US" sz="3100" b="1"/>
              <a:t>这最后一天的运动会是同学们最紧张、最愉快、最有意义的一天。</a:t>
            </a:r>
            <a:endParaRPr lang="zh-CN" altLang="en-US" sz="3100" b="1"/>
          </a:p>
          <a:p>
            <a:pPr marL="0" indent="0">
              <a:buNone/>
            </a:pPr>
            <a:r>
              <a:rPr lang="zh-CN" altLang="en-US" sz="3100" b="1">
                <a:solidFill>
                  <a:schemeClr val="accent5">
                    <a:lumMod val="75000"/>
                  </a:schemeClr>
                </a:solidFill>
              </a:rPr>
              <a:t>(“劳动”与“一天”搭配不当，应删去“的运动会”。) </a:t>
            </a:r>
            <a:endParaRPr lang="zh-CN" altLang="en-US" sz="3100" b="1">
              <a:solidFill>
                <a:schemeClr val="accent5">
                  <a:lumMod val="75000"/>
                </a:schemeClr>
              </a:solidFill>
            </a:endParaRPr>
          </a:p>
          <a:p>
            <a:pPr marL="0" indent="0">
              <a:buNone/>
            </a:pPr>
            <a:r>
              <a:rPr lang="en-US" altLang="zh-CN" sz="3100" b="1"/>
              <a:t>B </a:t>
            </a:r>
            <a:r>
              <a:rPr lang="zh-CN" altLang="en-US" sz="3100" b="1"/>
              <a:t>作为信息时代的公民，对扑面而来的海量信息要进行批判性思考和鉴别的能力。</a:t>
            </a:r>
            <a:endParaRPr lang="zh-CN" altLang="en-US" sz="3100" b="1"/>
          </a:p>
          <a:p>
            <a:pPr marL="0" indent="0">
              <a:buNone/>
            </a:pPr>
            <a:r>
              <a:rPr lang="zh-CN" altLang="en-US" sz="3100" b="1">
                <a:solidFill>
                  <a:schemeClr val="accent5">
                    <a:lumMod val="75000"/>
                  </a:schemeClr>
                </a:solidFill>
              </a:rPr>
              <a:t>(应将“进行”改为“有”或者把“的能力”删去)</a:t>
            </a:r>
            <a:endParaRPr lang="zh-CN" altLang="en-US" sz="3100" b="1">
              <a:solidFill>
                <a:schemeClr val="accent5">
                  <a:lumMod val="75000"/>
                </a:schemeClr>
              </a:solidFill>
            </a:endParaRPr>
          </a:p>
          <a:p>
            <a:pPr marL="0" indent="0">
              <a:buNone/>
            </a:pPr>
            <a:r>
              <a:rPr lang="en-US" altLang="zh-CN" sz="3100" b="1"/>
              <a:t>C </a:t>
            </a:r>
            <a:r>
              <a:rPr lang="zh-CN" altLang="en-US" sz="3100" b="1"/>
              <a:t>这个公司的产品数量和质量都有很大提高。”</a:t>
            </a:r>
            <a:endParaRPr lang="zh-CN" altLang="en-US" sz="3100" b="1"/>
          </a:p>
          <a:p>
            <a:pPr marL="0" indent="0">
              <a:buNone/>
            </a:pPr>
            <a:r>
              <a:rPr lang="zh-CN" altLang="en-US" sz="3100" b="1">
                <a:solidFill>
                  <a:schemeClr val="accent5">
                    <a:lumMod val="75000"/>
                  </a:schemeClr>
                </a:solidFill>
              </a:rPr>
              <a:t>“质量”“提高”搭配正确，但“数量”与“提高”不能搭配。应改为“数量”“增加”。</a:t>
            </a:r>
            <a:endParaRPr lang="zh-CN" altLang="en-US" sz="3100" b="1">
              <a:solidFill>
                <a:schemeClr val="accent5">
                  <a:lumMod val="75000"/>
                </a:schemeClr>
              </a:solidFill>
            </a:endParaRPr>
          </a:p>
          <a:p>
            <a:pPr marL="0" indent="0">
              <a:buNone/>
            </a:pPr>
            <a:r>
              <a:rPr lang="en-US" altLang="zh-CN" sz="3100" b="1"/>
              <a:t>D.</a:t>
            </a:r>
            <a:r>
              <a:rPr lang="zh-CN" altLang="en-US" sz="3100" b="1"/>
              <a:t>节日的解放碑，张灯结彩，人山人海，处处洋溢着欢乐的笑脸。</a:t>
            </a:r>
            <a:endParaRPr lang="zh-CN" altLang="en-US" sz="3100" b="1"/>
          </a:p>
          <a:p>
            <a:pPr marL="0" indent="0">
              <a:buNone/>
            </a:pPr>
            <a:r>
              <a:rPr lang="zh-CN" altLang="en-US" sz="3100" b="1">
                <a:solidFill>
                  <a:schemeClr val="accent5">
                    <a:lumMod val="75000"/>
                  </a:schemeClr>
                </a:solidFill>
              </a:rPr>
              <a:t>“洋溢”与“笑脸”不能搭配，可将“笑脸”改为“笑容”</a:t>
            </a:r>
            <a:endParaRPr lang="zh-CN" altLang="en-US" sz="3100" b="1"/>
          </a:p>
          <a:p>
            <a:endParaRPr lang="zh-CN" altLang="en-US" sz="2100" b="1"/>
          </a:p>
        </p:txBody>
      </p:sp>
      <p:sp>
        <p:nvSpPr>
          <p:cNvPr id="3" name="文本框 2"/>
          <p:cNvSpPr txBox="1"/>
          <p:nvPr/>
        </p:nvSpPr>
        <p:spPr>
          <a:xfrm>
            <a:off x="7327900" y="245110"/>
            <a:ext cx="2214880" cy="706755"/>
          </a:xfrm>
          <a:prstGeom prst="rect">
            <a:avLst/>
          </a:prstGeom>
          <a:noFill/>
        </p:spPr>
        <p:txBody>
          <a:bodyPr wrap="none" rtlCol="0" anchor="t">
            <a:spAutoFit/>
          </a:bodyPr>
          <a:lstStyle/>
          <a:p>
            <a:r>
              <a:rPr lang="zh-CN" altLang="en-US" sz="4000" b="1">
                <a:solidFill>
                  <a:srgbClr val="FF0000"/>
                </a:solidFill>
                <a:sym typeface="+mn-ea"/>
              </a:rPr>
              <a:t>搭配不当</a:t>
            </a:r>
            <a:endParaRPr lang="zh-CN" altLang="en-US" sz="4000" b="1">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anim calcmode="lin" valueType="num">
                                      <p:cBhvr additive="base">
                                        <p:cTn id="2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1782425" cy="707390"/>
          </a:xfrm>
        </p:spPr>
        <p:txBody>
          <a:bodyPr>
            <a:normAutofit fontScale="90000"/>
          </a:bodyPr>
          <a:lstStyle/>
          <a:p>
            <a:r>
              <a:rPr lang="zh-CN" altLang="en-US" b="1">
                <a:solidFill>
                  <a:srgbClr val="FF0000"/>
                </a:solidFill>
                <a:highlight>
                  <a:srgbClr val="FFFF00"/>
                </a:highlight>
                <a:sym typeface="+mn-ea"/>
              </a:rPr>
              <a:t>能力提升</a:t>
            </a:r>
            <a:r>
              <a:rPr lang="en-US" altLang="zh-CN" b="1">
                <a:sym typeface="+mn-ea"/>
              </a:rPr>
              <a:t>  </a:t>
            </a:r>
            <a:r>
              <a:rPr lang="zh-CN" altLang="en-US" b="1">
                <a:sym typeface="+mn-ea"/>
              </a:rPr>
              <a:t>自己分析下面病句存在的问题并修改。</a:t>
            </a:r>
            <a:endParaRPr lang="zh-CN" altLang="en-US"/>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4" name="内容占位符 2"/>
          <p:cNvSpPr>
            <a:spLocks noGrp="1"/>
          </p:cNvSpPr>
          <p:nvPr/>
        </p:nvSpPr>
        <p:spPr>
          <a:xfrm>
            <a:off x="204470" y="707390"/>
            <a:ext cx="11149330" cy="54698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600" b="1"/>
              <a:t>A</a:t>
            </a:r>
            <a:r>
              <a:rPr lang="en-US" altLang="zh-CN" sz="3600" b="1">
                <a:sym typeface="+mn-ea"/>
              </a:rPr>
              <a:t>.</a:t>
            </a:r>
            <a:r>
              <a:rPr lang="en-US" altLang="zh-CN" sz="3600" b="1"/>
              <a:t>春天的湿地公园展现出大自然的清新灵秀，是人们春游的好时机。</a:t>
            </a:r>
            <a:endParaRPr lang="en-US" altLang="zh-CN" sz="3600" b="1"/>
          </a:p>
          <a:p>
            <a:pPr marL="0" indent="0">
              <a:buNone/>
            </a:pPr>
            <a:r>
              <a:rPr lang="en-US" altLang="zh-CN" sz="3600" b="1"/>
              <a:t>B.这篇小说完美的塑造了一个普通船长的光辉事迹。</a:t>
            </a:r>
            <a:endParaRPr lang="en-US" altLang="zh-CN" sz="3600" b="1"/>
          </a:p>
          <a:p>
            <a:pPr marL="0" indent="0">
              <a:buNone/>
            </a:pPr>
            <a:r>
              <a:rPr lang="en-US" altLang="zh-CN" sz="3600" b="1"/>
              <a:t>C.</a:t>
            </a:r>
            <a:r>
              <a:rPr lang="zh-CN" altLang="en-US" sz="3600" b="1"/>
              <a:t>在《走进新时代》</a:t>
            </a:r>
            <a:r>
              <a:rPr lang="en-US" altLang="zh-CN" sz="3600" b="1"/>
              <a:t>节目中，让人眼花缭乱的歌声和绚丽的舞台赢得了广大观众的点赞。</a:t>
            </a:r>
            <a:endParaRPr lang="en-US" altLang="zh-CN" sz="3600" b="1"/>
          </a:p>
          <a:p>
            <a:pPr marL="0" indent="0">
              <a:buNone/>
            </a:pPr>
            <a:r>
              <a:rPr lang="en-US" altLang="zh-CN" sz="3600" b="1"/>
              <a:t>D.我们只要相信自己的能力，才能在各种考验面前充满信心。</a:t>
            </a:r>
            <a:endParaRPr lang="en-US" altLang="zh-CN" sz="3600" b="1"/>
          </a:p>
          <a:p>
            <a:pPr marL="0" indent="0">
              <a:buNone/>
            </a:pPr>
            <a:endParaRPr lang="en-US" altLang="zh-CN" sz="3600" b="1"/>
          </a:p>
        </p:txBody>
      </p:sp>
      <p:sp>
        <p:nvSpPr>
          <p:cNvPr id="5" name="文本框 4"/>
          <p:cNvSpPr txBox="1"/>
          <p:nvPr/>
        </p:nvSpPr>
        <p:spPr>
          <a:xfrm>
            <a:off x="67945" y="4550410"/>
            <a:ext cx="11423015" cy="2306955"/>
          </a:xfrm>
          <a:prstGeom prst="rect">
            <a:avLst/>
          </a:prstGeom>
          <a:noFill/>
        </p:spPr>
        <p:txBody>
          <a:bodyPr wrap="square" rtlCol="0" anchor="t">
            <a:spAutoFit/>
          </a:bodyPr>
          <a:lstStyle/>
          <a:p>
            <a:pPr marL="0" indent="0">
              <a:buNone/>
            </a:pPr>
            <a:r>
              <a:rPr lang="zh-CN" altLang="en-US" sz="3600" b="1">
                <a:solidFill>
                  <a:srgbClr val="002060"/>
                </a:solidFill>
                <a:sym typeface="+mn-ea"/>
              </a:rPr>
              <a:t>解析：</a:t>
            </a:r>
            <a:r>
              <a:rPr lang="en-US" altLang="zh-CN" sz="3600" b="1">
                <a:solidFill>
                  <a:schemeClr val="accent5">
                    <a:lumMod val="75000"/>
                  </a:schemeClr>
                </a:solidFill>
                <a:sym typeface="+mn-ea"/>
              </a:rPr>
              <a:t>A</a:t>
            </a:r>
            <a:r>
              <a:rPr lang="zh-CN" altLang="en-US" sz="3600" b="1">
                <a:solidFill>
                  <a:schemeClr val="accent5">
                    <a:lumMod val="75000"/>
                  </a:schemeClr>
                </a:solidFill>
                <a:sym typeface="+mn-ea"/>
              </a:rPr>
              <a:t>项</a:t>
            </a:r>
            <a:r>
              <a:rPr lang="en-US" altLang="zh-CN" sz="3600" b="1">
                <a:solidFill>
                  <a:schemeClr val="accent5">
                    <a:lumMod val="75000"/>
                  </a:schemeClr>
                </a:solidFill>
                <a:sym typeface="+mn-ea"/>
              </a:rPr>
              <a:t>(“公园”与“时机”不能搭配，应将“时机”改为“去处”或“地方”)</a:t>
            </a:r>
            <a:r>
              <a:rPr lang="zh-CN" altLang="en-US" sz="3600" b="1">
                <a:solidFill>
                  <a:schemeClr val="accent5">
                    <a:lumMod val="75000"/>
                  </a:schemeClr>
                </a:solidFill>
                <a:sym typeface="+mn-ea"/>
              </a:rPr>
              <a:t>；</a:t>
            </a:r>
            <a:r>
              <a:rPr lang="en-US" altLang="zh-CN" sz="3600" b="1">
                <a:solidFill>
                  <a:schemeClr val="accent5">
                    <a:lumMod val="75000"/>
                  </a:schemeClr>
                </a:solidFill>
                <a:sym typeface="+mn-ea"/>
              </a:rPr>
              <a:t>B</a:t>
            </a:r>
            <a:r>
              <a:rPr lang="zh-CN" altLang="en-US" sz="3600" b="1">
                <a:solidFill>
                  <a:schemeClr val="accent5">
                    <a:lumMod val="75000"/>
                  </a:schemeClr>
                </a:solidFill>
                <a:sym typeface="+mn-ea"/>
              </a:rPr>
              <a:t>项应将</a:t>
            </a:r>
            <a:r>
              <a:rPr lang="en-US" altLang="zh-CN" sz="3600" b="1">
                <a:solidFill>
                  <a:schemeClr val="accent5">
                    <a:lumMod val="75000"/>
                  </a:schemeClr>
                </a:solidFill>
                <a:sym typeface="+mn-ea"/>
              </a:rPr>
              <a:t>“事迹”替换为“形象”。</a:t>
            </a:r>
            <a:r>
              <a:rPr lang="zh-CN" altLang="en-US" sz="3600" b="1">
                <a:solidFill>
                  <a:schemeClr val="accent5">
                    <a:lumMod val="75000"/>
                  </a:schemeClr>
                </a:solidFill>
                <a:sym typeface="+mn-ea"/>
              </a:rPr>
              <a:t>；</a:t>
            </a:r>
            <a:r>
              <a:rPr lang="en-US" altLang="zh-CN" sz="3600" b="1">
                <a:solidFill>
                  <a:schemeClr val="accent5">
                    <a:lumMod val="75000"/>
                  </a:schemeClr>
                </a:solidFill>
                <a:sym typeface="+mn-ea"/>
              </a:rPr>
              <a:t> C</a:t>
            </a:r>
            <a:r>
              <a:rPr lang="zh-CN" altLang="en-US" sz="3600" b="1">
                <a:solidFill>
                  <a:schemeClr val="accent5">
                    <a:lumMod val="75000"/>
                  </a:schemeClr>
                </a:solidFill>
                <a:sym typeface="+mn-ea"/>
              </a:rPr>
              <a:t>项</a:t>
            </a:r>
            <a:r>
              <a:rPr lang="en-US" altLang="zh-CN" sz="3600" b="1">
                <a:solidFill>
                  <a:schemeClr val="accent5">
                    <a:lumMod val="75000"/>
                  </a:schemeClr>
                </a:solidFill>
                <a:sym typeface="+mn-ea"/>
              </a:rPr>
              <a:t>(“眼花缭乱”和“歌声”搭配不当，可将“眼花缭乱”改为“如痴如醉”) </a:t>
            </a:r>
            <a:r>
              <a:rPr lang="zh-CN" altLang="en-US" sz="3600" b="1">
                <a:solidFill>
                  <a:schemeClr val="accent5">
                    <a:lumMod val="75000"/>
                  </a:schemeClr>
                </a:solidFill>
                <a:sym typeface="+mn-ea"/>
              </a:rPr>
              <a:t>；</a:t>
            </a:r>
            <a:r>
              <a:rPr lang="en-US" altLang="zh-CN" sz="3600" b="1">
                <a:solidFill>
                  <a:schemeClr val="accent5">
                    <a:lumMod val="75000"/>
                  </a:schemeClr>
                </a:solidFill>
                <a:sym typeface="+mn-ea"/>
              </a:rPr>
              <a:t>D</a:t>
            </a:r>
            <a:r>
              <a:rPr lang="zh-CN" altLang="en-US" sz="3600" b="1">
                <a:solidFill>
                  <a:schemeClr val="accent5">
                    <a:lumMod val="75000"/>
                  </a:schemeClr>
                </a:solidFill>
                <a:sym typeface="+mn-ea"/>
              </a:rPr>
              <a:t>项：</a:t>
            </a:r>
            <a:r>
              <a:rPr lang="en-US" altLang="zh-CN" sz="3600" b="1">
                <a:solidFill>
                  <a:schemeClr val="accent5">
                    <a:lumMod val="75000"/>
                  </a:schemeClr>
                </a:solidFill>
                <a:sym typeface="+mn-ea"/>
              </a:rPr>
              <a:t>“只要”改为“只有”。</a:t>
            </a:r>
            <a:r>
              <a:rPr lang="zh-CN" altLang="en-US" sz="3600" b="1">
                <a:solidFill>
                  <a:schemeClr val="accent5">
                    <a:lumMod val="75000"/>
                  </a:schemeClr>
                </a:solidFill>
                <a:sym typeface="+mn-ea"/>
              </a:rPr>
              <a:t>。</a:t>
            </a:r>
            <a:endParaRPr lang="zh-CN" altLang="en-US" sz="3600" b="1">
              <a:solidFill>
                <a:schemeClr val="accent5">
                  <a:lumMod val="75000"/>
                </a:schemeClr>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4470" y="0"/>
            <a:ext cx="10515600" cy="1325563"/>
          </a:xfrm>
        </p:spPr>
        <p:txBody>
          <a:bodyPr/>
          <a:lstStyle/>
          <a:p>
            <a:r>
              <a:rPr lang="zh-CN" altLang="en-US" b="1">
                <a:solidFill>
                  <a:srgbClr val="FF0000"/>
                </a:solidFill>
                <a:highlight>
                  <a:srgbClr val="FFFF00"/>
                </a:highlight>
              </a:rPr>
              <a:t>典型病句及修改练习</a:t>
            </a:r>
            <a:endParaRPr lang="zh-CN" altLang="en-US" b="1">
              <a:solidFill>
                <a:srgbClr val="FF0000"/>
              </a:solidFill>
              <a:highlight>
                <a:srgbClr val="FFFF00"/>
              </a:highlight>
            </a:endParaRPr>
          </a:p>
        </p:txBody>
      </p:sp>
      <p:pic>
        <p:nvPicPr>
          <p:cNvPr id="155" name="图片 154"/>
          <p:cNvPicPr/>
          <p:nvPr/>
        </p:nvPicPr>
        <p:blipFill>
          <a:blip r:embed="rId2"/>
          <a:stretch>
            <a:fillRect/>
          </a:stretch>
        </p:blipFill>
        <p:spPr>
          <a:xfrm>
            <a:off x="11054715" y="5625465"/>
            <a:ext cx="1137285" cy="1231900"/>
          </a:xfrm>
          <a:prstGeom prst="rect">
            <a:avLst/>
          </a:prstGeom>
          <a:noFill/>
          <a:ln w="9525">
            <a:noFill/>
          </a:ln>
        </p:spPr>
      </p:pic>
      <p:sp>
        <p:nvSpPr>
          <p:cNvPr id="5" name="内容占位符 2"/>
          <p:cNvSpPr>
            <a:spLocks noGrp="1"/>
          </p:cNvSpPr>
          <p:nvPr/>
        </p:nvSpPr>
        <p:spPr>
          <a:xfrm>
            <a:off x="204470" y="876300"/>
            <a:ext cx="11986895" cy="51054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100" b="1">
                <a:sym typeface="+mn-ea"/>
              </a:rPr>
              <a:t>判断下面句子是否正确并说明理由。</a:t>
            </a:r>
            <a:endParaRPr lang="zh-CN" altLang="en-US" sz="3100" b="1">
              <a:sym typeface="+mn-ea"/>
            </a:endParaRPr>
          </a:p>
          <a:p>
            <a:pPr marL="0" indent="0">
              <a:buNone/>
            </a:pPr>
            <a:r>
              <a:rPr lang="en-US" altLang="zh-CN" sz="3100" b="1"/>
              <a:t>A.部分地区中小学生存在矮个多、胖墩多、近视眼多等。</a:t>
            </a:r>
            <a:endParaRPr lang="en-US" altLang="zh-CN" sz="3100" b="1"/>
          </a:p>
          <a:p>
            <a:pPr marL="0" indent="0">
              <a:buNone/>
            </a:pPr>
            <a:r>
              <a:rPr lang="zh-CN" altLang="en-US" sz="3100" b="1">
                <a:solidFill>
                  <a:srgbClr val="002060"/>
                </a:solidFill>
              </a:rPr>
              <a:t>（</a:t>
            </a:r>
            <a:r>
              <a:rPr lang="en-US" altLang="zh-CN" sz="3100" b="1">
                <a:solidFill>
                  <a:srgbClr val="002060"/>
                </a:solidFill>
              </a:rPr>
              <a:t>成分残缺，应在句末添加    “特征”。</a:t>
            </a:r>
            <a:r>
              <a:rPr lang="zh-CN" altLang="en-US" sz="3100" b="1">
                <a:solidFill>
                  <a:srgbClr val="002060"/>
                </a:solidFill>
              </a:rPr>
              <a:t>）</a:t>
            </a:r>
            <a:endParaRPr lang="en-US" altLang="zh-CN" sz="3100" b="1">
              <a:solidFill>
                <a:srgbClr val="002060"/>
              </a:solidFill>
            </a:endParaRPr>
          </a:p>
          <a:p>
            <a:pPr marL="0" indent="0">
              <a:buNone/>
            </a:pPr>
            <a:r>
              <a:rPr lang="en-US" altLang="zh-CN" sz="3100" b="1">
                <a:sym typeface="+mn-ea"/>
              </a:rPr>
              <a:t>B.</a:t>
            </a:r>
            <a:r>
              <a:rPr lang="en-US" altLang="zh-CN" sz="3100" b="1"/>
              <a:t>通过学习雷锋的感人事迹，使我明白了许多做人的道理。</a:t>
            </a:r>
            <a:endParaRPr lang="en-US" altLang="zh-CN" sz="3100" b="1"/>
          </a:p>
          <a:p>
            <a:pPr marL="0" indent="0">
              <a:buNone/>
            </a:pPr>
            <a:r>
              <a:rPr lang="en-US" altLang="zh-CN" sz="3100" b="1">
                <a:solidFill>
                  <a:srgbClr val="002060"/>
                </a:solidFill>
              </a:rPr>
              <a:t>(这个句子前半截使用了介词“通过”，后半截使用了介词“使”，导致主语残缺，去掉其中一个介词就行。</a:t>
            </a:r>
            <a:r>
              <a:rPr lang="zh-CN" altLang="en-US" sz="3100" b="1">
                <a:solidFill>
                  <a:srgbClr val="002060"/>
                </a:solidFill>
                <a:sym typeface="+mn-ea"/>
              </a:rPr>
              <a:t>）</a:t>
            </a:r>
            <a:endParaRPr lang="en-US" altLang="zh-CN" sz="3100" b="1">
              <a:solidFill>
                <a:srgbClr val="002060"/>
              </a:solidFill>
            </a:endParaRPr>
          </a:p>
          <a:p>
            <a:pPr marL="0" indent="0">
              <a:buNone/>
            </a:pPr>
            <a:r>
              <a:rPr lang="en-US" altLang="zh-CN" sz="3100" b="1"/>
              <a:t>C.努力构建和谐，我们应该从自身做起，从现在做起。</a:t>
            </a:r>
            <a:endParaRPr lang="en-US" altLang="zh-CN" sz="3100" b="1"/>
          </a:p>
          <a:p>
            <a:pPr marL="0" indent="0">
              <a:buNone/>
            </a:pPr>
            <a:r>
              <a:rPr lang="zh-CN" altLang="en-US" sz="3100" b="1">
                <a:solidFill>
                  <a:srgbClr val="002060"/>
                </a:solidFill>
              </a:rPr>
              <a:t>（</a:t>
            </a:r>
            <a:r>
              <a:rPr lang="en-US" altLang="zh-CN" sz="3100" b="1">
                <a:solidFill>
                  <a:srgbClr val="002060"/>
                </a:solidFill>
              </a:rPr>
              <a:t>在“和谐”后面加上“社会”</a:t>
            </a:r>
            <a:r>
              <a:rPr lang="zh-CN" altLang="en-US" sz="3100" b="1">
                <a:solidFill>
                  <a:srgbClr val="002060"/>
                </a:solidFill>
              </a:rPr>
              <a:t>）</a:t>
            </a:r>
            <a:endParaRPr lang="en-US" altLang="zh-CN" sz="3100" b="1">
              <a:solidFill>
                <a:srgbClr val="002060"/>
              </a:solidFill>
            </a:endParaRPr>
          </a:p>
          <a:p>
            <a:pPr marL="0" indent="0">
              <a:buNone/>
            </a:pPr>
            <a:r>
              <a:rPr lang="en-US" altLang="zh-CN" sz="3100" b="1"/>
              <a:t>D.读《望岳》，只有理解了作品内容，走进了诗人心灵，才能读出“会当凌绝顶，   一览众山小”。</a:t>
            </a:r>
            <a:endParaRPr lang="en-US" altLang="zh-CN" sz="3100" b="1"/>
          </a:p>
          <a:p>
            <a:pPr marL="0" indent="0">
              <a:buNone/>
            </a:pPr>
            <a:r>
              <a:rPr lang="zh-CN" altLang="en-US" sz="3100" b="1">
                <a:solidFill>
                  <a:srgbClr val="002060"/>
                </a:solidFill>
              </a:rPr>
              <a:t>（</a:t>
            </a:r>
            <a:r>
              <a:rPr lang="en-US" altLang="zh-CN" sz="3100" b="1">
                <a:solidFill>
                  <a:srgbClr val="002060"/>
                </a:solidFill>
              </a:rPr>
              <a:t>缺宾语中心语，可在句末添加“的豪情”</a:t>
            </a:r>
            <a:r>
              <a:rPr lang="zh-CN" altLang="en-US" sz="3100" b="1">
                <a:solidFill>
                  <a:srgbClr val="002060"/>
                </a:solidFill>
              </a:rPr>
              <a:t>）</a:t>
            </a:r>
            <a:endParaRPr lang="zh-CN" altLang="en-US" sz="3100" b="1">
              <a:solidFill>
                <a:srgbClr val="002060"/>
              </a:solidFill>
            </a:endParaRPr>
          </a:p>
        </p:txBody>
      </p:sp>
      <p:sp>
        <p:nvSpPr>
          <p:cNvPr id="3" name="文本框 2"/>
          <p:cNvSpPr txBox="1"/>
          <p:nvPr/>
        </p:nvSpPr>
        <p:spPr>
          <a:xfrm>
            <a:off x="7964170" y="228600"/>
            <a:ext cx="2540000" cy="983615"/>
          </a:xfrm>
          <a:prstGeom prst="rect">
            <a:avLst/>
          </a:prstGeom>
          <a:noFill/>
        </p:spPr>
        <p:txBody>
          <a:bodyPr wrap="square" rtlCol="0" anchor="t">
            <a:spAutoFit/>
          </a:bodyPr>
          <a:lstStyle/>
          <a:p>
            <a:pPr marL="0" indent="0">
              <a:buNone/>
            </a:pPr>
            <a:r>
              <a:rPr lang="zh-CN" altLang="en-US" sz="4000" b="1">
                <a:solidFill>
                  <a:srgbClr val="FF0000"/>
                </a:solidFill>
                <a:sym typeface="+mn-ea"/>
              </a:rPr>
              <a:t>成分残缺 </a:t>
            </a:r>
            <a:endParaRPr lang="zh-CN" altLang="en-US" sz="4000" b="1">
              <a:solidFill>
                <a:srgbClr val="FF0000"/>
              </a:solidFill>
            </a:endParaRPr>
          </a:p>
          <a:p>
            <a:pPr marL="0" indent="0">
              <a:buNone/>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 calcmode="lin" valueType="num">
                                      <p:cBhvr additive="base">
                                        <p:cTn id="1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anim calcmode="lin" valueType="num">
                                      <p:cBhvr additive="base">
                                        <p:cTn id="1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8" end="8"/>
                                            </p:txEl>
                                          </p:spTgt>
                                        </p:tgtEl>
                                        <p:attrNameLst>
                                          <p:attrName>style.visibility</p:attrName>
                                        </p:attrNameLst>
                                      </p:cBhvr>
                                      <p:to>
                                        <p:strVal val="visible"/>
                                      </p:to>
                                    </p:set>
                                    <p:anim calcmode="lin" valueType="num">
                                      <p:cBhvr additive="base">
                                        <p:cTn id="2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PLACING_PICTURE_USER_VIEWPORT" val="{&quot;height&quot;:1940,&quot;width&quot;:1791}"/>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245</Paragraphs>
  <Slides>34</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34</vt:i4>
      </vt:variant>
    </vt:vector>
  </HeadingPairs>
  <TitlesOfParts>
    <vt:vector baseType="lpstr" size="42">
      <vt:lpstr>Arial</vt:lpstr>
      <vt:lpstr>Calibri</vt:lpstr>
      <vt:lpstr>楷体</vt:lpstr>
      <vt:lpstr>微软雅黑</vt:lpstr>
      <vt:lpstr>Wingdings</vt:lpstr>
      <vt:lpstr>方正姚体</vt:lpstr>
      <vt:lpstr>宋体</vt:lpstr>
      <vt:lpstr>Office 主题</vt:lpstr>
      <vt:lpstr>病句修改（典型病句） 专项练习</vt:lpstr>
      <vt:lpstr>病句的常见类型：</vt:lpstr>
      <vt:lpstr>修改病句应遵循的原则：</vt:lpstr>
      <vt:lpstr>   辨别修改病句的方法、步骤</vt:lpstr>
      <vt:lpstr>典型病句及修改练习</vt:lpstr>
      <vt:lpstr>能力提升  自己分析下面病句存在的问题并修改。</vt:lpstr>
      <vt:lpstr>典型病句及修改练习</vt:lpstr>
      <vt:lpstr>能力提升  自己分析下面病句存在的问题并修改。</vt:lpstr>
      <vt:lpstr>典型病句及修改练习</vt:lpstr>
      <vt:lpstr>能力提升  自己分析下面病句存在的问题并修改。</vt:lpstr>
      <vt:lpstr>典型病句及修改练习</vt:lpstr>
      <vt:lpstr>能力提升  自己分析下面病句存在的问题并修改。</vt:lpstr>
      <vt:lpstr>典型病句及修改练习</vt:lpstr>
      <vt:lpstr>典型病句及修改练习</vt:lpstr>
      <vt:lpstr>能力提升  自己分析下面病句存在的问题并修改。</vt:lpstr>
      <vt:lpstr>典型病句及修改练习</vt:lpstr>
      <vt:lpstr>能力提升  自己分析下面语句存在的问题并修改。</vt:lpstr>
      <vt:lpstr>典型病句及修改练习</vt:lpstr>
      <vt:lpstr>能力提升  自己分析下面病句存在的问题并修改。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2021-11-01T13:47:00.067</cp:lastPrinted>
  <dcterms:created xsi:type="dcterms:W3CDTF">2021-11-01T13:47:00Z</dcterms:created>
  <dcterms:modified xsi:type="dcterms:W3CDTF">2021-11-01T05:47:00Z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