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48" r:id="rId3"/>
    <p:sldId id="352" r:id="rId4"/>
    <p:sldId id="351" r:id="rId5"/>
    <p:sldId id="353" r:id="rId6"/>
    <p:sldId id="354" r:id="rId7"/>
    <p:sldId id="491" r:id="rId8"/>
    <p:sldId id="490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488" r:id="rId17"/>
    <p:sldId id="493" r:id="rId18"/>
    <p:sldId id="492" r:id="rId19"/>
    <p:sldId id="541" r:id="rId20"/>
    <p:sldId id="542" r:id="rId21"/>
    <p:sldId id="362" r:id="rId22"/>
    <p:sldId id="363" r:id="rId23"/>
    <p:sldId id="543" r:id="rId24"/>
    <p:sldId id="544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406" r:id="rId40"/>
    <p:sldId id="378" r:id="rId41"/>
    <p:sldId id="379" r:id="rId42"/>
    <p:sldId id="380" r:id="rId43"/>
    <p:sldId id="381" r:id="rId44"/>
    <p:sldId id="382" r:id="rId45"/>
    <p:sldId id="383" r:id="rId46"/>
    <p:sldId id="385" r:id="rId47"/>
    <p:sldId id="386" r:id="rId48"/>
    <p:sldId id="387" r:id="rId49"/>
    <p:sldId id="388" r:id="rId50"/>
    <p:sldId id="389" r:id="rId51"/>
    <p:sldId id="391" r:id="rId52"/>
    <p:sldId id="393" r:id="rId53"/>
    <p:sldId id="394" r:id="rId54"/>
    <p:sldId id="396" r:id="rId55"/>
    <p:sldId id="397" r:id="rId56"/>
    <p:sldId id="398" r:id="rId57"/>
    <p:sldId id="399" r:id="rId58"/>
    <p:sldId id="401" r:id="rId59"/>
    <p:sldId id="584" r:id="rId60"/>
    <p:sldId id="585" r:id="rId61"/>
    <p:sldId id="823" r:id="rId62"/>
    <p:sldId id="822" r:id="rId63"/>
    <p:sldId id="402" r:id="rId64"/>
    <p:sldId id="760" r:id="rId65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rgbClr val="66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05"/>
  </p:normalViewPr>
  <p:slideViewPr>
    <p:cSldViewPr showGuides="1">
      <p:cViewPr varScale="1">
        <p:scale>
          <a:sx n="169" d="100"/>
          <a:sy n="169" d="100"/>
        </p:scale>
        <p:origin x="-1884" y="-96"/>
      </p:cViewPr>
      <p:guideLst>
        <p:guide orient="horz" pos="2160"/>
        <p:guide pos="4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tags" Target="tags/tag4.xml" /><Relationship Id="rId67" Type="http://schemas.openxmlformats.org/officeDocument/2006/relationships/presProps" Target="presProps.xml" /><Relationship Id="rId68" Type="http://schemas.openxmlformats.org/officeDocument/2006/relationships/viewProps" Target="viewProps.xml" /><Relationship Id="rId69" Type="http://schemas.openxmlformats.org/officeDocument/2006/relationships/theme" Target="theme/theme1.xml" /><Relationship Id="rId7" Type="http://schemas.openxmlformats.org/officeDocument/2006/relationships/slide" Target="slides/slide5.xml" /><Relationship Id="rId70" Type="http://schemas.openxmlformats.org/officeDocument/2006/relationships/tableStyles" Target="tableStyles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FF6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FF6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幻灯片图像占位符 604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604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22" name="页脚占位符 6042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66FF66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23" name="灯片编号占位符 6042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6018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342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lnSpc>
                <a:spcPct val="90000"/>
              </a:lnSpc>
            </a:pPr>
            <a:r>
              <a:rPr lang="zh-CN" altLang="en-US"/>
              <a:t>站长素材(sc.chinaz.com)</a:t>
            </a:r>
          </a:p>
        </p:txBody>
      </p:sp>
      <p:sp>
        <p:nvSpPr>
          <p:cNvPr id="10342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33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649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lnSpc>
                <a:spcPct val="90000"/>
              </a:lnSpc>
            </a:pPr>
            <a:r>
              <a:rPr lang="zh-CN" altLang="en-US"/>
              <a:t>站长素材(sc.chinaz.com)</a:t>
            </a:r>
          </a:p>
        </p:txBody>
      </p:sp>
      <p:sp>
        <p:nvSpPr>
          <p:cNvPr id="10649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35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87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18786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15525" y="274642"/>
            <a:ext cx="1866875" cy="5851525"/>
          </a:xfrm>
        </p:spPr>
        <p:txBody>
          <a:bodyPr vert="eaVert"/>
          <a:lstStyle>
            <a:lvl1pPr>
              <a:defRPr lang="zh-CN" altLang="en-US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9105925" cy="5851525"/>
          </a:xfrm>
        </p:spPr>
        <p:txBody>
          <a:bodyPr vert="eaVert"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8" y="228602"/>
            <a:ext cx="11387667" cy="58705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2700" y="6483352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483352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323917" y="6483352"/>
            <a:ext cx="28448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 fontAlgn="base">
              <a:buNone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011" y="381000"/>
            <a:ext cx="3556000" cy="1833554"/>
          </a:xfrm>
        </p:spPr>
        <p:txBody>
          <a:bodyPr anchor="ctr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0400" y="381001"/>
            <a:ext cx="72136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35011" y="2214554"/>
            <a:ext cx="3556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6"/>
          <p:cNvGrpSpPr/>
          <p:nvPr/>
        </p:nvGrpSpPr>
        <p:grpSpPr>
          <a:xfrm>
            <a:off x="2108201" y="554038"/>
            <a:ext cx="9798051" cy="4741862"/>
            <a:chOff x="428596" y="553734"/>
            <a:chExt cx="7349244" cy="4741531"/>
          </a:xfrm>
        </p:grpSpPr>
        <p:sp>
          <p:nvSpPr>
            <p:cNvPr id="8" name="矩形 7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02551" y="612778"/>
            <a:ext cx="9620317" cy="4602175"/>
          </a:xfrm>
          <a:solidFill>
            <a:schemeClr val="bg2">
              <a:tint val="75000"/>
            </a:schemeClr>
          </a:solidFill>
        </p:spPr>
        <p:txBody>
          <a:bodyPr vert="horz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80972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85975" y="5481658"/>
            <a:ext cx="9620317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12700" y="6483352"/>
            <a:ext cx="28448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483352"/>
            <a:ext cx="38608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9323917" y="6483352"/>
            <a:ext cx="28448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1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72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700" y="6483352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483352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3917" y="6483352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1117600" y="365125"/>
            <a:ext cx="12700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9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Tx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Tx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4.jpeg" /><Relationship Id="rId4" Type="http://schemas.openxmlformats.org/officeDocument/2006/relationships/hyperlink" Target="http://wapbaike.baidu.com/image/0865b5180ad5fa3934fa4119?lemmaid=38282&amp;sublemmaid=38282&amp;uid=353F47E230AEE22B6F6CAE618840135C&amp;ssid=&amp;bd_page_type=1&amp;st=1&amp;pu=&amp;bk_fr=bk_view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4.jpeg" /><Relationship Id="rId3" Type="http://schemas.openxmlformats.org/officeDocument/2006/relationships/image" Target="../media/image25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8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3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6.jpeg" /><Relationship Id="rId3" Type="http://schemas.openxmlformats.org/officeDocument/2006/relationships/hyperlink" Target="http://wapbaike.baidu.com/image/99636c0e62dd6a9d7bcbe1a3?lemmaid=36458&amp;sublemmaid=36458&amp;uid=353F47E230AEE22B6F6CAE618840135C&amp;ssid=&amp;bd_page_type=1&amp;st=1&amp;pu=&amp;bk_fr=bk_view" TargetMode="Ex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7.jpeg" /><Relationship Id="rId4" Type="http://schemas.openxmlformats.org/officeDocument/2006/relationships/image" Target="../media/image38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9.jpeg" /><Relationship Id="rId3" Type="http://schemas.openxmlformats.org/officeDocument/2006/relationships/image" Target="../media/image40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2.jpeg" /><Relationship Id="rId3" Type="http://schemas.openxmlformats.org/officeDocument/2006/relationships/image" Target="../media/image43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4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5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hyperlink" Target="http://baike.haosou.com/doc/6200496.html" TargetMode="External" /><Relationship Id="rId3" Type="http://schemas.openxmlformats.org/officeDocument/2006/relationships/image" Target="../media/image46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7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8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9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0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1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2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3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hyperlink" Target="http://baike.baidu.com/subview/884077/884077.htm" TargetMode="External" /><Relationship Id="rId11" Type="http://schemas.openxmlformats.org/officeDocument/2006/relationships/hyperlink" Target="http://baike.baidu.com/subview/79986/79986.htm" TargetMode="External" /><Relationship Id="rId12" Type="http://schemas.openxmlformats.org/officeDocument/2006/relationships/hyperlink" Target="http://baike.baidu.com/subview/136455/136455.htm" TargetMode="External" /><Relationship Id="rId13" Type="http://schemas.openxmlformats.org/officeDocument/2006/relationships/hyperlink" Target="http://baike.baidu.com/subview/1992/1992.htm" TargetMode="External" /><Relationship Id="rId14" Type="http://schemas.openxmlformats.org/officeDocument/2006/relationships/hyperlink" Target="http://baike.baidu.com/subview/1657/1657.htm" TargetMode="External" /><Relationship Id="rId2" Type="http://schemas.openxmlformats.org/officeDocument/2006/relationships/hyperlink" Target="http://baike.baidu.com/subview/26526/26526.htm" TargetMode="External" /><Relationship Id="rId3" Type="http://schemas.openxmlformats.org/officeDocument/2006/relationships/hyperlink" Target="http://baike.baidu.com/subview/221238/221238.htm" TargetMode="External" /><Relationship Id="rId4" Type="http://schemas.openxmlformats.org/officeDocument/2006/relationships/hyperlink" Target="http://baike.baidu.com/subview/211739/211739.htm" TargetMode="External" /><Relationship Id="rId5" Type="http://schemas.openxmlformats.org/officeDocument/2006/relationships/hyperlink" Target="http://baike.baidu.com/subview/227663/227663.htm" TargetMode="External" /><Relationship Id="rId6" Type="http://schemas.openxmlformats.org/officeDocument/2006/relationships/hyperlink" Target="http://baike.baidu.com/subview/136459/136459.htm" TargetMode="External" /><Relationship Id="rId7" Type="http://schemas.openxmlformats.org/officeDocument/2006/relationships/hyperlink" Target="http://baike.baidu.com/subview/186378/6393221.htm" TargetMode="External" /><Relationship Id="rId8" Type="http://schemas.openxmlformats.org/officeDocument/2006/relationships/hyperlink" Target="http://baike.baidu.com/subview/220889/220889.htm" TargetMode="External" /><Relationship Id="rId9" Type="http://schemas.openxmlformats.org/officeDocument/2006/relationships/hyperlink" Target="http://baike.baidu.com/subview/80431/80431.htm" TargetMode="Externa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4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5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6.jpeg" /><Relationship Id="rId3" Type="http://schemas.openxmlformats.org/officeDocument/2006/relationships/image" Target="../media/image57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8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0.jpe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1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62.png" /><Relationship Id="rId6" Type="http://schemas.openxmlformats.org/officeDocument/2006/relationships/image" Target="../media/image6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804546" y="2385695"/>
            <a:ext cx="7028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中国历代书法家代表</a:t>
            </a:r>
            <a:endParaRPr lang="zh-CN" altLang="en-US" sz="54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070" y="4364990"/>
            <a:ext cx="1186307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2022年中考语文复习专题讲座课件★★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>
          <a:xfrm>
            <a:off x="1738313" y="14290"/>
            <a:ext cx="4086225" cy="700087"/>
          </a:xfrm>
        </p:spPr>
        <p:txBody>
          <a:bodyPr vert="horz" wrap="square" lIns="91440" tIns="45720" rIns="91440" bIns="45720" anchor="ctr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fontAlgn="auto"/>
            <a:r>
              <a:rPr lang="zh-CN" altLang="en-US" sz="5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王羲之</a:t>
            </a:r>
            <a:endParaRPr lang="zh-CN" altLang="en-US" sz="5400" b="1" strike="noStrike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22" name="Rectangle 3"/>
          <p:cNvSpPr>
            <a:spLocks noGrp="1" noRot="1"/>
          </p:cNvSpPr>
          <p:nvPr>
            <p:ph idx="1"/>
          </p:nvPr>
        </p:nvSpPr>
        <p:spPr>
          <a:xfrm>
            <a:off x="1738314" y="714375"/>
            <a:ext cx="5214937" cy="600075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200" b="1"/>
              <a:t>       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王羲之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东晋书法家，原籍琅琊人（今属山东临沂）。官至右军将军，会稽内史，人称“王右军”。他出身于两晋的名门望族。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       少时师从著名女书法家卫夫人学习书法。以后他渡江北游名山，博采众长，草书师法张芝，正书得力于钟繇。观摩学习“兼撮众法，备成一家”，达到了“贵越群品，古今莫二”的高度。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        王羲之代表作品有：楷书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黄庭经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乐毅论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、草书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十七帖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初月帖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行书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姨母帖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快雪时晴帖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丧乱帖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兰亭集序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等。其中，</a:t>
            </a:r>
            <a:r>
              <a:rPr lang="en-US" altLang="zh-CN" sz="2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兰亭集序</a:t>
            </a:r>
            <a:r>
              <a:rPr lang="en-US" altLang="zh-CN" sz="2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为历代书法飞家所敬仰，被誉作“天下第一行书”。 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2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609600"/>
            <a:ext cx="3048000" cy="302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4" name="Rectangle 7"/>
          <p:cNvSpPr/>
          <p:nvPr/>
        </p:nvSpPr>
        <p:spPr>
          <a:xfrm rot="-10800000" flipV="1">
            <a:off x="6932614" y="3612518"/>
            <a:ext cx="3430587" cy="32302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250825"/>
            <a:r>
              <a:rPr lang="zh-CN" altLang="en-US" sz="20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羲之书法影响了一代又一代的书苑。唐代的欧阳询、虞世南、诸遂良、薛稷、和颜真卿、柳公权，五代的杨凝式，宋代苏轼、黄庭坚、米芾、蔡襄，元代赵孟頫，明代董其昌，这些历代书法名家对王羲之心悦诚服，因而他享有“书圣”美誉。</a:t>
            </a:r>
            <a:r>
              <a:rPr lang="zh-CN" altLang="en-US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294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991" y="186057"/>
            <a:ext cx="4213225" cy="589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6" name="文本框 7"/>
          <p:cNvSpPr txBox="1"/>
          <p:nvPr/>
        </p:nvSpPr>
        <p:spPr>
          <a:xfrm>
            <a:off x="6833235" y="185740"/>
            <a:ext cx="551815" cy="48418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zh-CN" sz="24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王羲之《兰亭序》节选</a:t>
            </a:r>
            <a:endParaRPr lang="zh-CN" altLang="zh-CN" sz="240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47" name="文本框 8"/>
          <p:cNvSpPr txBox="1"/>
          <p:nvPr/>
        </p:nvSpPr>
        <p:spPr>
          <a:xfrm>
            <a:off x="7602538" y="1698625"/>
            <a:ext cx="2894012" cy="39255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王羲之</a:t>
            </a:r>
            <a:r>
              <a:rPr lang="en-US" altLang="zh-CN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共二十八行，三百二十四字，章法、结构、笔法都很完美，是他三十三岁时的得意之作。后人评道</a:t>
            </a:r>
            <a:r>
              <a:rPr lang="zh-CN" altLang="en-US" sz="2400" b="1">
                <a:solidFill>
                  <a:srgbClr val="0D0D0D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右军字体，古法一变。其雄秀之气，出于天然，故古今以为师法</a:t>
            </a:r>
            <a:r>
              <a:rPr lang="zh-CN" altLang="en-US" sz="2400" b="1">
                <a:solidFill>
                  <a:srgbClr val="0D0D0D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。因此，历代书家都推</a:t>
            </a:r>
            <a:r>
              <a:rPr lang="en-US" altLang="zh-CN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2400" b="1">
                <a:solidFill>
                  <a:srgbClr val="0D0D0D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行书第一</a:t>
            </a:r>
            <a:r>
              <a:rPr lang="zh-CN" altLang="en-US" sz="2400" b="1">
                <a:solidFill>
                  <a:srgbClr val="0D0D0D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Rectangle 2"/>
          <p:cNvSpPr>
            <a:spLocks noGrp="1"/>
          </p:cNvSpPr>
          <p:nvPr>
            <p:ph idx="1"/>
          </p:nvPr>
        </p:nvSpPr>
        <p:spPr>
          <a:xfrm>
            <a:off x="6600825" y="1631952"/>
            <a:ext cx="3602038" cy="37115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800" b="1">
                <a:solidFill>
                  <a:srgbClr val="800000"/>
                </a:solidFill>
              </a:rPr>
              <a:t>　</a:t>
            </a:r>
            <a:r>
              <a:rPr lang="zh-CN" altLang="en-US" sz="28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王羲之  </a:t>
            </a:r>
            <a:r>
              <a:rPr lang="en-US" altLang="zh-CN" sz="28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平安帖</a:t>
            </a:r>
            <a:r>
              <a:rPr lang="en-US" altLang="zh-CN" sz="28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z="24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2800" b="1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释文：此粗平安修载来十余口口人近集存想明日归复悉口口由同增慨。</a:t>
            </a:r>
            <a:endParaRPr lang="zh-CN" altLang="en-US" sz="2800" b="1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397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04775"/>
            <a:ext cx="4960938" cy="664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文本框 1"/>
          <p:cNvSpPr txBox="1"/>
          <p:nvPr/>
        </p:nvSpPr>
        <p:spPr>
          <a:xfrm>
            <a:off x="1651001" y="635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72" name="文本框 2"/>
          <p:cNvSpPr txBox="1"/>
          <p:nvPr/>
        </p:nvSpPr>
        <p:spPr>
          <a:xfrm>
            <a:off x="1651001" y="67183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0">
    <p:cover dir="u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44730" y="533400"/>
            <a:ext cx="224980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D0D0D"/>
                </a:solidFill>
                <a:latin typeface="方正行楷繁体"/>
                <a:ea typeface="方正行楷繁体"/>
              </a:rPr>
              <a:t>王献之</a:t>
            </a:r>
            <a:endParaRPr lang="zh-CN" altLang="en-US" sz="5400" b="1">
              <a:solidFill>
                <a:srgbClr val="0D0D0D"/>
              </a:solidFill>
              <a:latin typeface="方正行楷繁体"/>
              <a:ea typeface="方正行楷繁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064" y="2292351"/>
            <a:ext cx="8466137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</a:pP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王羲之的第七子，幼年随父学书法，尤以行草著名，书法史上誉为“</a:t>
            </a:r>
            <a:r>
              <a:rPr lang="zh-CN" altLang="en-US" sz="2400" b="1">
                <a:solidFill>
                  <a:srgbClr val="FF6D6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小圣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，与其父并称为“二王”。虽承家法，但并不墨守成规，博取众长，敢于创新，一反其父书法的 “内拓”而转为“外拓“，笔法媚趣雍容。楷书以《洛神赋十三行》为代表，行书以《鸭头丸帖》最著，草书名作《中秋帖》列为清内府“三希帖”之一。可惜天妒其才，四十二岁就病逝，如王献之能再存活二十年，相信其书艺上的成就必超其父。</a:t>
            </a:r>
            <a:endParaRPr lang="zh-CN" altLang="en-US" sz="2400" b="1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3" name="Picture 5">
            <a:hlinkClick r:id="rId4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764" y="84138"/>
            <a:ext cx="1933575" cy="1979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1" name="Rectangle 2"/>
          <p:cNvSpPr>
            <a:spLocks noGrp="1"/>
          </p:cNvSpPr>
          <p:nvPr>
            <p:ph idx="1"/>
          </p:nvPr>
        </p:nvSpPr>
        <p:spPr>
          <a:xfrm>
            <a:off x="6311901" y="1989138"/>
            <a:ext cx="3937000" cy="452596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/>
              <a:t>　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王献之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中秋帖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被人称为“一笔书”之祖，世传张芝“一笔书”到晋代仅有王献之独得其法。畅快淋漓的笔法叹为观止。</a:t>
            </a:r>
            <a:r>
              <a:rPr lang="zh-CN" altLang="en-US" b="1">
                <a:solidFill>
                  <a:srgbClr val="800000"/>
                </a:solidFill>
              </a:rPr>
              <a:t> </a:t>
            </a:r>
            <a:endParaRPr lang="zh-CN" altLang="en-US" b="1">
              <a:solidFill>
                <a:srgbClr val="800000"/>
              </a:solidFill>
            </a:endParaRPr>
          </a:p>
        </p:txBody>
      </p:sp>
      <p:pic>
        <p:nvPicPr>
          <p:cNvPr id="870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63500"/>
            <a:ext cx="4446588" cy="671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3" name="文本框 1"/>
          <p:cNvSpPr txBox="1"/>
          <p:nvPr/>
        </p:nvSpPr>
        <p:spPr>
          <a:xfrm>
            <a:off x="1651001" y="635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4" name="文本框 2"/>
          <p:cNvSpPr txBox="1"/>
          <p:nvPr/>
        </p:nvSpPr>
        <p:spPr>
          <a:xfrm>
            <a:off x="1651001" y="67183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0">
    <p:wipe dir="u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>
          <a:xfrm flipH="1">
            <a:off x="2346326" y="542925"/>
            <a:ext cx="3605213" cy="685800"/>
          </a:xfrm>
        </p:spPr>
        <p:txBody>
          <a:bodyPr vert="horz" wrap="square" lIns="91440" tIns="45720" rIns="91440" bIns="45720" anchor="b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eaLnBrk="1" fontAlgn="auto" hangingPunct="1"/>
            <a:r>
              <a:rPr lang="zh-CN" altLang="en-US" sz="400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南北朝楷书</a:t>
            </a:r>
            <a:endParaRPr lang="zh-CN" altLang="en-US" sz="4000" b="1" strike="noStrike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06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南北朝书法以</a:t>
            </a:r>
            <a:r>
              <a:rPr lang="zh-CN" altLang="en-US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魏碑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最胜。魏碑，是北魏以及与北魏书风相近的南北朝碑志石刻书法的泛称，是</a:t>
            </a:r>
            <a:r>
              <a:rPr lang="zh-CN" altLang="en-US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汉代隶书向唐代楷书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发展的过渡时期书法。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《郑文公碑》《张猛龙碑》《张玄墓志》</a:t>
            </a:r>
            <a:endParaRPr lang="zh-CN" altLang="en-US">
              <a:solidFill>
                <a:srgbClr val="F2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《元诱妻墓志》</a:t>
            </a:r>
            <a:endParaRPr lang="zh-CN" altLang="en-US">
              <a:solidFill>
                <a:srgbClr val="F2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魏碑：上承汉隶、下启唐楷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067" name="文本框 1"/>
          <p:cNvSpPr txBox="1"/>
          <p:nvPr/>
        </p:nvSpPr>
        <p:spPr>
          <a:xfrm>
            <a:off x="1651001" y="635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8" name="文本框 2"/>
          <p:cNvSpPr txBox="1"/>
          <p:nvPr/>
        </p:nvSpPr>
        <p:spPr>
          <a:xfrm>
            <a:off x="1651001" y="67183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908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9" y="2"/>
            <a:ext cx="3260725" cy="614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925" y="2"/>
            <a:ext cx="3803650" cy="503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文本框 5"/>
          <p:cNvSpPr txBox="1"/>
          <p:nvPr/>
        </p:nvSpPr>
        <p:spPr>
          <a:xfrm>
            <a:off x="5480051" y="5256215"/>
            <a:ext cx="3629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《张猛龙碑》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2" name="文本框 6"/>
          <p:cNvSpPr txBox="1"/>
          <p:nvPr/>
        </p:nvSpPr>
        <p:spPr>
          <a:xfrm>
            <a:off x="9433560" y="284163"/>
            <a:ext cx="551815" cy="329088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4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北魏第一碑</a:t>
            </a:r>
            <a:endParaRPr lang="zh-CN" altLang="en-US" sz="240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093" name="文本框 7"/>
          <p:cNvSpPr txBox="1"/>
          <p:nvPr/>
        </p:nvSpPr>
        <p:spPr>
          <a:xfrm>
            <a:off x="9017001" y="2701926"/>
            <a:ext cx="13843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rgbClr val="AE360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书体刚健俊美，结构精密精炼，欹侧险劲，颇有拙趣。</a:t>
            </a:r>
            <a:endParaRPr lang="zh-CN" altLang="en-US" sz="2400">
              <a:solidFill>
                <a:srgbClr val="AE360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011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-130175"/>
            <a:ext cx="5248275" cy="598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213" y="274640"/>
            <a:ext cx="2181225" cy="4624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文本框 7"/>
          <p:cNvSpPr txBox="1"/>
          <p:nvPr/>
        </p:nvSpPr>
        <p:spPr>
          <a:xfrm>
            <a:off x="3603626" y="5940425"/>
            <a:ext cx="40481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《元诱妻墓志》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724400"/>
          </a:xfrm>
        </p:spPr>
        <p:txBody>
          <a:bodyPr/>
          <a:lstStyle/>
          <a:p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</a:rPr>
              <a:t>智永</a:t>
            </a:r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生卒年不详）今绍兴人，王羲之第七世孙，早年出家永兴寺，世称“永禅师”，书承王氏，师宗“二王”。他的代表作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《真草千字文》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，对后世影响较大</a:t>
            </a:r>
            <a:r>
              <a:rPr lang="zh-CN" altLang="en-US"/>
              <a:t>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创“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永字八法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”，为后代楷书立下典范。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1138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四、隋朝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986" y="320675"/>
            <a:ext cx="2239010" cy="22390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0"/>
            <a:ext cx="481457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66840" y="1145540"/>
            <a:ext cx="859790" cy="4003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《真草千字文》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82561" y="1610360"/>
            <a:ext cx="223901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法度谨严，一丝不苟，真、草书各自分力，运笔精熟，自然通畅，体势妍美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92475" y="2082482"/>
            <a:ext cx="8229600" cy="1143000"/>
          </a:xfrm>
        </p:spPr>
        <p:txBody>
          <a:bodyPr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algn="l" fontAlgn="auto"/>
            <a:r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</a:rPr>
              <a:t>李斯</a:t>
            </a:r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730" name="内容占位符 2"/>
          <p:cNvSpPr>
            <a:spLocks noGrp="1"/>
          </p:cNvSpPr>
          <p:nvPr>
            <p:ph idx="1"/>
          </p:nvPr>
        </p:nvSpPr>
        <p:spPr>
          <a:xfrm>
            <a:off x="1798638" y="3509963"/>
            <a:ext cx="8229600" cy="4724400"/>
          </a:xfrm>
        </p:spPr>
        <p:txBody>
          <a:bodyPr anchor="t"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李斯（约公元前280年-公元前208年），字通古。楚国上蔡（今河南省驻马店市上蔡县芦岗乡李斯楼村）人，政治家、文学家和书法家，是法家代表人物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代表作：《泰山封山刻石》、《琅琊刻石》、《峄山碑》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373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564" y="1600200"/>
            <a:ext cx="1585912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2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一、秦朝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7" name="Rectangle 3"/>
          <p:cNvSpPr>
            <a:spLocks noGrp="1" noRot="1"/>
          </p:cNvSpPr>
          <p:nvPr>
            <p:ph idx="1"/>
          </p:nvPr>
        </p:nvSpPr>
        <p:spPr>
          <a:xfrm>
            <a:off x="1381125" y="1190627"/>
            <a:ext cx="9144000" cy="481012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20000"/>
              </a:lnSpc>
              <a:buNone/>
            </a:pPr>
            <a:r>
              <a:rPr lang="zh-CN" altLang="en-US" sz="2400"/>
              <a:t>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唐代最高学府有六种，即国子监、太学、四门学、律学、书学、算学。其中书学，专门语养书法家和书法理论家，是唐代的创举。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唐代书法艺术，可分初唐、中唐、晚唐三个时期。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初唐以继承为主，尊重法度，刻意追求晋 代书法的劲美。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中唐不断创新，极为昌盛。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晚唐书艺亦有进展。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 唐朝名家辈出，灿若繁星。如初唐的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欧阳询、虞世南、褚遂良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等；中唐的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颜真卿、柳公权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等，都是书法大家。晚唐有王文秉的篆书，李鹗的楷书和杨凝式 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二王颜柳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余韵。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138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五、唐朝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1" name="Rectangle 3"/>
          <p:cNvSpPr>
            <a:spLocks noGrp="1" noRot="1"/>
          </p:cNvSpPr>
          <p:nvPr>
            <p:ph idx="1"/>
          </p:nvPr>
        </p:nvSpPr>
        <p:spPr>
          <a:xfrm>
            <a:off x="1524001" y="714377"/>
            <a:ext cx="4786313" cy="4786313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400"/>
              <a:t>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唐初，社会安定，经济日益繁荣，书法亦蓬勃发展。朝廷定书法为国子监六学之一，设书学博士 ，以书法取士。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  唐太宗李世民喜好书法，倡导书学，并竭力推崇王羲之的书法，这对唐代书法的发展和繁荣起了重要的作用。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这时，行草书尚守晋法，以右军为宗，没有什么新意。这一时期的书法家有钟绍京、陆柬之、王知敬与唐太宗。 </a:t>
            </a:r>
            <a:r>
              <a:rPr lang="zh-CN" altLang="en-US" sz="2400"/>
              <a:t>           </a:t>
            </a:r>
            <a:endParaRPr lang="zh-CN" altLang="en-US" sz="2400"/>
          </a:p>
        </p:txBody>
      </p:sp>
      <p:pic>
        <p:nvPicPr>
          <p:cNvPr id="92162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313" y="1000125"/>
            <a:ext cx="38862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矩形 5"/>
          <p:cNvSpPr/>
          <p:nvPr/>
        </p:nvSpPr>
        <p:spPr>
          <a:xfrm>
            <a:off x="2024063" y="5500690"/>
            <a:ext cx="80010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历代盛称的</a:t>
            </a:r>
            <a:r>
              <a:rPr lang="zh-CN" altLang="en-US" sz="28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初唐四大家</a:t>
            </a:r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欧阳询、虞世南、褚遂良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薛稷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代表了初唐风格。</a:t>
            </a:r>
            <a:endParaRPr lang="zh-CN" altLang="en-US" sz="280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4" name="TextBox 6"/>
          <p:cNvSpPr txBox="1"/>
          <p:nvPr/>
        </p:nvSpPr>
        <p:spPr>
          <a:xfrm>
            <a:off x="4381501" y="71438"/>
            <a:ext cx="21431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初唐时期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6760" y="1670052"/>
            <a:ext cx="6427470" cy="3705225"/>
          </a:xfrm>
        </p:spPr>
        <p:txBody>
          <a:bodyPr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虞世南（公元558年——638年）字伯施，今浙江余姚人。官至秘书监封永兴县子，世称“虞永兴”、“虞秘监”。他与欧阳询齐名，同在李世民王朝为官，他的书法师承智永，得“二王”法度，李世民非常赏识虞世南，并通过他学习王羲之书法。楷书代表作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《孔子庙堂碑》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251" y="274955"/>
            <a:ext cx="1382395" cy="2028190"/>
          </a:xfrm>
          <a:prstGeom prst="rect">
            <a:avLst/>
          </a:prstGeom>
        </p:spPr>
      </p:pic>
      <p:sp>
        <p:nvSpPr>
          <p:cNvPr id="84996" name="标题 4"/>
          <p:cNvSpPr>
            <a:spLocks noGrp="1" noChangeArrowheads="1"/>
          </p:cNvSpPr>
          <p:nvPr>
            <p:ph type="title"/>
          </p:nvPr>
        </p:nvSpPr>
        <p:spPr>
          <a:xfrm>
            <a:off x="2218691" y="810262"/>
            <a:ext cx="5127625" cy="48577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虞世南</a:t>
            </a:r>
            <a:endParaRPr kumimoji="0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3155950" cy="602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396" y="2"/>
            <a:ext cx="3137535" cy="5932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77920" y="6192520"/>
            <a:ext cx="39839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《孔子庙堂碑》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5" name="Rectangle 3"/>
          <p:cNvSpPr>
            <a:spLocks noGrp="1" noRot="1"/>
          </p:cNvSpPr>
          <p:nvPr>
            <p:ph idx="1"/>
          </p:nvPr>
        </p:nvSpPr>
        <p:spPr>
          <a:xfrm>
            <a:off x="1524001" y="1214438"/>
            <a:ext cx="4786313" cy="535781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400"/>
              <a:t>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褚遂良  唐朝政治家、书法家，今河南禹州人。褚遂良博学多才，精通文史，隋末时跟随薛举为通事舍人，后在唐朝任谏议大夫，中书令等职。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 唐贞观二十三年（公元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649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年）与长孙无忌同受太宗遗诏辅政。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后坚决反对武则天为后，遭贬潭州（今长沙）都督，武后即位后，转桂州（桂林）都督，再贬爱州（今越南北境清化）刺史，唐显庆三年（公元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658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年）卒。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318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564" y="228600"/>
            <a:ext cx="2301875" cy="328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6" name="标题 4"/>
          <p:cNvSpPr>
            <a:spLocks noGrp="1" noChangeArrowheads="1"/>
          </p:cNvSpPr>
          <p:nvPr>
            <p:ph type="title"/>
          </p:nvPr>
        </p:nvSpPr>
        <p:spPr>
          <a:xfrm>
            <a:off x="1825626" y="228602"/>
            <a:ext cx="5127625" cy="48577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褚遂良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93188" name="矩形 4"/>
          <p:cNvSpPr/>
          <p:nvPr/>
        </p:nvSpPr>
        <p:spPr>
          <a:xfrm>
            <a:off x="6656389" y="3857625"/>
            <a:ext cx="3582987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褚遂良工书法，初学虞世南，后取法王羲之，与欧阳询、虞世南、薛稷并称“初唐四大家”。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传世墨迹有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孟法师碑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雁塔圣教序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4209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571500"/>
            <a:ext cx="8229600" cy="511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标题 4"/>
          <p:cNvSpPr>
            <a:spLocks noGrp="1" noRot="1"/>
          </p:cNvSpPr>
          <p:nvPr>
            <p:ph type="title"/>
          </p:nvPr>
        </p:nvSpPr>
        <p:spPr>
          <a:xfrm>
            <a:off x="1881187" y="5786438"/>
            <a:ext cx="8540750" cy="700089"/>
          </a:xfrm>
        </p:spPr>
        <p:txBody>
          <a:bodyPr vert="horz" wrap="square" lIns="91440" tIns="45720" rIns="91440" bIns="45720" anchor="ctr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fontAlgn="auto"/>
            <a:r>
              <a:rPr lang="zh-CN" altLang="en-US" sz="2400" b="1" strike="noStrike" noProof="1">
                <a:solidFill>
                  <a:schemeClr val="tx1"/>
                </a:solidFill>
              </a:rPr>
              <a:t>褚遂良</a:t>
            </a:r>
            <a:r>
              <a:rPr lang="en-US" altLang="zh-CN" sz="2400" b="1" strike="noStrike" noProof="1">
                <a:solidFill>
                  <a:schemeClr val="tx1"/>
                </a:solidFill>
              </a:rPr>
              <a:t>《</a:t>
            </a:r>
            <a:r>
              <a:rPr lang="zh-CN" altLang="en-US" sz="2400" b="1" strike="noStrike" noProof="1">
                <a:solidFill>
                  <a:schemeClr val="tx1"/>
                </a:solidFill>
              </a:rPr>
              <a:t>雁塔圣教序</a:t>
            </a:r>
            <a:r>
              <a:rPr lang="en-US" altLang="zh-CN" sz="2400" b="1" strike="noStrike" noProof="1">
                <a:solidFill>
                  <a:schemeClr val="tx1"/>
                </a:solidFill>
              </a:rPr>
              <a:t>》</a:t>
            </a:r>
            <a:endParaRPr lang="zh-CN" altLang="en-US" sz="2400" b="1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3" name="Rectangle 3"/>
          <p:cNvSpPr>
            <a:spLocks noGrp="1" noRot="1"/>
          </p:cNvSpPr>
          <p:nvPr>
            <p:ph idx="1"/>
          </p:nvPr>
        </p:nvSpPr>
        <p:spPr>
          <a:xfrm>
            <a:off x="1524001" y="928688"/>
            <a:ext cx="4500563" cy="562451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400"/>
              <a:t>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欧阳询   唐朝潭州临湘（今湖南长沙）人，楷书四大家之一。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 欧阳询祖父欧阳颁曾为南梁直阁将军，父欧阳纥曾任南陈广州刺史和左卫将军等职。因举兵反陈失败被杀，并株连家族。欧阳询因年幼幸免于难，被父亲好友收养。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     隋朝时，欧阳询曾官至太常博士。因与李渊交好，在大唐盛世累迁银青光禄大夫、给事中、太子率更令、弘文馆学士。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44" name="标题 4"/>
          <p:cNvSpPr>
            <a:spLocks noGrp="1" noChangeArrowheads="1"/>
          </p:cNvSpPr>
          <p:nvPr>
            <p:ph type="title"/>
          </p:nvPr>
        </p:nvSpPr>
        <p:spPr>
          <a:xfrm>
            <a:off x="1674812" y="177802"/>
            <a:ext cx="3000375" cy="48577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欧阳询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9523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189" y="1428750"/>
            <a:ext cx="3214687" cy="3214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625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914" y="93663"/>
            <a:ext cx="4033837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8" name="矩形 4"/>
          <p:cNvSpPr/>
          <p:nvPr/>
        </p:nvSpPr>
        <p:spPr>
          <a:xfrm>
            <a:off x="1952626" y="1357314"/>
            <a:ext cx="4357688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欧阳询代表作楷书有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九成宫醴泉铭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皇甫诞碑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化度寺碑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，行书有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仲尼梦奠帖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行书千字文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欧阳询对书法有其独到的见解，有书法论著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八诀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传授诀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用笔论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三十六法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。所写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化度寺邑禅师舍利塔铭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虞恭公温彦博碑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皇甫诞碑 </a:t>
            </a:r>
            <a:r>
              <a:rPr lang="en-US" altLang="zh-CN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被称为“唐人楷书第一”。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59" name="文本框 1"/>
          <p:cNvSpPr txBox="1"/>
          <p:nvPr/>
        </p:nvSpPr>
        <p:spPr>
          <a:xfrm>
            <a:off x="6673850" y="6235702"/>
            <a:ext cx="37719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《九成宫醴泉铭》节选</a:t>
            </a: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Rectangle 2"/>
          <p:cNvSpPr>
            <a:spLocks noGrp="1" noRot="1"/>
          </p:cNvSpPr>
          <p:nvPr>
            <p:ph type="title"/>
          </p:nvPr>
        </p:nvSpPr>
        <p:spPr>
          <a:xfrm>
            <a:off x="1930401" y="-71121"/>
            <a:ext cx="5500687" cy="857250"/>
          </a:xfrm>
        </p:spPr>
        <p:txBody>
          <a:bodyPr vert="horz" wrap="square" lIns="91440" tIns="45720" rIns="91440" bIns="45720" anchor="ctr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algn="l" fontAlgn="auto"/>
            <a:r>
              <a:rPr lang="zh-CN" altLang="en-US" sz="3200" b="1" strike="noStrike" noProof="1">
                <a:latin typeface="微软雅黑" panose="020b0503020204020204" charset="-122"/>
                <a:ea typeface="微软雅黑" panose="020b0503020204020204" charset="-122"/>
              </a:rPr>
              <a:t>盛唐时期</a:t>
            </a:r>
            <a:endParaRPr lang="zh-CN" altLang="en-US" sz="3200" b="1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282" name="Rectangle 3"/>
          <p:cNvSpPr>
            <a:spLocks noGrp="1" noRot="1"/>
          </p:cNvSpPr>
          <p:nvPr>
            <p:ph idx="1"/>
          </p:nvPr>
        </p:nvSpPr>
        <p:spPr>
          <a:xfrm>
            <a:off x="1809750" y="785813"/>
            <a:ext cx="8572500" cy="586740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800"/>
              <a:t> 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盛唐时期随着社会经济、文化艺术也有很大的变化和发展。书法风格由初唐方整劲健趋向雄浑肥厚。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真草更彻底的摆脱了王家的书派的束缚，形成自己的新风格。这时出现了</a:t>
            </a:r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张旭、怀素、颜真卿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柳公权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等著名的书法家。他们分别在</a:t>
            </a:r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狂草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楷书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方面开创了新的境界。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9726" y="153987"/>
            <a:ext cx="3571875" cy="571500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张旭</a:t>
            </a:r>
            <a:endParaRPr kumimoji="0" lang="zh-CN" altLang="en-US" sz="54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98306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57313"/>
            <a:ext cx="42672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7" name="Rectangle 8"/>
          <p:cNvSpPr/>
          <p:nvPr/>
        </p:nvSpPr>
        <p:spPr>
          <a:xfrm>
            <a:off x="6513514" y="3918746"/>
            <a:ext cx="394144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250825"/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张旭古诗四帖 </a:t>
            </a:r>
            <a:endParaRPr lang="zh-CN" altLang="en-US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238375" y="1083311"/>
            <a:ext cx="3479800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张旭（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675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年～约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750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年），字伯高，一字季明，汉族，唐朝吴县（今江苏苏州）人，开元、天宝时在世，曾任常熟县尉，金吾长史。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以草书著名，与李白诗歌，裴旻剑舞，称为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三绝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。诗亦别具一格，以七绝见长，与李白、贺知章等人共列饮中八仙之一。与贺知章、张若虚、包融号称“吴中四士”。书法与怀素齐名。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性好酒，据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旧唐书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的记载，每醉后号呼狂走，索笔挥洒，时称张颠。实也说明他对艺术爱好热狂度，被后世尊称为“草圣”。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Rectangle 3"/>
          <p:cNvSpPr>
            <a:spLocks noGrp="1" noRot="1"/>
          </p:cNvSpPr>
          <p:nvPr>
            <p:ph type="body" idx="4294967295"/>
          </p:nvPr>
        </p:nvSpPr>
        <p:spPr>
          <a:xfrm>
            <a:off x="1825626" y="333375"/>
            <a:ext cx="8842375" cy="5799138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2800"/>
              <a:t> 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小篆由大篆省改而来，变六国异文为书同文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小篆只有一种写法，而大篆有多种不同写法。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小篆特征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     结构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整齐均衡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     章法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横平竖直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     笔法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细瘦粗细一律、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              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力度和速度均衡、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              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多圆转而不方折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小篆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整饬之美，整齐划一，规矩森严、轻松舒畅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6" y="228599"/>
            <a:ext cx="8056562" cy="842962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怀素</a:t>
            </a:r>
            <a:endParaRPr kumimoji="0" lang="zh-CN" altLang="en-US" sz="54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99330" name="Rectangle 4"/>
          <p:cNvSpPr/>
          <p:nvPr/>
        </p:nvSpPr>
        <p:spPr>
          <a:xfrm>
            <a:off x="2166939" y="1000285"/>
            <a:ext cx="4214812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永州零陵（湖南零陵）人，幼年好佛，出家为僧。他是书法史上领一代风骚的草书家，他的草书称为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“狂草”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，用笔圆劲有力，使转如环，奔放流畅，一气呵成，与唐代另一草书家张旭齐名，人称“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张颠素狂”或“颠张醉素”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1" name="Rectangle 5"/>
          <p:cNvSpPr/>
          <p:nvPr/>
        </p:nvSpPr>
        <p:spPr>
          <a:xfrm>
            <a:off x="1524000" y="4786313"/>
            <a:ext cx="8001000" cy="1447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他的草书有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自叙帖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苦笋帖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食鱼帖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圣母帖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论书帖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大草千文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小草千字文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四十二章经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千字文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藏真帖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七帖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北亭草笔</a:t>
            </a:r>
            <a:r>
              <a:rPr lang="en-US" altLang="zh-CN" sz="2400">
                <a:solidFill>
                  <a:srgbClr val="F2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等等。 </a:t>
            </a: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9332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189" y="731838"/>
            <a:ext cx="3319462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3" name="Rectangle 3"/>
          <p:cNvSpPr>
            <a:spLocks noGrp="1" noRot="1"/>
          </p:cNvSpPr>
          <p:nvPr>
            <p:ph idx="1"/>
          </p:nvPr>
        </p:nvSpPr>
        <p:spPr>
          <a:xfrm>
            <a:off x="1714500" y="1277938"/>
            <a:ext cx="4516438" cy="4519612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400"/>
              <a:t>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唐朝大书法家，以其丰腴雄浑，大气磅礴的“颜体”名世，对后世影响巨大。楷书代表作有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《多宝塔碑》、《勤礼碑》、《麻姑仙坛记》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等，一改王羲之以来的秀美之风及初唐瘦硬的书法标准，转为阳刚之美，可谓楷书艺术的巅峰。另外，他在行书领域上也有很高深的造诣，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《祭侄稿》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被喻为“天下第二行书”。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035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425" y="838200"/>
            <a:ext cx="3938588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2" name="标题 4"/>
          <p:cNvSpPr>
            <a:spLocks noGrp="1"/>
          </p:cNvSpPr>
          <p:nvPr>
            <p:ph type="title"/>
          </p:nvPr>
        </p:nvSpPr>
        <p:spPr>
          <a:xfrm>
            <a:off x="1825625" y="228600"/>
            <a:ext cx="5564187" cy="508000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颜真卿</a:t>
            </a: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37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166938"/>
            <a:ext cx="9067800" cy="3306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78" name="文本框 2"/>
          <p:cNvSpPr txBox="1"/>
          <p:nvPr/>
        </p:nvSpPr>
        <p:spPr>
          <a:xfrm>
            <a:off x="4643439" y="5837240"/>
            <a:ext cx="4111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颜真卿《祭侄文稿》</a:t>
            </a:r>
            <a:endParaRPr lang="zh-CN" altLang="en-US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1" name="副标题 3"/>
          <p:cNvSpPr>
            <a:spLocks noGrp="1"/>
          </p:cNvSpPr>
          <p:nvPr>
            <p:ph type="subTitle" idx="1"/>
          </p:nvPr>
        </p:nvSpPr>
        <p:spPr>
          <a:xfrm>
            <a:off x="6765926" y="5459415"/>
            <a:ext cx="2206625" cy="668337"/>
          </a:xfrm>
        </p:spPr>
        <p:txBody>
          <a:bodyPr vert="horz" wrap="square" lIns="91440" tIns="45720" rIns="91440" bIns="45720" anchor="t"/>
          <a:lstStyle/>
          <a:p>
            <a:pPr>
              <a:buClrTx/>
              <a:buSzTx/>
            </a:pPr>
            <a:endParaRPr kumimoji="0" lang="zh-CN" altLang="en-US" kern="1200">
              <a:latin typeface="+mn-lt"/>
              <a:ea typeface="+mn-ea"/>
              <a:cs typeface="+mn-cs"/>
            </a:endParaRPr>
          </a:p>
        </p:txBody>
      </p:sp>
      <p:sp>
        <p:nvSpPr>
          <p:cNvPr id="102402" name="AutoShape 4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03" name="AutoShape 6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04" name="AutoShape 8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05" name="AutoShape 10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02406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1" y="233365"/>
            <a:ext cx="4059238" cy="6192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7" name="TextBox 13"/>
          <p:cNvSpPr txBox="1"/>
          <p:nvPr/>
        </p:nvSpPr>
        <p:spPr>
          <a:xfrm>
            <a:off x="1437006" y="1247775"/>
            <a:ext cx="798195" cy="23066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勤礼碑</a:t>
            </a:r>
            <a:endParaRPr lang="zh-CN" altLang="en-US" sz="4000">
              <a:solidFill>
                <a:schemeClr val="tx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08" name="AutoShape 12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09" name="AutoShape 14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0" name="AutoShape 16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1" name="AutoShape 18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2" name="AutoShape 20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3" name="AutoShape 22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4" name="AutoShape 24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5" name="AutoShape 26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6" name="AutoShape 28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7" name="AutoShape 30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8" name="AutoShape 32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19" name="AutoShape 34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0" name="AutoShape 36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1" name="AutoShape 38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2" name="AutoShape 40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3" name="AutoShape 42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4" name="AutoShape 44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5" name="AutoShape 46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02426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926" y="1012827"/>
            <a:ext cx="3343275" cy="584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7" name="TextBox 33"/>
          <p:cNvSpPr txBox="1"/>
          <p:nvPr/>
        </p:nvSpPr>
        <p:spPr>
          <a:xfrm>
            <a:off x="7018338" y="133350"/>
            <a:ext cx="30908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多宝塔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2428" name="AutoShape 48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038351" y="2387600"/>
            <a:ext cx="80930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柳公权的书法在唐朝当时极负盛名，他吸收了欧阳询的严谨险绝和颜真卿雄浑宽博而形成一种点画瘦劲、骨力遒劲的“柳体”，与颜真卿并称“颜筋柳骨”。民间更有“柳字一字值千金”的说法，代表作有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玄秘塔碑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神策军碑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金刚经刻石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等，成为后世最多人学习的楷模。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46464" y="377825"/>
            <a:ext cx="41370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柳公权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8850" name="Picture 2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90488"/>
            <a:ext cx="1851025" cy="2112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3" name="AutoShape 2"/>
          <p:cNvSpPr>
            <a:spLocks noChangeAspect="1"/>
          </p:cNvSpPr>
          <p:nvPr/>
        </p:nvSpPr>
        <p:spPr>
          <a:xfrm>
            <a:off x="6062663" y="-3349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05474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189" y="355600"/>
            <a:ext cx="3214687" cy="473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5" name="TextBox 9"/>
          <p:cNvSpPr txBox="1"/>
          <p:nvPr/>
        </p:nvSpPr>
        <p:spPr>
          <a:xfrm>
            <a:off x="1525588" y="-30162"/>
            <a:ext cx="736600" cy="40052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金刚经刻石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0547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339" y="1716088"/>
            <a:ext cx="2994025" cy="416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7" name="TextBox 13"/>
          <p:cNvSpPr txBox="1"/>
          <p:nvPr/>
        </p:nvSpPr>
        <p:spPr>
          <a:xfrm>
            <a:off x="5689600" y="682625"/>
            <a:ext cx="33670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玄秘塔碑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1" name="内容占位符 2"/>
          <p:cNvSpPr>
            <a:spLocks noGrp="1" noRot="1"/>
          </p:cNvSpPr>
          <p:nvPr>
            <p:ph idx="1"/>
          </p:nvPr>
        </p:nvSpPr>
        <p:spPr>
          <a:xfrm>
            <a:off x="1825626" y="1490665"/>
            <a:ext cx="8578850" cy="3170237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宋人学帖的水平更不高，加上科举制度兴盛，写字力求匀称整，书法艺术的个性遂被淹没，重视贴学。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直至宋仁宗到宋神宗之间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(1021-1070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，出现了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苏轼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黄庭坚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米芾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蔡襄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四位书法家，他们提出“上学六朝，不守唐人窠臼”，主张摒除帖学，形成宋书“尚意”的独特风格，亦令当时的书法艺术界为之一振。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107522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六、宋朝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3" name="Rectangle 3"/>
          <p:cNvSpPr>
            <a:spLocks noGrp="1"/>
          </p:cNvSpPr>
          <p:nvPr>
            <p:ph idx="1"/>
          </p:nvPr>
        </p:nvSpPr>
        <p:spPr>
          <a:xfrm>
            <a:off x="1524001" y="533402"/>
            <a:ext cx="8907463" cy="4310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尚意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：一重哲理性，二重书卷气， 三重风格化，四重意境表现，同时介导书法创作中个性化和独创性。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宋代，书法开始以一种尚意抒情的新面目出现在世人面前。这就是要墀书家除了具有“天然”、“工夫”两个层次外，还需具有“学识”，即“书卷气”，北宋四家一改唐楷面貌，直接晋帖行书遗风。 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四家之外，宋徽宗赵佶独树一帜，亦堪称道。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69" name="内容占位符 2"/>
          <p:cNvSpPr>
            <a:spLocks noGrp="1"/>
          </p:cNvSpPr>
          <p:nvPr>
            <p:ph idx="1"/>
          </p:nvPr>
        </p:nvSpPr>
        <p:spPr>
          <a:xfrm>
            <a:off x="1720851" y="2359027"/>
            <a:ext cx="4681538" cy="2955925"/>
          </a:xfrm>
        </p:spPr>
        <p:txBody>
          <a:bodyPr anchor="t"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宋徽宗赵佶（1082-1135），宋代第八位皇帝，亡国之君，却诗、书、画三绝。书法别成一体，自称“瘦金书”，后人称“瘦金体”。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957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136527"/>
            <a:ext cx="1717675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文本框 4"/>
          <p:cNvSpPr txBox="1"/>
          <p:nvPr/>
        </p:nvSpPr>
        <p:spPr>
          <a:xfrm>
            <a:off x="3724275" y="552450"/>
            <a:ext cx="2439988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buSzTx/>
            </a:pPr>
            <a:r>
              <a:rPr lang="zh-CN" altLang="en-US" sz="5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宋徽宗</a:t>
            </a:r>
            <a:endParaRPr lang="zh-CN" altLang="en-US" sz="5400">
              <a:solidFill>
                <a:srgbClr val="F2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957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6" y="136525"/>
            <a:ext cx="3270250" cy="617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3" name="Rectangle 3"/>
          <p:cNvSpPr>
            <a:spLocks noGrp="1" noRot="1"/>
          </p:cNvSpPr>
          <p:nvPr>
            <p:ph idx="1"/>
          </p:nvPr>
        </p:nvSpPr>
        <p:spPr>
          <a:xfrm>
            <a:off x="1524001" y="1231900"/>
            <a:ext cx="3878263" cy="5208588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400"/>
              <a:t>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苏轼   号东坡居士，眉山（今属于四川）人。他和他的父亲苏洵，弟弟苏辙以诗文称着于世，世称“三苏”。他的书法从“二王”，颜真卿、柳公权、褚遂良、徐浩、李北海、杨凝式各家吸取营养，在继承传统的基础上努力革新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其主要作品有：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《黄州寒食帖》、《罗池庙碑》、《赤壁赋》、《丰乐亭记》。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059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264" y="1946275"/>
            <a:ext cx="4681537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5" name="Rectangle 8"/>
          <p:cNvSpPr/>
          <p:nvPr/>
        </p:nvSpPr>
        <p:spPr>
          <a:xfrm>
            <a:off x="6315076" y="5791202"/>
            <a:ext cx="4653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苏轼《丰乐亭记》</a:t>
            </a:r>
            <a:endParaRPr lang="zh-CN" altLang="en-US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9" name="标题 5"/>
          <p:cNvSpPr>
            <a:spLocks noGrp="1"/>
          </p:cNvSpPr>
          <p:nvPr>
            <p:ph type="title"/>
          </p:nvPr>
        </p:nvSpPr>
        <p:spPr>
          <a:xfrm>
            <a:off x="1524000" y="241300"/>
            <a:ext cx="3954462" cy="458787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苏轼</a:t>
            </a:r>
            <a:endParaRPr kumimoji="0" lang="zh-CN" altLang="en-US" sz="54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577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764" y="-76200"/>
            <a:ext cx="3633787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8" name="文本框 1"/>
          <p:cNvSpPr txBox="1"/>
          <p:nvPr/>
        </p:nvSpPr>
        <p:spPr>
          <a:xfrm>
            <a:off x="7823200" y="1778002"/>
            <a:ext cx="1524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峄山碑</a:t>
            </a:r>
            <a:endParaRPr lang="zh-CN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161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54352"/>
            <a:ext cx="8839200" cy="2633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8" name="Rectangle 6"/>
          <p:cNvSpPr/>
          <p:nvPr/>
        </p:nvSpPr>
        <p:spPr>
          <a:xfrm>
            <a:off x="3962401" y="5762626"/>
            <a:ext cx="4653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《黄州寒食诗帖》</a:t>
            </a:r>
            <a:endParaRPr lang="zh-CN" altLang="en-US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1619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260350"/>
            <a:ext cx="4267200" cy="279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41" name="Rectangle 3"/>
          <p:cNvSpPr>
            <a:spLocks noGrp="1" noRot="1"/>
          </p:cNvSpPr>
          <p:nvPr>
            <p:ph idx="1"/>
          </p:nvPr>
        </p:nvSpPr>
        <p:spPr>
          <a:xfrm>
            <a:off x="1584326" y="847725"/>
            <a:ext cx="3603625" cy="511175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黄庭坚   字鲁直，号山谷道人，涪翁，江西修水人。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后世称他黄山谷。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宋史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文苑传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称他：“庭坚学问文章，天成性得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，陈师道谓其诗得法杜甫，善行草书，楷法亦自成一家。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其主要作品有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《松风阁》、《花气熏人帖》、《李白忆旧游诗卷》、《请上座帖 》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2642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1" y="977902"/>
            <a:ext cx="4872038" cy="448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3" name="Rectangle 9"/>
          <p:cNvSpPr/>
          <p:nvPr/>
        </p:nvSpPr>
        <p:spPr>
          <a:xfrm>
            <a:off x="6180138" y="5724527"/>
            <a:ext cx="4094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《花气熏人帖》</a:t>
            </a:r>
            <a:endParaRPr lang="zh-CN" altLang="en-US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标题 5"/>
          <p:cNvSpPr>
            <a:spLocks noGrp="1"/>
          </p:cNvSpPr>
          <p:nvPr>
            <p:ph type="title"/>
          </p:nvPr>
        </p:nvSpPr>
        <p:spPr>
          <a:xfrm>
            <a:off x="1774826" y="252413"/>
            <a:ext cx="3221037" cy="40322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黄庭坚</a:t>
            </a:r>
            <a:endParaRPr kumimoji="0" lang="zh-CN" altLang="en-US" sz="54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113666" name="内容占位符 2"/>
          <p:cNvSpPr>
            <a:spLocks noGrp="1"/>
          </p:cNvSpPr>
          <p:nvPr>
            <p:ph idx="1"/>
          </p:nvPr>
        </p:nvSpPr>
        <p:spPr>
          <a:xfrm>
            <a:off x="1825626" y="5087940"/>
            <a:ext cx="8540750" cy="1011237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54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《松风阁》</a:t>
            </a:r>
            <a:endParaRPr lang="zh-CN" altLang="en-US" sz="54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366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814" y="454027"/>
            <a:ext cx="8842375" cy="4341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4689" name="Rectangle 3"/>
          <p:cNvSpPr>
            <a:spLocks noGrp="1" noRot="1"/>
          </p:cNvSpPr>
          <p:nvPr>
            <p:ph idx="1"/>
          </p:nvPr>
        </p:nvSpPr>
        <p:spPr>
          <a:xfrm>
            <a:off x="1739901" y="903288"/>
            <a:ext cx="6492875" cy="5942012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米芾   祖籍山西太原，曾后定居润州（今江苏镇江），曾任无为知军  因他个性怪异，举止颠狂，遇石称“兄”，膜拜不已，因而人称“米颠”。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 徽宗诏为书画学博士，人称“米南宫”。米芾能诗文，擅书画，精鉴别，书画自成一家，创立了米点山水。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  集书画家、鉴定家、收藏家于一身。他是“宋四书家”（苏、米、黄、蔡）之一，又首屈一指。其书体潇散奔放，又严于法度。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  米芾的书法影响深远，尤在明末，学者甚众，像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hlinkClick r:id="rId2"/>
              </a:rPr>
              <a:t>文徵明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、祝允明、陈淳、徐渭、王觉斯、傅山这样的大家也莫不从米子中取一“心经”，这种影响一直延续到现在。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  米芾除书法达到极高的水准外，其书论也颇多。著有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书史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海岳名言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宝章待访录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评字帖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等。显示了他卓越的胆识和精到的鉴赏力，对前人多有讥贬，然决不因袭古人语，为历代书家所重，但过头话也不少，诮颜柳、贬旭素，苛刻求疵。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米芾传世墨迹主要有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苕溪诗卷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》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蜀素帖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》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方圆庵记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》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天马赋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等，而翰札小品尤多。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/>
              <a:t>       </a:t>
            </a:r>
            <a:endParaRPr lang="zh-CN" altLang="en-US" sz="1800"/>
          </a:p>
        </p:txBody>
      </p:sp>
      <p:pic>
        <p:nvPicPr>
          <p:cNvPr id="114690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726" y="1219200"/>
            <a:ext cx="2378075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0" name="标题 4"/>
          <p:cNvSpPr>
            <a:spLocks noGrp="1"/>
          </p:cNvSpPr>
          <p:nvPr>
            <p:ph type="title"/>
          </p:nvPr>
        </p:nvSpPr>
        <p:spPr>
          <a:xfrm>
            <a:off x="3630612" y="265112"/>
            <a:ext cx="3551239" cy="46037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米芾</a:t>
            </a:r>
            <a:endParaRPr kumimoji="0" lang="zh-CN" altLang="en-US" sz="54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713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endParaRPr lang="zh-CN" altLang="zh-CN"/>
          </a:p>
        </p:txBody>
      </p:sp>
      <p:pic>
        <p:nvPicPr>
          <p:cNvPr id="11571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458790"/>
            <a:ext cx="8229600" cy="532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5" name="Rectangle 6"/>
          <p:cNvSpPr/>
          <p:nvPr/>
        </p:nvSpPr>
        <p:spPr>
          <a:xfrm>
            <a:off x="4224339" y="5857876"/>
            <a:ext cx="4094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米芾《蜀素帖》</a:t>
            </a:r>
            <a:endParaRPr lang="zh-CN" altLang="en-US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7" name="Rectangle 3"/>
          <p:cNvSpPr>
            <a:spLocks noGrp="1"/>
          </p:cNvSpPr>
          <p:nvPr>
            <p:ph idx="1"/>
          </p:nvPr>
        </p:nvSpPr>
        <p:spPr>
          <a:xfrm>
            <a:off x="2265363" y="1209677"/>
            <a:ext cx="7518400" cy="4625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en-US" altLang="zh-CN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元初书法总的情况是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崇尚复古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。文宗天历初建奎章阁，专掌秘玩古物。元文宗常幸奎章阁欣赏法书名画，书法一度出现兴盛局面。</a:t>
            </a:r>
            <a:endParaRPr kumimoji="0" lang="zh-CN" altLang="en-US" sz="2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赵孟頫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，鲜于枢等名家，是这时期书法的代表。他们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主张书画同法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，注重结字的体态。但元代书坛纯是继承晋唐，没有自己风格，纵观元代书法，其成就大者还在真行草书方面 。</a:t>
            </a:r>
            <a:endParaRPr kumimoji="0" lang="zh-CN" altLang="en-US" sz="2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endParaRPr kumimoji="0" lang="zh-CN" altLang="en-US" sz="2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738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六、元朝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1" y="0"/>
            <a:ext cx="4389437" cy="1022350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赵孟頫</a:t>
            </a:r>
            <a:endParaRPr kumimoji="0" lang="zh-CN" altLang="en-US" sz="54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17762" name="内容占位符 2"/>
          <p:cNvSpPr>
            <a:spLocks noGrp="1" noRot="1"/>
          </p:cNvSpPr>
          <p:nvPr>
            <p:ph idx="1"/>
          </p:nvPr>
        </p:nvSpPr>
        <p:spPr>
          <a:xfrm>
            <a:off x="1633539" y="954088"/>
            <a:ext cx="6413500" cy="4805362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赵孟頫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浙江吴兴（今浙江湖州）人。元初著名书法家、画家、诗人，宋太祖赵匡胤十一世孙、秦王赵德芳嫡派子孙；其父赵与訔曾任南宋户部侍郎兼知临安府浙西安抚使。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他善篆、隶、真、行、草书，尤以楷、行书著称于世，其书风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遒媚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秀逸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结体严整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笔法圆熟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、世称“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赵体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”。与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颜真卿、柳公权、欧阳询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并称为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楷书四大家”。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 赵孟頫传世书迹较多，代表作有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千字文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洛神赋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胆巴碑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归去来兮辞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兰亭十三跋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赤壁赋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道德经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仇锷墓碑铭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等。著有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尚书注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松雪斋文集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》12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卷等。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776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813" y="954088"/>
            <a:ext cx="217170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980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9" y="1292225"/>
            <a:ext cx="8939212" cy="475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0" name="Rectangle 6"/>
          <p:cNvSpPr/>
          <p:nvPr/>
        </p:nvSpPr>
        <p:spPr>
          <a:xfrm>
            <a:off x="4251325" y="708026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赵孟頫《洛神赋》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0833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876" y="514352"/>
            <a:ext cx="7842250" cy="559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4" name="文本框 1"/>
          <p:cNvSpPr txBox="1"/>
          <p:nvPr/>
        </p:nvSpPr>
        <p:spPr>
          <a:xfrm>
            <a:off x="1651001" y="635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0835" name="文本框 2"/>
          <p:cNvSpPr txBox="1"/>
          <p:nvPr/>
        </p:nvSpPr>
        <p:spPr>
          <a:xfrm>
            <a:off x="1651001" y="6718300"/>
            <a:ext cx="88900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中国书法发展史概述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(PPT43</a:t>
            </a:r>
            <a:r>
              <a:rPr lang="zh-CN" altLang="en-US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100">
                <a:solidFill>
                  <a:srgbClr val="FFFFFF"/>
                </a:solidFill>
                <a:latin typeface="华文楷体" panose="02010600040101010101" pitchFamily="2" charset="-122"/>
                <a:ea typeface="宋体" panose="02010600030101010101" pitchFamily="2" charset="-122"/>
              </a:rPr>
              <a:t>)</a:t>
            </a:r>
            <a:endParaRPr lang="zh-CN" altLang="en-US" sz="100">
              <a:solidFill>
                <a:srgbClr val="FFFFFF"/>
              </a:solidFill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0">
    <p:wedge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7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endParaRPr lang="zh-CN" altLang="zh-CN"/>
          </a:p>
        </p:txBody>
      </p:sp>
      <p:pic>
        <p:nvPicPr>
          <p:cNvPr id="12185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450850"/>
            <a:ext cx="8229600" cy="532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59" name="Rectangle 6"/>
          <p:cNvSpPr/>
          <p:nvPr/>
        </p:nvSpPr>
        <p:spPr>
          <a:xfrm>
            <a:off x="4187825" y="5775325"/>
            <a:ext cx="41417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米芾《蜀素帖》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Rectangle 3"/>
          <p:cNvSpPr>
            <a:spLocks noGrp="1" noRot="1"/>
          </p:cNvSpPr>
          <p:nvPr>
            <p:ph idx="1"/>
          </p:nvPr>
        </p:nvSpPr>
        <p:spPr>
          <a:xfrm>
            <a:off x="1703388" y="1225550"/>
            <a:ext cx="6215062" cy="542925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汉代书法家可分为两类：一类是汉隶书家，以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蔡邕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为代表。一类是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草书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家，以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杜度、崔瑗、 张芝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为代表，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张芝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被后人称之为“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草圣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汉代创兴草书，草书的诞生，在书法艺术的发展史上有着重大意义。它标志着书法开始成为 一种能够高度自由的抒发情感，表现书法家个性的艺术。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草书的最初阶段是草隶，到了东汉时期，草隶进一步发展，形成了章草，后由张芝创立了今草，即草书。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6802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6" y="4178300"/>
            <a:ext cx="2106613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3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951" y="1225552"/>
            <a:ext cx="1857375" cy="232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4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二、汉朝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81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0" y="1943100"/>
            <a:ext cx="3962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2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七、明朝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  <p:sp>
        <p:nvSpPr>
          <p:cNvPr id="12288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4954588" cy="4344988"/>
          </a:xfrm>
        </p:spPr>
        <p:txBody>
          <a:bodyPr anchor="t"/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由于士大夫清玩风气和帖学的盛行，影响书法创作，所以，整个明代书体以行楷居多，未能上溯秦汉北朝，篆、隶、八分及魏体作品几乎绝迹，而楷书皆以纤巧秀丽为美。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明代近三百年间，虽然也出现了一些有造诣的大家，但纵观整朝没有重大的突破和创新。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明代书法的代表书家有：</a:t>
            </a:r>
            <a:r>
              <a:rPr lang="zh-CN" altLang="en-US" sz="2400">
                <a:solidFill>
                  <a:srgbClr val="F20000"/>
                </a:solidFill>
                <a:latin typeface="微软雅黑" panose="020b0503020204020204" charset="-122"/>
                <a:ea typeface="微软雅黑" panose="020b0503020204020204" charset="-122"/>
              </a:rPr>
              <a:t>董其昌、文徵明、祝允明、唐伯虎、王宠、张瑞图、宋克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5" name="Rectangle 3"/>
          <p:cNvSpPr>
            <a:spLocks noGrp="1" noRot="1"/>
          </p:cNvSpPr>
          <p:nvPr>
            <p:ph idx="1"/>
          </p:nvPr>
        </p:nvSpPr>
        <p:spPr>
          <a:xfrm>
            <a:off x="1524000" y="838200"/>
            <a:ext cx="5715000" cy="601980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董其昌  今上海松江县人，出生在“二沈”的家乡，自幼就受到书法艺术的熏陶。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他对于古代名家墨迹是认真临摹的，在用笔、用墨和结体布局方面，能融会贯通各家之长，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明史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文苑传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称他 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:"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始以米芾为宗，后自成一家，名闻外国，尺素短札，流布人间，争购宝之。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他的楷书用笔有颜真卿率真之意，而布局得杨凝式的闲适舒朗，神采风韵似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赵孟頫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。草书植根于颜真卿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争座位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祭侄稿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，并有怀素的圆劲和米芾的跌宕。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书法至董其昌，可以说是集古法之大成，“六体”和“八法”在他手下无所不精，同时他又善于鉴赏，品题书画虽片语只字，也被收藏家视为珍宝。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其代表作品有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: 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《白居易琵琶行》、《草书宋词卷》、《烟江叠嶂图跋》、《临怀素自叙帖》、《草书诗册》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等。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390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838200"/>
            <a:ext cx="3270250" cy="504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Rectangle 6"/>
          <p:cNvSpPr/>
          <p:nvPr/>
        </p:nvSpPr>
        <p:spPr>
          <a:xfrm>
            <a:off x="7670800" y="5886452"/>
            <a:ext cx="26314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3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《白居易琵琶行》</a:t>
            </a:r>
            <a:endParaRPr lang="zh-CN" altLang="en-US" sz="2400" b="1">
              <a:solidFill>
                <a:srgbClr val="3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标题 4"/>
          <p:cNvSpPr>
            <a:spLocks noGrp="1"/>
          </p:cNvSpPr>
          <p:nvPr>
            <p:ph type="title"/>
          </p:nvPr>
        </p:nvSpPr>
        <p:spPr>
          <a:xfrm>
            <a:off x="1881187" y="174627"/>
            <a:ext cx="3233739" cy="484187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董其昌</a:t>
            </a:r>
            <a:endParaRPr kumimoji="0" lang="zh-CN" altLang="en-US" sz="54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492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838200"/>
            <a:ext cx="8763000" cy="539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0" name="Rectangle 6"/>
          <p:cNvSpPr/>
          <p:nvPr/>
        </p:nvSpPr>
        <p:spPr>
          <a:xfrm>
            <a:off x="5334001" y="6248402"/>
            <a:ext cx="52349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3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董其昌《草书诗册》</a:t>
            </a:r>
            <a:endParaRPr lang="zh-CN" altLang="en-US" b="1">
              <a:solidFill>
                <a:srgbClr val="3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5953" name="Rectangle 3"/>
          <p:cNvSpPr>
            <a:spLocks noGrp="1" noRot="1"/>
          </p:cNvSpPr>
          <p:nvPr>
            <p:ph idx="1"/>
          </p:nvPr>
        </p:nvSpPr>
        <p:spPr>
          <a:xfrm>
            <a:off x="2128838" y="1479550"/>
            <a:ext cx="7888287" cy="425450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中国清代书法在近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300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年的发展历史上，经历了一场 艰难的蜕变，它突破了宋、元、明以来帖学的樊笼。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开创了碑学，特别是在篆书、隶书和北魏碑体书法方面的成 就，可以与唐代楷书、宋代行书、明代草书相媲美，形成了雄浑渊懿的书风。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尤其是碑学书法家借古开今的精 神和表现个性的书法创作，使得书坛显得十分活跃，流派纷呈，一派兴盛局面。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954" name="文本框 4"/>
          <p:cNvSpPr txBox="1"/>
          <p:nvPr/>
        </p:nvSpPr>
        <p:spPr>
          <a:xfrm>
            <a:off x="1706563" y="3206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八、清朝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1239" y="523875"/>
            <a:ext cx="8031163" cy="54737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清代前期，国势初平，百废待兴，尚无力过多关心书法，因此这时期基本上延续的是晚明书风，大体可以看作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三线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发展：一是晚明行草书风的新发展；二是传统书风；三是篆隶初兴。 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charset="0"/>
              <a:buChar char="u"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延续晚明行草新书风的主要人物：王铎、傅山、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"/>
              </a:rPr>
              <a:t>朱耷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、许友等；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charset="0"/>
              <a:buChar char="u"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以晋唐传统为主的书家：林则徐、翁同龢等；</a:t>
            </a: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charset="0"/>
              <a:buChar char="u"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以先秦秦汉北碑为主的书法家：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这类书家比较多，前后有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3"/>
              </a:rPr>
              <a:t>张廷济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4"/>
              </a:rPr>
              <a:t>朱为弼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5"/>
              </a:rPr>
              <a:t>徐同柏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6"/>
              </a:rPr>
              <a:t>赵之琛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、六舟达受、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7"/>
              </a:rPr>
              <a:t>吴熙载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8"/>
              </a:rPr>
              <a:t>杨岘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9"/>
              </a:rPr>
              <a:t>张裕钊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0"/>
              </a:rPr>
              <a:t>吴大澄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等。他们大多是集传统经学、金石、书画、辞章、考据、收藏研究于一身的学者型书法家。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charset="0"/>
              <a:buChar char="u"/>
              <a:defRPr/>
            </a:pP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兼宗两大传统并寻求融通的书家：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1"/>
              </a:rPr>
              <a:t>何绍基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2"/>
              </a:rPr>
              <a:t>赵之谦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3"/>
              </a:rPr>
              <a:t>杨守敬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4"/>
              </a:rPr>
              <a:t>康有为</a:t>
            </a:r>
            <a:r>
              <a:rPr kumimoji="0" lang="zh-CN" altLang="en-US" sz="2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8001" name="Rectangle 3"/>
          <p:cNvSpPr>
            <a:spLocks noGrp="1" noRot="1"/>
          </p:cNvSpPr>
          <p:nvPr>
            <p:ph idx="1"/>
          </p:nvPr>
        </p:nvSpPr>
        <p:spPr>
          <a:xfrm>
            <a:off x="1524000" y="838200"/>
            <a:ext cx="4419600" cy="579120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王铎  河南孟津人。 是明末清初在书法上有着突出成就的大家。他以真、行、草名世，从学书之始便崇“二王”，后广泛涉猎前人。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王铎的书法始终入文人流派一路，他认为“书不师古便落野俗”，所以他博采前人之长，大楷学颜鲁公，小楷则出自钟繇，而他成就最高的行草书，从汉张芝，西晋素靖，唐代虞、褚、旭、素，宋代米芾等，以及他终身追摹的“二王”，无不精心研习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800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38200"/>
            <a:ext cx="4286250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5" name="标题 5"/>
          <p:cNvSpPr>
            <a:spLocks noGrp="1"/>
          </p:cNvSpPr>
          <p:nvPr>
            <p:ph type="title"/>
          </p:nvPr>
        </p:nvSpPr>
        <p:spPr>
          <a:xfrm>
            <a:off x="1524001" y="228600"/>
            <a:ext cx="5811837" cy="500063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王铎</a:t>
            </a:r>
            <a:endParaRPr kumimoji="0" lang="zh-CN" altLang="en-US" sz="48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28004" name="文本框 1"/>
          <p:cNvSpPr txBox="1"/>
          <p:nvPr/>
        </p:nvSpPr>
        <p:spPr>
          <a:xfrm>
            <a:off x="6096001" y="3795713"/>
            <a:ext cx="4113213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王铎幼承家训，十三岁始习王羲之</a:t>
            </a:r>
            <a:r>
              <a:rPr lang="en-US" altLang="zh-CN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圣教序</a:t>
            </a:r>
            <a:r>
              <a:rPr lang="en-US" altLang="zh-CN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。十八岁读蒲州河东书院，三十一岁中进士。后授翰林院编修，升任礼部右侍郎。崇祯十七年（</a:t>
            </a:r>
            <a:r>
              <a:rPr lang="en-US" altLang="zh-CN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1644</a:t>
            </a:r>
            <a:r>
              <a:rPr lang="zh-CN" altLang="en-US" sz="2000">
                <a:solidFill>
                  <a:srgbClr val="300000"/>
                </a:solidFill>
                <a:latin typeface="微软雅黑" panose="020b0503020204020204" charset="-122"/>
                <a:ea typeface="微软雅黑" panose="020b0503020204020204" charset="-122"/>
              </a:rPr>
              <a:t>）李自成攻克北京，崇祯自缢煤山。次年清兵围攻南京，顺治九年，王铎弃甲归田，病卒后谥文安。</a:t>
            </a:r>
            <a:endParaRPr lang="zh-CN" altLang="en-US" sz="2000">
              <a:solidFill>
                <a:srgbClr val="3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5" name="Rectangle 4"/>
          <p:cNvSpPr/>
          <p:nvPr/>
        </p:nvSpPr>
        <p:spPr>
          <a:xfrm>
            <a:off x="3773488" y="5477670"/>
            <a:ext cx="59258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赠张抱一草书诗卷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 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902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3209925"/>
            <a:ext cx="8915400" cy="223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27" name="Rectangle 6"/>
          <p:cNvSpPr/>
          <p:nvPr/>
        </p:nvSpPr>
        <p:spPr>
          <a:xfrm>
            <a:off x="1676401" y="757874"/>
            <a:ext cx="85121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王铎一生，出入枢要，位尊爵类。书法艺术格调堂皇，名重当代，有“神笔王铎”之美誉。时人赞其字有锥沙印泥之妙、龙跃虎卧之致、松涛云影之幻、造化入神之奇。独具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纵中有敛（形质美）、草中有楷（性情美）、错落有致（节奏美）、今有有古（韵味美）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四大特点，既继承发扬了宋晋书坛传统，又开创了明末清初时代新风，在中国书法史上留下了光辉一页。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0049" name="Rectangle 3"/>
          <p:cNvSpPr>
            <a:spLocks noGrp="1" noRot="1"/>
          </p:cNvSpPr>
          <p:nvPr>
            <p:ph idx="1"/>
          </p:nvPr>
        </p:nvSpPr>
        <p:spPr>
          <a:xfrm>
            <a:off x="1666876" y="993777"/>
            <a:ext cx="5935663" cy="5313363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我们可以用“周虽旧邦，其命惟新”这一命题去诠释中国现代书法史，突出一个“变”字，抓住中国现代书法史的主旋律。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如果说，晋尚韵，唐尚法，宋尚意，那么近现代则尚变，其变也是一步三摇，曲折回还，有彷徨，有回归，有初兴，有式微，有徜徉，更有新变。 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中国现代书法史是从国门打开，中国走向世界开始的。也就是从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世纪中叶开始的。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其中</a:t>
            </a:r>
            <a:r>
              <a:rPr lang="zh-CN" altLang="en-US" sz="2200">
                <a:solidFill>
                  <a:srgbClr val="790000"/>
                </a:solidFill>
                <a:latin typeface="微软雅黑" panose="020b0503020204020204" charset="-122"/>
                <a:ea typeface="微软雅黑" panose="020b0503020204020204" charset="-122"/>
              </a:rPr>
              <a:t>吴昌硕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擅石鼓，</a:t>
            </a:r>
            <a:r>
              <a:rPr lang="zh-CN" altLang="en-US" sz="2200">
                <a:solidFill>
                  <a:srgbClr val="790000"/>
                </a:solidFill>
                <a:latin typeface="微软雅黑" panose="020b0503020204020204" charset="-122"/>
                <a:ea typeface="微软雅黑" panose="020b0503020204020204" charset="-122"/>
              </a:rPr>
              <a:t>康有为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长碑版，于右任标草书，沈尹默继帖学，</a:t>
            </a:r>
            <a:r>
              <a:rPr lang="zh-CN" altLang="en-US" sz="2200">
                <a:solidFill>
                  <a:srgbClr val="790000"/>
                </a:solidFill>
                <a:latin typeface="微软雅黑" panose="020b0503020204020204" charset="-122"/>
                <a:ea typeface="微软雅黑" panose="020b0503020204020204" charset="-122"/>
              </a:rPr>
              <a:t>毛泽东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主纵草，曹秋圃重师传，吴玉如宗“二王”，</a:t>
            </a:r>
            <a:r>
              <a:rPr lang="zh-CN" altLang="en-US" sz="2200">
                <a:solidFill>
                  <a:srgbClr val="790000"/>
                </a:solidFill>
                <a:latin typeface="微软雅黑" panose="020b0503020204020204" charset="-122"/>
                <a:ea typeface="微软雅黑" panose="020b0503020204020204" charset="-122"/>
              </a:rPr>
              <a:t>林散之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显灵逸，沙孟海名题榜，</a:t>
            </a:r>
            <a:r>
              <a:rPr lang="zh-CN" altLang="en-US" sz="2200">
                <a:solidFill>
                  <a:srgbClr val="790000"/>
                </a:solidFill>
                <a:latin typeface="微软雅黑" panose="020b0503020204020204" charset="-122"/>
                <a:ea typeface="微软雅黑" panose="020b0503020204020204" charset="-122"/>
              </a:rPr>
              <a:t>启功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爱“瘦硬”，他们的书法艺术各有千秋，历久弥新。 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005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450" y="381000"/>
            <a:ext cx="226695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05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575" y="3657600"/>
            <a:ext cx="226695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2" name="文本框 4"/>
          <p:cNvSpPr txBox="1"/>
          <p:nvPr/>
        </p:nvSpPr>
        <p:spPr>
          <a:xfrm>
            <a:off x="1406525" y="71440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九、近代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0081" y="1066800"/>
            <a:ext cx="6509385" cy="4724400"/>
          </a:xfrm>
        </p:spPr>
        <p:txBody>
          <a:bodyPr/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吴昌硕（1844 —1927），清末著名书画家，篆刻家。原名俊卿，字昌硕，别号苦铁，浙江安吉人。少年时他因受其父熏陶，即喜作书，印刻。他的楷书，始学颜鲁公，继学钟元常；隶书学汉石刻；篆学石鼓文。用笔之法初受邓石如，赵之谦等人影响，以后在临写《石鼓》中融汇变通。沙孟海评：吴先生极力避免“侧媚取势”，“捧心龋齿”的状态，把三种钟鼎陶器文字的体势，杂糅其间，所以比赵之谦高明的多。吴昌硕的行书，得黄庭坚、王铎笔势之欹侧，黄道周之章法，个中又受北碑书风及篆籀用笔之影响，大起大落，遒润峻险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645" name="标题 5"/>
          <p:cNvSpPr>
            <a:spLocks noGrp="1"/>
          </p:cNvSpPr>
          <p:nvPr>
            <p:ph type="title"/>
          </p:nvPr>
        </p:nvSpPr>
        <p:spPr>
          <a:xfrm>
            <a:off x="1524001" y="228600"/>
            <a:ext cx="5811837" cy="500063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吴昌硕</a:t>
            </a:r>
            <a:endParaRPr kumimoji="0" lang="zh-CN" altLang="en-US" sz="48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236" y="0"/>
            <a:ext cx="2183765" cy="23507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1" y="-354330"/>
            <a:ext cx="2623185" cy="92602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16220" y="2319656"/>
            <a:ext cx="489458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tx1"/>
                </a:solidFill>
              </a:rPr>
              <a:t>用笔上的风格特色亦极为鲜明，呈现出浓郁的金石气息。全幅浓墨重笔直下，一气呵成，且中锋用笔，笔力老辣苍迈、雄浑遒劲，笔势奔腾，气厚力沉，给人以苍劲雄浑、沉稳朴茂的感受。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fontAlgn="auto"/>
            <a:endParaRPr lang="zh-CN" altLang="en-US" strike="noStrike" noProof="1"/>
          </a:p>
        </p:txBody>
      </p:sp>
      <p:pic>
        <p:nvPicPr>
          <p:cNvPr id="7782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141" y="274640"/>
            <a:ext cx="3644900" cy="539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7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811" y="1293813"/>
            <a:ext cx="4554538" cy="4373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8" name="文本框 5"/>
          <p:cNvSpPr txBox="1"/>
          <p:nvPr/>
        </p:nvSpPr>
        <p:spPr>
          <a:xfrm>
            <a:off x="3489326" y="5792789"/>
            <a:ext cx="5212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蔡邕   《 熹平石经》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5019040" cy="4724400"/>
          </a:xfrm>
        </p:spPr>
        <p:txBody>
          <a:bodyPr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功（1912-2005年），曾任中央文史研究馆馆长，中国书法家协会名誉主席，中国佛教协会、故宫博物院、国家博物馆顾问，西泠印社社长。中国当代著名教育家、国学大师、古典文献学家、书画家、文物鉴定家、诗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616" y="340360"/>
            <a:ext cx="3461385" cy="2292350"/>
          </a:xfrm>
          <a:prstGeom prst="rect">
            <a:avLst/>
          </a:prstGeom>
        </p:spPr>
      </p:pic>
      <p:sp>
        <p:nvSpPr>
          <p:cNvPr id="112645" name="标题 5"/>
          <p:cNvSpPr>
            <a:spLocks noGrp="1"/>
          </p:cNvSpPr>
          <p:nvPr>
            <p:ph type="title"/>
          </p:nvPr>
        </p:nvSpPr>
        <p:spPr>
          <a:xfrm>
            <a:off x="1524001" y="228600"/>
            <a:ext cx="5811837" cy="500063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启功</a:t>
            </a:r>
            <a:endParaRPr kumimoji="0" lang="zh-CN" altLang="en-US" sz="4800" b="0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270510"/>
            <a:ext cx="4168140" cy="63169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9" name="Rectangle 3"/>
          <p:cNvSpPr>
            <a:spLocks noGrp="1" noRot="1"/>
          </p:cNvSpPr>
          <p:nvPr>
            <p:ph idx="1"/>
          </p:nvPr>
        </p:nvSpPr>
        <p:spPr>
          <a:xfrm>
            <a:off x="1825626" y="620714"/>
            <a:ext cx="8842375" cy="5832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近代书法艺术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charset="0"/>
              <a:buChar char="Ø"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色彩斑斓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继承传统、光大传统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形成独特的时代风貌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西方艺术影响，传统书法面临危机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书法艺术在艰难中呈现多姿多彩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书法成就相当卓著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charset="0"/>
              <a:buChar char="Ø"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毛笔在书写活动中渐次消退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书法成了单纯的艺术创造活动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书法演变成平面构成艺术或抽象艺术的形式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书法行为者队伍日趋缩小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0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书法艺术传承后继乏人</a:t>
            </a:r>
            <a:endParaRPr kumimoji="0" lang="zh-CN" altLang="en-US" sz="3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0" dur="500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3" dur="500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9" dur="500"/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2" dur="500"/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5" dur="500"/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indefinite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uiExpand="1" build="p"/>
      <p:bldP spid="70659" grpId="1" uiExpand="1" build="allAtOnce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24001" y="407037"/>
          <a:ext cx="9036685" cy="1644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330"/>
                <a:gridCol w="2258695"/>
                <a:gridCol w="2259330"/>
                <a:gridCol w="2259330"/>
              </a:tblGrid>
              <a:tr h="76708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商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周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秦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甲骨文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金文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篆书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438785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李斯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5149" y="2480965"/>
          <a:ext cx="903732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330"/>
                <a:gridCol w="2259330"/>
                <a:gridCol w="2259330"/>
                <a:gridCol w="2259330"/>
              </a:tblGrid>
              <a:tr h="4724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魏晋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隋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唐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</a:tr>
              <a:tr h="36484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隶、草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楷，行、草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草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楷，行、草</a:t>
                      </a:r>
                      <a:endParaRPr lang="zh-CN" altLang="en-US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6484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      张芝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钟繇、王羲之、王献之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智永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欧阳询、褚遂良、虞世南、颜真卿、柳公权、张旭、怀素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876" y="4706612"/>
          <a:ext cx="9126855" cy="1777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165"/>
                <a:gridCol w="1751965"/>
                <a:gridCol w="1840230"/>
                <a:gridCol w="1771650"/>
                <a:gridCol w="1934845"/>
              </a:tblGrid>
              <a:tr h="4972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宋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元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 smtClean="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明</a:t>
                      </a:r>
                      <a:endParaRPr kumimoji="0" lang="zh-CN" altLang="en-US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>
                        <a:buNone/>
                      </a:pPr>
                      <a:r>
                        <a:rPr kumimoji="0" lang="zh-CN" altLang="zh-CN" sz="2000" b="1" kern="120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清</a:t>
                      </a:r>
                      <a:endParaRPr kumimoji="0" lang="zh-CN" altLang="zh-CN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ctr" rtl="0" eaLnBrk="1" latinLnBrk="0" hangingPunct="1"/>
                      <a:r>
                        <a:rPr kumimoji="0" lang="zh-CN" altLang="en-US" sz="2000" b="1" kern="1200">
                          <a:solidFill>
                            <a:schemeClr val="l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近、现</a:t>
                      </a:r>
                      <a:endParaRPr kumimoji="0" lang="en-US" altLang="zh-CN" sz="2000" b="1" kern="1200">
                        <a:solidFill>
                          <a:schemeClr val="lt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/>
                </a:tc>
              </a:tr>
              <a:tr h="530860"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楷，行、草</a:t>
                      </a:r>
                      <a:endParaRPr lang="zh-CN" altLang="en-US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楷，行、草</a:t>
                      </a:r>
                      <a:endParaRPr lang="zh-CN" altLang="en-US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楷，行、草</a:t>
                      </a:r>
                      <a:endParaRPr lang="zh-CN" altLang="en-US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楷，行、草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楷，行、草</a:t>
                      </a:r>
                      <a:endParaRPr lang="zh-CN" altLang="en-US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8338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黄庭坚、蔡襄、米芾、苏轼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赵孟頫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董其昌、文征明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王铎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吴昌硕、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启功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899900" y="10858500"/>
            <a:ext cx="330200" cy="254000"/>
          </a:xfrm>
          <a:prstGeom prst="cube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573000" y="12242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 altLang="en-US"/>
          </a:p>
        </p:txBody>
      </p:sp>
      <p:pic>
        <p:nvPicPr>
          <p:cNvPr id="7885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626" y="1600202"/>
            <a:ext cx="8512175" cy="292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文本框 4"/>
          <p:cNvSpPr txBox="1"/>
          <p:nvPr/>
        </p:nvSpPr>
        <p:spPr>
          <a:xfrm>
            <a:off x="3908425" y="4792664"/>
            <a:ext cx="4373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张芝  《冠军帖》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Rectangle 3"/>
          <p:cNvSpPr>
            <a:spLocks noGrp="1" noRot="1"/>
          </p:cNvSpPr>
          <p:nvPr>
            <p:ph idx="1"/>
          </p:nvPr>
        </p:nvSpPr>
        <p:spPr>
          <a:xfrm>
            <a:off x="1690688" y="1604965"/>
            <a:ext cx="8286750" cy="3214687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800"/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汉隶定型化了迄今为止的</a:t>
            </a:r>
            <a:r>
              <a:rPr lang="zh-CN" altLang="en-US" sz="2800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方块汉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字的基本形态。隶书产生、发展、成熟的过程就孕育着真书（楷书），而行草书几乎是在隶书产生的同时就已经</a:t>
            </a:r>
            <a:r>
              <a:rPr lang="zh-CN" altLang="en-US" sz="2800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萌芽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了。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  真书、行书、草书的</a:t>
            </a:r>
            <a:r>
              <a:rPr lang="zh-CN" altLang="en-US" sz="2800" b="1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定型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是在魏晋二百年间。它们的定型，美化无疑是汉字书法史上的又一</a:t>
            </a:r>
            <a:r>
              <a:rPr lang="zh-CN" altLang="en-US" sz="2800">
                <a:solidFill>
                  <a:srgbClr val="003399"/>
                </a:solidFill>
                <a:latin typeface="微软雅黑" panose="020b0503020204020204" charset="-122"/>
                <a:ea typeface="微软雅黑" panose="020b0503020204020204" charset="-122"/>
              </a:rPr>
              <a:t>巨大变革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。这一书法史上了不起的时代。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874" name="矩形 7"/>
          <p:cNvSpPr/>
          <p:nvPr/>
        </p:nvSpPr>
        <p:spPr>
          <a:xfrm>
            <a:off x="2763839" y="5176839"/>
            <a:ext cx="52603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大书法革新家</a:t>
            </a:r>
            <a:r>
              <a:rPr lang="en-US" altLang="zh-CN" sz="280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钟繇、王羲之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5" name="文本框 4"/>
          <p:cNvSpPr txBox="1"/>
          <p:nvPr/>
        </p:nvSpPr>
        <p:spPr>
          <a:xfrm>
            <a:off x="1600201" y="346075"/>
            <a:ext cx="74390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华文行楷" panose="02010800040101010101" charset="-122"/>
              </a:rPr>
              <a:t>三、魏晋</a:t>
            </a:r>
            <a:endParaRPr lang="zh-CN" altLang="en-US" sz="5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241302"/>
            <a:ext cx="3500437" cy="100012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/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钟繇</a:t>
            </a:r>
            <a:endParaRPr kumimoji="0" lang="zh-CN" altLang="en-US" sz="5400" b="1" i="0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80898" name="Rectangle 3"/>
          <p:cNvSpPr>
            <a:spLocks noGrp="1" noRot="1"/>
          </p:cNvSpPr>
          <p:nvPr>
            <p:ph idx="1"/>
          </p:nvPr>
        </p:nvSpPr>
        <p:spPr>
          <a:xfrm>
            <a:off x="1947863" y="1241427"/>
            <a:ext cx="2362200" cy="4525963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五表”：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宣示表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荐季直表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贺捷表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调元表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力命表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这是现存钟繇书法艺术性最高的作品。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089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1" y="357190"/>
            <a:ext cx="5072063" cy="557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0" name="矩形 4"/>
          <p:cNvSpPr/>
          <p:nvPr/>
        </p:nvSpPr>
        <p:spPr>
          <a:xfrm>
            <a:off x="6738938" y="6072189"/>
            <a:ext cx="17976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钟繇 宣示表</a:t>
            </a:r>
            <a:endParaRPr lang="zh-CN" altLang="en-US" sz="2400" b="1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2f7b8b3b-57d8-4fe7-8d66-04b3c7646c50}"/>
</p:tagLst>
</file>

<file path=ppt/tags/tag2.xml><?xml version="1.0" encoding="utf-8"?>
<p:tagLst xmlns:p="http://schemas.openxmlformats.org/presentationml/2006/main">
  <p:tag name="KSO_WM_UNIT_TABLE_BEAUTIFY" val="smartTable{06ba0b5d-c71c-4854-9416-d6f5f61b5251}"/>
</p:tagLst>
</file>

<file path=ppt/tags/tag3.xml><?xml version="1.0" encoding="utf-8"?>
<p:tagLst xmlns:p="http://schemas.openxmlformats.org/presentationml/2006/main">
  <p:tag name="KSO_WM_UNIT_TABLE_BEAUTIFY" val="smartTable{529f4a04-3d14-404a-9c6f-bbfc4dee812e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Arial"/>
        <a:cs typeface="Arial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Arial"/>
        <a:cs typeface="Arial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205</Paragraphs>
  <Slides>63</Slides>
  <Notes>4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baseType="lpstr" size="76">
      <vt:lpstr>Arial</vt:lpstr>
      <vt:lpstr>Cambria</vt:lpstr>
      <vt:lpstr>Calibri</vt:lpstr>
      <vt:lpstr>Times New Roman</vt:lpstr>
      <vt:lpstr>宋体</vt:lpstr>
      <vt:lpstr>Wingdings 2</vt:lpstr>
      <vt:lpstr>微软雅黑</vt:lpstr>
      <vt:lpstr>华文行楷</vt:lpstr>
      <vt:lpstr>华文楷体</vt:lpstr>
      <vt:lpstr>方正行楷繁体</vt:lpstr>
      <vt:lpstr>华文中宋</vt:lpstr>
      <vt:lpstr>Wingdings</vt:lpstr>
      <vt:lpstr>行云流水</vt:lpstr>
      <vt:lpstr>PowerPoint Presentation</vt:lpstr>
      <vt:lpstr>李斯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钟繇</vt:lpstr>
      <vt:lpstr>王羲之</vt:lpstr>
      <vt:lpstr>PowerPoint Presentation</vt:lpstr>
      <vt:lpstr>PowerPoint Presentation</vt:lpstr>
      <vt:lpstr>PowerPoint Presentation</vt:lpstr>
      <vt:lpstr>PowerPoint Presentation</vt:lpstr>
      <vt:lpstr>南北朝楷书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虞世南</vt:lpstr>
      <vt:lpstr>PowerPoint Presentation</vt:lpstr>
      <vt:lpstr>褚遂良</vt:lpstr>
      <vt:lpstr>褚遂良《雁塔圣教序》</vt:lpstr>
      <vt:lpstr>欧阳询</vt:lpstr>
      <vt:lpstr>PowerPoint Presentation</vt:lpstr>
      <vt:lpstr>盛唐时期</vt:lpstr>
      <vt:lpstr>张旭</vt:lpstr>
      <vt:lpstr>怀素</vt:lpstr>
      <vt:lpstr>颜真卿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苏轼</vt:lpstr>
      <vt:lpstr>PowerPoint Presentation</vt:lpstr>
      <vt:lpstr>黄庭坚</vt:lpstr>
      <vt:lpstr>PowerPoint Presentation</vt:lpstr>
      <vt:lpstr>米芾</vt:lpstr>
      <vt:lpstr>PowerPoint Presentation</vt:lpstr>
      <vt:lpstr>PowerPoint Presentation</vt:lpstr>
      <vt:lpstr>赵孟頫</vt:lpstr>
      <vt:lpstr>PowerPoint Presentation</vt:lpstr>
      <vt:lpstr>PowerPoint Presentation</vt:lpstr>
      <vt:lpstr>PowerPoint Presentation</vt:lpstr>
      <vt:lpstr>PowerPoint Presentation</vt:lpstr>
      <vt:lpstr>董其昌</vt:lpstr>
      <vt:lpstr>PowerPoint Presentation</vt:lpstr>
      <vt:lpstr>PowerPoint Presentation</vt:lpstr>
      <vt:lpstr>PowerPoint Presentation</vt:lpstr>
      <vt:lpstr>王铎</vt:lpstr>
      <vt:lpstr>PowerPoint Presentation</vt:lpstr>
      <vt:lpstr>PowerPoint Presentation</vt:lpstr>
      <vt:lpstr>吴昌硕</vt:lpstr>
      <vt:lpstr>PowerPoint Presentation</vt:lpstr>
      <vt:lpstr>启功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2022-05-31T10:54:24.936</cp:lastPrinted>
  <dcterms:created xsi:type="dcterms:W3CDTF">2022-05-31T10:54:24Z</dcterms:created>
  <dcterms:modified xsi:type="dcterms:W3CDTF">2022-05-31T02:54:30Z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