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678" y="-84"/>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DC3963-5A6F-437D-A3AA-913D269F7F3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zh-CN" sz="6600" smtClean="0">
                <a:sym typeface="+mn-ea"/>
              </a:rPr>
              <a:t>真正的知识来自哪里？</a:t>
            </a:r>
            <a:endParaRPr lang="zh-CN" sz="6600" smtClean="0">
              <a:ea typeface="方正黄草简体" pitchFamily="2" charset="-122"/>
              <a:sym typeface="+mn-ea"/>
            </a:endParaRPr>
          </a:p>
        </p:txBody>
      </p:sp>
      <p:sp>
        <p:nvSpPr>
          <p:cNvPr id="2051" name="Rectangle 3"/>
          <p:cNvSpPr>
            <a:spLocks noGrp="1" noChangeArrowheads="1"/>
          </p:cNvSpPr>
          <p:nvPr>
            <p:ph type="subTitle" idx="1"/>
          </p:nvPr>
        </p:nvSpPr>
        <p:spPr>
          <a:xfrm>
            <a:off x="1910080" y="3214370"/>
            <a:ext cx="8506460" cy="1752600"/>
          </a:xfrm>
        </p:spPr>
        <p:txBody>
          <a:bodyPr/>
          <a:lstStyle/>
          <a:p>
            <a:r>
              <a:rPr lang="en-US" sz="4000" smtClean="0">
                <a:solidFill>
                  <a:srgbClr val="FF0000"/>
                </a:solidFill>
                <a:ea typeface="隶书" pitchFamily="49" charset="-122"/>
              </a:rPr>
              <a:t>——“</a:t>
            </a:r>
            <a:r>
              <a:rPr lang="zh-CN" altLang="en-US" sz="4000" smtClean="0">
                <a:solidFill>
                  <a:srgbClr val="FF0000"/>
                </a:solidFill>
                <a:ea typeface="隶书" pitchFamily="49" charset="-122"/>
              </a:rPr>
              <a:t>知识的来源</a:t>
            </a:r>
            <a:r>
              <a:rPr lang="en-US" altLang="zh-CN" sz="4000" smtClean="0">
                <a:solidFill>
                  <a:srgbClr val="FF0000"/>
                </a:solidFill>
                <a:ea typeface="隶书" pitchFamily="49" charset="-122"/>
              </a:rPr>
              <a:t>”</a:t>
            </a:r>
            <a:r>
              <a:rPr lang="zh-CN" altLang="en-US" sz="4000" smtClean="0">
                <a:solidFill>
                  <a:srgbClr val="FF0000"/>
                </a:solidFill>
                <a:ea typeface="隶书" pitchFamily="49" charset="-122"/>
              </a:rPr>
              <a:t>作文导写</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43430" y="852170"/>
            <a:ext cx="8229600" cy="260985"/>
          </a:xfrm>
        </p:spPr>
        <p:txBody>
          <a:bodyPr>
            <a:normAutofit fontScale="90000"/>
          </a:bodyPr>
          <a:lstStyle/>
          <a:p>
            <a:pPr algn="ctr"/>
            <a:r>
              <a:rPr lang="zh-CN" altLang="en-US" b="1">
                <a:solidFill>
                  <a:srgbClr val="FF0000"/>
                </a:solidFill>
              </a:rPr>
              <a:t>范文</a:t>
            </a:r>
            <a:r>
              <a:rPr lang="en-US" altLang="zh-CN" b="1">
                <a:solidFill>
                  <a:srgbClr val="FF0000"/>
                </a:solidFill>
              </a:rPr>
              <a:t>1</a:t>
            </a:r>
          </a:p>
        </p:txBody>
      </p:sp>
      <p:sp>
        <p:nvSpPr>
          <p:cNvPr id="3" name="内容占位符 2"/>
          <p:cNvSpPr>
            <a:spLocks noGrp="1"/>
          </p:cNvSpPr>
          <p:nvPr>
            <p:ph idx="1"/>
          </p:nvPr>
        </p:nvSpPr>
        <p:spPr>
          <a:xfrm>
            <a:off x="60325" y="1517650"/>
            <a:ext cx="12037060" cy="5127625"/>
          </a:xfrm>
        </p:spPr>
        <p:txBody>
          <a:bodyPr>
            <a:normAutofit fontScale="32500" lnSpcReduction="10000"/>
          </a:bodyPr>
          <a:lstStyle/>
          <a:p>
            <a:pPr algn="ctr"/>
            <a:r>
              <a:rPr lang="zh-CN" altLang="en-US" sz="10000"/>
              <a:t>书本与内心</a:t>
            </a:r>
          </a:p>
          <a:p>
            <a:pPr algn="l"/>
            <a:r>
              <a:rPr lang="en-US" altLang="zh-CN" sz="9600"/>
              <a:t>    </a:t>
            </a:r>
            <a:r>
              <a:rPr lang="zh-CN" altLang="en-US" sz="9600"/>
              <a:t>有的人说：“真正的知识来自内心。”这是否意味着，我们每天在学校学习知识是在做无用功呢？其实不然。</a:t>
            </a:r>
          </a:p>
          <a:p>
            <a:pPr algn="l"/>
            <a:r>
              <a:rPr lang="en-US" altLang="zh-CN" sz="9600"/>
              <a:t>    </a:t>
            </a:r>
            <a:r>
              <a:rPr lang="zh-CN" altLang="en-US" sz="9600"/>
              <a:t>知识在广义上分为两种：一种是根据研究经验而得的规律、定理、学科类的内容，包括文理等几类；另一种是看待事物的观念、感悟，或者说“真理”，这是无法直接习得的。上文中“真正的知识”指的是后者。句读可教，识字可教，但道理不可教。即使是能够“传道授业解惑”的老师，也无法通过对学生的教导是他们明白文章背后的真意。他们所做的，只能是启迪和引导，让学生自己感悟推求。</a:t>
            </a:r>
          </a:p>
          <a:p>
            <a:pPr algn="l"/>
            <a:r>
              <a:rPr lang="en-US" altLang="zh-CN" sz="9600"/>
              <a:t>    </a:t>
            </a:r>
            <a:r>
              <a:rPr lang="zh-CN" altLang="en-US" sz="9600"/>
              <a:t>然而，人想通过内心得到真正的知识，首先需要从外界摄入知识——这类知识是地基。空中花园是不存在的幻想，没有地基，就不会有之后的感悟。“物格而后知至，”换言之，学习世界的规律、定理、学科知识等等内容是能明白道理，发展出自己的观念的前提、基础。这些内容可以自己向外界汲取，也可以由他人传授。</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804545"/>
            <a:ext cx="12051030" cy="5839460"/>
          </a:xfrm>
        </p:spPr>
        <p:txBody>
          <a:bodyPr>
            <a:normAutofit fontScale="90000"/>
          </a:bodyPr>
          <a:lstStyle/>
          <a:p>
            <a:r>
              <a:rPr lang="en-US" altLang="zh-CN"/>
              <a:t>      连接这一类知识与“真正的知识”的桥梁是内心。内心在这一过程中起到了加工的作用。前者作为原材料，经过思考、推导与感悟最终得到后者。人通过内心，建立起对人生、对世界、对价值的判断与观念。相同成长经历的人可能会形成不同的三观，这其中不能不说是内心在发挥作用。读了同一本书而得到了不同的结论，也是由于内心的缘故。可见内心对于得到真正的知识有着重要作用。</a:t>
            </a:r>
          </a:p>
          <a:p>
            <a:r>
              <a:rPr lang="en-US" altLang="zh-CN"/>
              <a:t>      </a:t>
            </a:r>
            <a:r>
              <a:rPr lang="zh-CN" altLang="en-US"/>
              <a:t>如果一个人省去了“内心”这一过程，忽略了这一源头，那么他将止步于书本知识和经验。苏格拉底经过不停地追问与思考，成为了哲学上的一座高峰。可如果今天有一个人背下了苏格拉底的所有名言而不假思考，他只是一个没有内涵的记忆机器，离真正的知识非常遥远。只有通过内心的思考、感悟，他才能理解那些字词下埋藏的真正意义，甚至在此基础上有所发展。由此可见，内心是获取真正的知识的必要条件。</a:t>
            </a:r>
          </a:p>
          <a:p>
            <a:r>
              <a:rPr lang="en-US" altLang="zh-CN"/>
              <a:t>      </a:t>
            </a:r>
            <a:r>
              <a:rPr lang="zh-CN" altLang="en-US"/>
              <a:t>只读书本或只关注内心，这些都不足以使人获得真正的知识。学习可传授的知识，再结合内心进行思考、感悟，才能获得不可传授的知识。</a:t>
            </a:r>
          </a:p>
          <a:p>
            <a:r>
              <a:rPr lang="en-US" altLang="zh-CN"/>
              <a:t>      </a:t>
            </a:r>
            <a:r>
              <a:rPr lang="zh-CN" altLang="en-US"/>
              <a:t>想要放飞风筝，首先需要脚踏实地，然后要逐风而放，才能使风筝高飞。学习与思考，书本与内心，缺一不可。</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59610" y="782320"/>
            <a:ext cx="8229600" cy="671195"/>
          </a:xfrm>
        </p:spPr>
        <p:txBody>
          <a:bodyPr>
            <a:normAutofit fontScale="90000"/>
          </a:bodyPr>
          <a:lstStyle/>
          <a:p>
            <a:pPr algn="ctr"/>
            <a:r>
              <a:rPr lang="zh-CN" altLang="en-US" b="1">
                <a:solidFill>
                  <a:srgbClr val="FF0000"/>
                </a:solidFill>
              </a:rPr>
              <a:t>范文</a:t>
            </a:r>
            <a:r>
              <a:rPr lang="en-US" altLang="zh-CN" b="1">
                <a:solidFill>
                  <a:srgbClr val="FF0000"/>
                </a:solidFill>
              </a:rPr>
              <a:t>2</a:t>
            </a:r>
          </a:p>
        </p:txBody>
      </p:sp>
      <p:sp>
        <p:nvSpPr>
          <p:cNvPr id="3" name="内容占位符 2"/>
          <p:cNvSpPr>
            <a:spLocks noGrp="1"/>
          </p:cNvSpPr>
          <p:nvPr>
            <p:ph idx="1"/>
          </p:nvPr>
        </p:nvSpPr>
        <p:spPr>
          <a:xfrm>
            <a:off x="74295" y="1583055"/>
            <a:ext cx="12000865" cy="5193665"/>
          </a:xfrm>
        </p:spPr>
        <p:txBody>
          <a:bodyPr>
            <a:normAutofit/>
          </a:bodyPr>
          <a:lstStyle/>
          <a:p>
            <a:pPr algn="ctr"/>
            <a:r>
              <a:rPr lang="zh-CN" altLang="en-US"/>
              <a:t>阅尽万物，而后拈花微笑</a:t>
            </a:r>
          </a:p>
          <a:p>
            <a:pPr algn="l"/>
            <a:r>
              <a:rPr lang="en-US" altLang="zh-CN"/>
              <a:t>      </a:t>
            </a:r>
            <a:r>
              <a:rPr lang="zh-CN" altLang="en-US"/>
              <a:t>王阳明有言：“万物皆备于我。”小王子则说：“真正的事物只有用内心才能看见。”然而现实中，我们日复一日地操练着用科学的棱镜分析万物，从他人的言语中启发灵智，这看似矛盾，实则不然。</a:t>
            </a:r>
          </a:p>
          <a:p>
            <a:pPr algn="l"/>
            <a:r>
              <a:rPr lang="en-US" altLang="zh-CN"/>
              <a:t>      </a:t>
            </a:r>
            <a:r>
              <a:rPr lang="zh-CN" altLang="en-US"/>
              <a:t>所谓“真正的知识来自内心”，这种知识并非学识，而是本能的理性与德性，是人混沌初辟时就具有的对万物联系与规律的朦胧感知，是对何为对何为错，何为美何为丑的无需思考的价值判断。即便认为这些知识来自内心，与之形成对补的学识也是不可或缺的：在现代社会，人需要掌握学科的基本素养和社交的规则，才能生存下去。可见，知识“来自内心”与“来自别人的传授”并不相悖，缺一不可。</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952500"/>
            <a:ext cx="12097385" cy="5755005"/>
          </a:xfrm>
        </p:spPr>
        <p:txBody>
          <a:bodyPr>
            <a:normAutofit fontScale="25000"/>
          </a:bodyPr>
          <a:lstStyle/>
          <a:p>
            <a:r>
              <a:rPr lang="en-US" altLang="zh-CN"/>
              <a:t>  </a:t>
            </a:r>
            <a:r>
              <a:rPr lang="en-US" altLang="zh-CN" sz="8000"/>
              <a:t>       进一步分析，即使是理性和德性这样“真正的知识”也无法独立于外界的传授，康德确实认为理性是人的灵魂自足的产物，然而正因为他深厚的学养和从学习中获得的超人般的思辨能力，他才能拨开迷雾，将理性之光展现在世人面前。王阳明呐喊“心外无物”，主张“致良知”，不过，这正是他格竹不成，怀疑理学，宦而受贬、因苦难而阅历丰富之后，看清的道路。龙冈山上一轮月，是洗净万卷书与万里路的铅华之后，反求诸己的本真。经受他人的言语和生活的经验锤炼之后，内心的知识才能超脱于朦胧的本能而日渐清明，正如马克思所言的那样“在更高的阶梯上重现童真”。</a:t>
            </a:r>
          </a:p>
          <a:p>
            <a:r>
              <a:rPr lang="en-US" altLang="zh-CN" sz="8000"/>
              <a:t>       </a:t>
            </a:r>
            <a:r>
              <a:rPr lang="zh-CN" altLang="en-US" sz="8000"/>
              <a:t>当然，仅仅将言语和经验如货物般堆积在自己的脑海中于事无益。一位哈佛教授在与学生共品《李尔王》的智慧，感叹人要有仁慈之心后，回家半途闻呼救声而没有施援，这成为了他内心中的一根刺。这并非说明外界的知识无力动摇内心，只是我们应当积极主动地催化这个过程，寄希望于浅薄的接受与表面的吸收，终将徒劳无功。</a:t>
            </a:r>
          </a:p>
          <a:p>
            <a:r>
              <a:rPr lang="en-US" altLang="zh-CN" sz="8000"/>
              <a:t>       </a:t>
            </a:r>
            <a:r>
              <a:rPr lang="zh-CN" altLang="en-US" sz="8000"/>
              <a:t>为了使外界的知识催化内心的自我发现，完善内心的素养，我们绝不能持“知识内备于我”的态度。相反，我们要敞开心怀，让外界的知识与内心的价值体系全面充分地碰撞，吸收、整理与之一致的内容，比较、审视冲突的部分，进行理性的衡量后，全身心地拥抱新的知识，不断地通过内心的感悟和实践将它内化为本能的理性或德性的一部分。</a:t>
            </a:r>
          </a:p>
          <a:p>
            <a:r>
              <a:rPr lang="en-US" altLang="zh-CN" sz="8000"/>
              <a:t>      </a:t>
            </a:r>
            <a:r>
              <a:rPr lang="zh-CN" altLang="en-US" sz="8000"/>
              <a:t>“我生活在自己的光之中，我不断啜饮内心的火焰。”诚然，每个人的心中都有光和火焰，对其弃之不顾而另寻他途，或者闭门造车自以为足，都只能导致光焰的迷失。火焰的燃料正是从外界而来的经验和学养，而它需要我们大胆的鼓风和小心的看护。在这种意义上，行万里路也好，读万卷书也罢，都只是为了返回自我，获得那简单纯粹而又囊括万物的明识之火。</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10715" y="603250"/>
            <a:ext cx="8229600" cy="730885"/>
          </a:xfrm>
        </p:spPr>
        <p:txBody>
          <a:bodyPr>
            <a:normAutofit/>
          </a:bodyPr>
          <a:lstStyle/>
          <a:p>
            <a:pPr algn="ctr"/>
            <a:r>
              <a:rPr lang="zh-CN" altLang="en-US" b="1">
                <a:solidFill>
                  <a:srgbClr val="FF0000"/>
                </a:solidFill>
              </a:rPr>
              <a:t>范文</a:t>
            </a:r>
            <a:r>
              <a:rPr lang="en-US" altLang="zh-CN" b="1">
                <a:solidFill>
                  <a:srgbClr val="FF0000"/>
                </a:solidFill>
              </a:rPr>
              <a:t>3</a:t>
            </a:r>
          </a:p>
        </p:txBody>
      </p:sp>
      <p:sp>
        <p:nvSpPr>
          <p:cNvPr id="3" name="内容占位符 2"/>
          <p:cNvSpPr>
            <a:spLocks noGrp="1"/>
          </p:cNvSpPr>
          <p:nvPr>
            <p:ph idx="1"/>
          </p:nvPr>
        </p:nvSpPr>
        <p:spPr>
          <a:xfrm>
            <a:off x="-635" y="1394460"/>
            <a:ext cx="12052300" cy="5239385"/>
          </a:xfrm>
        </p:spPr>
        <p:txBody>
          <a:bodyPr>
            <a:normAutofit fontScale="80000"/>
          </a:bodyPr>
          <a:lstStyle/>
          <a:p>
            <a:pPr algn="ctr"/>
            <a:r>
              <a:rPr lang="zh-CN" altLang="en-US"/>
              <a:t>于内化中寻真知</a:t>
            </a:r>
          </a:p>
          <a:p>
            <a:pPr algn="l"/>
            <a:r>
              <a:rPr lang="en-US" altLang="zh-CN"/>
              <a:t>     </a:t>
            </a:r>
            <a:r>
              <a:rPr lang="zh-CN" altLang="en-US"/>
              <a:t>当下的“知识”大约不算陌生词汇——随着互联网瓦解了知识的壁垒，我们正前所未有  的接近着知识的繁荣，每天摄入着新知。</a:t>
            </a:r>
          </a:p>
          <a:p>
            <a:pPr algn="l"/>
            <a:r>
              <a:rPr lang="en-US" altLang="zh-CN"/>
              <a:t>    </a:t>
            </a:r>
            <a:r>
              <a:rPr lang="zh-CN" altLang="en-US"/>
              <a:t>然而，在忙于接受知识以填充自我，急于追求知识以提升自我的时候，也许我们却也正与真正的知识无比的遥远。</a:t>
            </a:r>
          </a:p>
          <a:p>
            <a:pPr algn="l"/>
            <a:r>
              <a:rPr lang="en-US" altLang="zh-CN"/>
              <a:t>      </a:t>
            </a:r>
            <a:r>
              <a:rPr lang="zh-CN" altLang="en-US"/>
              <a:t>知识，是先人经验积淀或者思考探究后所获得的规律、判断，知识的获取需要的是大脑的记忆，而真知却远远不同。在知识的基础之上，真知需要的是内化，需要来自个体内心的审视、思考、判断，和来自灵魂的认同与理解。</a:t>
            </a:r>
          </a:p>
          <a:p>
            <a:pPr algn="l"/>
            <a:r>
              <a:rPr lang="en-US" altLang="zh-CN"/>
              <a:t>      </a:t>
            </a:r>
            <a:r>
              <a:rPr lang="zh-CN" altLang="en-US"/>
              <a:t>因而不难发现，为何我们距知识如此近，却又离真知如此远。当下的我们乐于摄取知识，因为它相对快捷、轻松，并且时常给予我们一种获得感、成就感，收获即时的回报，使我们误认为自己获得提升。而“内化”寻真知的功效似乎相形见绌，内化需要我们在获取知识的同时加以思辨审视，这一过程往往漫长而枯燥，因而，大多数人每每避而远之。我们常常总是想要寻求一条捷径，即使它通向的是虚假的辉煌。</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694055"/>
            <a:ext cx="12069445" cy="6022975"/>
          </a:xfrm>
        </p:spPr>
        <p:txBody>
          <a:bodyPr>
            <a:normAutofit fontScale="80000"/>
          </a:bodyPr>
          <a:lstStyle/>
          <a:p>
            <a:r>
              <a:rPr lang="en-US" altLang="zh-CN"/>
              <a:t>      可是，无论如何回避，没有真知，知识终究只是一纸空谈，因为掌握再多的知识，没有内化后的理解和运用，便也难有用武之地，因为人并非知识的容器，而应当是知识的理解者和运用者。我们常以追求知识来获得智慧，却不知智慧的量度从不是知识的堆砌，而是真知的积累，是知识的内化。</a:t>
            </a:r>
          </a:p>
          <a:p>
            <a:r>
              <a:rPr lang="en-US" altLang="zh-CN"/>
              <a:t>      </a:t>
            </a:r>
            <a:r>
              <a:rPr lang="zh-CN" altLang="en-US"/>
              <a:t>内化是我们沟通起自我和外界的桥梁。在具有自我认识后，我们通过内化获得的知识来充实内心。在审视、思辨的进程中获得感悟和成长，同时内化又反作用于我们的内心与自我之认识，在反思中也不断磨炼着自我。内化是一个给知识打上自己的烙印，也从而再度审视自我内心的过程，在此我们获得更深一层的理解，从而也能更为自如的应用。故而，即使这个过程漫长而枯燥，追求智慧和真知，想要获得提升和升华的人，还是需要走一遍的。</a:t>
            </a:r>
          </a:p>
          <a:p>
            <a:r>
              <a:rPr lang="en-US" altLang="zh-CN"/>
              <a:t>      </a:t>
            </a:r>
            <a:r>
              <a:rPr lang="zh-CN" altLang="en-US"/>
              <a:t>当然，内化的过程并不代表着需要与世隔绝。确实，思考的过程需要沉潜，但这并代表就要孤立自我，摆脱外界——相反地，内化也需要倾听来自外界的看法，需要知识的积累，在碰撞中获得灵感，也在思考中获得理解。</a:t>
            </a:r>
          </a:p>
          <a:p>
            <a:r>
              <a:rPr lang="en-US" altLang="zh-CN"/>
              <a:t>      </a:t>
            </a:r>
            <a:r>
              <a:rPr lang="zh-CN" altLang="en-US"/>
              <a:t>不知不觉，今天的我们已在技术的助推下沿着知识的道路走了太远，以致我们几乎忘掉了出发时的目标。现在，我们需要在浮躁中静一静心，在奔流中驻一驻脚，莫要让知识的繁荣演变成知识的泛滥与真知的贫乏。选择那条看上去漫漫的道路吧，于内化中寻真知，等待荆棘冠抽芽为月桂花环。</a:t>
            </a:r>
          </a:p>
        </p:txBody>
      </p:sp>
      <p:pic>
        <p:nvPicPr>
          <p:cNvPr id="4" name="New picture"/>
          <p:cNvPicPr/>
          <p:nvPr/>
        </p:nvPicPr>
        <p:blipFill>
          <a:blip r:embed="rId2"/>
          <a:stretch>
            <a:fillRect/>
          </a:stretch>
        </p:blipFill>
        <p:spPr>
          <a:xfrm>
            <a:off x="10566400" y="11950700"/>
            <a:ext cx="330200" cy="254000"/>
          </a:xfrm>
          <a:prstGeom prst="cube">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a:t>作文题</a:t>
            </a:r>
          </a:p>
        </p:txBody>
      </p:sp>
      <p:sp>
        <p:nvSpPr>
          <p:cNvPr id="3" name="内容占位符 2"/>
          <p:cNvSpPr>
            <a:spLocks noGrp="1"/>
          </p:cNvSpPr>
          <p:nvPr>
            <p:ph idx="1"/>
          </p:nvPr>
        </p:nvSpPr>
        <p:spPr/>
        <p:txBody>
          <a:bodyPr/>
          <a:lstStyle/>
          <a:p>
            <a:r>
              <a:rPr lang="en-US" sz="4000" smtClean="0"/>
              <a:t>       </a:t>
            </a:r>
            <a:r>
              <a:rPr sz="4000" smtClean="0"/>
              <a:t>我们每天都从外界摄入知识，但是有人说：“真正的知识来自内心，而不是得自别人的传授。”</a:t>
            </a:r>
          </a:p>
          <a:p>
            <a:r>
              <a:rPr lang="en-US" sz="4000" smtClean="0"/>
              <a:t>       </a:t>
            </a:r>
            <a:r>
              <a:rPr sz="4000" smtClean="0"/>
              <a:t>对这一说法，你怎么看，自拟题目，写一篇不少于800字的文章。</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界定概念</a:t>
            </a:r>
          </a:p>
        </p:txBody>
      </p:sp>
      <p:sp>
        <p:nvSpPr>
          <p:cNvPr id="3" name="内容占位符 2"/>
          <p:cNvSpPr>
            <a:spLocks noGrp="1"/>
          </p:cNvSpPr>
          <p:nvPr>
            <p:ph idx="1"/>
          </p:nvPr>
        </p:nvSpPr>
        <p:spPr>
          <a:xfrm>
            <a:off x="82550" y="1308100"/>
            <a:ext cx="12007850" cy="5396865"/>
          </a:xfrm>
        </p:spPr>
        <p:txBody>
          <a:bodyPr>
            <a:normAutofit fontScale="87500" lnSpcReduction="10000"/>
          </a:bodyPr>
          <a:lstStyle/>
          <a:p>
            <a:r>
              <a:rPr lang="zh-CN" altLang="en-US" sz="3000" smtClean="0">
                <a:solidFill>
                  <a:srgbClr val="FF0000"/>
                </a:solidFill>
              </a:rPr>
              <a:t>“真正的知识”：</a:t>
            </a:r>
          </a:p>
          <a:p>
            <a:r>
              <a:rPr lang="zh-CN" altLang="en-US" sz="3000" smtClean="0"/>
              <a:t>示例一：对于随意能够获取的知识，只是停留在一个可以被我们搜寻到的地方，但不能被我们真正的掌握、使用，毕竟从识记、理解到运用的程度并不一样。就像我们在百度获得知识，没有经过反复应用、打磨，不算真正掌握。只有不断应用、改进，内化于心，外化于行，在反复应用的过程中,把知识内化，才称得上是真正的知识。</a:t>
            </a:r>
          </a:p>
          <a:p>
            <a:endParaRPr lang="zh-CN" altLang="en-US" sz="3000" smtClean="0"/>
          </a:p>
          <a:p>
            <a:r>
              <a:rPr lang="zh-CN" altLang="en-US" sz="3000" smtClean="0"/>
              <a:t>示例二：“真正的知识来自内心”，这种知识并非学识，而是本能的理性与德性，是人混沌初辟时就具有的对万物联系与规律的朦胧感知，是对何为对何为错，何为美何为丑的无需思考的价值判断。</a:t>
            </a:r>
          </a:p>
          <a:p>
            <a:endParaRPr lang="zh-CN" altLang="en-US" sz="3000" smtClean="0"/>
          </a:p>
          <a:p>
            <a:r>
              <a:rPr lang="zh-CN" altLang="en-US" sz="3000" smtClean="0"/>
              <a:t>示例三：“真正的知识”实际上是更加贴切自己的生活实际，对自己的人生更有指导意义的知识。</a:t>
            </a:r>
            <a:r>
              <a:rPr lang="zh-CN" altLang="en-US" smtClean="0"/>
              <a:t/>
            </a:r>
            <a:br>
              <a:rPr lang="zh-CN" altLang="en-US" smtClean="0"/>
            </a:br>
            <a:endParaRPr lang="zh-CN" altLang="en-US" smtClean="0"/>
          </a:p>
          <a:p>
            <a:endParaRPr lang="zh-CN" alt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立意参考</a:t>
            </a:r>
          </a:p>
        </p:txBody>
      </p:sp>
      <p:sp>
        <p:nvSpPr>
          <p:cNvPr id="3" name="内容占位符 2"/>
          <p:cNvSpPr>
            <a:spLocks noGrp="1"/>
          </p:cNvSpPr>
          <p:nvPr>
            <p:ph idx="1"/>
          </p:nvPr>
        </p:nvSpPr>
        <p:spPr>
          <a:xfrm>
            <a:off x="101600" y="1825625"/>
            <a:ext cx="11818620" cy="4719955"/>
          </a:xfrm>
        </p:spPr>
        <p:txBody>
          <a:bodyPr>
            <a:normAutofit lnSpcReduction="10000"/>
          </a:bodyPr>
          <a:lstStyle/>
          <a:p>
            <a:r>
              <a:rPr lang="en-US" altLang="zh-CN" sz="4000"/>
              <a:t>       在外界知识的基础上，我们构建了属于自己的知识体系，“真正的知识”实际上是更加贴切自己的生活实际，对自己的人生更有指导意义的知识。站在外界知识的基础上，如同站在巨人的肩膀上，使我们可以触及更加广阔的天空，寻求自身中更有意义的内涵。</a:t>
            </a:r>
          </a:p>
          <a:p>
            <a:r>
              <a:rPr lang="en-US" altLang="zh-CN" sz="4000"/>
              <a:t>      以外界的知识作为台阶，加以筛选和怀疑，构建自己的知识体系以契合自己的内心，是将人生活得有声有色有意义的最好途径。</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重点问题</a:t>
            </a:r>
          </a:p>
        </p:txBody>
      </p:sp>
      <p:sp>
        <p:nvSpPr>
          <p:cNvPr id="3" name="内容占位符 2"/>
          <p:cNvSpPr>
            <a:spLocks noGrp="1"/>
          </p:cNvSpPr>
          <p:nvPr>
            <p:ph idx="1"/>
          </p:nvPr>
        </p:nvSpPr>
        <p:spPr>
          <a:xfrm>
            <a:off x="221615" y="1825625"/>
            <a:ext cx="11838940" cy="4740275"/>
          </a:xfrm>
        </p:spPr>
        <p:txBody>
          <a:bodyPr>
            <a:normAutofit/>
          </a:bodyPr>
          <a:lstStyle/>
          <a:p>
            <a:r>
              <a:rPr lang="zh-CN" altLang="en-US" sz="3200">
                <a:gradFill>
                  <a:gsLst>
                    <a:gs pos="0">
                      <a:srgbClr val="7B32B2"/>
                    </a:gs>
                    <a:gs pos="100000">
                      <a:srgbClr val="401A5D"/>
                    </a:gs>
                  </a:gsLst>
                  <a:lin scaled="0"/>
                </a:gradFill>
              </a:rPr>
              <a:t>1.从外界获取的知识有什么价值？</a:t>
            </a:r>
          </a:p>
          <a:p>
            <a:r>
              <a:rPr lang="zh-CN" altLang="en-US" sz="3200">
                <a:solidFill>
                  <a:schemeClr val="tx1"/>
                </a:solidFill>
              </a:rPr>
              <a:t>从外界获得知识，可以帮助我们了解、认识世界，构建知识体系，丰富心灵内涵，提高认知能力等。通过他人的教导，利用他人的经验也可以帮助我们更好地积累知识。</a:t>
            </a:r>
          </a:p>
          <a:p>
            <a:endParaRPr lang="zh-CN" altLang="en-US" sz="3200">
              <a:gradFill>
                <a:gsLst>
                  <a:gs pos="0">
                    <a:srgbClr val="7B32B2"/>
                  </a:gs>
                  <a:gs pos="100000">
                    <a:srgbClr val="401A5D"/>
                  </a:gs>
                </a:gsLst>
                <a:lin scaled="0"/>
              </a:gradFill>
            </a:endParaRPr>
          </a:p>
          <a:p>
            <a:r>
              <a:rPr lang="zh-CN" altLang="en-US" sz="3200">
                <a:gradFill>
                  <a:gsLst>
                    <a:gs pos="0">
                      <a:srgbClr val="7B32B2"/>
                    </a:gs>
                    <a:gs pos="100000">
                      <a:srgbClr val="401A5D"/>
                    </a:gs>
                  </a:gsLst>
                  <a:lin scaled="0"/>
                </a:gradFill>
              </a:rPr>
              <a:t>2.外界获取的知识有何不足？</a:t>
            </a:r>
          </a:p>
          <a:p>
            <a:r>
              <a:rPr lang="zh-CN" altLang="en-US" sz="3200">
                <a:solidFill>
                  <a:schemeClr val="tx1"/>
                </a:solidFill>
              </a:rPr>
              <a:t>仅将数据、信息、经验机械地堆积在脑海中于事无益，而且外界的知识时常鱼龙混杂，甚至会对我们起到误导作用。</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7735" y="663575"/>
            <a:ext cx="10515600" cy="1325563"/>
          </a:xfrm>
        </p:spPr>
        <p:txBody>
          <a:bodyPr>
            <a:normAutofit/>
          </a:bodyPr>
          <a:lstStyle/>
          <a:p>
            <a:pPr algn="ctr"/>
            <a:r>
              <a:rPr lang="zh-CN" altLang="en-US">
                <a:solidFill>
                  <a:srgbClr val="FF0000"/>
                </a:solidFill>
                <a:sym typeface="+mn-ea"/>
              </a:rPr>
              <a:t>重点问题</a:t>
            </a:r>
            <a:r>
              <a:rPr lang="zh-CN" altLang="en-US">
                <a:solidFill>
                  <a:srgbClr val="FF0000"/>
                </a:solidFill>
              </a:rPr>
              <a:t/>
            </a:r>
            <a:br>
              <a:rPr lang="zh-CN" altLang="en-US">
                <a:solidFill>
                  <a:srgbClr val="FF0000"/>
                </a:solidFill>
              </a:rPr>
            </a:br>
            <a:endParaRPr lang="zh-CN" altLang="en-US"/>
          </a:p>
        </p:txBody>
      </p:sp>
      <p:sp>
        <p:nvSpPr>
          <p:cNvPr id="3" name="内容占位符 2"/>
          <p:cNvSpPr>
            <a:spLocks noGrp="1"/>
          </p:cNvSpPr>
          <p:nvPr>
            <p:ph idx="1"/>
          </p:nvPr>
        </p:nvSpPr>
        <p:spPr>
          <a:xfrm>
            <a:off x="0" y="1825625"/>
            <a:ext cx="11910695" cy="4828540"/>
          </a:xfrm>
        </p:spPr>
        <p:txBody>
          <a:bodyPr>
            <a:normAutofit/>
          </a:bodyPr>
          <a:lstStyle/>
          <a:p>
            <a:r>
              <a:rPr lang="zh-CN" altLang="en-US" sz="3600">
                <a:gradFill>
                  <a:gsLst>
                    <a:gs pos="0">
                      <a:srgbClr val="7B32B2"/>
                    </a:gs>
                    <a:gs pos="100000">
                      <a:srgbClr val="401A5D"/>
                    </a:gs>
                  </a:gsLst>
                  <a:lin scaled="0"/>
                </a:gradFill>
                <a:sym typeface="+mn-ea"/>
              </a:rPr>
              <a:t>3.外界知识与来自内心真正的知识之间的关系？</a:t>
            </a:r>
          </a:p>
          <a:p>
            <a:r>
              <a:rPr lang="zh-CN" altLang="en-US" sz="3600">
                <a:solidFill>
                  <a:schemeClr val="tx1"/>
                </a:solidFill>
                <a:sym typeface="+mn-ea"/>
              </a:rPr>
              <a:t>真正的知识来自内心，却也无法独立于外界的传授，且二者关系并非简单的并列关系，思考外界得来的知识对内心真正知识的价值和作用，实则从外界获取知识和寻求来自内心真正的知识是相辅相成的，跳过简单的立论和驳论，辩证地去思考，进入二元统一的逻辑体系——知识讲究内外兼修，无论二者顺序如何，都要轮番上演、反复实践，最终领会于心。</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a:solidFill>
                  <a:srgbClr val="FF0000"/>
                </a:solidFill>
                <a:sym typeface="+mn-ea"/>
              </a:rPr>
              <a:t>重点问题</a:t>
            </a:r>
            <a:endParaRPr lang="zh-CN" altLang="en-US" b="1"/>
          </a:p>
        </p:txBody>
      </p:sp>
      <p:sp>
        <p:nvSpPr>
          <p:cNvPr id="3" name="内容占位符 2"/>
          <p:cNvSpPr>
            <a:spLocks noGrp="1"/>
          </p:cNvSpPr>
          <p:nvPr>
            <p:ph idx="1"/>
          </p:nvPr>
        </p:nvSpPr>
        <p:spPr>
          <a:xfrm>
            <a:off x="62230" y="1825625"/>
            <a:ext cx="12129135" cy="4808855"/>
          </a:xfrm>
        </p:spPr>
        <p:txBody>
          <a:bodyPr/>
          <a:lstStyle/>
          <a:p>
            <a:r>
              <a:rPr lang="zh-CN" altLang="en-US" sz="4400">
                <a:gradFill>
                  <a:gsLst>
                    <a:gs pos="0">
                      <a:srgbClr val="7B32B2"/>
                    </a:gs>
                    <a:gs pos="100000">
                      <a:srgbClr val="401A5D"/>
                    </a:gs>
                  </a:gsLst>
                  <a:lin scaled="0"/>
                </a:gradFill>
                <a:sym typeface="+mn-ea"/>
              </a:rPr>
              <a:t>4、速度时代我们应该怎样对待闲暇？</a:t>
            </a:r>
            <a:endParaRPr lang="zh-CN" altLang="en-US" sz="4400">
              <a:gradFill>
                <a:gsLst>
                  <a:gs pos="0">
                    <a:srgbClr val="7B32B2"/>
                  </a:gs>
                  <a:gs pos="100000">
                    <a:srgbClr val="401A5D"/>
                  </a:gs>
                </a:gsLst>
                <a:lin scaled="0"/>
              </a:gradFill>
            </a:endParaRPr>
          </a:p>
          <a:p>
            <a:r>
              <a:rPr lang="zh-CN" altLang="en-US" sz="4400">
                <a:sym typeface="+mn-ea"/>
              </a:rPr>
              <a:t>追求“无己”“无功”“无名”的心境，心存悠闲诗意。</a:t>
            </a:r>
            <a:endParaRPr lang="zh-CN" altLang="en-US" sz="4400"/>
          </a:p>
          <a:p>
            <a:r>
              <a:rPr lang="zh-CN" altLang="en-US" sz="4400">
                <a:sym typeface="+mn-ea"/>
              </a:rPr>
              <a:t>不必被时代洪流裹挟前行，心中常留闲暇，自省与生命同步，内心富足让生命长青。</a:t>
            </a:r>
            <a:endParaRPr lang="zh-CN" altLang="en-US" sz="440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a:solidFill>
                  <a:srgbClr val="FF0000"/>
                </a:solidFill>
              </a:rPr>
              <a:t>素材</a:t>
            </a:r>
          </a:p>
        </p:txBody>
      </p:sp>
      <p:sp>
        <p:nvSpPr>
          <p:cNvPr id="3" name="内容占位符 2"/>
          <p:cNvSpPr>
            <a:spLocks noGrp="1"/>
          </p:cNvSpPr>
          <p:nvPr>
            <p:ph idx="1"/>
          </p:nvPr>
        </p:nvSpPr>
        <p:spPr>
          <a:xfrm>
            <a:off x="121285" y="1421130"/>
            <a:ext cx="11822430" cy="5254625"/>
          </a:xfrm>
        </p:spPr>
        <p:txBody>
          <a:bodyPr>
            <a:normAutofit/>
          </a:bodyPr>
          <a:lstStyle/>
          <a:p>
            <a:r>
              <a:rPr lang="zh-CN" altLang="en-US" sz="4000"/>
              <a:t>1．“人非生而知之者，孰能无惑？”——韩愈《师说》</a:t>
            </a:r>
          </a:p>
          <a:p>
            <a:endParaRPr lang="zh-CN" altLang="en-US" sz="4000"/>
          </a:p>
          <a:p>
            <a:r>
              <a:rPr lang="zh-CN" altLang="en-US" sz="4000"/>
              <a:t>2．吾尝终日而思矣，不如须臾之所学也。——荀子《劝学》</a:t>
            </a:r>
          </a:p>
          <a:p>
            <a:endParaRPr lang="zh-CN" altLang="en-US" sz="4000"/>
          </a:p>
          <a:p>
            <a:r>
              <a:rPr lang="zh-CN" altLang="en-US" sz="4000"/>
              <a:t>3．万物皆备于我。——王阳明</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素材</a:t>
            </a:r>
          </a:p>
        </p:txBody>
      </p:sp>
      <p:sp>
        <p:nvSpPr>
          <p:cNvPr id="3" name="内容占位符 2"/>
          <p:cNvSpPr>
            <a:spLocks noGrp="1"/>
          </p:cNvSpPr>
          <p:nvPr>
            <p:ph idx="1"/>
          </p:nvPr>
        </p:nvSpPr>
        <p:spPr>
          <a:xfrm>
            <a:off x="-96520" y="1527810"/>
            <a:ext cx="11450320" cy="5106670"/>
          </a:xfrm>
        </p:spPr>
        <p:txBody>
          <a:bodyPr>
            <a:normAutofit/>
          </a:bodyPr>
          <a:lstStyle/>
          <a:p>
            <a:r>
              <a:rPr lang="zh-CN" altLang="en-US" sz="3600"/>
              <a:t>4．真正的知识来自内心，而不是得自别人的传授。同时，唯有出自内心的知识，才能使人拥有真正的智慧。——乔斯坦·贾德《苏菲的世界》</a:t>
            </a:r>
          </a:p>
          <a:p>
            <a:endParaRPr lang="zh-CN" altLang="en-US" sz="3600"/>
          </a:p>
          <a:p>
            <a:r>
              <a:rPr lang="zh-CN" altLang="en-US" sz="3600"/>
              <a:t>5．我是生活在自己的光里面,我不断啜吸进自我内心的火焰。——尼采《查拉图斯特拉如是说》</a:t>
            </a:r>
          </a:p>
          <a:p>
            <a:endParaRPr lang="zh-CN" altLang="en-US" sz="3600"/>
          </a:p>
          <a:p>
            <a:r>
              <a:rPr lang="zh-CN" altLang="en-US" sz="3600"/>
              <a:t>6．只有用心灵才能看得清事物本质。——埃克苏佩里《小王子》</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2208</Words>
  <Application>Microsoft Office PowerPoint</Application>
  <PresentationFormat>自定义</PresentationFormat>
  <Paragraphs>67</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真正的知识来自哪里？</vt:lpstr>
      <vt:lpstr>作文题</vt:lpstr>
      <vt:lpstr>界定概念</vt:lpstr>
      <vt:lpstr>立意参考</vt:lpstr>
      <vt:lpstr>重点问题</vt:lpstr>
      <vt:lpstr>重点问题 </vt:lpstr>
      <vt:lpstr>重点问题</vt:lpstr>
      <vt:lpstr>素材</vt:lpstr>
      <vt:lpstr>素材</vt:lpstr>
      <vt:lpstr>范文1</vt:lpstr>
      <vt:lpstr>PowerPoint 演示文稿</vt:lpstr>
      <vt:lpstr>范文2</vt:lpstr>
      <vt:lpstr>PowerPoint 演示文稿</vt:lpstr>
      <vt:lpstr>范文3</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真正的知识来自哪里？</dc:title>
  <dc:creator>rbm.xkw.com</dc:creator>
  <cp:lastModifiedBy>User</cp:lastModifiedBy>
  <cp:revision>2</cp:revision>
  <cp:lastPrinted>2022-02-22T16:49:09Z</cp:lastPrinted>
  <dcterms:created xsi:type="dcterms:W3CDTF">2022-02-22T16:49:09Z</dcterms:created>
  <dcterms:modified xsi:type="dcterms:W3CDTF">2022-03-01T03:36:45Z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