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1225" r:id="rId4"/>
    <p:sldId id="1401" r:id="rId5"/>
    <p:sldId id="1562" r:id="rId6"/>
    <p:sldId id="1563" r:id="rId7"/>
    <p:sldId id="1564" r:id="rId8"/>
    <p:sldId id="1561" r:id="rId9"/>
    <p:sldId id="1565" r:id="rId10"/>
    <p:sldId id="1527" r:id="rId11"/>
    <p:sldId id="1566" r:id="rId12"/>
    <p:sldId id="1567" r:id="rId13"/>
    <p:sldId id="1532" r:id="rId14"/>
    <p:sldId id="1568" r:id="rId15"/>
    <p:sldId id="1569" r:id="rId16"/>
    <p:sldId id="1533" r:id="rId17"/>
    <p:sldId id="1570" r:id="rId18"/>
    <p:sldId id="1571" r:id="rId19"/>
    <p:sldId id="1535" r:id="rId20"/>
    <p:sldId id="1584" r:id="rId21"/>
    <p:sldId id="1536" r:id="rId22"/>
    <p:sldId id="1586" r:id="rId23"/>
    <p:sldId id="1585" r:id="rId24"/>
    <p:sldId id="1587" r:id="rId25"/>
    <p:sldId id="1537" r:id="rId26"/>
    <p:sldId id="1540" r:id="rId27"/>
  </p:sldIdLst>
  <p:sldSz cx="12190413" cy="6859588"/>
  <p:notesSz cx="6858000" cy="9144000"/>
  <p:custDataLst>
    <p:tags r:id="rId28"/>
  </p:custDataLst>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0567" autoAdjust="0"/>
    <p:restoredTop sz="96318" autoAdjust="0"/>
  </p:normalViewPr>
  <p:slideViewPr>
    <p:cSldViewPr>
      <p:cViewPr varScale="1">
        <p:scale>
          <a:sx n="50" d="100"/>
          <a:sy n="50" d="100"/>
        </p:scale>
        <p:origin x="54" y="930"/>
      </p:cViewPr>
      <p:guideLst>
        <p:guide orient="horz" pos="2161"/>
        <p:guide pos="3840"/>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tags" Target="tags/tag1.xml" /><Relationship Id="rId29" Type="http://schemas.openxmlformats.org/officeDocument/2006/relationships/presProps" Target="presProps.xml" /><Relationship Id="rId3" Type="http://schemas.openxmlformats.org/officeDocument/2006/relationships/handoutMaster" Target="handoutMasters/handoutMaster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2021/12/5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a:t>
            </a:fld>
            <a:endParaRPr lang="zh-CN" altLang="en-US"/>
          </a:p>
        </p:txBody>
      </p:sp>
    </p:spTree>
    <p:extLst>
      <p:ext uri="{BB962C8B-B14F-4D97-AF65-F5344CB8AC3E}">
        <p14:creationId xmlns:p14="http://schemas.microsoft.com/office/powerpoint/2010/main" val="2645223714"/>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2021/12/5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a:t>
            </a:fld>
            <a:endParaRPr lang="zh-CN" altLang="en-US"/>
          </a:p>
        </p:txBody>
      </p:sp>
    </p:spTree>
    <p:extLst>
      <p:ext uri="{BB962C8B-B14F-4D97-AF65-F5344CB8AC3E}">
        <p14:creationId xmlns:p14="http://schemas.microsoft.com/office/powerpoint/2010/main" val="3121161702"/>
      </p:ext>
    </p:extLst>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t>1</a:t>
            </a:fld>
            <a:endParaRPr lang="en-US" altLang="zh-CN"/>
          </a:p>
        </p:txBody>
      </p:sp>
    </p:spTree>
    <p:extLst>
      <p:ext uri="{BB962C8B-B14F-4D97-AF65-F5344CB8AC3E}">
        <p14:creationId xmlns:p14="http://schemas.microsoft.com/office/powerpoint/2010/main" val="102738235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_空白">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6_空白">
    <p:spTree>
      <p:nvGrpSpPr>
        <p:cNvPr id="1" name=""/>
        <p:cNvGrpSpPr/>
        <p:nvPr/>
      </p:nvGrpSpPr>
      <p:grpSpPr>
        <a:xfrm>
          <a:off x="0" y="0"/>
          <a:ext cx="0" cy="0"/>
        </a:xfrm>
      </p:grpSpPr>
      <p:sp>
        <p:nvSpPr>
          <p:cNvPr id="2" name="矩形 1"/>
          <p:cNvSpPr/>
          <p:nvPr userDrawn="1"/>
        </p:nvSpPr>
        <p:spPr>
          <a:xfrm>
            <a:off x="0" y="5950074"/>
            <a:ext cx="12190413" cy="909514"/>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2_空白">
    <p:spTree>
      <p:nvGrpSpPr>
        <p:cNvPr id="1" name=""/>
        <p:cNvGrpSpPr/>
        <p:nvPr/>
      </p:nvGrpSpPr>
      <p:grpSpPr>
        <a:xfrm>
          <a:off x="0" y="0"/>
          <a:ext cx="0" cy="0"/>
        </a:xfrm>
      </p:grpSpPr>
      <p:sp>
        <p:nvSpPr>
          <p:cNvPr id="2" name="矩形 1"/>
          <p:cNvSpPr/>
          <p:nvPr userDrawn="1"/>
        </p:nvSpPr>
        <p:spPr>
          <a:xfrm>
            <a:off x="0" y="5588788"/>
            <a:ext cx="12190413" cy="127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6_空白">
    <p:spTree>
      <p:nvGrpSpPr>
        <p:cNvPr id="1" name=""/>
        <p:cNvGrpSpPr/>
        <p:nvPr/>
      </p:nvGrpSpPr>
      <p:grpSpPr>
        <a:xfrm>
          <a:off x="0" y="0"/>
          <a:ext cx="0" cy="0"/>
        </a:xfrm>
      </p:grpSpPr>
      <p:sp>
        <p:nvSpPr>
          <p:cNvPr id="2" name="矩形 1"/>
          <p:cNvSpPr/>
          <p:nvPr userDrawn="1"/>
        </p:nvSpPr>
        <p:spPr>
          <a:xfrm>
            <a:off x="0" y="5228788"/>
            <a:ext cx="12190413" cy="163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1_空白">
    <p:spTree>
      <p:nvGrpSpPr>
        <p:cNvPr id="1" name=""/>
        <p:cNvGrpSpPr/>
        <p:nvPr/>
      </p:nvGrpSpPr>
      <p:grpSpPr>
        <a:xfrm>
          <a:off x="0" y="0"/>
          <a:ext cx="0" cy="0"/>
        </a:xfrm>
      </p:grpSpPr>
      <p:sp>
        <p:nvSpPr>
          <p:cNvPr id="2" name="矩形 1"/>
          <p:cNvSpPr/>
          <p:nvPr userDrawn="1"/>
        </p:nvSpPr>
        <p:spPr>
          <a:xfrm>
            <a:off x="0" y="4868788"/>
            <a:ext cx="12190413" cy="199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a:solidFill>
                <a:prstClr val="white"/>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image" Target="../media/image1.png" /><Relationship Id="rId8" Type="http://schemas.microsoft.com/office/2007/relationships/hdphoto" Target="../media/image2.wdp" /><Relationship Id="rId9"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3" name="图片 2"/>
          <p:cNvPicPr>
            <a:picLocks noChangeAspect="1"/>
          </p:cNvPicPr>
          <p:nvPr userDrawn="1"/>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brightnessContrast bright="34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0" y="0"/>
            <a:ext cx="12192000" cy="6858000"/>
          </a:xfrm>
          <a:prstGeom prst="rect">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iming/>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xml" /><Relationship Id="rId3" Type="http://schemas.openxmlformats.org/officeDocument/2006/relationships/image" Target="../media/image3.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1.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2.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3.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3.png" /><Relationship Id="rId3" Type="http://schemas.openxmlformats.org/officeDocument/2006/relationships/image" Target="../media/image14.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5.png" /><Relationship Id="rId3" Type="http://schemas.openxmlformats.org/officeDocument/2006/relationships/image" Target="../media/image16.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4.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7.png" /><Relationship Id="rId3" Type="http://schemas.openxmlformats.org/officeDocument/2006/relationships/image" Target="../media/image18.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9.png" /><Relationship Id="rId3" Type="http://schemas.openxmlformats.org/officeDocument/2006/relationships/image" Target="../media/image20.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5.png" /><Relationship Id="rId3" Type="http://schemas.openxmlformats.org/officeDocument/2006/relationships/image" Target="../media/image6.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7.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8.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9.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0.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370205" y="897890"/>
            <a:ext cx="5721350" cy="5262245"/>
          </a:xfrm>
          <a:prstGeom prst="rect">
            <a:avLst/>
          </a:prstGeom>
        </p:spPr>
        <p:txBody>
          <a:bodyPr wrap="square">
            <a:spAutoFit/>
          </a:bodyPr>
          <a:lstStyle/>
          <a:p>
            <a:pPr indent="668655" algn="just">
              <a:lnSpc>
                <a:spcPct val="150000"/>
              </a:lnSpc>
              <a:spcAft>
                <a:spcPct val="0"/>
              </a:spcAft>
              <a:tabLst>
                <a:tab pos="2250440"/>
              </a:tabLs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小说作为一种独立的文学艺术，有它独特的艺术规律和特点。在小说阅读答题训练中也存在着有别于其他文体而附着于小说独立、独特艺术之中的答题方法，这就是广大师生摸索出来的</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en-US" altLang="zh-CN" sz="2800" kern="100">
                <a:solidFill>
                  <a:srgbClr val="FF0000"/>
                </a:solidFill>
                <a:latin typeface="Times New Roman" panose="02020603050405020304" pitchFamily="18" charset="0"/>
                <a:ea typeface="方正中等线简体" panose="03000509000000000000" pitchFamily="65" charset="-122"/>
                <a:cs typeface="Courier New" panose="02070309020205020404" pitchFamily="49" charset="0"/>
              </a:rPr>
              <a:t>6</a:t>
            </a:r>
            <a:r>
              <a:rPr lang="zh-CN" altLang="zh-CN" sz="2800"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a:t>
            </a:r>
            <a:r>
              <a:rPr lang="en-US" altLang="zh-CN" sz="2800" kern="100">
                <a:solidFill>
                  <a:srgbClr val="FF0000"/>
                </a:solidFill>
                <a:latin typeface="Times New Roman" panose="02020603050405020304" pitchFamily="18" charset="0"/>
                <a:ea typeface="方正中等线简体" panose="03000509000000000000" pitchFamily="65" charset="-122"/>
                <a:cs typeface="Courier New" panose="02070309020205020404" pitchFamily="49" charset="0"/>
              </a:rPr>
              <a:t>1</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答题法。希望考生能掌握这种方法，对你的答题会有所帮助。</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4" name="矩形 3"/>
          <p:cNvSpPr/>
          <p:nvPr/>
        </p:nvSpPr>
        <p:spPr>
          <a:xfrm>
            <a:off x="2062783" y="333278"/>
            <a:ext cx="1980029" cy="523220"/>
          </a:xfrm>
          <a:prstGeom prst="rect">
            <a:avLst/>
          </a:prstGeom>
        </p:spPr>
        <p:txBody>
          <a:bodyPr wrap="none">
            <a:spAutoFit/>
          </a:bodyPr>
          <a:lstStyle/>
          <a:p>
            <a:r>
              <a:rPr lang="en-US" altLang="zh-CN" sz="2800" b="1" kern="100" smtClean="0">
                <a:solidFill>
                  <a:srgbClr val="FF0000"/>
                </a:solidFill>
                <a:latin typeface="+mj-ea"/>
                <a:ea typeface="+mj-ea"/>
                <a:cs typeface="Times New Roman" panose="02020603050405020304" pitchFamily="18" charset="0"/>
              </a:rPr>
              <a:t>【</a:t>
            </a:r>
            <a:r>
              <a:rPr lang="zh-CN" altLang="zh-CN" sz="2800" b="1" kern="100">
                <a:solidFill>
                  <a:srgbClr val="FF0000"/>
                </a:solidFill>
                <a:latin typeface="+mj-ea"/>
                <a:ea typeface="+mj-ea"/>
                <a:cs typeface="Times New Roman" panose="02020603050405020304" pitchFamily="18" charset="0"/>
              </a:rPr>
              <a:t>微导语</a:t>
            </a:r>
            <a:r>
              <a:rPr lang="en-US" altLang="zh-CN" sz="2800" b="1" kern="100" smtClean="0">
                <a:solidFill>
                  <a:srgbClr val="FF0000"/>
                </a:solidFill>
                <a:latin typeface="+mj-ea"/>
                <a:ea typeface="+mj-ea"/>
                <a:cs typeface="Times New Roman" panose="02020603050405020304" pitchFamily="18" charset="0"/>
              </a:rPr>
              <a:t>】</a:t>
            </a:r>
          </a:p>
        </p:txBody>
      </p:sp>
      <p:pic>
        <p:nvPicPr>
          <p:cNvPr id="2" name="图片 1"/>
          <p:cNvPicPr>
            <a:picLocks noChangeAspect="1"/>
          </p:cNvPicPr>
          <p:nvPr/>
        </p:nvPicPr>
        <p:blipFill>
          <a:blip r:embed="rId3"/>
          <a:stretch>
            <a:fillRect/>
          </a:stretch>
        </p:blipFill>
        <p:spPr>
          <a:xfrm>
            <a:off x="6743065" y="1485900"/>
            <a:ext cx="4695825" cy="3267075"/>
          </a:xfrm>
          <a:prstGeom prst="rect">
            <a:avLst/>
          </a:prstGeom>
          <a:effectLst>
            <a:softEdge rad="635000"/>
          </a:effectLst>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7209" y="189390"/>
            <a:ext cx="11449271" cy="645160"/>
          </a:xfrm>
          <a:prstGeom prst="rect">
            <a:avLst/>
          </a:prstGeom>
        </p:spPr>
        <p:txBody>
          <a:bodyPr wrap="square">
            <a:spAutoFit/>
          </a:bodyPr>
          <a:lstStyle/>
          <a:p>
            <a:pPr algn="just">
              <a:lnSpc>
                <a:spcPct val="150000"/>
              </a:lnSpc>
              <a:spcAft>
                <a:spcPct val="0"/>
              </a:spcAft>
              <a:tabLst>
                <a:tab pos="2250440"/>
              </a:tabLst>
            </a:pPr>
            <a:r>
              <a:rPr lang="zh-CN" altLang="zh-CN" b="1" kern="100" smtClean="0">
                <a:solidFill>
                  <a:schemeClr val="accent6">
                    <a:lumMod val="75000"/>
                  </a:schemeClr>
                </a:solidFill>
                <a:latin typeface="Times New Roman" panose="02020603050405020304" pitchFamily="18" charset="0"/>
                <a:ea typeface="微软雅黑" panose="020b0503020204020204" charset="-122"/>
                <a:cs typeface="Times New Roman" panose="02020603050405020304" pitchFamily="18" charset="0"/>
              </a:rPr>
              <a:t>示例</a:t>
            </a:r>
            <a:r>
              <a:rPr lang="en-US" altLang="zh-CN" b="1" kern="100">
                <a:solidFill>
                  <a:schemeClr val="accent6">
                    <a:lumMod val="75000"/>
                  </a:schemeClr>
                </a:solidFill>
                <a:latin typeface="+mj-ea"/>
                <a:ea typeface="+mj-ea"/>
                <a:cs typeface="Times New Roman" panose="02020603050405020304" pitchFamily="18" charset="0"/>
              </a:rPr>
              <a:t>2</a:t>
            </a:r>
            <a:r>
              <a:rPr lang="zh-CN" altLang="en-US" b="1" kern="100" smtClean="0">
                <a:solidFill>
                  <a:schemeClr val="accent6">
                    <a:lumMod val="75000"/>
                  </a:schemeClr>
                </a:solidFill>
                <a:latin typeface="+mj-ea"/>
                <a:ea typeface="+mj-ea"/>
                <a:cs typeface="Times New Roman" panose="02020603050405020304" pitchFamily="18" charset="0"/>
              </a:rPr>
              <a:t>　</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小说中有多处景物描写，请分析其功能。</a:t>
            </a:r>
            <a:endParaRPr lang="en-US" altLang="zh-CN" b="1" kern="100">
              <a:effectLst/>
              <a:latin typeface="Times New Roman" panose="02020603050405020304" pitchFamily="18" charset="0"/>
              <a:ea typeface="楷体_GB2312" panose="02010609030101010101" pitchFamily="49" charset="-122"/>
              <a:cs typeface="Courier New" panose="02070309020205020404" pitchFamily="49" charset="0"/>
            </a:endParaRPr>
          </a:p>
        </p:txBody>
      </p:sp>
      <p:sp>
        <p:nvSpPr>
          <p:cNvPr id="4" name="文本框 3"/>
          <p:cNvSpPr txBox="1"/>
          <p:nvPr/>
        </p:nvSpPr>
        <p:spPr>
          <a:xfrm>
            <a:off x="477838" y="2091690"/>
            <a:ext cx="540385" cy="2676525"/>
          </a:xfrm>
          <a:prstGeom prst="rect">
            <a:avLst/>
          </a:prstGeom>
          <a:noFill/>
        </p:spPr>
        <p:txBody>
          <a:bodyPr wrap="none" rtlCol="0">
            <a:spAutoFit/>
          </a:bodyPr>
          <a:lstStyle/>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景</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物</a:t>
            </a:r>
          </a:p>
          <a:p>
            <a:pPr algn="just">
              <a:lnSpc>
                <a:spcPct val="150000"/>
              </a:lnSpc>
              <a:spcAft>
                <a:spcPct val="0"/>
              </a:spcAft>
              <a:tabLst>
                <a:tab pos="2250440"/>
              </a:tabLst>
            </a:pPr>
            <a:r>
              <a:rPr lang="zh-CN" altLang="zh-CN" sz="2800" b="1" kern="100" smtClean="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描</a:t>
            </a:r>
          </a:p>
          <a:p>
            <a:pPr algn="just">
              <a:lnSpc>
                <a:spcPct val="150000"/>
              </a:lnSpc>
              <a:spcAft>
                <a:spcPct val="0"/>
              </a:spcAft>
              <a:tabLst>
                <a:tab pos="2250440"/>
              </a:tabLst>
            </a:pPr>
            <a:r>
              <a:rPr lang="zh-CN" altLang="zh-CN" sz="2800" b="1" kern="100" smtClean="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写</a:t>
            </a:r>
            <a:endParaRPr lang="en-US" altLang="zh-CN" sz="2800" b="1" kern="100" smtClean="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5" name="矩形 4"/>
          <p:cNvSpPr/>
          <p:nvPr/>
        </p:nvSpPr>
        <p:spPr>
          <a:xfrm>
            <a:off x="7103110" y="909320"/>
            <a:ext cx="4539615" cy="5631180"/>
          </a:xfrm>
          <a:prstGeom prst="rect">
            <a:avLst/>
          </a:prstGeom>
        </p:spPr>
        <p:txBody>
          <a:bodyPr wrap="square">
            <a:spAutoFit/>
          </a:bodyPr>
          <a:lstStyle/>
          <a:p>
            <a:pPr algn="ctr">
              <a:lnSpc>
                <a:spcPct val="150000"/>
              </a:lnSpc>
              <a:spcAft>
                <a:spcPct val="0"/>
              </a:spcAft>
              <a:tabLst>
                <a:tab pos="2250440"/>
              </a:tabLst>
            </a:pPr>
            <a:r>
              <a:rPr lang="zh-CN" altLang="zh-CN"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剖析　</a:t>
            </a: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b="1" kern="100">
                <a:latin typeface="Times New Roman" panose="02020603050405020304" pitchFamily="18" charset="0"/>
                <a:ea typeface="仿宋_GB2312" panose="02010609030101010101" pitchFamily="49" charset="-122"/>
                <a:cs typeface="Courier New" panose="02070309020205020404" pitchFamily="49" charset="0"/>
              </a:rPr>
              <a:t>(1)</a:t>
            </a:r>
            <a:r>
              <a:rPr lang="zh-CN" altLang="zh-CN" b="1" kern="100">
                <a:latin typeface="Times New Roman" panose="02020603050405020304" pitchFamily="18" charset="0"/>
                <a:ea typeface="仿宋_GB2312" panose="02010609030101010101" pitchFamily="49" charset="-122"/>
                <a:cs typeface="Times New Roman" panose="02020603050405020304" pitchFamily="18" charset="0"/>
              </a:rPr>
              <a:t>指向环境：到梨花屯去的沿途风景，为故事展开</a:t>
            </a:r>
            <a:r>
              <a:rPr lang="zh-CN" altLang="zh-CN" b="1" kern="100">
                <a:solidFill>
                  <a:srgbClr val="C00000"/>
                </a:solidFill>
                <a:latin typeface="Times New Roman" panose="02020603050405020304" pitchFamily="18" charset="0"/>
                <a:ea typeface="仿宋_GB2312" panose="02010609030101010101" pitchFamily="49" charset="-122"/>
                <a:cs typeface="Times New Roman" panose="02020603050405020304" pitchFamily="18" charset="0"/>
              </a:rPr>
              <a:t>提供自然的背景</a:t>
            </a:r>
            <a:r>
              <a:rPr lang="zh-CN" altLang="zh-CN" b="1" kern="10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b="1" kern="100">
                <a:latin typeface="Times New Roman" panose="02020603050405020304" pitchFamily="18" charset="0"/>
                <a:ea typeface="仿宋_GB2312" panose="02010609030101010101" pitchFamily="49" charset="-122"/>
                <a:cs typeface="Courier New" panose="02070309020205020404" pitchFamily="49" charset="0"/>
              </a:rPr>
              <a:t>(2)</a:t>
            </a:r>
            <a:r>
              <a:rPr lang="zh-CN" altLang="zh-CN" b="1" kern="100">
                <a:latin typeface="Times New Roman" panose="02020603050405020304" pitchFamily="18" charset="0"/>
                <a:ea typeface="仿宋_GB2312" panose="02010609030101010101" pitchFamily="49" charset="-122"/>
                <a:cs typeface="Times New Roman" panose="02020603050405020304" pitchFamily="18" charset="0"/>
              </a:rPr>
              <a:t>指向人物：以景物描写的插入来配合氛围的变化及谢、赵二人的</a:t>
            </a:r>
            <a:r>
              <a:rPr lang="zh-CN" altLang="zh-CN" b="1" kern="100">
                <a:solidFill>
                  <a:srgbClr val="C00000"/>
                </a:solidFill>
                <a:latin typeface="Times New Roman" panose="02020603050405020304" pitchFamily="18" charset="0"/>
                <a:ea typeface="仿宋_GB2312" panose="02010609030101010101" pitchFamily="49" charset="-122"/>
                <a:cs typeface="Times New Roman" panose="02020603050405020304" pitchFamily="18" charset="0"/>
              </a:rPr>
              <a:t>心理变化</a:t>
            </a:r>
            <a:r>
              <a:rPr lang="zh-CN" altLang="zh-CN" b="1" kern="10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b="1" kern="100">
                <a:latin typeface="Times New Roman" panose="02020603050405020304" pitchFamily="18" charset="0"/>
                <a:ea typeface="仿宋_GB2312" panose="02010609030101010101" pitchFamily="49" charset="-122"/>
                <a:cs typeface="Courier New" panose="02070309020205020404" pitchFamily="49" charset="0"/>
              </a:rPr>
              <a:t>(3)</a:t>
            </a:r>
            <a:r>
              <a:rPr lang="zh-CN" altLang="zh-CN" b="1" kern="100">
                <a:latin typeface="Times New Roman" panose="02020603050405020304" pitchFamily="18" charset="0"/>
                <a:ea typeface="仿宋_GB2312" panose="02010609030101010101" pitchFamily="49" charset="-122"/>
                <a:cs typeface="Times New Roman" panose="02020603050405020304" pitchFamily="18" charset="0"/>
              </a:rPr>
              <a:t>指向主题：使小说具有清新的</a:t>
            </a:r>
            <a:r>
              <a:rPr lang="zh-CN" altLang="zh-CN" b="1" kern="100">
                <a:solidFill>
                  <a:srgbClr val="C00000"/>
                </a:solidFill>
                <a:latin typeface="Times New Roman" panose="02020603050405020304" pitchFamily="18" charset="0"/>
                <a:ea typeface="仿宋_GB2312" panose="02010609030101010101" pitchFamily="49" charset="-122"/>
                <a:cs typeface="Times New Roman" panose="02020603050405020304" pitchFamily="18" charset="0"/>
              </a:rPr>
              <a:t>田园风格</a:t>
            </a:r>
            <a:r>
              <a:rPr lang="zh-CN" altLang="zh-CN" b="1" kern="100">
                <a:latin typeface="Times New Roman" panose="02020603050405020304" pitchFamily="18" charset="0"/>
                <a:ea typeface="仿宋_GB2312" panose="02010609030101010101" pitchFamily="49" charset="-122"/>
                <a:cs typeface="Times New Roman" panose="02020603050405020304" pitchFamily="18" charset="0"/>
              </a:rPr>
              <a:t>，流露出</a:t>
            </a:r>
            <a:r>
              <a:rPr lang="zh-CN" altLang="zh-CN" b="1" kern="100">
                <a:solidFill>
                  <a:srgbClr val="C00000"/>
                </a:solidFill>
                <a:latin typeface="Times New Roman" panose="02020603050405020304" pitchFamily="18" charset="0"/>
                <a:ea typeface="仿宋_GB2312" panose="02010609030101010101" pitchFamily="49" charset="-122"/>
                <a:cs typeface="Times New Roman" panose="02020603050405020304" pitchFamily="18" charset="0"/>
              </a:rPr>
              <a:t>生机勃勃的时代气息</a:t>
            </a:r>
            <a:r>
              <a:rPr lang="zh-CN" altLang="zh-CN" b="1" kern="10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b="1" kern="100">
              <a:effectLst/>
              <a:latin typeface="Times New Roman" panose="02020603050405020304" pitchFamily="18" charset="0"/>
              <a:ea typeface="仿宋_GB2312" panose="02010609030101010101" pitchFamily="49" charset="-122"/>
              <a:cs typeface="Times New Roman" panose="02020603050405020304" pitchFamily="18" charset="0"/>
            </a:endParaRPr>
          </a:p>
        </p:txBody>
      </p:sp>
      <p:sp>
        <p:nvSpPr>
          <p:cNvPr id="6" name="矩形 5"/>
          <p:cNvSpPr/>
          <p:nvPr/>
        </p:nvSpPr>
        <p:spPr>
          <a:xfrm>
            <a:off x="1054100" y="1125855"/>
            <a:ext cx="5918200" cy="5600700"/>
          </a:xfrm>
          <a:prstGeom prst="rect">
            <a:avLst/>
          </a:prstGeom>
        </p:spPr>
        <p:txBody>
          <a:bodyPr wrap="square">
            <a:spAutoFit/>
          </a:bodyPr>
          <a:lstStyle/>
          <a:p>
            <a:pPr algn="ctr">
              <a:lnSpc>
                <a:spcPct val="140000"/>
              </a:lnSpc>
              <a:spcAft>
                <a:spcPct val="0"/>
              </a:spcAft>
              <a:tabLst>
                <a:tab pos="2250440"/>
              </a:tabLst>
            </a:pPr>
            <a:r>
              <a:rPr sz="1600" b="1" kern="100" smtClean="0">
                <a:solidFill>
                  <a:srgbClr val="FF0000"/>
                </a:solidFill>
                <a:latin typeface="黑体" panose="02010609060101010101" charset="-122"/>
                <a:ea typeface="黑体" panose="02010609060101010101" charset="-122"/>
                <a:cs typeface="黑体" panose="02010609060101010101" charset="-122"/>
              </a:rPr>
              <a:t>到梨花屯去   何士光</a:t>
            </a:r>
          </a:p>
          <a:p>
            <a:pPr>
              <a:lnSpc>
                <a:spcPct val="140000"/>
              </a:lnSpc>
              <a:spcAft>
                <a:spcPct val="0"/>
              </a:spcAft>
              <a:tabLst>
                <a:tab pos="2250440"/>
              </a:tabLst>
            </a:pPr>
            <a:r>
              <a:rPr sz="1600" b="1" kern="100" smtClean="0">
                <a:solidFill>
                  <a:srgbClr val="002060"/>
                </a:solidFill>
                <a:latin typeface="黑体" panose="02010609060101010101" charset="-122"/>
                <a:ea typeface="黑体" panose="02010609060101010101" charset="-122"/>
                <a:cs typeface="黑体" panose="02010609060101010101" charset="-122"/>
              </a:rPr>
              <a:t>天色好晴朗。水田还没有栽上秧子，但包谷已长得十分青葱，初夏的山野，透露着旺盛的生命力，叫人沉醉不已。碎石的马路拐弯了，爬坡了，又拐弯了，又爬坡了。不时有布谷在啼叫，车上的人似乎打起盹来了。</a:t>
            </a:r>
          </a:p>
          <a:p>
            <a:pPr>
              <a:lnSpc>
                <a:spcPct val="140000"/>
              </a:lnSpc>
              <a:spcAft>
                <a:spcPct val="0"/>
              </a:spcAft>
              <a:tabLst>
                <a:tab pos="2250440"/>
              </a:tabLst>
            </a:pPr>
            <a:r>
              <a:rPr sz="1600" b="1" kern="100" smtClean="0">
                <a:solidFill>
                  <a:srgbClr val="0000FF"/>
                </a:solidFill>
                <a:latin typeface="黑体" panose="02010609060101010101" charset="-122"/>
                <a:ea typeface="黑体" panose="02010609060101010101" charset="-122"/>
                <a:cs typeface="黑体" panose="02010609060101010101" charset="-122"/>
              </a:rPr>
              <a:t>笑颜使气氛松动起来。三只白鹤高高飞过，不慌不忙扇动着长长的翅膀，在蓝天里显得又白又亮……</a:t>
            </a:r>
          </a:p>
          <a:p>
            <a:pPr>
              <a:lnSpc>
                <a:spcPct val="140000"/>
              </a:lnSpc>
              <a:spcAft>
                <a:spcPct val="0"/>
              </a:spcAft>
              <a:tabLst>
                <a:tab pos="2250440"/>
              </a:tabLst>
            </a:pPr>
            <a:r>
              <a:rPr sz="1600" b="1" kern="100" smtClean="0">
                <a:solidFill>
                  <a:srgbClr val="002060"/>
                </a:solidFill>
                <a:latin typeface="黑体" panose="02010609060101010101" charset="-122"/>
                <a:ea typeface="黑体" panose="02010609060101010101" charset="-122"/>
                <a:cs typeface="黑体" panose="02010609060101010101" charset="-122"/>
              </a:rPr>
              <a:t>路旁出现了一条水沟，水欢快地流淌着，发出叫人喜悦的响声……</a:t>
            </a:r>
          </a:p>
          <a:p>
            <a:pPr>
              <a:lnSpc>
                <a:spcPct val="140000"/>
              </a:lnSpc>
              <a:spcAft>
                <a:spcPct val="0"/>
              </a:spcAft>
              <a:tabLst>
                <a:tab pos="2250440"/>
              </a:tabLst>
            </a:pPr>
            <a:r>
              <a:rPr sz="1600" b="1" kern="100" smtClean="0">
                <a:solidFill>
                  <a:srgbClr val="0000FF"/>
                </a:solidFill>
                <a:latin typeface="黑体" panose="02010609060101010101" charset="-122"/>
                <a:ea typeface="黑体" panose="02010609060101010101" charset="-122"/>
                <a:cs typeface="黑体" panose="02010609060101010101" charset="-122"/>
              </a:rPr>
              <a:t>坝子上水田一块接着一块，已经犁过了。带着铧印的泥土静静地横陈着，吸收着阳光，像刚切开的梨子一样新鲜，透着沁人心脾的气息……</a:t>
            </a:r>
          </a:p>
          <a:p>
            <a:pPr>
              <a:lnSpc>
                <a:spcPct val="140000"/>
              </a:lnSpc>
              <a:spcAft>
                <a:spcPct val="0"/>
              </a:spcAft>
              <a:tabLst>
                <a:tab pos="2250440"/>
              </a:tabLst>
            </a:pPr>
            <a:r>
              <a:rPr sz="1600" b="1" kern="100" smtClean="0">
                <a:solidFill>
                  <a:srgbClr val="002060"/>
                </a:solidFill>
                <a:latin typeface="黑体" panose="02010609060101010101" charset="-122"/>
                <a:ea typeface="黑体" panose="02010609060101010101" charset="-122"/>
                <a:cs typeface="黑体" panose="02010609060101010101" charset="-122"/>
              </a:rPr>
              <a:t>看不见那条沟。</a:t>
            </a:r>
          </a:p>
          <a:p>
            <a:pPr>
              <a:lnSpc>
                <a:spcPct val="140000"/>
              </a:lnSpc>
              <a:spcAft>
                <a:spcPct val="0"/>
              </a:spcAft>
              <a:tabLst>
                <a:tab pos="2250440"/>
              </a:tabLst>
            </a:pPr>
            <a:r>
              <a:rPr sz="1600" b="1" kern="100" smtClean="0">
                <a:solidFill>
                  <a:srgbClr val="0000FF"/>
                </a:solidFill>
                <a:latin typeface="黑体" panose="02010609060101010101" charset="-122"/>
                <a:ea typeface="黑体" panose="02010609060101010101" charset="-122"/>
                <a:cs typeface="黑体" panose="02010609060101010101" charset="-122"/>
              </a:rPr>
              <a:t>啊，前面，杂树的碧绿和砖瓦的青灰看得见了。是的，梨花屯就要到了！</a:t>
            </a:r>
          </a:p>
          <a:p>
            <a:pPr algn="r">
              <a:lnSpc>
                <a:spcPct val="140000"/>
              </a:lnSpc>
              <a:spcAft>
                <a:spcPct val="0"/>
              </a:spcAft>
              <a:tabLst>
                <a:tab pos="2250440"/>
              </a:tabLst>
            </a:pPr>
            <a:r>
              <a:rPr sz="1600" b="1" kern="100" smtClean="0">
                <a:solidFill>
                  <a:srgbClr val="002060"/>
                </a:solidFill>
                <a:latin typeface="黑体" panose="02010609060101010101" charset="-122"/>
                <a:ea typeface="黑体" panose="02010609060101010101" charset="-122"/>
                <a:cs typeface="黑体" panose="02010609060101010101" charset="-122"/>
              </a:rPr>
              <a:t>1979年5月（有删改）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wipe(down)">
                                      <p:cBhvr>
                                        <p:cTn id="1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7209" y="189390"/>
            <a:ext cx="11449271" cy="645160"/>
          </a:xfrm>
          <a:prstGeom prst="rect">
            <a:avLst/>
          </a:prstGeom>
        </p:spPr>
        <p:txBody>
          <a:bodyPr wrap="square">
            <a:spAutoFit/>
          </a:bodyPr>
          <a:lstStyle/>
          <a:p>
            <a:pPr algn="just">
              <a:lnSpc>
                <a:spcPct val="150000"/>
              </a:lnSpc>
              <a:spcAft>
                <a:spcPct val="0"/>
              </a:spcAft>
              <a:tabLst>
                <a:tab pos="2250440"/>
              </a:tabLst>
            </a:pPr>
            <a:r>
              <a:rPr lang="zh-CN" altLang="zh-CN" b="1" kern="100" smtClean="0">
                <a:solidFill>
                  <a:schemeClr val="accent6">
                    <a:lumMod val="75000"/>
                  </a:schemeClr>
                </a:solidFill>
                <a:latin typeface="Times New Roman" panose="02020603050405020304" pitchFamily="18" charset="0"/>
                <a:ea typeface="微软雅黑" panose="020b0503020204020204" charset="-122"/>
                <a:cs typeface="Times New Roman" panose="02020603050405020304" pitchFamily="18" charset="0"/>
              </a:rPr>
              <a:t>示例</a:t>
            </a:r>
            <a:r>
              <a:rPr lang="en-US" altLang="zh-CN" b="1" kern="100">
                <a:solidFill>
                  <a:schemeClr val="accent6">
                    <a:lumMod val="75000"/>
                  </a:schemeClr>
                </a:solidFill>
                <a:latin typeface="+mj-ea"/>
                <a:ea typeface="+mj-ea"/>
                <a:cs typeface="Times New Roman" panose="02020603050405020304" pitchFamily="18" charset="0"/>
              </a:rPr>
              <a:t>2</a:t>
            </a:r>
            <a:r>
              <a:rPr lang="zh-CN" altLang="en-US" b="1" kern="100" smtClean="0">
                <a:solidFill>
                  <a:schemeClr val="accent6">
                    <a:lumMod val="75000"/>
                  </a:schemeClr>
                </a:solidFill>
                <a:latin typeface="+mj-ea"/>
                <a:ea typeface="+mj-ea"/>
                <a:cs typeface="Times New Roman" panose="02020603050405020304" pitchFamily="18" charset="0"/>
              </a:rPr>
              <a:t>　</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小说中有多处景物描写，请分析其功能。</a:t>
            </a:r>
            <a:endParaRPr lang="en-US" altLang="zh-CN" b="1" kern="100">
              <a:effectLst/>
              <a:latin typeface="Times New Roman" panose="02020603050405020304" pitchFamily="18" charset="0"/>
              <a:ea typeface="楷体_GB2312" panose="02010609030101010101" pitchFamily="49" charset="-122"/>
              <a:cs typeface="Courier New" panose="02070309020205020404" pitchFamily="49" charset="0"/>
            </a:endParaRPr>
          </a:p>
        </p:txBody>
      </p:sp>
      <p:sp>
        <p:nvSpPr>
          <p:cNvPr id="3" name="矩形 2"/>
          <p:cNvSpPr/>
          <p:nvPr/>
        </p:nvSpPr>
        <p:spPr>
          <a:xfrm>
            <a:off x="1414145" y="1197610"/>
            <a:ext cx="5384165" cy="4485640"/>
          </a:xfrm>
          <a:prstGeom prst="rect">
            <a:avLst/>
          </a:prstGeom>
        </p:spPr>
        <p:txBody>
          <a:bodyPr wrap="square">
            <a:spAutoFit/>
          </a:bodyPr>
          <a:lstStyle/>
          <a:p>
            <a:pPr algn="ctr">
              <a:lnSpc>
                <a:spcPct val="170000"/>
              </a:lnSpc>
              <a:spcAft>
                <a:spcPct val="0"/>
              </a:spcAft>
              <a:tabLst>
                <a:tab pos="2250440"/>
              </a:tabLst>
            </a:pPr>
            <a:r>
              <a:rPr lang="zh-CN" altLang="zh-CN"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　</a:t>
            </a:r>
          </a:p>
          <a:p>
            <a:pPr algn="just">
              <a:lnSpc>
                <a:spcPct val="170000"/>
              </a:lnSpc>
              <a:spcAft>
                <a:spcPct val="0"/>
              </a:spcAft>
              <a:tabLst>
                <a:tab pos="2250440"/>
              </a:tabLst>
            </a:pPr>
            <a:r>
              <a:rPr lang="en-US" altLang="zh-CN" kern="100">
                <a:solidFill>
                  <a:srgbClr val="C00000"/>
                </a:solidFill>
                <a:latin typeface="宋体" panose="02010600030101010101" pitchFamily="2" charset="-122"/>
                <a:cs typeface="Times New Roman" panose="02020603050405020304" pitchFamily="18" charset="0"/>
              </a:rPr>
              <a:t>①</a:t>
            </a:r>
            <a:r>
              <a:rPr lang="zh-CN" altLang="zh-CN" kern="100">
                <a:solidFill>
                  <a:srgbClr val="C00000"/>
                </a:solidFill>
                <a:latin typeface="Times New Roman" panose="02020603050405020304" pitchFamily="18" charset="0"/>
                <a:cs typeface="Times New Roman" panose="02020603050405020304" pitchFamily="18" charset="0"/>
              </a:rPr>
              <a:t>到梨花屯去的沿途风景，为故事展开提供自然的背景</a:t>
            </a:r>
            <a:r>
              <a:rPr lang="zh-CN" altLang="zh-CN" kern="100" smtClean="0">
                <a:solidFill>
                  <a:srgbClr val="C00000"/>
                </a:solidFill>
                <a:latin typeface="Times New Roman" panose="02020603050405020304" pitchFamily="18" charset="0"/>
                <a:cs typeface="Times New Roman" panose="02020603050405020304" pitchFamily="18" charset="0"/>
              </a:rPr>
              <a:t>；</a:t>
            </a:r>
            <a:endParaRPr lang="en-US" altLang="zh-CN" kern="100" smtClean="0">
              <a:solidFill>
                <a:srgbClr val="C00000"/>
              </a:solidFill>
              <a:latin typeface="Times New Roman" panose="02020603050405020304" pitchFamily="18" charset="0"/>
              <a:cs typeface="Times New Roman" panose="02020603050405020304" pitchFamily="18" charset="0"/>
            </a:endParaRPr>
          </a:p>
          <a:p>
            <a:pPr algn="just">
              <a:lnSpc>
                <a:spcPct val="170000"/>
              </a:lnSpc>
              <a:spcAft>
                <a:spcPct val="0"/>
              </a:spcAft>
              <a:tabLst>
                <a:tab pos="2250440"/>
              </a:tabLst>
            </a:pPr>
            <a:r>
              <a:rPr lang="en-US" altLang="zh-CN" kern="100" smtClean="0">
                <a:solidFill>
                  <a:srgbClr val="C00000"/>
                </a:solidFill>
                <a:latin typeface="宋体" panose="02010600030101010101" pitchFamily="2" charset="-122"/>
                <a:cs typeface="Times New Roman" panose="02020603050405020304" pitchFamily="18" charset="0"/>
              </a:rPr>
              <a:t>②</a:t>
            </a:r>
            <a:r>
              <a:rPr lang="zh-CN" altLang="zh-CN" kern="100">
                <a:solidFill>
                  <a:srgbClr val="C00000"/>
                </a:solidFill>
                <a:latin typeface="Times New Roman" panose="02020603050405020304" pitchFamily="18" charset="0"/>
                <a:cs typeface="Times New Roman" panose="02020603050405020304" pitchFamily="18" charset="0"/>
              </a:rPr>
              <a:t>以景物描写的插入来配合氛围的变化及谢、赵二人的心理变化</a:t>
            </a:r>
            <a:r>
              <a:rPr lang="zh-CN" altLang="zh-CN" kern="100" smtClean="0">
                <a:solidFill>
                  <a:srgbClr val="C00000"/>
                </a:solidFill>
                <a:latin typeface="Times New Roman" panose="02020603050405020304" pitchFamily="18" charset="0"/>
                <a:cs typeface="Times New Roman" panose="02020603050405020304" pitchFamily="18" charset="0"/>
              </a:rPr>
              <a:t>；</a:t>
            </a:r>
            <a:endParaRPr lang="en-US" altLang="zh-CN" kern="100" smtClean="0">
              <a:solidFill>
                <a:srgbClr val="C00000"/>
              </a:solidFill>
              <a:latin typeface="Times New Roman" panose="02020603050405020304" pitchFamily="18" charset="0"/>
              <a:cs typeface="Times New Roman" panose="02020603050405020304" pitchFamily="18" charset="0"/>
            </a:endParaRPr>
          </a:p>
          <a:p>
            <a:pPr algn="just">
              <a:lnSpc>
                <a:spcPct val="170000"/>
              </a:lnSpc>
              <a:spcAft>
                <a:spcPct val="0"/>
              </a:spcAft>
              <a:tabLst>
                <a:tab pos="2250440"/>
              </a:tabLst>
            </a:pPr>
            <a:r>
              <a:rPr lang="en-US" altLang="zh-CN" kern="100" smtClean="0">
                <a:solidFill>
                  <a:srgbClr val="C00000"/>
                </a:solidFill>
                <a:latin typeface="宋体" panose="02010600030101010101" pitchFamily="2" charset="-122"/>
                <a:cs typeface="Times New Roman" panose="02020603050405020304" pitchFamily="18" charset="0"/>
              </a:rPr>
              <a:t>③</a:t>
            </a:r>
            <a:r>
              <a:rPr lang="zh-CN" altLang="zh-CN" kern="100">
                <a:solidFill>
                  <a:srgbClr val="C00000"/>
                </a:solidFill>
                <a:latin typeface="Times New Roman" panose="02020603050405020304" pitchFamily="18" charset="0"/>
                <a:cs typeface="Times New Roman" panose="02020603050405020304" pitchFamily="18" charset="0"/>
              </a:rPr>
              <a:t>使小说具有清新的田园风格，流露出生机勃勃的时代气息。</a:t>
            </a:r>
            <a:endParaRPr lang="zh-CN" altLang="zh-CN"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477838" y="2091690"/>
            <a:ext cx="540385" cy="2676525"/>
          </a:xfrm>
          <a:prstGeom prst="rect">
            <a:avLst/>
          </a:prstGeom>
          <a:noFill/>
        </p:spPr>
        <p:txBody>
          <a:bodyPr wrap="none" rtlCol="0">
            <a:spAutoFit/>
          </a:bodyPr>
          <a:lstStyle/>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景</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物</a:t>
            </a:r>
          </a:p>
          <a:p>
            <a:pPr algn="just">
              <a:lnSpc>
                <a:spcPct val="150000"/>
              </a:lnSpc>
              <a:spcAft>
                <a:spcPct val="0"/>
              </a:spcAft>
              <a:tabLst>
                <a:tab pos="2250440"/>
              </a:tabLst>
            </a:pPr>
            <a:r>
              <a:rPr lang="zh-CN" altLang="zh-CN" sz="2800" b="1" kern="100" smtClean="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描</a:t>
            </a:r>
          </a:p>
          <a:p>
            <a:pPr algn="just">
              <a:lnSpc>
                <a:spcPct val="150000"/>
              </a:lnSpc>
              <a:spcAft>
                <a:spcPct val="0"/>
              </a:spcAft>
              <a:tabLst>
                <a:tab pos="2250440"/>
              </a:tabLst>
            </a:pPr>
            <a:r>
              <a:rPr lang="zh-CN" altLang="zh-CN" sz="2800" b="1" kern="100" smtClean="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写</a:t>
            </a:r>
            <a:endParaRPr lang="en-US" altLang="zh-CN" sz="2800" b="1" kern="100" smtClean="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5" name="矩形 4"/>
          <p:cNvSpPr/>
          <p:nvPr/>
        </p:nvSpPr>
        <p:spPr>
          <a:xfrm>
            <a:off x="7103110" y="909320"/>
            <a:ext cx="4539615" cy="5631180"/>
          </a:xfrm>
          <a:prstGeom prst="rect">
            <a:avLst/>
          </a:prstGeom>
        </p:spPr>
        <p:txBody>
          <a:bodyPr wrap="square">
            <a:spAutoFit/>
          </a:bodyPr>
          <a:lstStyle/>
          <a:p>
            <a:pPr algn="ctr">
              <a:lnSpc>
                <a:spcPct val="150000"/>
              </a:lnSpc>
              <a:spcAft>
                <a:spcPct val="0"/>
              </a:spcAft>
              <a:tabLst>
                <a:tab pos="2250440"/>
              </a:tabLst>
            </a:pPr>
            <a:r>
              <a:rPr lang="zh-CN" altLang="zh-CN"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剖析　</a:t>
            </a: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b="1" kern="100">
                <a:latin typeface="Times New Roman" panose="02020603050405020304" pitchFamily="18" charset="0"/>
                <a:ea typeface="仿宋_GB2312" panose="02010609030101010101" pitchFamily="49" charset="-122"/>
                <a:cs typeface="Courier New" panose="02070309020205020404" pitchFamily="49" charset="0"/>
              </a:rPr>
              <a:t>(1)</a:t>
            </a:r>
            <a:r>
              <a:rPr lang="zh-CN" altLang="zh-CN" b="1" kern="100">
                <a:latin typeface="Times New Roman" panose="02020603050405020304" pitchFamily="18" charset="0"/>
                <a:ea typeface="仿宋_GB2312" panose="02010609030101010101" pitchFamily="49" charset="-122"/>
                <a:cs typeface="Times New Roman" panose="02020603050405020304" pitchFamily="18" charset="0"/>
              </a:rPr>
              <a:t>指向环境：到梨花屯去的沿途风景，为故事展开提供自然的背景。</a:t>
            </a: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b="1" kern="100">
                <a:latin typeface="Times New Roman" panose="02020603050405020304" pitchFamily="18" charset="0"/>
                <a:ea typeface="仿宋_GB2312" panose="02010609030101010101" pitchFamily="49" charset="-122"/>
                <a:cs typeface="Courier New" panose="02070309020205020404" pitchFamily="49" charset="0"/>
              </a:rPr>
              <a:t>(2)</a:t>
            </a:r>
            <a:r>
              <a:rPr lang="zh-CN" altLang="zh-CN" b="1" kern="100">
                <a:latin typeface="Times New Roman" panose="02020603050405020304" pitchFamily="18" charset="0"/>
                <a:ea typeface="仿宋_GB2312" panose="02010609030101010101" pitchFamily="49" charset="-122"/>
                <a:cs typeface="Times New Roman" panose="02020603050405020304" pitchFamily="18" charset="0"/>
              </a:rPr>
              <a:t>指向人物：以景物描写的插入来配合氛围的变化及谢、赵二人的心理变化。</a:t>
            </a: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b="1" kern="100">
                <a:latin typeface="Times New Roman" panose="02020603050405020304" pitchFamily="18" charset="0"/>
                <a:ea typeface="仿宋_GB2312" panose="02010609030101010101" pitchFamily="49" charset="-122"/>
                <a:cs typeface="Courier New" panose="02070309020205020404" pitchFamily="49" charset="0"/>
              </a:rPr>
              <a:t>(3)</a:t>
            </a:r>
            <a:r>
              <a:rPr lang="zh-CN" altLang="zh-CN" b="1" kern="100">
                <a:latin typeface="Times New Roman" panose="02020603050405020304" pitchFamily="18" charset="0"/>
                <a:ea typeface="仿宋_GB2312" panose="02010609030101010101" pitchFamily="49" charset="-122"/>
                <a:cs typeface="Times New Roman" panose="02020603050405020304" pitchFamily="18" charset="0"/>
              </a:rPr>
              <a:t>指向主题：使小说具有清新的田园风格，流露出生机勃勃的时代气息。</a:t>
            </a:r>
            <a:endParaRPr lang="zh-CN" altLang="zh-CN" b="1" kern="100">
              <a:effectLst/>
              <a:latin typeface="Times New Roman" panose="02020603050405020304" pitchFamily="18" charset="0"/>
              <a:ea typeface="仿宋_GB2312" panose="02010609030101010101" pitchFamily="49"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198245" y="117475"/>
            <a:ext cx="10639425" cy="875665"/>
          </a:xfrm>
          <a:prstGeom prst="rect">
            <a:avLst/>
          </a:prstGeom>
        </p:spPr>
        <p:txBody>
          <a:bodyPr wrap="square">
            <a:spAutoFit/>
          </a:bodyPr>
          <a:lstStyle/>
          <a:p>
            <a:pPr algn="just">
              <a:lnSpc>
                <a:spcPct val="150000"/>
              </a:lnSpc>
              <a:spcAft>
                <a:spcPct val="0"/>
              </a:spcAft>
              <a:tabLst>
                <a:tab pos="2250440"/>
              </a:tabLst>
            </a:pP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zh-CN" altLang="zh-CN" b="1" kern="100" smtClean="0">
                <a:solidFill>
                  <a:schemeClr val="accent6">
                    <a:lumMod val="75000"/>
                  </a:schemeClr>
                </a:solidFill>
                <a:latin typeface="Times New Roman" panose="02020603050405020304" pitchFamily="18" charset="0"/>
                <a:ea typeface="微软雅黑" panose="020b0503020204020204" charset="-122"/>
                <a:cs typeface="Times New Roman" panose="02020603050405020304" pitchFamily="18" charset="0"/>
              </a:rPr>
              <a:t>示例</a:t>
            </a:r>
            <a:r>
              <a:rPr lang="en-US" altLang="zh-CN" b="1" kern="100">
                <a:solidFill>
                  <a:schemeClr val="accent6">
                    <a:lumMod val="75000"/>
                  </a:schemeClr>
                </a:solidFill>
                <a:latin typeface="+mj-ea"/>
                <a:ea typeface="+mj-ea"/>
                <a:cs typeface="Times New Roman" panose="02020603050405020304" pitchFamily="18" charset="0"/>
              </a:rPr>
              <a:t>3</a:t>
            </a:r>
            <a:r>
              <a:rPr lang="zh-CN" altLang="en-US" b="1" kern="100" smtClean="0">
                <a:solidFill>
                  <a:schemeClr val="accent6">
                    <a:lumMod val="75000"/>
                  </a:schemeClr>
                </a:solidFill>
                <a:latin typeface="+mj-ea"/>
                <a:ea typeface="+mj-ea"/>
                <a:cs typeface="Times New Roman" panose="02020603050405020304" pitchFamily="18" charset="0"/>
              </a:rPr>
              <a:t>　</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小说以</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渴</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为中心谋篇布局，这有什么好处？请简要说明。</a:t>
            </a:r>
            <a:endParaRPr lang="en-US" altLang="zh-CN" b="1" kern="100">
              <a:effectLst/>
              <a:latin typeface="Times New Roman" panose="02020603050405020304" pitchFamily="18" charset="0"/>
              <a:ea typeface="楷体_GB2312" panose="02010609030101010101" pitchFamily="49" charset="-122"/>
              <a:cs typeface="Courier New" panose="02070309020205020404" pitchFamily="49" charset="0"/>
            </a:endParaRPr>
          </a:p>
        </p:txBody>
      </p:sp>
      <p:sp>
        <p:nvSpPr>
          <p:cNvPr id="4" name="文本框 3"/>
          <p:cNvSpPr txBox="1"/>
          <p:nvPr/>
        </p:nvSpPr>
        <p:spPr>
          <a:xfrm>
            <a:off x="406400" y="2349500"/>
            <a:ext cx="591185" cy="2061210"/>
          </a:xfrm>
          <a:prstGeom prst="rect">
            <a:avLst/>
          </a:prstGeom>
          <a:noFill/>
        </p:spPr>
        <p:txBody>
          <a:bodyPr wrap="none" rtlCol="0">
            <a:spAutoFit/>
          </a:bodyPr>
          <a:lstStyle/>
          <a:p>
            <a:pPr algn="l"/>
            <a:r>
              <a:rPr lang="zh-CN" altLang="zh-CN" sz="32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谋</a:t>
            </a:r>
          </a:p>
          <a:p>
            <a:pPr algn="l"/>
            <a:r>
              <a:rPr lang="zh-CN" altLang="zh-CN" sz="32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篇</a:t>
            </a:r>
          </a:p>
          <a:p>
            <a:pPr algn="l"/>
            <a:r>
              <a:rPr lang="zh-CN" altLang="zh-CN" sz="32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布</a:t>
            </a:r>
          </a:p>
          <a:p>
            <a:pPr algn="l"/>
            <a:r>
              <a:rPr lang="zh-CN" altLang="zh-CN" sz="32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局</a:t>
            </a:r>
          </a:p>
        </p:txBody>
      </p:sp>
      <p:sp>
        <p:nvSpPr>
          <p:cNvPr id="9" name="矩形 8"/>
          <p:cNvSpPr/>
          <p:nvPr/>
        </p:nvSpPr>
        <p:spPr>
          <a:xfrm>
            <a:off x="1054100" y="1125855"/>
            <a:ext cx="10730865" cy="5254625"/>
          </a:xfrm>
          <a:prstGeom prst="rect">
            <a:avLst/>
          </a:prstGeom>
        </p:spPr>
        <p:txBody>
          <a:bodyPr wrap="square" lIns="121898" tIns="60948" rIns="121898" bIns="60948">
            <a:spAutoFit/>
          </a:bodyPr>
          <a:lstStyle/>
          <a:p>
            <a:pPr algn="ctr">
              <a:lnSpc>
                <a:spcPct val="140000"/>
              </a:lnSpc>
              <a:spcAft>
                <a:spcPct val="0"/>
              </a:spcAft>
              <a:tabLst>
                <a:tab pos="2250440"/>
              </a:tabLst>
            </a:pPr>
            <a:r>
              <a:rPr lang="zh-CN" altLang="zh-CN" sz="1600" b="1" kern="100">
                <a:solidFill>
                  <a:srgbClr val="C00000"/>
                </a:solidFill>
                <a:latin typeface="黑体" panose="02010609060101010101" charset="-122"/>
                <a:ea typeface="黑体" panose="02010609060101010101" charset="-122"/>
                <a:cs typeface="黑体" panose="02010609060101010101" charset="-122"/>
              </a:rPr>
              <a:t>天　嚣</a:t>
            </a:r>
            <a:r>
              <a:rPr lang="en-US" altLang="zh-CN" sz="1600" b="1" kern="100">
                <a:solidFill>
                  <a:srgbClr val="C00000"/>
                </a:solidFill>
                <a:latin typeface="黑体" panose="02010609060101010101" charset="-122"/>
                <a:ea typeface="黑体" panose="02010609060101010101" charset="-122"/>
                <a:cs typeface="黑体" panose="02010609060101010101" charset="-122"/>
              </a:rPr>
              <a:t>         </a:t>
            </a:r>
            <a:r>
              <a:rPr lang="zh-CN" altLang="zh-CN" sz="1600" b="1" kern="100">
                <a:solidFill>
                  <a:srgbClr val="C00000"/>
                </a:solidFill>
                <a:latin typeface="黑体" panose="02010609060101010101" charset="-122"/>
                <a:ea typeface="黑体" panose="02010609060101010101" charset="-122"/>
                <a:cs typeface="黑体" panose="02010609060101010101" charset="-122"/>
              </a:rPr>
              <a:t>赵长天</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风，像浪一样，梗着头向钢架房冲撞。钢架房，便发疟疾般地一阵阵战栗、摇晃，像是随时都要散架。</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渴！难忍难挨的渴，使人的思想退化得十分简单、十分原始。欲望，分解成最简单的元素：水！只要有一杯水，哪怕半杯，不，一口也好哇！</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空气失去了气体的性质，像液体，厚重而凝滞。粉尘，被风化成的极细极小的砂粒，从昏天黑地的旷野钻入小屋，在人的五脏六腑间自由遨游。它无情地和人体争夺着仅有的一点水分。</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他躺着，喉头有梗阻感，他怀疑粉尘已经在食道结成硬块。会不会引起别的疾病，比如矽肺？但他懒得想下去。疾病的威胁，似乎已退得十分遥远。</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他闭上眼，调整头部姿势，让左耳朵不受任何阻碍，他左耳听力比右耳强。</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风声。丝毫没有减弱的趋势。</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他仍然充满希望地倾听。</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基地首长一定牵挂着这支小试验队，但无能为力。远隔一百公里，运水车不能出动，直升机无法起飞，在狂虐的大自然面前，人暂时还只能居于屈从的地位。</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他不想再费劲去听了。目前最明智的，也许就是进入半昏迷状态，减少消耗，最大限度地保存体力。</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于是，这间屋子，便沉入无生命状态……</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忽然，处于混沌状态的他，像被雷电击中，浑身一震。一种声音！他转过头，他相信左耳的听觉，没错，滤去风声、沙声、钢架呻吟声、铁皮震颤声，还有一种虽然微弱，却执着，并带节奏的敲击声。</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“有人敲门！”他喊起来。</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遭雷击了，都遭雷击了，一个个全从床上跳起，跌跌撞撞，竟全扑到门口。</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真真切切，有人敲门。谁？当然不可能是运水车，运水车会揿喇叭。微弱的敲门声已经明白无误地告诉大家：不是来救他们的天神，而是需要他们援救的弱者。</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人的生命力，也许是最尖端的科研项目，远比上天的导弹玄秘。如果破门而入的是一队救援大军，屋里这几个人准兴奋得瘫倒在地。而此刻，个个都像喝足了人参汤。</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“桌子上有资料没有？当心被风卷出去！”</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“门别开得太大！”</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“找根棍子撑住！”</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每个人都找到了合适的位置，摆好了下死力的姿势。</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他朝后看看。“开啦！”撤掉顶门棍，他慢慢移动门闩。</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门闩吱吱叫着，痛苦地撤离自己的岗位。当门闩终于脱离了销眼，那门，便呼地弹开来，紧接着，从门外滚进灰扑扑一团什么东西和打得脸生疼的砂砾石块，屋里刹时一片混乱，像回到神话中的史前状态。</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“快，关门！”他喊，却喊不出声。但不用喊，谁都调动了每个细胞的力量。</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门终于关上了。一伙人，都顺门板滑到地上，瘫成一堆稀泥。</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谁也不作声。谁也不想动。直到桌上亮起一盏暗淡的马灯，大家才记起滚进来的那团灰扑扑的东西。</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是个人。马灯就是这人点亮的。穿着毡袍，说着谁也听不懂的蒙语。他知道别人听不懂，所以不多说，便动手解皮口袋。</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西瓜！从皮口袋里滚出来的，竟是大西瓜！绿生生，油津津，像是刚从藤上摘下，有一只还带着一片叶儿呢！</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戈壁滩有好西瓜，西瓜能一直吃到冬天，这不稀罕。稀罕的是现在，当一口水都成了奢侈品的时候，谁还敢想西瓜！</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蒙古族同胞利索地剖开西瓜。红红的汁水，顺着刀把滴滴嗒嗒淌，馋人极了！</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应该是平生吃过的最甜最美的西瓜，但谁也说不出味来，谁都不知道，那几块西瓜是怎么落进肚子里去的。</a:t>
            </a:r>
          </a:p>
          <a:p>
            <a:pPr algn="just">
              <a:lnSpc>
                <a:spcPct val="130000"/>
              </a:lnSpc>
              <a:spcAft>
                <a:spcPct val="0"/>
              </a:spcAft>
              <a:tabLst>
                <a:tab pos="2250440"/>
              </a:tabLst>
            </a:pPr>
            <a:r>
              <a:rPr lang="zh-CN" altLang="zh-CN" sz="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至于送瓜人是怎么冲破风沙，奇迹般地来到这里，最终也没弄清，因为谁也听不懂蒙语。只好让它成为一个美好的谜，永久地留在记忆中。(有删改)</a:t>
            </a:r>
          </a:p>
        </p:txBody>
      </p:sp>
      <p:pic>
        <p:nvPicPr>
          <p:cNvPr id="6" name="图片 5"/>
          <p:cNvPicPr>
            <a:picLocks noChangeAspect="1"/>
          </p:cNvPicPr>
          <p:nvPr/>
        </p:nvPicPr>
        <p:blipFill>
          <a:blip r:embed="rId2"/>
          <a:stretch>
            <a:fillRect/>
          </a:stretch>
        </p:blipFill>
        <p:spPr>
          <a:xfrm>
            <a:off x="2350770" y="1629410"/>
            <a:ext cx="7906385" cy="4505960"/>
          </a:xfrm>
          <a:prstGeom prst="rect">
            <a:avLst/>
          </a:prstGeom>
          <a:effectLst>
            <a:softEdge rad="635000"/>
          </a:effectLst>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7209" y="189171"/>
            <a:ext cx="11449271" cy="875665"/>
          </a:xfrm>
          <a:prstGeom prst="rect">
            <a:avLst/>
          </a:prstGeom>
        </p:spPr>
        <p:txBody>
          <a:bodyPr wrap="square">
            <a:spAutoFit/>
          </a:bodyPr>
          <a:lstStyle/>
          <a:p>
            <a:pPr algn="just">
              <a:lnSpc>
                <a:spcPct val="150000"/>
              </a:lnSpc>
              <a:spcAft>
                <a:spcPct val="0"/>
              </a:spcAft>
              <a:tabLst>
                <a:tab pos="2250440"/>
              </a:tabLst>
            </a:pP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zh-CN" altLang="zh-CN" b="1" kern="100" smtClean="0">
                <a:solidFill>
                  <a:schemeClr val="accent6">
                    <a:lumMod val="75000"/>
                  </a:schemeClr>
                </a:solidFill>
                <a:latin typeface="Times New Roman" panose="02020603050405020304" pitchFamily="18" charset="0"/>
                <a:ea typeface="微软雅黑" panose="020b0503020204020204" charset="-122"/>
                <a:cs typeface="Times New Roman" panose="02020603050405020304" pitchFamily="18" charset="0"/>
              </a:rPr>
              <a:t>示例</a:t>
            </a:r>
            <a:r>
              <a:rPr lang="en-US" altLang="zh-CN" b="1" kern="100">
                <a:solidFill>
                  <a:schemeClr val="accent6">
                    <a:lumMod val="75000"/>
                  </a:schemeClr>
                </a:solidFill>
                <a:latin typeface="+mj-ea"/>
                <a:ea typeface="+mj-ea"/>
                <a:cs typeface="Times New Roman" panose="02020603050405020304" pitchFamily="18" charset="0"/>
              </a:rPr>
              <a:t>3</a:t>
            </a:r>
            <a:r>
              <a:rPr lang="zh-CN" altLang="en-US" b="1" kern="100" smtClean="0">
                <a:solidFill>
                  <a:schemeClr val="accent6">
                    <a:lumMod val="75000"/>
                  </a:schemeClr>
                </a:solidFill>
                <a:latin typeface="+mj-ea"/>
                <a:ea typeface="+mj-ea"/>
                <a:cs typeface="Times New Roman" panose="02020603050405020304" pitchFamily="18" charset="0"/>
              </a:rPr>
              <a:t>　</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小说以</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渴</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为中心谋篇布局，这有什么好处？请简要说明。</a:t>
            </a:r>
            <a:endParaRPr lang="en-US" altLang="zh-CN" b="1" kern="100">
              <a:effectLst/>
              <a:latin typeface="Times New Roman" panose="02020603050405020304" pitchFamily="18" charset="0"/>
              <a:ea typeface="楷体_GB2312" panose="02010609030101010101" pitchFamily="49" charset="-122"/>
              <a:cs typeface="Courier New" panose="02070309020205020404" pitchFamily="49" charset="0"/>
            </a:endParaRPr>
          </a:p>
        </p:txBody>
      </p:sp>
      <p:sp>
        <p:nvSpPr>
          <p:cNvPr id="4" name="文本框 3"/>
          <p:cNvSpPr txBox="1"/>
          <p:nvPr/>
        </p:nvSpPr>
        <p:spPr>
          <a:xfrm>
            <a:off x="406400" y="2349500"/>
            <a:ext cx="591185" cy="2061210"/>
          </a:xfrm>
          <a:prstGeom prst="rect">
            <a:avLst/>
          </a:prstGeom>
          <a:noFill/>
        </p:spPr>
        <p:txBody>
          <a:bodyPr wrap="none" rtlCol="0">
            <a:spAutoFit/>
          </a:bodyPr>
          <a:lstStyle/>
          <a:p>
            <a:pPr algn="l"/>
            <a:r>
              <a:rPr lang="zh-CN" altLang="zh-CN" sz="32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谋</a:t>
            </a:r>
          </a:p>
          <a:p>
            <a:pPr algn="l"/>
            <a:r>
              <a:rPr lang="zh-CN" altLang="zh-CN" sz="32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篇</a:t>
            </a:r>
          </a:p>
          <a:p>
            <a:pPr algn="l"/>
            <a:r>
              <a:rPr lang="zh-CN" altLang="zh-CN" sz="32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布</a:t>
            </a:r>
          </a:p>
          <a:p>
            <a:pPr algn="l"/>
            <a:r>
              <a:rPr lang="zh-CN" altLang="zh-CN" sz="32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局</a:t>
            </a:r>
          </a:p>
        </p:txBody>
      </p:sp>
      <p:sp>
        <p:nvSpPr>
          <p:cNvPr id="5" name="矩形 4"/>
          <p:cNvSpPr/>
          <p:nvPr/>
        </p:nvSpPr>
        <p:spPr>
          <a:xfrm>
            <a:off x="6757035" y="1269365"/>
            <a:ext cx="4923790" cy="3969385"/>
          </a:xfrm>
          <a:prstGeom prst="rect">
            <a:avLst/>
          </a:prstGeom>
        </p:spPr>
        <p:txBody>
          <a:bodyPr wrap="square">
            <a:spAutoFit/>
          </a:bodyPr>
          <a:lstStyle/>
          <a:p>
            <a:pPr algn="ctr">
              <a:lnSpc>
                <a:spcPct val="150000"/>
              </a:lnSpc>
              <a:spcAft>
                <a:spcPct val="0"/>
              </a:spcAft>
              <a:tabLst>
                <a:tab pos="2250440"/>
              </a:tabLst>
            </a:pPr>
            <a:r>
              <a:rPr lang="zh-CN" altLang="zh-CN"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剖析　</a:t>
            </a: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b="1" kern="100">
                <a:latin typeface="Times New Roman" panose="02020603050405020304" pitchFamily="18" charset="0"/>
                <a:ea typeface="仿宋_GB2312" panose="02010609030101010101" pitchFamily="49" charset="-122"/>
                <a:cs typeface="Courier New" panose="02070309020205020404" pitchFamily="49" charset="0"/>
              </a:rPr>
              <a:t>(1)</a:t>
            </a:r>
            <a:r>
              <a:rPr lang="zh-CN" altLang="zh-CN" b="1" kern="100">
                <a:solidFill>
                  <a:srgbClr val="C00000"/>
                </a:solidFill>
                <a:latin typeface="Times New Roman" panose="02020603050405020304" pitchFamily="18" charset="0"/>
                <a:ea typeface="仿宋_GB2312" panose="02010609030101010101" pitchFamily="49" charset="-122"/>
                <a:cs typeface="Times New Roman" panose="02020603050405020304" pitchFamily="18" charset="0"/>
              </a:rPr>
              <a:t>指向情节</a:t>
            </a:r>
            <a:r>
              <a:rPr lang="zh-CN" altLang="zh-CN" b="1" kern="100">
                <a:latin typeface="Times New Roman" panose="02020603050405020304" pitchFamily="18" charset="0"/>
                <a:ea typeface="仿宋_GB2312" panose="02010609030101010101" pitchFamily="49" charset="-122"/>
                <a:cs typeface="Times New Roman" panose="02020603050405020304" pitchFamily="18" charset="0"/>
              </a:rPr>
              <a:t>：省去许多不必要的叙述交代，使情节更简洁。</a:t>
            </a: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b="1" kern="100">
                <a:latin typeface="Times New Roman" panose="02020603050405020304" pitchFamily="18" charset="0"/>
                <a:ea typeface="仿宋_GB2312" panose="02010609030101010101" pitchFamily="49" charset="-122"/>
                <a:cs typeface="Courier New" panose="02070309020205020404" pitchFamily="49" charset="0"/>
              </a:rPr>
              <a:t>(2)</a:t>
            </a:r>
            <a:r>
              <a:rPr lang="zh-CN" altLang="zh-CN" b="1" kern="100">
                <a:solidFill>
                  <a:srgbClr val="C00000"/>
                </a:solidFill>
                <a:latin typeface="Times New Roman" panose="02020603050405020304" pitchFamily="18" charset="0"/>
                <a:ea typeface="仿宋_GB2312" panose="02010609030101010101" pitchFamily="49" charset="-122"/>
                <a:cs typeface="Times New Roman" panose="02020603050405020304" pitchFamily="18" charset="0"/>
              </a:rPr>
              <a:t>指向人物</a:t>
            </a:r>
            <a:r>
              <a:rPr lang="zh-CN" altLang="zh-CN" b="1" kern="100">
                <a:latin typeface="Times New Roman" panose="02020603050405020304" pitchFamily="18" charset="0"/>
                <a:ea typeface="仿宋_GB2312" panose="02010609030101010101" pitchFamily="49" charset="-122"/>
                <a:cs typeface="Times New Roman" panose="02020603050405020304" pitchFamily="18" charset="0"/>
              </a:rPr>
              <a:t>：集中描写人物在特定环境下的状态与感受。</a:t>
            </a: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b="1" kern="100">
                <a:latin typeface="Times New Roman" panose="02020603050405020304" pitchFamily="18" charset="0"/>
                <a:ea typeface="仿宋_GB2312" panose="02010609030101010101" pitchFamily="49" charset="-122"/>
                <a:cs typeface="Courier New" panose="02070309020205020404" pitchFamily="49" charset="0"/>
              </a:rPr>
              <a:t>(3)</a:t>
            </a:r>
            <a:r>
              <a:rPr lang="zh-CN" altLang="zh-CN" b="1" kern="100">
                <a:solidFill>
                  <a:srgbClr val="C00000"/>
                </a:solidFill>
                <a:latin typeface="Times New Roman" panose="02020603050405020304" pitchFamily="18" charset="0"/>
                <a:ea typeface="仿宋_GB2312" panose="02010609030101010101" pitchFamily="49" charset="-122"/>
                <a:cs typeface="Times New Roman" panose="02020603050405020304" pitchFamily="18" charset="0"/>
              </a:rPr>
              <a:t>指向主题</a:t>
            </a:r>
            <a:r>
              <a:rPr lang="zh-CN" altLang="zh-CN" b="1" kern="100">
                <a:latin typeface="Times New Roman" panose="02020603050405020304" pitchFamily="18" charset="0"/>
                <a:ea typeface="仿宋_GB2312" panose="02010609030101010101" pitchFamily="49" charset="-122"/>
                <a:cs typeface="Times New Roman" panose="02020603050405020304" pitchFamily="18" charset="0"/>
              </a:rPr>
              <a:t>：使主题更突出。</a:t>
            </a: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endParaRPr lang="zh-CN" altLang="zh-CN" b="1" kern="100">
              <a:effectLst/>
              <a:latin typeface="Times New Roman" panose="02020603050405020304" pitchFamily="18" charset="0"/>
              <a:ea typeface="仿宋_GB2312" panose="02010609030101010101" pitchFamily="49" charset="-122"/>
              <a:cs typeface="Times New Roman" panose="02020603050405020304" pitchFamily="18" charset="0"/>
            </a:endParaRPr>
          </a:p>
        </p:txBody>
      </p:sp>
      <p:pic>
        <p:nvPicPr>
          <p:cNvPr id="6" name="图片 5"/>
          <p:cNvPicPr>
            <a:picLocks noChangeAspect="1"/>
          </p:cNvPicPr>
          <p:nvPr/>
        </p:nvPicPr>
        <p:blipFill>
          <a:blip r:embed="rId2"/>
          <a:stretch>
            <a:fillRect/>
          </a:stretch>
        </p:blipFill>
        <p:spPr>
          <a:xfrm>
            <a:off x="1270635" y="1989455"/>
            <a:ext cx="5109845" cy="32099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wipe(down)">
                                      <p:cBhvr>
                                        <p:cTn id="1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7209" y="189171"/>
            <a:ext cx="11449271" cy="875665"/>
          </a:xfrm>
          <a:prstGeom prst="rect">
            <a:avLst/>
          </a:prstGeom>
        </p:spPr>
        <p:txBody>
          <a:bodyPr wrap="square">
            <a:spAutoFit/>
          </a:bodyPr>
          <a:lstStyle/>
          <a:p>
            <a:pPr algn="just">
              <a:lnSpc>
                <a:spcPct val="150000"/>
              </a:lnSpc>
              <a:spcAft>
                <a:spcPct val="0"/>
              </a:spcAft>
              <a:tabLst>
                <a:tab pos="2250440"/>
              </a:tabLst>
            </a:pP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zh-CN" altLang="zh-CN" b="1" kern="100" smtClean="0">
                <a:solidFill>
                  <a:schemeClr val="accent6">
                    <a:lumMod val="75000"/>
                  </a:schemeClr>
                </a:solidFill>
                <a:latin typeface="Times New Roman" panose="02020603050405020304" pitchFamily="18" charset="0"/>
                <a:ea typeface="微软雅黑" panose="020b0503020204020204" charset="-122"/>
                <a:cs typeface="Times New Roman" panose="02020603050405020304" pitchFamily="18" charset="0"/>
              </a:rPr>
              <a:t>示例</a:t>
            </a:r>
            <a:r>
              <a:rPr lang="en-US" altLang="zh-CN" b="1" kern="100">
                <a:solidFill>
                  <a:schemeClr val="accent6">
                    <a:lumMod val="75000"/>
                  </a:schemeClr>
                </a:solidFill>
                <a:latin typeface="+mj-ea"/>
                <a:ea typeface="+mj-ea"/>
                <a:cs typeface="Times New Roman" panose="02020603050405020304" pitchFamily="18" charset="0"/>
              </a:rPr>
              <a:t>3</a:t>
            </a:r>
            <a:r>
              <a:rPr lang="zh-CN" altLang="en-US" b="1" kern="100" smtClean="0">
                <a:solidFill>
                  <a:schemeClr val="accent6">
                    <a:lumMod val="75000"/>
                  </a:schemeClr>
                </a:solidFill>
                <a:latin typeface="+mj-ea"/>
                <a:ea typeface="+mj-ea"/>
                <a:cs typeface="Times New Roman" panose="02020603050405020304" pitchFamily="18" charset="0"/>
              </a:rPr>
              <a:t>　</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小说以</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渴</a:t>
            </a:r>
            <a:r>
              <a:rPr lang="en-US" altLang="zh-CN"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为中心谋篇布局，这有什么好处？请简要说明。</a:t>
            </a:r>
            <a:endParaRPr lang="en-US" altLang="zh-CN" b="1" kern="100">
              <a:effectLst/>
              <a:latin typeface="Times New Roman" panose="02020603050405020304" pitchFamily="18" charset="0"/>
              <a:ea typeface="楷体_GB2312" panose="02010609030101010101" pitchFamily="49" charset="-122"/>
              <a:cs typeface="Courier New" panose="02070309020205020404" pitchFamily="49" charset="0"/>
            </a:endParaRPr>
          </a:p>
        </p:txBody>
      </p:sp>
      <p:sp>
        <p:nvSpPr>
          <p:cNvPr id="3" name="矩形 2"/>
          <p:cNvSpPr/>
          <p:nvPr/>
        </p:nvSpPr>
        <p:spPr>
          <a:xfrm>
            <a:off x="1191895" y="1269365"/>
            <a:ext cx="5371465" cy="4485005"/>
          </a:xfrm>
          <a:prstGeom prst="rect">
            <a:avLst/>
          </a:prstGeom>
        </p:spPr>
        <p:txBody>
          <a:bodyPr wrap="square">
            <a:spAutoFit/>
          </a:bodyPr>
          <a:lstStyle/>
          <a:p>
            <a:pPr algn="ctr">
              <a:lnSpc>
                <a:spcPct val="170000"/>
              </a:lnSpc>
              <a:spcAft>
                <a:spcPct val="0"/>
              </a:spcAft>
              <a:tabLst>
                <a:tab pos="2250440"/>
              </a:tabLst>
            </a:pPr>
            <a:r>
              <a:rPr lang="zh-CN" altLang="zh-CN" sz="2800"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　</a:t>
            </a:r>
          </a:p>
          <a:p>
            <a:pPr algn="just">
              <a:lnSpc>
                <a:spcPct val="170000"/>
              </a:lnSpc>
              <a:spcAft>
                <a:spcPct val="0"/>
              </a:spcAft>
              <a:tabLst>
                <a:tab pos="2250440"/>
              </a:tabLst>
            </a:pPr>
            <a:r>
              <a:rPr lang="en-US" altLang="zh-CN" sz="2800" kern="100">
                <a:solidFill>
                  <a:srgbClr val="C00000"/>
                </a:solidFill>
                <a:latin typeface="宋体" panose="02010600030101010101" pitchFamily="2" charset="-122"/>
                <a:cs typeface="Times New Roman" panose="02020603050405020304" pitchFamily="18" charset="0"/>
              </a:rPr>
              <a:t>①</a:t>
            </a:r>
            <a:r>
              <a:rPr lang="zh-CN" altLang="zh-CN" sz="2800" kern="100">
                <a:solidFill>
                  <a:srgbClr val="C00000"/>
                </a:solidFill>
                <a:latin typeface="Times New Roman" panose="02020603050405020304" pitchFamily="18" charset="0"/>
                <a:cs typeface="Times New Roman" panose="02020603050405020304" pitchFamily="18" charset="0"/>
              </a:rPr>
              <a:t>省去许多不必要的叙述交代，使情节更简洁</a:t>
            </a:r>
            <a:r>
              <a:rPr lang="zh-CN" altLang="zh-CN" sz="2800" kern="100" smtClean="0">
                <a:solidFill>
                  <a:srgbClr val="C00000"/>
                </a:solidFill>
                <a:latin typeface="Times New Roman" panose="02020603050405020304" pitchFamily="18" charset="0"/>
                <a:cs typeface="Times New Roman" panose="02020603050405020304" pitchFamily="18" charset="0"/>
              </a:rPr>
              <a:t>；</a:t>
            </a:r>
            <a:endParaRPr lang="en-US" altLang="zh-CN" sz="2800" kern="100" smtClean="0">
              <a:solidFill>
                <a:srgbClr val="C00000"/>
              </a:solidFill>
              <a:latin typeface="Times New Roman" panose="02020603050405020304" pitchFamily="18" charset="0"/>
              <a:cs typeface="Times New Roman" panose="02020603050405020304" pitchFamily="18" charset="0"/>
            </a:endParaRPr>
          </a:p>
          <a:p>
            <a:pPr algn="just">
              <a:lnSpc>
                <a:spcPct val="170000"/>
              </a:lnSpc>
              <a:spcAft>
                <a:spcPct val="0"/>
              </a:spcAft>
              <a:tabLst>
                <a:tab pos="2250440"/>
              </a:tabLst>
            </a:pPr>
            <a:r>
              <a:rPr lang="en-US" altLang="zh-CN" sz="2800" kern="100" smtClean="0">
                <a:solidFill>
                  <a:srgbClr val="C00000"/>
                </a:solidFill>
                <a:latin typeface="宋体" panose="02010600030101010101" pitchFamily="2" charset="-122"/>
                <a:cs typeface="Times New Roman" panose="02020603050405020304" pitchFamily="18" charset="0"/>
              </a:rPr>
              <a:t>②</a:t>
            </a:r>
            <a:r>
              <a:rPr lang="zh-CN" altLang="zh-CN" sz="2800" kern="100">
                <a:solidFill>
                  <a:srgbClr val="C00000"/>
                </a:solidFill>
                <a:latin typeface="Times New Roman" panose="02020603050405020304" pitchFamily="18" charset="0"/>
                <a:cs typeface="Times New Roman" panose="02020603050405020304" pitchFamily="18" charset="0"/>
              </a:rPr>
              <a:t>集中描写人物在特定环境下的状态与感受，</a:t>
            </a:r>
          </a:p>
          <a:p>
            <a:pPr algn="just">
              <a:lnSpc>
                <a:spcPct val="170000"/>
              </a:lnSpc>
              <a:spcAft>
                <a:spcPct val="0"/>
              </a:spcAft>
              <a:tabLst>
                <a:tab pos="2250440"/>
              </a:tabLst>
            </a:pPr>
            <a:r>
              <a:rPr lang="en-US" altLang="zh-CN" sz="2800" kern="100" smtClean="0">
                <a:solidFill>
                  <a:srgbClr val="C00000"/>
                </a:solidFill>
                <a:latin typeface="宋体" panose="02010600030101010101" pitchFamily="2" charset="-122"/>
                <a:cs typeface="Times New Roman" panose="02020603050405020304" pitchFamily="18" charset="0"/>
                <a:sym typeface="+mn-ea"/>
              </a:rPr>
              <a:t>③</a:t>
            </a:r>
            <a:r>
              <a:rPr lang="zh-CN" altLang="zh-CN" sz="2800" kern="100">
                <a:solidFill>
                  <a:srgbClr val="C00000"/>
                </a:solidFill>
                <a:latin typeface="Times New Roman" panose="02020603050405020304" pitchFamily="18" charset="0"/>
                <a:cs typeface="Times New Roman" panose="02020603050405020304" pitchFamily="18" charset="0"/>
              </a:rPr>
              <a:t>使主题更突出。</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4" name="文本框 3"/>
          <p:cNvSpPr txBox="1"/>
          <p:nvPr/>
        </p:nvSpPr>
        <p:spPr>
          <a:xfrm>
            <a:off x="406400" y="2349500"/>
            <a:ext cx="591185" cy="2061210"/>
          </a:xfrm>
          <a:prstGeom prst="rect">
            <a:avLst/>
          </a:prstGeom>
          <a:noFill/>
        </p:spPr>
        <p:txBody>
          <a:bodyPr wrap="none" rtlCol="0">
            <a:spAutoFit/>
          </a:bodyPr>
          <a:lstStyle/>
          <a:p>
            <a:pPr algn="l"/>
            <a:r>
              <a:rPr lang="zh-CN" altLang="zh-CN" sz="32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谋</a:t>
            </a:r>
          </a:p>
          <a:p>
            <a:pPr algn="l"/>
            <a:r>
              <a:rPr lang="zh-CN" altLang="zh-CN" sz="32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篇</a:t>
            </a:r>
          </a:p>
          <a:p>
            <a:pPr algn="l"/>
            <a:r>
              <a:rPr lang="zh-CN" altLang="zh-CN" sz="32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布</a:t>
            </a:r>
          </a:p>
          <a:p>
            <a:pPr algn="l"/>
            <a:r>
              <a:rPr lang="zh-CN" altLang="zh-CN" sz="32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局</a:t>
            </a:r>
          </a:p>
        </p:txBody>
      </p:sp>
      <p:sp>
        <p:nvSpPr>
          <p:cNvPr id="5" name="矩形 4"/>
          <p:cNvSpPr/>
          <p:nvPr/>
        </p:nvSpPr>
        <p:spPr>
          <a:xfrm>
            <a:off x="6757035" y="1269365"/>
            <a:ext cx="4923790" cy="3969385"/>
          </a:xfrm>
          <a:prstGeom prst="rect">
            <a:avLst/>
          </a:prstGeom>
        </p:spPr>
        <p:txBody>
          <a:bodyPr wrap="square">
            <a:spAutoFit/>
          </a:bodyPr>
          <a:lstStyle/>
          <a:p>
            <a:pPr algn="ctr">
              <a:lnSpc>
                <a:spcPct val="150000"/>
              </a:lnSpc>
              <a:spcAft>
                <a:spcPct val="0"/>
              </a:spcAft>
              <a:tabLst>
                <a:tab pos="2250440"/>
              </a:tabLst>
            </a:pPr>
            <a:r>
              <a:rPr lang="zh-CN" altLang="zh-CN"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剖析　</a:t>
            </a: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b="1" kern="100">
                <a:latin typeface="Times New Roman" panose="02020603050405020304" pitchFamily="18" charset="0"/>
                <a:ea typeface="仿宋_GB2312" panose="02010609030101010101" pitchFamily="49" charset="-122"/>
                <a:cs typeface="Courier New" panose="02070309020205020404" pitchFamily="49" charset="0"/>
              </a:rPr>
              <a:t>(1)</a:t>
            </a:r>
            <a:r>
              <a:rPr lang="zh-CN" altLang="zh-CN" b="1" kern="100">
                <a:latin typeface="Times New Roman" panose="02020603050405020304" pitchFamily="18" charset="0"/>
                <a:ea typeface="仿宋_GB2312" panose="02010609030101010101" pitchFamily="49" charset="-122"/>
                <a:cs typeface="Times New Roman" panose="02020603050405020304" pitchFamily="18" charset="0"/>
              </a:rPr>
              <a:t>指向情节：省去许多不必要的叙述交代，使情节更简洁。</a:t>
            </a: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b="1" kern="100">
                <a:latin typeface="Times New Roman" panose="02020603050405020304" pitchFamily="18" charset="0"/>
                <a:ea typeface="仿宋_GB2312" panose="02010609030101010101" pitchFamily="49" charset="-122"/>
                <a:cs typeface="Courier New" panose="02070309020205020404" pitchFamily="49" charset="0"/>
              </a:rPr>
              <a:t>(2)</a:t>
            </a:r>
            <a:r>
              <a:rPr lang="zh-CN" altLang="zh-CN" b="1" kern="100">
                <a:latin typeface="Times New Roman" panose="02020603050405020304" pitchFamily="18" charset="0"/>
                <a:ea typeface="仿宋_GB2312" panose="02010609030101010101" pitchFamily="49" charset="-122"/>
                <a:cs typeface="Times New Roman" panose="02020603050405020304" pitchFamily="18" charset="0"/>
              </a:rPr>
              <a:t>指向人物：集中描写人物在特定环境下的状态与感受。</a:t>
            </a: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b="1" kern="100">
                <a:latin typeface="Times New Roman" panose="02020603050405020304" pitchFamily="18" charset="0"/>
                <a:ea typeface="仿宋_GB2312" panose="02010609030101010101" pitchFamily="49" charset="-122"/>
                <a:cs typeface="Courier New" panose="02070309020205020404" pitchFamily="49" charset="0"/>
              </a:rPr>
              <a:t>(3)</a:t>
            </a:r>
            <a:r>
              <a:rPr lang="zh-CN" altLang="zh-CN" b="1" kern="100">
                <a:latin typeface="Times New Roman" panose="02020603050405020304" pitchFamily="18" charset="0"/>
                <a:ea typeface="仿宋_GB2312" panose="02010609030101010101" pitchFamily="49" charset="-122"/>
                <a:cs typeface="Times New Roman" panose="02020603050405020304" pitchFamily="18" charset="0"/>
              </a:rPr>
              <a:t>指向主题：使主题更突出。</a:t>
            </a:r>
            <a:endParaRPr lang="zh-CN" altLang="zh-CN" sz="1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endParaRPr lang="zh-CN" altLang="zh-CN" b="1" kern="100">
              <a:effectLst/>
              <a:latin typeface="Times New Roman" panose="02020603050405020304" pitchFamily="18" charset="0"/>
              <a:ea typeface="仿宋_GB2312" panose="02010609030101010101" pitchFamily="49"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478155" y="2421255"/>
            <a:ext cx="540385" cy="1814830"/>
          </a:xfrm>
          <a:prstGeom prst="rect">
            <a:avLst/>
          </a:prstGeom>
          <a:noFill/>
        </p:spPr>
        <p:txBody>
          <a:bodyPr wrap="none" rtlCol="0">
            <a:spAutoFit/>
          </a:bodyPr>
          <a:lstStyle/>
          <a:p>
            <a:pPr algn="l"/>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叙</a:t>
            </a:r>
          </a:p>
          <a:p>
            <a:pPr algn="l"/>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事</a:t>
            </a:r>
          </a:p>
          <a:p>
            <a:pPr algn="l"/>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特</a:t>
            </a:r>
          </a:p>
          <a:p>
            <a:pPr algn="l"/>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点</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p:txBody>
      </p:sp>
      <p:sp>
        <p:nvSpPr>
          <p:cNvPr id="6" name="矩形 5"/>
          <p:cNvSpPr/>
          <p:nvPr/>
        </p:nvSpPr>
        <p:spPr>
          <a:xfrm>
            <a:off x="1126490" y="88265"/>
            <a:ext cx="7898130" cy="6480810"/>
          </a:xfrm>
          <a:prstGeom prst="rect">
            <a:avLst/>
          </a:prstGeom>
        </p:spPr>
        <p:txBody>
          <a:bodyPr wrap="square">
            <a:spAutoFit/>
          </a:bodyPr>
          <a:lstStyle/>
          <a:p>
            <a:pPr algn="ctr">
              <a:lnSpc>
                <a:spcPct val="120000"/>
              </a:lnSpc>
              <a:spcAft>
                <a:spcPct val="0"/>
              </a:spcAft>
              <a:tabLst>
                <a:tab pos="2250440"/>
              </a:tabLst>
            </a:pPr>
            <a:r>
              <a:rPr lang="zh-CN" altLang="zh-CN" sz="1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a:t>
            </a:r>
          </a:p>
          <a:p>
            <a:pPr algn="ctr">
              <a:lnSpc>
                <a:spcPct val="120000"/>
              </a:lnSpc>
              <a:spcAft>
                <a:spcPct val="0"/>
              </a:spcAft>
              <a:tabLst>
                <a:tab pos="2250440"/>
              </a:tabLst>
            </a:pPr>
            <a:r>
              <a:rPr lang="zh-CN" altLang="zh-CN" sz="1600"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阿成</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伪满时期的哈尔滨市立医院，如今仍是医院。后来得知赵一曼女士曾在这里住过院，我便翻阅了她的一些资料。</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赵一曼女士，是一个略显瘦秀且成熟的女性。在她身上弥漫着拔俗的文人气质和职业军人的冷峻。在任何地方，你都能看出她有别于他人的风度。</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率领的抗联活动在小兴安岭的崇山峻岭中，那儿能够听到来自坡镇的钟声。冬夜里，钟声会传得很远很远。钟声里，抗联的兵士在森林里烤火，烤野味儿，或者唱着“火烤胸前暖，风吹背后寒……战士们哟”……这些都给躺在病床上的赵一曼女士留下清晰回忆。</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赵一曼女士单独一间病房，由警察昼夜看守。</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白色的小柜上有一个玻璃花瓶，里面插着丁香花。赵一曼女士喜欢丁香花。这束丁香花，是女护士韩勇义折来摆放在那里的。听说，丁香花现在已经成为这座城市的“市花”了。</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她是在山区中了日军的子弹后被捕的。滨江省警务厅的大野泰治对赵一曼女士进行了严刑拷问，始终没有得到有价值的回答，他觉得很没面子。</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大野泰治在向上司呈送的审讯报告上写道：</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赵一曼是中国共产党珠河县委委员，在该党工作上有与赵尚志同等的权力。她是北满共产党的重要干部，通过对此人的严厉审讯，有可能澄清中共与苏联的关系。</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1936年初，赵一曼女士以假名“王氏”被送到医院监禁治疗。</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《滨江省警务厅关于赵一曼的情况》扼要地介绍了赵一曼女士从市立医院逃走和被害的情况。</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是在6月28日逃走的。夜里，看守董宪勋在他叔叔的协助下，将赵一曼抬出医院的后门。一辆雇好的出租车已等在那里。几个人上了车，车立刻就开走了。出租车开到文庙屠宰场的后面，韩勇义早就等候在那里，扶着赵一曼女士上了雇好的轿子，大家立刻向宾县方向逃去。</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赵一曼女士住院期间，发现警士董宪勋似乎可以争取。经过一段时间的观察、分析，她觉得有把握去试一试。</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她躺在病床上，和蔼地问董警士：“董先生，您一个月的薪俸是多少？”</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董警士显得有些忸怩，“十多块钱吧……”</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赵一曼女士遗憾地笑了，说：“真没有想到，薪俸会这样少。”</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董警士更加忸怩了。</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赵一曼女士神情端庄地说：“七尺男儿，为着区区十几块钱，甘为日本人役使，不是太愚蠢了吗？”</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董警士无法再正视这位成熟女性的眼睛了，只是哆哆嗦嗦给自己点了一颗烟。</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此后，赵一曼女士经常与董警士聊抗联的战斗和生活，聊小兴安岭的风光，飞鸟走兽。她用通俗的、有吸引力的小说体记述日军侵略东北的罪行，写在包药的纸上。董警士对这些纸片很有兴趣，以为这是赵一曼女士记述的一些资料，并不知道是专门写给他看的。看了这些记述，董警士非常向往“山区生活”，愿意救赵一曼女士出去，和她一道上山。</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赵一曼女士对董警士的争取，共用了20天时间。</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对女护士韩勇义，赵一曼女士采取的则是“女人对女人”的攻心术。</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半年多的相处，使韩勇义对赵一曼女士十分信赖。她讲述了自己幼年丧母、恋爱不幸、工作受欺负，等等。赵一曼女士向她讲述自己和其他女战士在抗日队伍中的生活，有趣的、欢乐的生活。语调是深情的、甜蜜的。</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韩护士真诚地问：“如果中国实现了共产主义，我应当是什么样的地位呢？”</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赵一曼女士说：“你到了山区，一切都能明白了。”</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南岗警察署在赵一曼女士逃走后，马上开车去追。</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追到阿什河以东20多公里的地方，发现了赵一曼、韩勇义、董宪勋及他的叔父，将他们逮捕。</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赵一曼女士淡淡地笑了。</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赵一曼女士是在珠河县被日本宪兵枪杀的。</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那个地方我去过，有一座纪念碑。环境十分幽静，周围种植着一些松树。</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我去的时候，在那里遇到一位年迈的老人。他指着石碑说，赵一曼？我说，对，赵一曼。</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赵一曼被枪杀前，写了一份遗书：</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宁儿：</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母亲对于你没有能尽到教育的责任，实在是遗憾的事情。</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母亲因为坚决地做了反满抗日的斗争，今天已经到了牺牲的前夕了。</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母亲和你在生前是永久没有再见的机会了。希望你，宁儿啊！赶快成人，来安慰你地下的母亲！我最亲爱的孩子啊！母亲不用千言万语来教育你，就用实行来教育你。</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在你长大成人之后，希望不要忘记你的母亲是为国而牺牲的！</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一九三六年八月二日</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(有删改)</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编者注　阿成，原名王阿成，祖籍山东。中国当代作家，黑龙江省作家协会副主席，哈尔滨作家协会主席。曾经获得全国优秀短篇小说奖、鲁迅文学奖、蒲松龄短篇小说奖等多项奖项。代表作有《马尸的冬雨》《年关六赋》《赵一曼女士》等。</a:t>
            </a:r>
          </a:p>
          <a:p>
            <a:pPr algn="l">
              <a:lnSpc>
                <a:spcPct val="120000"/>
              </a:lnSpc>
              <a:spcAft>
                <a:spcPct val="0"/>
              </a:spcAft>
              <a:tabLst>
                <a:tab pos="2250440"/>
              </a:tabLst>
            </a:pPr>
            <a:r>
              <a:rPr lang="zh-CN" altLang="zh-CN" sz="700" b="1" kern="100">
                <a:solidFill>
                  <a:srgbClr val="002060"/>
                </a:solidFill>
                <a:latin typeface="Times New Roman" panose="02020603050405020304" pitchFamily="18" charset="0"/>
                <a:ea typeface="方正中等线简体" panose="03000509000000000000" pitchFamily="65" charset="-122"/>
                <a:cs typeface="Times New Roman" panose="02020603050405020304" pitchFamily="18" charset="0"/>
              </a:rPr>
              <a:t>另有一位作家也叫阿城，原名钟阿城，北京人。代表作有《棋王》等。</a:t>
            </a:r>
          </a:p>
        </p:txBody>
      </p:sp>
      <p:pic>
        <p:nvPicPr>
          <p:cNvPr id="7" name="图片 6"/>
          <p:cNvPicPr>
            <a:picLocks noChangeAspect="1"/>
          </p:cNvPicPr>
          <p:nvPr/>
        </p:nvPicPr>
        <p:blipFill>
          <a:blip r:embed="rId2"/>
          <a:srcRect l="18404" r="12585"/>
          <a:stretch>
            <a:fillRect/>
          </a:stretch>
        </p:blipFill>
        <p:spPr>
          <a:xfrm>
            <a:off x="8759190" y="1845945"/>
            <a:ext cx="3102610" cy="2771775"/>
          </a:xfrm>
          <a:prstGeom prst="rect">
            <a:avLst/>
          </a:prstGeom>
        </p:spPr>
      </p:pic>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50719" y="117292"/>
            <a:ext cx="11449271" cy="645160"/>
          </a:xfrm>
          <a:prstGeom prst="rect">
            <a:avLst/>
          </a:prstGeom>
        </p:spPr>
        <p:txBody>
          <a:bodyPr wrap="square">
            <a:spAutoFit/>
          </a:bodyPr>
          <a:lstStyle/>
          <a:p>
            <a:pPr algn="just">
              <a:lnSpc>
                <a:spcPct val="150000"/>
              </a:lnSpc>
              <a:spcAft>
                <a:spcPct val="0"/>
              </a:spcAft>
              <a:tabLst>
                <a:tab pos="2250440"/>
              </a:tabLst>
            </a:pPr>
            <a:r>
              <a:rPr lang="zh-CN" altLang="zh-CN" b="1" kern="100" smtClean="0">
                <a:solidFill>
                  <a:schemeClr val="accent6">
                    <a:lumMod val="75000"/>
                  </a:schemeClr>
                </a:solidFill>
                <a:latin typeface="Times New Roman" panose="02020603050405020304" pitchFamily="18" charset="0"/>
                <a:ea typeface="微软雅黑" panose="020b0503020204020204" charset="-122"/>
                <a:cs typeface="Times New Roman" panose="02020603050405020304" pitchFamily="18" charset="0"/>
              </a:rPr>
              <a:t>示例</a:t>
            </a:r>
            <a:r>
              <a:rPr lang="en-US" altLang="zh-CN" b="1" kern="100">
                <a:solidFill>
                  <a:schemeClr val="accent6">
                    <a:lumMod val="75000"/>
                  </a:schemeClr>
                </a:solidFill>
                <a:latin typeface="+mj-ea"/>
                <a:ea typeface="+mj-ea"/>
                <a:cs typeface="Times New Roman" panose="02020603050405020304" pitchFamily="18" charset="0"/>
              </a:rPr>
              <a:t>4</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小说中历史与现实交织穿插，这种叙述方式有哪些好处？请结合作品简要分析</a:t>
            </a:r>
            <a:r>
              <a:rPr lang="zh-CN" altLang="zh-CN" b="1" kern="100" smtClean="0">
                <a:latin typeface="Times New Roman" panose="02020603050405020304" pitchFamily="18" charset="0"/>
                <a:ea typeface="方正中等线简体" panose="03000509000000000000" pitchFamily="65" charset="-122"/>
                <a:cs typeface="Times New Roman" panose="02020603050405020304" pitchFamily="18" charset="0"/>
              </a:rPr>
              <a:t>。</a:t>
            </a:r>
            <a:endParaRPr lang="en-US" altLang="zh-CN" b="1" kern="100">
              <a:effectLst/>
              <a:latin typeface="Times New Roman" panose="02020603050405020304" pitchFamily="18" charset="0"/>
              <a:ea typeface="楷体_GB2312" panose="02010609030101010101" pitchFamily="49" charset="-122"/>
              <a:cs typeface="Courier New" panose="02070309020205020404" pitchFamily="49" charset="0"/>
            </a:endParaRPr>
          </a:p>
        </p:txBody>
      </p:sp>
      <p:sp>
        <p:nvSpPr>
          <p:cNvPr id="4" name="文本框 3"/>
          <p:cNvSpPr txBox="1"/>
          <p:nvPr/>
        </p:nvSpPr>
        <p:spPr>
          <a:xfrm>
            <a:off x="478155" y="2421255"/>
            <a:ext cx="540385" cy="1814830"/>
          </a:xfrm>
          <a:prstGeom prst="rect">
            <a:avLst/>
          </a:prstGeom>
          <a:noFill/>
        </p:spPr>
        <p:txBody>
          <a:bodyPr wrap="none" rtlCol="0">
            <a:spAutoFit/>
          </a:bodyPr>
          <a:lstStyle/>
          <a:p>
            <a:pPr algn="l"/>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叙</a:t>
            </a:r>
          </a:p>
          <a:p>
            <a:pPr algn="l"/>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事</a:t>
            </a:r>
          </a:p>
          <a:p>
            <a:pPr algn="l"/>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特</a:t>
            </a:r>
          </a:p>
          <a:p>
            <a:pPr algn="l"/>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点</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p:txBody>
      </p:sp>
      <p:sp>
        <p:nvSpPr>
          <p:cNvPr id="5" name="矩形 4"/>
          <p:cNvSpPr/>
          <p:nvPr/>
        </p:nvSpPr>
        <p:spPr>
          <a:xfrm>
            <a:off x="6383020" y="1168400"/>
            <a:ext cx="5143500" cy="4799965"/>
          </a:xfrm>
          <a:prstGeom prst="rect">
            <a:avLst/>
          </a:prstGeom>
        </p:spPr>
        <p:txBody>
          <a:bodyPr wrap="square">
            <a:spAutoFit/>
          </a:bodyPr>
          <a:lstStyle/>
          <a:p>
            <a:pPr algn="ctr">
              <a:lnSpc>
                <a:spcPct val="170000"/>
              </a:lnSpc>
              <a:spcAft>
                <a:spcPct val="0"/>
              </a:spcAft>
              <a:tabLst>
                <a:tab pos="2250440"/>
              </a:tabLst>
            </a:pPr>
            <a:r>
              <a:rPr lang="zh-CN" altLang="zh-CN" sz="20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剖析　</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70000"/>
              </a:lnSpc>
              <a:spcAft>
                <a:spcPct val="0"/>
              </a:spcAft>
              <a:tabLst>
                <a:tab pos="2250440"/>
              </a:tabLst>
            </a:pP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(1)</a:t>
            </a:r>
            <a:r>
              <a:rPr lang="zh-CN" altLang="zh-CN" sz="2000" b="1" kern="100">
                <a:solidFill>
                  <a:srgbClr val="FF0000"/>
                </a:solidFill>
                <a:latin typeface="Times New Roman" panose="02020603050405020304" pitchFamily="18" charset="0"/>
                <a:ea typeface="仿宋_GB2312" panose="02010609030101010101" pitchFamily="49" charset="-122"/>
                <a:cs typeface="Times New Roman" panose="02020603050405020304" pitchFamily="18" charset="0"/>
              </a:rPr>
              <a:t>指向主题</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：既能表现当代人对赵一曼女士的尊敬之情，又能表现赵一曼精神的当下意义，使主题内蕴更深刻。</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70000"/>
              </a:lnSpc>
              <a:spcAft>
                <a:spcPct val="0"/>
              </a:spcAft>
              <a:tabLst>
                <a:tab pos="2250440"/>
              </a:tabLst>
            </a:pP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(2)</a:t>
            </a:r>
            <a:r>
              <a:rPr lang="zh-CN" altLang="zh-CN" sz="2000" b="1" kern="100">
                <a:solidFill>
                  <a:srgbClr val="FF0000"/>
                </a:solidFill>
                <a:latin typeface="Times New Roman" panose="02020603050405020304" pitchFamily="18" charset="0"/>
                <a:ea typeface="仿宋_GB2312" panose="02010609030101010101" pitchFamily="49" charset="-122"/>
                <a:cs typeface="Times New Roman" panose="02020603050405020304" pitchFamily="18" charset="0"/>
              </a:rPr>
              <a:t>指向人物</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：可以拉开时间距离，更加全面地认识英雄，使人物形象更加立体。</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70000"/>
              </a:lnSpc>
              <a:spcAft>
                <a:spcPct val="0"/>
              </a:spcAft>
              <a:tabLst>
                <a:tab pos="2250440"/>
              </a:tabLst>
            </a:pP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(3)</a:t>
            </a:r>
            <a:r>
              <a:rPr lang="zh-CN" altLang="zh-CN" sz="2000" b="1" kern="100">
                <a:solidFill>
                  <a:srgbClr val="FF0000"/>
                </a:solidFill>
                <a:latin typeface="Times New Roman" panose="02020603050405020304" pitchFamily="18" charset="0"/>
                <a:ea typeface="仿宋_GB2312" panose="02010609030101010101" pitchFamily="49" charset="-122"/>
                <a:cs typeface="Times New Roman" panose="02020603050405020304" pitchFamily="18" charset="0"/>
              </a:rPr>
              <a:t>指向手法</a:t>
            </a:r>
            <a:r>
              <a:rPr lang="en-US" altLang="zh-CN" sz="2000" b="1" kern="100">
                <a:solidFill>
                  <a:srgbClr val="FF0000"/>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000" b="1" kern="100">
                <a:solidFill>
                  <a:srgbClr val="FF0000"/>
                </a:solidFill>
                <a:latin typeface="Times New Roman" panose="02020603050405020304" pitchFamily="18" charset="0"/>
                <a:ea typeface="仿宋_GB2312" panose="02010609030101010101" pitchFamily="49" charset="-122"/>
                <a:cs typeface="Times New Roman" panose="02020603050405020304" pitchFamily="18" charset="0"/>
              </a:rPr>
              <a:t>效果</a:t>
            </a:r>
            <a:r>
              <a:rPr lang="en-US" altLang="zh-CN" sz="2000" b="1" kern="100">
                <a:solidFill>
                  <a:srgbClr val="FF0000"/>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：灵活使用文献档案，与小说叙述相互印证，使艺术描写更真实。</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70000"/>
              </a:lnSpc>
              <a:spcAft>
                <a:spcPct val="0"/>
              </a:spcAft>
              <a:tabLst>
                <a:tab pos="2250440"/>
              </a:tabLst>
            </a:pPr>
            <a:endParaRPr lang="zh-CN" altLang="zh-CN" sz="2000" b="1" kern="100">
              <a:effectLst/>
              <a:latin typeface="Times New Roman" panose="02020603050405020304" pitchFamily="18" charset="0"/>
              <a:ea typeface="仿宋_GB2312" panose="02010609030101010101" pitchFamily="49" charset="-122"/>
              <a:cs typeface="Times New Roman" panose="02020603050405020304" pitchFamily="18" charset="0"/>
            </a:endParaRPr>
          </a:p>
        </p:txBody>
      </p:sp>
      <p:pic>
        <p:nvPicPr>
          <p:cNvPr id="7" name="图片 6"/>
          <p:cNvPicPr>
            <a:picLocks noChangeAspect="1"/>
          </p:cNvPicPr>
          <p:nvPr/>
        </p:nvPicPr>
        <p:blipFill>
          <a:blip r:embed="rId2"/>
          <a:srcRect l="18404" r="12585"/>
          <a:stretch>
            <a:fillRect/>
          </a:stretch>
        </p:blipFill>
        <p:spPr>
          <a:xfrm>
            <a:off x="1990725" y="981710"/>
            <a:ext cx="3102610" cy="2771775"/>
          </a:xfrm>
          <a:prstGeom prst="rect">
            <a:avLst/>
          </a:prstGeom>
        </p:spPr>
      </p:pic>
      <p:pic>
        <p:nvPicPr>
          <p:cNvPr id="6" name="图片 5"/>
          <p:cNvPicPr>
            <a:picLocks noChangeAspect="1"/>
          </p:cNvPicPr>
          <p:nvPr/>
        </p:nvPicPr>
        <p:blipFill>
          <a:blip r:embed="rId3"/>
          <a:stretch>
            <a:fillRect/>
          </a:stretch>
        </p:blipFill>
        <p:spPr>
          <a:xfrm>
            <a:off x="1807210" y="3972560"/>
            <a:ext cx="3286125" cy="23088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wipe(down)">
                                      <p:cBhvr>
                                        <p:cTn id="1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550719" y="117292"/>
            <a:ext cx="11449271" cy="645160"/>
          </a:xfrm>
          <a:prstGeom prst="rect">
            <a:avLst/>
          </a:prstGeom>
        </p:spPr>
        <p:txBody>
          <a:bodyPr wrap="square">
            <a:spAutoFit/>
          </a:bodyPr>
          <a:lstStyle/>
          <a:p>
            <a:pPr algn="just">
              <a:lnSpc>
                <a:spcPct val="150000"/>
              </a:lnSpc>
              <a:spcAft>
                <a:spcPct val="0"/>
              </a:spcAft>
              <a:tabLst>
                <a:tab pos="2250440"/>
              </a:tabLst>
            </a:pPr>
            <a:r>
              <a:rPr lang="zh-CN" altLang="zh-CN" b="1" kern="100" smtClean="0">
                <a:solidFill>
                  <a:schemeClr val="accent6">
                    <a:lumMod val="75000"/>
                  </a:schemeClr>
                </a:solidFill>
                <a:latin typeface="Times New Roman" panose="02020603050405020304" pitchFamily="18" charset="0"/>
                <a:ea typeface="微软雅黑" panose="020b0503020204020204" charset="-122"/>
                <a:cs typeface="Times New Roman" panose="02020603050405020304" pitchFamily="18" charset="0"/>
              </a:rPr>
              <a:t>示例</a:t>
            </a:r>
            <a:r>
              <a:rPr lang="en-US" altLang="zh-CN" b="1" kern="100">
                <a:solidFill>
                  <a:schemeClr val="accent6">
                    <a:lumMod val="75000"/>
                  </a:schemeClr>
                </a:solidFill>
                <a:latin typeface="+mj-ea"/>
                <a:ea typeface="+mj-ea"/>
                <a:cs typeface="Times New Roman" panose="02020603050405020304" pitchFamily="18" charset="0"/>
              </a:rPr>
              <a:t>4</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小说中历史与现实交织穿插，这种叙述方式有哪些好处？请结合作品简要分析</a:t>
            </a:r>
            <a:r>
              <a:rPr lang="zh-CN" altLang="zh-CN" b="1" kern="100" smtClean="0">
                <a:latin typeface="Times New Roman" panose="02020603050405020304" pitchFamily="18" charset="0"/>
                <a:ea typeface="方正中等线简体" panose="03000509000000000000" pitchFamily="65" charset="-122"/>
                <a:cs typeface="Times New Roman" panose="02020603050405020304" pitchFamily="18" charset="0"/>
              </a:rPr>
              <a:t>。</a:t>
            </a:r>
            <a:endParaRPr lang="en-US" altLang="zh-CN" b="1" kern="100">
              <a:effectLst/>
              <a:latin typeface="Times New Roman" panose="02020603050405020304" pitchFamily="18" charset="0"/>
              <a:ea typeface="楷体_GB2312" panose="02010609030101010101" pitchFamily="49" charset="-122"/>
              <a:cs typeface="Courier New" panose="02070309020205020404" pitchFamily="49" charset="0"/>
            </a:endParaRPr>
          </a:p>
        </p:txBody>
      </p:sp>
      <p:sp>
        <p:nvSpPr>
          <p:cNvPr id="3" name="矩形 2"/>
          <p:cNvSpPr/>
          <p:nvPr/>
        </p:nvSpPr>
        <p:spPr>
          <a:xfrm>
            <a:off x="1198245" y="1269365"/>
            <a:ext cx="4846955" cy="4523105"/>
          </a:xfrm>
          <a:prstGeom prst="rect">
            <a:avLst/>
          </a:prstGeom>
        </p:spPr>
        <p:txBody>
          <a:bodyPr wrap="square">
            <a:spAutoFit/>
          </a:bodyPr>
          <a:lstStyle/>
          <a:p>
            <a:pPr algn="ctr">
              <a:lnSpc>
                <a:spcPct val="150000"/>
              </a:lnSpc>
              <a:spcAft>
                <a:spcPct val="0"/>
              </a:spcAft>
              <a:tabLst>
                <a:tab pos="2250440"/>
              </a:tabLst>
            </a:pPr>
            <a:r>
              <a:rPr lang="zh-CN" altLang="zh-CN"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　</a:t>
            </a:r>
          </a:p>
          <a:p>
            <a:pPr algn="just">
              <a:lnSpc>
                <a:spcPct val="150000"/>
              </a:lnSpc>
              <a:spcAft>
                <a:spcPct val="0"/>
              </a:spcAft>
              <a:tabLst>
                <a:tab pos="2250440"/>
              </a:tabLst>
            </a:pPr>
            <a:r>
              <a:rPr lang="en-US" altLang="zh-CN" kern="100">
                <a:solidFill>
                  <a:srgbClr val="C00000"/>
                </a:solidFill>
                <a:latin typeface="宋体" panose="02010600030101010101" pitchFamily="2" charset="-122"/>
                <a:cs typeface="Times New Roman" panose="02020603050405020304" pitchFamily="18" charset="0"/>
              </a:rPr>
              <a:t>①</a:t>
            </a:r>
            <a:r>
              <a:rPr lang="zh-CN" altLang="zh-CN" kern="100">
                <a:solidFill>
                  <a:srgbClr val="C00000"/>
                </a:solidFill>
                <a:latin typeface="Times New Roman" panose="02020603050405020304" pitchFamily="18" charset="0"/>
                <a:cs typeface="Times New Roman" panose="02020603050405020304" pitchFamily="18" charset="0"/>
              </a:rPr>
              <a:t>既能表现当代人对赵一曼女士的尊敬之情，又能表现赵一曼精神的当下意义，使主题内蕴更深刻</a:t>
            </a:r>
            <a:r>
              <a:rPr lang="zh-CN" altLang="zh-CN" kern="100" smtClean="0">
                <a:solidFill>
                  <a:srgbClr val="C00000"/>
                </a:solidFill>
                <a:latin typeface="Times New Roman" panose="02020603050405020304" pitchFamily="18" charset="0"/>
                <a:cs typeface="Times New Roman" panose="02020603050405020304" pitchFamily="18" charset="0"/>
              </a:rPr>
              <a:t>；</a:t>
            </a:r>
            <a:endParaRPr lang="en-US" altLang="zh-CN"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en-US" altLang="zh-CN" kern="100" smtClean="0">
                <a:solidFill>
                  <a:srgbClr val="C00000"/>
                </a:solidFill>
                <a:latin typeface="宋体" panose="02010600030101010101" pitchFamily="2" charset="-122"/>
                <a:cs typeface="Times New Roman" panose="02020603050405020304" pitchFamily="18" charset="0"/>
              </a:rPr>
              <a:t>②</a:t>
            </a:r>
            <a:r>
              <a:rPr lang="zh-CN" altLang="zh-CN" kern="100">
                <a:solidFill>
                  <a:srgbClr val="C00000"/>
                </a:solidFill>
                <a:latin typeface="Times New Roman" panose="02020603050405020304" pitchFamily="18" charset="0"/>
                <a:cs typeface="Times New Roman" panose="02020603050405020304" pitchFamily="18" charset="0"/>
              </a:rPr>
              <a:t>可以拉开时间距离，更加全面地认识英雄，使人物形象更加立体</a:t>
            </a:r>
            <a:r>
              <a:rPr lang="zh-CN" altLang="zh-CN" kern="100" smtClean="0">
                <a:solidFill>
                  <a:srgbClr val="C00000"/>
                </a:solidFill>
                <a:latin typeface="Times New Roman" panose="02020603050405020304" pitchFamily="18" charset="0"/>
                <a:cs typeface="Times New Roman" panose="02020603050405020304" pitchFamily="18" charset="0"/>
              </a:rPr>
              <a:t>；</a:t>
            </a:r>
            <a:endParaRPr lang="en-US" altLang="zh-CN"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en-US" altLang="zh-CN" kern="100" smtClean="0">
                <a:solidFill>
                  <a:srgbClr val="C00000"/>
                </a:solidFill>
                <a:latin typeface="宋体" panose="02010600030101010101" pitchFamily="2" charset="-122"/>
                <a:cs typeface="Times New Roman" panose="02020603050405020304" pitchFamily="18" charset="0"/>
              </a:rPr>
              <a:t>③</a:t>
            </a:r>
            <a:r>
              <a:rPr lang="zh-CN" altLang="zh-CN" kern="100">
                <a:solidFill>
                  <a:srgbClr val="C00000"/>
                </a:solidFill>
                <a:latin typeface="Times New Roman" panose="02020603050405020304" pitchFamily="18" charset="0"/>
                <a:cs typeface="Times New Roman" panose="02020603050405020304" pitchFamily="18" charset="0"/>
              </a:rPr>
              <a:t>灵活使用文献档案，与小说叙述相互印证，使艺术描写更真实。</a:t>
            </a:r>
            <a:endParaRPr lang="zh-CN" altLang="zh-CN"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478155" y="2421255"/>
            <a:ext cx="540385" cy="1814830"/>
          </a:xfrm>
          <a:prstGeom prst="rect">
            <a:avLst/>
          </a:prstGeom>
          <a:noFill/>
        </p:spPr>
        <p:txBody>
          <a:bodyPr wrap="none" rtlCol="0">
            <a:spAutoFit/>
          </a:bodyPr>
          <a:lstStyle/>
          <a:p>
            <a:pPr algn="l"/>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叙</a:t>
            </a:r>
          </a:p>
          <a:p>
            <a:pPr algn="l"/>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事</a:t>
            </a:r>
          </a:p>
          <a:p>
            <a:pPr algn="l"/>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特</a:t>
            </a:r>
          </a:p>
          <a:p>
            <a:pPr algn="l"/>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点</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p:txBody>
      </p:sp>
      <p:sp>
        <p:nvSpPr>
          <p:cNvPr id="5" name="矩形 4"/>
          <p:cNvSpPr/>
          <p:nvPr/>
        </p:nvSpPr>
        <p:spPr>
          <a:xfrm>
            <a:off x="6383020" y="1168400"/>
            <a:ext cx="5143500" cy="4799965"/>
          </a:xfrm>
          <a:prstGeom prst="rect">
            <a:avLst/>
          </a:prstGeom>
        </p:spPr>
        <p:txBody>
          <a:bodyPr wrap="square">
            <a:spAutoFit/>
          </a:bodyPr>
          <a:lstStyle/>
          <a:p>
            <a:pPr algn="ctr">
              <a:lnSpc>
                <a:spcPct val="170000"/>
              </a:lnSpc>
              <a:spcAft>
                <a:spcPct val="0"/>
              </a:spcAft>
              <a:tabLst>
                <a:tab pos="2250440"/>
              </a:tabLst>
            </a:pPr>
            <a:r>
              <a:rPr lang="zh-CN" altLang="zh-CN" sz="20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剖析　</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70000"/>
              </a:lnSpc>
              <a:spcAft>
                <a:spcPct val="0"/>
              </a:spcAft>
              <a:tabLst>
                <a:tab pos="2250440"/>
              </a:tabLst>
            </a:pP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(1)</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指向主题：既能表现当代人对赵一曼女士的尊敬之情，又能表现赵一曼精神的当下意义，使主题内蕴更深刻。</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70000"/>
              </a:lnSpc>
              <a:spcAft>
                <a:spcPct val="0"/>
              </a:spcAft>
              <a:tabLst>
                <a:tab pos="2250440"/>
              </a:tabLst>
            </a:pP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(2)</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指向人物：可以拉开时间距离，更加全面地认识英雄，使人物形象更加立体。</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70000"/>
              </a:lnSpc>
              <a:spcAft>
                <a:spcPct val="0"/>
              </a:spcAft>
              <a:tabLst>
                <a:tab pos="2250440"/>
              </a:tabLst>
            </a:pP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(3)</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指向手法</a:t>
            </a: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效果</a:t>
            </a: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：灵活使用文献档案，与小说叙述相互印证，使艺术描写更真实。</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70000"/>
              </a:lnSpc>
              <a:spcAft>
                <a:spcPct val="0"/>
              </a:spcAft>
              <a:tabLst>
                <a:tab pos="2250440"/>
              </a:tabLst>
            </a:pPr>
            <a:endParaRPr lang="zh-CN" altLang="zh-CN" sz="2000" b="1" kern="100">
              <a:effectLst/>
              <a:latin typeface="Times New Roman" panose="02020603050405020304" pitchFamily="18" charset="0"/>
              <a:ea typeface="仿宋_GB2312" panose="02010609030101010101" pitchFamily="49"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111885" y="241300"/>
            <a:ext cx="8082280" cy="6554470"/>
          </a:xfrm>
          <a:prstGeom prst="rect">
            <a:avLst/>
          </a:prstGeom>
        </p:spPr>
        <p:txBody>
          <a:bodyPr wrap="square">
            <a:spAutoFit/>
          </a:bodyPr>
          <a:lstStyle/>
          <a:p>
            <a:pPr algn="ctr">
              <a:lnSpc>
                <a:spcPct val="130000"/>
              </a:lnSpc>
              <a:spcAft>
                <a:spcPct val="0"/>
              </a:spcAft>
              <a:tabLst>
                <a:tab pos="2250440"/>
              </a:tabLst>
            </a:pPr>
            <a:r>
              <a:rPr sz="900" b="1" kern="100">
                <a:solidFill>
                  <a:srgbClr val="FF0000"/>
                </a:solidFill>
                <a:cs typeface="Times New Roman" panose="02020603050405020304" pitchFamily="18" charset="0"/>
              </a:rPr>
              <a:t>一种美味</a:t>
            </a:r>
            <a:r>
              <a:rPr lang="en-US" sz="900" b="1" kern="100">
                <a:solidFill>
                  <a:srgbClr val="FF0000"/>
                </a:solidFill>
                <a:cs typeface="Times New Roman" panose="02020603050405020304" pitchFamily="18" charset="0"/>
              </a:rPr>
              <a:t>      </a:t>
            </a:r>
            <a:r>
              <a:rPr sz="900" b="1" kern="100">
                <a:solidFill>
                  <a:srgbClr val="FF0000"/>
                </a:solidFill>
                <a:cs typeface="Times New Roman" panose="02020603050405020304" pitchFamily="18" charset="0"/>
              </a:rPr>
              <a:t>巩高峰</a:t>
            </a:r>
          </a:p>
          <a:p>
            <a:pPr algn="just">
              <a:lnSpc>
                <a:spcPct val="130000"/>
              </a:lnSpc>
              <a:spcAft>
                <a:spcPct val="0"/>
              </a:spcAft>
              <a:tabLst>
                <a:tab pos="2250440"/>
              </a:tabLst>
            </a:pPr>
            <a:r>
              <a:rPr sz="900" b="1" kern="100">
                <a:cs typeface="Times New Roman" panose="02020603050405020304" pitchFamily="18" charset="0"/>
              </a:rPr>
              <a:t>    他清晰地记得，六岁那年夏天的那个傍晚，当他把一条巴掌大的草鱼捧到母亲面前时，母亲眼里第一次出现了一种陌生的光。他甚至觉得，他在母亲眼里一定是突然有了地位的，这种感觉在随后下地干活回来的父亲和两位哥哥眼里也得到了证实。</a:t>
            </a:r>
          </a:p>
          <a:p>
            <a:pPr algn="just">
              <a:lnSpc>
                <a:spcPct val="130000"/>
              </a:lnSpc>
              <a:spcAft>
                <a:spcPct val="0"/>
              </a:spcAft>
              <a:tabLst>
                <a:tab pos="2250440"/>
              </a:tabLst>
            </a:pPr>
            <a:r>
              <a:rPr sz="900" b="1" kern="100">
                <a:cs typeface="Times New Roman" panose="02020603050405020304" pitchFamily="18" charset="0"/>
              </a:rPr>
              <a:t>    他有些受宠若惊。此前，他的生活就是满村子蹿，上树掏鸟窝，扒房檐摘桃偷瓜。因此，每天的饭都没准时过，啥时肚子饿了回家吃饭，都要先挨上父亲或母亲的一顿打才能挨着饭碗的边儿。</a:t>
            </a:r>
          </a:p>
          <a:p>
            <a:pPr algn="just">
              <a:lnSpc>
                <a:spcPct val="130000"/>
              </a:lnSpc>
              <a:spcAft>
                <a:spcPct val="0"/>
              </a:spcAft>
              <a:tabLst>
                <a:tab pos="2250440"/>
              </a:tabLst>
            </a:pPr>
            <a:r>
              <a:rPr sz="900" b="1" kern="100">
                <a:cs typeface="Times New Roman" panose="02020603050405020304" pitchFamily="18" charset="0"/>
              </a:rPr>
              <a:t>    那天不一样，母亲把双手在围裙上擦了又擦。母亲终于接过那条鱼时，他忽然有一点点失望，那条本来大得超出他意料的鱼，在母亲的双手之间动弹时，竟然显得那么瘦小。</a:t>
            </a:r>
          </a:p>
          <a:p>
            <a:pPr algn="just">
              <a:lnSpc>
                <a:spcPct val="130000"/>
              </a:lnSpc>
              <a:spcAft>
                <a:spcPct val="0"/>
              </a:spcAft>
              <a:tabLst>
                <a:tab pos="2250440"/>
              </a:tabLst>
            </a:pPr>
            <a:r>
              <a:rPr sz="900" b="1" kern="100">
                <a:cs typeface="Times New Roman" panose="02020603050405020304" pitchFamily="18" charset="0"/>
              </a:rPr>
              <a:t>    准确地说，在那之前他没吃过鱼，唇齿间也回荡不起勾涎引馋的味道。他相信两个哥哥应该也极少尝过这东西。在母亲的招呼下，他们手忙脚乱地争抢母亲递过的准备装豆腐的瓷碗。豆腐，是跟年联系在一起的东西了。天！为了那条鱼，母亲要舀一瓷碗的黄豆种子去换半瓷碗的豆腐来搭配。隐隐约约地，他有了美味的概念，还有慢慢浓起来的期待。</a:t>
            </a:r>
          </a:p>
          <a:p>
            <a:pPr algn="just">
              <a:lnSpc>
                <a:spcPct val="130000"/>
              </a:lnSpc>
              <a:spcAft>
                <a:spcPct val="0"/>
              </a:spcAft>
              <a:tabLst>
                <a:tab pos="2250440"/>
              </a:tabLst>
            </a:pPr>
            <a:r>
              <a:rPr sz="900" b="1" kern="100">
                <a:cs typeface="Times New Roman" panose="02020603050405020304" pitchFamily="18" charset="0"/>
              </a:rPr>
              <a:t>    父亲坐在灶前一边看着火苗舔着锅底，一边简单地埋怨了几句，似乎是嫌母亲把鱼洗的太干净了，没了鱼腥味。这已经是难得的意外了，平日里，父亲一个礼拜可能也就说这么一句话。父亲埋怨时，母亲正在把那条鱼放进锅里，她轻手轻脚，似乎开了膛破了肚的草鱼还会有被烫痛的感觉。父亲笑了笑，带着点儿嘲意。母亲嗔怪着说，你笑什么笑！鱼真的还没死，还在锅里游呢。说着，母亲还掀了锅盖让父亲看。父亲保持着笑意，不愿起身。</a:t>
            </a:r>
          </a:p>
          <a:p>
            <a:pPr algn="just">
              <a:lnSpc>
                <a:spcPct val="130000"/>
              </a:lnSpc>
              <a:spcAft>
                <a:spcPct val="0"/>
              </a:spcAft>
              <a:tabLst>
                <a:tab pos="2250440"/>
              </a:tabLst>
            </a:pPr>
            <a:r>
              <a:rPr sz="900" b="1" kern="100">
                <a:cs typeface="Times New Roman" panose="02020603050405020304" pitchFamily="18" charset="0"/>
              </a:rPr>
              <a:t>    母亲拿着装了葱段蒜末的碗，就那么站着等水烧开。</a:t>
            </a:r>
          </a:p>
          <a:p>
            <a:pPr algn="just">
              <a:lnSpc>
                <a:spcPct val="130000"/>
              </a:lnSpc>
              <a:spcAft>
                <a:spcPct val="0"/>
              </a:spcAft>
              <a:tabLst>
                <a:tab pos="2250440"/>
              </a:tabLst>
            </a:pPr>
            <a:r>
              <a:rPr sz="900" b="1" kern="100">
                <a:cs typeface="Times New Roman" panose="02020603050405020304" pitchFamily="18" charset="0"/>
              </a:rPr>
              <a:t>    他则坐在桌前，看这一切时他是不是双手托着腮？他忘了。反正所有的记忆都是那条鱼和围绕着那条鱼而产生的梦一般陌生的气息。那天什么活都不用他干，他是这顿美味的缔造者，可以游手好闲。父母的举动让他觉得他有这个资格。</a:t>
            </a:r>
          </a:p>
          <a:p>
            <a:pPr algn="just">
              <a:lnSpc>
                <a:spcPct val="130000"/>
              </a:lnSpc>
              <a:spcAft>
                <a:spcPct val="0"/>
              </a:spcAft>
              <a:tabLst>
                <a:tab pos="2250440"/>
              </a:tabLst>
            </a:pPr>
            <a:r>
              <a:rPr sz="900" b="1" kern="100">
                <a:cs typeface="Times New Roman" panose="02020603050405020304" pitchFamily="18" charset="0"/>
              </a:rPr>
              <a:t>    在豆腐到来时，母亲甚至都没来得及埋怨一下一贯喜欢缺斤短两的豆腐贩子，因为豆腐马上就被切成块下了锅。美味，让他带着很多的迫不及待，还有一点点的张皇。张皇什么呢？鱼都在锅里了，它还能游回村头那条沟里去？不过这种张皇让他有点儿熟悉，在沟里捉到鱼时他也这么心慌来着，因为连他自己都不相信，那条沟里竟然会有鱼。</a:t>
            </a:r>
          </a:p>
          <a:p>
            <a:pPr algn="just">
              <a:lnSpc>
                <a:spcPct val="130000"/>
              </a:lnSpc>
              <a:spcAft>
                <a:spcPct val="0"/>
              </a:spcAft>
              <a:tabLst>
                <a:tab pos="2250440"/>
              </a:tabLst>
            </a:pPr>
            <a:r>
              <a:rPr sz="900" b="1" kern="100">
                <a:cs typeface="Times New Roman" panose="02020603050405020304" pitchFamily="18" charset="0"/>
              </a:rPr>
              <a:t>    来不及细细回味了，豆腐一下锅，屋子里顿时鲜香扑鼻。他是第一次知道，鱼的味道原来是这样的，新鲜的让人稍稍发晕。在鱼汤从锅里到上桌之间，他拼命地翕动鼻翼，贪婪地往肺里装这些味道。他相信装得越多，回味的时间就越长。</a:t>
            </a:r>
          </a:p>
          <a:p>
            <a:pPr algn="just">
              <a:lnSpc>
                <a:spcPct val="130000"/>
              </a:lnSpc>
              <a:spcAft>
                <a:spcPct val="0"/>
              </a:spcAft>
              <a:tabLst>
                <a:tab pos="2250440"/>
              </a:tabLst>
            </a:pPr>
            <a:r>
              <a:rPr sz="900" b="1" kern="100">
                <a:cs typeface="Times New Roman" panose="02020603050405020304" pitchFamily="18" charset="0"/>
              </a:rPr>
              <a:t>    至于那锅鱼汤具体是什么滋味，他倒完全不记得哪怕一点儿细节。因为全家吃饭喝鱼汤的状态都有些鲁莽，只有嘴唇和汤接触的呼呼声，一碗接一碗时勺子与锅碰撞的叮当声，还有一口与另一口之间换气时隐约的急促。</a:t>
            </a:r>
          </a:p>
          <a:p>
            <a:pPr algn="just">
              <a:lnSpc>
                <a:spcPct val="130000"/>
              </a:lnSpc>
              <a:spcAft>
                <a:spcPct val="0"/>
              </a:spcAft>
              <a:tabLst>
                <a:tab pos="2250440"/>
              </a:tabLst>
            </a:pPr>
            <a:r>
              <a:rPr sz="900" b="1" kern="100">
                <a:cs typeface="Times New Roman" panose="02020603050405020304" pitchFamily="18" charset="0"/>
              </a:rPr>
              <a:t>    那天饭桌上的气氛也不一样，一家人习惯的默不作声完全没了踪影，父亲开口谈天气了，两个哥哥则说了今年可能的收成。而母亲，只是嘴含笑意，一遍又一遍地给大家盛汤。</a:t>
            </a:r>
          </a:p>
          <a:p>
            <a:pPr algn="just">
              <a:lnSpc>
                <a:spcPct val="130000"/>
              </a:lnSpc>
              <a:spcAft>
                <a:spcPct val="0"/>
              </a:spcAft>
              <a:tabLst>
                <a:tab pos="2250440"/>
              </a:tabLst>
            </a:pPr>
            <a:r>
              <a:rPr sz="900" b="1" kern="100">
                <a:cs typeface="Times New Roman" panose="02020603050405020304" pitchFamily="18" charset="0"/>
              </a:rPr>
              <a:t>    最后，父亲说了一句有点儿没头没脑的话，父亲说，三子该上学了。</a:t>
            </a:r>
          </a:p>
          <a:p>
            <a:pPr algn="just">
              <a:lnSpc>
                <a:spcPct val="130000"/>
              </a:lnSpc>
              <a:spcAft>
                <a:spcPct val="0"/>
              </a:spcAft>
              <a:tabLst>
                <a:tab pos="2250440"/>
              </a:tabLst>
            </a:pPr>
            <a:r>
              <a:rPr sz="900" b="1" kern="100">
                <a:cs typeface="Times New Roman" panose="02020603050405020304" pitchFamily="18" charset="0"/>
              </a:rPr>
              <a:t>    他就叫三子。如今回想起来，对鱼汤食不知味的原因应该就是这句话。两个哥哥没进过一天学校的大门。现在到了他三子，父亲说他该上学了。该，就是要，快要的意思。他忘了两个哥哥投过来的眼神的内容，他忘了鱼汤是什么味道，他忘了那个晚上的一切细节。</a:t>
            </a:r>
          </a:p>
          <a:p>
            <a:pPr algn="just">
              <a:lnSpc>
                <a:spcPct val="130000"/>
              </a:lnSpc>
              <a:spcAft>
                <a:spcPct val="0"/>
              </a:spcAft>
              <a:tabLst>
                <a:tab pos="2250440"/>
              </a:tabLst>
            </a:pPr>
            <a:r>
              <a:rPr sz="900" b="1" kern="100">
                <a:cs typeface="Times New Roman" panose="02020603050405020304" pitchFamily="18" charset="0"/>
              </a:rPr>
              <a:t>    美味？美味是什么味呢？当他终于能背着书包从村头墙角中出来，扭捏地走进学校的大门，他离美味的书面意思越来越近。但是，他知道美味的真正意思并不是之后的上学，仍然是有鱼的那天晚上﹣﹣</a:t>
            </a:r>
          </a:p>
          <a:p>
            <a:pPr algn="just">
              <a:lnSpc>
                <a:spcPct val="130000"/>
              </a:lnSpc>
              <a:spcAft>
                <a:spcPct val="0"/>
              </a:spcAft>
              <a:tabLst>
                <a:tab pos="2250440"/>
              </a:tabLst>
            </a:pPr>
            <a:r>
              <a:rPr sz="900" b="1" kern="100">
                <a:cs typeface="Times New Roman" panose="02020603050405020304" pitchFamily="18" charset="0"/>
              </a:rPr>
              <a:t>    两个哥哥忽然就饱了，先后离开桌子回屋睡觉，可是鱼汤每个人起码还可以盛两碗。他们没解释为什么，也不用解释，地里的活要起早贪黑，否则这种鱼加豆腐的美味只能还是好多年享受一次。父亲愣了愣，恢复了以往不苟言笑的表情。母亲端着碗，出神，她似乎用眼神示意过父亲别口不择言，但是现在她卸去了笑容，朝着屋外黑糊糊的夜空，一直出神。</a:t>
            </a:r>
          </a:p>
          <a:p>
            <a:pPr algn="just">
              <a:lnSpc>
                <a:spcPct val="130000"/>
              </a:lnSpc>
              <a:spcAft>
                <a:spcPct val="0"/>
              </a:spcAft>
              <a:tabLst>
                <a:tab pos="2250440"/>
              </a:tabLst>
            </a:pPr>
            <a:r>
              <a:rPr sz="900" b="1" kern="100">
                <a:cs typeface="Times New Roman" panose="02020603050405020304" pitchFamily="18" charset="0"/>
              </a:rPr>
              <a:t>    可是羊要进圈，牛要喂草，猪还要吃食。都这么愣着不能解决一点儿问题。他起身去做，也只有他还有心情做。</a:t>
            </a:r>
          </a:p>
          <a:p>
            <a:pPr algn="just">
              <a:lnSpc>
                <a:spcPct val="130000"/>
              </a:lnSpc>
              <a:spcAft>
                <a:spcPct val="0"/>
              </a:spcAft>
              <a:tabLst>
                <a:tab pos="2250440"/>
              </a:tabLst>
            </a:pPr>
            <a:r>
              <a:rPr sz="900" b="1" kern="100">
                <a:cs typeface="Times New Roman" panose="02020603050405020304" pitchFamily="18" charset="0"/>
              </a:rPr>
              <a:t>    坐在灶前添柴火煮猪食时，已经是最后一件事了。把火点着，添第二把柴火的时候，他就抓着了一个黏黏软软的东西，凑到灶前的火光里一看，是那条鱼！从锅里蹦到地面，它显然已经超越了极限。现在，它早已死了，只是眼里还闪着一丝诡异的光。</a:t>
            </a:r>
          </a:p>
        </p:txBody>
      </p:sp>
      <p:sp>
        <p:nvSpPr>
          <p:cNvPr id="4" name="文本框 3"/>
          <p:cNvSpPr txBox="1"/>
          <p:nvPr/>
        </p:nvSpPr>
        <p:spPr>
          <a:xfrm>
            <a:off x="190183" y="1845310"/>
            <a:ext cx="540385" cy="2676525"/>
          </a:xfrm>
          <a:prstGeom prst="rect">
            <a:avLst/>
          </a:prstGeom>
          <a:noFill/>
        </p:spPr>
        <p:txBody>
          <a:bodyPr wrap="none" rtlCol="0">
            <a:spAutoFit/>
          </a:bodyPr>
          <a:lstStyle/>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情</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节</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结</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构</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p:txBody>
      </p:sp>
      <p:pic>
        <p:nvPicPr>
          <p:cNvPr id="3" name="图片 2"/>
          <p:cNvPicPr>
            <a:picLocks noChangeAspect="1"/>
          </p:cNvPicPr>
          <p:nvPr/>
        </p:nvPicPr>
        <p:blipFill>
          <a:blip r:embed="rId2"/>
          <a:stretch>
            <a:fillRect/>
          </a:stretch>
        </p:blipFill>
        <p:spPr>
          <a:xfrm>
            <a:off x="9479280" y="4942205"/>
            <a:ext cx="2390775" cy="1466850"/>
          </a:xfrm>
          <a:prstGeom prst="rect">
            <a:avLst/>
          </a:prstGeom>
        </p:spPr>
      </p:pic>
      <p:pic>
        <p:nvPicPr>
          <p:cNvPr id="6" name="图片 5"/>
          <p:cNvPicPr>
            <a:picLocks noChangeAspect="1"/>
          </p:cNvPicPr>
          <p:nvPr/>
        </p:nvPicPr>
        <p:blipFill>
          <a:blip r:embed="rId3"/>
          <a:stretch>
            <a:fillRect/>
          </a:stretch>
        </p:blipFill>
        <p:spPr>
          <a:xfrm>
            <a:off x="9335135" y="816610"/>
            <a:ext cx="2686050" cy="3705225"/>
          </a:xfrm>
          <a:prstGeom prst="rect">
            <a:avLst/>
          </a:prstGeom>
        </p:spPr>
      </p:pic>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111885" y="241300"/>
            <a:ext cx="10459720" cy="6565900"/>
          </a:xfrm>
          <a:prstGeom prst="rect">
            <a:avLst/>
          </a:prstGeom>
        </p:spPr>
        <p:txBody>
          <a:bodyPr wrap="square">
            <a:spAutoFit/>
          </a:bodyPr>
          <a:lstStyle/>
          <a:p>
            <a:pPr algn="ctr">
              <a:lnSpc>
                <a:spcPct val="130000"/>
              </a:lnSpc>
              <a:spcAft>
                <a:spcPct val="0"/>
              </a:spcAft>
              <a:tabLst>
                <a:tab pos="2250440"/>
              </a:tabLst>
            </a:pPr>
            <a:r>
              <a:rPr sz="1800" b="1" kern="100">
                <a:solidFill>
                  <a:srgbClr val="FF0000"/>
                </a:solidFill>
                <a:cs typeface="Times New Roman" panose="02020603050405020304" pitchFamily="18" charset="0"/>
              </a:rPr>
              <a:t>一种美味</a:t>
            </a:r>
            <a:r>
              <a:rPr lang="en-US" sz="1800" b="1" kern="100">
                <a:solidFill>
                  <a:srgbClr val="FF0000"/>
                </a:solidFill>
                <a:cs typeface="Times New Roman" panose="02020603050405020304" pitchFamily="18" charset="0"/>
              </a:rPr>
              <a:t>      </a:t>
            </a:r>
            <a:r>
              <a:rPr sz="1800" b="1" kern="100">
                <a:solidFill>
                  <a:srgbClr val="FF0000"/>
                </a:solidFill>
                <a:cs typeface="Times New Roman" panose="02020603050405020304" pitchFamily="18" charset="0"/>
              </a:rPr>
              <a:t>巩高峰</a:t>
            </a:r>
          </a:p>
          <a:p>
            <a:pPr algn="just">
              <a:lnSpc>
                <a:spcPct val="130000"/>
              </a:lnSpc>
              <a:spcAft>
                <a:spcPct val="0"/>
              </a:spcAft>
              <a:tabLst>
                <a:tab pos="2250440"/>
              </a:tabLst>
            </a:pPr>
            <a:r>
              <a:rPr sz="1800" b="1" kern="100">
                <a:cs typeface="Times New Roman" panose="02020603050405020304" pitchFamily="18" charset="0"/>
              </a:rPr>
              <a:t>    </a:t>
            </a:r>
            <a:r>
              <a:rPr lang="en-US" sz="1800" b="1" kern="100">
                <a:cs typeface="Times New Roman" panose="02020603050405020304" pitchFamily="18" charset="0"/>
              </a:rPr>
              <a:t>   </a:t>
            </a:r>
            <a:r>
              <a:rPr sz="1800" b="1" kern="100">
                <a:cs typeface="Times New Roman" panose="02020603050405020304" pitchFamily="18" charset="0"/>
              </a:rPr>
              <a:t>他清晰地记得，六岁那年夏天的那个傍晚，当他把一条巴掌大的草鱼捧到母亲面前时，母亲眼里第一次出现了一种陌生的光。他甚至觉得，他在母亲眼里一定是突然有了地位的，这种感觉在随后下地干活回来的父亲和两位哥哥眼里也得到了证实。</a:t>
            </a:r>
          </a:p>
          <a:p>
            <a:pPr algn="just">
              <a:lnSpc>
                <a:spcPct val="130000"/>
              </a:lnSpc>
              <a:spcAft>
                <a:spcPct val="0"/>
              </a:spcAft>
              <a:tabLst>
                <a:tab pos="2250440"/>
              </a:tabLst>
            </a:pPr>
            <a:r>
              <a:rPr sz="1800" b="1" kern="100">
                <a:cs typeface="Times New Roman" panose="02020603050405020304" pitchFamily="18" charset="0"/>
              </a:rPr>
              <a:t>    </a:t>
            </a:r>
            <a:r>
              <a:rPr lang="en-US" sz="1800" b="1" kern="100">
                <a:cs typeface="Times New Roman" panose="02020603050405020304" pitchFamily="18" charset="0"/>
              </a:rPr>
              <a:t>   </a:t>
            </a:r>
            <a:r>
              <a:rPr sz="1800" b="1" kern="100">
                <a:cs typeface="Times New Roman" panose="02020603050405020304" pitchFamily="18" charset="0"/>
              </a:rPr>
              <a:t>他有些受宠若惊。此前，他的生活就是满村子蹿，上树掏鸟窝，扒房檐摘桃偷瓜。因此，每天的饭都没准时过，啥时肚子饿了回家吃饭，都要先挨上父亲或母亲的一顿打才能挨着饭碗的边儿。</a:t>
            </a:r>
          </a:p>
          <a:p>
            <a:pPr algn="just">
              <a:lnSpc>
                <a:spcPct val="130000"/>
              </a:lnSpc>
              <a:spcAft>
                <a:spcPct val="0"/>
              </a:spcAft>
              <a:tabLst>
                <a:tab pos="2250440"/>
              </a:tabLst>
            </a:pPr>
            <a:r>
              <a:rPr sz="1800" b="1" kern="100">
                <a:cs typeface="Times New Roman" panose="02020603050405020304" pitchFamily="18" charset="0"/>
              </a:rPr>
              <a:t>    </a:t>
            </a:r>
            <a:r>
              <a:rPr lang="en-US" sz="1800" b="1" kern="100">
                <a:cs typeface="Times New Roman" panose="02020603050405020304" pitchFamily="18" charset="0"/>
              </a:rPr>
              <a:t>   </a:t>
            </a:r>
            <a:r>
              <a:rPr sz="1800" b="1" kern="100">
                <a:cs typeface="Times New Roman" panose="02020603050405020304" pitchFamily="18" charset="0"/>
              </a:rPr>
              <a:t>那天不一样，母亲把双手在围裙上擦了又擦。母亲终于接过那条鱼时，他忽然有一点点失望，那条本来大得超出他意料的鱼，在母亲的双手之间动弹时，竟然显得那么瘦小。</a:t>
            </a:r>
          </a:p>
          <a:p>
            <a:pPr algn="just">
              <a:lnSpc>
                <a:spcPct val="130000"/>
              </a:lnSpc>
              <a:spcAft>
                <a:spcPct val="0"/>
              </a:spcAft>
              <a:tabLst>
                <a:tab pos="2250440"/>
              </a:tabLst>
            </a:pPr>
            <a:r>
              <a:rPr sz="1800" b="1" kern="100">
                <a:cs typeface="Times New Roman" panose="02020603050405020304" pitchFamily="18" charset="0"/>
              </a:rPr>
              <a:t>    </a:t>
            </a:r>
            <a:r>
              <a:rPr lang="en-US" sz="1800" b="1" kern="100">
                <a:cs typeface="Times New Roman" panose="02020603050405020304" pitchFamily="18" charset="0"/>
              </a:rPr>
              <a:t>   </a:t>
            </a:r>
            <a:r>
              <a:rPr sz="1800" b="1" kern="100">
                <a:cs typeface="Times New Roman" panose="02020603050405020304" pitchFamily="18" charset="0"/>
              </a:rPr>
              <a:t>准确地说，在那之前他没吃过鱼，唇齿间也回荡不起勾涎引馋的味道。他相信两个哥哥应该也极少尝过这东西。在母亲的招呼下，他们手忙脚乱地争抢母亲递过的准备装豆腐的瓷碗。豆腐，是跟年联系在一起的东西了。天！为了那条鱼，母亲要舀一瓷碗的黄豆种子去换半瓷碗的豆腐来搭配。隐隐约约地，他有了美味的概念，还有慢慢浓起来的期待。</a:t>
            </a:r>
          </a:p>
          <a:p>
            <a:pPr algn="just">
              <a:lnSpc>
                <a:spcPct val="130000"/>
              </a:lnSpc>
              <a:spcAft>
                <a:spcPct val="0"/>
              </a:spcAft>
              <a:tabLst>
                <a:tab pos="2250440"/>
              </a:tabLst>
            </a:pPr>
            <a:r>
              <a:rPr sz="1800" b="1" kern="100">
                <a:cs typeface="Times New Roman" panose="02020603050405020304" pitchFamily="18" charset="0"/>
              </a:rPr>
              <a:t>    </a:t>
            </a:r>
            <a:r>
              <a:rPr lang="en-US" sz="1800" b="1" kern="100">
                <a:cs typeface="Times New Roman" panose="02020603050405020304" pitchFamily="18" charset="0"/>
              </a:rPr>
              <a:t>   </a:t>
            </a:r>
            <a:r>
              <a:rPr sz="1800" b="1" kern="100">
                <a:cs typeface="Times New Roman" panose="02020603050405020304" pitchFamily="18" charset="0"/>
              </a:rPr>
              <a:t>父亲坐在灶前一边看着火苗舔着锅底，一边简单地埋怨了几句，似乎是嫌母亲把鱼洗的太干净了，没了鱼腥味。这已经是难得的意外了，平日里，父亲一个礼拜可能也就说这么一句话。父亲埋怨时，母亲正在把那条鱼放进锅里，她轻手轻脚，似乎开了膛破了肚的草鱼还会有被烫痛的感觉。父亲笑了笑，带着点儿嘲意。母亲嗔怪着说，你笑什么笑！鱼真的还没死，还在锅里游呢。说着，母亲还掀了锅盖让父亲看。父亲保持着笑意，不愿起身。</a:t>
            </a:r>
          </a:p>
          <a:p>
            <a:pPr algn="just">
              <a:lnSpc>
                <a:spcPct val="130000"/>
              </a:lnSpc>
              <a:spcAft>
                <a:spcPct val="0"/>
              </a:spcAft>
              <a:tabLst>
                <a:tab pos="2250440"/>
              </a:tabLst>
            </a:pPr>
            <a:r>
              <a:rPr sz="1800" b="1" kern="100">
                <a:cs typeface="Times New Roman" panose="02020603050405020304" pitchFamily="18" charset="0"/>
              </a:rPr>
              <a:t>    </a:t>
            </a:r>
          </a:p>
        </p:txBody>
      </p:sp>
      <p:sp>
        <p:nvSpPr>
          <p:cNvPr id="4" name="文本框 3"/>
          <p:cNvSpPr txBox="1"/>
          <p:nvPr/>
        </p:nvSpPr>
        <p:spPr>
          <a:xfrm>
            <a:off x="190183" y="1845310"/>
            <a:ext cx="540385" cy="2676525"/>
          </a:xfrm>
          <a:prstGeom prst="rect">
            <a:avLst/>
          </a:prstGeom>
          <a:noFill/>
        </p:spPr>
        <p:txBody>
          <a:bodyPr wrap="none" rtlCol="0">
            <a:spAutoFit/>
          </a:bodyPr>
          <a:lstStyle/>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情</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节</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结</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构</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910590" y="1053465"/>
            <a:ext cx="6148705" cy="5262245"/>
          </a:xfrm>
          <a:prstGeom prst="rect">
            <a:avLst/>
          </a:prstGeom>
        </p:spPr>
        <p:txBody>
          <a:bodyPr wrap="square">
            <a:spAutoFit/>
          </a:bodyPr>
          <a:lstStyle/>
          <a:p>
            <a:pPr indent="718185" algn="just">
              <a:lnSpc>
                <a:spcPct val="150000"/>
              </a:lnSpc>
              <a:spcAft>
                <a:spcPct val="0"/>
              </a:spcAft>
              <a:tabLst>
                <a:tab pos="2250440"/>
              </a:tabLst>
            </a:pPr>
            <a:r>
              <a:rPr lang="en-US" altLang="zh-CN" sz="2800" kern="100">
                <a:latin typeface="黑体" panose="02010609060101010101" charset="-122"/>
                <a:ea typeface="黑体" panose="02010609060101010101" charset="-122"/>
                <a:cs typeface="黑体" panose="02010609060101010101" charset="-122"/>
              </a:rPr>
              <a:t>“6</a:t>
            </a:r>
            <a:r>
              <a:rPr lang="zh-CN" altLang="zh-CN" sz="2800" kern="100">
                <a:latin typeface="黑体" panose="02010609060101010101" charset="-122"/>
                <a:ea typeface="黑体" panose="02010609060101010101" charset="-122"/>
                <a:cs typeface="黑体" panose="02010609060101010101" charset="-122"/>
              </a:rPr>
              <a:t>＋</a:t>
            </a:r>
            <a:r>
              <a:rPr lang="en-US" altLang="zh-CN" sz="2800" kern="100">
                <a:latin typeface="黑体" panose="02010609060101010101" charset="-122"/>
                <a:ea typeface="黑体" panose="02010609060101010101" charset="-122"/>
                <a:cs typeface="黑体" panose="02010609060101010101" charset="-122"/>
              </a:rPr>
              <a:t>1”</a:t>
            </a:r>
            <a:r>
              <a:rPr lang="zh-CN" altLang="zh-CN" sz="2800" kern="100">
                <a:latin typeface="黑体" panose="02010609060101010101" charset="-122"/>
                <a:ea typeface="黑体" panose="02010609060101010101" charset="-122"/>
                <a:cs typeface="黑体" panose="02010609060101010101" charset="-122"/>
              </a:rPr>
              <a:t>中的</a:t>
            </a:r>
            <a:r>
              <a:rPr lang="en-US" altLang="zh-CN" sz="2800" kern="100">
                <a:latin typeface="黑体" panose="02010609060101010101" charset="-122"/>
                <a:ea typeface="黑体" panose="02010609060101010101" charset="-122"/>
                <a:cs typeface="黑体" panose="02010609060101010101" charset="-122"/>
              </a:rPr>
              <a:t>“</a:t>
            </a:r>
            <a:r>
              <a:rPr lang="en-US" altLang="zh-CN" sz="2800" kern="100">
                <a:solidFill>
                  <a:srgbClr val="FF0000"/>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6</a:t>
            </a:r>
            <a:r>
              <a:rPr lang="en-US" altLang="zh-CN" sz="2800" kern="100">
                <a:latin typeface="黑体" panose="02010609060101010101" charset="-122"/>
                <a:ea typeface="黑体" panose="02010609060101010101" charset="-122"/>
                <a:cs typeface="黑体" panose="02010609060101010101" charset="-122"/>
              </a:rPr>
              <a:t>”</a:t>
            </a:r>
            <a:r>
              <a:rPr lang="zh-CN" altLang="zh-CN" sz="2800" kern="100">
                <a:latin typeface="黑体" panose="02010609060101010101" charset="-122"/>
                <a:ea typeface="黑体" panose="02010609060101010101" charset="-122"/>
                <a:cs typeface="黑体" panose="02010609060101010101" charset="-122"/>
              </a:rPr>
              <a:t>指的是</a:t>
            </a:r>
            <a:r>
              <a:rPr lang="zh-CN" altLang="zh-CN" sz="2800" kern="100">
                <a:solidFill>
                  <a:srgbClr val="0000FF"/>
                </a:solidFill>
                <a:latin typeface="黑体" panose="02010609060101010101" charset="-122"/>
                <a:ea typeface="黑体" panose="02010609060101010101" charset="-122"/>
                <a:cs typeface="黑体" panose="02010609060101010101" charset="-122"/>
              </a:rPr>
              <a:t>人物、情节、环境、标题、手法</a:t>
            </a:r>
            <a:r>
              <a:rPr lang="en-US" altLang="zh-CN" sz="2800" kern="100">
                <a:solidFill>
                  <a:srgbClr val="0000FF"/>
                </a:solidFill>
                <a:latin typeface="黑体" panose="02010609060101010101" charset="-122"/>
                <a:ea typeface="黑体" panose="02010609060101010101" charset="-122"/>
                <a:cs typeface="黑体" panose="02010609060101010101" charset="-122"/>
              </a:rPr>
              <a:t>(</a:t>
            </a:r>
            <a:r>
              <a:rPr lang="zh-CN" altLang="zh-CN" sz="2800" kern="100">
                <a:solidFill>
                  <a:srgbClr val="0000FF"/>
                </a:solidFill>
                <a:latin typeface="黑体" panose="02010609060101010101" charset="-122"/>
                <a:ea typeface="黑体" panose="02010609060101010101" charset="-122"/>
                <a:cs typeface="黑体" panose="02010609060101010101" charset="-122"/>
              </a:rPr>
              <a:t>效果</a:t>
            </a:r>
            <a:r>
              <a:rPr lang="en-US" altLang="zh-CN" sz="2800" kern="100">
                <a:solidFill>
                  <a:srgbClr val="0000FF"/>
                </a:solidFill>
                <a:latin typeface="黑体" panose="02010609060101010101" charset="-122"/>
                <a:ea typeface="黑体" panose="02010609060101010101" charset="-122"/>
                <a:cs typeface="黑体" panose="02010609060101010101" charset="-122"/>
              </a:rPr>
              <a:t>)</a:t>
            </a:r>
            <a:r>
              <a:rPr lang="zh-CN" altLang="zh-CN" sz="2800" kern="100">
                <a:solidFill>
                  <a:srgbClr val="0000FF"/>
                </a:solidFill>
                <a:latin typeface="黑体" panose="02010609060101010101" charset="-122"/>
                <a:ea typeface="黑体" panose="02010609060101010101" charset="-122"/>
                <a:cs typeface="黑体" panose="02010609060101010101" charset="-122"/>
              </a:rPr>
              <a:t>、读者</a:t>
            </a:r>
            <a:r>
              <a:rPr lang="zh-CN" altLang="zh-CN" sz="2800" kern="100">
                <a:latin typeface="黑体" panose="02010609060101010101" charset="-122"/>
                <a:ea typeface="黑体" panose="02010609060101010101" charset="-122"/>
                <a:cs typeface="黑体" panose="02010609060101010101" charset="-122"/>
              </a:rPr>
              <a:t>，</a:t>
            </a:r>
          </a:p>
          <a:p>
            <a:pPr indent="718185" algn="just">
              <a:lnSpc>
                <a:spcPct val="150000"/>
              </a:lnSpc>
              <a:spcAft>
                <a:spcPct val="0"/>
              </a:spcAft>
              <a:tabLst>
                <a:tab pos="2250440"/>
              </a:tabLst>
            </a:pPr>
            <a:r>
              <a:rPr lang="en-US" altLang="zh-CN" sz="2800" kern="100">
                <a:latin typeface="黑体" panose="02010609060101010101" charset="-122"/>
                <a:ea typeface="黑体" panose="02010609060101010101" charset="-122"/>
                <a:cs typeface="黑体" panose="02010609060101010101" charset="-122"/>
                <a:sym typeface="+mn-ea"/>
              </a:rPr>
              <a:t>“6</a:t>
            </a:r>
            <a:r>
              <a:rPr lang="zh-CN" altLang="zh-CN" sz="2800" kern="100">
                <a:latin typeface="黑体" panose="02010609060101010101" charset="-122"/>
                <a:ea typeface="黑体" panose="02010609060101010101" charset="-122"/>
                <a:cs typeface="黑体" panose="02010609060101010101" charset="-122"/>
                <a:sym typeface="+mn-ea"/>
              </a:rPr>
              <a:t>＋</a:t>
            </a:r>
            <a:r>
              <a:rPr lang="en-US" altLang="zh-CN" sz="2800" kern="100">
                <a:latin typeface="黑体" panose="02010609060101010101" charset="-122"/>
                <a:ea typeface="黑体" panose="02010609060101010101" charset="-122"/>
                <a:cs typeface="黑体" panose="02010609060101010101" charset="-122"/>
                <a:sym typeface="+mn-ea"/>
              </a:rPr>
              <a:t>1”</a:t>
            </a:r>
            <a:r>
              <a:rPr lang="zh-CN" altLang="zh-CN" sz="2800" kern="100">
                <a:latin typeface="黑体" panose="02010609060101010101" charset="-122"/>
                <a:ea typeface="黑体" panose="02010609060101010101" charset="-122"/>
                <a:cs typeface="黑体" panose="02010609060101010101" charset="-122"/>
                <a:sym typeface="+mn-ea"/>
              </a:rPr>
              <a:t>中的</a:t>
            </a:r>
            <a:r>
              <a:rPr lang="en-US" altLang="zh-CN" sz="2800" kern="100">
                <a:latin typeface="黑体" panose="02010609060101010101" charset="-122"/>
                <a:ea typeface="黑体" panose="02010609060101010101" charset="-122"/>
                <a:cs typeface="黑体" panose="02010609060101010101" charset="-122"/>
              </a:rPr>
              <a:t>“</a:t>
            </a:r>
            <a:r>
              <a:rPr lang="en-US" altLang="zh-CN" sz="2800" kern="100">
                <a:solidFill>
                  <a:srgbClr val="FF0000"/>
                </a:solidFill>
                <a:latin typeface="黑体" panose="02010609060101010101" charset="-122"/>
                <a:ea typeface="黑体" panose="02010609060101010101" charset="-122"/>
                <a:cs typeface="黑体" panose="02010609060101010101" charset="-122"/>
              </a:rPr>
              <a:t>1</a:t>
            </a:r>
            <a:r>
              <a:rPr lang="en-US" altLang="zh-CN" sz="2800" kern="100">
                <a:latin typeface="黑体" panose="02010609060101010101" charset="-122"/>
                <a:ea typeface="黑体" panose="02010609060101010101" charset="-122"/>
                <a:cs typeface="黑体" panose="02010609060101010101" charset="-122"/>
              </a:rPr>
              <a:t>”</a:t>
            </a:r>
            <a:r>
              <a:rPr lang="zh-CN" altLang="zh-CN" sz="2800" kern="100">
                <a:latin typeface="黑体" panose="02010609060101010101" charset="-122"/>
                <a:ea typeface="黑体" panose="02010609060101010101" charset="-122"/>
                <a:cs typeface="黑体" panose="02010609060101010101" charset="-122"/>
              </a:rPr>
              <a:t>指的是</a:t>
            </a:r>
            <a:r>
              <a:rPr lang="zh-CN" altLang="zh-CN" sz="2800" kern="100">
                <a:solidFill>
                  <a:srgbClr val="0000FF"/>
                </a:solidFill>
                <a:latin typeface="黑体" panose="02010609060101010101" charset="-122"/>
                <a:ea typeface="黑体" panose="02010609060101010101" charset="-122"/>
                <a:cs typeface="黑体" panose="02010609060101010101" charset="-122"/>
              </a:rPr>
              <a:t>主题</a:t>
            </a:r>
            <a:r>
              <a:rPr lang="zh-CN" altLang="zh-CN" sz="2800" kern="100">
                <a:latin typeface="黑体" panose="02010609060101010101" charset="-122"/>
                <a:ea typeface="黑体" panose="02010609060101010101" charset="-122"/>
                <a:cs typeface="黑体" panose="02010609060101010101" charset="-122"/>
              </a:rPr>
              <a:t>。</a:t>
            </a:r>
          </a:p>
          <a:p>
            <a:pPr indent="718185" algn="just">
              <a:lnSpc>
                <a:spcPct val="150000"/>
              </a:lnSpc>
              <a:spcAft>
                <a:spcPct val="0"/>
              </a:spcAft>
              <a:tabLst>
                <a:tab pos="2250440"/>
              </a:tabLst>
            </a:pPr>
            <a:r>
              <a:rPr lang="zh-CN" altLang="zh-CN" sz="2800" kern="100">
                <a:latin typeface="黑体" panose="02010609060101010101" charset="-122"/>
                <a:ea typeface="黑体" panose="02010609060101010101" charset="-122"/>
                <a:cs typeface="黑体" panose="02010609060101010101" charset="-122"/>
              </a:rPr>
              <a:t>无论答小说哪类题，都要兼顾主题，把</a:t>
            </a:r>
            <a:r>
              <a:rPr lang="en-US" altLang="zh-CN" sz="2800" kern="100">
                <a:latin typeface="黑体" panose="02010609060101010101" charset="-122"/>
                <a:ea typeface="黑体" panose="02010609060101010101" charset="-122"/>
                <a:cs typeface="黑体" panose="02010609060101010101" charset="-122"/>
              </a:rPr>
              <a:t>“6”</a:t>
            </a:r>
            <a:r>
              <a:rPr lang="zh-CN" altLang="zh-CN" sz="2800" kern="100">
                <a:latin typeface="黑体" panose="02010609060101010101" charset="-122"/>
                <a:ea typeface="黑体" panose="02010609060101010101" charset="-122"/>
                <a:cs typeface="黑体" panose="02010609060101010101" charset="-122"/>
              </a:rPr>
              <a:t>个要素考虑进去。这种方法尤其适用于小说阅读中的</a:t>
            </a:r>
            <a:r>
              <a:rPr lang="zh-CN" altLang="zh-CN" sz="2800" kern="100">
                <a:solidFill>
                  <a:srgbClr val="C00000"/>
                </a:solidFill>
                <a:latin typeface="黑体" panose="02010609060101010101" charset="-122"/>
                <a:ea typeface="黑体" panose="02010609060101010101" charset="-122"/>
                <a:cs typeface="黑体" panose="02010609060101010101" charset="-122"/>
              </a:rPr>
              <a:t>作用、好处、效果</a:t>
            </a:r>
            <a:r>
              <a:rPr lang="zh-CN" altLang="zh-CN" sz="2800" kern="100">
                <a:latin typeface="黑体" panose="02010609060101010101" charset="-122"/>
                <a:ea typeface="黑体" panose="02010609060101010101" charset="-122"/>
                <a:cs typeface="黑体" panose="02010609060101010101" charset="-122"/>
              </a:rPr>
              <a:t>题</a:t>
            </a:r>
            <a:r>
              <a:rPr lang="zh-CN" altLang="zh-CN" sz="2800" kern="100" smtClean="0">
                <a:latin typeface="黑体" panose="02010609060101010101" charset="-122"/>
                <a:ea typeface="黑体" panose="02010609060101010101" charset="-122"/>
                <a:cs typeface="黑体" panose="02010609060101010101" charset="-122"/>
              </a:rPr>
              <a:t>。</a:t>
            </a:r>
            <a:endParaRPr lang="en-US" altLang="zh-CN" sz="2800" kern="100" smtClean="0">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412875" y="261620"/>
            <a:ext cx="4836795" cy="737235"/>
          </a:xfrm>
          <a:prstGeom prst="rect">
            <a:avLst/>
          </a:prstGeom>
          <a:noFill/>
        </p:spPr>
        <p:txBody>
          <a:bodyPr wrap="none" rtlCol="0">
            <a:spAutoFit/>
          </a:bodyPr>
          <a:lstStyle/>
          <a:p>
            <a:pPr indent="719455" algn="just">
              <a:lnSpc>
                <a:spcPct val="150000"/>
              </a:lnSpc>
              <a:spcAft>
                <a:spcPct val="0"/>
              </a:spcAft>
              <a:tabLst>
                <a:tab pos="2250440"/>
              </a:tabLst>
            </a:pPr>
            <a:r>
              <a:rPr lang="zh-CN" altLang="zh-CN" sz="2800" b="1" kern="100">
                <a:solidFill>
                  <a:srgbClr val="FF0000"/>
                </a:solidFill>
                <a:latin typeface="黑体" panose="02010609060101010101" charset="-122"/>
                <a:ea typeface="黑体" panose="02010609060101010101" charset="-122"/>
                <a:cs typeface="黑体" panose="02010609060101010101" charset="-122"/>
                <a:sym typeface="+mn-ea"/>
              </a:rPr>
              <a:t>小说</a:t>
            </a:r>
            <a:r>
              <a:rPr lang="en-US" altLang="zh-CN" sz="2800" b="1" kern="100">
                <a:solidFill>
                  <a:srgbClr val="FF0000"/>
                </a:solidFill>
                <a:latin typeface="黑体" panose="02010609060101010101" charset="-122"/>
                <a:ea typeface="黑体" panose="02010609060101010101" charset="-122"/>
                <a:cs typeface="黑体" panose="02010609060101010101" charset="-122"/>
                <a:sym typeface="+mn-ea"/>
              </a:rPr>
              <a:t>“6</a:t>
            </a:r>
            <a:r>
              <a:rPr lang="zh-CN" altLang="zh-CN" sz="2800" b="1" kern="100">
                <a:solidFill>
                  <a:srgbClr val="FF0000"/>
                </a:solidFill>
                <a:latin typeface="黑体" panose="02010609060101010101" charset="-122"/>
                <a:ea typeface="黑体" panose="02010609060101010101" charset="-122"/>
                <a:cs typeface="黑体" panose="02010609060101010101" charset="-122"/>
                <a:sym typeface="+mn-ea"/>
              </a:rPr>
              <a:t>＋</a:t>
            </a:r>
            <a:r>
              <a:rPr lang="en-US" altLang="zh-CN" sz="2800" b="1" kern="100">
                <a:solidFill>
                  <a:srgbClr val="FF0000"/>
                </a:solidFill>
                <a:latin typeface="黑体" panose="02010609060101010101" charset="-122"/>
                <a:ea typeface="黑体" panose="02010609060101010101" charset="-122"/>
                <a:cs typeface="黑体" panose="02010609060101010101" charset="-122"/>
                <a:sym typeface="+mn-ea"/>
              </a:rPr>
              <a:t>1”</a:t>
            </a:r>
            <a:r>
              <a:rPr lang="zh-CN" altLang="zh-CN" sz="2800" b="1" kern="100">
                <a:solidFill>
                  <a:srgbClr val="FF0000"/>
                </a:solidFill>
                <a:latin typeface="黑体" panose="02010609060101010101" charset="-122"/>
                <a:ea typeface="黑体" panose="02010609060101010101" charset="-122"/>
                <a:cs typeface="黑体" panose="02010609060101010101" charset="-122"/>
                <a:sym typeface="+mn-ea"/>
              </a:rPr>
              <a:t>答题法简介</a:t>
            </a:r>
          </a:p>
        </p:txBody>
      </p:sp>
      <p:pic>
        <p:nvPicPr>
          <p:cNvPr id="4" name="图片 3"/>
          <p:cNvPicPr>
            <a:picLocks noChangeAspect="1"/>
          </p:cNvPicPr>
          <p:nvPr/>
        </p:nvPicPr>
        <p:blipFill>
          <a:blip r:embed="rId2"/>
          <a:stretch>
            <a:fillRect/>
          </a:stretch>
        </p:blipFill>
        <p:spPr>
          <a:xfrm>
            <a:off x="7927340" y="189230"/>
            <a:ext cx="3771265" cy="6355715"/>
          </a:xfrm>
          <a:prstGeom prst="rect">
            <a:avLst/>
          </a:prstGeom>
          <a:effectLst>
            <a:softEdge rad="635000"/>
          </a:effectLst>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111885" y="241300"/>
            <a:ext cx="10459720" cy="6675120"/>
          </a:xfrm>
          <a:prstGeom prst="rect">
            <a:avLst/>
          </a:prstGeom>
        </p:spPr>
        <p:txBody>
          <a:bodyPr wrap="square">
            <a:spAutoFit/>
          </a:bodyPr>
          <a:lstStyle/>
          <a:p>
            <a:pPr algn="just">
              <a:lnSpc>
                <a:spcPct val="140000"/>
              </a:lnSpc>
              <a:spcAft>
                <a:spcPct val="0"/>
              </a:spcAft>
              <a:tabLst>
                <a:tab pos="2250440"/>
              </a:tabLst>
            </a:pPr>
            <a:r>
              <a:rPr sz="1800" b="1" kern="100">
                <a:cs typeface="Times New Roman" panose="02020603050405020304" pitchFamily="18" charset="0"/>
              </a:rPr>
              <a:t>    母亲拿着装了葱段蒜末的碗，就那么站着等水烧开。</a:t>
            </a:r>
          </a:p>
          <a:p>
            <a:pPr algn="just">
              <a:lnSpc>
                <a:spcPct val="140000"/>
              </a:lnSpc>
              <a:spcAft>
                <a:spcPct val="0"/>
              </a:spcAft>
              <a:tabLst>
                <a:tab pos="2250440"/>
              </a:tabLst>
            </a:pPr>
            <a:r>
              <a:rPr sz="1800" b="1" kern="100">
                <a:cs typeface="Times New Roman" panose="02020603050405020304" pitchFamily="18" charset="0"/>
              </a:rPr>
              <a:t>    他则坐在桌前，看这一切时他是不是双手托着腮？他忘了。反正所有的记忆都是那条鱼和围绕着那条鱼而产生的梦一般陌生的气息。那天什么活都不用他干，他是这顿美味的缔造者，可以游手好闲。父母的举动让他觉得他有这个资格。</a:t>
            </a:r>
          </a:p>
          <a:p>
            <a:pPr algn="just">
              <a:lnSpc>
                <a:spcPct val="140000"/>
              </a:lnSpc>
              <a:spcAft>
                <a:spcPct val="0"/>
              </a:spcAft>
              <a:tabLst>
                <a:tab pos="2250440"/>
              </a:tabLst>
            </a:pPr>
            <a:r>
              <a:rPr sz="1800" b="1" kern="100">
                <a:cs typeface="Times New Roman" panose="02020603050405020304" pitchFamily="18" charset="0"/>
              </a:rPr>
              <a:t>    在豆腐到来时，母亲甚至都没来得及埋怨一下一贯喜欢缺斤短两的豆腐贩子，因为豆腐马上就被切成块下了锅。美味，让他带着很多的迫不及待，还有一点点的张皇。张皇什么呢？鱼都在锅里了，它还能游回村头那条沟里去？不过这种张皇让他有点儿熟悉，在沟里捉到鱼时他也这么心慌来着，因为连他自己都不相信，那条沟里竟然会有鱼。</a:t>
            </a:r>
          </a:p>
          <a:p>
            <a:pPr algn="just">
              <a:lnSpc>
                <a:spcPct val="140000"/>
              </a:lnSpc>
              <a:spcAft>
                <a:spcPct val="0"/>
              </a:spcAft>
              <a:tabLst>
                <a:tab pos="2250440"/>
              </a:tabLst>
            </a:pPr>
            <a:r>
              <a:rPr sz="1800" b="1" kern="100">
                <a:cs typeface="Times New Roman" panose="02020603050405020304" pitchFamily="18" charset="0"/>
              </a:rPr>
              <a:t>    来不及细细回味了，豆腐一下锅，屋子里顿时鲜香扑鼻。他是第一次知道，鱼的味道原来是这样的，新鲜的让人稍稍发晕。在鱼汤从锅里到上桌之间，他拼命地翕动鼻翼，贪婪地往肺里装这些味道。他相信装得越多，回味的时间就越长。</a:t>
            </a:r>
          </a:p>
          <a:p>
            <a:pPr algn="just">
              <a:lnSpc>
                <a:spcPct val="140000"/>
              </a:lnSpc>
              <a:spcAft>
                <a:spcPct val="0"/>
              </a:spcAft>
              <a:tabLst>
                <a:tab pos="2250440"/>
              </a:tabLst>
            </a:pPr>
            <a:r>
              <a:rPr sz="1800" b="1" kern="100">
                <a:cs typeface="Times New Roman" panose="02020603050405020304" pitchFamily="18" charset="0"/>
              </a:rPr>
              <a:t>    至于那锅鱼汤具体是什么滋味，他倒完全不记得哪怕一点儿细节。因为全家吃饭喝鱼汤的状态都有些鲁莽，只有嘴唇和汤接触的呼呼声，一碗接一碗时勺子与锅碰撞的叮当声，还有一口与另一口之间换气时隐约的急促。</a:t>
            </a:r>
          </a:p>
          <a:p>
            <a:pPr algn="just">
              <a:lnSpc>
                <a:spcPct val="140000"/>
              </a:lnSpc>
              <a:spcAft>
                <a:spcPct val="0"/>
              </a:spcAft>
              <a:tabLst>
                <a:tab pos="2250440"/>
              </a:tabLst>
            </a:pPr>
            <a:r>
              <a:rPr sz="1800" b="1" kern="100">
                <a:cs typeface="Times New Roman" panose="02020603050405020304" pitchFamily="18" charset="0"/>
                <a:sym typeface="+mn-ea"/>
              </a:rPr>
              <a:t>     那天饭桌上的气氛也不一样，一家人习惯的默不作声完全没了踪影，父亲开口谈天气了，两个哥哥则说了今年可能的收成。而母亲，只是嘴含笑意，一遍又一遍地给大家盛汤。</a:t>
            </a:r>
            <a:endParaRPr sz="1800" b="1" kern="100">
              <a:cs typeface="Times New Roman" panose="02020603050405020304" pitchFamily="18" charset="0"/>
            </a:endParaRPr>
          </a:p>
          <a:p>
            <a:pPr algn="just">
              <a:lnSpc>
                <a:spcPct val="140000"/>
              </a:lnSpc>
              <a:spcAft>
                <a:spcPct val="0"/>
              </a:spcAft>
              <a:tabLst>
                <a:tab pos="2250440"/>
              </a:tabLst>
            </a:pPr>
            <a:r>
              <a:rPr sz="1800" b="1" kern="100">
                <a:cs typeface="Times New Roman" panose="02020603050405020304" pitchFamily="18" charset="0"/>
              </a:rPr>
              <a:t>   </a:t>
            </a:r>
          </a:p>
        </p:txBody>
      </p:sp>
      <p:sp>
        <p:nvSpPr>
          <p:cNvPr id="4" name="文本框 3"/>
          <p:cNvSpPr txBox="1"/>
          <p:nvPr/>
        </p:nvSpPr>
        <p:spPr>
          <a:xfrm>
            <a:off x="190183" y="1845310"/>
            <a:ext cx="540385" cy="2676525"/>
          </a:xfrm>
          <a:prstGeom prst="rect">
            <a:avLst/>
          </a:prstGeom>
          <a:noFill/>
        </p:spPr>
        <p:txBody>
          <a:bodyPr wrap="none" rtlCol="0">
            <a:spAutoFit/>
          </a:bodyPr>
          <a:lstStyle/>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情</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节</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结</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构</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111885" y="241300"/>
            <a:ext cx="10459720" cy="6287770"/>
          </a:xfrm>
          <a:prstGeom prst="rect">
            <a:avLst/>
          </a:prstGeom>
        </p:spPr>
        <p:txBody>
          <a:bodyPr wrap="square">
            <a:spAutoFit/>
          </a:bodyPr>
          <a:lstStyle/>
          <a:p>
            <a:pPr algn="just">
              <a:lnSpc>
                <a:spcPct val="140000"/>
              </a:lnSpc>
              <a:spcAft>
                <a:spcPct val="0"/>
              </a:spcAft>
              <a:tabLst>
                <a:tab pos="2250440"/>
              </a:tabLst>
            </a:pPr>
            <a:r>
              <a:rPr sz="1800" b="1" kern="100">
                <a:cs typeface="Times New Roman" panose="02020603050405020304" pitchFamily="18" charset="0"/>
              </a:rPr>
              <a:t>  </a:t>
            </a:r>
            <a:r>
              <a:rPr lang="en-US" sz="1800" b="1" kern="100">
                <a:cs typeface="Times New Roman" panose="02020603050405020304" pitchFamily="18" charset="0"/>
              </a:rPr>
              <a:t>  </a:t>
            </a:r>
            <a:r>
              <a:rPr sz="1800" b="1" kern="100">
                <a:cs typeface="Times New Roman" panose="02020603050405020304" pitchFamily="18" charset="0"/>
              </a:rPr>
              <a:t>最后，父亲说了一句有点儿没头没脑的话，父亲说，三子该上学了。</a:t>
            </a:r>
          </a:p>
          <a:p>
            <a:pPr algn="just">
              <a:lnSpc>
                <a:spcPct val="140000"/>
              </a:lnSpc>
              <a:spcAft>
                <a:spcPct val="0"/>
              </a:spcAft>
              <a:tabLst>
                <a:tab pos="2250440"/>
              </a:tabLst>
            </a:pPr>
            <a:r>
              <a:rPr sz="1800" b="1" kern="100">
                <a:cs typeface="Times New Roman" panose="02020603050405020304" pitchFamily="18" charset="0"/>
              </a:rPr>
              <a:t>    他就叫三子。如今回想起来，对鱼汤食不知味的原因应该就是这句话。两个哥哥没进过一天学校的大门。现在到了他三子，父亲说他该上学了。该，就是要，快要的意思。他忘了两个哥哥投过来的眼神的内容，他忘了鱼汤是什么味道，他忘了那个晚上的一切细节。</a:t>
            </a:r>
          </a:p>
          <a:p>
            <a:pPr algn="just">
              <a:lnSpc>
                <a:spcPct val="140000"/>
              </a:lnSpc>
              <a:spcAft>
                <a:spcPct val="0"/>
              </a:spcAft>
              <a:tabLst>
                <a:tab pos="2250440"/>
              </a:tabLst>
            </a:pPr>
            <a:r>
              <a:rPr sz="1800" b="1" kern="100">
                <a:cs typeface="Times New Roman" panose="02020603050405020304" pitchFamily="18" charset="0"/>
              </a:rPr>
              <a:t>    美味？美味是什么味呢？当他终于能背着书包从村头墙角中出来，扭捏地走进学校的大门，他离美味的书面意思越来越近。但是，他知道美味的真正意思并不是之后的上学，仍然是有鱼的那天晚上</a:t>
            </a:r>
            <a:r>
              <a:rPr lang="en-US" sz="1800" b="1" kern="100">
                <a:cs typeface="Times New Roman" panose="02020603050405020304" pitchFamily="18" charset="0"/>
              </a:rPr>
              <a:t>……</a:t>
            </a:r>
            <a:endParaRPr sz="1800" b="1" kern="100">
              <a:cs typeface="Times New Roman" panose="02020603050405020304" pitchFamily="18" charset="0"/>
            </a:endParaRPr>
          </a:p>
          <a:p>
            <a:pPr algn="just">
              <a:lnSpc>
                <a:spcPct val="140000"/>
              </a:lnSpc>
              <a:spcAft>
                <a:spcPct val="0"/>
              </a:spcAft>
              <a:tabLst>
                <a:tab pos="2250440"/>
              </a:tabLst>
            </a:pPr>
            <a:r>
              <a:rPr sz="1800" b="1" kern="100">
                <a:cs typeface="Times New Roman" panose="02020603050405020304" pitchFamily="18" charset="0"/>
              </a:rPr>
              <a:t>    两个哥哥忽然就饱了，先后离开桌子回屋睡觉，可是鱼汤每个人起码还可以盛两碗。他们没解释为什么，也不用解释，地里的活要起早贪黑，否则这种鱼加豆腐的美味只能还是好多年享受一次。父亲愣了愣，恢复了以往不苟言笑的表情。母亲端着碗，出神，她似乎用眼神示意过父亲别口不择言，但是现在她卸去了笑容，朝着屋外黑糊糊的夜空，一直出神。</a:t>
            </a:r>
          </a:p>
          <a:p>
            <a:pPr algn="just">
              <a:lnSpc>
                <a:spcPct val="140000"/>
              </a:lnSpc>
              <a:spcAft>
                <a:spcPct val="0"/>
              </a:spcAft>
              <a:tabLst>
                <a:tab pos="2250440"/>
              </a:tabLst>
            </a:pPr>
            <a:r>
              <a:rPr sz="1800" b="1" kern="100">
                <a:cs typeface="Times New Roman" panose="02020603050405020304" pitchFamily="18" charset="0"/>
              </a:rPr>
              <a:t>    可是羊要进圈，牛要喂草，猪还要吃食。都这么愣着不能解决一点儿问题。他起身去做，也只有他还有心情做。</a:t>
            </a:r>
          </a:p>
          <a:p>
            <a:pPr algn="just">
              <a:lnSpc>
                <a:spcPct val="140000"/>
              </a:lnSpc>
              <a:spcAft>
                <a:spcPct val="0"/>
              </a:spcAft>
              <a:tabLst>
                <a:tab pos="2250440"/>
              </a:tabLst>
            </a:pPr>
            <a:r>
              <a:rPr sz="1800" b="1" kern="100">
                <a:cs typeface="Times New Roman" panose="02020603050405020304" pitchFamily="18" charset="0"/>
              </a:rPr>
              <a:t>    坐在灶前添柴火煮猪食时，已经是最后一件事了。把火点着，添第二把柴火的时候，他就抓着了一个黏黏软软的东西，凑到灶前的火光里一看，是那条鱼！从锅里蹦到地面，它显然已经超越了极限。现在，它早已死了，只是眼里还闪着一丝诡异的光。</a:t>
            </a:r>
          </a:p>
        </p:txBody>
      </p:sp>
      <p:sp>
        <p:nvSpPr>
          <p:cNvPr id="4" name="文本框 3"/>
          <p:cNvSpPr txBox="1"/>
          <p:nvPr/>
        </p:nvSpPr>
        <p:spPr>
          <a:xfrm>
            <a:off x="190183" y="1845310"/>
            <a:ext cx="540385" cy="2676525"/>
          </a:xfrm>
          <a:prstGeom prst="rect">
            <a:avLst/>
          </a:prstGeom>
          <a:noFill/>
        </p:spPr>
        <p:txBody>
          <a:bodyPr wrap="none" rtlCol="0">
            <a:spAutoFit/>
          </a:bodyPr>
          <a:lstStyle/>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情</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节</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结</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构</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6574" y="241168"/>
            <a:ext cx="11449271" cy="979805"/>
          </a:xfrm>
          <a:prstGeom prst="rect">
            <a:avLst/>
          </a:prstGeom>
        </p:spPr>
        <p:txBody>
          <a:bodyPr wrap="square">
            <a:spAutoFit/>
          </a:bodyPr>
          <a:lstStyle/>
          <a:p>
            <a:pPr algn="just">
              <a:lnSpc>
                <a:spcPct val="150000"/>
              </a:lnSpc>
              <a:spcAft>
                <a:spcPct val="0"/>
              </a:spcAft>
              <a:tabLst>
                <a:tab pos="2250440"/>
              </a:tabLst>
            </a:pPr>
            <a:r>
              <a:rPr lang="zh-CN" altLang="zh-CN" sz="2800" b="1" kern="100" smtClean="0">
                <a:solidFill>
                  <a:schemeClr val="accent6">
                    <a:lumMod val="75000"/>
                  </a:schemeClr>
                </a:solidFill>
                <a:latin typeface="Times New Roman" panose="02020603050405020304" pitchFamily="18" charset="0"/>
                <a:ea typeface="微软雅黑" panose="020b0503020204020204" charset="-122"/>
                <a:cs typeface="Times New Roman" panose="02020603050405020304" pitchFamily="18" charset="0"/>
              </a:rPr>
              <a:t>示例</a:t>
            </a:r>
            <a:r>
              <a:rPr lang="en-US" altLang="zh-CN" sz="2800" b="1" kern="100" smtClean="0">
                <a:solidFill>
                  <a:schemeClr val="accent6">
                    <a:lumMod val="75000"/>
                  </a:schemeClr>
                </a:solidFill>
                <a:latin typeface="+mj-ea"/>
                <a:ea typeface="+mj-ea"/>
                <a:cs typeface="Times New Roman" panose="02020603050405020304" pitchFamily="18" charset="0"/>
              </a:rPr>
              <a:t>5</a:t>
            </a:r>
            <a:r>
              <a:rPr lang="zh-CN" altLang="en-US" sz="2800" b="1" kern="100" smtClean="0">
                <a:solidFill>
                  <a:schemeClr val="accent6">
                    <a:lumMod val="75000"/>
                  </a:schemeClr>
                </a:solidFill>
                <a:latin typeface="+mj-ea"/>
                <a:ea typeface="+mj-ea"/>
                <a:cs typeface="Times New Roman" panose="02020603050405020304" pitchFamily="18" charset="0"/>
              </a:rPr>
              <a:t>　</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小说设置了一个意外的结尾，这样写有什么好处</a:t>
            </a:r>
            <a:r>
              <a:rPr lang="zh-CN" altLang="zh-CN" sz="2800" b="1" kern="100" smtClean="0">
                <a:latin typeface="Times New Roman" panose="02020603050405020304" pitchFamily="18" charset="0"/>
                <a:ea typeface="方正中等线简体" panose="03000509000000000000" pitchFamily="65" charset="-122"/>
                <a:cs typeface="Times New Roman" panose="02020603050405020304" pitchFamily="18" charset="0"/>
              </a:rPr>
              <a:t>？</a:t>
            </a:r>
            <a:endParaRPr lang="en-US" altLang="zh-CN" sz="28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r">
              <a:lnSpc>
                <a:spcPct val="150000"/>
              </a:lnSpc>
              <a:spcAft>
                <a:spcPct val="0"/>
              </a:spcAft>
              <a:tabLst>
                <a:tab pos="2250440"/>
              </a:tabLst>
            </a:pPr>
            <a:endParaRPr lang="zh-CN" altLang="zh-CN" sz="105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4" name="文本框 3"/>
          <p:cNvSpPr txBox="1"/>
          <p:nvPr/>
        </p:nvSpPr>
        <p:spPr>
          <a:xfrm>
            <a:off x="190183" y="1845310"/>
            <a:ext cx="540385" cy="2676525"/>
          </a:xfrm>
          <a:prstGeom prst="rect">
            <a:avLst/>
          </a:prstGeom>
          <a:noFill/>
        </p:spPr>
        <p:txBody>
          <a:bodyPr wrap="none" rtlCol="0">
            <a:spAutoFit/>
          </a:bodyPr>
          <a:lstStyle/>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情</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节</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结</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构</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p:txBody>
      </p:sp>
      <p:sp>
        <p:nvSpPr>
          <p:cNvPr id="5" name="矩形 4"/>
          <p:cNvSpPr/>
          <p:nvPr/>
        </p:nvSpPr>
        <p:spPr>
          <a:xfrm>
            <a:off x="6095365" y="1125220"/>
            <a:ext cx="5709920" cy="5631180"/>
          </a:xfrm>
          <a:prstGeom prst="rect">
            <a:avLst/>
          </a:prstGeom>
        </p:spPr>
        <p:txBody>
          <a:bodyPr wrap="square">
            <a:spAutoFit/>
          </a:bodyPr>
          <a:lstStyle/>
          <a:p>
            <a:pPr algn="ctr">
              <a:lnSpc>
                <a:spcPct val="150000"/>
              </a:lnSpc>
              <a:spcAft>
                <a:spcPct val="0"/>
              </a:spcAft>
              <a:tabLst>
                <a:tab pos="2250440"/>
              </a:tabLst>
            </a:pPr>
            <a:r>
              <a:rPr lang="zh-CN" altLang="zh-CN" sz="20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剖析　</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sz="2000" b="1" kern="100">
                <a:solidFill>
                  <a:srgbClr val="FF0000"/>
                </a:solidFill>
                <a:latin typeface="Times New Roman" panose="02020603050405020304" pitchFamily="18" charset="0"/>
                <a:ea typeface="仿宋_GB2312" panose="02010609030101010101" pitchFamily="49" charset="-122"/>
                <a:cs typeface="Courier New" panose="02070309020205020404" pitchFamily="49" charset="0"/>
              </a:rPr>
              <a:t>(1)</a:t>
            </a:r>
            <a:r>
              <a:rPr lang="zh-CN" altLang="zh-CN" sz="2000" b="1" kern="100">
                <a:solidFill>
                  <a:srgbClr val="FF0000"/>
                </a:solidFill>
                <a:latin typeface="Times New Roman" panose="02020603050405020304" pitchFamily="18" charset="0"/>
                <a:ea typeface="仿宋_GB2312" panose="02010609030101010101" pitchFamily="49" charset="-122"/>
                <a:cs typeface="Times New Roman" panose="02020603050405020304" pitchFamily="18" charset="0"/>
              </a:rPr>
              <a:t>指向情节：</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情节在结尾处突然逆转，在出人意料的戏剧性效果上，与</a:t>
            </a:r>
            <a:r>
              <a:rPr lang="en-US" altLang="zh-CN" sz="2000" b="1" kern="100">
                <a:solidFill>
                  <a:srgbClr val="0000FF"/>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0000FF"/>
                </a:solidFill>
                <a:latin typeface="Times New Roman" panose="02020603050405020304" pitchFamily="18" charset="0"/>
                <a:ea typeface="仿宋_GB2312" panose="02010609030101010101" pitchFamily="49" charset="-122"/>
                <a:cs typeface="Times New Roman" panose="02020603050405020304" pitchFamily="18" charset="0"/>
              </a:rPr>
              <a:t>欧</a:t>
            </a:r>
            <a:r>
              <a:rPr lang="en-US" altLang="zh-CN" sz="2000" b="1" kern="100">
                <a:solidFill>
                  <a:srgbClr val="0000FF"/>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000" b="1" kern="100">
                <a:solidFill>
                  <a:srgbClr val="0000FF"/>
                </a:solidFill>
                <a:latin typeface="Times New Roman" panose="02020603050405020304" pitchFamily="18" charset="0"/>
                <a:ea typeface="仿宋_GB2312" panose="02010609030101010101" pitchFamily="49" charset="-122"/>
                <a:cs typeface="Times New Roman" panose="02020603050405020304" pitchFamily="18" charset="0"/>
              </a:rPr>
              <a:t>亨利式</a:t>
            </a:r>
            <a:r>
              <a:rPr lang="en-US" altLang="zh-CN" sz="2000" b="1" kern="100">
                <a:solidFill>
                  <a:srgbClr val="0000FF"/>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0000FF"/>
                </a:solidFill>
                <a:latin typeface="Times New Roman" panose="02020603050405020304" pitchFamily="18" charset="0"/>
                <a:ea typeface="仿宋_GB2312" panose="02010609030101010101" pitchFamily="49" charset="-122"/>
                <a:cs typeface="Times New Roman" panose="02020603050405020304" pitchFamily="18" charset="0"/>
              </a:rPr>
              <a:t>的结尾</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有暗合相通之处。</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sz="2000" b="1" kern="100">
                <a:solidFill>
                  <a:srgbClr val="FF0000"/>
                </a:solidFill>
                <a:latin typeface="Times New Roman" panose="02020603050405020304" pitchFamily="18" charset="0"/>
                <a:ea typeface="仿宋_GB2312" panose="02010609030101010101" pitchFamily="49" charset="-122"/>
                <a:cs typeface="Courier New" panose="02070309020205020404" pitchFamily="49" charset="0"/>
              </a:rPr>
              <a:t>(2)</a:t>
            </a:r>
            <a:r>
              <a:rPr lang="zh-CN" altLang="zh-CN" sz="2000" b="1" kern="100">
                <a:solidFill>
                  <a:srgbClr val="FF0000"/>
                </a:solidFill>
                <a:latin typeface="Times New Roman" panose="02020603050405020304" pitchFamily="18" charset="0"/>
                <a:ea typeface="仿宋_GB2312" panose="02010609030101010101" pitchFamily="49" charset="-122"/>
                <a:cs typeface="Times New Roman" panose="02020603050405020304" pitchFamily="18" charset="0"/>
              </a:rPr>
              <a:t>指向手法</a:t>
            </a:r>
            <a:r>
              <a:rPr lang="en-US" altLang="zh-CN" sz="2000" b="1" kern="100">
                <a:solidFill>
                  <a:srgbClr val="FF0000"/>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000" b="1" kern="100">
                <a:solidFill>
                  <a:srgbClr val="FF0000"/>
                </a:solidFill>
                <a:latin typeface="Times New Roman" panose="02020603050405020304" pitchFamily="18" charset="0"/>
                <a:ea typeface="仿宋_GB2312" panose="02010609030101010101" pitchFamily="49" charset="-122"/>
                <a:cs typeface="Times New Roman" panose="02020603050405020304" pitchFamily="18" charset="0"/>
              </a:rPr>
              <a:t>情节技巧</a:t>
            </a:r>
            <a:r>
              <a:rPr lang="en-US" altLang="zh-CN" sz="2000" b="1" kern="100">
                <a:solidFill>
                  <a:srgbClr val="FF0000"/>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000" b="1" kern="100">
                <a:solidFill>
                  <a:srgbClr val="FF0000"/>
                </a:solidFill>
                <a:latin typeface="Times New Roman" panose="02020603050405020304" pitchFamily="18" charset="0"/>
                <a:ea typeface="仿宋_GB2312" panose="02010609030101010101" pitchFamily="49"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因前文设置的</a:t>
            </a:r>
            <a:r>
              <a:rPr lang="zh-CN" altLang="zh-CN" sz="2000" b="1" kern="100">
                <a:solidFill>
                  <a:srgbClr val="0000FF"/>
                </a:solidFill>
                <a:latin typeface="Times New Roman" panose="02020603050405020304" pitchFamily="18" charset="0"/>
                <a:ea typeface="仿宋_GB2312" panose="02010609030101010101" pitchFamily="49" charset="-122"/>
                <a:cs typeface="Times New Roman" panose="02020603050405020304" pitchFamily="18" charset="0"/>
              </a:rPr>
              <a:t>伏笔</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若有若无</a:t>
            </a: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掀锅盖</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不记得细节</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忘了味道</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等</a:t>
            </a: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，让</a:t>
            </a:r>
            <a:r>
              <a:rPr lang="zh-CN" altLang="zh-CN" sz="2000" b="1" kern="100">
                <a:solidFill>
                  <a:srgbClr val="0000FF"/>
                </a:solidFill>
                <a:latin typeface="Times New Roman" panose="02020603050405020304" pitchFamily="18" charset="0"/>
                <a:ea typeface="仿宋_GB2312" panose="02010609030101010101" pitchFamily="49" charset="-122"/>
                <a:cs typeface="Times New Roman" panose="02020603050405020304" pitchFamily="18" charset="0"/>
              </a:rPr>
              <a:t>结尾呈现出某种魔幻色彩</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sz="2000" b="1" kern="100">
                <a:solidFill>
                  <a:srgbClr val="FF0000"/>
                </a:solidFill>
                <a:latin typeface="Times New Roman" panose="02020603050405020304" pitchFamily="18" charset="0"/>
                <a:ea typeface="仿宋_GB2312" panose="02010609030101010101" pitchFamily="49" charset="-122"/>
                <a:cs typeface="Courier New" panose="02070309020205020404" pitchFamily="49" charset="0"/>
              </a:rPr>
              <a:t>(3)</a:t>
            </a:r>
            <a:r>
              <a:rPr lang="zh-CN" altLang="zh-CN" sz="2000" b="1" kern="100">
                <a:solidFill>
                  <a:srgbClr val="FF0000"/>
                </a:solidFill>
                <a:latin typeface="Times New Roman" panose="02020603050405020304" pitchFamily="18" charset="0"/>
                <a:ea typeface="仿宋_GB2312" panose="02010609030101010101" pitchFamily="49" charset="-122"/>
                <a:cs typeface="Times New Roman" panose="02020603050405020304" pitchFamily="18" charset="0"/>
              </a:rPr>
              <a:t>指向读者：</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结尾情节安排表明</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鱼未入汤</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，诡异之处有深意，引发读者对</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美味</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意蕴作</a:t>
            </a:r>
            <a:r>
              <a:rPr lang="zh-CN" altLang="zh-CN" sz="2000" b="1" kern="100">
                <a:solidFill>
                  <a:srgbClr val="0000FF"/>
                </a:solidFill>
                <a:latin typeface="Times New Roman" panose="02020603050405020304" pitchFamily="18" charset="0"/>
                <a:ea typeface="仿宋_GB2312" panose="02010609030101010101" pitchFamily="49" charset="-122"/>
                <a:cs typeface="Times New Roman" panose="02020603050405020304" pitchFamily="18" charset="0"/>
              </a:rPr>
              <a:t>深度的思考与探究</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sz="2000" b="1" kern="100">
                <a:solidFill>
                  <a:srgbClr val="FF0000"/>
                </a:solidFill>
                <a:latin typeface="Times New Roman" panose="02020603050405020304" pitchFamily="18" charset="0"/>
                <a:ea typeface="仿宋_GB2312" panose="02010609030101010101" pitchFamily="49" charset="-122"/>
                <a:cs typeface="Courier New" panose="02070309020205020404" pitchFamily="49" charset="0"/>
              </a:rPr>
              <a:t>(4)</a:t>
            </a:r>
            <a:r>
              <a:rPr lang="zh-CN" altLang="zh-CN" sz="2000" b="1" kern="100">
                <a:solidFill>
                  <a:srgbClr val="FF0000"/>
                </a:solidFill>
                <a:latin typeface="Times New Roman" panose="02020603050405020304" pitchFamily="18" charset="0"/>
                <a:ea typeface="仿宋_GB2312" panose="02010609030101010101" pitchFamily="49" charset="-122"/>
                <a:cs typeface="Times New Roman" panose="02020603050405020304" pitchFamily="18" charset="0"/>
              </a:rPr>
              <a:t>指向标题：</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结尾提示了</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美味</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的含义有表里两层，与</a:t>
            </a:r>
            <a:r>
              <a:rPr lang="zh-CN" altLang="zh-CN" sz="2000" b="1" kern="100">
                <a:solidFill>
                  <a:srgbClr val="0000FF"/>
                </a:solidFill>
                <a:latin typeface="Times New Roman" panose="02020603050405020304" pitchFamily="18" charset="0"/>
                <a:ea typeface="仿宋_GB2312" panose="02010609030101010101" pitchFamily="49" charset="-122"/>
                <a:cs typeface="Times New Roman" panose="02020603050405020304" pitchFamily="18" charset="0"/>
              </a:rPr>
              <a:t>标题</a:t>
            </a:r>
            <a:r>
              <a:rPr lang="en-US" altLang="zh-CN" sz="2000" b="1" kern="100">
                <a:solidFill>
                  <a:srgbClr val="0000FF"/>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0000FF"/>
                </a:solidFill>
                <a:latin typeface="Times New Roman" panose="02020603050405020304" pitchFamily="18" charset="0"/>
                <a:ea typeface="仿宋_GB2312" panose="02010609030101010101" pitchFamily="49" charset="-122"/>
                <a:cs typeface="Times New Roman" panose="02020603050405020304" pitchFamily="18" charset="0"/>
              </a:rPr>
              <a:t>一种美味</a:t>
            </a:r>
            <a:r>
              <a:rPr lang="en-US" altLang="zh-CN" sz="2000" b="1" kern="100">
                <a:solidFill>
                  <a:srgbClr val="0000FF"/>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solidFill>
                  <a:srgbClr val="0000FF"/>
                </a:solidFill>
                <a:latin typeface="Times New Roman" panose="02020603050405020304" pitchFamily="18" charset="0"/>
                <a:ea typeface="仿宋_GB2312" panose="02010609030101010101" pitchFamily="49" charset="-122"/>
                <a:cs typeface="Times New Roman" panose="02020603050405020304" pitchFamily="18" charset="0"/>
              </a:rPr>
              <a:t>构成呼应</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2000" b="1" kern="100">
              <a:effectLst/>
              <a:latin typeface="Times New Roman" panose="02020603050405020304" pitchFamily="18" charset="0"/>
              <a:ea typeface="仿宋_GB2312" panose="02010609030101010101" pitchFamily="49" charset="-122"/>
              <a:cs typeface="Times New Roman" panose="02020603050405020304" pitchFamily="18" charset="0"/>
            </a:endParaRPr>
          </a:p>
        </p:txBody>
      </p:sp>
      <p:pic>
        <p:nvPicPr>
          <p:cNvPr id="6" name="图片 5"/>
          <p:cNvPicPr>
            <a:picLocks noChangeAspect="1"/>
          </p:cNvPicPr>
          <p:nvPr/>
        </p:nvPicPr>
        <p:blipFill>
          <a:blip r:embed="rId2"/>
          <a:stretch>
            <a:fillRect/>
          </a:stretch>
        </p:blipFill>
        <p:spPr>
          <a:xfrm>
            <a:off x="910590" y="1060450"/>
            <a:ext cx="4909820" cy="5580380"/>
          </a:xfrm>
          <a:prstGeom prst="rect">
            <a:avLst/>
          </a:prstGeom>
        </p:spPr>
      </p:pic>
      <p:pic>
        <p:nvPicPr>
          <p:cNvPr id="7" name="图片 6"/>
          <p:cNvPicPr>
            <a:picLocks noChangeAspect="1"/>
          </p:cNvPicPr>
          <p:nvPr/>
        </p:nvPicPr>
        <p:blipFill>
          <a:blip r:embed="rId3"/>
          <a:stretch>
            <a:fillRect/>
          </a:stretch>
        </p:blipFill>
        <p:spPr>
          <a:xfrm>
            <a:off x="1702435" y="2637790"/>
            <a:ext cx="3319780" cy="222377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wipe(down)">
                                      <p:cBhvr>
                                        <p:cTn id="12" dur="500"/>
                                        <p:tgtEl>
                                          <p:spTgt spid="5">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wipe(down)">
                                      <p:cBhvr>
                                        <p:cTn id="17" dur="500"/>
                                        <p:tgtEl>
                                          <p:spTgt spid="5">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wipe(down)">
                                      <p:cBhvr>
                                        <p:cTn id="2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6574" y="241168"/>
            <a:ext cx="11449271" cy="979805"/>
          </a:xfrm>
          <a:prstGeom prst="rect">
            <a:avLst/>
          </a:prstGeom>
        </p:spPr>
        <p:txBody>
          <a:bodyPr wrap="square">
            <a:spAutoFit/>
          </a:bodyPr>
          <a:lstStyle/>
          <a:p>
            <a:pPr algn="just">
              <a:lnSpc>
                <a:spcPct val="150000"/>
              </a:lnSpc>
              <a:spcAft>
                <a:spcPct val="0"/>
              </a:spcAft>
              <a:tabLst>
                <a:tab pos="2250440"/>
              </a:tabLst>
            </a:pPr>
            <a:r>
              <a:rPr lang="zh-CN" altLang="zh-CN" sz="2800" b="1" kern="100" smtClean="0">
                <a:solidFill>
                  <a:schemeClr val="accent6">
                    <a:lumMod val="75000"/>
                  </a:schemeClr>
                </a:solidFill>
                <a:latin typeface="Times New Roman" panose="02020603050405020304" pitchFamily="18" charset="0"/>
                <a:ea typeface="微软雅黑" panose="020b0503020204020204" charset="-122"/>
                <a:cs typeface="Times New Roman" panose="02020603050405020304" pitchFamily="18" charset="0"/>
              </a:rPr>
              <a:t>示例</a:t>
            </a:r>
            <a:r>
              <a:rPr lang="en-US" altLang="zh-CN" sz="2800" b="1" kern="100" smtClean="0">
                <a:solidFill>
                  <a:schemeClr val="accent6">
                    <a:lumMod val="75000"/>
                  </a:schemeClr>
                </a:solidFill>
                <a:latin typeface="+mj-ea"/>
                <a:ea typeface="+mj-ea"/>
                <a:cs typeface="Times New Roman" panose="02020603050405020304" pitchFamily="18" charset="0"/>
              </a:rPr>
              <a:t>5</a:t>
            </a:r>
            <a:r>
              <a:rPr lang="zh-CN" altLang="en-US" sz="2800" b="1" kern="100" smtClean="0">
                <a:solidFill>
                  <a:schemeClr val="accent6">
                    <a:lumMod val="75000"/>
                  </a:schemeClr>
                </a:solidFill>
                <a:latin typeface="+mj-ea"/>
                <a:ea typeface="+mj-ea"/>
                <a:cs typeface="Times New Roman" panose="02020603050405020304" pitchFamily="18" charset="0"/>
              </a:rPr>
              <a:t>　</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小说设置了一个意外的结尾，这样写有什么好处</a:t>
            </a:r>
            <a:r>
              <a:rPr lang="zh-CN" altLang="zh-CN" sz="2800" b="1" kern="100" smtClean="0">
                <a:latin typeface="Times New Roman" panose="02020603050405020304" pitchFamily="18" charset="0"/>
                <a:ea typeface="方正中等线简体" panose="03000509000000000000" pitchFamily="65" charset="-122"/>
                <a:cs typeface="Times New Roman" panose="02020603050405020304" pitchFamily="18" charset="0"/>
              </a:rPr>
              <a:t>？</a:t>
            </a:r>
            <a:endParaRPr lang="en-US" altLang="zh-CN" sz="2800" b="1"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r">
              <a:lnSpc>
                <a:spcPct val="150000"/>
              </a:lnSpc>
              <a:spcAft>
                <a:spcPct val="0"/>
              </a:spcAft>
              <a:tabLst>
                <a:tab pos="2250440"/>
              </a:tabLst>
            </a:pPr>
            <a:endParaRPr lang="zh-CN" altLang="zh-CN" sz="105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3" name="矩形 2"/>
          <p:cNvSpPr/>
          <p:nvPr/>
        </p:nvSpPr>
        <p:spPr>
          <a:xfrm>
            <a:off x="940435" y="1125220"/>
            <a:ext cx="4996180" cy="5631180"/>
          </a:xfrm>
          <a:prstGeom prst="rect">
            <a:avLst/>
          </a:prstGeom>
        </p:spPr>
        <p:txBody>
          <a:bodyPr wrap="square">
            <a:spAutoFit/>
          </a:bodyPr>
          <a:lstStyle/>
          <a:p>
            <a:pPr algn="ctr">
              <a:lnSpc>
                <a:spcPct val="150000"/>
              </a:lnSpc>
              <a:spcAft>
                <a:spcPct val="0"/>
              </a:spcAft>
              <a:tabLst>
                <a:tab pos="2250440"/>
              </a:tabLst>
            </a:pPr>
            <a:r>
              <a:rPr lang="zh-CN" altLang="zh-CN" sz="2000"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　</a:t>
            </a:r>
          </a:p>
          <a:p>
            <a:pPr algn="just">
              <a:lnSpc>
                <a:spcPct val="15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①</a:t>
            </a:r>
            <a:r>
              <a:rPr lang="zh-CN" altLang="zh-CN" sz="2000" kern="100">
                <a:solidFill>
                  <a:srgbClr val="C00000"/>
                </a:solidFill>
                <a:latin typeface="Times New Roman" panose="02020603050405020304" pitchFamily="18" charset="0"/>
                <a:cs typeface="Times New Roman" panose="02020603050405020304" pitchFamily="18" charset="0"/>
              </a:rPr>
              <a:t>情节在结尾处突然逆转，在出人意料的戏剧性效果上，与</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欧</a:t>
            </a:r>
            <a:r>
              <a:rPr lang="en-US" altLang="zh-CN" sz="2000" kern="100">
                <a:solidFill>
                  <a:srgbClr val="C00000"/>
                </a:solidFill>
                <a:latin typeface="Times New Roman" panose="02020603050405020304" pitchFamily="18" charset="0"/>
                <a:cs typeface="Courier New" panose="02070309020205020404" pitchFamily="49" charset="0"/>
              </a:rPr>
              <a:t>·</a:t>
            </a:r>
            <a:r>
              <a:rPr lang="zh-CN" altLang="zh-CN" sz="2000" kern="100">
                <a:solidFill>
                  <a:srgbClr val="C00000"/>
                </a:solidFill>
                <a:latin typeface="Times New Roman" panose="02020603050405020304" pitchFamily="18" charset="0"/>
                <a:cs typeface="Times New Roman" panose="02020603050405020304" pitchFamily="18" charset="0"/>
              </a:rPr>
              <a:t>亨利式</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的结尾有暗合相通之处</a:t>
            </a:r>
            <a:r>
              <a:rPr lang="zh-CN" altLang="zh-CN" sz="2000" kern="100" smtClean="0">
                <a:solidFill>
                  <a:srgbClr val="C00000"/>
                </a:solidFill>
                <a:latin typeface="Times New Roman" panose="02020603050405020304" pitchFamily="18" charset="0"/>
                <a:cs typeface="Times New Roman" panose="02020603050405020304" pitchFamily="18" charset="0"/>
              </a:rPr>
              <a:t>。</a:t>
            </a:r>
            <a:endParaRPr lang="en-US" altLang="zh-CN" sz="2000"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en-US" altLang="zh-CN" sz="2000" kern="100" smtClean="0">
                <a:solidFill>
                  <a:srgbClr val="C00000"/>
                </a:solidFill>
                <a:latin typeface="宋体" panose="02010600030101010101" pitchFamily="2" charset="-122"/>
                <a:cs typeface="Times New Roman" panose="02020603050405020304" pitchFamily="18" charset="0"/>
              </a:rPr>
              <a:t>②</a:t>
            </a:r>
            <a:r>
              <a:rPr lang="zh-CN" altLang="zh-CN" sz="2000" kern="100">
                <a:solidFill>
                  <a:srgbClr val="C00000"/>
                </a:solidFill>
                <a:latin typeface="Times New Roman" panose="02020603050405020304" pitchFamily="18" charset="0"/>
                <a:cs typeface="Times New Roman" panose="02020603050405020304" pitchFamily="18" charset="0"/>
              </a:rPr>
              <a:t>因前文设置的伏笔若有若无</a:t>
            </a:r>
            <a:r>
              <a:rPr lang="en-US" altLang="zh-CN" sz="2000" kern="100">
                <a:solidFill>
                  <a:srgbClr val="C00000"/>
                </a:solidFill>
                <a:latin typeface="Times New Roman" panose="02020603050405020304" pitchFamily="18" charset="0"/>
                <a:cs typeface="Courier New" panose="02070309020205020404" pitchFamily="49" charset="0"/>
              </a:rPr>
              <a:t>(</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掀锅盖</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不记得细节</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忘了味道</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等</a:t>
            </a:r>
            <a:r>
              <a:rPr lang="en-US" altLang="zh-CN" sz="2000" kern="100">
                <a:solidFill>
                  <a:srgbClr val="C00000"/>
                </a:solidFill>
                <a:latin typeface="Times New Roman" panose="02020603050405020304" pitchFamily="18" charset="0"/>
                <a:cs typeface="Courier New" panose="02070309020205020404" pitchFamily="49" charset="0"/>
              </a:rPr>
              <a:t>)</a:t>
            </a:r>
            <a:r>
              <a:rPr lang="zh-CN" altLang="zh-CN" sz="2000" kern="100">
                <a:solidFill>
                  <a:srgbClr val="C00000"/>
                </a:solidFill>
                <a:latin typeface="Times New Roman" panose="02020603050405020304" pitchFamily="18" charset="0"/>
                <a:cs typeface="Times New Roman" panose="02020603050405020304" pitchFamily="18" charset="0"/>
              </a:rPr>
              <a:t>，让结尾呈现出某种魔幻色彩</a:t>
            </a:r>
            <a:r>
              <a:rPr lang="zh-CN" altLang="zh-CN" sz="2000" kern="100" smtClean="0">
                <a:solidFill>
                  <a:srgbClr val="C00000"/>
                </a:solidFill>
                <a:latin typeface="Times New Roman" panose="02020603050405020304" pitchFamily="18" charset="0"/>
                <a:cs typeface="Times New Roman" panose="02020603050405020304" pitchFamily="18" charset="0"/>
              </a:rPr>
              <a:t>。</a:t>
            </a:r>
            <a:endParaRPr lang="en-US" altLang="zh-CN" sz="2000"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en-US" altLang="zh-CN" sz="2000" kern="100" smtClean="0">
                <a:solidFill>
                  <a:srgbClr val="C00000"/>
                </a:solidFill>
                <a:latin typeface="宋体" panose="02010600030101010101" pitchFamily="2" charset="-122"/>
                <a:cs typeface="Times New Roman" panose="02020603050405020304" pitchFamily="18" charset="0"/>
              </a:rPr>
              <a:t>③</a:t>
            </a:r>
            <a:r>
              <a:rPr lang="zh-CN" altLang="zh-CN" sz="2000" kern="100">
                <a:solidFill>
                  <a:srgbClr val="C00000"/>
                </a:solidFill>
                <a:latin typeface="Times New Roman" panose="02020603050405020304" pitchFamily="18" charset="0"/>
                <a:cs typeface="Times New Roman" panose="02020603050405020304" pitchFamily="18" charset="0"/>
              </a:rPr>
              <a:t>结尾情节安排表明</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鱼未入汤</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，诡异之处有深意，引发读者对</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美味</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意蕴作深度的思考与探究</a:t>
            </a:r>
            <a:r>
              <a:rPr lang="zh-CN" altLang="zh-CN" sz="2000" kern="100" smtClean="0">
                <a:solidFill>
                  <a:srgbClr val="C00000"/>
                </a:solidFill>
                <a:latin typeface="Times New Roman" panose="02020603050405020304" pitchFamily="18" charset="0"/>
                <a:cs typeface="Times New Roman" panose="02020603050405020304" pitchFamily="18" charset="0"/>
              </a:rPr>
              <a:t>。</a:t>
            </a:r>
            <a:endParaRPr lang="en-US" altLang="zh-CN" sz="2000"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en-US" altLang="zh-CN" sz="2000" kern="100" spc="-50" smtClean="0">
                <a:solidFill>
                  <a:srgbClr val="C00000"/>
                </a:solidFill>
                <a:latin typeface="宋体" panose="02010600030101010101" pitchFamily="2" charset="-122"/>
                <a:cs typeface="Times New Roman" panose="02020603050405020304" pitchFamily="18" charset="0"/>
              </a:rPr>
              <a:t>④</a:t>
            </a:r>
            <a:r>
              <a:rPr lang="zh-CN" altLang="zh-CN" sz="2000" kern="100" spc="-50">
                <a:solidFill>
                  <a:srgbClr val="C00000"/>
                </a:solidFill>
                <a:latin typeface="Times New Roman" panose="02020603050405020304" pitchFamily="18" charset="0"/>
                <a:cs typeface="Times New Roman" panose="02020603050405020304" pitchFamily="18" charset="0"/>
              </a:rPr>
              <a:t>结尾提示了</a:t>
            </a:r>
            <a:r>
              <a:rPr lang="en-US" altLang="zh-CN" sz="2000" kern="100" spc="-50">
                <a:solidFill>
                  <a:srgbClr val="C00000"/>
                </a:solidFill>
                <a:latin typeface="宋体" panose="02010600030101010101" pitchFamily="2" charset="-122"/>
                <a:cs typeface="Times New Roman" panose="02020603050405020304" pitchFamily="18" charset="0"/>
              </a:rPr>
              <a:t>“</a:t>
            </a:r>
            <a:r>
              <a:rPr lang="zh-CN" altLang="zh-CN" sz="2000" kern="100" spc="-50">
                <a:solidFill>
                  <a:srgbClr val="C00000"/>
                </a:solidFill>
                <a:latin typeface="Times New Roman" panose="02020603050405020304" pitchFamily="18" charset="0"/>
                <a:cs typeface="Times New Roman" panose="02020603050405020304" pitchFamily="18" charset="0"/>
              </a:rPr>
              <a:t>美味</a:t>
            </a:r>
            <a:r>
              <a:rPr lang="en-US" altLang="zh-CN" sz="2000" kern="100" spc="-50">
                <a:solidFill>
                  <a:srgbClr val="C00000"/>
                </a:solidFill>
                <a:latin typeface="宋体" panose="02010600030101010101" pitchFamily="2" charset="-122"/>
                <a:cs typeface="Times New Roman" panose="02020603050405020304" pitchFamily="18" charset="0"/>
              </a:rPr>
              <a:t>”</a:t>
            </a:r>
            <a:r>
              <a:rPr lang="zh-CN" altLang="zh-CN" sz="2000" kern="100" spc="-50">
                <a:solidFill>
                  <a:srgbClr val="C00000"/>
                </a:solidFill>
                <a:latin typeface="Times New Roman" panose="02020603050405020304" pitchFamily="18" charset="0"/>
                <a:cs typeface="Times New Roman" panose="02020603050405020304" pitchFamily="18" charset="0"/>
              </a:rPr>
              <a:t>的含义有表里两层，与标题</a:t>
            </a:r>
            <a:r>
              <a:rPr lang="en-US" altLang="zh-CN" sz="2000" kern="100" spc="-50">
                <a:solidFill>
                  <a:srgbClr val="C00000"/>
                </a:solidFill>
                <a:latin typeface="宋体" panose="02010600030101010101" pitchFamily="2" charset="-122"/>
                <a:cs typeface="Times New Roman" panose="02020603050405020304" pitchFamily="18" charset="0"/>
              </a:rPr>
              <a:t>“</a:t>
            </a:r>
            <a:r>
              <a:rPr lang="zh-CN" altLang="zh-CN" sz="2000" kern="100" spc="-50">
                <a:solidFill>
                  <a:srgbClr val="C00000"/>
                </a:solidFill>
                <a:latin typeface="Times New Roman" panose="02020603050405020304" pitchFamily="18" charset="0"/>
                <a:cs typeface="Times New Roman" panose="02020603050405020304" pitchFamily="18" charset="0"/>
              </a:rPr>
              <a:t>一种美味</a:t>
            </a:r>
            <a:r>
              <a:rPr lang="en-US" altLang="zh-CN" sz="2000" kern="100" spc="-50">
                <a:solidFill>
                  <a:srgbClr val="C00000"/>
                </a:solidFill>
                <a:latin typeface="宋体" panose="02010600030101010101" pitchFamily="2" charset="-122"/>
                <a:cs typeface="Times New Roman" panose="02020603050405020304" pitchFamily="18" charset="0"/>
              </a:rPr>
              <a:t>”</a:t>
            </a:r>
            <a:r>
              <a:rPr lang="zh-CN" altLang="zh-CN" sz="2000" kern="100" spc="-50">
                <a:solidFill>
                  <a:srgbClr val="C00000"/>
                </a:solidFill>
                <a:latin typeface="Times New Roman" panose="02020603050405020304" pitchFamily="18" charset="0"/>
                <a:cs typeface="Times New Roman" panose="02020603050405020304" pitchFamily="18" charset="0"/>
              </a:rPr>
              <a:t>构成呼</a:t>
            </a:r>
            <a:r>
              <a:rPr lang="zh-CN" altLang="zh-CN" sz="2000" kern="100">
                <a:solidFill>
                  <a:srgbClr val="C00000"/>
                </a:solidFill>
                <a:latin typeface="Times New Roman" panose="02020603050405020304" pitchFamily="18" charset="0"/>
                <a:cs typeface="Times New Roman" panose="02020603050405020304" pitchFamily="18" charset="0"/>
              </a:rPr>
              <a:t>应。</a:t>
            </a:r>
            <a:endParaRPr lang="zh-CN" altLang="zh-CN" sz="2000"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190183" y="1845310"/>
            <a:ext cx="540385" cy="2676525"/>
          </a:xfrm>
          <a:prstGeom prst="rect">
            <a:avLst/>
          </a:prstGeom>
          <a:noFill/>
        </p:spPr>
        <p:txBody>
          <a:bodyPr wrap="none" rtlCol="0">
            <a:spAutoFit/>
          </a:bodyPr>
          <a:lstStyle/>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情</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节</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结</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构</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p:txBody>
      </p:sp>
      <p:sp>
        <p:nvSpPr>
          <p:cNvPr id="5" name="矩形 4"/>
          <p:cNvSpPr/>
          <p:nvPr/>
        </p:nvSpPr>
        <p:spPr>
          <a:xfrm>
            <a:off x="6095365" y="1125220"/>
            <a:ext cx="5709920" cy="5631180"/>
          </a:xfrm>
          <a:prstGeom prst="rect">
            <a:avLst/>
          </a:prstGeom>
        </p:spPr>
        <p:txBody>
          <a:bodyPr wrap="square">
            <a:spAutoFit/>
          </a:bodyPr>
          <a:lstStyle/>
          <a:p>
            <a:pPr algn="ctr">
              <a:lnSpc>
                <a:spcPct val="150000"/>
              </a:lnSpc>
              <a:spcAft>
                <a:spcPct val="0"/>
              </a:spcAft>
              <a:tabLst>
                <a:tab pos="2250440"/>
              </a:tabLst>
            </a:pPr>
            <a:r>
              <a:rPr lang="zh-CN" altLang="zh-CN" sz="20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剖析　</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sz="2000" b="1" kern="100">
                <a:solidFill>
                  <a:srgbClr val="FF0000"/>
                </a:solidFill>
                <a:latin typeface="Times New Roman" panose="02020603050405020304" pitchFamily="18" charset="0"/>
                <a:ea typeface="仿宋_GB2312" panose="02010609030101010101" pitchFamily="49" charset="-122"/>
                <a:cs typeface="Courier New" panose="02070309020205020404" pitchFamily="49" charset="0"/>
              </a:rPr>
              <a:t>(1)</a:t>
            </a:r>
            <a:r>
              <a:rPr lang="zh-CN" altLang="zh-CN" sz="2000" b="1" kern="100">
                <a:solidFill>
                  <a:srgbClr val="FF0000"/>
                </a:solidFill>
                <a:latin typeface="Times New Roman" panose="02020603050405020304" pitchFamily="18" charset="0"/>
                <a:ea typeface="仿宋_GB2312" panose="02010609030101010101" pitchFamily="49" charset="-122"/>
                <a:cs typeface="Times New Roman" panose="02020603050405020304" pitchFamily="18" charset="0"/>
              </a:rPr>
              <a:t>指向情节：</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情节在结尾处突然逆转，在出人意料的戏剧性效果上，与</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欧</a:t>
            </a: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亨利式</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的结尾有暗合相通之处。</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sz="2000" b="1" kern="100">
                <a:solidFill>
                  <a:srgbClr val="FF0000"/>
                </a:solidFill>
                <a:latin typeface="Times New Roman" panose="02020603050405020304" pitchFamily="18" charset="0"/>
                <a:ea typeface="仿宋_GB2312" panose="02010609030101010101" pitchFamily="49" charset="-122"/>
                <a:cs typeface="Courier New" panose="02070309020205020404" pitchFamily="49" charset="0"/>
              </a:rPr>
              <a:t>(2)</a:t>
            </a:r>
            <a:r>
              <a:rPr lang="zh-CN" altLang="zh-CN" sz="2000" b="1" kern="100">
                <a:solidFill>
                  <a:srgbClr val="FF0000"/>
                </a:solidFill>
                <a:latin typeface="Times New Roman" panose="02020603050405020304" pitchFamily="18" charset="0"/>
                <a:ea typeface="仿宋_GB2312" panose="02010609030101010101" pitchFamily="49" charset="-122"/>
                <a:cs typeface="Times New Roman" panose="02020603050405020304" pitchFamily="18" charset="0"/>
              </a:rPr>
              <a:t>指向手法</a:t>
            </a:r>
            <a:r>
              <a:rPr lang="en-US" altLang="zh-CN" sz="2000" b="1" kern="100">
                <a:solidFill>
                  <a:srgbClr val="FF0000"/>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000" b="1" kern="100">
                <a:solidFill>
                  <a:srgbClr val="FF0000"/>
                </a:solidFill>
                <a:latin typeface="Times New Roman" panose="02020603050405020304" pitchFamily="18" charset="0"/>
                <a:ea typeface="仿宋_GB2312" panose="02010609030101010101" pitchFamily="49" charset="-122"/>
                <a:cs typeface="Times New Roman" panose="02020603050405020304" pitchFamily="18" charset="0"/>
              </a:rPr>
              <a:t>情节技巧</a:t>
            </a:r>
            <a:r>
              <a:rPr lang="en-US" altLang="zh-CN" sz="2000" b="1" kern="100">
                <a:solidFill>
                  <a:srgbClr val="FF0000"/>
                </a:solidFill>
                <a:latin typeface="Times New Roman" panose="02020603050405020304" pitchFamily="18" charset="0"/>
                <a:ea typeface="仿宋_GB2312" panose="02010609030101010101" pitchFamily="49" charset="-122"/>
                <a:cs typeface="Courier New" panose="02070309020205020404" pitchFamily="49" charset="0"/>
              </a:rPr>
              <a:t>)</a:t>
            </a:r>
            <a:r>
              <a:rPr lang="zh-CN" altLang="zh-CN" sz="2000" b="1" kern="100">
                <a:solidFill>
                  <a:srgbClr val="FF0000"/>
                </a:solidFill>
                <a:latin typeface="Times New Roman" panose="02020603050405020304" pitchFamily="18" charset="0"/>
                <a:ea typeface="仿宋_GB2312" panose="02010609030101010101" pitchFamily="49"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因前文设置的伏笔若有若无</a:t>
            </a: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掀锅盖</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不记得细节</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忘了味道</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等</a:t>
            </a: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，让结尾呈现出某种魔幻色彩。</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sz="2000" b="1" kern="100">
                <a:solidFill>
                  <a:srgbClr val="FF0000"/>
                </a:solidFill>
                <a:latin typeface="Times New Roman" panose="02020603050405020304" pitchFamily="18" charset="0"/>
                <a:ea typeface="仿宋_GB2312" panose="02010609030101010101" pitchFamily="49" charset="-122"/>
                <a:cs typeface="Courier New" panose="02070309020205020404" pitchFamily="49" charset="0"/>
              </a:rPr>
              <a:t>(3)</a:t>
            </a:r>
            <a:r>
              <a:rPr lang="zh-CN" altLang="zh-CN" sz="2000" b="1" kern="100">
                <a:solidFill>
                  <a:srgbClr val="FF0000"/>
                </a:solidFill>
                <a:latin typeface="Times New Roman" panose="02020603050405020304" pitchFamily="18" charset="0"/>
                <a:ea typeface="仿宋_GB2312" panose="02010609030101010101" pitchFamily="49" charset="-122"/>
                <a:cs typeface="Times New Roman" panose="02020603050405020304" pitchFamily="18" charset="0"/>
              </a:rPr>
              <a:t>指向读者：</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结尾情节安排表明</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鱼未入汤</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，诡异之处有深意，引发读者对</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美味</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意蕴作深度的思考与探究。</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sz="2000" b="1" kern="100">
                <a:solidFill>
                  <a:srgbClr val="FF0000"/>
                </a:solidFill>
                <a:latin typeface="Times New Roman" panose="02020603050405020304" pitchFamily="18" charset="0"/>
                <a:ea typeface="仿宋_GB2312" panose="02010609030101010101" pitchFamily="49" charset="-122"/>
                <a:cs typeface="Courier New" panose="02070309020205020404" pitchFamily="49" charset="0"/>
              </a:rPr>
              <a:t>(4)</a:t>
            </a:r>
            <a:r>
              <a:rPr lang="zh-CN" altLang="zh-CN" sz="2000" b="1" kern="100">
                <a:solidFill>
                  <a:srgbClr val="FF0000"/>
                </a:solidFill>
                <a:latin typeface="Times New Roman" panose="02020603050405020304" pitchFamily="18" charset="0"/>
                <a:ea typeface="仿宋_GB2312" panose="02010609030101010101" pitchFamily="49" charset="-122"/>
                <a:cs typeface="Times New Roman" panose="02020603050405020304" pitchFamily="18" charset="0"/>
              </a:rPr>
              <a:t>指向标题：</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结尾提示了</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美味</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的含义有表里两层，与标题</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一种美味</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构成呼应。</a:t>
            </a:r>
            <a:endParaRPr lang="zh-CN" altLang="zh-CN" sz="2000" b="1" kern="100">
              <a:effectLst/>
              <a:latin typeface="Times New Roman" panose="02020603050405020304" pitchFamily="18" charset="0"/>
              <a:ea typeface="仿宋_GB2312" panose="02010609030101010101" pitchFamily="49"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70840" y="172085"/>
            <a:ext cx="7628890" cy="6369685"/>
          </a:xfrm>
          <a:prstGeom prst="rect">
            <a:avLst/>
          </a:prstGeom>
        </p:spPr>
        <p:txBody>
          <a:bodyPr wrap="square">
            <a:spAutoFit/>
          </a:bodyPr>
          <a:lstStyle/>
          <a:p>
            <a:pPr indent="370840" algn="ctr">
              <a:lnSpc>
                <a:spcPct val="200000"/>
              </a:lnSpc>
              <a:spcAft>
                <a:spcPct val="0"/>
              </a:spcAft>
              <a:tabLst>
                <a:tab pos="2250440"/>
              </a:tabLst>
            </a:pPr>
            <a:r>
              <a:rPr lang="zh-CN" altLang="zh-CN" b="1" kern="100">
                <a:solidFill>
                  <a:srgbClr val="C00000"/>
                </a:solidFill>
                <a:latin typeface="黑体" panose="02010609060101010101" charset="-122"/>
                <a:ea typeface="黑体" panose="02010609060101010101" charset="-122"/>
                <a:cs typeface="黑体" panose="02010609060101010101" charset="-122"/>
              </a:rPr>
              <a:t>小说</a:t>
            </a:r>
            <a:r>
              <a:rPr lang="en-US" altLang="zh-CN" b="1" kern="100">
                <a:solidFill>
                  <a:srgbClr val="C00000"/>
                </a:solidFill>
                <a:latin typeface="黑体" panose="02010609060101010101" charset="-122"/>
                <a:ea typeface="黑体" panose="02010609060101010101" charset="-122"/>
                <a:cs typeface="黑体" panose="02010609060101010101" charset="-122"/>
              </a:rPr>
              <a:t>“6</a:t>
            </a:r>
            <a:r>
              <a:rPr lang="zh-CN" altLang="zh-CN" b="1" kern="100">
                <a:solidFill>
                  <a:srgbClr val="C00000"/>
                </a:solidFill>
                <a:latin typeface="黑体" panose="02010609060101010101" charset="-122"/>
                <a:ea typeface="黑体" panose="02010609060101010101" charset="-122"/>
                <a:cs typeface="黑体" panose="02010609060101010101" charset="-122"/>
              </a:rPr>
              <a:t>＋</a:t>
            </a:r>
            <a:r>
              <a:rPr lang="en-US" altLang="zh-CN" b="1" kern="100">
                <a:solidFill>
                  <a:srgbClr val="C00000"/>
                </a:solidFill>
                <a:latin typeface="黑体" panose="02010609060101010101" charset="-122"/>
                <a:ea typeface="黑体" panose="02010609060101010101" charset="-122"/>
                <a:cs typeface="黑体" panose="02010609060101010101" charset="-122"/>
              </a:rPr>
              <a:t>1”</a:t>
            </a:r>
            <a:r>
              <a:rPr lang="zh-CN" altLang="zh-CN" b="1" kern="100">
                <a:solidFill>
                  <a:srgbClr val="C00000"/>
                </a:solidFill>
                <a:latin typeface="黑体" panose="02010609060101010101" charset="-122"/>
                <a:ea typeface="黑体" panose="02010609060101010101" charset="-122"/>
                <a:cs typeface="黑体" panose="02010609060101010101" charset="-122"/>
              </a:rPr>
              <a:t>答题法的使用</a:t>
            </a:r>
            <a:endParaRPr lang="zh-CN" altLang="zh-CN" sz="1000" b="1" kern="100">
              <a:solidFill>
                <a:srgbClr val="C00000"/>
              </a:solidFill>
              <a:latin typeface="黑体" panose="02010609060101010101" charset="-122"/>
              <a:ea typeface="黑体" panose="02010609060101010101" charset="-122"/>
              <a:cs typeface="黑体" panose="02010609060101010101" charset="-122"/>
            </a:endParaRPr>
          </a:p>
          <a:p>
            <a:pPr indent="370840" algn="just">
              <a:lnSpc>
                <a:spcPct val="200000"/>
              </a:lnSpc>
              <a:spcAft>
                <a:spcPct val="0"/>
              </a:spcAft>
              <a:tabLst>
                <a:tab pos="2250440"/>
              </a:tabLst>
            </a:pPr>
            <a:r>
              <a:rPr lang="zh-CN" altLang="zh-CN" sz="2000" b="1" kern="100">
                <a:latin typeface="楷体" panose="02010609060101010101" pitchFamily="49" charset="-122"/>
                <a:ea typeface="楷体" panose="02010609060101010101" pitchFamily="49" charset="-122"/>
                <a:cs typeface="楷体" panose="02010609060101010101" pitchFamily="49" charset="-122"/>
              </a:rPr>
              <a:t>小说</a:t>
            </a:r>
            <a:r>
              <a:rPr lang="en-US" altLang="zh-CN" sz="2000" b="1" kern="100">
                <a:latin typeface="楷体" panose="02010609060101010101" pitchFamily="49" charset="-122"/>
                <a:ea typeface="楷体" panose="02010609060101010101" pitchFamily="49" charset="-122"/>
                <a:cs typeface="楷体" panose="02010609060101010101" pitchFamily="49" charset="-122"/>
              </a:rPr>
              <a:t>“6</a:t>
            </a:r>
            <a:r>
              <a:rPr lang="zh-CN" altLang="zh-CN" sz="2000" b="1" kern="100">
                <a:latin typeface="楷体" panose="02010609060101010101" pitchFamily="49" charset="-122"/>
                <a:ea typeface="楷体" panose="02010609060101010101" pitchFamily="49" charset="-122"/>
                <a:cs typeface="楷体" panose="02010609060101010101" pitchFamily="49" charset="-122"/>
              </a:rPr>
              <a:t>＋</a:t>
            </a:r>
            <a:r>
              <a:rPr lang="en-US" altLang="zh-CN" sz="2000" b="1" kern="100">
                <a:latin typeface="楷体" panose="02010609060101010101" pitchFamily="49" charset="-122"/>
                <a:ea typeface="楷体" panose="02010609060101010101" pitchFamily="49" charset="-122"/>
                <a:cs typeface="楷体" panose="02010609060101010101" pitchFamily="49" charset="-122"/>
              </a:rPr>
              <a:t>1”</a:t>
            </a:r>
            <a:r>
              <a:rPr lang="zh-CN" altLang="zh-CN" sz="2000" b="1" kern="100">
                <a:latin typeface="楷体" panose="02010609060101010101" pitchFamily="49" charset="-122"/>
                <a:ea typeface="楷体" panose="02010609060101010101" pitchFamily="49" charset="-122"/>
                <a:cs typeface="楷体" panose="02010609060101010101" pitchFamily="49" charset="-122"/>
              </a:rPr>
              <a:t>答题法在一定程度上反映了小说阅读的规律和答题特点，应该成为我们答题时主要思考的角度与方向，甚至说融进我们答题的血脉中。</a:t>
            </a:r>
            <a:endParaRPr lang="zh-CN" altLang="zh-CN" sz="900" b="1" kern="100">
              <a:latin typeface="楷体" panose="02010609060101010101" pitchFamily="49" charset="-122"/>
              <a:ea typeface="楷体" panose="02010609060101010101" pitchFamily="49" charset="-122"/>
              <a:cs typeface="楷体" panose="02010609060101010101" pitchFamily="49" charset="-122"/>
            </a:endParaRPr>
          </a:p>
          <a:p>
            <a:pPr indent="370840" algn="just">
              <a:lnSpc>
                <a:spcPct val="200000"/>
              </a:lnSpc>
              <a:spcAft>
                <a:spcPct val="0"/>
              </a:spcAft>
              <a:tabLst>
                <a:tab pos="2250440"/>
              </a:tabLst>
            </a:pPr>
            <a:r>
              <a:rPr lang="zh-CN" altLang="zh-CN" sz="2000" b="1" kern="100">
                <a:latin typeface="楷体" panose="02010609060101010101" pitchFamily="49" charset="-122"/>
                <a:ea typeface="楷体" panose="02010609060101010101" pitchFamily="49" charset="-122"/>
                <a:cs typeface="楷体" panose="02010609060101010101" pitchFamily="49" charset="-122"/>
                <a:sym typeface="+mn-ea"/>
              </a:rPr>
              <a:t>这种</a:t>
            </a:r>
            <a:r>
              <a:rPr lang="en-US" altLang="zh-CN" sz="2000" b="1" kern="100">
                <a:latin typeface="楷体" panose="02010609060101010101" pitchFamily="49" charset="-122"/>
                <a:ea typeface="楷体" panose="02010609060101010101" pitchFamily="49" charset="-122"/>
                <a:cs typeface="楷体" panose="02010609060101010101" pitchFamily="49" charset="-122"/>
                <a:sym typeface="+mn-ea"/>
              </a:rPr>
              <a:t>“6</a:t>
            </a:r>
            <a:r>
              <a:rPr lang="zh-CN" altLang="zh-CN" sz="2000" b="1" kern="10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000" b="1" kern="100">
                <a:latin typeface="楷体" panose="02010609060101010101" pitchFamily="49" charset="-122"/>
                <a:ea typeface="楷体" panose="02010609060101010101" pitchFamily="49" charset="-122"/>
                <a:cs typeface="楷体" panose="02010609060101010101" pitchFamily="49" charset="-122"/>
                <a:sym typeface="+mn-ea"/>
              </a:rPr>
              <a:t>1”</a:t>
            </a:r>
            <a:r>
              <a:rPr lang="zh-CN" altLang="zh-CN" sz="2000" b="1" kern="100">
                <a:latin typeface="楷体" panose="02010609060101010101" pitchFamily="49" charset="-122"/>
                <a:ea typeface="楷体" panose="02010609060101010101" pitchFamily="49" charset="-122"/>
                <a:cs typeface="楷体" panose="02010609060101010101" pitchFamily="49" charset="-122"/>
                <a:sym typeface="+mn-ea"/>
              </a:rPr>
              <a:t>答题法在针对具体题目时，要素组合相对灵活</a:t>
            </a:r>
            <a:endParaRPr lang="zh-CN" altLang="zh-CN" sz="2000" b="1" kern="100">
              <a:latin typeface="楷体" panose="02010609060101010101" pitchFamily="49" charset="-122"/>
              <a:ea typeface="楷体" panose="02010609060101010101" pitchFamily="49" charset="-122"/>
              <a:cs typeface="楷体" panose="02010609060101010101" pitchFamily="49" charset="-122"/>
            </a:endParaRPr>
          </a:p>
          <a:p>
            <a:pPr indent="370840" algn="just">
              <a:lnSpc>
                <a:spcPct val="200000"/>
              </a:lnSpc>
              <a:spcAft>
                <a:spcPct val="0"/>
              </a:spcAft>
              <a:tabLst>
                <a:tab pos="2250440"/>
              </a:tabLst>
            </a:pPr>
            <a:r>
              <a:rPr lang="en-US" altLang="zh-CN" sz="2000" b="1" kern="1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“3</a:t>
            </a:r>
            <a:r>
              <a:rPr lang="zh-CN" altLang="zh-CN" sz="2000" b="1" kern="1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000" b="1" kern="1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1”</a:t>
            </a:r>
            <a:r>
              <a:rPr lang="zh-CN" altLang="zh-CN" sz="2000" b="1" kern="1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组合：</a:t>
            </a:r>
            <a:r>
              <a:rPr lang="zh-CN" altLang="zh-CN" sz="2000" b="1" kern="100">
                <a:latin typeface="楷体" panose="02010609060101010101" pitchFamily="49" charset="-122"/>
                <a:ea typeface="楷体" panose="02010609060101010101" pitchFamily="49" charset="-122"/>
                <a:cs typeface="楷体" panose="02010609060101010101" pitchFamily="49" charset="-122"/>
                <a:sym typeface="+mn-ea"/>
              </a:rPr>
              <a:t>情节＋人物＋标题</a:t>
            </a:r>
            <a:r>
              <a:rPr lang="en-US" altLang="zh-CN" sz="2000"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000" b="1" kern="100">
                <a:latin typeface="楷体" panose="02010609060101010101" pitchFamily="49" charset="-122"/>
                <a:ea typeface="楷体" panose="02010609060101010101" pitchFamily="49" charset="-122"/>
                <a:cs typeface="楷体" panose="02010609060101010101" pitchFamily="49" charset="-122"/>
                <a:sym typeface="+mn-ea"/>
              </a:rPr>
              <a:t>主题</a:t>
            </a:r>
            <a:endParaRPr lang="zh-CN" altLang="zh-CN" sz="2000" b="1" kern="100">
              <a:latin typeface="楷体" panose="02010609060101010101" pitchFamily="49" charset="-122"/>
              <a:ea typeface="楷体" panose="02010609060101010101" pitchFamily="49" charset="-122"/>
              <a:cs typeface="楷体" panose="02010609060101010101" pitchFamily="49" charset="-122"/>
            </a:endParaRPr>
          </a:p>
          <a:p>
            <a:pPr indent="370840" algn="just">
              <a:lnSpc>
                <a:spcPct val="200000"/>
              </a:lnSpc>
              <a:spcAft>
                <a:spcPct val="0"/>
              </a:spcAft>
              <a:tabLst>
                <a:tab pos="2250440"/>
              </a:tabLst>
            </a:pPr>
            <a:r>
              <a:rPr lang="en-US" altLang="zh-CN" sz="2000" b="1" kern="1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“4</a:t>
            </a:r>
            <a:r>
              <a:rPr lang="zh-CN" altLang="zh-CN" sz="2000" b="1" kern="1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000" b="1" kern="1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1”</a:t>
            </a:r>
            <a:r>
              <a:rPr lang="zh-CN" altLang="zh-CN" sz="2000" b="1" kern="1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组合：</a:t>
            </a:r>
            <a:r>
              <a:rPr lang="zh-CN" altLang="zh-CN" sz="2000" b="1" kern="100">
                <a:latin typeface="楷体" panose="02010609060101010101" pitchFamily="49" charset="-122"/>
                <a:ea typeface="楷体" panose="02010609060101010101" pitchFamily="49" charset="-122"/>
                <a:cs typeface="楷体" panose="02010609060101010101" pitchFamily="49" charset="-122"/>
                <a:sym typeface="+mn-ea"/>
              </a:rPr>
              <a:t>情节＋人物＋环境＋手法</a:t>
            </a:r>
            <a:r>
              <a:rPr lang="en-US" altLang="zh-CN" sz="2000"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000" b="1" kern="100">
                <a:latin typeface="楷体" panose="02010609060101010101" pitchFamily="49" charset="-122"/>
                <a:ea typeface="楷体" panose="02010609060101010101" pitchFamily="49" charset="-122"/>
                <a:cs typeface="楷体" panose="02010609060101010101" pitchFamily="49" charset="-122"/>
                <a:sym typeface="+mn-ea"/>
              </a:rPr>
              <a:t>效果</a:t>
            </a:r>
            <a:r>
              <a:rPr lang="en-US" altLang="zh-CN" sz="2000"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000" b="1" kern="100">
                <a:latin typeface="楷体" panose="02010609060101010101" pitchFamily="49" charset="-122"/>
                <a:ea typeface="楷体" panose="02010609060101010101" pitchFamily="49" charset="-122"/>
                <a:cs typeface="楷体" panose="02010609060101010101" pitchFamily="49" charset="-122"/>
                <a:sym typeface="+mn-ea"/>
              </a:rPr>
              <a:t>主题</a:t>
            </a:r>
            <a:endParaRPr lang="zh-CN" altLang="zh-CN" sz="2000" b="1" kern="100">
              <a:latin typeface="楷体" panose="02010609060101010101" pitchFamily="49" charset="-122"/>
              <a:ea typeface="楷体" panose="02010609060101010101" pitchFamily="49" charset="-122"/>
              <a:cs typeface="楷体" panose="02010609060101010101" pitchFamily="49" charset="-122"/>
            </a:endParaRPr>
          </a:p>
          <a:p>
            <a:pPr indent="370840" algn="just">
              <a:lnSpc>
                <a:spcPct val="200000"/>
              </a:lnSpc>
              <a:spcAft>
                <a:spcPct val="0"/>
              </a:spcAft>
              <a:tabLst>
                <a:tab pos="2250440"/>
              </a:tabLst>
            </a:pPr>
            <a:r>
              <a:rPr lang="en-US" altLang="zh-CN" sz="2000" b="1" kern="1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“5</a:t>
            </a:r>
            <a:r>
              <a:rPr lang="zh-CN" altLang="zh-CN" sz="2000" b="1" kern="1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000" b="1" kern="1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1”</a:t>
            </a:r>
            <a:r>
              <a:rPr lang="zh-CN" altLang="zh-CN" sz="2000" b="1" kern="1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组合、</a:t>
            </a:r>
            <a:r>
              <a:rPr lang="en-US" altLang="zh-CN" sz="2000" b="1" kern="1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“6</a:t>
            </a:r>
            <a:r>
              <a:rPr lang="zh-CN" altLang="zh-CN" sz="2000" b="1" kern="1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000" b="1" kern="1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1”</a:t>
            </a:r>
            <a:r>
              <a:rPr lang="zh-CN" altLang="zh-CN" sz="2000" b="1" kern="1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组合、</a:t>
            </a:r>
            <a:r>
              <a:rPr lang="en-US" altLang="zh-CN" sz="2000" b="1" kern="1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“7</a:t>
            </a:r>
            <a:r>
              <a:rPr lang="zh-CN" altLang="zh-CN" sz="2000" b="1" kern="1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000" b="1" kern="10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1”</a:t>
            </a:r>
            <a:r>
              <a:rPr lang="zh-CN" altLang="zh-CN" sz="2000" b="1" kern="100">
                <a:latin typeface="楷体" panose="02010609060101010101" pitchFamily="49" charset="-122"/>
                <a:ea typeface="楷体" panose="02010609060101010101" pitchFamily="49" charset="-122"/>
                <a:cs typeface="楷体" panose="02010609060101010101" pitchFamily="49" charset="-122"/>
                <a:sym typeface="+mn-ea"/>
              </a:rPr>
              <a:t>组合等多种组合模式。</a:t>
            </a:r>
            <a:endParaRPr lang="zh-CN" altLang="zh-CN" sz="2000" b="1" kern="100">
              <a:latin typeface="楷体" panose="02010609060101010101" pitchFamily="49" charset="-122"/>
              <a:ea typeface="楷体" panose="02010609060101010101" pitchFamily="49" charset="-122"/>
              <a:cs typeface="楷体" panose="02010609060101010101" pitchFamily="49" charset="-122"/>
            </a:endParaRPr>
          </a:p>
          <a:p>
            <a:pPr indent="370840" algn="just">
              <a:lnSpc>
                <a:spcPct val="200000"/>
              </a:lnSpc>
              <a:spcAft>
                <a:spcPct val="0"/>
              </a:spcAft>
              <a:tabLst>
                <a:tab pos="2250440"/>
              </a:tabLst>
            </a:pPr>
            <a:r>
              <a:rPr lang="zh-CN" altLang="zh-CN" sz="2000" b="1" kern="100">
                <a:latin typeface="楷体" panose="02010609060101010101" pitchFamily="49" charset="-122"/>
                <a:ea typeface="楷体" panose="02010609060101010101" pitchFamily="49" charset="-122"/>
                <a:cs typeface="楷体" panose="02010609060101010101" pitchFamily="49" charset="-122"/>
                <a:sym typeface="+mn-ea"/>
              </a:rPr>
              <a:t>这种</a:t>
            </a:r>
            <a:r>
              <a:rPr lang="en-US" altLang="zh-CN" sz="2000" b="1" kern="100">
                <a:latin typeface="楷体" panose="02010609060101010101" pitchFamily="49" charset="-122"/>
                <a:ea typeface="楷体" panose="02010609060101010101" pitchFamily="49" charset="-122"/>
                <a:cs typeface="楷体" panose="02010609060101010101" pitchFamily="49" charset="-122"/>
                <a:sym typeface="+mn-ea"/>
              </a:rPr>
              <a:t>“6</a:t>
            </a:r>
            <a:r>
              <a:rPr lang="zh-CN" altLang="zh-CN" sz="2000" b="1" kern="10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000" b="1" kern="100">
                <a:latin typeface="楷体" panose="02010609060101010101" pitchFamily="49" charset="-122"/>
                <a:ea typeface="楷体" panose="02010609060101010101" pitchFamily="49" charset="-122"/>
                <a:cs typeface="楷体" panose="02010609060101010101" pitchFamily="49" charset="-122"/>
                <a:sym typeface="+mn-ea"/>
              </a:rPr>
              <a:t>1”</a:t>
            </a:r>
            <a:r>
              <a:rPr lang="zh-CN" altLang="zh-CN" sz="2000" b="1" kern="100">
                <a:latin typeface="楷体" panose="02010609060101010101" pitchFamily="49" charset="-122"/>
                <a:ea typeface="楷体" panose="02010609060101010101" pitchFamily="49" charset="-122"/>
                <a:cs typeface="楷体" panose="02010609060101010101" pitchFamily="49" charset="-122"/>
                <a:sym typeface="+mn-ea"/>
              </a:rPr>
              <a:t>答题法的思维核心是抓住小说内部诸要素的相互关系以及与外部</a:t>
            </a:r>
            <a:r>
              <a:rPr lang="en-US" altLang="zh-CN" sz="2000"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000" b="1" kern="100">
                <a:latin typeface="楷体" panose="02010609060101010101" pitchFamily="49" charset="-122"/>
                <a:ea typeface="楷体" panose="02010609060101010101" pitchFamily="49" charset="-122"/>
                <a:cs typeface="楷体" panose="02010609060101010101" pitchFamily="49" charset="-122"/>
                <a:sym typeface="+mn-ea"/>
              </a:rPr>
              <a:t>读者</a:t>
            </a:r>
            <a:r>
              <a:rPr lang="en-US" altLang="zh-CN" sz="2000" b="1"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000" b="1" kern="100">
                <a:latin typeface="楷体" panose="02010609060101010101" pitchFamily="49" charset="-122"/>
                <a:ea typeface="楷体" panose="02010609060101010101" pitchFamily="49" charset="-122"/>
                <a:cs typeface="楷体" panose="02010609060101010101" pitchFamily="49" charset="-122"/>
                <a:sym typeface="+mn-ea"/>
              </a:rPr>
              <a:t>的联系，是一种联系性、整体性思维方式。</a:t>
            </a:r>
            <a:endParaRPr lang="zh-CN" altLang="zh-CN" sz="2000" b="1" kern="100" smtClean="0">
              <a:effectLst/>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2" name="图片 1"/>
          <p:cNvPicPr>
            <a:picLocks noChangeAspect="1"/>
          </p:cNvPicPr>
          <p:nvPr/>
        </p:nvPicPr>
        <p:blipFill>
          <a:blip r:embed="rId2"/>
          <a:stretch>
            <a:fillRect/>
          </a:stretch>
        </p:blipFill>
        <p:spPr>
          <a:xfrm>
            <a:off x="8327390" y="765810"/>
            <a:ext cx="3581400" cy="5562600"/>
          </a:xfrm>
          <a:prstGeom prst="rect">
            <a:avLst/>
          </a:prstGeom>
        </p:spPr>
      </p:pic>
      <p:pic>
        <p:nvPicPr>
          <p:cNvPr id="4" name="New picture"/>
          <p:cNvPicPr/>
          <p:nvPr/>
        </p:nvPicPr>
        <p:blipFill>
          <a:blip r:embed="rId3"/>
          <a:stretch>
            <a:fillRect/>
          </a:stretch>
        </p:blipFill>
        <p:spPr>
          <a:xfrm>
            <a:off x="12153900" y="11366500"/>
            <a:ext cx="355600" cy="2540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270635" y="189230"/>
            <a:ext cx="8034020" cy="6323965"/>
          </a:xfrm>
          <a:prstGeom prst="rect">
            <a:avLst/>
          </a:prstGeom>
        </p:spPr>
        <p:txBody>
          <a:bodyPr wrap="square">
            <a:spAutoFit/>
          </a:bodyPr>
          <a:lstStyle/>
          <a:p>
            <a:pPr algn="ctr">
              <a:lnSpc>
                <a:spcPct val="150000"/>
              </a:lnSpc>
              <a:spcAft>
                <a:spcPct val="0"/>
              </a:spcAft>
              <a:tabLst>
                <a:tab pos="2250440"/>
              </a:tabLst>
            </a:pPr>
            <a:r>
              <a:rPr lang="zh-CN" altLang="zh-CN" sz="900" b="1"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大师（节选）</a:t>
            </a:r>
            <a:r>
              <a:rPr lang="en-US" altLang="zh-CN" sz="900" b="1" kern="100">
                <a:solidFill>
                  <a:srgbClr val="C00000"/>
                </a:solidFill>
                <a:latin typeface="Times New Roman" panose="02020603050405020304" pitchFamily="18" charset="0"/>
                <a:ea typeface="微软雅黑" panose="020b0503020204020204" charset="-122"/>
                <a:cs typeface="Times New Roman" panose="02020603050405020304" pitchFamily="18" charset="0"/>
              </a:rPr>
              <a:t>   </a:t>
            </a:r>
            <a:r>
              <a:rPr lang="zh-CN" altLang="zh-CN" sz="900" b="1"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双雪涛</a:t>
            </a:r>
            <a:endParaRPr lang="zh-CN" altLang="zh-CN" sz="900" b="1" kern="100">
              <a:solidFill>
                <a:srgbClr val="0000FF"/>
              </a:solidFill>
              <a:latin typeface="Times New Roman" panose="02020603050405020304" pitchFamily="18" charset="0"/>
              <a:ea typeface="微软雅黑" panose="020b0503020204020204" charset="-122"/>
              <a:cs typeface="Times New Roman" panose="02020603050405020304" pitchFamily="18" charset="0"/>
            </a:endParaRPr>
          </a:p>
          <a:p>
            <a:pPr algn="l">
              <a:lnSpc>
                <a:spcPct val="150000"/>
              </a:lnSpc>
              <a:spcAft>
                <a:spcPct val="0"/>
              </a:spcAft>
              <a:tabLst>
                <a:tab pos="2250440"/>
              </a:tabLst>
            </a:pPr>
            <a:r>
              <a:rPr lang="zh-CN" altLang="zh-CN" sz="9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母亲还在的时候，我就跟着父亲出去下棋，父亲走在前面，我在后面给背着板凳。母亲常说：儿子，你也不学好，让你妈还活不活？我说：妈，作业也写完了，去看大人玩，算个什么事儿啊。你好好活着。就背上板凳跟着父亲走。父亲从不邀我，也不撵我，愿意跟着走就走，不跟着也不等，自己拿起板凳放在自行车后座，骑上车走。只是看了两年，父亲的棋路还没看懂，大树下，修车摊，西瓜摊，公园里，看父亲下棋，大多是赢，有时也输，一般都输在最后一盘。终于有一天，我好像明白了一些，回家的路上，下起了雪，我把板凳抱在怀里，肩膀靠着父亲的后背。我说：爸，最后一盘你那个“仕”支得有毛病。到了家，父亲拿出象棋，说：咱俩来三盘，不能缓棋，否则不下。那次我输了个痛快，每一盘棋都没有超过十五分钟，我心中所想好像全被父亲洞悉，而父亲看起来的闲手全都藏着后续的手段，每个棋子底下好像都藏着一个刺客。父亲说：现在来看，附近的马路棋都赢不了你，但你还是个臭棋，奇臭无比。今天教你仕的用法。</a:t>
            </a:r>
          </a:p>
          <a:p>
            <a:pPr algn="l">
              <a:lnSpc>
                <a:spcPct val="150000"/>
              </a:lnSpc>
              <a:spcAft>
                <a:spcPct val="0"/>
              </a:spcAft>
              <a:tabLst>
                <a:tab pos="2250440"/>
              </a:tabLst>
            </a:pPr>
            <a:r>
              <a:rPr lang="zh-CN" altLang="zh-CN" sz="9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现在我回想起来，那个夜晚特别长。</a:t>
            </a:r>
          </a:p>
          <a:p>
            <a:pPr algn="l">
              <a:lnSpc>
                <a:spcPct val="150000"/>
              </a:lnSpc>
              <a:spcAft>
                <a:spcPct val="0"/>
              </a:spcAft>
              <a:tabLst>
                <a:tab pos="2250440"/>
              </a:tabLst>
            </a:pPr>
            <a:r>
              <a:rPr lang="zh-CN" altLang="zh-CN" sz="9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从那以后出去，背上了两个板凳。我十一岁的时候，有人从新民来找父亲下棋。那人坐了两个小时的长途车，到父亲常去的大树底下找他。“黑毛大哥，在新民听过你棋好，来找你学学。”那人戴着个眼镜，看上去不到三十岁，穿着白色的衬衫，汗把衬衫的领子浸黄了，用一块手帕不停地擦着汗。</a:t>
            </a:r>
          </a:p>
          <a:p>
            <a:pPr algn="l">
              <a:lnSpc>
                <a:spcPct val="150000"/>
              </a:lnSpc>
              <a:spcAft>
                <a:spcPct val="0"/>
              </a:spcAft>
              <a:tabLst>
                <a:tab pos="2250440"/>
              </a:tabLst>
            </a:pPr>
            <a:r>
              <a:rPr lang="zh-CN" altLang="zh-CN" sz="9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眼镜不是第一个。从各个地方来找父亲下棋的人很多，高矮胖瘦，头发白的黑的，西装革履，背着蟑螂药上面写着“蟑螂不死，我死”的，什么样子的都有。有的找到棋摊，有的径直找到家里。找到家里的，父亲推开一条门缝，说：辛苦辛苦，咱外面说。然后换身衣服出去。一般都是下三盘棋，都是两胜一负，最后一盘输了。有的人下完之后说：知道了，还差三十年。然后握了握父亲的手走了。有的说：如果那一盘那一步走对了，输的是你，我们再来。父亲摆摆手说：说好了三盘，不能再下了。不行，对方说，我们来挂点东西。挂，就是赌。所谓棋手，无论是入流的还是不入流的，都有人愿意挂，小到烟酒，大到房子、金子和存款，一句话就订了约的有，找个证人签字画押的也有。父亲说：朋友，远道而来别的话不多说了，我从不在棋上挂东西，你这么说，以后我们也不能再下了，刚才那三盘棋算你赢，你就去说，赢了黑毛。说完父亲就站起来走。还有的人，下完棋，不走，要拜父亲当师傅，有的第二天还拎着鱼来，父亲不收，说自己的棋，下可以，教不了人，瞧得起我就当个朋友，师徒的事儿就说远了。</a:t>
            </a:r>
          </a:p>
          <a:p>
            <a:pPr algn="l">
              <a:lnSpc>
                <a:spcPct val="150000"/>
              </a:lnSpc>
              <a:spcAft>
                <a:spcPct val="0"/>
              </a:spcAft>
              <a:tabLst>
                <a:tab pos="2250440"/>
              </a:tabLst>
            </a:pPr>
            <a:r>
              <a:rPr lang="zh-CN" altLang="zh-CN" sz="9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那天眼镜等到父亲，拿手帕擦着汗，说要下棋，旁边的人渐渐围过。父亲坐在板凳上，树上的叶子哗啦哗啦地响，他指着自己的脑袋说：老了，酒又伤脑子，不下了。那年父亲四十岁，身上穿着我的校服，胡须长了满脸，比以前更瘦，同时期下岗的人，有的人已经做生意发达了，他却变成一个每天喝两顿散白酒，在地上捡烟蒂抽的人，话也比过去少多了，只是终日在棋摊泡着，确实如他所说，半年来只是坐在板凳上看，不怎么出声，更不下场下棋。</a:t>
            </a:r>
          </a:p>
          <a:p>
            <a:pPr algn="l">
              <a:lnSpc>
                <a:spcPct val="150000"/>
              </a:lnSpc>
              <a:spcAft>
                <a:spcPct val="0"/>
              </a:spcAft>
              <a:tabLst>
                <a:tab pos="2250440"/>
              </a:tabLst>
            </a:pPr>
            <a:r>
              <a:rPr lang="zh-CN" altLang="zh-CN" sz="9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眼镜松开一个纽扣说：我扔下学生，坐了两小时汽车，又走了不少路，打听了不少人，可是你不下了。父亲说：是，脑袋坏了，下也没什么用。眼镜用手帕擦着汗，看着围着的人，笑了笑，说：如果新民有人能和我下，我不会来的。父亲想了想，指着我说：朋友，如果你觉得白来了的话，可以和他下。眼镜看了看我，说：你儿子？父亲说：是。眼镜在眼镜后面眨了眨眼，说：你什么意思？父亲说：他的棋是我教的，你可以看看路子，没别的意思，现在回去也行，我不下了。脑子坏了。眼镜又看了看我，用手摸了摸我的脑袋说：你几岁了？我说：十一。他说：你的棋是你爸教的？我说：教过一次，教过仕的用法。大伙儿笑了。眼镜也笑了，说：行嘞，我让你一匹马吧。我说：别了，平下吧，才算有输赢。大伙儿又笑了。眼镜蹲下，我把板凳拉过去，把棋子摆上。到了残局，我一车领双兵，他马炮单兵缺仕象，被我三车闹仕赢了。眼镜站起来，从兜里掏出一支钢笔放在我手上，说：收着吧，自己买点钢笔水，可以记点东西。父亲说：钢笔你拿回去，他有笔。我们下棋是下棋。眼镜看了看父亲，把钢笔重新放进兜里，走了。</a:t>
            </a:r>
          </a:p>
          <a:p>
            <a:pPr algn="l">
              <a:lnSpc>
                <a:spcPct val="150000"/>
              </a:lnSpc>
              <a:spcAft>
                <a:spcPct val="0"/>
              </a:spcAft>
              <a:tabLst>
                <a:tab pos="2250440"/>
              </a:tabLst>
            </a:pPr>
            <a:r>
              <a:rPr lang="zh-CN" altLang="zh-CN" sz="9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回家的路上，我在后座上想着那支钢笔，问：爸，你真不下了？父亲说：不下了，说过的话当然是真的。又说，你这棋啊，走得太软，应该速胜，不过这样也没什么不好。在学校不要下棋，能分得开吗？我说：能，是个玩嘛。父亲没说话，继续骑车了。</a:t>
            </a:r>
          </a:p>
        </p:txBody>
      </p:sp>
      <p:sp>
        <p:nvSpPr>
          <p:cNvPr id="4" name="文本框 3"/>
          <p:cNvSpPr txBox="1"/>
          <p:nvPr/>
        </p:nvSpPr>
        <p:spPr>
          <a:xfrm>
            <a:off x="478155" y="1845945"/>
            <a:ext cx="540385" cy="3322955"/>
          </a:xfrm>
          <a:prstGeom prst="rect">
            <a:avLst/>
          </a:prstGeom>
          <a:noFill/>
        </p:spPr>
        <p:txBody>
          <a:bodyPr wrap="none" rtlCol="0">
            <a:spAutoFit/>
          </a:bodyPr>
          <a:lstStyle/>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物</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象</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作</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用</a:t>
            </a:r>
          </a:p>
          <a:p>
            <a:pPr algn="just">
              <a:lnSpc>
                <a:spcPct val="150000"/>
              </a:lnSpc>
              <a:spcAft>
                <a:spcPct val="0"/>
              </a:spcAft>
              <a:tabLst>
                <a:tab pos="2250440"/>
              </a:tabLst>
            </a:pPr>
            <a:r>
              <a:rPr lang="zh-CN" altLang="zh-CN" sz="2800" b="1" kern="100" smtClean="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题</a:t>
            </a:r>
            <a:endParaRPr lang="en-US" altLang="zh-CN" sz="2800" b="1" kern="100" smtClean="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9767570" y="4438015"/>
            <a:ext cx="1889760" cy="1908810"/>
          </a:xfrm>
          <a:prstGeom prst="rect">
            <a:avLst/>
          </a:prstGeom>
        </p:spPr>
      </p:pic>
      <p:pic>
        <p:nvPicPr>
          <p:cNvPr id="5" name="图片 4"/>
          <p:cNvPicPr>
            <a:picLocks noChangeAspect="1"/>
          </p:cNvPicPr>
          <p:nvPr/>
        </p:nvPicPr>
        <p:blipFill>
          <a:blip r:embed="rId3"/>
          <a:stretch>
            <a:fillRect/>
          </a:stretch>
        </p:blipFill>
        <p:spPr>
          <a:xfrm>
            <a:off x="9551670" y="549275"/>
            <a:ext cx="2181225" cy="32766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270635" y="189230"/>
            <a:ext cx="8034020" cy="6323965"/>
          </a:xfrm>
          <a:prstGeom prst="rect">
            <a:avLst/>
          </a:prstGeom>
        </p:spPr>
        <p:txBody>
          <a:bodyPr wrap="square">
            <a:spAutoFit/>
          </a:bodyPr>
          <a:lstStyle/>
          <a:p>
            <a:pPr algn="ctr">
              <a:lnSpc>
                <a:spcPct val="150000"/>
              </a:lnSpc>
              <a:spcAft>
                <a:spcPct val="0"/>
              </a:spcAft>
              <a:tabLst>
                <a:tab pos="2250440"/>
              </a:tabLst>
            </a:pPr>
            <a:r>
              <a:rPr lang="zh-CN" altLang="zh-CN" sz="1800" b="1"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大师（节选）</a:t>
            </a:r>
            <a:r>
              <a:rPr lang="en-US" altLang="zh-CN" sz="1800" b="1" kern="100">
                <a:solidFill>
                  <a:srgbClr val="C00000"/>
                </a:solidFill>
                <a:latin typeface="Times New Roman" panose="02020603050405020304" pitchFamily="18" charset="0"/>
                <a:ea typeface="微软雅黑" panose="020b0503020204020204" charset="-122"/>
                <a:cs typeface="Times New Roman" panose="02020603050405020304" pitchFamily="18" charset="0"/>
              </a:rPr>
              <a:t>   </a:t>
            </a:r>
            <a:r>
              <a:rPr lang="zh-CN" altLang="zh-CN" sz="1800" b="1" kern="100">
                <a:solidFill>
                  <a:srgbClr val="C00000"/>
                </a:solidFill>
                <a:latin typeface="Times New Roman" panose="02020603050405020304" pitchFamily="18" charset="0"/>
                <a:ea typeface="微软雅黑" panose="020b0503020204020204" charset="-122"/>
                <a:cs typeface="Times New Roman" panose="02020603050405020304" pitchFamily="18" charset="0"/>
              </a:rPr>
              <a:t>双雪涛</a:t>
            </a:r>
            <a:endParaRPr lang="zh-CN" altLang="zh-CN" sz="1800" b="1" kern="100">
              <a:solidFill>
                <a:srgbClr val="0000FF"/>
              </a:solidFill>
              <a:latin typeface="Times New Roman" panose="02020603050405020304" pitchFamily="18" charset="0"/>
              <a:ea typeface="微软雅黑" panose="020b0503020204020204" charset="-122"/>
              <a:cs typeface="Times New Roman" panose="02020603050405020304" pitchFamily="18" charset="0"/>
            </a:endParaRPr>
          </a:p>
          <a:p>
            <a:pPr algn="l">
              <a:lnSpc>
                <a:spcPct val="150000"/>
              </a:lnSpc>
              <a:spcAft>
                <a:spcPct val="0"/>
              </a:spcAft>
              <a:tabLst>
                <a:tab pos="2250440"/>
              </a:tabLst>
            </a:pPr>
            <a:r>
              <a:rPr lang="en-US" altLang="zh-CN" sz="18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      </a:t>
            </a:r>
            <a:r>
              <a:rPr lang="zh-CN" altLang="zh-CN" sz="18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母亲还在的时候，我就跟着父亲出去下棋，父亲走在前面，我在后面给背着板凳。母亲常说：儿子，你也不学好，让你妈还活不活？我说：妈，作业也写完了，去看大人玩，算个什么事儿啊。你好好活着。就背上板凳跟着父亲走。父亲从不邀我，也不撵我，愿意跟着走就走，不跟着也不等，自己拿起板凳放在自行车后座，骑上车走。只是看了两年，父亲的棋路还没看懂，大树下，修车摊，西瓜摊，公园里，看父亲下棋，大多是赢，有时也输，一般都输在最后一盘。终于有一天，我好像明白了一些，回家的路上，下起了雪，我把板凳抱在怀里，肩膀靠着父亲的后背。我说：爸，最后一盘你那个“仕”支得有毛病。到了家，父亲拿出象棋，说：咱俩来三盘，不能缓棋，否则不下。那次我输了个痛快，每一盘棋都没有超过十五分钟，我心中所想好像全被父亲洞悉，而父亲看起来的闲手全都藏着后续的手段，每个棋子底下好像都藏着一个刺客。父亲说：现在来看，附近的马路棋都赢不了你，但你还是个臭棋，奇臭无比。今天教你仕的用法。</a:t>
            </a:r>
          </a:p>
          <a:p>
            <a:pPr algn="l">
              <a:lnSpc>
                <a:spcPct val="150000"/>
              </a:lnSpc>
              <a:spcAft>
                <a:spcPct val="0"/>
              </a:spcAft>
              <a:tabLst>
                <a:tab pos="2250440"/>
              </a:tabLst>
            </a:pPr>
            <a:r>
              <a:rPr lang="en-US" altLang="zh-CN" sz="18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      </a:t>
            </a:r>
            <a:r>
              <a:rPr lang="zh-CN" altLang="zh-CN" sz="18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现在我回想起来，那个夜晚特别长。</a:t>
            </a:r>
          </a:p>
        </p:txBody>
      </p:sp>
      <p:sp>
        <p:nvSpPr>
          <p:cNvPr id="4" name="文本框 3"/>
          <p:cNvSpPr txBox="1"/>
          <p:nvPr/>
        </p:nvSpPr>
        <p:spPr>
          <a:xfrm>
            <a:off x="478155" y="1845945"/>
            <a:ext cx="540385" cy="3322955"/>
          </a:xfrm>
          <a:prstGeom prst="rect">
            <a:avLst/>
          </a:prstGeom>
          <a:noFill/>
        </p:spPr>
        <p:txBody>
          <a:bodyPr wrap="none" rtlCol="0">
            <a:spAutoFit/>
          </a:bodyPr>
          <a:lstStyle/>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物</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象</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作</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用</a:t>
            </a:r>
          </a:p>
          <a:p>
            <a:pPr algn="just">
              <a:lnSpc>
                <a:spcPct val="150000"/>
              </a:lnSpc>
              <a:spcAft>
                <a:spcPct val="0"/>
              </a:spcAft>
              <a:tabLst>
                <a:tab pos="2250440"/>
              </a:tabLst>
            </a:pPr>
            <a:r>
              <a:rPr lang="zh-CN" altLang="zh-CN" sz="2800" b="1" kern="100" smtClean="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题</a:t>
            </a:r>
            <a:endParaRPr lang="en-US" altLang="zh-CN" sz="2800" b="1" kern="100" smtClean="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9407525" y="1773555"/>
            <a:ext cx="2280285" cy="34423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270635" y="189230"/>
            <a:ext cx="8034020" cy="6981825"/>
          </a:xfrm>
          <a:prstGeom prst="rect">
            <a:avLst/>
          </a:prstGeom>
        </p:spPr>
        <p:txBody>
          <a:bodyPr wrap="square">
            <a:spAutoFit/>
          </a:bodyPr>
          <a:lstStyle/>
          <a:p>
            <a:pPr algn="l">
              <a:lnSpc>
                <a:spcPct val="130000"/>
              </a:lnSpc>
              <a:spcAft>
                <a:spcPct val="0"/>
              </a:spcAft>
              <a:tabLst>
                <a:tab pos="2250440"/>
              </a:tabLst>
            </a:pPr>
            <a:r>
              <a:rPr lang="en-US" altLang="zh-CN" sz="18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      </a:t>
            </a:r>
            <a:r>
              <a:rPr lang="zh-CN" altLang="zh-CN" sz="18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从那以后出去，背上了两个板凳。我十一岁的时候，有人从新民来找父亲下棋。那人坐了两个小时的长途车，到父亲常去的大树底下找他。“黑毛大哥，在新民听过你棋好，来找你学学。”那人戴着个眼镜，看上去不到三十岁，穿着白色的衬衫，汗把衬衫的领子浸黄了，用一块手帕不停地擦着汗。</a:t>
            </a:r>
          </a:p>
          <a:p>
            <a:pPr algn="l">
              <a:lnSpc>
                <a:spcPct val="130000"/>
              </a:lnSpc>
              <a:spcAft>
                <a:spcPct val="0"/>
              </a:spcAft>
              <a:tabLst>
                <a:tab pos="2250440"/>
              </a:tabLst>
            </a:pPr>
            <a:r>
              <a:rPr lang="en-US" altLang="zh-CN" sz="18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      </a:t>
            </a:r>
            <a:r>
              <a:rPr lang="zh-CN" altLang="zh-CN" sz="18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眼镜不是第一个。从各个地方来找父亲下棋的人很多，高矮胖瘦，头发白的黑的，西装革履，背着蟑螂药上面写着“蟑螂不死，我死”的，什么样子的都有。有的找到棋摊，有的径直找到家里。找到家里的，父亲推开一条门缝，说：辛苦辛苦，咱外面说。然后换身衣服出去。一般都是下三盘棋，都是两胜一负，最后一盘输了。有的人下完之后说：知道了，还差三十年。然后握了握父亲的手走了。有的说：如果那一盘那一步走对了，输的是你，我们再来。父亲摆摆手说：说好了三盘，不能再下了。不行，对方说，我们来挂点东西。挂，就是赌。所谓棋手，无论是入流的还是不入流的，都有人愿意挂，小到烟酒，大到房子、金子和存款，一句话就订了约的有，找个证人签字画押的也有。父亲说：朋友，远道而来别的话不多说了，我从不在棋上挂东西，你这么说，以后我们也不能再下了，刚才那三盘棋算你赢，你就去说，赢了黑毛。说完父亲就站起来走。还有的人，下完棋，不走，要拜父亲当师傅，有的第二天还拎着鱼来，父亲不收，说自己的棋，下可以，教不了人，瞧得起我就当个朋友，师徒的事儿就说远了。</a:t>
            </a:r>
          </a:p>
          <a:p>
            <a:pPr algn="l">
              <a:lnSpc>
                <a:spcPct val="150000"/>
              </a:lnSpc>
              <a:spcAft>
                <a:spcPct val="0"/>
              </a:spcAft>
              <a:tabLst>
                <a:tab pos="2250440"/>
              </a:tabLst>
            </a:pPr>
            <a:endParaRPr lang="zh-CN" altLang="zh-CN" sz="1800" b="1" kern="100">
              <a:solidFill>
                <a:srgbClr val="002060"/>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4" name="文本框 3"/>
          <p:cNvSpPr txBox="1"/>
          <p:nvPr/>
        </p:nvSpPr>
        <p:spPr>
          <a:xfrm>
            <a:off x="478155" y="1845945"/>
            <a:ext cx="540385" cy="3322955"/>
          </a:xfrm>
          <a:prstGeom prst="rect">
            <a:avLst/>
          </a:prstGeom>
          <a:noFill/>
        </p:spPr>
        <p:txBody>
          <a:bodyPr wrap="none" rtlCol="0">
            <a:spAutoFit/>
          </a:bodyPr>
          <a:lstStyle/>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物</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象</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作</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用</a:t>
            </a:r>
          </a:p>
          <a:p>
            <a:pPr algn="just">
              <a:lnSpc>
                <a:spcPct val="150000"/>
              </a:lnSpc>
              <a:spcAft>
                <a:spcPct val="0"/>
              </a:spcAft>
              <a:tabLst>
                <a:tab pos="2250440"/>
              </a:tabLst>
            </a:pPr>
            <a:r>
              <a:rPr lang="zh-CN" altLang="zh-CN" sz="2800" b="1" kern="100" smtClean="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题</a:t>
            </a:r>
            <a:endParaRPr lang="en-US" altLang="zh-CN" sz="2800" b="1" kern="100" smtClean="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9335135" y="981075"/>
            <a:ext cx="2628900" cy="47720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270635" y="189230"/>
            <a:ext cx="10756900" cy="6565900"/>
          </a:xfrm>
          <a:prstGeom prst="rect">
            <a:avLst/>
          </a:prstGeom>
        </p:spPr>
        <p:txBody>
          <a:bodyPr wrap="square">
            <a:spAutoFit/>
          </a:bodyPr>
          <a:lstStyle/>
          <a:p>
            <a:pPr algn="l">
              <a:lnSpc>
                <a:spcPct val="130000"/>
              </a:lnSpc>
              <a:spcAft>
                <a:spcPct val="0"/>
              </a:spcAft>
              <a:tabLst>
                <a:tab pos="2250440"/>
              </a:tabLst>
            </a:pPr>
            <a:r>
              <a:rPr lang="en-US" altLang="zh-CN" sz="18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      </a:t>
            </a:r>
            <a:r>
              <a:rPr lang="zh-CN" altLang="zh-CN" sz="18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那天眼镜等到父亲，拿手帕擦着汗，说要下棋，旁边的人渐渐围过。父亲坐在板凳上，树上的叶子哗啦哗啦地响，他指着自己的脑袋说：老了，酒又伤脑子，不下了。那年父亲四十岁，身上穿着我的校服，胡须长了满脸，比以前更瘦，同时期下岗的人，有的人已经做生意发达了，他却变成一个每天喝两顿散白酒，在地上捡烟蒂抽的人，话也比过去少多了，只是终日在棋摊泡着，确实如他所说，半年来只是坐在板凳上看，不怎么出声，更不下场下棋。</a:t>
            </a:r>
          </a:p>
          <a:p>
            <a:pPr algn="l">
              <a:lnSpc>
                <a:spcPct val="130000"/>
              </a:lnSpc>
              <a:spcAft>
                <a:spcPct val="0"/>
              </a:spcAft>
              <a:tabLst>
                <a:tab pos="2250440"/>
              </a:tabLst>
            </a:pPr>
            <a:r>
              <a:rPr lang="en-US" altLang="zh-CN" sz="18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      </a:t>
            </a:r>
            <a:r>
              <a:rPr lang="zh-CN" altLang="zh-CN" sz="18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眼镜松开一个纽扣说：我扔下学生，坐了两小时汽车，又走了不少路，打听了不少人，可是你不下了。父亲说：是，脑袋坏了，下也没什么用。眼镜用手帕擦着汗，看着围着的人，笑了笑，说：如果新民有人能和我下，我不会来的。父亲想了想，指着我说：朋友，如果你觉得白来了的话，可以和他下。眼镜看了看我，说：你儿子？父亲说：是。眼镜在眼镜后面眨了眨眼，说：你什么意思？父亲说：他的棋是我教的，你可以看看路子，没别的意思，现在回去也行，我不下了。脑子坏了。眼镜又看了看我，用手摸了摸我的脑袋说：你几岁了？我说：十一。他说：你的棋是你爸教的？我说：教过一次，教过仕的用法。大伙儿笑了。眼镜也笑了，说：行嘞，我让你一匹马吧。我说：别了，平下吧，才算有输赢。大伙儿又笑了。眼镜蹲下，我把板凳拉过去，把棋子摆上。到了残局，我一车领双兵，他马炮单兵缺仕象，被我三车闹仕赢了。眼镜站起来，从兜里掏出一支钢笔放在我手上，说：收着吧，自己买点钢笔水，可以记点东西。父亲说：钢笔你拿回去，他有笔。我们下棋是下棋。眼镜看了看父亲，把钢笔重新放进兜里，走了。</a:t>
            </a:r>
          </a:p>
          <a:p>
            <a:pPr algn="l">
              <a:lnSpc>
                <a:spcPct val="130000"/>
              </a:lnSpc>
              <a:spcAft>
                <a:spcPct val="0"/>
              </a:spcAft>
              <a:tabLst>
                <a:tab pos="2250440"/>
              </a:tabLst>
            </a:pPr>
            <a:r>
              <a:rPr lang="en-US" altLang="zh-CN" sz="18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      </a:t>
            </a:r>
            <a:r>
              <a:rPr lang="zh-CN" altLang="zh-CN" sz="1800" b="1" kern="100">
                <a:solidFill>
                  <a:srgbClr val="002060"/>
                </a:solidFill>
                <a:latin typeface="Times New Roman" panose="02020603050405020304" pitchFamily="18" charset="0"/>
                <a:ea typeface="微软雅黑" panose="020b0503020204020204" charset="-122"/>
                <a:cs typeface="Times New Roman" panose="02020603050405020304" pitchFamily="18" charset="0"/>
              </a:rPr>
              <a:t>回家的路上，我在后座上想着那支钢笔，问：爸，你真不下了？父亲说：不下了，说过的话当然是真的。又说，你这棋啊，走得太软，应该速胜，不过这样也没什么不好。在学校不要下棋，能分得开吗？我说：能，是个玩嘛。父亲没说话，继续骑车了。</a:t>
            </a:r>
          </a:p>
        </p:txBody>
      </p:sp>
      <p:sp>
        <p:nvSpPr>
          <p:cNvPr id="4" name="文本框 3"/>
          <p:cNvSpPr txBox="1"/>
          <p:nvPr/>
        </p:nvSpPr>
        <p:spPr>
          <a:xfrm>
            <a:off x="478155" y="1845945"/>
            <a:ext cx="540385" cy="3322955"/>
          </a:xfrm>
          <a:prstGeom prst="rect">
            <a:avLst/>
          </a:prstGeom>
          <a:noFill/>
        </p:spPr>
        <p:txBody>
          <a:bodyPr wrap="none" rtlCol="0">
            <a:spAutoFit/>
          </a:bodyPr>
          <a:lstStyle/>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物</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象</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作</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用</a:t>
            </a:r>
          </a:p>
          <a:p>
            <a:pPr algn="just">
              <a:lnSpc>
                <a:spcPct val="150000"/>
              </a:lnSpc>
              <a:spcAft>
                <a:spcPct val="0"/>
              </a:spcAft>
              <a:tabLst>
                <a:tab pos="2250440"/>
              </a:tabLst>
            </a:pPr>
            <a:r>
              <a:rPr lang="zh-CN" altLang="zh-CN" sz="2800" b="1" kern="100" smtClean="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题</a:t>
            </a:r>
            <a:endParaRPr lang="en-US" altLang="zh-CN" sz="2800" b="1" kern="100" smtClean="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6574" y="108717"/>
            <a:ext cx="11449271" cy="645160"/>
          </a:xfrm>
          <a:prstGeom prst="rect">
            <a:avLst/>
          </a:prstGeom>
        </p:spPr>
        <p:txBody>
          <a:bodyPr wrap="square">
            <a:spAutoFit/>
          </a:bodyPr>
          <a:lstStyle/>
          <a:p>
            <a:pPr>
              <a:lnSpc>
                <a:spcPct val="150000"/>
              </a:lnSpc>
              <a:spcAft>
                <a:spcPct val="0"/>
              </a:spcAft>
              <a:tabLst>
                <a:tab pos="2250440"/>
              </a:tabLst>
            </a:pPr>
            <a:r>
              <a:rPr lang="zh-CN" altLang="zh-CN" b="1" kern="100" smtClean="0">
                <a:solidFill>
                  <a:schemeClr val="accent6">
                    <a:lumMod val="75000"/>
                  </a:schemeClr>
                </a:solidFill>
                <a:latin typeface="黑体" panose="02010609060101010101" charset="-122"/>
                <a:ea typeface="黑体" panose="02010609060101010101" charset="-122"/>
                <a:cs typeface="黑体" panose="02010609060101010101" charset="-122"/>
              </a:rPr>
              <a:t>示例</a:t>
            </a:r>
            <a:r>
              <a:rPr lang="en-US" altLang="zh-CN" b="1" kern="100" smtClean="0">
                <a:solidFill>
                  <a:schemeClr val="accent6">
                    <a:lumMod val="75000"/>
                  </a:schemeClr>
                </a:solidFill>
                <a:latin typeface="黑体" panose="02010609060101010101" charset="-122"/>
                <a:ea typeface="黑体" panose="02010609060101010101" charset="-122"/>
                <a:cs typeface="黑体" panose="02010609060101010101" charset="-122"/>
              </a:rPr>
              <a:t>1</a:t>
            </a:r>
            <a:r>
              <a:rPr lang="zh-CN" altLang="en-US" b="1" kern="100" smtClean="0">
                <a:solidFill>
                  <a:schemeClr val="accent6">
                    <a:lumMod val="75000"/>
                  </a:schemeClr>
                </a:solidFill>
                <a:latin typeface="黑体" panose="02010609060101010101" charset="-122"/>
                <a:ea typeface="黑体" panose="02010609060101010101" charset="-122"/>
                <a:cs typeface="黑体" panose="02010609060101010101" charset="-122"/>
              </a:rPr>
              <a:t>　</a:t>
            </a:r>
            <a:r>
              <a:rPr lang="zh-CN" altLang="zh-CN" b="1" kern="100" smtClean="0">
                <a:latin typeface="黑体" panose="02010609060101010101" charset="-122"/>
                <a:ea typeface="黑体" panose="02010609060101010101" charset="-122"/>
                <a:cs typeface="黑体" panose="02010609060101010101" charset="-122"/>
              </a:rPr>
              <a:t>本文多次提到</a:t>
            </a:r>
            <a:r>
              <a:rPr lang="en-US" altLang="zh-CN" b="1" kern="100" smtClean="0">
                <a:latin typeface="黑体" panose="02010609060101010101" charset="-122"/>
                <a:ea typeface="黑体" panose="02010609060101010101" charset="-122"/>
                <a:cs typeface="黑体" panose="02010609060101010101" charset="-122"/>
              </a:rPr>
              <a:t>“</a:t>
            </a:r>
            <a:r>
              <a:rPr lang="zh-CN" altLang="zh-CN" b="1" kern="100" smtClean="0">
                <a:latin typeface="黑体" panose="02010609060101010101" charset="-122"/>
                <a:ea typeface="黑体" panose="02010609060101010101" charset="-122"/>
                <a:cs typeface="黑体" panose="02010609060101010101" charset="-122"/>
              </a:rPr>
              <a:t>板凳</a:t>
            </a:r>
            <a:r>
              <a:rPr lang="en-US" altLang="zh-CN" b="1" kern="100" smtClean="0">
                <a:latin typeface="黑体" panose="02010609060101010101" charset="-122"/>
                <a:ea typeface="黑体" panose="02010609060101010101" charset="-122"/>
                <a:cs typeface="黑体" panose="02010609060101010101" charset="-122"/>
              </a:rPr>
              <a:t>”</a:t>
            </a:r>
            <a:r>
              <a:rPr lang="zh-CN" altLang="zh-CN" b="1" kern="100" smtClean="0">
                <a:latin typeface="黑体" panose="02010609060101010101" charset="-122"/>
                <a:ea typeface="黑体" panose="02010609060101010101" charset="-122"/>
                <a:cs typeface="黑体" panose="02010609060101010101" charset="-122"/>
              </a:rPr>
              <a:t>，这是富有意味的细节。请分析这里</a:t>
            </a:r>
            <a:r>
              <a:rPr lang="en-US" altLang="zh-CN" b="1" kern="100" smtClean="0">
                <a:latin typeface="黑体" panose="02010609060101010101" charset="-122"/>
                <a:ea typeface="黑体" panose="02010609060101010101" charset="-122"/>
                <a:cs typeface="黑体" panose="02010609060101010101" charset="-122"/>
              </a:rPr>
              <a:t>“</a:t>
            </a:r>
            <a:r>
              <a:rPr lang="zh-CN" altLang="zh-CN" b="1" kern="100" smtClean="0">
                <a:latin typeface="黑体" panose="02010609060101010101" charset="-122"/>
                <a:ea typeface="黑体" panose="02010609060101010101" charset="-122"/>
                <a:cs typeface="黑体" panose="02010609060101010101" charset="-122"/>
              </a:rPr>
              <a:t>板凳</a:t>
            </a:r>
            <a:r>
              <a:rPr lang="en-US" altLang="zh-CN" b="1" kern="100" smtClean="0">
                <a:latin typeface="黑体" panose="02010609060101010101" charset="-122"/>
                <a:ea typeface="黑体" panose="02010609060101010101" charset="-122"/>
                <a:cs typeface="黑体" panose="02010609060101010101" charset="-122"/>
              </a:rPr>
              <a:t>”</a:t>
            </a:r>
            <a:r>
              <a:rPr lang="zh-CN" altLang="zh-CN" b="1" kern="100" smtClean="0">
                <a:latin typeface="黑体" panose="02010609060101010101" charset="-122"/>
                <a:ea typeface="黑体" panose="02010609060101010101" charset="-122"/>
                <a:cs typeface="黑体" panose="02010609060101010101" charset="-122"/>
              </a:rPr>
              <a:t>的用意。</a:t>
            </a:r>
            <a:endParaRPr lang="en-US" altLang="zh-CN" b="1" kern="100" smtClean="0">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478155" y="1845945"/>
            <a:ext cx="540385" cy="3322955"/>
          </a:xfrm>
          <a:prstGeom prst="rect">
            <a:avLst/>
          </a:prstGeom>
          <a:noFill/>
        </p:spPr>
        <p:txBody>
          <a:bodyPr wrap="none" rtlCol="0">
            <a:spAutoFit/>
          </a:bodyPr>
          <a:lstStyle/>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物</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象</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作</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用</a:t>
            </a:r>
          </a:p>
          <a:p>
            <a:pPr algn="just">
              <a:lnSpc>
                <a:spcPct val="150000"/>
              </a:lnSpc>
              <a:spcAft>
                <a:spcPct val="0"/>
              </a:spcAft>
              <a:tabLst>
                <a:tab pos="2250440"/>
              </a:tabLst>
            </a:pPr>
            <a:r>
              <a:rPr lang="zh-CN" altLang="zh-CN" sz="2800" b="1" kern="100" smtClean="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题</a:t>
            </a:r>
            <a:endParaRPr lang="en-US" altLang="zh-CN" sz="2800" b="1" kern="100" smtClean="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5" name="矩形 4"/>
          <p:cNvSpPr/>
          <p:nvPr/>
        </p:nvSpPr>
        <p:spPr>
          <a:xfrm>
            <a:off x="6769100" y="1269365"/>
            <a:ext cx="5086985" cy="4707890"/>
          </a:xfrm>
          <a:prstGeom prst="rect">
            <a:avLst/>
          </a:prstGeom>
        </p:spPr>
        <p:txBody>
          <a:bodyPr wrap="square">
            <a:spAutoFit/>
          </a:bodyPr>
          <a:lstStyle/>
          <a:p>
            <a:pPr algn="ctr">
              <a:lnSpc>
                <a:spcPct val="150000"/>
              </a:lnSpc>
              <a:spcAft>
                <a:spcPct val="0"/>
              </a:spcAft>
              <a:tabLst>
                <a:tab pos="2250440"/>
              </a:tabLst>
            </a:pPr>
            <a:r>
              <a:rPr lang="zh-CN" altLang="zh-CN" sz="20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剖析　</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(1)</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指向人物</a:t>
            </a: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父亲：板凳作为家常用品，与父亲的形象、身份及街头下棋场景相符，写出了日常生活气息，</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细节真实</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(2)</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指向人物</a:t>
            </a: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我：</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我</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给父亲背着板凳跟他去下棋，既是儿子，又像徒弟，包含着</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我</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对父亲的跟从心理。</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以板凳反映心理。</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(3)</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指向情节</a:t>
            </a: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雪夜学棋之后背着两个板凳出去，意味着</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我</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得到了父亲的认可。</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含有一定寓意。</a:t>
            </a:r>
            <a:endParaRPr lang="zh-CN" altLang="zh-CN" sz="2000" b="1" kern="100">
              <a:effectLst/>
              <a:latin typeface="Times New Roman" panose="02020603050405020304" pitchFamily="18" charset="0"/>
              <a:ea typeface="仿宋_GB2312" panose="02010609030101010101" pitchFamily="49" charset="-122"/>
              <a:cs typeface="Times New Roman" panose="02020603050405020304" pitchFamily="18" charset="0"/>
              <a:sym typeface="+mn-ea"/>
            </a:endParaRPr>
          </a:p>
        </p:txBody>
      </p:sp>
      <p:pic>
        <p:nvPicPr>
          <p:cNvPr id="6" name="图片 5"/>
          <p:cNvPicPr>
            <a:picLocks noChangeAspect="1"/>
          </p:cNvPicPr>
          <p:nvPr/>
        </p:nvPicPr>
        <p:blipFill>
          <a:blip r:embed="rId2"/>
          <a:stretch>
            <a:fillRect/>
          </a:stretch>
        </p:blipFill>
        <p:spPr>
          <a:xfrm>
            <a:off x="1630680" y="1701800"/>
            <a:ext cx="4356100" cy="38309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down)">
                                      <p:cBhvr>
                                        <p:cTn id="7" dur="500"/>
                                        <p:tgtEl>
                                          <p:spTgt spid="5">
                                            <p:txEl>
                                              <p:pRg st="0" end="0"/>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down)">
                                      <p:cBhvr>
                                        <p:cTn id="17" dur="500"/>
                                        <p:tgtEl>
                                          <p:spTgt spid="5">
                                            <p:txEl>
                                              <p:pRg st="2" end="2"/>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wipe(down)">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06574" y="108717"/>
            <a:ext cx="11449271" cy="645160"/>
          </a:xfrm>
          <a:prstGeom prst="rect">
            <a:avLst/>
          </a:prstGeom>
        </p:spPr>
        <p:txBody>
          <a:bodyPr wrap="square">
            <a:spAutoFit/>
          </a:bodyPr>
          <a:lstStyle/>
          <a:p>
            <a:pPr>
              <a:lnSpc>
                <a:spcPct val="150000"/>
              </a:lnSpc>
              <a:spcAft>
                <a:spcPct val="0"/>
              </a:spcAft>
              <a:tabLst>
                <a:tab pos="2250440"/>
              </a:tabLst>
            </a:pPr>
            <a:r>
              <a:rPr lang="zh-CN" altLang="zh-CN" b="1" kern="100" smtClean="0">
                <a:solidFill>
                  <a:schemeClr val="accent6">
                    <a:lumMod val="75000"/>
                  </a:schemeClr>
                </a:solidFill>
                <a:latin typeface="黑体" panose="02010609060101010101" charset="-122"/>
                <a:ea typeface="黑体" panose="02010609060101010101" charset="-122"/>
                <a:cs typeface="黑体" panose="02010609060101010101" charset="-122"/>
              </a:rPr>
              <a:t>示例</a:t>
            </a:r>
            <a:r>
              <a:rPr lang="en-US" altLang="zh-CN" b="1" kern="100" smtClean="0">
                <a:solidFill>
                  <a:schemeClr val="accent6">
                    <a:lumMod val="75000"/>
                  </a:schemeClr>
                </a:solidFill>
                <a:latin typeface="黑体" panose="02010609060101010101" charset="-122"/>
                <a:ea typeface="黑体" panose="02010609060101010101" charset="-122"/>
                <a:cs typeface="黑体" panose="02010609060101010101" charset="-122"/>
              </a:rPr>
              <a:t>1</a:t>
            </a:r>
            <a:r>
              <a:rPr lang="zh-CN" altLang="en-US" b="1" kern="100" smtClean="0">
                <a:solidFill>
                  <a:schemeClr val="accent6">
                    <a:lumMod val="75000"/>
                  </a:schemeClr>
                </a:solidFill>
                <a:latin typeface="黑体" panose="02010609060101010101" charset="-122"/>
                <a:ea typeface="黑体" panose="02010609060101010101" charset="-122"/>
                <a:cs typeface="黑体" panose="02010609060101010101" charset="-122"/>
              </a:rPr>
              <a:t>　</a:t>
            </a:r>
            <a:r>
              <a:rPr lang="zh-CN" altLang="zh-CN" b="1" kern="100" smtClean="0">
                <a:latin typeface="黑体" panose="02010609060101010101" charset="-122"/>
                <a:ea typeface="黑体" panose="02010609060101010101" charset="-122"/>
                <a:cs typeface="黑体" panose="02010609060101010101" charset="-122"/>
              </a:rPr>
              <a:t>本文多次提到</a:t>
            </a:r>
            <a:r>
              <a:rPr lang="en-US" altLang="zh-CN" b="1" kern="100" smtClean="0">
                <a:latin typeface="黑体" panose="02010609060101010101" charset="-122"/>
                <a:ea typeface="黑体" panose="02010609060101010101" charset="-122"/>
                <a:cs typeface="黑体" panose="02010609060101010101" charset="-122"/>
              </a:rPr>
              <a:t>“</a:t>
            </a:r>
            <a:r>
              <a:rPr lang="zh-CN" altLang="zh-CN" b="1" kern="100" smtClean="0">
                <a:latin typeface="黑体" panose="02010609060101010101" charset="-122"/>
                <a:ea typeface="黑体" panose="02010609060101010101" charset="-122"/>
                <a:cs typeface="黑体" panose="02010609060101010101" charset="-122"/>
              </a:rPr>
              <a:t>板凳</a:t>
            </a:r>
            <a:r>
              <a:rPr lang="en-US" altLang="zh-CN" b="1" kern="100" smtClean="0">
                <a:latin typeface="黑体" panose="02010609060101010101" charset="-122"/>
                <a:ea typeface="黑体" panose="02010609060101010101" charset="-122"/>
                <a:cs typeface="黑体" panose="02010609060101010101" charset="-122"/>
              </a:rPr>
              <a:t>”</a:t>
            </a:r>
            <a:r>
              <a:rPr lang="zh-CN" altLang="zh-CN" b="1" kern="100" smtClean="0">
                <a:latin typeface="黑体" panose="02010609060101010101" charset="-122"/>
                <a:ea typeface="黑体" panose="02010609060101010101" charset="-122"/>
                <a:cs typeface="黑体" panose="02010609060101010101" charset="-122"/>
              </a:rPr>
              <a:t>，这是富有意味的细节。请分析这里</a:t>
            </a:r>
            <a:r>
              <a:rPr lang="en-US" altLang="zh-CN" b="1" kern="100" smtClean="0">
                <a:latin typeface="黑体" panose="02010609060101010101" charset="-122"/>
                <a:ea typeface="黑体" panose="02010609060101010101" charset="-122"/>
                <a:cs typeface="黑体" panose="02010609060101010101" charset="-122"/>
              </a:rPr>
              <a:t>“</a:t>
            </a:r>
            <a:r>
              <a:rPr lang="zh-CN" altLang="zh-CN" b="1" kern="100" smtClean="0">
                <a:latin typeface="黑体" panose="02010609060101010101" charset="-122"/>
                <a:ea typeface="黑体" panose="02010609060101010101" charset="-122"/>
                <a:cs typeface="黑体" panose="02010609060101010101" charset="-122"/>
              </a:rPr>
              <a:t>板凳</a:t>
            </a:r>
            <a:r>
              <a:rPr lang="en-US" altLang="zh-CN" b="1" kern="100" smtClean="0">
                <a:latin typeface="黑体" panose="02010609060101010101" charset="-122"/>
                <a:ea typeface="黑体" panose="02010609060101010101" charset="-122"/>
                <a:cs typeface="黑体" panose="02010609060101010101" charset="-122"/>
              </a:rPr>
              <a:t>”</a:t>
            </a:r>
            <a:r>
              <a:rPr lang="zh-CN" altLang="zh-CN" b="1" kern="100" smtClean="0">
                <a:latin typeface="黑体" panose="02010609060101010101" charset="-122"/>
                <a:ea typeface="黑体" panose="02010609060101010101" charset="-122"/>
                <a:cs typeface="黑体" panose="02010609060101010101" charset="-122"/>
              </a:rPr>
              <a:t>的用意。</a:t>
            </a:r>
            <a:endParaRPr lang="en-US" altLang="zh-CN" b="1" kern="100" smtClean="0">
              <a:latin typeface="黑体" panose="02010609060101010101" charset="-122"/>
              <a:ea typeface="黑体" panose="02010609060101010101" charset="-122"/>
              <a:cs typeface="黑体" panose="02010609060101010101" charset="-122"/>
            </a:endParaRPr>
          </a:p>
        </p:txBody>
      </p:sp>
      <p:sp>
        <p:nvSpPr>
          <p:cNvPr id="3" name="矩形 2"/>
          <p:cNvSpPr/>
          <p:nvPr/>
        </p:nvSpPr>
        <p:spPr>
          <a:xfrm>
            <a:off x="1414780" y="1269365"/>
            <a:ext cx="5085080" cy="4799965"/>
          </a:xfrm>
          <a:prstGeom prst="rect">
            <a:avLst/>
          </a:prstGeom>
        </p:spPr>
        <p:txBody>
          <a:bodyPr wrap="square">
            <a:spAutoFit/>
          </a:bodyPr>
          <a:lstStyle/>
          <a:p>
            <a:pPr algn="ctr">
              <a:lnSpc>
                <a:spcPct val="170000"/>
              </a:lnSpc>
              <a:spcAft>
                <a:spcPct val="0"/>
              </a:spcAft>
              <a:tabLst>
                <a:tab pos="2250440"/>
              </a:tabLst>
            </a:pPr>
            <a:r>
              <a:rPr lang="zh-CN" altLang="zh-CN" sz="2000" kern="100">
                <a:solidFill>
                  <a:srgbClr val="0000FF"/>
                </a:solidFill>
                <a:latin typeface="Times New Roman" panose="02020603050405020304" pitchFamily="18" charset="0"/>
                <a:ea typeface="微软雅黑" panose="020b0503020204020204" charset="-122"/>
                <a:cs typeface="Times New Roman" panose="02020603050405020304" pitchFamily="18" charset="0"/>
              </a:rPr>
              <a:t>答案　</a:t>
            </a:r>
          </a:p>
          <a:p>
            <a:pPr algn="just">
              <a:lnSpc>
                <a:spcPct val="17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①</a:t>
            </a:r>
            <a:r>
              <a:rPr lang="zh-CN" altLang="zh-CN" sz="2000" kern="100">
                <a:solidFill>
                  <a:srgbClr val="C00000"/>
                </a:solidFill>
                <a:latin typeface="Times New Roman" panose="02020603050405020304" pitchFamily="18" charset="0"/>
                <a:cs typeface="Times New Roman" panose="02020603050405020304" pitchFamily="18" charset="0"/>
              </a:rPr>
              <a:t>细节真实：板凳作为家常用品，与父亲的形象、身份及街头下棋场景相符，写出了日常生活气息。</a:t>
            </a:r>
            <a:endParaRPr lang="zh-CN" altLang="zh-CN" sz="900" kern="100">
              <a:latin typeface="宋体" panose="02010600030101010101" pitchFamily="2" charset="-122"/>
              <a:ea typeface="宋体" panose="02010600030101010101" pitchFamily="2" charset="-122"/>
              <a:cs typeface="Courier New" panose="02070309020205020404" pitchFamily="49" charset="0"/>
            </a:endParaRPr>
          </a:p>
          <a:p>
            <a:pPr algn="just">
              <a:lnSpc>
                <a:spcPct val="17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②</a:t>
            </a:r>
            <a:r>
              <a:rPr lang="zh-CN" altLang="zh-CN" sz="2000" kern="100">
                <a:solidFill>
                  <a:srgbClr val="C00000"/>
                </a:solidFill>
                <a:latin typeface="Times New Roman" panose="02020603050405020304" pitchFamily="18" charset="0"/>
                <a:cs typeface="Times New Roman" panose="02020603050405020304" pitchFamily="18" charset="0"/>
              </a:rPr>
              <a:t>以板凳反映心理：</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我</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给父亲背着板凳跟他去下棋，既是儿子，又像徒弟，包含着</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我</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对父亲的跟从心理。</a:t>
            </a:r>
            <a:endParaRPr lang="zh-CN" altLang="zh-CN" sz="900" kern="100">
              <a:latin typeface="宋体" panose="02010600030101010101" pitchFamily="2" charset="-122"/>
              <a:ea typeface="宋体" panose="02010600030101010101" pitchFamily="2" charset="-122"/>
              <a:cs typeface="Courier New" panose="02070309020205020404" pitchFamily="49" charset="0"/>
            </a:endParaRPr>
          </a:p>
          <a:p>
            <a:pPr algn="just">
              <a:lnSpc>
                <a:spcPct val="17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③</a:t>
            </a:r>
            <a:r>
              <a:rPr lang="zh-CN" altLang="zh-CN" sz="2000" kern="100">
                <a:solidFill>
                  <a:srgbClr val="C00000"/>
                </a:solidFill>
                <a:latin typeface="Times New Roman" panose="02020603050405020304" pitchFamily="18" charset="0"/>
                <a:cs typeface="Times New Roman" panose="02020603050405020304" pitchFamily="18" charset="0"/>
              </a:rPr>
              <a:t>含有一定寓意：雪夜学棋之后背着两个板凳出去，意味着</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我</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得到了父亲的认可。</a:t>
            </a:r>
            <a:endParaRPr lang="zh-CN" altLang="zh-CN" sz="2000"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478155" y="1845945"/>
            <a:ext cx="540385" cy="3322955"/>
          </a:xfrm>
          <a:prstGeom prst="rect">
            <a:avLst/>
          </a:prstGeom>
          <a:noFill/>
        </p:spPr>
        <p:txBody>
          <a:bodyPr wrap="none" rtlCol="0">
            <a:spAutoFit/>
          </a:bodyPr>
          <a:lstStyle/>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物</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象</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作</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用</a:t>
            </a:r>
          </a:p>
          <a:p>
            <a:pPr algn="just">
              <a:lnSpc>
                <a:spcPct val="150000"/>
              </a:lnSpc>
              <a:spcAft>
                <a:spcPct val="0"/>
              </a:spcAft>
              <a:tabLst>
                <a:tab pos="2250440"/>
              </a:tabLst>
            </a:pPr>
            <a:r>
              <a:rPr lang="zh-CN" altLang="zh-CN" sz="2800" b="1" kern="100" smtClean="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题</a:t>
            </a:r>
            <a:endParaRPr lang="en-US" altLang="zh-CN" sz="2800" b="1" kern="100" smtClean="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5" name="矩形 4"/>
          <p:cNvSpPr/>
          <p:nvPr/>
        </p:nvSpPr>
        <p:spPr>
          <a:xfrm>
            <a:off x="6769100" y="1269365"/>
            <a:ext cx="5086985" cy="4707890"/>
          </a:xfrm>
          <a:prstGeom prst="rect">
            <a:avLst/>
          </a:prstGeom>
        </p:spPr>
        <p:txBody>
          <a:bodyPr wrap="square">
            <a:spAutoFit/>
          </a:bodyPr>
          <a:lstStyle/>
          <a:p>
            <a:pPr algn="ctr">
              <a:lnSpc>
                <a:spcPct val="150000"/>
              </a:lnSpc>
              <a:spcAft>
                <a:spcPct val="0"/>
              </a:spcAft>
              <a:tabLst>
                <a:tab pos="2250440"/>
              </a:tabLst>
            </a:pPr>
            <a:r>
              <a:rPr lang="zh-CN" altLang="zh-CN" sz="2000" b="1" kern="100">
                <a:solidFill>
                  <a:srgbClr val="0000FF"/>
                </a:solidFill>
                <a:latin typeface="Times New Roman" panose="02020603050405020304" pitchFamily="18" charset="0"/>
                <a:ea typeface="微软雅黑" panose="020b0503020204020204" charset="-122"/>
                <a:cs typeface="Times New Roman" panose="02020603050405020304" pitchFamily="18" charset="0"/>
              </a:rPr>
              <a:t>剖析　</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(1)</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指向人物</a:t>
            </a: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父亲：板凳作为家常用品，与父亲的形象、身份及街头下棋场景相符，写出了日常生活气息，</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细节真实</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(2)</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指向人物</a:t>
            </a: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我：</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我</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给父亲背着板凳跟他去下棋，既是儿子，又像徒弟，包含着</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我</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对父亲的跟从心理。</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以板凳反映心理。</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(3)</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指向情节</a:t>
            </a: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雪夜学棋之后背着两个板凳出去，意味着</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我</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rPr>
              <a:t>得到了父亲的认可。</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含有一定寓意。</a:t>
            </a:r>
            <a:endParaRPr lang="zh-CN" altLang="zh-CN" sz="2000" b="1" kern="100">
              <a:effectLst/>
              <a:latin typeface="Times New Roman" panose="02020603050405020304" pitchFamily="18" charset="0"/>
              <a:ea typeface="仿宋_GB2312" panose="02010609030101010101" pitchFamily="49" charset="-122"/>
              <a:cs typeface="Times New Roman" panose="02020603050405020304" pitchFamily="18"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376045" y="108585"/>
            <a:ext cx="7392670" cy="6492875"/>
          </a:xfrm>
          <a:prstGeom prst="rect">
            <a:avLst/>
          </a:prstGeom>
        </p:spPr>
        <p:txBody>
          <a:bodyPr wrap="square">
            <a:spAutoFit/>
          </a:bodyPr>
          <a:lstStyle/>
          <a:p>
            <a:pPr algn="ctr">
              <a:lnSpc>
                <a:spcPct val="140000"/>
              </a:lnSpc>
              <a:spcAft>
                <a:spcPct val="0"/>
              </a:spcAft>
              <a:tabLst>
                <a:tab pos="2250440"/>
              </a:tabLst>
            </a:pPr>
            <a:r>
              <a:rPr sz="1600" b="1" kern="100" smtClean="0">
                <a:solidFill>
                  <a:srgbClr val="FF0000"/>
                </a:solidFill>
                <a:latin typeface="黑体" panose="02010609060101010101" charset="-122"/>
                <a:ea typeface="黑体" panose="02010609060101010101" charset="-122"/>
                <a:cs typeface="黑体" panose="02010609060101010101" charset="-122"/>
              </a:rPr>
              <a:t>到梨花屯去   何士光</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这故事开场时是颇为平淡的，只是后来，马车快要进梨花屯，而两个乘客也沉默时，回过头来看一看，兴许才有一点故事的意味……</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一辆马车从白杨坝出来，车夫是个老人家。在一座石桥旁，他把一个中年人让到车上来。看得出，这是位下乡干部。</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天色好晴朗。水田还没有栽上秧子，但包谷已长得十分青葱，初夏的山野，透露着旺盛的生命力，叫人沉醉不已。碎石的马路拐弯了，爬坡了，又拐弯了，又爬坡了。不时有布谷在啼叫，车上的人似乎打起盹来了。</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不知过了多久，马车停住。打盹的干部猛地抬头，看见有人正上到车上来。</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“啊，谢主任？”来人犹豫地打招呼，似乎有些意外。</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“是……老赵同志？”谢主任嗫嚅了一下，也有些突然。</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车抖了一下，从横过路面的小小水沟上驶过。</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谢主任把香烟掏出来，递一支给老赵：“去梨花屯？”语气中有和解的意味。</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老赵谨慎地回答：“是。”</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“去包队吗？</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“是。胜利大队。”</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“我也是！”谢主任和蔼地笑起来，“我们都是十回下乡九回在，老走梨花这一方！</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笑颜使气氛松动起来。三只白鹤高高飞过，不慌不忙扇动着长长的翅膀，在蓝天里显得又白又亮……</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“老赵，”谢主任开诚布公地谈起来，“我一直想找机会和你谈谈呢！为七六年秋天在梨花挖那条沟，你怕还对我有些意见呐！</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“谢主任，你说到哪里去了！”</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“实事求是嘛！当时我是工作队的负责人，瞎指挥是我搞的，该由我负责！有人把责任归到你头上，当然不应当！”</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“我……”</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“我也明知那条沟不该挖，一气就占了四十亩良田。但当时压カ大啊；上边决定要挖，社员不同意挖，是我硬表了态：我叫挖的，我负责！”</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“这种表态，”老赵想了一想，“我也表过……”</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“那是因为我先表嘛！”谢主任接过话头，“老赵，去年报上有篇报道，你读过没有？”</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“哪一篇？”</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“谈得真好！”谢主任不胜感慨地说，“是基层干部座谈。总结说：上面是‘嘴巴硬’，基层干部是‘肩膀硬’！基层干部负责任。像是报道的安徽……”</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路转了一个大弯一一在一座杉树土岗前好像到了尽头，接着又一下子在马车前重新展现出来，一直延伸到老远的山垭口…</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“正是这样嘛！”谢主任点头，“那条沟，责任由我负！”</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“我也有责任！那是分派给我的任务。如果不是我催得紧，态度那样硬，说不定就挖不成！责任归我负！”</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双方都有诚恳的态度，气氛十分亲切了，甚至到了甜蜜的地步。</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路旁出现了一条水沟，水欢快地流淌着，发出叫人喜悦的响声……</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他们无拘无束地谈下去了。谈形势，谈这次去梨花屯纠正“定产到组”中出现的种种偏差，等等。后来，拉起家常来了……</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越近梨花屯，地势就越平坦，心里也越舒畅。突然，谢主任拍了拍赶车老汉的肩膀：“停一停！”</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老人家把缰收住了。</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“两年多没到梨花，看看那条沟怎样了！”</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坝子上水田一块接着一块，已经犁过了。带着铧印的泥土静静地横陈着，吸收着阳光，像刚切开的梨子一样新鲜，透着沁人心脾的气息……</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看不见那条沟。</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谢主任问车夫：“老同志，那条沟是不是在这一带？”</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“咹？”老人家听不清。</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老赵大声说：“沟——挖过一条沟啊！”</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“嗯，”老人家听懂了，点点头，“是挖过一条沟。唔，大前年的事喽，立冬后开挖的。分给我们六个生产队，每个劳力摊一截。我都有一截呢！顶上头一段，是红星队……”</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看来老人家说起话来是絮絮不休的。老赵终于打断了他：“现在沟在哪里？”</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“哪里？”老人家摇着头，“后来填了嘛，去年，开春过后……”</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谢主任问：“哪个喊填的？”</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“哪个？”老人家认真地想了一回，“没有哪个。是我们六个队的人商量的。总不成就让它摆在那里，沟不沟坎不坎的！唔，先是抬那些石头。论挑抬活路，这一带的人都是好手，肩膀最硬……”</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像我们在乡下会碰到的许多老人家一样，这位老人也有着对往事的惊人记忆。也许平时不大有机会说话，一旦有人听，他们就会把点点滴滴说得详详细细，有几分像自言自语，牵连不断地说下去。说下去，平平静静的，像是在叙述别人的而不是自身的事情，多少波澜都化为了涓涓细流，想当初虽未必如此简单，而今却尽掩在老人家略带沙哑的嗓音里了。</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后来，老赵提醒他：“老人家，我们走吧！”</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老赵的声意，柔和得有些异样。而且不知为什么，这以后不论是老赵还是谢主任，都没再说一句话。</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啊，前面，杂树的碧绿和砖瓦的青灰看得见了。是的，梨花屯就要到了！</a:t>
            </a:r>
          </a:p>
          <a:p>
            <a:pPr>
              <a:lnSpc>
                <a:spcPct val="140000"/>
              </a:lnSpc>
              <a:spcAft>
                <a:spcPct val="0"/>
              </a:spcAft>
              <a:tabLst>
                <a:tab pos="2250440"/>
              </a:tabLst>
            </a:pPr>
            <a:r>
              <a:rPr sz="600" b="1" kern="100" smtClean="0">
                <a:latin typeface="黑体" panose="02010609060101010101" charset="-122"/>
                <a:ea typeface="黑体" panose="02010609060101010101" charset="-122"/>
                <a:cs typeface="黑体" panose="02010609060101010101" charset="-122"/>
              </a:rPr>
              <a:t>1979年5月（有删改）</a:t>
            </a:r>
          </a:p>
        </p:txBody>
      </p:sp>
      <p:sp>
        <p:nvSpPr>
          <p:cNvPr id="4" name="文本框 3"/>
          <p:cNvSpPr txBox="1"/>
          <p:nvPr/>
        </p:nvSpPr>
        <p:spPr>
          <a:xfrm>
            <a:off x="478155" y="1845945"/>
            <a:ext cx="540385" cy="3322955"/>
          </a:xfrm>
          <a:prstGeom prst="rect">
            <a:avLst/>
          </a:prstGeom>
          <a:noFill/>
        </p:spPr>
        <p:txBody>
          <a:bodyPr wrap="none" rtlCol="0">
            <a:spAutoFit/>
          </a:bodyPr>
          <a:lstStyle/>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物</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象</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作</a:t>
            </a:r>
          </a:p>
          <a:p>
            <a:pPr algn="just">
              <a:lnSpc>
                <a:spcPct val="15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用</a:t>
            </a:r>
          </a:p>
          <a:p>
            <a:pPr algn="just">
              <a:lnSpc>
                <a:spcPct val="150000"/>
              </a:lnSpc>
              <a:spcAft>
                <a:spcPct val="0"/>
              </a:spcAft>
              <a:tabLst>
                <a:tab pos="2250440"/>
              </a:tabLst>
            </a:pPr>
            <a:r>
              <a:rPr lang="zh-CN" altLang="zh-CN" sz="2800" b="1" kern="100" smtClean="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sym typeface="+mn-ea"/>
              </a:rPr>
              <a:t>题</a:t>
            </a:r>
            <a:endParaRPr lang="en-US" altLang="zh-CN" sz="2800" b="1" kern="100" smtClean="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2"/>
          <a:stretch>
            <a:fillRect/>
          </a:stretch>
        </p:blipFill>
        <p:spPr>
          <a:xfrm>
            <a:off x="7174865" y="1701800"/>
            <a:ext cx="4234815" cy="3062605"/>
          </a:xfrm>
          <a:prstGeom prst="rect">
            <a:avLst/>
          </a:prstGeom>
        </p:spPr>
      </p:pic>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Arial"/>
        <a:cs typeface="Arial"/>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360</Paragraphs>
  <Slides>24</Slides>
  <Notes>1</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24</vt:i4>
      </vt:variant>
    </vt:vector>
  </HeadingPairs>
  <TitlesOfParts>
    <vt:vector baseType="lpstr" size="37">
      <vt:lpstr>Arial</vt:lpstr>
      <vt:lpstr>Arial Black</vt:lpstr>
      <vt:lpstr>Calibri</vt:lpstr>
      <vt:lpstr>Times New Roman</vt:lpstr>
      <vt:lpstr>方正中等线简体</vt:lpstr>
      <vt:lpstr>宋体</vt:lpstr>
      <vt:lpstr>Courier New</vt:lpstr>
      <vt:lpstr>黑体</vt:lpstr>
      <vt:lpstr>微软雅黑</vt:lpstr>
      <vt:lpstr>仿宋_GB2312</vt:lpstr>
      <vt:lpstr>楷体_GB2312</vt:lpstr>
      <vt:lpstr>楷体</vt:lpstr>
      <vt:lpstr>8_Office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2021-12-05T11:41:43.841</cp:lastPrinted>
  <dcterms:created xsi:type="dcterms:W3CDTF">2021-12-05T11:41:43Z</dcterms:created>
  <dcterms:modified xsi:type="dcterms:W3CDTF">2021-12-05T03:41:45Z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