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476" r:id="rId5"/>
    <p:sldId id="331" r:id="rId6"/>
    <p:sldId id="338" r:id="rId7"/>
    <p:sldId id="391" r:id="rId8"/>
    <p:sldId id="393" r:id="rId9"/>
    <p:sldId id="395" r:id="rId10"/>
    <p:sldId id="503" r:id="rId11"/>
    <p:sldId id="504" r:id="rId12"/>
    <p:sldId id="505" r:id="rId13"/>
    <p:sldId id="506" r:id="rId14"/>
    <p:sldId id="507" r:id="rId15"/>
    <p:sldId id="509" r:id="rId16"/>
    <p:sldId id="510" r:id="rId17"/>
    <p:sldId id="526" r:id="rId18"/>
    <p:sldId id="525" r:id="rId19"/>
    <p:sldId id="344" r:id="rId20"/>
    <p:sldId id="345" r:id="rId21"/>
    <p:sldId id="547" r:id="rId22"/>
    <p:sldId id="546" r:id="rId23"/>
    <p:sldId id="530" r:id="rId24"/>
    <p:sldId id="538" r:id="rId25"/>
    <p:sldId id="540" r:id="rId26"/>
    <p:sldId id="545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  <p:cmAuthor id="3" name="dell" initials="d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1E2AC4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85"/>
        <p:guide pos="385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98306" y="2149076"/>
            <a:ext cx="569693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19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一颗小桃树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739" y="3361690"/>
            <a:ext cx="1616075" cy="5835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贾平凹</a:t>
            </a:r>
            <a:endParaRPr sz="32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4753" name="Rectangle 2"/>
          <p:cNvSpPr>
            <a:spLocks noGrp="1"/>
          </p:cNvSpPr>
          <p:nvPr>
            <p:ph type="title" idx="4294967295"/>
          </p:nvPr>
        </p:nvSpPr>
        <p:spPr>
          <a:xfrm>
            <a:off x="1029335" y="936625"/>
            <a:ext cx="10132695" cy="54165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 fontScale="90000"/>
          </a:bodyPr>
          <a:p>
            <a:pPr algn="l"/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一树的桃花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一片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湿得深重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像一只天鹅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羽毛渐渐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剥脱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9335" y="1376680"/>
            <a:ext cx="102127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将小桃树比作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“天鹅”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描写的却是高贵的天鹅羽毛剥落的情景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尤其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“剥脱”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二字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更显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凄惨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“一片”“一片”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一词一顿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显得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沉郁、悲戚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让人心疼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Rectangle 2"/>
          <p:cNvSpPr>
            <a:spLocks noGrp="1"/>
          </p:cNvSpPr>
          <p:nvPr/>
        </p:nvSpPr>
        <p:spPr>
          <a:xfrm>
            <a:off x="969010" y="3376295"/>
            <a:ext cx="10273030" cy="119062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:看我的小桃树儿在风雨里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哆嗦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纤纤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的生灵儿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枝条已经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慌乱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桃花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一片一片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地落了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大半陷在泥里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三点两点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地在黄水里打着旋儿。啊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它已经老了许多呢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瘦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了许多呢</a:t>
            </a:r>
            <a:r>
              <a:rPr sz="2700" b="1">
                <a:sym typeface="+mn-ea"/>
              </a:rPr>
              <a:t>,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昨日</a:t>
            </a:r>
            <a:r>
              <a:rPr lang="en-US" altLang="zh-CN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楚楚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的容颜全然褪尽了。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9330" y="4696460"/>
            <a:ext cx="102127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拟人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生动地写出了小桃树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遭受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磨难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表现了小桃树的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弱小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的运用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表达了作者的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痛心</a:t>
            </a:r>
            <a:r>
              <a:rPr 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惋惜之情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4753" name="Rectangle 2"/>
          <p:cNvSpPr>
            <a:spLocks noGrp="1"/>
          </p:cNvSpPr>
          <p:nvPr>
            <p:ph type="title" idx="4294967295"/>
          </p:nvPr>
        </p:nvSpPr>
        <p:spPr>
          <a:xfrm>
            <a:off x="948690" y="936625"/>
            <a:ext cx="10414000" cy="9474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rmAutofit/>
          </a:bodyPr>
          <a:p>
            <a:pPr algn="l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原句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它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长得很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委屈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弯了头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紧抱着身子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的。第二天才舒开身来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瘦瘦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黄黄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似乎一碰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便立即会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断了</a:t>
            </a:r>
            <a:r>
              <a: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8690" y="1802765"/>
            <a:ext cx="104146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拟人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生动地写出了小桃树从土里拱出芽来的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神态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表现了小桃树的可怜；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“瘦瘦”“黄黄”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突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显其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脆弱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让人怜爱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48945" y="3378126"/>
            <a:ext cx="10551583" cy="953135"/>
          </a:xfrm>
          <a:prstGeom prst="rect">
            <a:avLst/>
          </a:prstGeom>
        </p:spPr>
        <p:txBody>
          <a:bodyPr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4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就那么一树</a:t>
            </a:r>
            <a:r>
              <a:rPr sz="2800" b="1">
                <a:sym typeface="+mn-ea"/>
              </a:rPr>
              <a:t>,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孤孤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地开在墙角。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我每每看着它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却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发现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从未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有一只蜜蜂去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恋过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一只蝴蝶去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飞过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它。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8690" y="4331335"/>
            <a:ext cx="108883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28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“孤孤”“从未”等词语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侧面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衬托了小桃树的孤独寂寞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让人怜爱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095" y="589280"/>
            <a:ext cx="1143444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5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雨还在下着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我的小桃树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千百次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俯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下身去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又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千百次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地</a:t>
            </a:r>
            <a:r>
              <a:rPr lang="zh-CN" altLang="zh-CN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挣扎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起来。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9095" y="1111250"/>
            <a:ext cx="11062335" cy="953135"/>
          </a:xfrm>
          <a:prstGeom prst="rect">
            <a:avLst/>
          </a:prstGeom>
        </p:spPr>
        <p:txBody>
          <a:bodyPr wrap="square">
            <a:spAutoFit/>
          </a:bodyPr>
          <a:p>
            <a:pPr eaLnBrk="0" fontAlgn="auto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800" b="1" kern="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 ker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28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“俯”“挣扎”运用</a:t>
            </a:r>
            <a:r>
              <a:rPr lang="zh-CN" altLang="zh-CN" sz="2800" b="1" kern="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动作和神情</a:t>
            </a:r>
            <a:r>
              <a:rPr lang="zh-CN" altLang="zh-CN" sz="28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描写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“千百次”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运用</a:t>
            </a:r>
            <a:r>
              <a:rPr lang="zh-CN" altLang="zh-CN" sz="2800" b="1" kern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反复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写出了小桃树在风雨中</a:t>
            </a:r>
            <a:r>
              <a:rPr lang="zh-CN" altLang="zh-CN" sz="2800" b="1" kern="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坚强勇敢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的斗争情景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表现了小桃树</a:t>
            </a:r>
            <a:r>
              <a:rPr lang="zh-CN" altLang="zh-CN" sz="2800" b="1" kern="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顽强</a:t>
            </a:r>
            <a:r>
              <a:rPr lang="zh-CN" altLang="zh-CN" sz="2800" b="1" kern="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的抗争精神。</a:t>
            </a:r>
            <a:endParaRPr lang="zh-CN" altLang="zh-CN" sz="2800" b="1" kern="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095" y="2715260"/>
            <a:ext cx="11170920" cy="175323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原句</a:t>
            </a:r>
            <a:r>
              <a:rPr lang="en-US" altLang="zh-CN" sz="2700" b="1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6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cs typeface="+mj-cs"/>
                <a:sym typeface="+mn-ea"/>
              </a:rPr>
              <a:t>: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就在那俯地的刹那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我突然看见那树的顶端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高高的一枝儿上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竟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还保留着一个欲绽的花苞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嫩黄的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嫩红的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在风中摇着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抖着满身的雨水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几次要掉下来了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但却没有掉下去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像风浪里航道上的指示灯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闪着时隐时现的嫩黄的光</a:t>
            </a:r>
            <a:r>
              <a:rPr sz="2700" b="1">
                <a:sym typeface="+mn-ea"/>
              </a:rPr>
              <a:t>,</a:t>
            </a:r>
            <a:r>
              <a:rPr lang="zh-CN" altLang="zh-CN" sz="27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嫩红的光。</a:t>
            </a:r>
            <a:endParaRPr lang="zh-CN" altLang="zh-CN" sz="27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9095" y="4468495"/>
            <a:ext cx="11170285" cy="922020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zh-CN" altLang="en-US" sz="2700" b="1" kern="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700" b="1" kern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运用</a:t>
            </a:r>
            <a:r>
              <a:rPr lang="zh-CN" altLang="zh-CN" sz="2700" b="1" kern="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比喻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的手法</a:t>
            </a:r>
            <a:r>
              <a:rPr sz="27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把花苞比作风浪里航道上的指示灯</a:t>
            </a:r>
            <a:r>
              <a:rPr sz="27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表现</a:t>
            </a:r>
            <a:r>
              <a:rPr lang="zh-CN" altLang="zh-CN" sz="2700" b="1" kern="0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了小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桃树</a:t>
            </a:r>
            <a:r>
              <a:rPr lang="zh-CN" altLang="zh-CN" sz="2700" b="1" kern="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顽强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的生命力</a:t>
            </a:r>
            <a:r>
              <a:rPr sz="27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700" b="1" kern="0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让人</a:t>
            </a:r>
            <a:r>
              <a:rPr lang="zh-CN" altLang="zh-CN" sz="2700" b="1" kern="0" dirty="0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惊喜、感动</a:t>
            </a:r>
            <a:r>
              <a:rPr sz="27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700" b="1" kern="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给予作者</a:t>
            </a:r>
            <a:r>
              <a:rPr lang="zh-CN" altLang="zh-CN" sz="2700" b="1" kern="1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希望和信念</a:t>
            </a:r>
            <a:r>
              <a:rPr lang="zh-CN" altLang="zh-CN" sz="27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7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5777" name="Rectangle 2"/>
          <p:cNvSpPr/>
          <p:nvPr/>
        </p:nvSpPr>
        <p:spPr>
          <a:xfrm>
            <a:off x="1703388" y="971550"/>
            <a:ext cx="8964613" cy="5762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eaLnBrk="0" fontAlgn="base" hangingPunct="0">
              <a:buFontTx/>
            </a:pPr>
            <a:r>
              <a:rPr lang="en-US" altLang="zh-CN" sz="3000" b="1" strike="noStrike" noProof="1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lang="zh-CN" altLang="en-US" sz="3000" b="1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文中多处用</a:t>
            </a:r>
            <a:r>
              <a:rPr lang="zh-CN" altLang="en-US" sz="3000" b="1" strike="noStrike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“吗”“呢”“啊”</a:t>
            </a:r>
            <a:r>
              <a:rPr lang="zh-CN" altLang="en-US" sz="30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等语气词</a:t>
            </a:r>
            <a:r>
              <a:rPr lang="zh-CN" altLang="en-US" sz="3000" b="1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有无必要？</a:t>
            </a:r>
            <a:endParaRPr lang="zh-CN" altLang="en-US" sz="3000" b="1" strike="noStrike" noProof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5778" name="Rectangle 5"/>
          <p:cNvSpPr/>
          <p:nvPr/>
        </p:nvSpPr>
        <p:spPr>
          <a:xfrm>
            <a:off x="1151255" y="1623695"/>
            <a:ext cx="10256520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它已经老了许多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瘦了许多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昨日楚楚的容颜全然褪尽了。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我说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我的梦儿是绿色的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将来开了花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我会幸福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2" name="Rectangle 4"/>
          <p:cNvSpPr/>
          <p:nvPr/>
        </p:nvSpPr>
        <p:spPr>
          <a:xfrm>
            <a:off x="1273810" y="2061210"/>
            <a:ext cx="9999980" cy="12528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>
              <a:lnSpc>
                <a:spcPct val="90000"/>
              </a:lnSpc>
            </a:pPr>
            <a:r>
              <a:rPr lang="en-US" altLang="zh-CN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       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“啊”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字表达了作者在见到桃树变老、变瘦后的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惊讶和惋惜。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“呢”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加深了爱怜与亲昵的语气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对小桃树的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疼惜之情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3" name="Rectangle 5"/>
          <p:cNvSpPr/>
          <p:nvPr/>
        </p:nvSpPr>
        <p:spPr>
          <a:xfrm>
            <a:off x="1151255" y="3827145"/>
            <a:ext cx="1051750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en-US" altLang="zh-CN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“呢”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字是作者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对桃树开花的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祝愿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对美好未来的满满希望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读来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语气轻快而俏皮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2">
                                            <p:txEl>
                                              <p:charRg st="0" end="6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573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5778" name="Rectangle 5"/>
          <p:cNvSpPr/>
          <p:nvPr/>
        </p:nvSpPr>
        <p:spPr>
          <a:xfrm>
            <a:off x="1170940" y="1153795"/>
            <a:ext cx="1025652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我的小桃树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！我该怎么感激你？你到底还有一朵花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呢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明日一早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你会开吗？你开的是灼灼的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？香香的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？我亲爱的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你那花是会开得美的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而且会孕出一个桃儿来的；我还叫你是我的梦的精灵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对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吗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？</a:t>
            </a:r>
            <a:endParaRPr lang="en-US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4" name="Rectangle 6"/>
          <p:cNvSpPr/>
          <p:nvPr/>
        </p:nvSpPr>
        <p:spPr>
          <a:xfrm>
            <a:off x="1294130" y="3075305"/>
            <a:ext cx="976058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base"/>
            <a:r>
              <a:rPr lang="en-US" altLang="zh-CN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       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“啊”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字表现出作者</a:t>
            </a:r>
            <a:r>
              <a:rPr lang="zh-CN" altLang="en-US" sz="2800" b="1" strike="noStrike" noProof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对桃树的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坚守的讶异</a:t>
            </a:r>
            <a:r>
              <a:rPr sz="2800" b="1"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“吗”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字中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饱含着希望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“呢”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字与儿化音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体现出了一分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亲切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strike="noStrike" noProof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表达了作者</a:t>
            </a:r>
            <a:r>
              <a:rPr lang="zh-CN" altLang="en-US" sz="2800" b="1" strike="noStrike" noProof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对小桃树的赞美以及对美好生活的向往</a:t>
            </a:r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 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4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239185" y="1154083"/>
            <a:ext cx="232627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indent="914400" eaLnBrk="0" hangingPunct="0"/>
            <a:r>
              <a:rPr lang="zh-CN" altLang="en-US" sz="1000">
                <a:latin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endParaRPr lang="zh-CN" altLang="en-US" sz="800">
              <a:latin typeface="Calibri" panose="020F0502020204030204" pitchFamily="34" charset="0"/>
            </a:endParaRPr>
          </a:p>
          <a:p>
            <a:pPr indent="914400" eaLnBrk="0" hangingPunct="0"/>
            <a:r>
              <a:rPr lang="zh-CN" altLang="en-US" sz="1000">
                <a:latin typeface="宋体" panose="02010600030101010101" pitchFamily="2" charset="-122"/>
                <a:cs typeface="Times New Roman" panose="02020603050405020304" pitchFamily="18" charset="0"/>
              </a:rPr>
              <a:t>                   </a:t>
            </a:r>
            <a:endParaRPr lang="zh-CN" altLang="en-US">
              <a:latin typeface="Calibri" panose="020F050202020403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374717" y="1557339"/>
            <a:ext cx="9528234" cy="2039550"/>
            <a:chOff x="1303303" y="1700808"/>
            <a:chExt cx="7145567" cy="2039581"/>
          </a:xfrm>
        </p:grpSpPr>
        <p:sp>
          <p:nvSpPr>
            <p:cNvPr id="2" name="矩形 1"/>
            <p:cNvSpPr/>
            <p:nvPr/>
          </p:nvSpPr>
          <p:spPr>
            <a:xfrm>
              <a:off x="1907340" y="1700808"/>
              <a:ext cx="2092147" cy="5407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现在（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1-2</a:t>
              </a: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） </a:t>
              </a:r>
              <a:endPara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03303" y="1772246"/>
              <a:ext cx="526253" cy="1944717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 algn="ctr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我的小桃树</a:t>
              </a:r>
              <a:r>
                <a:rPr lang="zh-CN" altLang="en-US" sz="2200" kern="100" dirty="0">
                  <a:solidFill>
                    <a:srgbClr val="0000FF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 </a:t>
              </a:r>
              <a:endParaRPr lang="zh-CN" altLang="en-US" sz="2200" kern="100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898288" y="2474237"/>
              <a:ext cx="3682214" cy="6094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过去（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3-8</a:t>
              </a: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）插叙   托物言志</a:t>
              </a:r>
              <a:endPara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907340" y="3199656"/>
              <a:ext cx="2441367" cy="5407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0" hangingPunct="0">
                <a:lnSpc>
                  <a:spcPct val="120000"/>
                </a:lnSpc>
                <a:spcAft>
                  <a:spcPts val="0"/>
                </a:spcAft>
                <a:defRPr/>
              </a:pP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现在（</a:t>
              </a:r>
              <a:r>
                <a:rPr lang="en-US" altLang="zh-CN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9-14</a:t>
              </a:r>
              <a:r>
                <a:rPr lang="zh-CN" altLang="en-US" sz="2800" b="1" kern="100" dirty="0">
                  <a:solidFill>
                    <a:srgbClr val="0000FF"/>
                  </a:solidFill>
                  <a:latin typeface="新宋体" panose="02010609030101010101" pitchFamily="49" charset="-122"/>
                  <a:ea typeface="新宋体" panose="0201060903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8442" name="组合 9"/>
            <p:cNvGrpSpPr/>
            <p:nvPr/>
          </p:nvGrpSpPr>
          <p:grpSpPr bwMode="auto">
            <a:xfrm>
              <a:off x="5723364" y="2061176"/>
              <a:ext cx="2725506" cy="1230013"/>
              <a:chOff x="5807307" y="2133184"/>
              <a:chExt cx="2725506" cy="123001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5807307" y="2133184"/>
                <a:ext cx="2725506" cy="6077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0" hangingPunct="0">
                  <a:lnSpc>
                    <a:spcPct val="120000"/>
                  </a:lnSpc>
                  <a:spcAft>
                    <a:spcPts val="0"/>
                  </a:spcAft>
                  <a:defRPr/>
                </a:pP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小桃树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可怜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花蕾</a:t>
                </a:r>
                <a:endParaRPr lang="zh-CN" altLang="en-US" sz="2800" b="1" kern="100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5807307" y="2755493"/>
                <a:ext cx="2630264" cy="60770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just" eaLnBrk="0" hangingPunct="0">
                  <a:lnSpc>
                    <a:spcPct val="120000"/>
                  </a:lnSpc>
                  <a:spcAft>
                    <a:spcPts val="0"/>
                  </a:spcAft>
                  <a:defRPr/>
                </a:pPr>
                <a:r>
                  <a:rPr lang="zh-CN" altLang="en-US" sz="2800" b="1" kern="100" dirty="0">
                    <a:solidFill>
                      <a:srgbClr val="0000FF"/>
                    </a:solidFill>
                    <a:latin typeface="新宋体" panose="02010609030101010101" pitchFamily="49" charset="-122"/>
                    <a:ea typeface="新宋体" panose="02010609030101010101" pitchFamily="49" charset="-122"/>
                    <a:cs typeface="Times New Roman" panose="02020603050405020304" pitchFamily="18" charset="0"/>
                  </a:rPr>
                  <a:t>“我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”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挫折</a:t>
                </a:r>
                <a:r>
                  <a:rPr lang="en-US" altLang="zh-CN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—</a:t>
                </a:r>
                <a:r>
                  <a:rPr lang="zh-CN" altLang="en-US" sz="2800" b="1" kern="100" dirty="0">
                    <a:solidFill>
                      <a:srgbClr val="0000FF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</a:rPr>
                  <a:t>理想</a:t>
                </a:r>
                <a:endParaRPr lang="zh-CN" altLang="en-US" sz="2800" b="1" kern="100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9" name="左大括号 8"/>
            <p:cNvSpPr/>
            <p:nvPr/>
          </p:nvSpPr>
          <p:spPr>
            <a:xfrm>
              <a:off x="1762890" y="1845272"/>
              <a:ext cx="144450" cy="1871690"/>
            </a:xfrm>
            <a:prstGeom prst="leftBrace">
              <a:avLst>
                <a:gd name="adj1" fmla="val 5022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12" name="左大括号 11"/>
            <p:cNvSpPr/>
            <p:nvPr/>
          </p:nvSpPr>
          <p:spPr>
            <a:xfrm flipH="1">
              <a:off x="5680802" y="1772246"/>
              <a:ext cx="142863" cy="1944717"/>
            </a:xfrm>
            <a:prstGeom prst="leftBrace">
              <a:avLst>
                <a:gd name="adj1" fmla="val 50221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solidFill>
                  <a:srgbClr val="0000FF"/>
                </a:solidFill>
              </a:endParaRPr>
            </a:p>
          </p:txBody>
        </p:sp>
      </p:grpSp>
      <p:pic>
        <p:nvPicPr>
          <p:cNvPr id="18437" name="Picture 5" descr="https://timgsa.baidu.com/timg?image&amp;quality=80&amp;size=b9999_10000&amp;sec=1540276269713&amp;di=79cce07ee44c8d648ebb9d71c7a4a000&amp;imgtype=0&amp;src=http%3A%2F%2Fr.photo.store.qq.com%2Fpsb%3F%2F4b6dd805-995a-4a50-b30f-d81a06566c3b%2Fn30Vf8IIrHnJPCcjLcluQTlDvDUsmW9o7D2pU7OWHyM%2521%2Fo%2FdFgBAAAAAAAA%26ek%3D1%26kp%3D1%26pt%3D0%26bo%3DVQOAAkAGsAQFAAU%2521%26t%3D5%26su%3D160811265%26sce%3D0-12-12%26rf%3D2-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872" y="4030663"/>
            <a:ext cx="6910917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783859" y="562847"/>
            <a:ext cx="2792615" cy="713740"/>
            <a:chOff x="2371" y="690"/>
            <a:chExt cx="3471" cy="1124"/>
          </a:xfrm>
        </p:grpSpPr>
        <p:sp>
          <p:nvSpPr>
            <p:cNvPr id="1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41755" y="1626870"/>
            <a:ext cx="950849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文中多次出现了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我的小桃树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</a:t>
            </a:r>
            <a:r>
              <a:rPr lang="en-US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3—8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段中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出现了几次？</a:t>
            </a:r>
            <a:r>
              <a:rPr 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表现了作者怎样的情感？</a:t>
            </a:r>
            <a:endParaRPr lang="zh-CN" sz="2800" b="1" kern="100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04247" y="2661744"/>
            <a:ext cx="10562167" cy="31921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段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“却从来不想到我的小桃树”</a:t>
            </a:r>
            <a:endParaRPr lang="en-US" altLang="zh-CN" sz="2800" b="1" kern="100" dirty="0">
              <a:solidFill>
                <a:srgbClr val="0000FF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              ——</a:t>
            </a:r>
            <a:r>
              <a:rPr lang="zh-CN" altLang="en-US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表现了</a:t>
            </a:r>
            <a:r>
              <a:rPr lang="zh-CN" altLang="en-US" sz="2800" b="1" kern="1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众人对小桃树的漠视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；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段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“却看见我的小桃树了”</a:t>
            </a:r>
            <a:endParaRPr lang="en-US" altLang="zh-CN" sz="2800" b="1" kern="100" dirty="0">
              <a:solidFill>
                <a:srgbClr val="0000FF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——</a:t>
            </a:r>
            <a:r>
              <a:rPr 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表现</a:t>
            </a:r>
            <a:r>
              <a:rPr lang="zh-CN" sz="2800" b="1" kern="1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惊讶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；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8</a:t>
            </a:r>
            <a:r>
              <a: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段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：</a:t>
            </a:r>
            <a:r>
              <a:rPr lang="en-US" altLang="zh-CN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“对不起我的小桃树了”</a:t>
            </a:r>
            <a:endParaRPr lang="en-US" altLang="zh-CN" sz="2800" b="1" kern="100" dirty="0">
              <a:solidFill>
                <a:srgbClr val="0000FF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 ——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表达</a:t>
            </a:r>
            <a:r>
              <a:rPr lang="zh-CN" altLang="zh-CN" sz="2800" b="1" kern="100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愧疚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5060" y="682684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7615" y="704215"/>
            <a:ext cx="946594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第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6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段说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我的梦是绿色的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梦怎么会是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绿色的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？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这句话是什么意思？</a:t>
            </a:r>
            <a:endParaRPr lang="zh-CN" altLang="zh-CN" sz="2800" b="1" kern="100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7785" y="1657350"/>
            <a:ext cx="953643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这句话的意思是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我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的理想是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美好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生机勃勃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充满希望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它象征着春天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象征着新生命的出现。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绿色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是生命、希望的象征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37615" y="3369310"/>
            <a:ext cx="962723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如何理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解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人世原来有人世的大书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我却连第一行文字还读不懂呢</a:t>
            </a:r>
            <a:r>
              <a:rPr lang="en-US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”</a:t>
            </a:r>
            <a:r>
              <a:rPr lang="zh-CN" altLang="zh-CN" sz="2800" b="1" kern="1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？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7785" y="4322445"/>
            <a:ext cx="9638030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运用</a:t>
            </a:r>
            <a:r>
              <a:rPr lang="zh-CN" altLang="en-US" sz="2800" b="1" kern="1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比喻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的</a:t>
            </a:r>
            <a:r>
              <a:rPr 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修辞手法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,将人世比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作大书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生动形象地写出了自己对人世的认识还很肤浅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表现了社会的错综复杂和自己的幼稚天真</a:t>
            </a:r>
            <a:r>
              <a:rPr sz="2800" b="1" ker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将自己的命运和小桃树的命运联系起来。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3018" y="1412875"/>
            <a:ext cx="10331449" cy="37090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1976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zh-CN" sz="2800" b="1" kern="1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“文化大革命</a:t>
            </a:r>
            <a:r>
              <a:rPr lang="en-US" altLang="zh-CN" sz="2800" b="1" kern="1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zh-CN" sz="2800" b="1" kern="1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终于结束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在这十年期间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无数被时代耽误年华和奋斗机会的青年人开始反思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开始追求。作家贾平凹在这个大的时代背景下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以“小桃树”的形象来象征文革中成长起来的青年一代。通过它坎坷的出生、成长到迷茫和看到希望的描述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反映了青年一代在迷茫和探索中成长的真实历程。文章最后小桃树所孕育所保留的那一个花苞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岂止是“风浪里航道上的指示灯”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它更是青年一代胸怀大志、奋起直追、报效祖国的象征。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1850" y="530949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写作背景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5940" y="1831975"/>
            <a:ext cx="7970520" cy="2861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了解主要内容</a:t>
            </a:r>
            <a:r>
              <a:rPr sz="3000" b="1">
                <a:sym typeface="+mn-ea"/>
              </a:rPr>
              <a:t>,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梳理小桃树的生长过程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品析描写</a:t>
            </a:r>
            <a:r>
              <a:rPr lang="zh-CN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小桃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的语句</a:t>
            </a:r>
            <a:r>
              <a:rPr sz="3000" b="1">
                <a:sym typeface="+mn-ea"/>
              </a:rPr>
              <a:t>,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体</a:t>
            </a:r>
            <a:r>
              <a:rPr lang="zh-CN" altLang="en-US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对小桃树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独特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感情。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学习</a:t>
            </a:r>
            <a:r>
              <a:rPr lang="zh-CN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托</a:t>
            </a:r>
            <a:r>
              <a:rPr lang="zh-CN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物言志的写法。</a:t>
            </a:r>
            <a:endParaRPr lang="zh-CN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20000"/>
              </a:lnSpc>
              <a:spcAft>
                <a:spcPts val="0"/>
              </a:spcAft>
              <a:defRPr/>
            </a:pPr>
            <a:r>
              <a:rPr lang="en-US" alt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理解小桃树蕴含的精神</a:t>
            </a:r>
            <a:r>
              <a:rPr sz="3000" b="1">
                <a:sym typeface="+mn-ea"/>
              </a:rPr>
              <a:t>,</a:t>
            </a:r>
            <a:r>
              <a:rPr lang="zh-CN" sz="3000" b="1" kern="10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培养学生坚强不屈、勇于和困难作斗争的</a:t>
            </a:r>
            <a:r>
              <a:rPr lang="zh-CN" altLang="zh-CN" sz="30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勇气。</a:t>
            </a:r>
            <a:endParaRPr lang="zh-CN" altLang="zh-CN" sz="30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148" name="Picture 5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9970" y="1271905"/>
            <a:ext cx="3209290" cy="398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627422" y="371461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7963" y="956850"/>
            <a:ext cx="10562167" cy="18148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文章第</a:t>
            </a: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段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写道“也就在这年里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我到城里上学去了。走出了山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来到城里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我才知道我的渺小：山外的天地这般大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城里的好景这般多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作者明写自己的人生经历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和小桃树有什么联系吗？有什么作用？</a:t>
            </a:r>
            <a:endParaRPr lang="zh-CN" altLang="zh-CN" sz="2800" b="1" kern="100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7917" y="2771680"/>
            <a:ext cx="10562167" cy="26765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作者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少年时代努力奋斗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胸怀大志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很像“一个春天长上二尺来高”的小桃树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充满向上的朝气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小桃树就是作者的化身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作用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：作者写这篇散文就是托物言志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借小桃树谈自己的一些经历</a:t>
            </a:r>
            <a:r>
              <a:rPr sz="2800" b="1">
                <a:solidFill>
                  <a:srgbClr val="FF0000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表现自己所受的遭遇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隐隐地</a:t>
            </a:r>
            <a:r>
              <a:rPr lang="zh-CN" altLang="zh-CN" sz="2800" b="1" kern="100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透露和抒发自己的概叹、理想和情志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。将小桃树的经历与“我”的经历融为一体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更好地表现了作者的思想感情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2589" y="1282384"/>
            <a:ext cx="105156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在小桃树的生长过程中</a:t>
            </a:r>
            <a:r>
              <a:rPr sz="2800" b="1">
                <a:sym typeface="+mn-ea"/>
              </a:rPr>
              <a:t>,</a:t>
            </a:r>
            <a:r>
              <a:rPr lang="en-US" sz="2800" b="1">
                <a:sym typeface="+mn-ea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lang="en-US" sz="2800" b="1">
                <a:sym typeface="+mn-ea"/>
              </a:rPr>
              <a:t>”</a:t>
            </a:r>
            <a:r>
              <a:rPr 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为什么那么关心爱护它？运用了什么手法？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2589" y="2235518"/>
            <a:ext cx="1049020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文章开头就饱含着作者对小桃树的深情：当初是怀着它能给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带来幸福的希望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让它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蓄着我的梦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而种下它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所以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偏爱它。见到它长得纤弱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没人管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为自己漂泊他乡忘却了它而难过。当自己生活遭到挫折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见到小桃树在风雨中挣扎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顽强地同命运作斗争时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不禁对它产生赞美和敬佩之情。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en-US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文章由物及人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托物言志。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5306" y="440616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744644" y="5005389"/>
            <a:ext cx="10515600" cy="521970"/>
          </a:xfrm>
          <a:prstGeom prst="rect">
            <a:avLst/>
          </a:prstGeom>
        </p:spPr>
        <p:txBody>
          <a:bodyPr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你从小桃树的身上得到什么启示？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TextBox 1"/>
          <p:cNvSpPr txBox="1"/>
          <p:nvPr/>
        </p:nvSpPr>
        <p:spPr>
          <a:xfrm>
            <a:off x="635424" y="5527358"/>
            <a:ext cx="1049020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defRPr/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面对挫折和磨难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在逆境中顽强拼搏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zh-CN" sz="2800" b="1" kern="100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做主宰自己命运的主人。</a:t>
            </a:r>
            <a:endParaRPr lang="zh-CN" altLang="zh-CN" sz="2800" b="1" kern="100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110656" name="Group 6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57530" y="1595755"/>
          <a:ext cx="11076940" cy="4644390"/>
        </p:xfrm>
        <a:graphic>
          <a:graphicData uri="http://schemas.openxmlformats.org/drawingml/2006/table">
            <a:tbl>
              <a:tblPr/>
              <a:tblGrid>
                <a:gridCol w="1771015"/>
                <a:gridCol w="3183255"/>
                <a:gridCol w="2855595"/>
                <a:gridCol w="3267075"/>
              </a:tblGrid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紫藤萝瀑布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》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一棵小桃树</a:t>
                      </a: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</a:rPr>
                        <a:t>》</a:t>
                      </a:r>
                      <a:endParaRPr kumimoji="0" lang="en-US" altLang="zh-CN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《丑石》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写作对象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写作手法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语言风格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997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情感变化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178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文章主旨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0633" name="Rectangle 41"/>
          <p:cNvSpPr/>
          <p:nvPr/>
        </p:nvSpPr>
        <p:spPr>
          <a:xfrm>
            <a:off x="2888298" y="210915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一树紫藤萝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34" name="Rectangle 42"/>
          <p:cNvSpPr/>
          <p:nvPr/>
        </p:nvSpPr>
        <p:spPr>
          <a:xfrm>
            <a:off x="6057583" y="2124393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一棵小桃树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Rectangle 41"/>
          <p:cNvSpPr/>
          <p:nvPr/>
        </p:nvSpPr>
        <p:spPr>
          <a:xfrm>
            <a:off x="9077643" y="2124393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一块丑石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37" name="Rectangle 45"/>
          <p:cNvSpPr/>
          <p:nvPr/>
        </p:nvSpPr>
        <p:spPr>
          <a:xfrm>
            <a:off x="5524500" y="2661285"/>
            <a:ext cx="23025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托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物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言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志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40" name="Rectangle 48"/>
          <p:cNvSpPr/>
          <p:nvPr/>
        </p:nvSpPr>
        <p:spPr>
          <a:xfrm>
            <a:off x="2302828" y="3167698"/>
            <a:ext cx="31419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清新明快</a:t>
            </a:r>
            <a:r>
              <a:rPr sz="28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生动优美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41" name="Rectangle 49"/>
          <p:cNvSpPr/>
          <p:nvPr/>
        </p:nvSpPr>
        <p:spPr>
          <a:xfrm>
            <a:off x="5486083" y="3182938"/>
            <a:ext cx="5985510" cy="506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轻灵细腻</a:t>
            </a:r>
            <a:r>
              <a:rPr sz="27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平实从容</a:t>
            </a:r>
            <a:r>
              <a:rPr sz="27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情感充沛</a:t>
            </a:r>
            <a:r>
              <a:rPr sz="2700" b="1" kern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7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富含哲理</a:t>
            </a:r>
            <a:endParaRPr lang="zh-CN" altLang="en-US" sz="27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43" name="Rectangle 51"/>
          <p:cNvSpPr/>
          <p:nvPr/>
        </p:nvSpPr>
        <p:spPr>
          <a:xfrm>
            <a:off x="2346325" y="3704590"/>
            <a:ext cx="32848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惊叹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悲痛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宁静喜悦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乐观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51" name="Rectangle 59"/>
          <p:cNvSpPr/>
          <p:nvPr/>
        </p:nvSpPr>
        <p:spPr>
          <a:xfrm>
            <a:off x="5524500" y="3704590"/>
            <a:ext cx="28289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爱怜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高兴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愧疚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敬佩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Rectangle 59"/>
          <p:cNvSpPr/>
          <p:nvPr/>
        </p:nvSpPr>
        <p:spPr>
          <a:xfrm>
            <a:off x="8416925" y="3689985"/>
            <a:ext cx="32461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遗憾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讨厌</a:t>
            </a:r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惊奇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—</a:t>
            </a:r>
            <a:r>
              <a:rPr lang="zh-CN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赞美</a:t>
            </a:r>
            <a:endParaRPr lang="zh-CN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54" name="Rectangle 62"/>
          <p:cNvSpPr/>
          <p:nvPr/>
        </p:nvSpPr>
        <p:spPr>
          <a:xfrm>
            <a:off x="2303145" y="4759325"/>
            <a:ext cx="332867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赞美生命力的顽强美好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0655" name="Rectangle 63"/>
          <p:cNvSpPr/>
          <p:nvPr/>
        </p:nvSpPr>
        <p:spPr>
          <a:xfrm>
            <a:off x="5486400" y="4759325"/>
            <a:ext cx="27273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敬佩不屈不挠的生命力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Rectangle 63"/>
          <p:cNvSpPr/>
          <p:nvPr/>
        </p:nvSpPr>
        <p:spPr>
          <a:xfrm>
            <a:off x="8416925" y="4759325"/>
            <a:ext cx="321754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  <a:sym typeface="宋体" panose="02010600030101010101" pitchFamily="2" charset="-122"/>
              </a:rPr>
              <a:t>赞美卑微、丑陋生命中所蕴含的向上、坚韧的精神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6590" y="634683"/>
            <a:ext cx="11006667" cy="953135"/>
          </a:xfrm>
          <a:prstGeom prst="rect">
            <a:avLst/>
          </a:prstGeom>
        </p:spPr>
        <p:txBody>
          <a:bodyPr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阅读贾平凹的《丑石》</a:t>
            </a:r>
            <a:r>
              <a:rPr sz="2800" b="1">
                <a:sym typeface="+mn-ea"/>
              </a:rPr>
              <a:t>,</a:t>
            </a:r>
            <a:r>
              <a:rPr lang="zh-CN" altLang="en-US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联系《紫藤萝瀑布》《一棵小桃树》</a:t>
            </a:r>
            <a:r>
              <a:rPr sz="2800" b="1">
                <a:sym typeface="+mn-ea"/>
              </a:rPr>
              <a:t>,</a:t>
            </a:r>
            <a:r>
              <a:rPr lang="zh-CN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请你从语言风格、情感变化、文章主旨等方面进行比较。</a:t>
            </a:r>
            <a:endParaRPr lang="zh-CN" altLang="zh-CN" sz="2800" b="1" kern="100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0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0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0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0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0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0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33" grpId="0"/>
      <p:bldP spid="110634" grpId="0"/>
      <p:bldP spid="2" grpId="0"/>
      <p:bldP spid="110637" grpId="0"/>
      <p:bldP spid="110640" grpId="0"/>
      <p:bldP spid="110641" grpId="0"/>
      <p:bldP spid="110643" grpId="0"/>
      <p:bldP spid="110651" grpId="0"/>
      <p:bldP spid="6" grpId="0"/>
      <p:bldP spid="110654" grpId="0"/>
      <p:bldP spid="110655" grpId="0"/>
      <p:bldP spid="9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9" name="AutoShape 6"/>
          <p:cNvSpPr/>
          <p:nvPr/>
        </p:nvSpPr>
        <p:spPr>
          <a:xfrm>
            <a:off x="2068513" y="2393950"/>
            <a:ext cx="255588" cy="2552700"/>
          </a:xfrm>
          <a:prstGeom prst="leftBrace">
            <a:avLst>
              <a:gd name="adj1" fmla="val 3018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9634" name="文本框 1"/>
          <p:cNvSpPr txBox="1"/>
          <p:nvPr/>
        </p:nvSpPr>
        <p:spPr>
          <a:xfrm>
            <a:off x="2858" y="3372485"/>
            <a:ext cx="2320925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一棵小桃树</a:t>
            </a:r>
            <a:endParaRPr lang="zh-CN" altLang="en-US"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4200" y="2311400"/>
            <a:ext cx="1704975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形色：弱小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20188" y="3141663"/>
            <a:ext cx="106680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托物言志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220913" y="3641725"/>
            <a:ext cx="4610100" cy="17532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哆嗦 弯着头 抱紧着身子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努力撑着 挣扎 抖着 摇着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苦涩涩地笑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2" name="AutoShape 6"/>
          <p:cNvSpPr/>
          <p:nvPr/>
        </p:nvSpPr>
        <p:spPr>
          <a:xfrm flipH="1">
            <a:off x="6721475" y="2393950"/>
            <a:ext cx="212725" cy="847725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AutoShape 6"/>
          <p:cNvSpPr/>
          <p:nvPr/>
        </p:nvSpPr>
        <p:spPr>
          <a:xfrm flipH="1">
            <a:off x="8851900" y="2343150"/>
            <a:ext cx="296863" cy="2654300"/>
          </a:xfrm>
          <a:prstGeom prst="leftBrace">
            <a:avLst>
              <a:gd name="adj1" fmla="val 25854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20913" y="2152650"/>
            <a:ext cx="4500562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纤纤  太小  瘦瘦的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黄黄的  太白太淡  单薄</a:t>
            </a:r>
            <a:endParaRPr lang="en-US" altLang="zh-CN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AutoShape 6"/>
          <p:cNvSpPr/>
          <p:nvPr/>
        </p:nvSpPr>
        <p:spPr>
          <a:xfrm flipH="1">
            <a:off x="6721475" y="3865563"/>
            <a:ext cx="212725" cy="1303338"/>
          </a:xfrm>
          <a:prstGeom prst="leftBrace">
            <a:avLst>
              <a:gd name="adj1" fmla="val 830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34200" y="3779838"/>
            <a:ext cx="2062163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动作神情：面对逆境顽强抗争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34200" y="3257550"/>
            <a:ext cx="1754188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对比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衬托</a:t>
            </a:r>
            <a:endParaRPr lang="zh-CN" altLang="zh-CN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46399" y="744072"/>
            <a:ext cx="2792615" cy="713740"/>
            <a:chOff x="2371" y="690"/>
            <a:chExt cx="3471" cy="1124"/>
          </a:xfrm>
        </p:grpSpPr>
        <p:sp>
          <p:nvSpPr>
            <p:cNvPr id="1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9" grpId="0" bldLvl="0" animBg="1"/>
      <p:bldP spid="8" grpId="0"/>
      <p:bldP spid="9" grpId="0"/>
      <p:bldP spid="18" grpId="0"/>
      <p:bldP spid="32" grpId="0" bldLvl="0" animBg="1"/>
      <p:bldP spid="34" grpId="0" bldLvl="0" animBg="1"/>
      <p:bldP spid="3" grpId="0"/>
      <p:bldP spid="15" grpId="0" bldLvl="0" animBg="1"/>
      <p:bldP spid="16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32891" y="268129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布置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50689" y="1130619"/>
            <a:ext cx="10515600" cy="521970"/>
          </a:xfrm>
          <a:prstGeom prst="rect">
            <a:avLst/>
          </a:prstGeom>
        </p:spPr>
        <p:txBody>
          <a:bodyPr>
            <a:spAutoFit/>
          </a:bodyPr>
          <a:p>
            <a:pPr algn="just" eaLnBrk="0" hangingPunct="0">
              <a:lnSpc>
                <a:spcPct val="100000"/>
              </a:lnSpc>
              <a:spcAft>
                <a:spcPts val="0"/>
              </a:spcAft>
              <a:defRPr/>
            </a:pP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仔细观察一种植物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细致写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运用托物言志的方法</a:t>
            </a:r>
            <a:r>
              <a:rPr sz="2800" b="1">
                <a:sym typeface="+mn-ea"/>
              </a:rPr>
              <a:t>,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</a:rPr>
              <a:t>写一个作文片段。</a:t>
            </a:r>
            <a:endParaRPr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850900" y="1652905"/>
            <a:ext cx="10206355" cy="439991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just">
              <a:defRPr/>
            </a:pPr>
            <a:r>
              <a:rPr lang="zh-CN" altLang="en-US" sz="2800" b="1" kern="100" dirty="0" smtClean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昙花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生命虽然短暂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它却没有虚度自己的一生。它把根深深地扎在泥土之中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汲取水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摄取养料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接受泥土广博的爱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把自己洁白如玉的花、沁人心脾的花香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毫不保留地奉献给了人类。我赞美昙花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是因为它具有无私奉献的精神。尽管它的生命瞬息即逝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可它留下的清香却令人永生难忘。绢花与塑料花能存放很久很久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但它们只有华丽的外表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徒有花的芳名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却没有花的神韵。</a:t>
            </a:r>
            <a:endParaRPr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defRPr/>
            </a:pP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小草的世界是单调乏味的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只有无数奇花异草共同装点才能生机盎然、流光溢彩。平平庸庸的人生是黯淡无趣的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只有闪光的人生才是壮丽的人生。朋友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让我们做一朵昙花吧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尽管是一现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sz="2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也要发出迷人的闪光！</a:t>
            </a:r>
            <a:endParaRPr sz="2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720169" y="533450"/>
            <a:ext cx="2792615" cy="713740"/>
            <a:chOff x="2371" y="690"/>
            <a:chExt cx="3471" cy="1124"/>
          </a:xfrm>
        </p:grpSpPr>
        <p:sp>
          <p:nvSpPr>
            <p:cNvPr id="3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45232" y="1362724"/>
            <a:ext cx="943610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给下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列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红色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注音或根据拼音写汉字</a:t>
            </a:r>
            <a:r>
              <a:rPr sz="3200"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学习任务一</a:t>
            </a:r>
            <a:r>
              <a:rPr sz="3200">
                <a:sym typeface="+mn-ea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89" name="Rectangle 3"/>
          <p:cNvSpPr>
            <a:spLocks noGrp="1"/>
          </p:cNvSpPr>
          <p:nvPr/>
        </p:nvSpPr>
        <p:spPr>
          <a:xfrm>
            <a:off x="939800" y="1946275"/>
            <a:ext cx="11760200" cy="369760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孱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头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哆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嗦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摞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马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坡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b="1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灼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灼</a:t>
            </a:r>
            <a:r>
              <a:rPr lang="en-US" altLang="zh-CN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纤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纤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</a:t>
            </a:r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安</a:t>
            </a:r>
            <a:r>
              <a:rPr lang="en-US" sz="320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wèi</a:t>
            </a:r>
            <a:r>
              <a:rPr lang="en-US" altLang="zh-CN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r</a:t>
            </a:r>
            <a:r>
              <a:rPr lang="en-US" altLang="zh-CN" sz="3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ě     </a:t>
            </a:r>
            <a:r>
              <a:rPr 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人费神</a:t>
            </a:r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endParaRPr 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yōu y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ō</a:t>
            </a:r>
            <a:r>
              <a:rPr lang="en-US" altLang="zh-CN" sz="32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u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地踏青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  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丧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爱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li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en-US" altLang="zh-CN" sz="3200" dirty="0" smtClean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</a:t>
            </a:r>
            <a:endParaRPr lang="en-US" altLang="zh-CN" sz="32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yōu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伤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sz="3200" dirty="0" smtClean="0">
                <a:ea typeface="新宋体" panose="02010609030101010101" pitchFamily="49" charset="-122"/>
                <a:sym typeface="+mn-ea"/>
              </a:rPr>
              <a:t>hu</a:t>
            </a:r>
            <a:r>
              <a:rPr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ǎ</a:t>
            </a:r>
            <a:r>
              <a:rPr sz="3200" dirty="0" smtClean="0">
                <a:ea typeface="新宋体" panose="02010609030101010101" pitchFamily="49" charset="-122"/>
                <a:sym typeface="+mn-ea"/>
              </a:rPr>
              <a:t>ng</a:t>
            </a:r>
            <a:r>
              <a:rPr lang="en-US" sz="3200" dirty="0" smtClean="0">
                <a:ea typeface="新宋体" panose="02010609030101010101" pitchFamily="49" charset="-122"/>
                <a:sym typeface="+mn-ea"/>
              </a:rPr>
              <a:t>     </a:t>
            </a:r>
            <a:r>
              <a:rPr lang="zh-CN" sz="3200" b="1" dirty="0" smtClean="0">
                <a:ea typeface="新宋体" panose="02010609030101010101" pitchFamily="49" charset="-122"/>
                <a:sym typeface="+mn-ea"/>
              </a:rPr>
              <a:t>然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</a:t>
            </a:r>
            <a:r>
              <a:rPr 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hu</a:t>
            </a:r>
            <a:r>
              <a:rPr 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ng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乱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</a:t>
            </a:r>
            <a:endParaRPr lang="en-US" altLang="zh-CN" sz="3200" b="1" dirty="0" smtClean="0"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ch</a:t>
            </a:r>
            <a:r>
              <a:rPr lang="en-US" altLang="zh-CN" sz="3200" b="1" dirty="0" err="1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悔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tuì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色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赤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luǒ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wěi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琐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endParaRPr lang="en-US" altLang="zh-CN" sz="3200" b="1" dirty="0" smtClean="0"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jīn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持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服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shi             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mi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o</a:t>
            </a: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小</a:t>
            </a:r>
            <a:r>
              <a:rPr lang="en-US" altLang="zh-CN" sz="3200" b="1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zh-CN" altLang="en-US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hún pò</a:t>
            </a:r>
            <a:endParaRPr lang="zh-CN" altLang="en-US" sz="3200" b="1" dirty="0" smtClean="0"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endParaRPr lang="zh-CN" altLang="en-US" sz="3200" b="1" dirty="0" smtClean="0">
              <a:solidFill>
                <a:schemeClr val="tx1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1440180" y="1946275"/>
            <a:ext cx="10008870" cy="37344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c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à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    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duō suo                 luò                   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wéi</a:t>
            </a:r>
            <a:endParaRPr lang="en-US" altLang="zh-CN" sz="3200">
              <a:solidFill>
                <a:srgbClr val="FF0000"/>
              </a:solidFill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   zhuó             xi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ā</a:t>
            </a:r>
            <a:r>
              <a:rPr lang="en-US" altLang="zh-CN" sz="3200">
                <a:solidFill>
                  <a:srgbClr val="FF0000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n                 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慰</a:t>
            </a:r>
            <a:r>
              <a:rPr lang="en-US" altLang="zh-CN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惹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32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</a:t>
            </a:r>
            <a:endParaRPr lang="en-US" altLang="zh-CN" sz="3200" dirty="0" err="1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</a:t>
            </a:r>
            <a:r>
              <a:rPr lang="zh-CN" sz="32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悠悠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                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懊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                  </a:t>
            </a:r>
            <a:r>
              <a:rPr lang="zh-CN" altLang="en-US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怜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                        </a:t>
            </a:r>
            <a:endParaRPr lang="en-US" altLang="zh-CN" sz="3200" dirty="0" err="1" smtClean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</a:t>
            </a:r>
            <a:r>
              <a:rPr lang="zh-CN" altLang="en-US" sz="32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忧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</a:t>
            </a:r>
            <a:r>
              <a:rPr lang="en-US" alt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恍                </a:t>
            </a:r>
            <a:r>
              <a:rPr lang="zh-CN" sz="32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慌</a:t>
            </a:r>
            <a:r>
              <a:rPr lang="en-US" altLang="zh-CN" sz="3200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20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忏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褪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裸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猥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矜</a:t>
            </a:r>
            <a:r>
              <a:rPr lang="en-US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侍 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渺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</a:rPr>
              <a:t>             </a:t>
            </a:r>
            <a:r>
              <a:rPr lang="zh-CN" altLang="zh-CN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魂魄</a:t>
            </a:r>
            <a:r>
              <a:rPr lang="zh-CN" altLang="zh-CN" sz="32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zh-CN" sz="3735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内容占位符 8237"/>
          <p:cNvGraphicFramePr/>
          <p:nvPr>
            <p:ph/>
            <p:custDataLst>
              <p:tags r:id="rId1"/>
            </p:custDataLst>
          </p:nvPr>
        </p:nvGraphicFramePr>
        <p:xfrm>
          <a:off x="62865" y="1565275"/>
          <a:ext cx="12033250" cy="3989705"/>
        </p:xfrm>
        <a:graphic>
          <a:graphicData uri="http://schemas.openxmlformats.org/drawingml/2006/table">
            <a:tbl>
              <a:tblPr/>
              <a:tblGrid>
                <a:gridCol w="2529205"/>
                <a:gridCol w="4846320"/>
                <a:gridCol w="4657725"/>
              </a:tblGrid>
              <a:tr h="37655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大致时间或情境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小桃树的生命状态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的心理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感受</a:t>
                      </a:r>
                      <a:r>
                        <a:rPr lang="zh-CN" altLang="zh-CN" sz="26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9315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今天的黄昏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我的小桃树</a:t>
                      </a:r>
                      <a:r>
                        <a:rPr lang="zh-CN" sz="26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在风雨里哆嗦</a:t>
                      </a:r>
                      <a:endParaRPr lang="zh-CN" sz="26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那个春天的早晨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我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执着地偏要它将来开花结果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哩</a:t>
                      </a: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09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春天过后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它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长得很慢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一个春天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才个长上二尺来高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样子也极猥琐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8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buNone/>
                      </a:pP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</a:t>
                      </a:r>
                      <a:r>
                        <a:rPr lang="zh-CN" altLang="en-US" sz="2600" b="1" dirty="0">
                          <a:solidFill>
                            <a:srgbClr val="FF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深深懊丧对不起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我的奶奶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altLang="en-US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对不起我的小桃树</a:t>
                      </a: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62230" y="1043305"/>
            <a:ext cx="1203325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strike="noStrike" noProof="1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 b="1" strike="noStrike" noProof="1" dirty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sz="2800" b="1" strike="noStrike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阅读全文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把握小桃树与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的特殊情感联系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完成下面表格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4470" y="238125"/>
            <a:ext cx="265239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568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梳理脉络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2233" name="文本框 3"/>
          <p:cNvSpPr txBox="1"/>
          <p:nvPr/>
        </p:nvSpPr>
        <p:spPr>
          <a:xfrm>
            <a:off x="7462520" y="2002790"/>
            <a:ext cx="463359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</a:t>
            </a:r>
            <a:r>
              <a:rPr sz="2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已</a:t>
            </a:r>
            <a:r>
              <a:rPr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老了许多</a:t>
            </a:r>
            <a:r>
              <a:rPr 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sz="26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瘦了许多</a:t>
            </a:r>
            <a:r>
              <a:rPr lang="zh-CN" sz="2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呢</a:t>
            </a:r>
            <a:r>
              <a:rPr sz="2600" b="1">
                <a:solidFill>
                  <a:schemeClr val="tx1"/>
                </a:solidFill>
                <a:sym typeface="+mn-ea"/>
              </a:rPr>
              <a:t>,</a:t>
            </a:r>
            <a:r>
              <a:rPr sz="2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昨日楚楚的容颜全然褪尽了</a:t>
            </a:r>
            <a:endParaRPr sz="2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7305" y="2894330"/>
            <a:ext cx="489585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②它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长得很委屈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弯了头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紧抱着身子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56170" y="3751580"/>
            <a:ext cx="467487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③我却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十分地高兴了</a:t>
            </a:r>
            <a:r>
              <a:rPr lang="en-US" altLang="zh-CN" sz="26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它是我的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它是我的梦种儿长的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62865" y="4709160"/>
            <a:ext cx="2219960" cy="4914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④奶奶去世后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70480" y="4643120"/>
            <a:ext cx="4885690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⑤它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竟然还在长着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弯弯的身子</a:t>
            </a:r>
            <a:r>
              <a:rPr sz="2600" b="1">
                <a:sym typeface="+mn-ea"/>
              </a:rPr>
              <a:t>,</a:t>
            </a:r>
            <a:r>
              <a:rPr lang="zh-CN" altLang="en-US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努力撑着的枝条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已经</a:t>
            </a: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有院墙高</a:t>
            </a:r>
            <a:endParaRPr lang="zh-CN" altLang="en-US" sz="2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3" grpId="0"/>
      <p:bldP spid="8" grpId="0"/>
      <p:bldP spid="11" grpId="0"/>
      <p:bldP spid="4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238" name="表格 8237"/>
          <p:cNvGraphicFramePr/>
          <p:nvPr>
            <p:custDataLst>
              <p:tags r:id="rId1"/>
            </p:custDataLst>
          </p:nvPr>
        </p:nvGraphicFramePr>
        <p:xfrm>
          <a:off x="79375" y="1089025"/>
          <a:ext cx="12033250" cy="2215515"/>
        </p:xfrm>
        <a:graphic>
          <a:graphicData uri="http://schemas.openxmlformats.org/drawingml/2006/table">
            <a:tbl>
              <a:tblPr/>
              <a:tblGrid>
                <a:gridCol w="2529205"/>
                <a:gridCol w="6285865"/>
                <a:gridCol w="3218180"/>
              </a:tblGrid>
              <a:tr h="447675">
                <a:tc>
                  <a:txBody>
                    <a:bodyPr/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大致时间或情境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</a:rPr>
                        <a:t>小桃树的生命状态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我</a:t>
                      </a:r>
                      <a:r>
                        <a:rPr lang="en-US" altLang="zh-CN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2600" b="1"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  <a:sym typeface="+mn-ea"/>
                        </a:rPr>
                        <a:t>的心理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(</a:t>
                      </a:r>
                      <a:r>
                        <a:rPr lang="zh-CN" altLang="zh-CN" sz="26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感受</a:t>
                      </a:r>
                      <a:r>
                        <a:rPr lang="zh-CN" altLang="zh-CN" sz="2600" b="1" dirty="0">
                          <a:uFillTx/>
                          <a:latin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)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SimSun-ExtB" panose="02010609060101010101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8995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如今</a:t>
                      </a:r>
                      <a:endParaRPr lang="zh-CN" altLang="en-US" sz="26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endParaRPr lang="zh-CN" sz="2600" b="1" dirty="0">
                        <a:solidFill>
                          <a:srgbClr val="FF0000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6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我</a:t>
                      </a:r>
                      <a:r>
                        <a:rPr lang="en-US" altLang="zh-CN" sz="2600" b="1">
                          <a:solidFill>
                            <a:srgbClr val="FF33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忍不住</a:t>
                      </a:r>
                      <a:r>
                        <a:rPr lang="en-US" altLang="zh-CN" sz="2600" b="1">
                          <a:solidFill>
                            <a:schemeClr val="tx1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几分</a:t>
                      </a:r>
                      <a:r>
                        <a:rPr lang="en-US" altLang="zh-CN" sz="2600" b="1">
                          <a:solidFill>
                            <a:srgbClr val="FF33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忧伤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en-US" altLang="zh-CN" sz="2600" b="1">
                          <a:solidFill>
                            <a:srgbClr val="FF3300"/>
                          </a:solidFill>
                          <a:uFillTx/>
                          <a:ea typeface="SimSun-ExtB" panose="02010609060101010101" charset="-122"/>
                          <a:cs typeface="+mj-cs"/>
                          <a:sym typeface="宋体" panose="02010600030101010101" pitchFamily="2" charset="-122"/>
                        </a:rPr>
                        <a:t>泪珠儿又要下来了</a:t>
                      </a:r>
                      <a:endParaRPr lang="en-US" altLang="zh-CN" sz="2600" b="1">
                        <a:solidFill>
                          <a:srgbClr val="FF3300"/>
                        </a:solidFill>
                        <a:uFillTx/>
                        <a:ea typeface="SimSun-ExtB" panose="02010609060101010101" charset="-122"/>
                        <a:cs typeface="+mj-cs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雨还在下着</a:t>
                      </a:r>
                      <a:endParaRPr lang="zh-CN" altLang="en-US" sz="2600" b="1"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我的小桃树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千百次</a:t>
                      </a:r>
                      <a:r>
                        <a:rPr lang="zh-CN"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地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俯下身去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又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千百次</a:t>
                      </a:r>
                      <a:r>
                        <a:rPr lang="zh-CN"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地挣扎起来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一树的桃花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一片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lang="zh-CN" sz="2600" b="1"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一片</a:t>
                      </a:r>
                      <a:r>
                        <a:rPr sz="2600" b="1">
                          <a:sym typeface="+mn-ea"/>
                        </a:rPr>
                        <a:t>,</a:t>
                      </a:r>
                      <a:r>
                        <a:rPr sz="2600" b="1">
                          <a:solidFill>
                            <a:srgbClr val="FF33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湿得深重</a:t>
                      </a:r>
                      <a:endParaRPr sz="2600" b="1">
                        <a:solidFill>
                          <a:srgbClr val="FF33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6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621280" y="1547495"/>
            <a:ext cx="627697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⑥它</a:t>
            </a:r>
            <a:r>
              <a:rPr lang="zh-CN" altLang="en-US" sz="2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开了花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虽然</a:t>
            </a:r>
            <a:r>
              <a:rPr lang="zh-CN" sz="26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长得弱小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骨朵儿也不见繁</a:t>
            </a:r>
            <a:r>
              <a:rPr sz="2600" b="1">
                <a:sym typeface="+mn-ea"/>
              </a:rPr>
              <a:t>,</a:t>
            </a:r>
            <a:r>
              <a:rPr lang="zh-CN" sz="2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一夜之间</a:t>
            </a:r>
            <a:r>
              <a:rPr sz="2600" b="1">
                <a:sym typeface="+mn-ea"/>
              </a:rPr>
              <a:t>,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花竟全开了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rPr>
              <a:t>呢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98255" y="2439035"/>
            <a:ext cx="3215005" cy="89154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⑦我心里稍稍有些</a:t>
            </a:r>
            <a:r>
              <a:rPr lang="zh-CN" altLang="en-US" sz="2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安慰</a:t>
            </a:r>
            <a:r>
              <a: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了</a:t>
            </a:r>
            <a:endParaRPr lang="zh-CN" altLang="en-US" sz="26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7350" y="3481705"/>
            <a:ext cx="11416665" cy="953135"/>
          </a:xfrm>
          <a:prstGeom prst="rect">
            <a:avLst/>
          </a:prstGeom>
        </p:spPr>
        <p:txBody>
          <a:bodyPr wrap="square">
            <a:spAutoFit/>
          </a:bodyPr>
          <a:p>
            <a:pPr algn="just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通过上表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我们发现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作者在叙述上运用了</a:t>
            </a:r>
            <a:r>
              <a:rPr lang="zh-CN" sz="28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800" b="1" u="sng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的方式</a:t>
            </a:r>
            <a:r>
              <a:rPr sz="2800" b="1">
                <a:sym typeface="+mn-ea"/>
              </a:rPr>
              <a:t>,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交代了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我的小桃树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的来历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。</a:t>
            </a:r>
            <a:endParaRPr lang="zh-CN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98360" y="3365500"/>
            <a:ext cx="913130" cy="60769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20000"/>
              </a:lnSpc>
              <a:defRPr/>
            </a:pP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插叙</a:t>
            </a:r>
            <a:endParaRPr lang="zh-CN" altLang="zh-CN" sz="28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17465" y="3973195"/>
            <a:ext cx="4869180" cy="607695"/>
          </a:xfrm>
          <a:prstGeom prst="rect">
            <a:avLst/>
          </a:prstGeom>
        </p:spPr>
        <p:txBody>
          <a:bodyPr wrap="square">
            <a:spAutoFit/>
          </a:bodyPr>
          <a:p>
            <a:pPr algn="just" eaLnBrk="0" hangingPunct="0">
              <a:lnSpc>
                <a:spcPct val="120000"/>
              </a:lnSpc>
              <a:defRPr/>
            </a:pPr>
            <a:r>
              <a:rPr lang="zh-CN" altLang="zh-CN" sz="28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今天——那个春天——今天</a:t>
            </a:r>
            <a:endParaRPr lang="zh-CN" altLang="en-US" sz="2800" dirty="0"/>
          </a:p>
        </p:txBody>
      </p:sp>
      <p:sp>
        <p:nvSpPr>
          <p:cNvPr id="47105" name="文本框 1"/>
          <p:cNvSpPr txBox="1"/>
          <p:nvPr/>
        </p:nvSpPr>
        <p:spPr>
          <a:xfrm>
            <a:off x="635318" y="4899660"/>
            <a:ext cx="6769100" cy="6076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我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对小桃树的情感：</a:t>
            </a:r>
            <a:endParaRPr lang="zh-CN" altLang="en-US" sz="2800" b="1" dirty="0"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90670" y="4932680"/>
            <a:ext cx="11360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973955" y="5142865"/>
            <a:ext cx="577850" cy="162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6511290" y="5143500"/>
            <a:ext cx="577850" cy="162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8053070" y="5172710"/>
            <a:ext cx="577850" cy="162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551805" y="4932680"/>
            <a:ext cx="959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高兴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41210" y="4958715"/>
            <a:ext cx="9302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愧疚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01405" y="4958715"/>
            <a:ext cx="1985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安慰、感激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" grpId="0"/>
      <p:bldP spid="3" grpId="0"/>
      <p:bldP spid="4" grpId="0"/>
      <p:bldP spid="12" grpId="0"/>
      <p:bldP spid="1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49" name="文本框 1"/>
          <p:cNvSpPr txBox="1"/>
          <p:nvPr/>
        </p:nvSpPr>
        <p:spPr>
          <a:xfrm>
            <a:off x="514350" y="1553845"/>
            <a:ext cx="110617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圈画出文中所有涉及奶奶的语句</a:t>
            </a:r>
            <a:r>
              <a:rPr sz="3200" b="1">
                <a:sym typeface="+mn-ea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关于奶奶的描写是否多余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510" y="2630170"/>
            <a:ext cx="1092454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不多余。突出了小桃树与奶奶的密切关系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奶奶买来桃子才种下桃树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奶奶打扫院子才发现桃树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奶奶的保护使才桃树留存。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奶奶是桃树的守护者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“我”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的精神的守护者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。因而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奶奶是作者的感恩对象</a:t>
            </a:r>
            <a:r>
              <a:rPr sz="3000" b="1">
                <a:sym typeface="+mn-ea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文章在歌颂小桃树的过程中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也暗含了对奶奶的感激、思念之情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charRg st="0" end="1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14918" y="605377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品味语言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72705" name="Rectangle 2"/>
          <p:cNvSpPr>
            <a:spLocks noGrp="1"/>
          </p:cNvSpPr>
          <p:nvPr/>
        </p:nvSpPr>
        <p:spPr>
          <a:xfrm>
            <a:off x="682625" y="1591945"/>
            <a:ext cx="10826750" cy="2157095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仿照示例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参照以下语言品析的策略</a:t>
            </a:r>
            <a:r>
              <a:rPr sz="2800" b="1">
                <a:sym typeface="+mn-ea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从文中摘录一句作者描写小桃树的句子进行品读</a:t>
            </a: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b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品析策略推荐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b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策略一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推敲</a:t>
            </a:r>
            <a:r>
              <a:rPr lang="zh-CN" altLang="zh-CN" sz="27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7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推敲词语、推敲句式、推敲标点、推敲修辞、推敲节奏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等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b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策略二</a:t>
            </a:r>
            <a:r>
              <a:rPr lang="en-US" altLang="zh-CN" sz="27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连接</a:t>
            </a:r>
            <a:r>
              <a:rPr lang="zh-CN" altLang="zh-CN" sz="27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联系读者的生活体验、阅读体验</a:t>
            </a:r>
            <a:r>
              <a:rPr lang="zh-CN" altLang="zh-CN" sz="27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3729" name="Rectangle 2"/>
          <p:cNvSpPr>
            <a:spLocks noGrp="1"/>
          </p:cNvSpPr>
          <p:nvPr>
            <p:ph type="title" idx="4294967295"/>
          </p:nvPr>
        </p:nvSpPr>
        <p:spPr>
          <a:xfrm>
            <a:off x="1007110" y="1307465"/>
            <a:ext cx="10161270" cy="1869440"/>
          </a:xfrm>
          <a:prstGeom prst="rect">
            <a:avLst/>
          </a:prstGeom>
          <a:noFill/>
          <a:ln w="9525" cap="flat" cmpd="sng" algn="ctr">
            <a:noFill/>
            <a:prstDash val="solid"/>
          </a:ln>
        </p:spPr>
        <p:txBody>
          <a:bodyPr anchor="t">
            <a:normAutofit fontScale="90000"/>
          </a:bodyPr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【</a:t>
            </a:r>
            <a:r>
              <a:rPr kumimoji="0" lang="zh-CN" altLang="en-US" sz="32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示例</a:t>
            </a:r>
            <a:r>
              <a:rPr kumimoji="0" lang="en-US" altLang="zh-CN" sz="32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】</a:t>
            </a:r>
            <a:b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原句</a:t>
            </a:r>
            <a:r>
              <a:rPr lang="en-US" altLang="zh-CN" sz="3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可我的小桃树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一颗</a:t>
            </a:r>
            <a:r>
              <a:rPr kumimoji="0" lang="zh-CN" altLang="en-US" sz="3000" b="1" i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“仙桃”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的种子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却开得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太白了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太淡了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那瓣片儿单薄得似纸做的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没有肉的感觉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没有粉的感觉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像是患了重病的少女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苍白白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的脸</a:t>
            </a:r>
            <a:r>
              <a:rPr sz="3000" b="1">
                <a:sym typeface="+mn-ea"/>
              </a:rPr>
              <a:t>,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又偏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苦涩涩</a:t>
            </a:r>
            <a:r>
              <a:rPr kumimoji="0" lang="zh-CN" altLang="en-US" sz="3000" b="1" i="0" u="none" strike="noStrike" kern="1200" cap="none" spc="0" normalizeH="0" baseline="0" noProof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地笑着。</a:t>
            </a:r>
            <a:endParaRPr kumimoji="0" lang="zh-CN" altLang="en-US" sz="3000" b="1" i="0" u="none" strike="noStrike" kern="1200" cap="none" spc="0" normalizeH="0" baseline="0" noProof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3730" name="文本框 7"/>
          <p:cNvSpPr txBox="1"/>
          <p:nvPr/>
        </p:nvSpPr>
        <p:spPr>
          <a:xfrm>
            <a:off x="1007110" y="3176905"/>
            <a:ext cx="1016127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品读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该句全写小桃树的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病态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比喻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“患了重病的少女”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形象让人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联想到林黛玉的娇弱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反复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手法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两个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“了”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字满是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叹惜与不安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；运用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叠词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“苍白”“苦涩”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的苦态不见了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取代的是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怜惜之情</a:t>
            </a:r>
            <a:r>
              <a:rPr sz="2800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难怪称之为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“我的小桃树”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5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ags/tag6.xml><?xml version="1.0" encoding="utf-8"?>
<p:tagLst xmlns:p="http://schemas.openxmlformats.org/presentationml/2006/main">
  <p:tag name="KSO_WM_UNIT_TABLE_BEAUTIFY" val="smartTable{5bdd09d5-10b2-404a-8424-c4f82d47bd68}"/>
  <p:tag name="TABLE_ENDDRAG_ORIGIN_RECT" val="947*309"/>
  <p:tag name="TABLE_ENDDRAG_RECT" val="4*123*947*309"/>
</p:tagLst>
</file>

<file path=ppt/tags/tag7.xml><?xml version="1.0" encoding="utf-8"?>
<p:tagLst xmlns:p="http://schemas.openxmlformats.org/presentationml/2006/main">
  <p:tag name="KSO_WM_UNIT_TABLE_BEAUTIFY" val="smartTable{41e1ac50-9e67-42b6-9ba5-23a443831318}"/>
  <p:tag name="TABLE_ENDDRAG_ORIGIN_RECT" val="872*350"/>
  <p:tag name="TABLE_ENDDRAG_RECT" val="43*125*872*350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4743</Words>
  <Application>WPS 演示</Application>
  <PresentationFormat>自定义</PresentationFormat>
  <Paragraphs>282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思源黑体 CN Bold</vt:lpstr>
      <vt:lpstr>黑体</vt:lpstr>
      <vt:lpstr>思源黑体 CN Regular</vt:lpstr>
      <vt:lpstr>Times New Roman</vt:lpstr>
      <vt:lpstr>Calibri</vt:lpstr>
      <vt:lpstr>思源宋体 CN SemiBold</vt:lpstr>
      <vt:lpstr>新宋体</vt:lpstr>
      <vt:lpstr>微软雅黑</vt:lpstr>
      <vt:lpstr>SimSun-ExtB</vt:lpstr>
      <vt:lpstr>楷体</vt:lpstr>
      <vt:lpstr>楷体_GB2312</vt:lpstr>
      <vt:lpstr>等线</vt:lpstr>
      <vt:lpstr>Arial Unicode MS</vt:lpstr>
      <vt:lpstr>Segoe UI Black</vt:lpstr>
      <vt:lpstr>Symbol</vt:lpstr>
      <vt:lpstr>华文新魏</vt:lpstr>
      <vt:lpstr>华文行楷</vt:lpstr>
      <vt:lpstr>Agency FB</vt:lpstr>
      <vt:lpstr>微软雅黑 Light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【示例】 原句:可我的小桃树,一颗“仙桃”的种子,却开得太白了,太淡了,那瓣片儿单薄得似纸做的,没有肉的感觉,没有粉的感觉,像是患了重病的少女,苍白白的脸,又偏苦涩涩地笑着。</vt:lpstr>
      <vt:lpstr>原句1:一树的桃花,一片,一片,湿得深重,像一只天鹅,羽毛渐渐剥脱。</vt:lpstr>
      <vt:lpstr>原句3:它长得很委屈,是弯了头,紧抱着身子的。第二天才舒开身来,瘦瘦的,黄黄的,似乎一碰,便立即会断了去。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《一棵小桃树》课件</dc:title>
  <dc:creator>kingsoft; 黄红政</dc:creator>
  <cp:lastModifiedBy>黄红政</cp:lastModifiedBy>
  <dcterms:created xsi:type="dcterms:W3CDTF">2021-05-13T03:07:00Z</dcterms:created>
  <dcterms:modified xsi:type="dcterms:W3CDTF">2021-05-16T00:45:19Z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AA56D882C3184F7F8C1D4F51DC6926FF</vt:lpwstr>
  </property>
</Properties>
</file>