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7" r:id="rId2"/>
    <p:sldId id="277" r:id="rId3"/>
    <p:sldId id="295" r:id="rId4"/>
    <p:sldId id="297" r:id="rId5"/>
    <p:sldId id="300" r:id="rId6"/>
    <p:sldId id="287" r:id="rId7"/>
    <p:sldId id="278" r:id="rId8"/>
    <p:sldId id="289" r:id="rId9"/>
    <p:sldId id="290" r:id="rId10"/>
    <p:sldId id="281" r:id="rId11"/>
    <p:sldId id="291" r:id="rId12"/>
    <p:sldId id="285" r:id="rId13"/>
    <p:sldId id="282" r:id="rId14"/>
    <p:sldId id="301" r:id="rId15"/>
    <p:sldId id="305" r:id="rId16"/>
    <p:sldId id="299" r:id="rId17"/>
    <p:sldId id="292" r:id="rId18"/>
    <p:sldId id="293" r:id="rId19"/>
    <p:sldId id="284" r:id="rId20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66CC"/>
    <a:srgbClr val="572A25"/>
    <a:srgbClr val="800000"/>
    <a:srgbClr val="66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475" autoAdjust="0"/>
  </p:normalViewPr>
  <p:slideViewPr>
    <p:cSldViewPr showGuides="1">
      <p:cViewPr varScale="1">
        <p:scale>
          <a:sx n="84" d="100"/>
          <a:sy n="84" d="100"/>
        </p:scale>
        <p:origin x="-84" y="-45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BC56CF4-0219-44E8-BBC9-3ADAA519BFD0}" type="datetimeFigureOut">
              <a:rPr lang="zh-CN" altLang="en-US"/>
              <a:t>2020-10-24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8B8A7CD-B039-4A43-B152-05926C1677D8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5857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8CDD500-DBF4-4876-84C2-DE72702B9950}" type="datetimeFigureOut">
              <a:rPr lang="zh-CN" altLang="en-US"/>
              <a:t>2020-10-24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3D21FA8-F51D-4513-9D17-DA53C4C3DBC5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0922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444" y="3383756"/>
            <a:ext cx="8139178" cy="808489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02448" y="972000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972000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341782"/>
            <a:ext cx="3962432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2020-10-24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Box 2"/>
          <p:cNvSpPr txBox="1">
            <a:spLocks noChangeArrowheads="1"/>
          </p:cNvSpPr>
          <p:nvPr/>
        </p:nvSpPr>
        <p:spPr bwMode="auto">
          <a:xfrm>
            <a:off x="1331640" y="1347614"/>
            <a:ext cx="62865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6600" b="1" dirty="0">
                <a:solidFill>
                  <a:schemeClr val="tx1"/>
                </a:solidFill>
                <a:latin typeface="黑体" panose="02010609060101010101" pitchFamily="49" charset="-122"/>
              </a:rPr>
              <a:t>拿来主义</a:t>
            </a:r>
            <a:endParaRPr lang="en-US" altLang="zh-CN" sz="6600" b="1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331640" y="2787774"/>
            <a:ext cx="6286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0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第</a:t>
            </a:r>
            <a:r>
              <a:rPr lang="en-US" altLang="zh-CN" sz="40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2</a:t>
            </a:r>
            <a:r>
              <a:rPr lang="zh-CN" altLang="en-US" sz="40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课时</a:t>
            </a:r>
            <a:endParaRPr lang="en-US" altLang="zh-CN" sz="4000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Text Box 2"/>
          <p:cNvSpPr txBox="1">
            <a:spLocks noChangeArrowheads="1"/>
          </p:cNvSpPr>
          <p:nvPr/>
        </p:nvSpPr>
        <p:spPr bwMode="auto">
          <a:xfrm>
            <a:off x="574675" y="1117600"/>
            <a:ext cx="8424863" cy="1200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“拿来主义”者是怎样“挑选”文化遗产的</a:t>
            </a:r>
            <a:r>
              <a:rPr kumimoji="1"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文中是怎样说理的</a:t>
            </a:r>
            <a:r>
              <a:rPr kumimoji="1"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（第</a:t>
            </a:r>
            <a:r>
              <a:rPr kumimoji="1"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</a:t>
            </a: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段）</a:t>
            </a:r>
            <a:endParaRPr kumimoji="1" lang="zh-CN" altLang="en-US" sz="2400" b="1" dirty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386051" name="Text Box 3"/>
          <p:cNvSpPr txBox="1">
            <a:spLocks noChangeArrowheads="1"/>
          </p:cNvSpPr>
          <p:nvPr/>
        </p:nvSpPr>
        <p:spPr bwMode="auto">
          <a:xfrm>
            <a:off x="881063" y="4217988"/>
            <a:ext cx="1243012" cy="461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姨太太</a:t>
            </a:r>
          </a:p>
        </p:txBody>
      </p:sp>
      <p:sp>
        <p:nvSpPr>
          <p:cNvPr id="386060" name="Text Box 12"/>
          <p:cNvSpPr txBox="1">
            <a:spLocks noChangeArrowheads="1"/>
          </p:cNvSpPr>
          <p:nvPr/>
        </p:nvSpPr>
        <p:spPr bwMode="auto">
          <a:xfrm>
            <a:off x="6276975" y="2949575"/>
            <a:ext cx="117475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送药房</a:t>
            </a:r>
          </a:p>
        </p:txBody>
      </p:sp>
      <p:sp>
        <p:nvSpPr>
          <p:cNvPr id="386081" name="Text Box 33"/>
          <p:cNvSpPr txBox="1">
            <a:spLocks noChangeArrowheads="1"/>
          </p:cNvSpPr>
          <p:nvPr/>
        </p:nvSpPr>
        <p:spPr bwMode="auto">
          <a:xfrm>
            <a:off x="1177925" y="2238376"/>
            <a:ext cx="946150" cy="461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鱼翅 </a:t>
            </a: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386082" name="Text Box 34"/>
          <p:cNvSpPr txBox="1">
            <a:spLocks noChangeArrowheads="1"/>
          </p:cNvSpPr>
          <p:nvPr/>
        </p:nvSpPr>
        <p:spPr bwMode="auto">
          <a:xfrm>
            <a:off x="1198563" y="2878138"/>
            <a:ext cx="86360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鸦片 </a:t>
            </a:r>
          </a:p>
        </p:txBody>
      </p:sp>
      <p:sp>
        <p:nvSpPr>
          <p:cNvPr id="386083" name="Text Box 35"/>
          <p:cNvSpPr txBox="1">
            <a:spLocks noChangeArrowheads="1"/>
          </p:cNvSpPr>
          <p:nvPr/>
        </p:nvSpPr>
        <p:spPr bwMode="auto">
          <a:xfrm>
            <a:off x="608013" y="3511550"/>
            <a:ext cx="142875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烟枪烟灯</a:t>
            </a:r>
          </a:p>
        </p:txBody>
      </p:sp>
      <p:sp>
        <p:nvSpPr>
          <p:cNvPr id="35" name="矩形 34"/>
          <p:cNvSpPr/>
          <p:nvPr/>
        </p:nvSpPr>
        <p:spPr>
          <a:xfrm>
            <a:off x="6276975" y="2199640"/>
            <a:ext cx="80327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吃掉</a:t>
            </a:r>
          </a:p>
        </p:txBody>
      </p:sp>
      <p:sp>
        <p:nvSpPr>
          <p:cNvPr id="36" name="右箭头 35"/>
          <p:cNvSpPr/>
          <p:nvPr/>
        </p:nvSpPr>
        <p:spPr>
          <a:xfrm>
            <a:off x="2062163" y="2368550"/>
            <a:ext cx="935037" cy="2286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168650" y="2220913"/>
            <a:ext cx="1724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</a:rPr>
              <a:t>喻文化精华</a:t>
            </a:r>
          </a:p>
        </p:txBody>
      </p:sp>
      <p:sp>
        <p:nvSpPr>
          <p:cNvPr id="38" name="右箭头 37"/>
          <p:cNvSpPr/>
          <p:nvPr/>
        </p:nvSpPr>
        <p:spPr>
          <a:xfrm>
            <a:off x="5216525" y="2360771"/>
            <a:ext cx="936625" cy="230188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右箭头 38"/>
          <p:cNvSpPr/>
          <p:nvPr/>
        </p:nvSpPr>
        <p:spPr>
          <a:xfrm>
            <a:off x="2062163" y="2984500"/>
            <a:ext cx="935037" cy="231775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右箭头 41"/>
          <p:cNvSpPr/>
          <p:nvPr/>
        </p:nvSpPr>
        <p:spPr>
          <a:xfrm>
            <a:off x="5218113" y="3071813"/>
            <a:ext cx="936625" cy="230187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右箭头 42"/>
          <p:cNvSpPr/>
          <p:nvPr/>
        </p:nvSpPr>
        <p:spPr>
          <a:xfrm>
            <a:off x="2068513" y="3709988"/>
            <a:ext cx="935037" cy="2286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3165475" y="4264025"/>
            <a:ext cx="1727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</a:rPr>
              <a:t>喻腐朽的封建文化</a:t>
            </a: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3168650" y="2779713"/>
            <a:ext cx="17272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</a:rPr>
              <a:t>喻精华糟粕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</a:rPr>
              <a:t>并存的文化</a:t>
            </a:r>
          </a:p>
        </p:txBody>
      </p:sp>
      <p:sp>
        <p:nvSpPr>
          <p:cNvPr id="46" name="右箭头 45"/>
          <p:cNvSpPr/>
          <p:nvPr/>
        </p:nvSpPr>
        <p:spPr>
          <a:xfrm>
            <a:off x="5218113" y="3736975"/>
            <a:ext cx="936625" cy="231775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右箭头 46"/>
          <p:cNvSpPr/>
          <p:nvPr/>
        </p:nvSpPr>
        <p:spPr>
          <a:xfrm>
            <a:off x="2062163" y="4391025"/>
            <a:ext cx="935037" cy="230188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3168650" y="3611563"/>
            <a:ext cx="1724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</a:rPr>
              <a:t>喻文化糟粕</a:t>
            </a:r>
          </a:p>
        </p:txBody>
      </p:sp>
      <p:sp>
        <p:nvSpPr>
          <p:cNvPr id="49" name="矩形 48"/>
          <p:cNvSpPr/>
          <p:nvPr/>
        </p:nvSpPr>
        <p:spPr>
          <a:xfrm>
            <a:off x="6276975" y="3609975"/>
            <a:ext cx="1268413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送</a:t>
            </a:r>
            <a:r>
              <a:rPr kumimoji="1"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毁掉</a:t>
            </a:r>
          </a:p>
        </p:txBody>
      </p:sp>
      <p:sp>
        <p:nvSpPr>
          <p:cNvPr id="50" name="右箭头 49"/>
          <p:cNvSpPr/>
          <p:nvPr/>
        </p:nvSpPr>
        <p:spPr>
          <a:xfrm>
            <a:off x="5216525" y="4448175"/>
            <a:ext cx="936625" cy="231775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276975" y="4362450"/>
            <a:ext cx="11144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走  散</a:t>
            </a: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2700338" y="704850"/>
            <a:ext cx="3600450" cy="4619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</a:rPr>
              <a:t>对待文化遗产的正确态度</a:t>
            </a:r>
          </a:p>
        </p:txBody>
      </p:sp>
      <p:sp>
        <p:nvSpPr>
          <p:cNvPr id="58392" name="Text Box 4"/>
          <p:cNvSpPr txBox="1">
            <a:spLocks noChangeArrowheads="1"/>
          </p:cNvSpPr>
          <p:nvPr/>
        </p:nvSpPr>
        <p:spPr bwMode="auto">
          <a:xfrm>
            <a:off x="3563938" y="-26988"/>
            <a:ext cx="21605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</a:rPr>
              <a:t>精读理解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6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6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6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6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6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86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8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8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86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86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6050" grpId="0"/>
      <p:bldP spid="36" grpId="0" animBg="1"/>
      <p:bldP spid="38" grpId="0" animBg="1"/>
      <p:bldP spid="39" grpId="0" animBg="1"/>
      <p:bldP spid="42" grpId="0" animBg="1"/>
      <p:bldP spid="43" grpId="0" animBg="1"/>
      <p:bldP spid="45" grpId="0"/>
      <p:bldP spid="46" grpId="0" animBg="1"/>
      <p:bldP spid="47" grpId="0" animBg="1"/>
      <p:bldP spid="5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3"/>
          <p:cNvSpPr txBox="1">
            <a:spLocks noChangeArrowheads="1"/>
          </p:cNvSpPr>
          <p:nvPr/>
        </p:nvSpPr>
        <p:spPr bwMode="auto">
          <a:xfrm>
            <a:off x="896938" y="1563688"/>
            <a:ext cx="2592387" cy="1385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kumimoji="1"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对文化遗产的正确态度</a:t>
            </a:r>
            <a:endParaRPr kumimoji="1"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3659188" y="2093913"/>
            <a:ext cx="936625" cy="287337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dirty="0">
              <a:solidFill>
                <a:srgbClr val="003399"/>
              </a:solidFill>
            </a:endParaRPr>
          </a:p>
        </p:txBody>
      </p:sp>
      <p:sp>
        <p:nvSpPr>
          <p:cNvPr id="4" name="Text Box 25"/>
          <p:cNvSpPr txBox="1">
            <a:spLocks noChangeArrowheads="1"/>
          </p:cNvSpPr>
          <p:nvPr/>
        </p:nvSpPr>
        <p:spPr bwMode="auto">
          <a:xfrm>
            <a:off x="4595813" y="1563688"/>
            <a:ext cx="3455987" cy="12842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吸取精华</a:t>
            </a:r>
            <a:r>
              <a:rPr kumimoji="1"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剔除糟粕，批判地继承。</a:t>
            </a:r>
            <a:endParaRPr kumimoji="1" lang="en-US" altLang="zh-CN" sz="28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60421" name="Text Box 4"/>
          <p:cNvSpPr txBox="1">
            <a:spLocks noChangeArrowheads="1"/>
          </p:cNvSpPr>
          <p:nvPr/>
        </p:nvSpPr>
        <p:spPr bwMode="auto">
          <a:xfrm>
            <a:off x="3516313" y="0"/>
            <a:ext cx="21605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</a:rPr>
              <a:t>精读理解</a:t>
            </a:r>
          </a:p>
        </p:txBody>
      </p:sp>
      <p:sp>
        <p:nvSpPr>
          <p:cNvPr id="6" name="Text Box 23"/>
          <p:cNvSpPr txBox="1">
            <a:spLocks noChangeArrowheads="1"/>
          </p:cNvSpPr>
          <p:nvPr/>
        </p:nvSpPr>
        <p:spPr bwMode="auto">
          <a:xfrm>
            <a:off x="896938" y="3478213"/>
            <a:ext cx="7561262" cy="523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这一态度适用于对待外国文化及本国文化遗产。</a:t>
            </a:r>
            <a:endParaRPr kumimoji="1"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4"/>
          <p:cNvSpPr txBox="1">
            <a:spLocks noChangeArrowheads="1"/>
          </p:cNvSpPr>
          <p:nvPr/>
        </p:nvSpPr>
        <p:spPr bwMode="auto">
          <a:xfrm>
            <a:off x="3516313" y="0"/>
            <a:ext cx="21605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</a:rPr>
              <a:t>写法体味</a:t>
            </a:r>
          </a:p>
        </p:txBody>
      </p:sp>
      <p:sp>
        <p:nvSpPr>
          <p:cNvPr id="6" name="Text Box 23"/>
          <p:cNvSpPr txBox="1">
            <a:spLocks noChangeArrowheads="1"/>
          </p:cNvSpPr>
          <p:nvPr/>
        </p:nvSpPr>
        <p:spPr bwMode="auto">
          <a:xfrm>
            <a:off x="792163" y="1276350"/>
            <a:ext cx="7559675" cy="34163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文中运用“大宅子”、“鱼翅”、“鸦片”、“烟枪和烟灯”等当时人们所熟悉的事物作比方，使如何对待文化遗产这个抽象问题具体化，深奥道理浅显化，将怎样“挑选”说得具体形象又清楚透彻。尤其是对“孱头”、“昏蛋”、“废物”、“姨太太”等形象的勾勒，寓意丰富，耐人寻味。</a:t>
            </a:r>
            <a:endParaRPr kumimoji="1"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2700338" y="704850"/>
            <a:ext cx="3600450" cy="4619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</a:rPr>
              <a:t>体会比喻论证的精妙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Text Box 2"/>
          <p:cNvSpPr txBox="1">
            <a:spLocks noChangeArrowheads="1"/>
          </p:cNvSpPr>
          <p:nvPr/>
        </p:nvSpPr>
        <p:spPr bwMode="auto">
          <a:xfrm>
            <a:off x="347663" y="1701800"/>
            <a:ext cx="615950" cy="1539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拿来主义</a:t>
            </a:r>
          </a:p>
        </p:txBody>
      </p:sp>
      <p:sp>
        <p:nvSpPr>
          <p:cNvPr id="388099" name="AutoShape 3"/>
          <p:cNvSpPr/>
          <p:nvPr/>
        </p:nvSpPr>
        <p:spPr bwMode="auto">
          <a:xfrm>
            <a:off x="1042988" y="1131888"/>
            <a:ext cx="244475" cy="2195512"/>
          </a:xfrm>
          <a:prstGeom prst="leftBracket">
            <a:avLst>
              <a:gd name="adj" fmla="val 127806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8100" name="Text Box 4"/>
          <p:cNvSpPr txBox="1">
            <a:spLocks noChangeArrowheads="1"/>
          </p:cNvSpPr>
          <p:nvPr/>
        </p:nvSpPr>
        <p:spPr bwMode="auto">
          <a:xfrm>
            <a:off x="1258888" y="958850"/>
            <a:ext cx="457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solidFill>
                  <a:schemeClr val="tx1"/>
                </a:solidFill>
                <a:latin typeface="黑体" panose="02010609060101010101" pitchFamily="49" charset="-122"/>
              </a:rPr>
              <a:t>破</a:t>
            </a:r>
          </a:p>
        </p:txBody>
      </p:sp>
      <p:sp>
        <p:nvSpPr>
          <p:cNvPr id="388101" name="AutoShape 5"/>
          <p:cNvSpPr/>
          <p:nvPr/>
        </p:nvSpPr>
        <p:spPr bwMode="auto">
          <a:xfrm>
            <a:off x="1752600" y="741363"/>
            <a:ext cx="179388" cy="893762"/>
          </a:xfrm>
          <a:prstGeom prst="leftBracket">
            <a:avLst>
              <a:gd name="adj" fmla="val 66523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388102" name="Text Box 6"/>
          <p:cNvSpPr txBox="1">
            <a:spLocks noChangeArrowheads="1"/>
          </p:cNvSpPr>
          <p:nvPr/>
        </p:nvSpPr>
        <p:spPr bwMode="auto">
          <a:xfrm>
            <a:off x="1865313" y="620713"/>
            <a:ext cx="289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solidFill>
                  <a:schemeClr val="tx1"/>
                </a:solidFill>
                <a:latin typeface="黑体" panose="02010609060101010101" pitchFamily="49" charset="-122"/>
              </a:rPr>
              <a:t>闭关主义</a:t>
            </a:r>
            <a:r>
              <a:rPr kumimoji="1" lang="en-US" altLang="zh-CN" sz="2400" b="1">
                <a:solidFill>
                  <a:schemeClr val="tx1"/>
                </a:solidFill>
                <a:latin typeface="黑体" panose="02010609060101010101" pitchFamily="49" charset="-122"/>
              </a:rPr>
              <a:t>(</a:t>
            </a:r>
            <a:r>
              <a:rPr kumimoji="1" lang="zh-CN" altLang="en-US" sz="2400" b="1">
                <a:solidFill>
                  <a:schemeClr val="tx1"/>
                </a:solidFill>
                <a:latin typeface="黑体" panose="02010609060101010101" pitchFamily="49" charset="-122"/>
              </a:rPr>
              <a:t>惧外</a:t>
            </a:r>
            <a:r>
              <a:rPr kumimoji="1" lang="en-US" altLang="zh-CN" sz="2400" b="1">
                <a:solidFill>
                  <a:schemeClr val="tx1"/>
                </a:solidFill>
                <a:latin typeface="黑体" panose="02010609060101010101" pitchFamily="49" charset="-122"/>
              </a:rPr>
              <a:t>)</a:t>
            </a:r>
          </a:p>
        </p:txBody>
      </p:sp>
      <p:sp>
        <p:nvSpPr>
          <p:cNvPr id="388103" name="Text Box 7"/>
          <p:cNvSpPr txBox="1">
            <a:spLocks noChangeArrowheads="1"/>
          </p:cNvSpPr>
          <p:nvPr/>
        </p:nvSpPr>
        <p:spPr bwMode="auto">
          <a:xfrm>
            <a:off x="1889125" y="1223963"/>
            <a:ext cx="3048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solidFill>
                  <a:schemeClr val="tx1"/>
                </a:solidFill>
                <a:latin typeface="黑体" panose="02010609060101010101" pitchFamily="49" charset="-122"/>
              </a:rPr>
              <a:t>送去主义</a:t>
            </a:r>
            <a:r>
              <a:rPr kumimoji="1" lang="en-US" altLang="zh-CN" sz="2400" b="1">
                <a:solidFill>
                  <a:schemeClr val="tx1"/>
                </a:solidFill>
                <a:latin typeface="黑体" panose="02010609060101010101" pitchFamily="49" charset="-122"/>
              </a:rPr>
              <a:t>(</a:t>
            </a:r>
            <a:r>
              <a:rPr kumimoji="1" lang="zh-CN" altLang="en-US" sz="2400" b="1">
                <a:solidFill>
                  <a:schemeClr val="tx1"/>
                </a:solidFill>
                <a:latin typeface="黑体" panose="02010609060101010101" pitchFamily="49" charset="-122"/>
              </a:rPr>
              <a:t>媚外</a:t>
            </a:r>
            <a:r>
              <a:rPr kumimoji="1" lang="en-US" altLang="zh-CN" sz="2400" b="1">
                <a:solidFill>
                  <a:schemeClr val="tx1"/>
                </a:solidFill>
                <a:latin typeface="黑体" panose="02010609060101010101" pitchFamily="49" charset="-122"/>
              </a:rPr>
              <a:t>)</a:t>
            </a:r>
          </a:p>
        </p:txBody>
      </p:sp>
      <p:sp>
        <p:nvSpPr>
          <p:cNvPr id="388104" name="Text Box 8"/>
          <p:cNvSpPr txBox="1">
            <a:spLocks noChangeArrowheads="1"/>
          </p:cNvSpPr>
          <p:nvPr/>
        </p:nvSpPr>
        <p:spPr bwMode="auto">
          <a:xfrm>
            <a:off x="1250950" y="2890838"/>
            <a:ext cx="647700" cy="461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立</a:t>
            </a:r>
          </a:p>
        </p:txBody>
      </p:sp>
      <p:sp>
        <p:nvSpPr>
          <p:cNvPr id="388105" name="AutoShape 9"/>
          <p:cNvSpPr/>
          <p:nvPr/>
        </p:nvSpPr>
        <p:spPr bwMode="auto">
          <a:xfrm>
            <a:off x="1898650" y="2635250"/>
            <a:ext cx="244475" cy="1512888"/>
          </a:xfrm>
          <a:prstGeom prst="leftBracket">
            <a:avLst>
              <a:gd name="adj" fmla="val 95604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388107" name="Text Box 11"/>
          <p:cNvSpPr txBox="1">
            <a:spLocks noChangeArrowheads="1"/>
          </p:cNvSpPr>
          <p:nvPr/>
        </p:nvSpPr>
        <p:spPr bwMode="auto">
          <a:xfrm>
            <a:off x="2112963" y="2335213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破</a:t>
            </a:r>
          </a:p>
        </p:txBody>
      </p:sp>
      <p:sp>
        <p:nvSpPr>
          <p:cNvPr id="388108" name="AutoShape 12"/>
          <p:cNvSpPr/>
          <p:nvPr/>
        </p:nvSpPr>
        <p:spPr bwMode="auto">
          <a:xfrm>
            <a:off x="2635250" y="1878013"/>
            <a:ext cx="152400" cy="1314450"/>
          </a:xfrm>
          <a:prstGeom prst="leftBracket">
            <a:avLst>
              <a:gd name="adj" fmla="val 95833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388109" name="Text Box 13"/>
          <p:cNvSpPr txBox="1">
            <a:spLocks noChangeArrowheads="1"/>
          </p:cNvSpPr>
          <p:nvPr/>
        </p:nvSpPr>
        <p:spPr bwMode="auto">
          <a:xfrm>
            <a:off x="2736850" y="1674813"/>
            <a:ext cx="289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solidFill>
                  <a:schemeClr val="tx1"/>
                </a:solidFill>
                <a:latin typeface="黑体" panose="02010609060101010101" pitchFamily="49" charset="-122"/>
              </a:rPr>
              <a:t>孱头   消极逃避</a:t>
            </a:r>
          </a:p>
        </p:txBody>
      </p:sp>
      <p:sp>
        <p:nvSpPr>
          <p:cNvPr id="388110" name="Text Box 14"/>
          <p:cNvSpPr txBox="1">
            <a:spLocks noChangeArrowheads="1"/>
          </p:cNvSpPr>
          <p:nvPr/>
        </p:nvSpPr>
        <p:spPr bwMode="auto">
          <a:xfrm>
            <a:off x="2736850" y="2181225"/>
            <a:ext cx="289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solidFill>
                  <a:schemeClr val="tx1"/>
                </a:solidFill>
                <a:latin typeface="黑体" panose="02010609060101010101" pitchFamily="49" charset="-122"/>
              </a:rPr>
              <a:t>昏蛋   完全否定</a:t>
            </a:r>
          </a:p>
        </p:txBody>
      </p:sp>
      <p:sp>
        <p:nvSpPr>
          <p:cNvPr id="388111" name="Text Box 15"/>
          <p:cNvSpPr txBox="1">
            <a:spLocks noChangeArrowheads="1"/>
          </p:cNvSpPr>
          <p:nvPr/>
        </p:nvSpPr>
        <p:spPr bwMode="auto">
          <a:xfrm>
            <a:off x="2754313" y="2709863"/>
            <a:ext cx="2895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solidFill>
                  <a:schemeClr val="tx1"/>
                </a:solidFill>
                <a:latin typeface="黑体" panose="02010609060101010101" pitchFamily="49" charset="-122"/>
              </a:rPr>
              <a:t>废物   全盘接受</a:t>
            </a:r>
          </a:p>
        </p:txBody>
      </p:sp>
      <p:sp>
        <p:nvSpPr>
          <p:cNvPr id="388112" name="Text Box 16"/>
          <p:cNvSpPr txBox="1">
            <a:spLocks noChangeArrowheads="1"/>
          </p:cNvSpPr>
          <p:nvPr/>
        </p:nvSpPr>
        <p:spPr bwMode="auto">
          <a:xfrm>
            <a:off x="2127250" y="3773488"/>
            <a:ext cx="455613" cy="461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立</a:t>
            </a:r>
          </a:p>
        </p:txBody>
      </p:sp>
      <p:sp>
        <p:nvSpPr>
          <p:cNvPr id="388113" name="Text Box 17"/>
          <p:cNvSpPr txBox="1">
            <a:spLocks noChangeArrowheads="1"/>
          </p:cNvSpPr>
          <p:nvPr/>
        </p:nvSpPr>
        <p:spPr bwMode="auto">
          <a:xfrm>
            <a:off x="2781300" y="3825875"/>
            <a:ext cx="9223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拿来</a:t>
            </a:r>
          </a:p>
        </p:txBody>
      </p:sp>
      <p:sp>
        <p:nvSpPr>
          <p:cNvPr id="388114" name="Rectangle 18"/>
          <p:cNvSpPr>
            <a:spLocks noChangeArrowheads="1"/>
          </p:cNvSpPr>
          <p:nvPr/>
        </p:nvSpPr>
        <p:spPr bwMode="auto">
          <a:xfrm>
            <a:off x="3703638" y="3238500"/>
            <a:ext cx="109378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占有</a:t>
            </a:r>
          </a:p>
        </p:txBody>
      </p:sp>
      <p:sp>
        <p:nvSpPr>
          <p:cNvPr id="388115" name="Rectangle 19"/>
          <p:cNvSpPr>
            <a:spLocks noChangeArrowheads="1"/>
          </p:cNvSpPr>
          <p:nvPr/>
        </p:nvSpPr>
        <p:spPr bwMode="auto">
          <a:xfrm>
            <a:off x="3686175" y="4098925"/>
            <a:ext cx="12414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挑选</a:t>
            </a:r>
          </a:p>
        </p:txBody>
      </p:sp>
      <p:sp>
        <p:nvSpPr>
          <p:cNvPr id="388116" name="AutoShape 20"/>
          <p:cNvSpPr/>
          <p:nvPr/>
        </p:nvSpPr>
        <p:spPr bwMode="auto">
          <a:xfrm>
            <a:off x="4743450" y="3643313"/>
            <a:ext cx="182563" cy="1182687"/>
          </a:xfrm>
          <a:prstGeom prst="leftBracket">
            <a:avLst>
              <a:gd name="adj" fmla="val 82358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388117" name="Rectangle 21"/>
          <p:cNvSpPr>
            <a:spLocks noChangeArrowheads="1"/>
          </p:cNvSpPr>
          <p:nvPr/>
        </p:nvSpPr>
        <p:spPr bwMode="auto">
          <a:xfrm>
            <a:off x="4883150" y="3475038"/>
            <a:ext cx="22510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鱼翅　  使用</a:t>
            </a:r>
          </a:p>
        </p:txBody>
      </p:sp>
      <p:sp>
        <p:nvSpPr>
          <p:cNvPr id="388118" name="Rectangle 22"/>
          <p:cNvSpPr>
            <a:spLocks noChangeArrowheads="1"/>
          </p:cNvSpPr>
          <p:nvPr/>
        </p:nvSpPr>
        <p:spPr bwMode="auto">
          <a:xfrm>
            <a:off x="4889500" y="4003675"/>
            <a:ext cx="24844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鸦片　  存放</a:t>
            </a:r>
          </a:p>
        </p:txBody>
      </p:sp>
      <p:sp>
        <p:nvSpPr>
          <p:cNvPr id="388119" name="Rectangle 23"/>
          <p:cNvSpPr>
            <a:spLocks noChangeArrowheads="1"/>
          </p:cNvSpPr>
          <p:nvPr/>
        </p:nvSpPr>
        <p:spPr bwMode="auto">
          <a:xfrm>
            <a:off x="4914900" y="4513263"/>
            <a:ext cx="25146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姨太太  毁灭</a:t>
            </a:r>
          </a:p>
        </p:txBody>
      </p:sp>
      <p:sp>
        <p:nvSpPr>
          <p:cNvPr id="24" name="AutoShape 12"/>
          <p:cNvSpPr/>
          <p:nvPr/>
        </p:nvSpPr>
        <p:spPr bwMode="auto">
          <a:xfrm>
            <a:off x="3611563" y="3416300"/>
            <a:ext cx="185737" cy="1096963"/>
          </a:xfrm>
          <a:prstGeom prst="leftBracket">
            <a:avLst>
              <a:gd name="adj" fmla="val 96437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61464" name="Text Box 4"/>
          <p:cNvSpPr txBox="1">
            <a:spLocks noChangeArrowheads="1"/>
          </p:cNvSpPr>
          <p:nvPr/>
        </p:nvSpPr>
        <p:spPr bwMode="auto">
          <a:xfrm>
            <a:off x="3583186" y="-28197"/>
            <a:ext cx="204926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</a:rPr>
              <a:t>论证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</a:rPr>
              <a:t>思路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8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8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8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8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8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8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8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8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8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8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8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8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8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8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8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8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8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8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8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8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8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88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88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88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8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8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88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88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8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88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88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88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88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88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88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88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88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88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88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88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8099" grpId="0" animBg="1"/>
      <p:bldP spid="388100" grpId="0"/>
      <p:bldP spid="388101" grpId="0" animBg="1"/>
      <p:bldP spid="388102" grpId="0"/>
      <p:bldP spid="388103" grpId="0"/>
      <p:bldP spid="388104" grpId="0"/>
      <p:bldP spid="388105" grpId="0" animBg="1"/>
      <p:bldP spid="388107" grpId="0"/>
      <p:bldP spid="388108" grpId="0" animBg="1"/>
      <p:bldP spid="388109" grpId="0"/>
      <p:bldP spid="388110" grpId="0"/>
      <p:bldP spid="388111" grpId="0"/>
      <p:bldP spid="388112" grpId="0"/>
      <p:bldP spid="388113" grpId="0"/>
      <p:bldP spid="388114" grpId="0"/>
      <p:bldP spid="388115" grpId="0"/>
      <p:bldP spid="388116" grpId="0" animBg="1"/>
      <p:bldP spid="388117" grpId="0"/>
      <p:bldP spid="388118" grpId="0"/>
      <p:bldP spid="388119" grpId="0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/>
          <p:nvPr/>
        </p:nvSpPr>
        <p:spPr bwMode="auto">
          <a:xfrm>
            <a:off x="755577" y="1707654"/>
            <a:ext cx="7848872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举例论证（第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节）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比喻论证（第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9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节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）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——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用有相似点的事物打比方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类比论证（第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节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）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——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用同类事物相比较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对比论证（第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9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节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）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——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用性质相反的事物作比较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     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3" name="Text Box 3"/>
          <p:cNvSpPr>
            <a:spLocks noChangeArrowheads="1"/>
          </p:cNvSpPr>
          <p:nvPr/>
        </p:nvSpPr>
        <p:spPr bwMode="auto">
          <a:xfrm>
            <a:off x="2987824" y="843558"/>
            <a:ext cx="352839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归纳本文的论证方法</a:t>
            </a:r>
            <a:endParaRPr lang="zh-CN" altLang="en-US" sz="10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总结论证方法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>
            <a:spLocks noChangeArrowheads="1"/>
          </p:cNvSpPr>
          <p:nvPr/>
        </p:nvSpPr>
        <p:spPr bwMode="auto">
          <a:xfrm>
            <a:off x="827585" y="1207814"/>
            <a:ext cx="2592288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本文写作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特点：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Text Box 5"/>
          <p:cNvSpPr>
            <a:spLocks noChangeArrowheads="1"/>
          </p:cNvSpPr>
          <p:nvPr/>
        </p:nvSpPr>
        <p:spPr bwMode="auto">
          <a:xfrm>
            <a:off x="899592" y="1990758"/>
            <a:ext cx="583264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1.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有破有立，破立结合，以立为主。</a:t>
            </a:r>
          </a:p>
        </p:txBody>
      </p:sp>
      <p:sp>
        <p:nvSpPr>
          <p:cNvPr id="13316" name="Text Box 6"/>
          <p:cNvSpPr>
            <a:spLocks noChangeArrowheads="1"/>
          </p:cNvSpPr>
          <p:nvPr/>
        </p:nvSpPr>
        <p:spPr bwMode="auto">
          <a:xfrm>
            <a:off x="899592" y="2843289"/>
            <a:ext cx="395054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2.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广用比喻，生动形象。</a:t>
            </a:r>
          </a:p>
        </p:txBody>
      </p:sp>
      <p:sp>
        <p:nvSpPr>
          <p:cNvPr id="13317" name="Text Box 7"/>
          <p:cNvSpPr>
            <a:spLocks noChangeArrowheads="1"/>
          </p:cNvSpPr>
          <p:nvPr/>
        </p:nvSpPr>
        <p:spPr bwMode="auto">
          <a:xfrm>
            <a:off x="899592" y="3695820"/>
            <a:ext cx="40687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3.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嬉笑怒骂，犀利幽默。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zh-CN" altLang="en-US" sz="3600" dirty="0" smtClean="0"/>
              <a:t>写法总结</a:t>
            </a:r>
            <a:endParaRPr lang="zh-CN" altLang="en-US" sz="3600" dirty="0"/>
          </a:p>
        </p:txBody>
      </p:sp>
      <p:sp>
        <p:nvSpPr>
          <p:cNvPr id="8" name="Text Box 4"/>
          <p:cNvSpPr>
            <a:spLocks noChangeArrowheads="1"/>
          </p:cNvSpPr>
          <p:nvPr/>
        </p:nvSpPr>
        <p:spPr bwMode="auto">
          <a:xfrm>
            <a:off x="6084168" y="3172600"/>
            <a:ext cx="288032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鲁迅杂文的特点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685800" y="1485900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2000">
              <a:solidFill>
                <a:srgbClr val="000000"/>
              </a:solidFill>
              <a:latin typeface="Tahoma" panose="020B0604030504040204" pitchFamily="34" charset="0"/>
              <a:ea typeface="华文楷体" panose="02010600040101010101" pitchFamily="2" charset="-122"/>
              <a:sym typeface="华文楷体" panose="02010600040101010101" pitchFamily="2" charset="-122"/>
            </a:endParaRPr>
          </a:p>
        </p:txBody>
      </p:sp>
      <p:sp>
        <p:nvSpPr>
          <p:cNvPr id="41988" name="Text Box 4"/>
          <p:cNvSpPr>
            <a:spLocks noChangeArrowheads="1"/>
          </p:cNvSpPr>
          <p:nvPr/>
        </p:nvSpPr>
        <p:spPr bwMode="auto">
          <a:xfrm>
            <a:off x="251520" y="771550"/>
            <a:ext cx="6552728" cy="44996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000" dirty="0">
                <a:solidFill>
                  <a:srgbClr val="FF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　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 indent="457200" eaLnBrk="1" hangingPunct="1">
              <a:lnSpc>
                <a:spcPct val="130000"/>
              </a:lnSpc>
              <a:defRPr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1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活人代替了古董，我敢说，也可以算得显出一点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进步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了。</a:t>
            </a:r>
          </a:p>
          <a:p>
            <a:pPr indent="457200" eaLnBrk="1" hangingPunct="1">
              <a:lnSpc>
                <a:spcPct val="130000"/>
              </a:lnSpc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 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  <a:p>
            <a:pPr indent="457200" eaLnBrk="1" hangingPunct="1">
              <a:lnSpc>
                <a:spcPct val="130000"/>
              </a:lnSpc>
              <a:defRPr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2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还有几位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大师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们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捧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着几张古画和新画，在欧洲一路的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挂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过去，叫做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“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发扬国光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”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  <a:p>
            <a:pPr indent="457200" eaLnBrk="1" hangingPunct="1">
              <a:lnSpc>
                <a:spcPct val="130000"/>
              </a:lnSpc>
              <a:defRPr/>
            </a:pP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  <a:p>
            <a:pPr indent="457200" eaLnBrk="1" hangingPunct="1">
              <a:lnSpc>
                <a:spcPct val="130000"/>
              </a:lnSpc>
              <a:defRPr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3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一者见得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丰富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，二者见得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大度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。</a:t>
            </a:r>
          </a:p>
          <a:p>
            <a:pPr eaLnBrk="1" hangingPunct="1">
              <a:defRPr/>
            </a:pP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  <a:p>
            <a:pPr eaLnBrk="1" hangingPunct="1">
              <a:defRPr/>
            </a:pP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5364" name="Text Box 5"/>
          <p:cNvSpPr>
            <a:spLocks noChangeArrowheads="1"/>
          </p:cNvSpPr>
          <p:nvPr/>
        </p:nvSpPr>
        <p:spPr bwMode="auto">
          <a:xfrm>
            <a:off x="900113" y="1708150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2000">
              <a:solidFill>
                <a:srgbClr val="000000"/>
              </a:solidFill>
              <a:latin typeface="Tahoma" panose="020B0604030504040204" pitchFamily="34" charset="0"/>
              <a:ea typeface="华文楷体" panose="02010600040101010101" pitchFamily="2" charset="-122"/>
              <a:sym typeface="华文楷体" panose="0201060004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67544" y="4451566"/>
            <a:ext cx="58272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反语，讽刺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了某些不切实际的幻想和可笑的自诩。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74165" y="665239"/>
            <a:ext cx="37978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+mn-ea"/>
                <a:ea typeface="+mn-ea"/>
                <a:sym typeface="黑体" panose="02010609060101010101" pitchFamily="49" charset="-122"/>
              </a:rPr>
              <a:t>分析下列语句，体会语言特色。</a:t>
            </a:r>
            <a:endParaRPr lang="zh-CN" altLang="en-US" sz="2000" b="1" dirty="0">
              <a:latin typeface="+mn-ea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38905"/>
            <a:ext cx="7886700" cy="617220"/>
          </a:xfrm>
        </p:spPr>
        <p:txBody>
          <a:bodyPr>
            <a:noAutofit/>
          </a:bodyPr>
          <a:lstStyle/>
          <a:p>
            <a:r>
              <a:rPr lang="zh-CN" altLang="en-US" sz="3200" dirty="0" smtClean="0"/>
              <a:t>体会语言特色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216956" y="2012763"/>
            <a:ext cx="398057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“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进步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”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实为倒退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——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反语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-276694" y="3514966"/>
            <a:ext cx="928903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3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一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“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捧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”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一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“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挂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”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，既写出了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他们媚外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求荣的丑态，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又写出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了他们的寒伧。</a:t>
            </a: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6921732" y="957391"/>
            <a:ext cx="1997279" cy="2029066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华文楷体" panose="02010600040101010101" pitchFamily="2" charset="-122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Times New Roman" panose="02020603050405020304" pitchFamily="18" charset="0"/>
              </a:rPr>
              <a:t>讽刺辛辣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Times New Roman" panose="02020603050405020304" pitchFamily="18" charset="0"/>
              </a:rPr>
              <a:t>，</a:t>
            </a:r>
            <a:endParaRPr lang="en-US" altLang="zh-CN" sz="2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Times New Roman" panose="02020603050405020304" pitchFamily="18" charset="0"/>
              </a:rPr>
              <a:t>妙趣横生。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Times New Roman" panose="02020603050405020304" pitchFamily="18" charset="0"/>
              </a:rPr>
              <a:t>诙谐中见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Times New Roman" panose="02020603050405020304" pitchFamily="18" charset="0"/>
              </a:rPr>
              <a:t>讥讽，</a:t>
            </a:r>
            <a:endParaRPr lang="en-US" altLang="zh-CN" sz="2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Times New Roman" panose="02020603050405020304" pitchFamily="18" charset="0"/>
              </a:rPr>
              <a:t>憎恶溢于言表。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 build="p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9" name="Text Box 3"/>
          <p:cNvSpPr txBox="1">
            <a:spLocks noChangeArrowheads="1"/>
          </p:cNvSpPr>
          <p:nvPr/>
        </p:nvSpPr>
        <p:spPr bwMode="auto">
          <a:xfrm>
            <a:off x="611188" y="1058863"/>
            <a:ext cx="8137525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1</a:t>
            </a:r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．“韩流”现象。</a:t>
            </a:r>
            <a:endParaRPr kumimoji="1"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2</a:t>
            </a:r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．法国的电影人抵制美国大片进口，我国每年引进外国大片。</a:t>
            </a:r>
            <a:endParaRPr kumimoji="1"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3</a:t>
            </a:r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．招商引资，污染企业纷纷到乡镇设厂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</a:p>
          <a:p>
            <a:pPr eaLnBrk="1" hangingPunct="1">
              <a:lnSpc>
                <a:spcPct val="150000"/>
              </a:lnSpc>
            </a:pP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4. </a:t>
            </a:r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有报刊载文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洋节入侵，圣诞节将成“第二春节”？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，那么，我们应如何面对洋节入侵与传统节日的不断淡化？ </a:t>
            </a:r>
          </a:p>
        </p:txBody>
      </p:sp>
      <p:sp>
        <p:nvSpPr>
          <p:cNvPr id="62467" name="Text Box 4"/>
          <p:cNvSpPr txBox="1">
            <a:spLocks noChangeArrowheads="1"/>
          </p:cNvSpPr>
          <p:nvPr/>
        </p:nvSpPr>
        <p:spPr bwMode="auto">
          <a:xfrm>
            <a:off x="3563938" y="0"/>
            <a:ext cx="32877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49" charset="-122"/>
              </a:rPr>
              <a:t>拓展延伸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971550" y="700088"/>
            <a:ext cx="5472113" cy="4603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</a:rPr>
              <a:t>用“拿来主义”分析以下现象：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3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3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3939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9" name="Text Box 3"/>
          <p:cNvSpPr txBox="1">
            <a:spLocks noChangeArrowheads="1"/>
          </p:cNvSpPr>
          <p:nvPr/>
        </p:nvSpPr>
        <p:spPr bwMode="auto">
          <a:xfrm>
            <a:off x="900113" y="1427163"/>
            <a:ext cx="7602537" cy="384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kumimoji="1"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对待洋节</a:t>
            </a:r>
            <a:r>
              <a:rPr kumimoji="1"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：不拒绝，不崇尚，了解洋节背后的文化内涵，探究洋节受青睐的原因以及对于振兴传统节日的可资借鉴之处，接纳而不代替传统节日。 </a:t>
            </a:r>
          </a:p>
          <a:p>
            <a:pPr eaLnBrk="1" hangingPunct="1">
              <a:lnSpc>
                <a:spcPct val="130000"/>
              </a:lnSpc>
            </a:pPr>
            <a:r>
              <a:rPr kumimoji="1"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对待传统节日</a:t>
            </a:r>
            <a:r>
              <a:rPr kumimoji="1"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：认识并理解传统节日的精神与文化内涵以及它对弘扬民族文化、民族精神的意义，意识到传统节日淡化的根源在于我们对于自己的节日缺乏真正的“热爱之情”，认识到与传统节日相伴的民俗与当代社会生活的适应问题。我们首先应“拿来”，然后“挑选”“区别”，在继承的前提下有所创新。 </a:t>
            </a:r>
          </a:p>
          <a:p>
            <a:pPr eaLnBrk="1" hangingPunct="1">
              <a:lnSpc>
                <a:spcPct val="150000"/>
              </a:lnSpc>
            </a:pP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kumimoji="1"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3491" name="Text Box 4"/>
          <p:cNvSpPr txBox="1">
            <a:spLocks noChangeArrowheads="1"/>
          </p:cNvSpPr>
          <p:nvPr/>
        </p:nvSpPr>
        <p:spPr bwMode="auto">
          <a:xfrm>
            <a:off x="3563938" y="0"/>
            <a:ext cx="32877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49" charset="-122"/>
              </a:rPr>
              <a:t>拓展延伸</a:t>
            </a:r>
          </a:p>
        </p:txBody>
      </p:sp>
      <p:pic>
        <p:nvPicPr>
          <p:cNvPr id="6349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79"/>
          <a:stretch>
            <a:fillRect/>
          </a:stretch>
        </p:blipFill>
        <p:spPr bwMode="auto">
          <a:xfrm>
            <a:off x="52388" y="562768"/>
            <a:ext cx="847725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00" b="97250" l="41127" r="96901"/>
                    </a14:imgEffect>
                  </a14:imgLayer>
                </a14:imgProps>
              </a:ext>
            </a:extLst>
          </a:blip>
          <a:srcRect l="41482"/>
          <a:stretch>
            <a:fillRect/>
          </a:stretch>
        </p:blipFill>
        <p:spPr>
          <a:xfrm>
            <a:off x="8192477" y="543791"/>
            <a:ext cx="917555" cy="1766743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3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3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3939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95536" y="1449015"/>
            <a:ext cx="8423275" cy="2245469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80000"/>
              </a:lnSpc>
              <a:spcAft>
                <a:spcPct val="50000"/>
              </a:spcAft>
              <a:buFont typeface="Arial" panose="020B0604020202020204" pitchFamily="34" charset="0"/>
              <a:buChar char="•"/>
              <a:defRPr/>
            </a:pP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457200" eaLnBrk="1" fontAlgn="auto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kumimoji="1" lang="en-US" altLang="zh-CN" sz="2800" b="1" dirty="0" smtClean="0">
                <a:solidFill>
                  <a:srgbClr val="C00000"/>
                </a:solidFill>
                <a:latin typeface="+mn-ea"/>
                <a:ea typeface="楷体_GB2312" pitchFamily="49" charset="-122"/>
              </a:rPr>
              <a:t>  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1.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cs typeface="+mj-cs"/>
              </a:rPr>
              <a:t>引进的日本动漫并非都是精品。</a:t>
            </a:r>
          </a:p>
          <a:p>
            <a:pPr marL="0" lvl="1" indent="457200" eaLnBrk="1" fontAlgn="auto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None/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cs typeface="+mj-cs"/>
              </a:rPr>
              <a:t>  </a:t>
            </a:r>
            <a:r>
              <a:rPr lang="en-US" altLang="zh-CN" sz="2400" dirty="0" smtClean="0">
                <a:solidFill>
                  <a:schemeClr val="tx1"/>
                </a:solidFill>
                <a:latin typeface="黑体" panose="02010609060101010101" pitchFamily="49" charset="-122"/>
                <a:cs typeface="+mj-cs"/>
              </a:rPr>
              <a:t>2.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cs typeface="+mj-cs"/>
              </a:rPr>
              <a:t>不少外国品牌选用中国名字，而中国制造却偏偏喜好挂上洋名。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zh-CN" altLang="en-US" sz="2400" dirty="0" smtClean="0">
              <a:solidFill>
                <a:schemeClr val="bg2"/>
              </a:solidFill>
            </a:endParaRPr>
          </a:p>
          <a:p>
            <a:pPr lvl="1" eaLnBrk="1" fontAlgn="auto" hangingPunct="1">
              <a:lnSpc>
                <a:spcPct val="80000"/>
              </a:lnSpc>
              <a:spcAft>
                <a:spcPct val="50000"/>
              </a:spcAft>
              <a:buClr>
                <a:schemeClr val="bg2"/>
              </a:buClr>
              <a:buFont typeface="Wingdings" panose="05000000000000000000" pitchFamily="2" charset="2"/>
              <a:buChar char="Ø"/>
              <a:defRPr/>
            </a:pPr>
            <a:endParaRPr kumimoji="1"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515" name="Text Box 4"/>
          <p:cNvSpPr txBox="1">
            <a:spLocks noChangeArrowheads="1"/>
          </p:cNvSpPr>
          <p:nvPr/>
        </p:nvSpPr>
        <p:spPr bwMode="auto">
          <a:xfrm>
            <a:off x="3563938" y="0"/>
            <a:ext cx="32877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49" charset="-122"/>
              </a:rPr>
              <a:t>写作练习</a:t>
            </a:r>
          </a:p>
        </p:txBody>
      </p:sp>
      <p:sp>
        <p:nvSpPr>
          <p:cNvPr id="4" name="矩形 3"/>
          <p:cNvSpPr/>
          <p:nvPr/>
        </p:nvSpPr>
        <p:spPr>
          <a:xfrm>
            <a:off x="611560" y="1404144"/>
            <a:ext cx="8353425" cy="3877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运用“拿来主义”的精神，任选一种现象进行点评。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4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4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4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4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Text Box 2"/>
          <p:cNvSpPr txBox="1">
            <a:spLocks noChangeArrowheads="1"/>
          </p:cNvSpPr>
          <p:nvPr/>
        </p:nvSpPr>
        <p:spPr bwMode="auto">
          <a:xfrm>
            <a:off x="611981" y="1203598"/>
            <a:ext cx="8064500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课文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前半部分主要论述什么？和“拿来主义”有什么关系？ 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81960" name="Text Box 8"/>
          <p:cNvSpPr txBox="1">
            <a:spLocks noChangeArrowheads="1"/>
          </p:cNvSpPr>
          <p:nvPr/>
        </p:nvSpPr>
        <p:spPr bwMode="auto">
          <a:xfrm>
            <a:off x="468313" y="2584450"/>
            <a:ext cx="8496300" cy="138499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课文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前半部分主要批判“送去主义”，为正面提出“拿来主义”作铺垫。</a:t>
            </a: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3995936" y="0"/>
            <a:ext cx="21605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</a:rPr>
              <a:t>复习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819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" fill="hold"/>
                                        <p:tgtEl>
                                          <p:spTgt spid="381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" fill="hold"/>
                                        <p:tgtEl>
                                          <p:spTgt spid="381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954" grpId="0" autoUpdateAnimBg="0"/>
      <p:bldP spid="381960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07505" y="670284"/>
          <a:ext cx="8928990" cy="434973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97826"/>
                <a:gridCol w="2561596"/>
                <a:gridCol w="1885193"/>
                <a:gridCol w="3384375"/>
              </a:tblGrid>
              <a:tr h="502259"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</a:t>
                      </a:r>
                      <a:r>
                        <a:rPr lang="zh-CN" alt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闭关主义</a:t>
                      </a:r>
                      <a:endParaRPr lang="zh-CN" alt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送去主义</a:t>
                      </a:r>
                      <a:endParaRPr lang="zh-CN" alt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送来主义</a:t>
                      </a:r>
                      <a:endParaRPr lang="zh-CN" altLang="en-US" sz="2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9334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实质</a:t>
                      </a:r>
                      <a:endParaRPr lang="zh-CN" alt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104717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做法</a:t>
                      </a:r>
                      <a:endParaRPr lang="zh-CN" alt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9334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后果</a:t>
                      </a:r>
                      <a:endParaRPr lang="zh-CN" alt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9334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结论</a:t>
                      </a:r>
                      <a:endParaRPr lang="zh-CN" alt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Text Box 4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3482224" y="-23456"/>
            <a:ext cx="221515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</a:rPr>
              <a:t>精读理解</a:t>
            </a:r>
          </a:p>
        </p:txBody>
      </p:sp>
      <p:sp>
        <p:nvSpPr>
          <p:cNvPr id="5" name="矩形 4"/>
          <p:cNvSpPr/>
          <p:nvPr/>
        </p:nvSpPr>
        <p:spPr>
          <a:xfrm>
            <a:off x="1407824" y="1161084"/>
            <a:ext cx="2232247" cy="889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明清以来奉行的闭关自守的政策。</a:t>
            </a:r>
          </a:p>
        </p:txBody>
      </p:sp>
      <p:sp>
        <p:nvSpPr>
          <p:cNvPr id="6" name="矩形 5"/>
          <p:cNvSpPr/>
          <p:nvPr/>
        </p:nvSpPr>
        <p:spPr>
          <a:xfrm>
            <a:off x="1407824" y="2166732"/>
            <a:ext cx="2232248" cy="889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自己不去，别人也不许来。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03561" y="341435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大门被枪炮打破。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7664" y="4420000"/>
            <a:ext cx="15953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实行不通。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66931" y="1188614"/>
            <a:ext cx="1467068" cy="8896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国民政府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卖国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政策。</a:t>
            </a:r>
          </a:p>
        </p:txBody>
      </p:sp>
      <p:sp>
        <p:nvSpPr>
          <p:cNvPr id="11" name="矩形 10"/>
          <p:cNvSpPr/>
          <p:nvPr/>
        </p:nvSpPr>
        <p:spPr>
          <a:xfrm>
            <a:off x="4208566" y="4379085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否定。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66931" y="244962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只是送出去。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895329" y="3159860"/>
            <a:ext cx="1769412" cy="909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40000"/>
              </a:lnSpc>
              <a:defRPr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亡国灭种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685800">
              <a:lnSpc>
                <a:spcPct val="140000"/>
              </a:lnSpc>
              <a:defRPr/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祸延子孙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 。</a:t>
            </a:r>
          </a:p>
        </p:txBody>
      </p:sp>
      <p:sp>
        <p:nvSpPr>
          <p:cNvPr id="15" name="Rectangle 3"/>
          <p:cNvSpPr>
            <a:spLocks noGrp="1" noChangeArrowheads="1"/>
          </p:cNvSpPr>
          <p:nvPr>
            <p:ph idx="1"/>
          </p:nvPr>
        </p:nvSpPr>
        <p:spPr>
          <a:xfrm>
            <a:off x="5700141" y="1107492"/>
            <a:ext cx="3336355" cy="75332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帝国主义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49" charset="-122"/>
              </a:rPr>
              <a:t>向中国倾销剩余物资进行文化经济</a:t>
            </a:r>
            <a:r>
              <a:rPr lang="zh-CN" altLang="en-US" sz="20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侵略政策。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5646161" y="2017082"/>
            <a:ext cx="3404452" cy="1188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0" indent="0" algn="l" defTabSz="685800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None/>
              <a:defRPr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685800" algn="l" defTabSz="685800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02870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37160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“送来”英国鸦片，德国废枪炮，法国香粉，美国电影，日本小东西。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6876256" y="4364775"/>
            <a:ext cx="1184053" cy="532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0" indent="0" algn="l" defTabSz="685800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None/>
              <a:defRPr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685800" algn="l" defTabSz="685800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02870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37160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否定。 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6581437" y="3389729"/>
            <a:ext cx="1662971" cy="5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0" indent="0" algn="l" defTabSz="685800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None/>
              <a:defRPr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685800" algn="l" defTabSz="685800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02870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37160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大受其害。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>
            <a:spLocks noChangeArrowheads="1"/>
          </p:cNvSpPr>
          <p:nvPr/>
        </p:nvSpPr>
        <p:spPr bwMode="auto">
          <a:xfrm>
            <a:off x="1600200" y="781397"/>
            <a:ext cx="2209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闭关主义</a:t>
            </a:r>
            <a:endParaRPr lang="zh-CN" altLang="en-US" sz="1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5" name="Text Box 3"/>
          <p:cNvSpPr>
            <a:spLocks noChangeArrowheads="1"/>
          </p:cNvSpPr>
          <p:nvPr/>
        </p:nvSpPr>
        <p:spPr bwMode="auto">
          <a:xfrm>
            <a:off x="3189963" y="834707"/>
            <a:ext cx="17875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（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排外）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2268538" y="1368772"/>
            <a:ext cx="228600" cy="685800"/>
          </a:xfrm>
          <a:prstGeom prst="downArrow">
            <a:avLst>
              <a:gd name="adj1" fmla="val 50000"/>
              <a:gd name="adj2" fmla="val 100000"/>
            </a:avLst>
          </a:prstGeom>
          <a:solidFill>
            <a:srgbClr val="C00000"/>
          </a:solidFill>
          <a:ln w="22225">
            <a:solidFill>
              <a:srgbClr val="C00000">
                <a:alpha val="48000"/>
              </a:srgbClr>
            </a:solidFill>
            <a:miter lim="800000"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zh-CN" altLang="zh-CN">
              <a:latin typeface="黑体" panose="02010609060101010101" pitchFamily="49" charset="-122"/>
              <a:ea typeface="黑体" panose="02010609060101010101" pitchFamily="49" charset="-122"/>
              <a:sym typeface="华文楷体" panose="02010600040101010101" pitchFamily="2" charset="-122"/>
            </a:endParaRPr>
          </a:p>
        </p:txBody>
      </p:sp>
      <p:sp>
        <p:nvSpPr>
          <p:cNvPr id="18437" name="Text Box 5"/>
          <p:cNvSpPr>
            <a:spLocks noChangeArrowheads="1"/>
          </p:cNvSpPr>
          <p:nvPr/>
        </p:nvSpPr>
        <p:spPr bwMode="auto">
          <a:xfrm>
            <a:off x="1524000" y="1924397"/>
            <a:ext cx="228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送去主义</a:t>
            </a:r>
          </a:p>
        </p:txBody>
      </p:sp>
      <p:sp>
        <p:nvSpPr>
          <p:cNvPr id="18438" name="Text Box 6"/>
          <p:cNvSpPr>
            <a:spLocks noChangeArrowheads="1"/>
          </p:cNvSpPr>
          <p:nvPr/>
        </p:nvSpPr>
        <p:spPr bwMode="auto">
          <a:xfrm>
            <a:off x="3189963" y="2024409"/>
            <a:ext cx="1752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（媚外）</a:t>
            </a:r>
          </a:p>
        </p:txBody>
      </p:sp>
      <p:sp>
        <p:nvSpPr>
          <p:cNvPr id="18439" name="AutoShape 7"/>
          <p:cNvSpPr>
            <a:spLocks noChangeArrowheads="1"/>
          </p:cNvSpPr>
          <p:nvPr/>
        </p:nvSpPr>
        <p:spPr bwMode="auto">
          <a:xfrm>
            <a:off x="2268538" y="2592735"/>
            <a:ext cx="228600" cy="685800"/>
          </a:xfrm>
          <a:prstGeom prst="downArrow">
            <a:avLst>
              <a:gd name="adj1" fmla="val 50000"/>
              <a:gd name="adj2" fmla="val 100000"/>
            </a:avLst>
          </a:prstGeom>
          <a:solidFill>
            <a:srgbClr val="C0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>
              <a:latin typeface="黑体" panose="02010609060101010101" pitchFamily="49" charset="-122"/>
              <a:ea typeface="黑体" panose="02010609060101010101" pitchFamily="49" charset="-122"/>
              <a:sym typeface="华文楷体" panose="02010600040101010101" pitchFamily="2" charset="-122"/>
            </a:endParaRPr>
          </a:p>
        </p:txBody>
      </p:sp>
      <p:sp>
        <p:nvSpPr>
          <p:cNvPr id="18440" name="Text Box 8"/>
          <p:cNvSpPr>
            <a:spLocks noChangeArrowheads="1"/>
          </p:cNvSpPr>
          <p:nvPr/>
        </p:nvSpPr>
        <p:spPr bwMode="auto">
          <a:xfrm>
            <a:off x="1447800" y="4394259"/>
            <a:ext cx="2362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拿来主义</a:t>
            </a:r>
          </a:p>
        </p:txBody>
      </p:sp>
      <p:sp>
        <p:nvSpPr>
          <p:cNvPr id="18441" name="AutoShape 9"/>
          <p:cNvSpPr/>
          <p:nvPr/>
        </p:nvSpPr>
        <p:spPr bwMode="auto">
          <a:xfrm>
            <a:off x="4772026" y="939844"/>
            <a:ext cx="594498" cy="3594706"/>
          </a:xfrm>
          <a:prstGeom prst="rightBrace">
            <a:avLst>
              <a:gd name="adj1" fmla="val 37571"/>
              <a:gd name="adj2" fmla="val 50000"/>
            </a:avLst>
          </a:prstGeom>
          <a:noFill/>
          <a:ln w="44450" cmpd="thickThin">
            <a:solidFill>
              <a:schemeClr val="tx1">
                <a:lumMod val="65000"/>
                <a:lumOff val="35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2800" b="1">
              <a:latin typeface="黑体" panose="02010609060101010101" pitchFamily="49" charset="-122"/>
              <a:ea typeface="黑体" panose="02010609060101010101" pitchFamily="49" charset="-122"/>
              <a:sym typeface="华文楷体" panose="02010600040101010101" pitchFamily="2" charset="-122"/>
            </a:endParaRPr>
          </a:p>
        </p:txBody>
      </p:sp>
      <p:sp>
        <p:nvSpPr>
          <p:cNvPr id="18442" name="Text Box 10"/>
          <p:cNvSpPr>
            <a:spLocks noChangeArrowheads="1"/>
          </p:cNvSpPr>
          <p:nvPr/>
        </p:nvSpPr>
        <p:spPr bwMode="auto">
          <a:xfrm>
            <a:off x="5417226" y="2277154"/>
            <a:ext cx="1066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华文新魏" panose="02010800040101010101" pitchFamily="2" charset="-122"/>
              </a:rPr>
              <a:t>破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8444" name="Text Box 12"/>
          <p:cNvSpPr>
            <a:spLocks noChangeArrowheads="1"/>
          </p:cNvSpPr>
          <p:nvPr/>
        </p:nvSpPr>
        <p:spPr bwMode="auto">
          <a:xfrm>
            <a:off x="5473392" y="4241353"/>
            <a:ext cx="57508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华文新魏" panose="02010800040101010101" pitchFamily="2" charset="-122"/>
              </a:rPr>
              <a:t>立</a:t>
            </a:r>
          </a:p>
        </p:txBody>
      </p:sp>
      <p:sp>
        <p:nvSpPr>
          <p:cNvPr id="8205" name="Text Box 13"/>
          <p:cNvSpPr>
            <a:spLocks noChangeArrowheads="1"/>
          </p:cNvSpPr>
          <p:nvPr/>
        </p:nvSpPr>
        <p:spPr bwMode="auto">
          <a:xfrm>
            <a:off x="6842166" y="1065688"/>
            <a:ext cx="733425" cy="35401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先破后立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破立结合</a:t>
            </a:r>
            <a:endParaRPr lang="zh-CN" altLang="en-US" sz="1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46" name="Text Box 5"/>
          <p:cNvSpPr>
            <a:spLocks noChangeArrowheads="1"/>
          </p:cNvSpPr>
          <p:nvPr/>
        </p:nvSpPr>
        <p:spPr bwMode="auto">
          <a:xfrm>
            <a:off x="1524000" y="3238847"/>
            <a:ext cx="228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送来主义</a:t>
            </a:r>
          </a:p>
        </p:txBody>
      </p:sp>
      <p:sp>
        <p:nvSpPr>
          <p:cNvPr id="18447" name="AutoShape 7"/>
          <p:cNvSpPr>
            <a:spLocks noChangeArrowheads="1"/>
          </p:cNvSpPr>
          <p:nvPr/>
        </p:nvSpPr>
        <p:spPr bwMode="auto">
          <a:xfrm>
            <a:off x="2268538" y="3816697"/>
            <a:ext cx="228600" cy="685800"/>
          </a:xfrm>
          <a:prstGeom prst="downArrow">
            <a:avLst>
              <a:gd name="adj1" fmla="val 50000"/>
              <a:gd name="adj2" fmla="val 100000"/>
            </a:avLst>
          </a:prstGeom>
          <a:solidFill>
            <a:srgbClr val="C0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>
              <a:latin typeface="黑体" panose="02010609060101010101" pitchFamily="49" charset="-122"/>
              <a:ea typeface="黑体" panose="02010609060101010101" pitchFamily="49" charset="-122"/>
              <a:sym typeface="华文楷体" panose="02010600040101010101" pitchFamily="2" charset="-122"/>
            </a:endParaRPr>
          </a:p>
        </p:txBody>
      </p:sp>
      <p:sp>
        <p:nvSpPr>
          <p:cNvPr id="18448" name="Text Box 6"/>
          <p:cNvSpPr>
            <a:spLocks noChangeArrowheads="1"/>
          </p:cNvSpPr>
          <p:nvPr/>
        </p:nvSpPr>
        <p:spPr bwMode="auto">
          <a:xfrm>
            <a:off x="3181391" y="3276947"/>
            <a:ext cx="1752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（被侵略）</a:t>
            </a:r>
          </a:p>
        </p:txBody>
      </p:sp>
      <p:sp>
        <p:nvSpPr>
          <p:cNvPr id="8209" name="AutoShape 17"/>
          <p:cNvSpPr>
            <a:spLocks noChangeArrowheads="1"/>
          </p:cNvSpPr>
          <p:nvPr/>
        </p:nvSpPr>
        <p:spPr bwMode="auto">
          <a:xfrm>
            <a:off x="5617023" y="2801029"/>
            <a:ext cx="213963" cy="1210881"/>
          </a:xfrm>
          <a:prstGeom prst="downArrow">
            <a:avLst>
              <a:gd name="adj1" fmla="val 50000"/>
              <a:gd name="adj2" fmla="val 98070"/>
            </a:avLst>
          </a:prstGeom>
          <a:solidFill>
            <a:srgbClr val="C0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3137457" y="4575234"/>
            <a:ext cx="1289168" cy="225872"/>
          </a:xfrm>
          <a:prstGeom prst="rightArrow">
            <a:avLst>
              <a:gd name="adj1" fmla="val 50000"/>
              <a:gd name="adj2" fmla="val 137713"/>
            </a:avLst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 Box 4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628650" y="16222"/>
            <a:ext cx="78867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</a:rPr>
              <a:t>精读理解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8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utoUpdateAnimBg="0"/>
      <p:bldP spid="18435" grpId="0" bldLvl="0" autoUpdateAnimBg="0"/>
      <p:bldP spid="18436" grpId="0" bldLvl="0" animBg="1" autoUpdateAnimBg="0"/>
      <p:bldP spid="18437" grpId="0" bldLvl="0" autoUpdateAnimBg="0"/>
      <p:bldP spid="18438" grpId="0" bldLvl="0" autoUpdateAnimBg="0"/>
      <p:bldP spid="18439" grpId="0" bldLvl="0" animBg="1" autoUpdateAnimBg="0"/>
      <p:bldP spid="18440" grpId="0" bldLvl="0" autoUpdateAnimBg="0"/>
      <p:bldP spid="18442" grpId="0" bldLvl="0" autoUpdateAnimBg="0"/>
      <p:bldP spid="18444" grpId="0" bldLvl="0" autoUpdateAnimBg="0"/>
      <p:bldP spid="18446" grpId="0" bldLvl="0" autoUpdateAnimBg="0"/>
      <p:bldP spid="18448" grpId="0" bldLvl="0" autoUpdateAnimBg="0"/>
      <p:bldP spid="8209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>
            <a:spLocks noChangeArrowheads="1"/>
          </p:cNvSpPr>
          <p:nvPr/>
        </p:nvSpPr>
        <p:spPr bwMode="auto">
          <a:xfrm>
            <a:off x="240155" y="2561529"/>
            <a:ext cx="11777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原因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1" name="AutoShape 3"/>
          <p:cNvSpPr/>
          <p:nvPr/>
        </p:nvSpPr>
        <p:spPr bwMode="auto">
          <a:xfrm>
            <a:off x="1187624" y="2073869"/>
            <a:ext cx="387648" cy="1433986"/>
          </a:xfrm>
          <a:prstGeom prst="leftBrace">
            <a:avLst>
              <a:gd name="adj1" fmla="val 33056"/>
              <a:gd name="adj2" fmla="val 50000"/>
            </a:avLst>
          </a:prstGeom>
          <a:noFill/>
          <a:ln w="28575">
            <a:solidFill>
              <a:srgbClr val="C0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>
              <a:latin typeface="黑体" panose="02010609060101010101" pitchFamily="49" charset="-122"/>
              <a:ea typeface="黑体" panose="02010609060101010101" pitchFamily="49" charset="-122"/>
              <a:sym typeface="华文楷体" panose="02010600040101010101" pitchFamily="2" charset="-122"/>
            </a:endParaRPr>
          </a:p>
        </p:txBody>
      </p:sp>
      <p:sp>
        <p:nvSpPr>
          <p:cNvPr id="37892" name="Text Box 4"/>
          <p:cNvSpPr>
            <a:spLocks noChangeArrowheads="1"/>
          </p:cNvSpPr>
          <p:nvPr/>
        </p:nvSpPr>
        <p:spPr bwMode="auto">
          <a:xfrm>
            <a:off x="1417917" y="1909205"/>
            <a:ext cx="7239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方正姚体" panose="02010601030101010101" pitchFamily="2" charset="-122"/>
              </a:rPr>
              <a:t>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第一层：只是送去，有往而无来 （有悖于交往原则）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37893" name="Text Box 5"/>
          <p:cNvSpPr>
            <a:spLocks noChangeArrowheads="1"/>
          </p:cNvSpPr>
          <p:nvPr/>
        </p:nvSpPr>
        <p:spPr bwMode="auto">
          <a:xfrm>
            <a:off x="1403198" y="2522709"/>
            <a:ext cx="7162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方正姚体" panose="02010601030101010101" pitchFamily="2" charset="-122"/>
              </a:rPr>
              <a:t>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第二层：只是送去，必沦为乞丐（要正视历史逻辑） </a:t>
            </a:r>
          </a:p>
        </p:txBody>
      </p:sp>
      <p:sp>
        <p:nvSpPr>
          <p:cNvPr id="37894" name="Text Box 6"/>
          <p:cNvSpPr>
            <a:spLocks noChangeArrowheads="1"/>
          </p:cNvSpPr>
          <p:nvPr/>
        </p:nvSpPr>
        <p:spPr bwMode="auto">
          <a:xfrm>
            <a:off x="1311679" y="3149529"/>
            <a:ext cx="75808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方正姚体" panose="02010601030101010101" pitchFamily="2" charset="-122"/>
              </a:rPr>
              <a:t>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第三层：听凭“送来“，大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受其祸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（应重视现实教训） </a:t>
            </a:r>
          </a:p>
        </p:txBody>
      </p:sp>
      <p:sp>
        <p:nvSpPr>
          <p:cNvPr id="37896" name="Text Box 8"/>
          <p:cNvSpPr>
            <a:spLocks noChangeArrowheads="1"/>
          </p:cNvSpPr>
          <p:nvPr/>
        </p:nvSpPr>
        <p:spPr bwMode="auto">
          <a:xfrm>
            <a:off x="240155" y="3862285"/>
            <a:ext cx="129325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  所以</a:t>
            </a:r>
          </a:p>
        </p:txBody>
      </p:sp>
      <p:sp>
        <p:nvSpPr>
          <p:cNvPr id="37897" name="Rectangle 9"/>
          <p:cNvSpPr>
            <a:spLocks noGrp="1" noChangeArrowheads="1"/>
          </p:cNvSpPr>
          <p:nvPr>
            <p:ph type="ctrTitle"/>
          </p:nvPr>
        </p:nvSpPr>
        <p:spPr>
          <a:xfrm>
            <a:off x="4788804" y="889719"/>
            <a:ext cx="2735213" cy="617220"/>
          </a:xfrm>
          <a:solidFill>
            <a:schemeClr val="bg1"/>
          </a:solidFill>
        </p:spPr>
        <p:txBody>
          <a:bodyPr/>
          <a:lstStyle/>
          <a:p>
            <a:pPr algn="l" eaLnBrk="1" hangingPunct="1">
              <a:defRPr/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cs typeface="+mn-cs"/>
                <a:sym typeface="华文行楷" panose="02010800040101010101" pitchFamily="2" charset="-122"/>
              </a:rPr>
              <a:t>——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cs typeface="+mn-cs"/>
                <a:sym typeface="华文行楷" panose="02010800040101010101" pitchFamily="2" charset="-122"/>
              </a:rPr>
              <a:t>因果论证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cs typeface="+mn-cs"/>
              <a:sym typeface="黑体" panose="02010609060101010101" pitchFamily="49" charset="-122"/>
            </a:endParaRPr>
          </a:p>
        </p:txBody>
      </p:sp>
      <p:sp>
        <p:nvSpPr>
          <p:cNvPr id="37898" name="Text Box 10"/>
          <p:cNvSpPr>
            <a:spLocks noChangeArrowheads="1"/>
          </p:cNvSpPr>
          <p:nvPr/>
        </p:nvSpPr>
        <p:spPr bwMode="auto">
          <a:xfrm>
            <a:off x="1417917" y="3862285"/>
            <a:ext cx="7956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我们要运用脑髓，放出眼光，自己来拿！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 </a:t>
            </a:r>
          </a:p>
        </p:txBody>
      </p:sp>
      <p:sp>
        <p:nvSpPr>
          <p:cNvPr id="11274" name="Text Box 11"/>
          <p:cNvSpPr>
            <a:spLocks noChangeArrowheads="1"/>
          </p:cNvSpPr>
          <p:nvPr/>
        </p:nvSpPr>
        <p:spPr bwMode="auto">
          <a:xfrm>
            <a:off x="1575272" y="964949"/>
            <a:ext cx="321353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1—7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段的论证方法</a:t>
            </a:r>
            <a:endParaRPr lang="zh-CN" altLang="en-US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563938" y="-26988"/>
            <a:ext cx="21605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</a:rPr>
              <a:t>精读理解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ldLvl="0" autoUpdateAnimBg="0"/>
      <p:bldP spid="37891" grpId="0" bldLvl="0" animBg="1" autoUpdateAnimBg="0"/>
      <p:bldP spid="37892" grpId="0" bldLvl="0" autoUpdateAnimBg="0"/>
      <p:bldP spid="37893" grpId="0" bldLvl="0" autoUpdateAnimBg="0"/>
      <p:bldP spid="37894" grpId="0" bldLvl="0" autoUpdateAnimBg="0"/>
      <p:bldP spid="37896" grpId="0" bldLvl="0" autoUpdateAnimBg="0"/>
      <p:bldP spid="37897" grpId="0" bldLvl="0" animBg="1" autoUpdateAnimBg="0"/>
      <p:bldP spid="37898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Text Box 2"/>
          <p:cNvSpPr txBox="1">
            <a:spLocks noChangeArrowheads="1"/>
          </p:cNvSpPr>
          <p:nvPr/>
        </p:nvSpPr>
        <p:spPr bwMode="auto">
          <a:xfrm>
            <a:off x="2922588" y="742950"/>
            <a:ext cx="3348037" cy="46196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理解“大宅子”的比喻</a:t>
            </a:r>
            <a:endParaRPr kumimoji="1"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1957" name="Text Box 5"/>
          <p:cNvSpPr txBox="1">
            <a:spLocks noChangeArrowheads="1"/>
          </p:cNvSpPr>
          <p:nvPr/>
        </p:nvSpPr>
        <p:spPr bwMode="auto">
          <a:xfrm>
            <a:off x="1738313" y="2568575"/>
            <a:ext cx="1825625" cy="64611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3600">
                <a:solidFill>
                  <a:srgbClr val="99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kumimoji="1" lang="zh-CN" altLang="en-US" sz="2800" b="1">
                <a:solidFill>
                  <a:srgbClr val="CC0000"/>
                </a:solidFill>
                <a:latin typeface="黑体" panose="02010609060101010101" pitchFamily="49" charset="-122"/>
              </a:rPr>
              <a:t>大 宅 子</a:t>
            </a:r>
          </a:p>
        </p:txBody>
      </p:sp>
      <p:sp>
        <p:nvSpPr>
          <p:cNvPr id="381958" name="Text Box 6"/>
          <p:cNvSpPr txBox="1">
            <a:spLocks noChangeArrowheads="1"/>
          </p:cNvSpPr>
          <p:nvPr/>
        </p:nvSpPr>
        <p:spPr bwMode="auto">
          <a:xfrm>
            <a:off x="4902200" y="2628900"/>
            <a:ext cx="2190750" cy="5238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solidFill>
                  <a:srgbClr val="CC0000"/>
                </a:solidFill>
                <a:latin typeface="黑体" panose="02010609060101010101" pitchFamily="49" charset="-122"/>
              </a:rPr>
              <a:t>文 化 遗 产</a:t>
            </a:r>
          </a:p>
        </p:txBody>
      </p:sp>
      <p:sp>
        <p:nvSpPr>
          <p:cNvPr id="381960" name="Text Box 8"/>
          <p:cNvSpPr txBox="1">
            <a:spLocks noChangeArrowheads="1"/>
          </p:cNvSpPr>
          <p:nvPr/>
        </p:nvSpPr>
        <p:spPr bwMode="auto">
          <a:xfrm>
            <a:off x="503238" y="3579813"/>
            <a:ext cx="8496300" cy="52387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en-US" altLang="zh-CN" sz="2800" b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比喻论证</a:t>
            </a:r>
            <a:r>
              <a:rPr kumimoji="1"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继承“大宅子”即继承“文化遗产”。</a:t>
            </a:r>
          </a:p>
        </p:txBody>
      </p:sp>
      <p:sp>
        <p:nvSpPr>
          <p:cNvPr id="8" name="右箭头 7"/>
          <p:cNvSpPr/>
          <p:nvPr/>
        </p:nvSpPr>
        <p:spPr>
          <a:xfrm>
            <a:off x="3751263" y="2625725"/>
            <a:ext cx="979487" cy="485775"/>
          </a:xfrm>
          <a:prstGeom prst="rightArrow">
            <a:avLst/>
          </a:prstGeom>
          <a:solidFill>
            <a:srgbClr val="00B0F0">
              <a:alpha val="61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4279" name="Text Box 4"/>
          <p:cNvSpPr txBox="1">
            <a:spLocks noChangeArrowheads="1"/>
          </p:cNvSpPr>
          <p:nvPr/>
        </p:nvSpPr>
        <p:spPr bwMode="auto">
          <a:xfrm>
            <a:off x="3563938" y="-26988"/>
            <a:ext cx="21605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</a:rPr>
              <a:t>精读理解</a:t>
            </a:r>
          </a:p>
        </p:txBody>
      </p:sp>
      <p:sp>
        <p:nvSpPr>
          <p:cNvPr id="2" name="矩形 1"/>
          <p:cNvSpPr/>
          <p:nvPr/>
        </p:nvSpPr>
        <p:spPr>
          <a:xfrm>
            <a:off x="684213" y="1238250"/>
            <a:ext cx="8135937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kumimoji="1" lang="en-US" altLang="zh-CN" sz="2400" b="1" dirty="0">
                <a:latin typeface="+mn-ea"/>
                <a:ea typeface="+mn-ea"/>
              </a:rPr>
              <a:t> </a:t>
            </a:r>
            <a:r>
              <a:rPr kumimoji="1" lang="zh-CN" altLang="en-US" sz="2400" b="1" dirty="0">
                <a:latin typeface="+mn-ea"/>
                <a:ea typeface="+mn-ea"/>
              </a:rPr>
              <a:t> 精读第</a:t>
            </a:r>
            <a:r>
              <a:rPr kumimoji="1" lang="en-US" altLang="zh-CN" sz="2400" b="1" dirty="0">
                <a:latin typeface="+mn-ea"/>
                <a:ea typeface="+mn-ea"/>
              </a:rPr>
              <a:t>8</a:t>
            </a:r>
            <a:r>
              <a:rPr kumimoji="1" lang="zh-CN" altLang="en-US" sz="2400" b="1" dirty="0">
                <a:latin typeface="+mn-ea"/>
                <a:ea typeface="+mn-ea"/>
              </a:rPr>
              <a:t>自然段，思考：“大宅子”比喻什么</a:t>
            </a:r>
            <a:r>
              <a:rPr kumimoji="1" lang="en-US" altLang="zh-CN" sz="2400" b="1" dirty="0">
                <a:latin typeface="+mn-ea"/>
                <a:ea typeface="+mn-ea"/>
              </a:rPr>
              <a:t>?</a:t>
            </a:r>
            <a:r>
              <a:rPr kumimoji="1" lang="zh-CN" altLang="en-US" sz="2400" b="1" dirty="0">
                <a:latin typeface="+mn-ea"/>
                <a:ea typeface="+mn-ea"/>
              </a:rPr>
              <a:t>对待文化遗产</a:t>
            </a:r>
            <a:r>
              <a:rPr kumimoji="1" lang="en-US" altLang="zh-CN" sz="2400" b="1" dirty="0">
                <a:latin typeface="+mn-ea"/>
                <a:ea typeface="+mn-ea"/>
              </a:rPr>
              <a:t>,</a:t>
            </a:r>
            <a:r>
              <a:rPr kumimoji="1" lang="zh-CN" altLang="en-US" sz="2400" b="1" dirty="0">
                <a:latin typeface="+mn-ea"/>
                <a:ea typeface="+mn-ea"/>
              </a:rPr>
              <a:t>文章一共列举了几种态度</a:t>
            </a:r>
            <a:r>
              <a:rPr kumimoji="1" lang="en-US" altLang="zh-CN" sz="2400" b="1" dirty="0">
                <a:latin typeface="+mn-ea"/>
                <a:ea typeface="+mn-ea"/>
              </a:rPr>
              <a:t>?</a:t>
            </a:r>
            <a:r>
              <a:rPr kumimoji="1" lang="zh-CN" altLang="en-US" sz="2400" b="1" dirty="0">
                <a:latin typeface="+mn-ea"/>
                <a:ea typeface="+mn-ea"/>
              </a:rPr>
              <a:t>用了什么论证方法</a:t>
            </a:r>
            <a:r>
              <a:rPr kumimoji="1" lang="en-US" altLang="zh-CN" sz="2400" b="1" dirty="0">
                <a:latin typeface="+mn-ea"/>
                <a:ea typeface="+mn-ea"/>
              </a:rPr>
              <a:t>?</a:t>
            </a:r>
            <a:endParaRPr lang="zh-CN" altLang="en-US" sz="2400" dirty="0">
              <a:latin typeface="+mn-ea"/>
              <a:ea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819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1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1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1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1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19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19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" fill="hold"/>
                                        <p:tgtEl>
                                          <p:spTgt spid="381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" fill="hold"/>
                                        <p:tgtEl>
                                          <p:spTgt spid="381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954" grpId="0" animBg="1" autoUpdateAnimBg="0"/>
      <p:bldP spid="381957" grpId="0" animBg="1" autoUpdateAnimBg="0"/>
      <p:bldP spid="381958" grpId="0" animBg="1" autoUpdateAnimBg="0"/>
      <p:bldP spid="381960" grpId="0" animBg="1" autoUpdateAnimBg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978" name="Picture 2" descr="2"/>
          <p:cNvPicPr>
            <a:picLocks noChangeAspect="1" noChangeArrowheads="1"/>
          </p:cNvPicPr>
          <p:nvPr/>
        </p:nvPicPr>
        <p:blipFill>
          <a:blip r:embed="rId3"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081088"/>
            <a:ext cx="1349375" cy="1447800"/>
          </a:xfrm>
          <a:prstGeom prst="rect">
            <a:avLst/>
          </a:prstGeom>
          <a:solidFill>
            <a:srgbClr val="FFFFFF"/>
          </a:solidFill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82979" name="Text Box 3"/>
          <p:cNvSpPr txBox="1">
            <a:spLocks noChangeArrowheads="1"/>
          </p:cNvSpPr>
          <p:nvPr/>
        </p:nvSpPr>
        <p:spPr bwMode="auto">
          <a:xfrm>
            <a:off x="1490663" y="1673225"/>
            <a:ext cx="48593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徘徊不敢走进门”</a:t>
            </a:r>
          </a:p>
        </p:txBody>
      </p:sp>
      <p:sp>
        <p:nvSpPr>
          <p:cNvPr id="382980" name="Text Box 4"/>
          <p:cNvSpPr txBox="1">
            <a:spLocks noChangeArrowheads="1"/>
          </p:cNvSpPr>
          <p:nvPr/>
        </p:nvSpPr>
        <p:spPr bwMode="auto">
          <a:xfrm>
            <a:off x="1681163" y="4002088"/>
            <a:ext cx="5830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kumimoji="1" lang="zh-CN" altLang="en-US" sz="2800" b="1">
                <a:solidFill>
                  <a:schemeClr val="tx1"/>
                </a:solidFill>
                <a:latin typeface="黑体" panose="02010609060101010101" pitchFamily="49" charset="-122"/>
              </a:rPr>
              <a:t>害怕继承，拒绝借鉴，逃避主义者 </a:t>
            </a:r>
          </a:p>
        </p:txBody>
      </p:sp>
      <p:sp>
        <p:nvSpPr>
          <p:cNvPr id="382989" name="Rectangle 13"/>
          <p:cNvSpPr>
            <a:spLocks noChangeArrowheads="1"/>
          </p:cNvSpPr>
          <p:nvPr/>
        </p:nvSpPr>
        <p:spPr bwMode="auto">
          <a:xfrm>
            <a:off x="1744663" y="3008313"/>
            <a:ext cx="37925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solidFill>
                  <a:schemeClr val="tx1"/>
                </a:solidFill>
                <a:latin typeface="黑体" panose="02010609060101010101" pitchFamily="49" charset="-122"/>
              </a:rPr>
              <a:t>懦弱无能，不敢面对。</a:t>
            </a:r>
          </a:p>
        </p:txBody>
      </p:sp>
      <p:sp>
        <p:nvSpPr>
          <p:cNvPr id="55302" name="Text Box 4"/>
          <p:cNvSpPr txBox="1">
            <a:spLocks noChangeArrowheads="1"/>
          </p:cNvSpPr>
          <p:nvPr/>
        </p:nvSpPr>
        <p:spPr bwMode="auto">
          <a:xfrm>
            <a:off x="3563938" y="-26988"/>
            <a:ext cx="21605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</a:rPr>
              <a:t>精读理解</a:t>
            </a: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1744663" y="742950"/>
            <a:ext cx="4846637" cy="4619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</a:rPr>
              <a:t>对待文化遗产的第一种错误态度</a:t>
            </a:r>
          </a:p>
        </p:txBody>
      </p:sp>
      <p:sp>
        <p:nvSpPr>
          <p:cNvPr id="3" name="右箭头 2"/>
          <p:cNvSpPr/>
          <p:nvPr/>
        </p:nvSpPr>
        <p:spPr>
          <a:xfrm>
            <a:off x="646113" y="1633538"/>
            <a:ext cx="1035050" cy="730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表现</a:t>
            </a:r>
          </a:p>
        </p:txBody>
      </p:sp>
      <p:sp>
        <p:nvSpPr>
          <p:cNvPr id="19" name="右箭头 18"/>
          <p:cNvSpPr/>
          <p:nvPr/>
        </p:nvSpPr>
        <p:spPr>
          <a:xfrm>
            <a:off x="646113" y="2643188"/>
            <a:ext cx="1035050" cy="730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心理</a:t>
            </a:r>
          </a:p>
        </p:txBody>
      </p:sp>
      <p:sp>
        <p:nvSpPr>
          <p:cNvPr id="20" name="右箭头 19"/>
          <p:cNvSpPr/>
          <p:nvPr/>
        </p:nvSpPr>
        <p:spPr>
          <a:xfrm>
            <a:off x="600075" y="3933825"/>
            <a:ext cx="1035050" cy="730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实质</a:t>
            </a: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1490663" y="2424113"/>
            <a:ext cx="48593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反对旧主人，怕被染污”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567613" y="2716213"/>
            <a:ext cx="1008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孱头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2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2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2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2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2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2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82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2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2979" grpId="0" autoUpdateAnimBg="0"/>
      <p:bldP spid="382980" grpId="0" autoUpdateAnimBg="0"/>
      <p:bldP spid="382989" grpId="0"/>
      <p:bldP spid="3" grpId="0" animBg="1"/>
      <p:bldP spid="19" grpId="0" animBg="1"/>
      <p:bldP spid="20" grpId="0" animBg="1"/>
      <p:bldP spid="21" grpId="0" autoUpdateAnimBg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9" name="Text Box 3"/>
          <p:cNvSpPr txBox="1">
            <a:spLocks noChangeArrowheads="1"/>
          </p:cNvSpPr>
          <p:nvPr/>
        </p:nvSpPr>
        <p:spPr bwMode="auto">
          <a:xfrm>
            <a:off x="1636713" y="1730375"/>
            <a:ext cx="48593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勃然大怒放一把火烧光”</a:t>
            </a:r>
          </a:p>
        </p:txBody>
      </p:sp>
      <p:sp>
        <p:nvSpPr>
          <p:cNvPr id="382989" name="Rectangle 13"/>
          <p:cNvSpPr>
            <a:spLocks noChangeArrowheads="1"/>
          </p:cNvSpPr>
          <p:nvPr/>
        </p:nvSpPr>
        <p:spPr bwMode="auto">
          <a:xfrm>
            <a:off x="2003425" y="3581400"/>
            <a:ext cx="3790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solidFill>
                  <a:schemeClr val="tx1"/>
                </a:solidFill>
                <a:latin typeface="黑体" panose="02010609060101010101" pitchFamily="49" charset="-122"/>
              </a:rPr>
              <a:t>不分好坏，全盘否定。</a:t>
            </a: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3563938" y="-26988"/>
            <a:ext cx="21605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</a:rPr>
              <a:t>精读理解</a:t>
            </a: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1744663" y="742950"/>
            <a:ext cx="4846637" cy="4619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</a:rPr>
              <a:t>对待文化遗产的第二种错误态度</a:t>
            </a:r>
          </a:p>
        </p:txBody>
      </p:sp>
      <p:sp>
        <p:nvSpPr>
          <p:cNvPr id="3" name="右箭头 2"/>
          <p:cNvSpPr/>
          <p:nvPr/>
        </p:nvSpPr>
        <p:spPr>
          <a:xfrm>
            <a:off x="646113" y="1633538"/>
            <a:ext cx="1035050" cy="730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表现</a:t>
            </a:r>
          </a:p>
        </p:txBody>
      </p:sp>
      <p:sp>
        <p:nvSpPr>
          <p:cNvPr id="19" name="右箭头 18"/>
          <p:cNvSpPr/>
          <p:nvPr/>
        </p:nvSpPr>
        <p:spPr>
          <a:xfrm>
            <a:off x="646113" y="2765425"/>
            <a:ext cx="1035050" cy="730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心理</a:t>
            </a:r>
          </a:p>
        </p:txBody>
      </p:sp>
      <p:sp>
        <p:nvSpPr>
          <p:cNvPr id="20" name="右箭头 19"/>
          <p:cNvSpPr/>
          <p:nvPr/>
        </p:nvSpPr>
        <p:spPr>
          <a:xfrm>
            <a:off x="600075" y="3933825"/>
            <a:ext cx="1035050" cy="730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实质</a:t>
            </a: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1670050" y="2841625"/>
            <a:ext cx="34782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保存自己的清白”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343775" y="3298825"/>
            <a:ext cx="1008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混蛋</a:t>
            </a:r>
          </a:p>
        </p:txBody>
      </p:sp>
      <p:pic>
        <p:nvPicPr>
          <p:cNvPr id="13" name="Picture 2" descr="3"/>
          <p:cNvPicPr>
            <a:picLocks noChangeAspect="1" noChangeArrowheads="1"/>
          </p:cNvPicPr>
          <p:nvPr/>
        </p:nvPicPr>
        <p:blipFill>
          <a:blip r:embed="rId3" cstate="print"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1463675"/>
            <a:ext cx="1655763" cy="1800225"/>
          </a:xfrm>
          <a:prstGeom prst="rect">
            <a:avLst/>
          </a:prstGeom>
          <a:noFill/>
          <a:ln w="44450">
            <a:solidFill>
              <a:srgbClr val="0070C0">
                <a:alpha val="87057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003425" y="4143375"/>
            <a:ext cx="3790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solidFill>
                  <a:schemeClr val="tx1"/>
                </a:solidFill>
                <a:latin typeface="黑体" panose="02010609060101010101" pitchFamily="49" charset="-122"/>
              </a:rPr>
              <a:t>盲目排斥的虚无主义者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2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2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2979" grpId="0" autoUpdateAnimBg="0"/>
      <p:bldP spid="382989" grpId="0"/>
      <p:bldP spid="3" grpId="0" animBg="1"/>
      <p:bldP spid="19" grpId="0" animBg="1"/>
      <p:bldP spid="20" grpId="0" animBg="1"/>
      <p:bldP spid="21" grpId="0" autoUpdateAnimBg="0"/>
      <p:bldP spid="4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9" name="Text Box 3"/>
          <p:cNvSpPr txBox="1">
            <a:spLocks noChangeArrowheads="1"/>
          </p:cNvSpPr>
          <p:nvPr/>
        </p:nvSpPr>
        <p:spPr bwMode="auto">
          <a:xfrm>
            <a:off x="1568450" y="1782763"/>
            <a:ext cx="48593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欣欣然蹩进卧室大吸鸦片”</a:t>
            </a:r>
          </a:p>
        </p:txBody>
      </p:sp>
      <p:sp>
        <p:nvSpPr>
          <p:cNvPr id="382989" name="Rectangle 13"/>
          <p:cNvSpPr>
            <a:spLocks noChangeArrowheads="1"/>
          </p:cNvSpPr>
          <p:nvPr/>
        </p:nvSpPr>
        <p:spPr bwMode="auto">
          <a:xfrm>
            <a:off x="1744663" y="3940175"/>
            <a:ext cx="52339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solidFill>
                  <a:schemeClr val="tx1"/>
                </a:solidFill>
                <a:latin typeface="黑体" panose="02010609060101010101" pitchFamily="49" charset="-122"/>
              </a:rPr>
              <a:t>崇洋媚外全盘西化的投降主义者</a:t>
            </a: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3563938" y="-26988"/>
            <a:ext cx="21605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</a:rPr>
              <a:t>精读理解</a:t>
            </a: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1744663" y="742950"/>
            <a:ext cx="4846637" cy="4619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</a:rPr>
              <a:t>对待文化遗产的第三种错误态度</a:t>
            </a:r>
          </a:p>
        </p:txBody>
      </p:sp>
      <p:sp>
        <p:nvSpPr>
          <p:cNvPr id="3" name="右箭头 2"/>
          <p:cNvSpPr/>
          <p:nvPr/>
        </p:nvSpPr>
        <p:spPr>
          <a:xfrm>
            <a:off x="646113" y="1633538"/>
            <a:ext cx="1035050" cy="730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表现</a:t>
            </a:r>
          </a:p>
        </p:txBody>
      </p:sp>
      <p:sp>
        <p:nvSpPr>
          <p:cNvPr id="19" name="右箭头 18"/>
          <p:cNvSpPr/>
          <p:nvPr/>
        </p:nvSpPr>
        <p:spPr>
          <a:xfrm>
            <a:off x="679450" y="2701925"/>
            <a:ext cx="1035050" cy="730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心理</a:t>
            </a:r>
          </a:p>
        </p:txBody>
      </p:sp>
      <p:sp>
        <p:nvSpPr>
          <p:cNvPr id="20" name="右箭头 19"/>
          <p:cNvSpPr/>
          <p:nvPr/>
        </p:nvSpPr>
        <p:spPr>
          <a:xfrm>
            <a:off x="650875" y="3756025"/>
            <a:ext cx="1035050" cy="7286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实质</a:t>
            </a: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1535113" y="2643188"/>
            <a:ext cx="48593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羡慕宅子的旧主人”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340600" y="3641725"/>
            <a:ext cx="1008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废物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819275" y="3289300"/>
            <a:ext cx="3792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solidFill>
                  <a:schemeClr val="tx1"/>
                </a:solidFill>
                <a:latin typeface="黑体" panose="02010609060101010101" pitchFamily="49" charset="-122"/>
              </a:rPr>
              <a:t>不分好坏，接收一切。</a:t>
            </a:r>
          </a:p>
        </p:txBody>
      </p:sp>
      <p:pic>
        <p:nvPicPr>
          <p:cNvPr id="16" name="Picture 2" descr="1"/>
          <p:cNvPicPr>
            <a:picLocks noChangeAspect="1" noChangeArrowheads="1"/>
          </p:cNvPicPr>
          <p:nvPr/>
        </p:nvPicPr>
        <p:blipFill>
          <a:blip r:embed="rId3" cstate="print"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1343025"/>
            <a:ext cx="1938337" cy="2152650"/>
          </a:xfrm>
          <a:prstGeom prst="rect">
            <a:avLst/>
          </a:prstGeom>
          <a:noFill/>
          <a:ln w="444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82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2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2979" grpId="0" autoUpdateAnimBg="0"/>
      <p:bldP spid="382989" grpId="0"/>
      <p:bldP spid="3" grpId="0" animBg="1"/>
      <p:bldP spid="19" grpId="0" animBg="1"/>
      <p:bldP spid="20" grpId="0" animBg="1"/>
      <p:bldP spid="21" grpId="0" autoUpdateAnimBg="0"/>
      <p:bldP spid="4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1054</Words>
  <Application>Microsoft Office PowerPoint</Application>
  <PresentationFormat>全屏显示(16:9)</PresentationFormat>
  <Paragraphs>167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自定义设计方案</vt:lpstr>
      <vt:lpstr>PowerPoint 演示文稿</vt:lpstr>
      <vt:lpstr>PowerPoint 演示文稿</vt:lpstr>
      <vt:lpstr>精读理解</vt:lpstr>
      <vt:lpstr>精读理解</vt:lpstr>
      <vt:lpstr>——因果论证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总结论证方法</vt:lpstr>
      <vt:lpstr>写法总结</vt:lpstr>
      <vt:lpstr>体会语言特色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wei</dc:creator>
  <cp:lastModifiedBy>hj</cp:lastModifiedBy>
  <cp:revision>218</cp:revision>
  <dcterms:created xsi:type="dcterms:W3CDTF">2015-01-31T16:05:00Z</dcterms:created>
  <dcterms:modified xsi:type="dcterms:W3CDTF">2020-10-24T06:51:40Z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